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38" r:id="rId2"/>
    <p:sldId id="275" r:id="rId3"/>
    <p:sldId id="290" r:id="rId4"/>
    <p:sldId id="291" r:id="rId5"/>
    <p:sldId id="278" r:id="rId6"/>
    <p:sldId id="281" r:id="rId7"/>
    <p:sldId id="262" r:id="rId8"/>
    <p:sldId id="289" r:id="rId9"/>
    <p:sldId id="337" r:id="rId10"/>
    <p:sldId id="271" r:id="rId11"/>
    <p:sldId id="331" r:id="rId12"/>
    <p:sldId id="306" r:id="rId13"/>
    <p:sldId id="335" r:id="rId14"/>
    <p:sldId id="336" r:id="rId15"/>
    <p:sldId id="258" r:id="rId16"/>
    <p:sldId id="316" r:id="rId17"/>
    <p:sldId id="26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206" autoAdjust="0"/>
  </p:normalViewPr>
  <p:slideViewPr>
    <p:cSldViewPr snapToGrid="0">
      <p:cViewPr varScale="1">
        <p:scale>
          <a:sx n="81" d="100"/>
          <a:sy n="81" d="100"/>
        </p:scale>
        <p:origin x="25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60AC94-F038-458D-8CBC-92B6014488A7}" type="datetimeFigureOut">
              <a:rPr lang="en-US" smtClean="0"/>
              <a:t>2020-01-08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6E16E7-8B74-44A0-9AE2-EB78BF86F6EA}" type="slidenum">
              <a:rPr lang="en-US" smtClean="0"/>
              <a:t>‹#›</a:t>
            </a:fld>
            <a:endParaRPr lang="en-US"/>
          </a:p>
        </p:txBody>
      </p:sp>
    </p:spTree>
    <p:extLst>
      <p:ext uri="{BB962C8B-B14F-4D97-AF65-F5344CB8AC3E}">
        <p14:creationId xmlns:p14="http://schemas.microsoft.com/office/powerpoint/2010/main" val="1559446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are these? C3PO,</a:t>
            </a:r>
            <a:r>
              <a:rPr lang="en-US" baseline="0" dirty="0"/>
              <a:t> what does he do?  Essentially </a:t>
            </a:r>
            <a:r>
              <a:rPr lang="en-US" baseline="0" dirty="0" err="1"/>
              <a:t>google</a:t>
            </a:r>
            <a:r>
              <a:rPr lang="en-US" baseline="0" dirty="0"/>
              <a:t> translate, (but with anxiety disorder!)</a:t>
            </a:r>
          </a:p>
          <a:p>
            <a:r>
              <a:rPr lang="en-US" baseline="0" dirty="0" err="1"/>
              <a:t>Smal</a:t>
            </a:r>
            <a:r>
              <a:rPr lang="en-US" baseline="0" dirty="0"/>
              <a:t> guy? R2D2 – what does he do, yeah, not so sure</a:t>
            </a:r>
          </a:p>
          <a:p>
            <a:endParaRPr lang="en-US" baseline="0" dirty="0"/>
          </a:p>
          <a:p>
            <a:r>
              <a:rPr lang="en-US" baseline="0" dirty="0"/>
              <a:t>Things got darker: machines come back from the future – to kill us!</a:t>
            </a:r>
          </a:p>
          <a:p>
            <a:endParaRPr lang="en-US" baseline="0" dirty="0"/>
          </a:p>
          <a:p>
            <a:r>
              <a:rPr lang="en-US" baseline="0" dirty="0"/>
              <a:t>90’s : software is scary</a:t>
            </a:r>
          </a:p>
          <a:p>
            <a:endParaRPr lang="en-US" baseline="0" dirty="0"/>
          </a:p>
          <a:p>
            <a:r>
              <a:rPr lang="en-US" baseline="0" dirty="0"/>
              <a:t>Basic fear about what technology might do ?</a:t>
            </a:r>
          </a:p>
          <a:p>
            <a:endParaRPr lang="en-US" baseline="0" dirty="0"/>
          </a:p>
          <a:p>
            <a:r>
              <a:rPr lang="en-US" baseline="0" dirty="0"/>
              <a:t>What if we can’t even tell technology apart from ourselves?</a:t>
            </a:r>
          </a:p>
          <a:p>
            <a:endParaRPr lang="en-US" baseline="0" dirty="0"/>
          </a:p>
          <a:p>
            <a:r>
              <a:rPr lang="en-US" baseline="0" dirty="0"/>
              <a:t>OR maybe it’ll look really different and snarky</a:t>
            </a:r>
          </a:p>
          <a:p>
            <a:endParaRPr lang="en-US" baseline="0" dirty="0"/>
          </a:p>
          <a:p>
            <a:r>
              <a:rPr lang="en-US" baseline="0" dirty="0"/>
              <a:t>Some exceptions like wall-E, positive view of technology (but maybe not of us humans!)</a:t>
            </a:r>
          </a:p>
          <a:p>
            <a:endParaRPr lang="en-US" baseline="0" dirty="0"/>
          </a:p>
          <a:p>
            <a:r>
              <a:rPr lang="en-US" baseline="0" dirty="0"/>
              <a:t>But mostly a worry</a:t>
            </a:r>
          </a:p>
          <a:p>
            <a:endParaRPr lang="en-US" baseline="0" dirty="0"/>
          </a:p>
          <a:p>
            <a:endParaRPr lang="en-US" baseline="0" dirty="0"/>
          </a:p>
          <a:p>
            <a:r>
              <a:rPr lang="en-US" baseline="0" dirty="0"/>
              <a:t>[not very worried myself, at least at present]</a:t>
            </a:r>
            <a:endParaRPr lang="en-US" dirty="0"/>
          </a:p>
        </p:txBody>
      </p:sp>
      <p:sp>
        <p:nvSpPr>
          <p:cNvPr id="4" name="Slide Number Placeholder 3"/>
          <p:cNvSpPr>
            <a:spLocks noGrp="1"/>
          </p:cNvSpPr>
          <p:nvPr>
            <p:ph type="sldNum" sz="quarter" idx="10"/>
          </p:nvPr>
        </p:nvSpPr>
        <p:spPr/>
        <p:txBody>
          <a:bodyPr/>
          <a:lstStyle/>
          <a:p>
            <a:pPr>
              <a:defRPr/>
            </a:pPr>
            <a:fld id="{951F94F5-58D1-42ED-AB38-DD97D2E49478}" type="slidenum">
              <a:rPr lang="en-US" smtClean="0"/>
              <a:pPr>
                <a:defRPr/>
              </a:pPr>
              <a:t>10</a:t>
            </a:fld>
            <a:endParaRPr lang="en-US"/>
          </a:p>
        </p:txBody>
      </p:sp>
    </p:spTree>
    <p:extLst>
      <p:ext uri="{BB962C8B-B14F-4D97-AF65-F5344CB8AC3E}">
        <p14:creationId xmlns:p14="http://schemas.microsoft.com/office/powerpoint/2010/main" val="2771033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left: Think</a:t>
            </a:r>
            <a:r>
              <a:rPr lang="en-US" baseline="0" dirty="0"/>
              <a:t> like people --- cognitive science, neuroscience</a:t>
            </a:r>
          </a:p>
          <a:p>
            <a:endParaRPr lang="en-US" baseline="0" dirty="0"/>
          </a:p>
          <a:p>
            <a:r>
              <a:rPr lang="en-US" baseline="0" dirty="0"/>
              <a:t>Bottom left: act like people --- actually very early definition, dating back to Alan Turing --- Turing test;  problem to do really well you start focusing on things like don’t answer too quickly what the square root of 1412 is, don’t spell too well,  and make sure you have a favorite movie etc.  So it wasn’t really leading us to build intelligence</a:t>
            </a:r>
          </a:p>
          <a:p>
            <a:endParaRPr lang="en-US" baseline="0" dirty="0"/>
          </a:p>
          <a:p>
            <a:r>
              <a:rPr lang="en-US" baseline="0" dirty="0"/>
              <a:t>Think rationally – long tradition dating back to Aristotle --- but not a winner, because difficult to encode how to think, and in the end it’s not about how you think, it’s about how you end up acting</a:t>
            </a:r>
            <a:endParaRPr lang="en-US" dirty="0"/>
          </a:p>
        </p:txBody>
      </p:sp>
      <p:sp>
        <p:nvSpPr>
          <p:cNvPr id="4" name="Slide Number Placeholder 3"/>
          <p:cNvSpPr>
            <a:spLocks noGrp="1"/>
          </p:cNvSpPr>
          <p:nvPr>
            <p:ph type="sldNum" sz="quarter" idx="10"/>
          </p:nvPr>
        </p:nvSpPr>
        <p:spPr/>
        <p:txBody>
          <a:bodyPr/>
          <a:lstStyle/>
          <a:p>
            <a:pPr>
              <a:defRPr/>
            </a:pPr>
            <a:fld id="{951F94F5-58D1-42ED-AB38-DD97D2E49478}" type="slidenum">
              <a:rPr lang="en-US" smtClean="0"/>
              <a:pPr>
                <a:defRPr/>
              </a:pPr>
              <a:t>11</a:t>
            </a:fld>
            <a:endParaRPr lang="en-US"/>
          </a:p>
        </p:txBody>
      </p:sp>
    </p:spTree>
    <p:extLst>
      <p:ext uri="{BB962C8B-B14F-4D97-AF65-F5344CB8AC3E}">
        <p14:creationId xmlns:p14="http://schemas.microsoft.com/office/powerpoint/2010/main" val="2400215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Rot="1" noChangeAspect="1" noChangeArrowheads="1" noTextEdit="1"/>
          </p:cNvSpPr>
          <p:nvPr>
            <p:ph type="sldImg"/>
          </p:nvPr>
        </p:nvSpPr>
        <p:spPr>
          <a:xfrm>
            <a:off x="138113" y="766763"/>
            <a:ext cx="6823075" cy="3838575"/>
          </a:xfrm>
          <a:solidFill>
            <a:srgbClr val="FFFFFF"/>
          </a:solidFill>
          <a:ln/>
        </p:spPr>
      </p:sp>
      <p:sp>
        <p:nvSpPr>
          <p:cNvPr id="40963" name="Rectangle 2"/>
          <p:cNvSpPr>
            <a:spLocks noGrp="1" noChangeArrowheads="1"/>
          </p:cNvSpPr>
          <p:nvPr>
            <p:ph type="body" idx="1"/>
          </p:nvPr>
        </p:nvSpPr>
        <p:spPr>
          <a:xfrm>
            <a:off x="709613" y="4860925"/>
            <a:ext cx="5680075" cy="4606925"/>
          </a:xfrm>
          <a:noFill/>
          <a:ln/>
        </p:spPr>
        <p:txBody>
          <a:bodyPr/>
          <a:lstStyle/>
          <a:p>
            <a:r>
              <a:rPr lang="en-US" sz="1700" dirty="0">
                <a:latin typeface="Lucida Grande" charset="0"/>
                <a:ea typeface="Lucida Grande" charset="0"/>
                <a:cs typeface="Lucida Grande" charset="0"/>
                <a:sym typeface="Lucida Grande" charset="0"/>
              </a:rPr>
              <a:t>Example of utilities.  10 for A, 1 for each Friday with friends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Million dollar computer with</a:t>
            </a:r>
            <a:r>
              <a:rPr lang="en-US" baseline="0" dirty="0"/>
              <a:t> less computation than your phone</a:t>
            </a:r>
          </a:p>
          <a:p>
            <a:endParaRPr lang="en-US" baseline="0" dirty="0"/>
          </a:p>
          <a:p>
            <a:r>
              <a:rPr lang="en-US" baseline="0" dirty="0"/>
              <a:t>MT </a:t>
            </a:r>
            <a:r>
              <a:rPr lang="en-US" baseline="0"/>
              <a:t>was </a:t>
            </a:r>
            <a:endParaRPr lang="en-US" dirty="0"/>
          </a:p>
        </p:txBody>
      </p:sp>
      <p:sp>
        <p:nvSpPr>
          <p:cNvPr id="4" name="Slide Number Placeholder 3"/>
          <p:cNvSpPr>
            <a:spLocks noGrp="1"/>
          </p:cNvSpPr>
          <p:nvPr>
            <p:ph type="sldNum" sz="quarter" idx="10"/>
          </p:nvPr>
        </p:nvSpPr>
        <p:spPr/>
        <p:txBody>
          <a:bodyPr/>
          <a:lstStyle/>
          <a:p>
            <a:pPr>
              <a:defRPr/>
            </a:pPr>
            <a:fld id="{951F94F5-58D1-42ED-AB38-DD97D2E49478}" type="slidenum">
              <a:rPr lang="en-US" smtClean="0"/>
              <a:pPr>
                <a:defRPr/>
              </a:pPr>
              <a:t>13</a:t>
            </a:fld>
            <a:endParaRPr lang="en-US"/>
          </a:p>
        </p:txBody>
      </p:sp>
    </p:spTree>
    <p:extLst>
      <p:ext uri="{BB962C8B-B14F-4D97-AF65-F5344CB8AC3E}">
        <p14:creationId xmlns:p14="http://schemas.microsoft.com/office/powerpoint/2010/main" val="3764212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1F94F5-58D1-42ED-AB38-DD97D2E49478}" type="slidenum">
              <a:rPr lang="en-US" smtClean="0"/>
              <a:pPr>
                <a:defRPr/>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5676BEAE-DD69-44FF-B4EF-785515E37655}" type="datetime1">
              <a:rPr lang="en-US" smtClean="0"/>
              <a:t>2020-01-08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B1B00-12C4-406A-A602-CC35D99D61B5}" type="slidenum">
              <a:rPr lang="en-US" smtClean="0"/>
              <a:t>‹#›</a:t>
            </a:fld>
            <a:endParaRPr lang="en-US"/>
          </a:p>
        </p:txBody>
      </p:sp>
    </p:spTree>
    <p:extLst>
      <p:ext uri="{BB962C8B-B14F-4D97-AF65-F5344CB8AC3E}">
        <p14:creationId xmlns:p14="http://schemas.microsoft.com/office/powerpoint/2010/main" val="3893572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29E2464-37F6-4895-8DFA-5B2A00D50DBA}" type="datetime1">
              <a:rPr lang="en-US" smtClean="0"/>
              <a:t>2020-01-08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B1B00-12C4-406A-A602-CC35D99D61B5}" type="slidenum">
              <a:rPr lang="en-US" smtClean="0"/>
              <a:t>‹#›</a:t>
            </a:fld>
            <a:endParaRPr lang="en-US"/>
          </a:p>
        </p:txBody>
      </p:sp>
    </p:spTree>
    <p:extLst>
      <p:ext uri="{BB962C8B-B14F-4D97-AF65-F5344CB8AC3E}">
        <p14:creationId xmlns:p14="http://schemas.microsoft.com/office/powerpoint/2010/main" val="2662002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AE6C122-86E9-46FB-AD17-F821265E5B47}" type="datetime1">
              <a:rPr lang="en-US" smtClean="0"/>
              <a:t>2020-01-08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B1B00-12C4-406A-A602-CC35D99D61B5}" type="slidenum">
              <a:rPr lang="en-US" smtClean="0"/>
              <a:t>‹#›</a:t>
            </a:fld>
            <a:endParaRPr lang="en-US"/>
          </a:p>
        </p:txBody>
      </p:sp>
    </p:spTree>
    <p:extLst>
      <p:ext uri="{BB962C8B-B14F-4D97-AF65-F5344CB8AC3E}">
        <p14:creationId xmlns:p14="http://schemas.microsoft.com/office/powerpoint/2010/main" val="1874995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r>
              <a:t>Title Text</a:t>
            </a:r>
          </a:p>
        </p:txBody>
      </p:sp>
      <p:sp>
        <p:nvSpPr>
          <p:cNvPr id="23" name="Shape 2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hape 24"/>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26318534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533EB8E6-A3F1-461D-8673-1B837B57649C}" type="datetime1">
              <a:rPr lang="en-US" smtClean="0"/>
              <a:t>2020-01-08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B1B00-12C4-406A-A602-CC35D99D61B5}" type="slidenum">
              <a:rPr lang="en-US" smtClean="0"/>
              <a:t>‹#›</a:t>
            </a:fld>
            <a:endParaRPr lang="en-US"/>
          </a:p>
        </p:txBody>
      </p:sp>
    </p:spTree>
    <p:extLst>
      <p:ext uri="{BB962C8B-B14F-4D97-AF65-F5344CB8AC3E}">
        <p14:creationId xmlns:p14="http://schemas.microsoft.com/office/powerpoint/2010/main" val="3824649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BDA8A4F-7977-494F-ADE0-B51B0214180A}" type="datetime1">
              <a:rPr lang="en-US" smtClean="0"/>
              <a:t>2020-01-08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B1B00-12C4-406A-A602-CC35D99D61B5}" type="slidenum">
              <a:rPr lang="en-US" smtClean="0"/>
              <a:t>‹#›</a:t>
            </a:fld>
            <a:endParaRPr lang="en-US"/>
          </a:p>
        </p:txBody>
      </p:sp>
    </p:spTree>
    <p:extLst>
      <p:ext uri="{BB962C8B-B14F-4D97-AF65-F5344CB8AC3E}">
        <p14:creationId xmlns:p14="http://schemas.microsoft.com/office/powerpoint/2010/main" val="1462877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3C24176-5F23-4B02-88DE-C737C297F83A}" type="datetime1">
              <a:rPr lang="en-US" smtClean="0"/>
              <a:t>2020-01-08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0B1B00-12C4-406A-A602-CC35D99D61B5}" type="slidenum">
              <a:rPr lang="en-US" smtClean="0"/>
              <a:t>‹#›</a:t>
            </a:fld>
            <a:endParaRPr lang="en-US"/>
          </a:p>
        </p:txBody>
      </p:sp>
    </p:spTree>
    <p:extLst>
      <p:ext uri="{BB962C8B-B14F-4D97-AF65-F5344CB8AC3E}">
        <p14:creationId xmlns:p14="http://schemas.microsoft.com/office/powerpoint/2010/main" val="200168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969B58AD-5A8C-4601-8295-899FCCDAE250}" type="datetime1">
              <a:rPr lang="en-US" smtClean="0"/>
              <a:t>2020-01-08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0B1B00-12C4-406A-A602-CC35D99D61B5}" type="slidenum">
              <a:rPr lang="en-US" smtClean="0"/>
              <a:t>‹#›</a:t>
            </a:fld>
            <a:endParaRPr lang="en-US"/>
          </a:p>
        </p:txBody>
      </p:sp>
    </p:spTree>
    <p:extLst>
      <p:ext uri="{BB962C8B-B14F-4D97-AF65-F5344CB8AC3E}">
        <p14:creationId xmlns:p14="http://schemas.microsoft.com/office/powerpoint/2010/main" val="3091627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BF1E8766-36E2-464B-A724-092D3742AE1A}" type="datetime1">
              <a:rPr lang="en-US" smtClean="0"/>
              <a:t>2020-01-08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0B1B00-12C4-406A-A602-CC35D99D61B5}" type="slidenum">
              <a:rPr lang="en-US" smtClean="0"/>
              <a:t>‹#›</a:t>
            </a:fld>
            <a:endParaRPr lang="en-US"/>
          </a:p>
        </p:txBody>
      </p:sp>
    </p:spTree>
    <p:extLst>
      <p:ext uri="{BB962C8B-B14F-4D97-AF65-F5344CB8AC3E}">
        <p14:creationId xmlns:p14="http://schemas.microsoft.com/office/powerpoint/2010/main" val="2548802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3DF319D5-FD96-45D2-BD41-0B278AD6D106}" type="datetime1">
              <a:rPr lang="en-US" smtClean="0"/>
              <a:t>2020-01-08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0B1B00-12C4-406A-A602-CC35D99D61B5}" type="slidenum">
              <a:rPr lang="en-US" smtClean="0"/>
              <a:t>‹#›</a:t>
            </a:fld>
            <a:endParaRPr lang="en-US"/>
          </a:p>
        </p:txBody>
      </p:sp>
    </p:spTree>
    <p:extLst>
      <p:ext uri="{BB962C8B-B14F-4D97-AF65-F5344CB8AC3E}">
        <p14:creationId xmlns:p14="http://schemas.microsoft.com/office/powerpoint/2010/main" val="3636478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99D58964-38DB-4168-A46E-184ABA56B5A9}" type="datetime1">
              <a:rPr lang="en-US" smtClean="0"/>
              <a:t>2020-01-08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0B1B00-12C4-406A-A602-CC35D99D61B5}" type="slidenum">
              <a:rPr lang="en-US" smtClean="0"/>
              <a:t>‹#›</a:t>
            </a:fld>
            <a:endParaRPr lang="en-US"/>
          </a:p>
        </p:txBody>
      </p:sp>
    </p:spTree>
    <p:extLst>
      <p:ext uri="{BB962C8B-B14F-4D97-AF65-F5344CB8AC3E}">
        <p14:creationId xmlns:p14="http://schemas.microsoft.com/office/powerpoint/2010/main" val="2415464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13984EC8-47B3-408A-9BC7-A84D06B04406}" type="datetime1">
              <a:rPr lang="en-US" smtClean="0"/>
              <a:t>2020-01-08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0B1B00-12C4-406A-A602-CC35D99D61B5}" type="slidenum">
              <a:rPr lang="en-US" smtClean="0"/>
              <a:t>‹#›</a:t>
            </a:fld>
            <a:endParaRPr lang="en-US"/>
          </a:p>
        </p:txBody>
      </p:sp>
    </p:spTree>
    <p:extLst>
      <p:ext uri="{BB962C8B-B14F-4D97-AF65-F5344CB8AC3E}">
        <p14:creationId xmlns:p14="http://schemas.microsoft.com/office/powerpoint/2010/main" val="517609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19801"/>
            <a:ext cx="10515600" cy="66822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01029" y="996176"/>
            <a:ext cx="10515600" cy="518078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649306" y="6508750"/>
            <a:ext cx="542693" cy="349250"/>
          </a:xfrm>
          <a:prstGeom prst="rect">
            <a:avLst/>
          </a:prstGeom>
        </p:spPr>
        <p:txBody>
          <a:bodyPr vert="horz" lIns="91440" tIns="45720" rIns="91440" bIns="45720" rtlCol="0" anchor="ctr"/>
          <a:lstStyle>
            <a:lvl1pPr algn="r">
              <a:defRPr sz="1200">
                <a:solidFill>
                  <a:schemeClr val="tx1">
                    <a:tint val="75000"/>
                  </a:schemeClr>
                </a:solidFill>
              </a:defRPr>
            </a:lvl1pPr>
          </a:lstStyle>
          <a:p>
            <a:fld id="{220B1B00-12C4-406A-A602-CC35D99D61B5}" type="slidenum">
              <a:rPr lang="en-US" smtClean="0"/>
              <a:t>‹#›</a:t>
            </a:fld>
            <a:endParaRPr lang="en-US"/>
          </a:p>
        </p:txBody>
      </p:sp>
    </p:spTree>
    <p:extLst>
      <p:ext uri="{BB962C8B-B14F-4D97-AF65-F5344CB8AC3E}">
        <p14:creationId xmlns:p14="http://schemas.microsoft.com/office/powerpoint/2010/main" val="3954654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www.extremetech.com/wp-content/uploads/2012/03/1791712.jpeg"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Artificial Intelligence Survey</a:t>
            </a:r>
          </a:p>
        </p:txBody>
      </p:sp>
      <p:sp>
        <p:nvSpPr>
          <p:cNvPr id="3" name="Subtitle 2"/>
          <p:cNvSpPr>
            <a:spLocks noGrp="1"/>
          </p:cNvSpPr>
          <p:nvPr>
            <p:ph type="subTitle" idx="1"/>
          </p:nvPr>
        </p:nvSpPr>
        <p:spPr/>
        <p:txBody>
          <a:bodyPr>
            <a:normAutofit/>
          </a:bodyPr>
          <a:lstStyle/>
          <a:p>
            <a:endParaRPr lang="en-US" dirty="0"/>
          </a:p>
          <a:p>
            <a:r>
              <a:rPr lang="en-US" dirty="0"/>
              <a:t>CMPT 310, Spring 2020</a:t>
            </a:r>
          </a:p>
          <a:p>
            <a:endParaRPr lang="en-US" dirty="0"/>
          </a:p>
          <a:p>
            <a:r>
              <a:rPr lang="en-US" sz="1400" dirty="0">
                <a:solidFill>
                  <a:schemeClr val="tx1">
                    <a:lumMod val="50000"/>
                    <a:lumOff val="50000"/>
                  </a:schemeClr>
                </a:solidFill>
              </a:rPr>
              <a:t>Slide credits: </a:t>
            </a:r>
            <a:r>
              <a:rPr lang="en-US" sz="1400" dirty="0">
                <a:solidFill>
                  <a:schemeClr val="tx1">
                    <a:lumMod val="50000"/>
                    <a:lumOff val="50000"/>
                  </a:schemeClr>
                </a:solidFill>
                <a:cs typeface="Calibri"/>
              </a:rPr>
              <a:t>Dan Klein and Pieter </a:t>
            </a:r>
            <a:r>
              <a:rPr lang="en-US" sz="1400" dirty="0" err="1">
                <a:solidFill>
                  <a:schemeClr val="tx1">
                    <a:lumMod val="50000"/>
                    <a:lumOff val="50000"/>
                  </a:schemeClr>
                </a:solidFill>
                <a:cs typeface="Calibri"/>
              </a:rPr>
              <a:t>Abbeel</a:t>
            </a:r>
            <a:r>
              <a:rPr lang="en-US" sz="1400" dirty="0">
                <a:solidFill>
                  <a:schemeClr val="tx1">
                    <a:lumMod val="50000"/>
                    <a:lumOff val="50000"/>
                  </a:schemeClr>
                </a:solidFill>
                <a:cs typeface="Calibri"/>
              </a:rPr>
              <a:t> </a:t>
            </a:r>
            <a:endParaRPr lang="en-US" sz="1400" dirty="0">
              <a:solidFill>
                <a:schemeClr val="tx1">
                  <a:lumMod val="50000"/>
                  <a:lumOff val="50000"/>
                </a:schemeClr>
              </a:solidFill>
            </a:endParaRPr>
          </a:p>
        </p:txBody>
      </p:sp>
      <p:sp>
        <p:nvSpPr>
          <p:cNvPr id="4" name="Slide Number Placeholder 3">
            <a:extLst>
              <a:ext uri="{FF2B5EF4-FFF2-40B4-BE49-F238E27FC236}">
                <a16:creationId xmlns:a16="http://schemas.microsoft.com/office/drawing/2014/main" id="{CD8BDDF5-E9D7-4C7D-A645-FB7935C29D1E}"/>
              </a:ext>
            </a:extLst>
          </p:cNvPr>
          <p:cNvSpPr>
            <a:spLocks noGrp="1"/>
          </p:cNvSpPr>
          <p:nvPr>
            <p:ph type="sldNum" sz="quarter" idx="12"/>
          </p:nvPr>
        </p:nvSpPr>
        <p:spPr/>
        <p:txBody>
          <a:bodyPr/>
          <a:lstStyle/>
          <a:p>
            <a:fld id="{220B1B00-12C4-406A-A602-CC35D99D61B5}" type="slidenum">
              <a:rPr lang="en-US" smtClean="0"/>
              <a:t>1</a:t>
            </a:fld>
            <a:endParaRPr lang="en-US"/>
          </a:p>
        </p:txBody>
      </p:sp>
    </p:spTree>
    <p:extLst>
      <p:ext uri="{BB962C8B-B14F-4D97-AF65-F5344CB8AC3E}">
        <p14:creationId xmlns:p14="http://schemas.microsoft.com/office/powerpoint/2010/main" val="1775239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pPr eaLnBrk="1" hangingPunct="1"/>
            <a:r>
              <a:rPr lang="en-US">
                <a:solidFill>
                  <a:schemeClr val="tx1"/>
                </a:solidFill>
              </a:rPr>
              <a:t>Sci-Fi AI?</a:t>
            </a:r>
          </a:p>
        </p:txBody>
      </p:sp>
      <p:pic>
        <p:nvPicPr>
          <p:cNvPr id="562180" name="Picture 4" descr="Artoo-c3po"/>
          <p:cNvPicPr>
            <a:picLocks noChangeAspect="1" noChangeArrowheads="1"/>
          </p:cNvPicPr>
          <p:nvPr/>
        </p:nvPicPr>
        <p:blipFill>
          <a:blip r:embed="rId3" cstate="print"/>
          <a:srcRect/>
          <a:stretch>
            <a:fillRect/>
          </a:stretch>
        </p:blipFill>
        <p:spPr bwMode="auto">
          <a:xfrm>
            <a:off x="508000" y="1676400"/>
            <a:ext cx="3214688" cy="4724400"/>
          </a:xfrm>
          <a:prstGeom prst="rect">
            <a:avLst/>
          </a:prstGeom>
          <a:noFill/>
          <a:ln w="9525">
            <a:noFill/>
            <a:miter lim="800000"/>
            <a:headEnd/>
            <a:tailEnd/>
          </a:ln>
        </p:spPr>
      </p:pic>
      <p:pic>
        <p:nvPicPr>
          <p:cNvPr id="562182" name="Picture 6" descr="t3-94"/>
          <p:cNvPicPr>
            <a:picLocks noChangeAspect="1" noChangeArrowheads="1"/>
          </p:cNvPicPr>
          <p:nvPr/>
        </p:nvPicPr>
        <p:blipFill>
          <a:blip r:embed="rId4" cstate="print"/>
          <a:srcRect/>
          <a:stretch>
            <a:fillRect/>
          </a:stretch>
        </p:blipFill>
        <p:spPr bwMode="auto">
          <a:xfrm>
            <a:off x="4267200" y="1828800"/>
            <a:ext cx="3581400" cy="2030413"/>
          </a:xfrm>
          <a:prstGeom prst="rect">
            <a:avLst/>
          </a:prstGeom>
          <a:noFill/>
          <a:ln w="9525">
            <a:noFill/>
            <a:miter lim="800000"/>
            <a:headEnd/>
            <a:tailEnd/>
          </a:ln>
        </p:spPr>
      </p:pic>
      <p:pic>
        <p:nvPicPr>
          <p:cNvPr id="562184" name="Picture 8" descr="matrix-smith-dvd2"/>
          <p:cNvPicPr>
            <a:picLocks noChangeAspect="1" noChangeArrowheads="1"/>
          </p:cNvPicPr>
          <p:nvPr/>
        </p:nvPicPr>
        <p:blipFill>
          <a:blip r:embed="rId5" cstate="print"/>
          <a:srcRect t="9573" b="10638"/>
          <a:stretch>
            <a:fillRect/>
          </a:stretch>
        </p:blipFill>
        <p:spPr bwMode="auto">
          <a:xfrm>
            <a:off x="4267200" y="4191000"/>
            <a:ext cx="3581400" cy="1905000"/>
          </a:xfrm>
          <a:prstGeom prst="rect">
            <a:avLst/>
          </a:prstGeom>
          <a:noFill/>
          <a:ln w="9525">
            <a:noFill/>
            <a:miter lim="800000"/>
            <a:headEnd/>
            <a:tailEnd/>
          </a:ln>
        </p:spPr>
      </p:pic>
      <p:pic>
        <p:nvPicPr>
          <p:cNvPr id="7170" name="Picture 2" descr="http://www.covershut.com/covers/Battlestar-Galactica-The-Plan-2009-Front-Cover-17774.jpg"/>
          <p:cNvPicPr>
            <a:picLocks noChangeAspect="1" noChangeArrowheads="1"/>
          </p:cNvPicPr>
          <p:nvPr/>
        </p:nvPicPr>
        <p:blipFill>
          <a:blip r:embed="rId6" cstate="print"/>
          <a:srcRect l="56757" t="38000" r="1351" b="20000"/>
          <a:stretch>
            <a:fillRect/>
          </a:stretch>
        </p:blipFill>
        <p:spPr bwMode="auto">
          <a:xfrm>
            <a:off x="8356600" y="1803400"/>
            <a:ext cx="3149600" cy="2133600"/>
          </a:xfrm>
          <a:prstGeom prst="rect">
            <a:avLst/>
          </a:prstGeom>
          <a:noFill/>
        </p:spPr>
      </p:pic>
      <p:pic>
        <p:nvPicPr>
          <p:cNvPr id="7172" name="Picture 4" descr="http://images3.wikia.nocookie.net/__cb58379/half-life/en/images/d/d5/Glados_new_lair.jpg"/>
          <p:cNvPicPr>
            <a:picLocks noChangeAspect="1" noChangeArrowheads="1"/>
          </p:cNvPicPr>
          <p:nvPr/>
        </p:nvPicPr>
        <p:blipFill>
          <a:blip r:embed="rId7" cstate="print">
            <a:lum bright="20000" contrast="30000"/>
          </a:blip>
          <a:srcRect/>
          <a:stretch>
            <a:fillRect/>
          </a:stretch>
        </p:blipFill>
        <p:spPr bwMode="auto">
          <a:xfrm>
            <a:off x="8458200" y="4140200"/>
            <a:ext cx="2844800" cy="2133600"/>
          </a:xfrm>
          <a:prstGeom prst="rect">
            <a:avLst/>
          </a:prstGeom>
          <a:noFill/>
        </p:spPr>
      </p:pic>
      <p:sp>
        <p:nvSpPr>
          <p:cNvPr id="2" name="Slide Number Placeholder 1">
            <a:extLst>
              <a:ext uri="{FF2B5EF4-FFF2-40B4-BE49-F238E27FC236}">
                <a16:creationId xmlns:a16="http://schemas.microsoft.com/office/drawing/2014/main" id="{82C252F0-47A5-4C5B-9BDC-9930A7E793CE}"/>
              </a:ext>
            </a:extLst>
          </p:cNvPr>
          <p:cNvSpPr>
            <a:spLocks noGrp="1"/>
          </p:cNvSpPr>
          <p:nvPr>
            <p:ph type="sldNum" sz="quarter" idx="12"/>
          </p:nvPr>
        </p:nvSpPr>
        <p:spPr/>
        <p:txBody>
          <a:bodyPr/>
          <a:lstStyle/>
          <a:p>
            <a:fld id="{220B1B00-12C4-406A-A602-CC35D99D61B5}" type="slidenum">
              <a:rPr lang="en-US" smtClean="0"/>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21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21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21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pPr eaLnBrk="1" hangingPunct="1"/>
            <a:r>
              <a:rPr lang="en-US"/>
              <a:t>What is AI?</a:t>
            </a:r>
          </a:p>
        </p:txBody>
      </p:sp>
      <p:sp>
        <p:nvSpPr>
          <p:cNvPr id="11279" name="Text Box 16"/>
          <p:cNvSpPr txBox="1">
            <a:spLocks noChangeArrowheads="1"/>
          </p:cNvSpPr>
          <p:nvPr/>
        </p:nvSpPr>
        <p:spPr bwMode="auto">
          <a:xfrm>
            <a:off x="2870200" y="1397001"/>
            <a:ext cx="7391400" cy="584773"/>
          </a:xfrm>
          <a:prstGeom prst="rect">
            <a:avLst/>
          </a:prstGeom>
          <a:noFill/>
          <a:ln w="9525">
            <a:noFill/>
            <a:miter lim="800000"/>
            <a:headEnd/>
            <a:tailEnd/>
          </a:ln>
        </p:spPr>
        <p:txBody>
          <a:bodyPr lIns="91439" tIns="45719" rIns="91439" bIns="45719">
            <a:spAutoFit/>
          </a:bodyPr>
          <a:lstStyle/>
          <a:p>
            <a:pPr>
              <a:spcBef>
                <a:spcPct val="50000"/>
              </a:spcBef>
            </a:pPr>
            <a:r>
              <a:rPr lang="en-US" sz="3200" dirty="0">
                <a:latin typeface="Calibri" pitchFamily="34" charset="0"/>
              </a:rPr>
              <a:t>The science of making machines that:</a:t>
            </a:r>
          </a:p>
        </p:txBody>
      </p:sp>
      <p:sp>
        <p:nvSpPr>
          <p:cNvPr id="7" name="TextBox 6"/>
          <p:cNvSpPr txBox="1"/>
          <p:nvPr/>
        </p:nvSpPr>
        <p:spPr>
          <a:xfrm>
            <a:off x="406400" y="2819401"/>
            <a:ext cx="2844800" cy="502766"/>
          </a:xfrm>
          <a:prstGeom prst="rect">
            <a:avLst/>
          </a:prstGeom>
          <a:noFill/>
        </p:spPr>
        <p:txBody>
          <a:bodyPr wrap="square" rtlCol="0">
            <a:spAutoFit/>
          </a:bodyPr>
          <a:lstStyle/>
          <a:p>
            <a:pPr algn="ctr"/>
            <a:r>
              <a:rPr lang="en-US" sz="2667" dirty="0">
                <a:solidFill>
                  <a:schemeClr val="accent2"/>
                </a:solidFill>
                <a:latin typeface="Calibri" pitchFamily="34" charset="0"/>
              </a:rPr>
              <a:t>Think like people</a:t>
            </a:r>
          </a:p>
        </p:txBody>
      </p:sp>
      <p:sp>
        <p:nvSpPr>
          <p:cNvPr id="8" name="TextBox 7"/>
          <p:cNvSpPr txBox="1"/>
          <p:nvPr/>
        </p:nvSpPr>
        <p:spPr>
          <a:xfrm>
            <a:off x="406400" y="4866958"/>
            <a:ext cx="2844800" cy="502766"/>
          </a:xfrm>
          <a:prstGeom prst="rect">
            <a:avLst/>
          </a:prstGeom>
          <a:noFill/>
        </p:spPr>
        <p:txBody>
          <a:bodyPr wrap="square" rtlCol="0">
            <a:spAutoFit/>
          </a:bodyPr>
          <a:lstStyle/>
          <a:p>
            <a:pPr algn="ctr"/>
            <a:r>
              <a:rPr lang="en-US" sz="2667" dirty="0">
                <a:solidFill>
                  <a:schemeClr val="accent2"/>
                </a:solidFill>
                <a:latin typeface="Calibri" pitchFamily="34" charset="0"/>
              </a:rPr>
              <a:t>Act like people</a:t>
            </a:r>
          </a:p>
        </p:txBody>
      </p:sp>
      <p:sp>
        <p:nvSpPr>
          <p:cNvPr id="9" name="TextBox 8"/>
          <p:cNvSpPr txBox="1"/>
          <p:nvPr/>
        </p:nvSpPr>
        <p:spPr>
          <a:xfrm>
            <a:off x="8839200" y="2819401"/>
            <a:ext cx="2844800" cy="502766"/>
          </a:xfrm>
          <a:prstGeom prst="rect">
            <a:avLst/>
          </a:prstGeom>
          <a:noFill/>
        </p:spPr>
        <p:txBody>
          <a:bodyPr wrap="square" rtlCol="0">
            <a:spAutoFit/>
          </a:bodyPr>
          <a:lstStyle/>
          <a:p>
            <a:pPr algn="ctr"/>
            <a:r>
              <a:rPr lang="en-US" sz="2667" dirty="0">
                <a:solidFill>
                  <a:schemeClr val="accent2"/>
                </a:solidFill>
                <a:latin typeface="Calibri" pitchFamily="34" charset="0"/>
              </a:rPr>
              <a:t>Think rationally</a:t>
            </a:r>
          </a:p>
        </p:txBody>
      </p:sp>
      <p:sp>
        <p:nvSpPr>
          <p:cNvPr id="10" name="TextBox 9"/>
          <p:cNvSpPr txBox="1"/>
          <p:nvPr/>
        </p:nvSpPr>
        <p:spPr>
          <a:xfrm>
            <a:off x="8839200" y="4866957"/>
            <a:ext cx="2844800" cy="502766"/>
          </a:xfrm>
          <a:prstGeom prst="rect">
            <a:avLst/>
          </a:prstGeom>
          <a:noFill/>
        </p:spPr>
        <p:txBody>
          <a:bodyPr wrap="square" rtlCol="0">
            <a:spAutoFit/>
          </a:bodyPr>
          <a:lstStyle/>
          <a:p>
            <a:pPr algn="ctr"/>
            <a:r>
              <a:rPr lang="en-US" sz="2667" dirty="0">
                <a:solidFill>
                  <a:schemeClr val="accent2"/>
                </a:solidFill>
                <a:latin typeface="Calibri" pitchFamily="34" charset="0"/>
              </a:rPr>
              <a:t>Act rationally</a:t>
            </a:r>
          </a:p>
        </p:txBody>
      </p:sp>
      <p:pic>
        <p:nvPicPr>
          <p:cNvPr id="2" name="Picture 1"/>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352800" y="2209800"/>
            <a:ext cx="5418667" cy="4064000"/>
          </a:xfrm>
          <a:prstGeom prst="rect">
            <a:avLst/>
          </a:prstGeom>
          <a:noFill/>
        </p:spPr>
      </p:pic>
      <p:sp>
        <p:nvSpPr>
          <p:cNvPr id="11" name="Rectangle 10"/>
          <p:cNvSpPr/>
          <p:nvPr/>
        </p:nvSpPr>
        <p:spPr>
          <a:xfrm>
            <a:off x="415499" y="2006600"/>
            <a:ext cx="5588000" cy="2235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a:xfrm>
            <a:off x="6030795" y="2006600"/>
            <a:ext cx="5588000" cy="2235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Rectangle 12"/>
          <p:cNvSpPr/>
          <p:nvPr/>
        </p:nvSpPr>
        <p:spPr>
          <a:xfrm>
            <a:off x="415499" y="4249384"/>
            <a:ext cx="5588000" cy="2235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a:xfrm>
            <a:off x="6030795" y="4259997"/>
            <a:ext cx="5588000" cy="2235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 name="Slide Number Placeholder 2">
            <a:extLst>
              <a:ext uri="{FF2B5EF4-FFF2-40B4-BE49-F238E27FC236}">
                <a16:creationId xmlns:a16="http://schemas.microsoft.com/office/drawing/2014/main" id="{EBCE8A2E-8463-4FD4-B4D9-25436B4D6F2F}"/>
              </a:ext>
            </a:extLst>
          </p:cNvPr>
          <p:cNvSpPr>
            <a:spLocks noGrp="1"/>
          </p:cNvSpPr>
          <p:nvPr>
            <p:ph type="sldNum" sz="quarter" idx="12"/>
          </p:nvPr>
        </p:nvSpPr>
        <p:spPr/>
        <p:txBody>
          <a:bodyPr/>
          <a:lstStyle/>
          <a:p>
            <a:fld id="{220B1B00-12C4-406A-A602-CC35D99D61B5}" type="slidenum">
              <a:rPr lang="en-US" smtClean="0"/>
              <a:t>11</a:t>
            </a:fld>
            <a:endParaRPr lang="en-US"/>
          </a:p>
        </p:txBody>
      </p:sp>
    </p:spTree>
    <p:extLst>
      <p:ext uri="{BB962C8B-B14F-4D97-AF65-F5344CB8AC3E}">
        <p14:creationId xmlns:p14="http://schemas.microsoft.com/office/powerpoint/2010/main" val="705450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4"/>
          <p:cNvSpPr>
            <a:spLocks noGrp="1" noChangeArrowheads="1"/>
          </p:cNvSpPr>
          <p:nvPr>
            <p:ph type="title"/>
          </p:nvPr>
        </p:nvSpPr>
        <p:spPr/>
        <p:txBody>
          <a:bodyPr vert="horz" lIns="91440" tIns="45720" rIns="132077" bIns="45720" rtlCol="0" anchor="ctr">
            <a:normAutofit fontScale="90000"/>
          </a:bodyPr>
          <a:lstStyle/>
          <a:p>
            <a:r>
              <a:rPr lang="en-US"/>
              <a:t>Rational Decisions</a:t>
            </a:r>
          </a:p>
        </p:txBody>
      </p:sp>
      <p:sp>
        <p:nvSpPr>
          <p:cNvPr id="12292" name="Rectangle 5"/>
          <p:cNvSpPr>
            <a:spLocks/>
          </p:cNvSpPr>
          <p:nvPr/>
        </p:nvSpPr>
        <p:spPr bwMode="auto">
          <a:xfrm>
            <a:off x="2032000" y="1498601"/>
            <a:ext cx="9144000" cy="2578100"/>
          </a:xfrm>
          <a:prstGeom prst="rect">
            <a:avLst/>
          </a:prstGeom>
          <a:noFill/>
          <a:ln w="12700">
            <a:noFill/>
            <a:miter lim="800000"/>
            <a:headEnd/>
            <a:tailEnd/>
          </a:ln>
        </p:spPr>
        <p:txBody>
          <a:bodyPr lIns="0" tIns="0" rIns="40639" bIns="0"/>
          <a:lstStyle/>
          <a:p>
            <a:pPr marL="39686">
              <a:spcBef>
                <a:spcPts val="1000"/>
              </a:spcBef>
            </a:pPr>
            <a:r>
              <a:rPr lang="en-US" sz="2400" dirty="0">
                <a:latin typeface="Calibri" pitchFamily="34" charset="0"/>
                <a:cs typeface="Arial" charset="0"/>
              </a:rPr>
              <a:t>  We’ll use the term </a:t>
            </a:r>
            <a:r>
              <a:rPr lang="en-US" sz="2400" b="1" dirty="0">
                <a:latin typeface="Calibri" pitchFamily="34" charset="0"/>
                <a:cs typeface="Arial" charset="0"/>
              </a:rPr>
              <a:t>rational</a:t>
            </a:r>
            <a:r>
              <a:rPr lang="en-US" sz="2400" dirty="0">
                <a:latin typeface="Calibri" pitchFamily="34" charset="0"/>
                <a:cs typeface="Arial" charset="0"/>
              </a:rPr>
              <a:t> in a very specific, technical way:</a:t>
            </a:r>
          </a:p>
          <a:p>
            <a:pPr marL="496864" lvl="1">
              <a:spcBef>
                <a:spcPts val="1000"/>
              </a:spcBef>
              <a:buSzPct val="125000"/>
              <a:buFont typeface="Wingdings" pitchFamily="2" charset="2"/>
              <a:buChar char="§"/>
            </a:pPr>
            <a:r>
              <a:rPr lang="en-US" sz="2400" dirty="0">
                <a:latin typeface="Calibri" pitchFamily="34" charset="0"/>
                <a:cs typeface="Arial" charset="0"/>
              </a:rPr>
              <a:t> Rational: maximally achieving pre-defined goals</a:t>
            </a:r>
            <a:endParaRPr lang="en-US" sz="2400" i="1" dirty="0">
              <a:latin typeface="Calibri" pitchFamily="34" charset="0"/>
              <a:cs typeface="Arial" charset="0"/>
            </a:endParaRPr>
          </a:p>
          <a:p>
            <a:pPr marL="496864" lvl="1">
              <a:spcBef>
                <a:spcPts val="1000"/>
              </a:spcBef>
              <a:buSzPct val="125000"/>
              <a:buFont typeface="Wingdings" pitchFamily="2" charset="2"/>
              <a:buChar char="§"/>
            </a:pPr>
            <a:r>
              <a:rPr lang="en-US" sz="2400" dirty="0">
                <a:latin typeface="Calibri" pitchFamily="34" charset="0"/>
                <a:cs typeface="Arial" charset="0"/>
              </a:rPr>
              <a:t> Rationality</a:t>
            </a:r>
            <a:r>
              <a:rPr lang="en-US" sz="2400" b="1" dirty="0">
                <a:latin typeface="Calibri" pitchFamily="34" charset="0"/>
                <a:cs typeface="Arial" charset="0"/>
              </a:rPr>
              <a:t> </a:t>
            </a:r>
            <a:r>
              <a:rPr lang="en-US" sz="2400" dirty="0">
                <a:latin typeface="Calibri" pitchFamily="34" charset="0"/>
                <a:cs typeface="Arial" charset="0"/>
              </a:rPr>
              <a:t>only concerns what decisions are made </a:t>
            </a:r>
          </a:p>
          <a:p>
            <a:pPr marL="496864" lvl="1">
              <a:spcBef>
                <a:spcPts val="1000"/>
              </a:spcBef>
              <a:buSzPct val="125000"/>
            </a:pPr>
            <a:r>
              <a:rPr lang="en-US" sz="2400" dirty="0">
                <a:latin typeface="Calibri" pitchFamily="34" charset="0"/>
                <a:cs typeface="Arial" charset="0"/>
              </a:rPr>
              <a:t>   (not the thought process behind them)</a:t>
            </a:r>
          </a:p>
          <a:p>
            <a:pPr marL="496864" lvl="1">
              <a:spcBef>
                <a:spcPts val="1000"/>
              </a:spcBef>
              <a:buSzPct val="125000"/>
              <a:buFont typeface="Wingdings" pitchFamily="2" charset="2"/>
              <a:buChar char="§"/>
            </a:pPr>
            <a:r>
              <a:rPr lang="en-US" sz="2400" dirty="0">
                <a:latin typeface="Calibri" pitchFamily="34" charset="0"/>
                <a:cs typeface="Arial" charset="0"/>
              </a:rPr>
              <a:t> Goals are expressed in terms of the </a:t>
            </a:r>
            <a:r>
              <a:rPr lang="en-US" sz="2400" b="1" dirty="0">
                <a:latin typeface="Calibri" pitchFamily="34" charset="0"/>
                <a:cs typeface="Arial" charset="0"/>
              </a:rPr>
              <a:t>utility</a:t>
            </a:r>
            <a:r>
              <a:rPr lang="en-US" sz="2400" dirty="0">
                <a:latin typeface="Calibri" pitchFamily="34" charset="0"/>
                <a:cs typeface="Arial" charset="0"/>
              </a:rPr>
              <a:t> of outcomes</a:t>
            </a:r>
          </a:p>
          <a:p>
            <a:pPr marL="496864" lvl="1">
              <a:spcBef>
                <a:spcPts val="1000"/>
              </a:spcBef>
              <a:buClr>
                <a:srgbClr val="1212D2"/>
              </a:buClr>
              <a:buSzPct val="125000"/>
              <a:buFont typeface="Wingdings" pitchFamily="2" charset="2"/>
              <a:buChar char="§"/>
            </a:pPr>
            <a:r>
              <a:rPr lang="en-US" sz="2400" dirty="0">
                <a:solidFill>
                  <a:srgbClr val="1212D2"/>
                </a:solidFill>
                <a:latin typeface="Calibri" pitchFamily="34" charset="0"/>
                <a:cs typeface="Arial" charset="0"/>
              </a:rPr>
              <a:t> Being rational means </a:t>
            </a:r>
            <a:r>
              <a:rPr lang="en-US" sz="2400" b="1" dirty="0">
                <a:solidFill>
                  <a:srgbClr val="1212D2"/>
                </a:solidFill>
                <a:latin typeface="Calibri" pitchFamily="34" charset="0"/>
                <a:cs typeface="Arial" charset="0"/>
              </a:rPr>
              <a:t>maximizing your expected utility</a:t>
            </a:r>
          </a:p>
        </p:txBody>
      </p:sp>
      <p:sp>
        <p:nvSpPr>
          <p:cNvPr id="24582" name="Rectangle 6"/>
          <p:cNvSpPr>
            <a:spLocks/>
          </p:cNvSpPr>
          <p:nvPr/>
        </p:nvSpPr>
        <p:spPr bwMode="auto">
          <a:xfrm>
            <a:off x="0" y="4953001"/>
            <a:ext cx="12192000" cy="952500"/>
          </a:xfrm>
          <a:prstGeom prst="rect">
            <a:avLst/>
          </a:prstGeom>
          <a:noFill/>
          <a:ln w="12700">
            <a:noFill/>
            <a:miter lim="800000"/>
            <a:headEnd/>
            <a:tailEnd/>
          </a:ln>
        </p:spPr>
        <p:txBody>
          <a:bodyPr lIns="0" tIns="0" rIns="40639" bIns="0"/>
          <a:lstStyle/>
          <a:p>
            <a:pPr marL="39686" algn="ctr">
              <a:spcBef>
                <a:spcPts val="1000"/>
              </a:spcBef>
            </a:pPr>
            <a:r>
              <a:rPr lang="en-US" sz="2667" dirty="0">
                <a:latin typeface="Calibri" pitchFamily="34" charset="0"/>
                <a:cs typeface="Arial" charset="0"/>
              </a:rPr>
              <a:t>A better title for this course would be:</a:t>
            </a:r>
          </a:p>
          <a:p>
            <a:pPr marL="39686" algn="ctr">
              <a:spcBef>
                <a:spcPts val="1000"/>
              </a:spcBef>
            </a:pPr>
            <a:r>
              <a:rPr lang="en-US" sz="3733" b="1" dirty="0">
                <a:solidFill>
                  <a:srgbClr val="1212D2"/>
                </a:solidFill>
                <a:latin typeface="Calibri" pitchFamily="34" charset="0"/>
                <a:cs typeface="Arial" charset="0"/>
              </a:rPr>
              <a:t>Computational Rationality</a:t>
            </a:r>
          </a:p>
        </p:txBody>
      </p:sp>
      <p:sp>
        <p:nvSpPr>
          <p:cNvPr id="2" name="Slide Number Placeholder 1">
            <a:extLst>
              <a:ext uri="{FF2B5EF4-FFF2-40B4-BE49-F238E27FC236}">
                <a16:creationId xmlns:a16="http://schemas.microsoft.com/office/drawing/2014/main" id="{BA909AE6-4E65-44EB-B91E-269C06ECA9D4}"/>
              </a:ext>
            </a:extLst>
          </p:cNvPr>
          <p:cNvSpPr>
            <a:spLocks noGrp="1"/>
          </p:cNvSpPr>
          <p:nvPr>
            <p:ph type="sldNum" sz="quarter" idx="12"/>
          </p:nvPr>
        </p:nvSpPr>
        <p:spPr/>
        <p:txBody>
          <a:bodyPr/>
          <a:lstStyle/>
          <a:p>
            <a:fld id="{220B1B00-12C4-406A-A602-CC35D99D61B5}" type="slidenum">
              <a:rPr lang="en-US" smtClean="0"/>
              <a:t>12</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normAutofit fontScale="90000"/>
          </a:bodyPr>
          <a:lstStyle/>
          <a:p>
            <a:pPr eaLnBrk="1" hangingPunct="1"/>
            <a:r>
              <a:rPr lang="en-US">
                <a:solidFill>
                  <a:schemeClr val="tx1"/>
                </a:solidFill>
              </a:rPr>
              <a:t>A (Short) History of AI</a:t>
            </a:r>
          </a:p>
        </p:txBody>
      </p:sp>
      <p:sp>
        <p:nvSpPr>
          <p:cNvPr id="569347" name="Rectangle 3"/>
          <p:cNvSpPr>
            <a:spLocks noGrp="1" noChangeArrowheads="1"/>
          </p:cNvSpPr>
          <p:nvPr>
            <p:ph type="body" idx="1"/>
          </p:nvPr>
        </p:nvSpPr>
        <p:spPr>
          <a:xfrm>
            <a:off x="609600" y="1447800"/>
            <a:ext cx="6502400" cy="5029200"/>
          </a:xfrm>
        </p:spPr>
        <p:txBody>
          <a:bodyPr>
            <a:normAutofit fontScale="92500" lnSpcReduction="10000"/>
          </a:bodyPr>
          <a:lstStyle/>
          <a:p>
            <a:pPr eaLnBrk="1" hangingPunct="1">
              <a:lnSpc>
                <a:spcPct val="80000"/>
              </a:lnSpc>
            </a:pPr>
            <a:r>
              <a:rPr lang="en-US" sz="1867" dirty="0"/>
              <a:t>1940-1950: Early days</a:t>
            </a:r>
          </a:p>
          <a:p>
            <a:pPr lvl="1" eaLnBrk="1" hangingPunct="1">
              <a:lnSpc>
                <a:spcPct val="80000"/>
              </a:lnSpc>
            </a:pPr>
            <a:r>
              <a:rPr lang="en-US" sz="1600" dirty="0"/>
              <a:t>1943: McCulloch &amp; Pitts: Boolean circuit model of brain</a:t>
            </a:r>
          </a:p>
          <a:p>
            <a:pPr lvl="1" eaLnBrk="1" hangingPunct="1">
              <a:lnSpc>
                <a:spcPct val="80000"/>
              </a:lnSpc>
            </a:pPr>
            <a:r>
              <a:rPr lang="en-US" sz="1600" dirty="0"/>
              <a:t>1950: Turing's “Computing Machinery and Intelligence”</a:t>
            </a:r>
          </a:p>
          <a:p>
            <a:pPr lvl="1" eaLnBrk="1" hangingPunct="1">
              <a:lnSpc>
                <a:spcPct val="80000"/>
              </a:lnSpc>
            </a:pPr>
            <a:endParaRPr lang="en-US" sz="800" dirty="0"/>
          </a:p>
          <a:p>
            <a:pPr eaLnBrk="1" hangingPunct="1">
              <a:lnSpc>
                <a:spcPct val="80000"/>
              </a:lnSpc>
            </a:pPr>
            <a:r>
              <a:rPr lang="en-US" sz="1867" dirty="0"/>
              <a:t>1950—70: Excitement: Look, Ma, no hands!</a:t>
            </a:r>
          </a:p>
          <a:p>
            <a:pPr lvl="1" eaLnBrk="1" hangingPunct="1">
              <a:lnSpc>
                <a:spcPct val="80000"/>
              </a:lnSpc>
            </a:pPr>
            <a:r>
              <a:rPr lang="en-US" sz="1600" dirty="0"/>
              <a:t>1950s: Early AI programs, including Samuel's checkers program, Newell &amp; Simon's Logic Theorist, Gelernter's Geometry Engine</a:t>
            </a:r>
          </a:p>
          <a:p>
            <a:pPr lvl="1" eaLnBrk="1" hangingPunct="1">
              <a:lnSpc>
                <a:spcPct val="80000"/>
              </a:lnSpc>
            </a:pPr>
            <a:r>
              <a:rPr lang="en-US" sz="1600" dirty="0"/>
              <a:t>1956: Dartmouth meeting: “Artificial Intelligence” adopted</a:t>
            </a:r>
          </a:p>
          <a:p>
            <a:pPr lvl="1" eaLnBrk="1" hangingPunct="1">
              <a:lnSpc>
                <a:spcPct val="80000"/>
              </a:lnSpc>
            </a:pPr>
            <a:r>
              <a:rPr lang="en-US" sz="1600" dirty="0"/>
              <a:t>1965: Robinson's complete algorithm for logical reasoning</a:t>
            </a:r>
          </a:p>
          <a:p>
            <a:pPr lvl="1" eaLnBrk="1" hangingPunct="1">
              <a:lnSpc>
                <a:spcPct val="80000"/>
              </a:lnSpc>
            </a:pPr>
            <a:endParaRPr lang="en-US" sz="800" dirty="0"/>
          </a:p>
          <a:p>
            <a:pPr eaLnBrk="1" hangingPunct="1">
              <a:lnSpc>
                <a:spcPct val="80000"/>
              </a:lnSpc>
            </a:pPr>
            <a:r>
              <a:rPr lang="en-US" sz="1867" dirty="0"/>
              <a:t>1970—90: Knowledge-based approaches</a:t>
            </a:r>
          </a:p>
          <a:p>
            <a:pPr lvl="1" eaLnBrk="1" hangingPunct="1">
              <a:lnSpc>
                <a:spcPct val="80000"/>
              </a:lnSpc>
            </a:pPr>
            <a:r>
              <a:rPr lang="en-US" sz="1600" dirty="0"/>
              <a:t>1969—79: Early development of knowledge-based systems</a:t>
            </a:r>
          </a:p>
          <a:p>
            <a:pPr lvl="1" eaLnBrk="1" hangingPunct="1">
              <a:lnSpc>
                <a:spcPct val="80000"/>
              </a:lnSpc>
            </a:pPr>
            <a:r>
              <a:rPr lang="en-US" sz="1600" dirty="0"/>
              <a:t>1980—88: Expert systems industry booms</a:t>
            </a:r>
          </a:p>
          <a:p>
            <a:pPr lvl="1" eaLnBrk="1" hangingPunct="1">
              <a:lnSpc>
                <a:spcPct val="80000"/>
              </a:lnSpc>
            </a:pPr>
            <a:r>
              <a:rPr lang="en-US" sz="1600" dirty="0"/>
              <a:t>1988—93: Expert systems industry busts: “AI Winter”</a:t>
            </a:r>
          </a:p>
          <a:p>
            <a:pPr lvl="1" eaLnBrk="1" hangingPunct="1">
              <a:lnSpc>
                <a:spcPct val="80000"/>
              </a:lnSpc>
            </a:pPr>
            <a:endParaRPr lang="en-US" sz="800" dirty="0"/>
          </a:p>
          <a:p>
            <a:pPr eaLnBrk="1" hangingPunct="1">
              <a:lnSpc>
                <a:spcPct val="80000"/>
              </a:lnSpc>
            </a:pPr>
            <a:r>
              <a:rPr lang="en-US" sz="1867" dirty="0"/>
              <a:t>1990—: Statistical approaches</a:t>
            </a:r>
          </a:p>
          <a:p>
            <a:pPr lvl="1" eaLnBrk="1" hangingPunct="1">
              <a:lnSpc>
                <a:spcPct val="80000"/>
              </a:lnSpc>
            </a:pPr>
            <a:r>
              <a:rPr lang="en-US" sz="1600" dirty="0"/>
              <a:t>Resurgence of probability, focus on uncertainty</a:t>
            </a:r>
          </a:p>
          <a:p>
            <a:pPr lvl="1" eaLnBrk="1" hangingPunct="1">
              <a:lnSpc>
                <a:spcPct val="80000"/>
              </a:lnSpc>
            </a:pPr>
            <a:r>
              <a:rPr lang="en-US" sz="1600" dirty="0"/>
              <a:t>General increase in technical depth</a:t>
            </a:r>
          </a:p>
          <a:p>
            <a:pPr lvl="1" eaLnBrk="1" hangingPunct="1">
              <a:lnSpc>
                <a:spcPct val="80000"/>
              </a:lnSpc>
            </a:pPr>
            <a:r>
              <a:rPr lang="en-US" sz="1600" dirty="0"/>
              <a:t>Agents and learning systems… “AI Spring”?</a:t>
            </a:r>
          </a:p>
          <a:p>
            <a:pPr eaLnBrk="1" hangingPunct="1">
              <a:lnSpc>
                <a:spcPct val="80000"/>
              </a:lnSpc>
            </a:pPr>
            <a:endParaRPr lang="en-US" sz="1333" dirty="0"/>
          </a:p>
          <a:p>
            <a:pPr eaLnBrk="1" hangingPunct="1">
              <a:lnSpc>
                <a:spcPct val="80000"/>
              </a:lnSpc>
            </a:pPr>
            <a:r>
              <a:rPr lang="en-US" sz="1867" dirty="0"/>
              <a:t>2000—: AI Revolution?   </a:t>
            </a:r>
          </a:p>
        </p:txBody>
      </p:sp>
      <p:pic>
        <p:nvPicPr>
          <p:cNvPr id="4" name="Picture 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65057" y="1397000"/>
            <a:ext cx="3507743" cy="4876797"/>
          </a:xfrm>
          <a:prstGeom prst="rect">
            <a:avLst/>
          </a:prstGeom>
          <a:noFill/>
        </p:spPr>
      </p:pic>
      <p:sp>
        <p:nvSpPr>
          <p:cNvPr id="2" name="Slide Number Placeholder 1">
            <a:extLst>
              <a:ext uri="{FF2B5EF4-FFF2-40B4-BE49-F238E27FC236}">
                <a16:creationId xmlns:a16="http://schemas.microsoft.com/office/drawing/2014/main" id="{928540F2-D999-4B80-8092-F5894B733E82}"/>
              </a:ext>
            </a:extLst>
          </p:cNvPr>
          <p:cNvSpPr>
            <a:spLocks noGrp="1"/>
          </p:cNvSpPr>
          <p:nvPr>
            <p:ph type="sldNum" sz="quarter" idx="12"/>
          </p:nvPr>
        </p:nvSpPr>
        <p:spPr/>
        <p:txBody>
          <a:bodyPr/>
          <a:lstStyle/>
          <a:p>
            <a:fld id="{220B1B00-12C4-406A-A602-CC35D99D61B5}" type="slidenum">
              <a:rPr lang="en-US" smtClean="0"/>
              <a:t>13</a:t>
            </a:fld>
            <a:endParaRPr lang="en-US"/>
          </a:p>
        </p:txBody>
      </p:sp>
    </p:spTree>
    <p:extLst>
      <p:ext uri="{BB962C8B-B14F-4D97-AF65-F5344CB8AC3E}">
        <p14:creationId xmlns:p14="http://schemas.microsoft.com/office/powerpoint/2010/main" val="13777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93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934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93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934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934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934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934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6934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69347">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69347">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69347">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69347">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69347">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69347">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69347">
                                            <p:txEl>
                                              <p:pRg st="17" end="1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69347">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hangingPunct="1"/>
            <a:r>
              <a:rPr lang="en-US">
                <a:solidFill>
                  <a:schemeClr val="tx1"/>
                </a:solidFill>
              </a:rPr>
              <a:t>What Can AI Do?</a:t>
            </a:r>
          </a:p>
        </p:txBody>
      </p:sp>
      <p:sp>
        <p:nvSpPr>
          <p:cNvPr id="541699" name="Rectangle 3"/>
          <p:cNvSpPr>
            <a:spLocks noGrp="1" noChangeArrowheads="1"/>
          </p:cNvSpPr>
          <p:nvPr>
            <p:ph type="body" idx="1"/>
          </p:nvPr>
        </p:nvSpPr>
        <p:spPr>
          <a:xfrm>
            <a:off x="812800" y="1397001"/>
            <a:ext cx="11379200" cy="4729164"/>
          </a:xfrm>
        </p:spPr>
        <p:txBody>
          <a:bodyPr>
            <a:normAutofit fontScale="92500" lnSpcReduction="10000"/>
          </a:bodyPr>
          <a:lstStyle/>
          <a:p>
            <a:pPr eaLnBrk="1" hangingPunct="1">
              <a:lnSpc>
                <a:spcPct val="80000"/>
              </a:lnSpc>
              <a:buFont typeface="Wingdings" pitchFamily="2" charset="2"/>
              <a:buNone/>
            </a:pPr>
            <a:r>
              <a:rPr lang="en-US" sz="2000" dirty="0"/>
              <a:t>Quiz: Which of the following can be done at present?</a:t>
            </a:r>
          </a:p>
          <a:p>
            <a:pPr eaLnBrk="1" hangingPunct="1">
              <a:lnSpc>
                <a:spcPct val="80000"/>
              </a:lnSpc>
            </a:pPr>
            <a:endParaRPr lang="en-US" sz="2000" dirty="0"/>
          </a:p>
          <a:p>
            <a:pPr eaLnBrk="1" hangingPunct="1">
              <a:lnSpc>
                <a:spcPct val="80000"/>
              </a:lnSpc>
            </a:pPr>
            <a:r>
              <a:rPr lang="en-US" sz="2000" dirty="0"/>
              <a:t>Play a decent game of table tennis?</a:t>
            </a:r>
          </a:p>
          <a:p>
            <a:pPr eaLnBrk="1" hangingPunct="1">
              <a:lnSpc>
                <a:spcPct val="80000"/>
              </a:lnSpc>
            </a:pPr>
            <a:r>
              <a:rPr lang="en-US" sz="2000" dirty="0"/>
              <a:t>Play a decent game of Jeopardy?</a:t>
            </a:r>
          </a:p>
          <a:p>
            <a:pPr eaLnBrk="1" hangingPunct="1">
              <a:lnSpc>
                <a:spcPct val="80000"/>
              </a:lnSpc>
            </a:pPr>
            <a:r>
              <a:rPr lang="en-US" sz="2000" dirty="0"/>
              <a:t>Drive safely along a curving mountain road?</a:t>
            </a:r>
          </a:p>
          <a:p>
            <a:pPr eaLnBrk="1" hangingPunct="1">
              <a:lnSpc>
                <a:spcPct val="80000"/>
              </a:lnSpc>
            </a:pPr>
            <a:r>
              <a:rPr lang="en-US" sz="2000" dirty="0"/>
              <a:t>Drive safely along Hastings?</a:t>
            </a:r>
          </a:p>
          <a:p>
            <a:pPr eaLnBrk="1" hangingPunct="1">
              <a:lnSpc>
                <a:spcPct val="80000"/>
              </a:lnSpc>
            </a:pPr>
            <a:r>
              <a:rPr lang="en-US" sz="2000" dirty="0"/>
              <a:t>Buy a week's worth of groceries on the web?</a:t>
            </a:r>
          </a:p>
          <a:p>
            <a:pPr eaLnBrk="1" hangingPunct="1">
              <a:lnSpc>
                <a:spcPct val="80000"/>
              </a:lnSpc>
            </a:pPr>
            <a:r>
              <a:rPr lang="en-US" sz="2000" dirty="0"/>
              <a:t>Buy a week's worth of groceries at Nester’s?</a:t>
            </a:r>
          </a:p>
          <a:p>
            <a:pPr eaLnBrk="1" hangingPunct="1">
              <a:lnSpc>
                <a:spcPct val="80000"/>
              </a:lnSpc>
            </a:pPr>
            <a:r>
              <a:rPr lang="en-US" sz="2000" dirty="0"/>
              <a:t>Discover and prove a new mathematical theorem?</a:t>
            </a:r>
          </a:p>
          <a:p>
            <a:pPr eaLnBrk="1" hangingPunct="1">
              <a:lnSpc>
                <a:spcPct val="80000"/>
              </a:lnSpc>
            </a:pPr>
            <a:r>
              <a:rPr lang="en-US" sz="2000" dirty="0"/>
              <a:t>Converse successfully with another person for an hour?</a:t>
            </a:r>
          </a:p>
          <a:p>
            <a:pPr eaLnBrk="1" hangingPunct="1">
              <a:lnSpc>
                <a:spcPct val="80000"/>
              </a:lnSpc>
            </a:pPr>
            <a:r>
              <a:rPr lang="en-US" sz="2000" dirty="0"/>
              <a:t>Perform a surgical operation?</a:t>
            </a:r>
          </a:p>
          <a:p>
            <a:pPr eaLnBrk="1" hangingPunct="1">
              <a:lnSpc>
                <a:spcPct val="80000"/>
              </a:lnSpc>
            </a:pPr>
            <a:r>
              <a:rPr lang="en-US" sz="2000" dirty="0"/>
              <a:t>Put away the dishes and fold the laundry?</a:t>
            </a:r>
          </a:p>
          <a:p>
            <a:pPr eaLnBrk="1" hangingPunct="1">
              <a:lnSpc>
                <a:spcPct val="80000"/>
              </a:lnSpc>
            </a:pPr>
            <a:r>
              <a:rPr lang="en-US" sz="2000" dirty="0"/>
              <a:t>Translate spoken Chinese into spoken English in real time?</a:t>
            </a:r>
          </a:p>
          <a:p>
            <a:pPr eaLnBrk="1" hangingPunct="1">
              <a:lnSpc>
                <a:spcPct val="80000"/>
              </a:lnSpc>
            </a:pPr>
            <a:r>
              <a:rPr lang="en-US" sz="2000" dirty="0"/>
              <a:t>Write an intentionally funny story?</a:t>
            </a:r>
          </a:p>
        </p:txBody>
      </p:sp>
      <p:sp>
        <p:nvSpPr>
          <p:cNvPr id="541700" name="Freeform 4"/>
          <p:cNvSpPr>
            <a:spLocks/>
          </p:cNvSpPr>
          <p:nvPr/>
        </p:nvSpPr>
        <p:spPr bwMode="auto">
          <a:xfrm>
            <a:off x="812801" y="2006600"/>
            <a:ext cx="317500" cy="228600"/>
          </a:xfrm>
          <a:custGeom>
            <a:avLst/>
            <a:gdLst>
              <a:gd name="T0" fmla="*/ 2147483647 w 248"/>
              <a:gd name="T1" fmla="*/ 2147483647 h 144"/>
              <a:gd name="T2" fmla="*/ 2147483647 w 248"/>
              <a:gd name="T3" fmla="*/ 0 h 144"/>
              <a:gd name="T4" fmla="*/ 2147483647 w 248"/>
              <a:gd name="T5" fmla="*/ 2147483647 h 144"/>
              <a:gd name="T6" fmla="*/ 0 w 248"/>
              <a:gd name="T7" fmla="*/ 2147483647 h 144"/>
              <a:gd name="T8" fmla="*/ 2147483647 w 248"/>
              <a:gd name="T9" fmla="*/ 2147483647 h 144"/>
              <a:gd name="T10" fmla="*/ 0 60000 65536"/>
              <a:gd name="T11" fmla="*/ 0 60000 65536"/>
              <a:gd name="T12" fmla="*/ 0 60000 65536"/>
              <a:gd name="T13" fmla="*/ 0 60000 65536"/>
              <a:gd name="T14" fmla="*/ 0 60000 65536"/>
              <a:gd name="T15" fmla="*/ 0 w 248"/>
              <a:gd name="T16" fmla="*/ 0 h 144"/>
              <a:gd name="T17" fmla="*/ 248 w 248"/>
              <a:gd name="T18" fmla="*/ 144 h 144"/>
            </a:gdLst>
            <a:ahLst/>
            <a:cxnLst>
              <a:cxn ang="T10">
                <a:pos x="T0" y="T1"/>
              </a:cxn>
              <a:cxn ang="T11">
                <a:pos x="T2" y="T3"/>
              </a:cxn>
              <a:cxn ang="T12">
                <a:pos x="T4" y="T5"/>
              </a:cxn>
              <a:cxn ang="T13">
                <a:pos x="T6" y="T7"/>
              </a:cxn>
              <a:cxn ang="T14">
                <a:pos x="T8" y="T9"/>
              </a:cxn>
            </a:cxnLst>
            <a:rect l="T15" t="T16" r="T17" b="T18"/>
            <a:pathLst>
              <a:path w="248" h="144">
                <a:moveTo>
                  <a:pt x="77" y="144"/>
                </a:moveTo>
                <a:lnTo>
                  <a:pt x="248" y="0"/>
                </a:lnTo>
                <a:lnTo>
                  <a:pt x="86" y="94"/>
                </a:lnTo>
                <a:lnTo>
                  <a:pt x="0" y="51"/>
                </a:lnTo>
                <a:lnTo>
                  <a:pt x="77" y="144"/>
                </a:lnTo>
                <a:close/>
              </a:path>
            </a:pathLst>
          </a:custGeom>
          <a:solidFill>
            <a:srgbClr val="008000"/>
          </a:solidFill>
          <a:ln w="9525">
            <a:solidFill>
              <a:schemeClr val="tx1"/>
            </a:solidFill>
            <a:round/>
            <a:headEnd/>
            <a:tailEnd/>
          </a:ln>
        </p:spPr>
        <p:txBody>
          <a:bodyPr lIns="91439" tIns="45719" rIns="91439" bIns="45719"/>
          <a:lstStyle/>
          <a:p>
            <a:endParaRPr lang="en-US" sz="2400"/>
          </a:p>
        </p:txBody>
      </p:sp>
      <p:sp>
        <p:nvSpPr>
          <p:cNvPr id="541704" name="Freeform 8"/>
          <p:cNvSpPr>
            <a:spLocks/>
          </p:cNvSpPr>
          <p:nvPr/>
        </p:nvSpPr>
        <p:spPr bwMode="auto">
          <a:xfrm>
            <a:off x="838201" y="2689679"/>
            <a:ext cx="317500" cy="228600"/>
          </a:xfrm>
          <a:custGeom>
            <a:avLst/>
            <a:gdLst>
              <a:gd name="T0" fmla="*/ 2147483647 w 248"/>
              <a:gd name="T1" fmla="*/ 2147483647 h 144"/>
              <a:gd name="T2" fmla="*/ 2147483647 w 248"/>
              <a:gd name="T3" fmla="*/ 0 h 144"/>
              <a:gd name="T4" fmla="*/ 2147483647 w 248"/>
              <a:gd name="T5" fmla="*/ 2147483647 h 144"/>
              <a:gd name="T6" fmla="*/ 0 w 248"/>
              <a:gd name="T7" fmla="*/ 2147483647 h 144"/>
              <a:gd name="T8" fmla="*/ 2147483647 w 248"/>
              <a:gd name="T9" fmla="*/ 2147483647 h 144"/>
              <a:gd name="T10" fmla="*/ 0 60000 65536"/>
              <a:gd name="T11" fmla="*/ 0 60000 65536"/>
              <a:gd name="T12" fmla="*/ 0 60000 65536"/>
              <a:gd name="T13" fmla="*/ 0 60000 65536"/>
              <a:gd name="T14" fmla="*/ 0 60000 65536"/>
              <a:gd name="T15" fmla="*/ 0 w 248"/>
              <a:gd name="T16" fmla="*/ 0 h 144"/>
              <a:gd name="T17" fmla="*/ 248 w 248"/>
              <a:gd name="T18" fmla="*/ 144 h 144"/>
            </a:gdLst>
            <a:ahLst/>
            <a:cxnLst>
              <a:cxn ang="T10">
                <a:pos x="T0" y="T1"/>
              </a:cxn>
              <a:cxn ang="T11">
                <a:pos x="T2" y="T3"/>
              </a:cxn>
              <a:cxn ang="T12">
                <a:pos x="T4" y="T5"/>
              </a:cxn>
              <a:cxn ang="T13">
                <a:pos x="T6" y="T7"/>
              </a:cxn>
              <a:cxn ang="T14">
                <a:pos x="T8" y="T9"/>
              </a:cxn>
            </a:cxnLst>
            <a:rect l="T15" t="T16" r="T17" b="T18"/>
            <a:pathLst>
              <a:path w="248" h="144">
                <a:moveTo>
                  <a:pt x="77" y="144"/>
                </a:moveTo>
                <a:lnTo>
                  <a:pt x="248" y="0"/>
                </a:lnTo>
                <a:lnTo>
                  <a:pt x="86" y="94"/>
                </a:lnTo>
                <a:lnTo>
                  <a:pt x="0" y="51"/>
                </a:lnTo>
                <a:lnTo>
                  <a:pt x="77" y="144"/>
                </a:lnTo>
                <a:close/>
              </a:path>
            </a:pathLst>
          </a:custGeom>
          <a:solidFill>
            <a:srgbClr val="008000"/>
          </a:solidFill>
          <a:ln w="9525">
            <a:solidFill>
              <a:schemeClr val="tx1"/>
            </a:solidFill>
            <a:round/>
            <a:headEnd/>
            <a:tailEnd/>
          </a:ln>
        </p:spPr>
        <p:txBody>
          <a:bodyPr lIns="91439" tIns="45719" rIns="91439" bIns="45719"/>
          <a:lstStyle/>
          <a:p>
            <a:endParaRPr lang="en-US" sz="2400"/>
          </a:p>
        </p:txBody>
      </p:sp>
      <p:sp>
        <p:nvSpPr>
          <p:cNvPr id="541705" name="Freeform 9"/>
          <p:cNvSpPr>
            <a:spLocks/>
          </p:cNvSpPr>
          <p:nvPr/>
        </p:nvSpPr>
        <p:spPr bwMode="auto">
          <a:xfrm>
            <a:off x="825501" y="3397252"/>
            <a:ext cx="317500" cy="228600"/>
          </a:xfrm>
          <a:custGeom>
            <a:avLst/>
            <a:gdLst>
              <a:gd name="T0" fmla="*/ 2147483647 w 248"/>
              <a:gd name="T1" fmla="*/ 2147483647 h 144"/>
              <a:gd name="T2" fmla="*/ 2147483647 w 248"/>
              <a:gd name="T3" fmla="*/ 0 h 144"/>
              <a:gd name="T4" fmla="*/ 2147483647 w 248"/>
              <a:gd name="T5" fmla="*/ 2147483647 h 144"/>
              <a:gd name="T6" fmla="*/ 0 w 248"/>
              <a:gd name="T7" fmla="*/ 2147483647 h 144"/>
              <a:gd name="T8" fmla="*/ 2147483647 w 248"/>
              <a:gd name="T9" fmla="*/ 2147483647 h 144"/>
              <a:gd name="T10" fmla="*/ 0 60000 65536"/>
              <a:gd name="T11" fmla="*/ 0 60000 65536"/>
              <a:gd name="T12" fmla="*/ 0 60000 65536"/>
              <a:gd name="T13" fmla="*/ 0 60000 65536"/>
              <a:gd name="T14" fmla="*/ 0 60000 65536"/>
              <a:gd name="T15" fmla="*/ 0 w 248"/>
              <a:gd name="T16" fmla="*/ 0 h 144"/>
              <a:gd name="T17" fmla="*/ 248 w 248"/>
              <a:gd name="T18" fmla="*/ 144 h 144"/>
            </a:gdLst>
            <a:ahLst/>
            <a:cxnLst>
              <a:cxn ang="T10">
                <a:pos x="T0" y="T1"/>
              </a:cxn>
              <a:cxn ang="T11">
                <a:pos x="T2" y="T3"/>
              </a:cxn>
              <a:cxn ang="T12">
                <a:pos x="T4" y="T5"/>
              </a:cxn>
              <a:cxn ang="T13">
                <a:pos x="T6" y="T7"/>
              </a:cxn>
              <a:cxn ang="T14">
                <a:pos x="T8" y="T9"/>
              </a:cxn>
            </a:cxnLst>
            <a:rect l="T15" t="T16" r="T17" b="T18"/>
            <a:pathLst>
              <a:path w="248" h="144">
                <a:moveTo>
                  <a:pt x="77" y="144"/>
                </a:moveTo>
                <a:lnTo>
                  <a:pt x="248" y="0"/>
                </a:lnTo>
                <a:lnTo>
                  <a:pt x="86" y="94"/>
                </a:lnTo>
                <a:lnTo>
                  <a:pt x="0" y="51"/>
                </a:lnTo>
                <a:lnTo>
                  <a:pt x="77" y="144"/>
                </a:lnTo>
                <a:close/>
              </a:path>
            </a:pathLst>
          </a:custGeom>
          <a:solidFill>
            <a:srgbClr val="008000"/>
          </a:solidFill>
          <a:ln w="9525">
            <a:solidFill>
              <a:schemeClr val="tx1"/>
            </a:solidFill>
            <a:round/>
            <a:headEnd/>
            <a:tailEnd/>
          </a:ln>
        </p:spPr>
        <p:txBody>
          <a:bodyPr lIns="91439" tIns="45719" rIns="91439" bIns="45719"/>
          <a:lstStyle/>
          <a:p>
            <a:endParaRPr lang="en-US" sz="2400"/>
          </a:p>
        </p:txBody>
      </p:sp>
      <p:sp>
        <p:nvSpPr>
          <p:cNvPr id="541706" name="Freeform 10"/>
          <p:cNvSpPr>
            <a:spLocks/>
          </p:cNvSpPr>
          <p:nvPr/>
        </p:nvSpPr>
        <p:spPr bwMode="auto">
          <a:xfrm>
            <a:off x="825501" y="5324022"/>
            <a:ext cx="317500" cy="228600"/>
          </a:xfrm>
          <a:custGeom>
            <a:avLst/>
            <a:gdLst>
              <a:gd name="T0" fmla="*/ 2147483647 w 248"/>
              <a:gd name="T1" fmla="*/ 2147483647 h 144"/>
              <a:gd name="T2" fmla="*/ 2147483647 w 248"/>
              <a:gd name="T3" fmla="*/ 0 h 144"/>
              <a:gd name="T4" fmla="*/ 2147483647 w 248"/>
              <a:gd name="T5" fmla="*/ 2147483647 h 144"/>
              <a:gd name="T6" fmla="*/ 0 w 248"/>
              <a:gd name="T7" fmla="*/ 2147483647 h 144"/>
              <a:gd name="T8" fmla="*/ 2147483647 w 248"/>
              <a:gd name="T9" fmla="*/ 2147483647 h 144"/>
              <a:gd name="T10" fmla="*/ 0 60000 65536"/>
              <a:gd name="T11" fmla="*/ 0 60000 65536"/>
              <a:gd name="T12" fmla="*/ 0 60000 65536"/>
              <a:gd name="T13" fmla="*/ 0 60000 65536"/>
              <a:gd name="T14" fmla="*/ 0 60000 65536"/>
              <a:gd name="T15" fmla="*/ 0 w 248"/>
              <a:gd name="T16" fmla="*/ 0 h 144"/>
              <a:gd name="T17" fmla="*/ 248 w 248"/>
              <a:gd name="T18" fmla="*/ 144 h 144"/>
            </a:gdLst>
            <a:ahLst/>
            <a:cxnLst>
              <a:cxn ang="T10">
                <a:pos x="T0" y="T1"/>
              </a:cxn>
              <a:cxn ang="T11">
                <a:pos x="T2" y="T3"/>
              </a:cxn>
              <a:cxn ang="T12">
                <a:pos x="T4" y="T5"/>
              </a:cxn>
              <a:cxn ang="T13">
                <a:pos x="T6" y="T7"/>
              </a:cxn>
              <a:cxn ang="T14">
                <a:pos x="T8" y="T9"/>
              </a:cxn>
            </a:cxnLst>
            <a:rect l="T15" t="T16" r="T17" b="T18"/>
            <a:pathLst>
              <a:path w="248" h="144">
                <a:moveTo>
                  <a:pt x="77" y="144"/>
                </a:moveTo>
                <a:lnTo>
                  <a:pt x="248" y="0"/>
                </a:lnTo>
                <a:lnTo>
                  <a:pt x="86" y="94"/>
                </a:lnTo>
                <a:lnTo>
                  <a:pt x="0" y="51"/>
                </a:lnTo>
                <a:lnTo>
                  <a:pt x="77" y="144"/>
                </a:lnTo>
                <a:close/>
              </a:path>
            </a:pathLst>
          </a:custGeom>
          <a:solidFill>
            <a:srgbClr val="008000"/>
          </a:solidFill>
          <a:ln w="9525">
            <a:solidFill>
              <a:schemeClr val="tx1"/>
            </a:solidFill>
            <a:round/>
            <a:headEnd/>
            <a:tailEnd/>
          </a:ln>
        </p:spPr>
        <p:txBody>
          <a:bodyPr lIns="91439" tIns="45719" rIns="91439" bIns="45719"/>
          <a:lstStyle/>
          <a:p>
            <a:endParaRPr lang="en-US" sz="2400"/>
          </a:p>
        </p:txBody>
      </p:sp>
      <p:sp>
        <p:nvSpPr>
          <p:cNvPr id="541709" name="Freeform 13"/>
          <p:cNvSpPr>
            <a:spLocks/>
          </p:cNvSpPr>
          <p:nvPr/>
        </p:nvSpPr>
        <p:spPr bwMode="auto">
          <a:xfrm>
            <a:off x="838199" y="3710214"/>
            <a:ext cx="227013" cy="228600"/>
          </a:xfrm>
          <a:custGeom>
            <a:avLst/>
            <a:gdLst>
              <a:gd name="T0" fmla="*/ 0 w 409"/>
              <a:gd name="T1" fmla="*/ 2147483647 h 412"/>
              <a:gd name="T2" fmla="*/ 2147483647 w 409"/>
              <a:gd name="T3" fmla="*/ 2147483647 h 412"/>
              <a:gd name="T4" fmla="*/ 2147483647 w 409"/>
              <a:gd name="T5" fmla="*/ 2147483647 h 412"/>
              <a:gd name="T6" fmla="*/ 2147483647 w 409"/>
              <a:gd name="T7" fmla="*/ 2147483647 h 412"/>
              <a:gd name="T8" fmla="*/ 2147483647 w 409"/>
              <a:gd name="T9" fmla="*/ 2147483647 h 412"/>
              <a:gd name="T10" fmla="*/ 2147483647 w 409"/>
              <a:gd name="T11" fmla="*/ 2147483647 h 412"/>
              <a:gd name="T12" fmla="*/ 2147483647 w 409"/>
              <a:gd name="T13" fmla="*/ 2147483647 h 412"/>
              <a:gd name="T14" fmla="*/ 2147483647 w 409"/>
              <a:gd name="T15" fmla="*/ 2147483647 h 412"/>
              <a:gd name="T16" fmla="*/ 2147483647 w 409"/>
              <a:gd name="T17" fmla="*/ 2147483647 h 412"/>
              <a:gd name="T18" fmla="*/ 2147483647 w 409"/>
              <a:gd name="T19" fmla="*/ 0 h 412"/>
              <a:gd name="T20" fmla="*/ 2147483647 w 409"/>
              <a:gd name="T21" fmla="*/ 2147483647 h 412"/>
              <a:gd name="T22" fmla="*/ 2147483647 w 409"/>
              <a:gd name="T23" fmla="*/ 0 h 412"/>
              <a:gd name="T24" fmla="*/ 0 w 409"/>
              <a:gd name="T25" fmla="*/ 2147483647 h 4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09"/>
              <a:gd name="T40" fmla="*/ 0 h 412"/>
              <a:gd name="T41" fmla="*/ 409 w 409"/>
              <a:gd name="T42" fmla="*/ 412 h 4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09" h="412">
                <a:moveTo>
                  <a:pt x="0" y="59"/>
                </a:moveTo>
                <a:lnTo>
                  <a:pt x="160" y="220"/>
                </a:lnTo>
                <a:lnTo>
                  <a:pt x="16" y="364"/>
                </a:lnTo>
                <a:lnTo>
                  <a:pt x="64" y="412"/>
                </a:lnTo>
                <a:lnTo>
                  <a:pt x="208" y="268"/>
                </a:lnTo>
                <a:lnTo>
                  <a:pt x="352" y="412"/>
                </a:lnTo>
                <a:lnTo>
                  <a:pt x="400" y="364"/>
                </a:lnTo>
                <a:lnTo>
                  <a:pt x="256" y="220"/>
                </a:lnTo>
                <a:lnTo>
                  <a:pt x="409" y="59"/>
                </a:lnTo>
                <a:lnTo>
                  <a:pt x="355" y="0"/>
                </a:lnTo>
                <a:lnTo>
                  <a:pt x="208" y="172"/>
                </a:lnTo>
                <a:lnTo>
                  <a:pt x="54" y="0"/>
                </a:lnTo>
                <a:lnTo>
                  <a:pt x="0" y="59"/>
                </a:lnTo>
                <a:close/>
              </a:path>
            </a:pathLst>
          </a:custGeom>
          <a:solidFill>
            <a:srgbClr val="CC0000"/>
          </a:solidFill>
          <a:ln w="9525">
            <a:solidFill>
              <a:schemeClr val="tx1"/>
            </a:solidFill>
            <a:round/>
            <a:headEnd/>
            <a:tailEnd/>
          </a:ln>
        </p:spPr>
        <p:txBody>
          <a:bodyPr lIns="91439" tIns="45719" rIns="91439" bIns="45719"/>
          <a:lstStyle/>
          <a:p>
            <a:endParaRPr lang="en-US" sz="2400"/>
          </a:p>
        </p:txBody>
      </p:sp>
      <p:sp>
        <p:nvSpPr>
          <p:cNvPr id="541710" name="Freeform 14"/>
          <p:cNvSpPr>
            <a:spLocks/>
          </p:cNvSpPr>
          <p:nvPr/>
        </p:nvSpPr>
        <p:spPr bwMode="auto">
          <a:xfrm>
            <a:off x="838199" y="4368799"/>
            <a:ext cx="227013" cy="228600"/>
          </a:xfrm>
          <a:custGeom>
            <a:avLst/>
            <a:gdLst>
              <a:gd name="T0" fmla="*/ 0 w 409"/>
              <a:gd name="T1" fmla="*/ 2147483647 h 412"/>
              <a:gd name="T2" fmla="*/ 2147483647 w 409"/>
              <a:gd name="T3" fmla="*/ 2147483647 h 412"/>
              <a:gd name="T4" fmla="*/ 2147483647 w 409"/>
              <a:gd name="T5" fmla="*/ 2147483647 h 412"/>
              <a:gd name="T6" fmla="*/ 2147483647 w 409"/>
              <a:gd name="T7" fmla="*/ 2147483647 h 412"/>
              <a:gd name="T8" fmla="*/ 2147483647 w 409"/>
              <a:gd name="T9" fmla="*/ 2147483647 h 412"/>
              <a:gd name="T10" fmla="*/ 2147483647 w 409"/>
              <a:gd name="T11" fmla="*/ 2147483647 h 412"/>
              <a:gd name="T12" fmla="*/ 2147483647 w 409"/>
              <a:gd name="T13" fmla="*/ 2147483647 h 412"/>
              <a:gd name="T14" fmla="*/ 2147483647 w 409"/>
              <a:gd name="T15" fmla="*/ 2147483647 h 412"/>
              <a:gd name="T16" fmla="*/ 2147483647 w 409"/>
              <a:gd name="T17" fmla="*/ 2147483647 h 412"/>
              <a:gd name="T18" fmla="*/ 2147483647 w 409"/>
              <a:gd name="T19" fmla="*/ 0 h 412"/>
              <a:gd name="T20" fmla="*/ 2147483647 w 409"/>
              <a:gd name="T21" fmla="*/ 2147483647 h 412"/>
              <a:gd name="T22" fmla="*/ 2147483647 w 409"/>
              <a:gd name="T23" fmla="*/ 0 h 412"/>
              <a:gd name="T24" fmla="*/ 0 w 409"/>
              <a:gd name="T25" fmla="*/ 2147483647 h 4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09"/>
              <a:gd name="T40" fmla="*/ 0 h 412"/>
              <a:gd name="T41" fmla="*/ 409 w 409"/>
              <a:gd name="T42" fmla="*/ 412 h 4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09" h="412">
                <a:moveTo>
                  <a:pt x="0" y="59"/>
                </a:moveTo>
                <a:lnTo>
                  <a:pt x="160" y="220"/>
                </a:lnTo>
                <a:lnTo>
                  <a:pt x="16" y="364"/>
                </a:lnTo>
                <a:lnTo>
                  <a:pt x="64" y="412"/>
                </a:lnTo>
                <a:lnTo>
                  <a:pt x="208" y="268"/>
                </a:lnTo>
                <a:lnTo>
                  <a:pt x="352" y="412"/>
                </a:lnTo>
                <a:lnTo>
                  <a:pt x="400" y="364"/>
                </a:lnTo>
                <a:lnTo>
                  <a:pt x="256" y="220"/>
                </a:lnTo>
                <a:lnTo>
                  <a:pt x="409" y="59"/>
                </a:lnTo>
                <a:lnTo>
                  <a:pt x="355" y="0"/>
                </a:lnTo>
                <a:lnTo>
                  <a:pt x="208" y="172"/>
                </a:lnTo>
                <a:lnTo>
                  <a:pt x="54" y="0"/>
                </a:lnTo>
                <a:lnTo>
                  <a:pt x="0" y="59"/>
                </a:lnTo>
                <a:close/>
              </a:path>
            </a:pathLst>
          </a:custGeom>
          <a:solidFill>
            <a:srgbClr val="CC0000"/>
          </a:solidFill>
          <a:ln w="9525">
            <a:solidFill>
              <a:schemeClr val="tx1"/>
            </a:solidFill>
            <a:round/>
            <a:headEnd/>
            <a:tailEnd/>
          </a:ln>
        </p:spPr>
        <p:txBody>
          <a:bodyPr lIns="91439" tIns="45719" rIns="91439" bIns="45719"/>
          <a:lstStyle/>
          <a:p>
            <a:endParaRPr lang="en-US" sz="2400"/>
          </a:p>
        </p:txBody>
      </p:sp>
      <p:sp>
        <p:nvSpPr>
          <p:cNvPr id="541712" name="Freeform 16"/>
          <p:cNvSpPr>
            <a:spLocks/>
          </p:cNvSpPr>
          <p:nvPr/>
        </p:nvSpPr>
        <p:spPr bwMode="auto">
          <a:xfrm>
            <a:off x="858044" y="5663579"/>
            <a:ext cx="227013" cy="228600"/>
          </a:xfrm>
          <a:custGeom>
            <a:avLst/>
            <a:gdLst>
              <a:gd name="T0" fmla="*/ 0 w 409"/>
              <a:gd name="T1" fmla="*/ 2147483647 h 412"/>
              <a:gd name="T2" fmla="*/ 2147483647 w 409"/>
              <a:gd name="T3" fmla="*/ 2147483647 h 412"/>
              <a:gd name="T4" fmla="*/ 2147483647 w 409"/>
              <a:gd name="T5" fmla="*/ 2147483647 h 412"/>
              <a:gd name="T6" fmla="*/ 2147483647 w 409"/>
              <a:gd name="T7" fmla="*/ 2147483647 h 412"/>
              <a:gd name="T8" fmla="*/ 2147483647 w 409"/>
              <a:gd name="T9" fmla="*/ 2147483647 h 412"/>
              <a:gd name="T10" fmla="*/ 2147483647 w 409"/>
              <a:gd name="T11" fmla="*/ 2147483647 h 412"/>
              <a:gd name="T12" fmla="*/ 2147483647 w 409"/>
              <a:gd name="T13" fmla="*/ 2147483647 h 412"/>
              <a:gd name="T14" fmla="*/ 2147483647 w 409"/>
              <a:gd name="T15" fmla="*/ 2147483647 h 412"/>
              <a:gd name="T16" fmla="*/ 2147483647 w 409"/>
              <a:gd name="T17" fmla="*/ 2147483647 h 412"/>
              <a:gd name="T18" fmla="*/ 2147483647 w 409"/>
              <a:gd name="T19" fmla="*/ 0 h 412"/>
              <a:gd name="T20" fmla="*/ 2147483647 w 409"/>
              <a:gd name="T21" fmla="*/ 2147483647 h 412"/>
              <a:gd name="T22" fmla="*/ 2147483647 w 409"/>
              <a:gd name="T23" fmla="*/ 0 h 412"/>
              <a:gd name="T24" fmla="*/ 0 w 409"/>
              <a:gd name="T25" fmla="*/ 2147483647 h 4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09"/>
              <a:gd name="T40" fmla="*/ 0 h 412"/>
              <a:gd name="T41" fmla="*/ 409 w 409"/>
              <a:gd name="T42" fmla="*/ 412 h 4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09" h="412">
                <a:moveTo>
                  <a:pt x="0" y="59"/>
                </a:moveTo>
                <a:lnTo>
                  <a:pt x="160" y="220"/>
                </a:lnTo>
                <a:lnTo>
                  <a:pt x="16" y="364"/>
                </a:lnTo>
                <a:lnTo>
                  <a:pt x="64" y="412"/>
                </a:lnTo>
                <a:lnTo>
                  <a:pt x="208" y="268"/>
                </a:lnTo>
                <a:lnTo>
                  <a:pt x="352" y="412"/>
                </a:lnTo>
                <a:lnTo>
                  <a:pt x="400" y="364"/>
                </a:lnTo>
                <a:lnTo>
                  <a:pt x="256" y="220"/>
                </a:lnTo>
                <a:lnTo>
                  <a:pt x="409" y="59"/>
                </a:lnTo>
                <a:lnTo>
                  <a:pt x="355" y="0"/>
                </a:lnTo>
                <a:lnTo>
                  <a:pt x="208" y="172"/>
                </a:lnTo>
                <a:lnTo>
                  <a:pt x="54" y="0"/>
                </a:lnTo>
                <a:lnTo>
                  <a:pt x="0" y="59"/>
                </a:lnTo>
                <a:close/>
              </a:path>
            </a:pathLst>
          </a:custGeom>
          <a:solidFill>
            <a:srgbClr val="CC0000"/>
          </a:solidFill>
          <a:ln w="9525">
            <a:solidFill>
              <a:schemeClr val="tx1"/>
            </a:solidFill>
            <a:round/>
            <a:headEnd/>
            <a:tailEnd/>
          </a:ln>
        </p:spPr>
        <p:txBody>
          <a:bodyPr lIns="91439" tIns="45719" rIns="91439" bIns="45719"/>
          <a:lstStyle/>
          <a:p>
            <a:endParaRPr lang="en-US" sz="2400"/>
          </a:p>
        </p:txBody>
      </p:sp>
      <p:grpSp>
        <p:nvGrpSpPr>
          <p:cNvPr id="2" name="Group 20"/>
          <p:cNvGrpSpPr>
            <a:grpSpLocks/>
          </p:cNvGrpSpPr>
          <p:nvPr/>
        </p:nvGrpSpPr>
        <p:grpSpPr bwMode="auto">
          <a:xfrm>
            <a:off x="838199" y="4039505"/>
            <a:ext cx="304800" cy="228600"/>
            <a:chOff x="4896" y="2256"/>
            <a:chExt cx="432" cy="816"/>
          </a:xfrm>
        </p:grpSpPr>
        <p:sp>
          <p:nvSpPr>
            <p:cNvPr id="15380" name="Freeform 21"/>
            <p:cNvSpPr>
              <a:spLocks/>
            </p:cNvSpPr>
            <p:nvPr/>
          </p:nvSpPr>
          <p:spPr bwMode="auto">
            <a:xfrm>
              <a:off x="4896" y="2256"/>
              <a:ext cx="432" cy="624"/>
            </a:xfrm>
            <a:custGeom>
              <a:avLst/>
              <a:gdLst>
                <a:gd name="T0" fmla="*/ 0 w 432"/>
                <a:gd name="T1" fmla="*/ 192 h 624"/>
                <a:gd name="T2" fmla="*/ 96 w 432"/>
                <a:gd name="T3" fmla="*/ 0 h 624"/>
                <a:gd name="T4" fmla="*/ 336 w 432"/>
                <a:gd name="T5" fmla="*/ 0 h 624"/>
                <a:gd name="T6" fmla="*/ 432 w 432"/>
                <a:gd name="T7" fmla="*/ 192 h 624"/>
                <a:gd name="T8" fmla="*/ 336 w 432"/>
                <a:gd name="T9" fmla="*/ 384 h 624"/>
                <a:gd name="T10" fmla="*/ 240 w 432"/>
                <a:gd name="T11" fmla="*/ 432 h 624"/>
                <a:gd name="T12" fmla="*/ 240 w 432"/>
                <a:gd name="T13" fmla="*/ 624 h 624"/>
                <a:gd name="T14" fmla="*/ 144 w 432"/>
                <a:gd name="T15" fmla="*/ 624 h 624"/>
                <a:gd name="T16" fmla="*/ 144 w 432"/>
                <a:gd name="T17" fmla="*/ 384 h 624"/>
                <a:gd name="T18" fmla="*/ 288 w 432"/>
                <a:gd name="T19" fmla="*/ 288 h 624"/>
                <a:gd name="T20" fmla="*/ 336 w 432"/>
                <a:gd name="T21" fmla="*/ 192 h 624"/>
                <a:gd name="T22" fmla="*/ 288 w 432"/>
                <a:gd name="T23" fmla="*/ 96 h 624"/>
                <a:gd name="T24" fmla="*/ 144 w 432"/>
                <a:gd name="T25" fmla="*/ 96 h 624"/>
                <a:gd name="T26" fmla="*/ 96 w 432"/>
                <a:gd name="T27" fmla="*/ 240 h 624"/>
                <a:gd name="T28" fmla="*/ 0 w 432"/>
                <a:gd name="T29" fmla="*/ 192 h 6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32"/>
                <a:gd name="T46" fmla="*/ 0 h 624"/>
                <a:gd name="T47" fmla="*/ 432 w 432"/>
                <a:gd name="T48" fmla="*/ 624 h 6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32" h="624">
                  <a:moveTo>
                    <a:pt x="0" y="192"/>
                  </a:moveTo>
                  <a:lnTo>
                    <a:pt x="96" y="0"/>
                  </a:lnTo>
                  <a:lnTo>
                    <a:pt x="336" y="0"/>
                  </a:lnTo>
                  <a:lnTo>
                    <a:pt x="432" y="192"/>
                  </a:lnTo>
                  <a:lnTo>
                    <a:pt x="336" y="384"/>
                  </a:lnTo>
                  <a:lnTo>
                    <a:pt x="240" y="432"/>
                  </a:lnTo>
                  <a:lnTo>
                    <a:pt x="240" y="624"/>
                  </a:lnTo>
                  <a:lnTo>
                    <a:pt x="144" y="624"/>
                  </a:lnTo>
                  <a:lnTo>
                    <a:pt x="144" y="384"/>
                  </a:lnTo>
                  <a:lnTo>
                    <a:pt x="288" y="288"/>
                  </a:lnTo>
                  <a:lnTo>
                    <a:pt x="336" y="192"/>
                  </a:lnTo>
                  <a:lnTo>
                    <a:pt x="288" y="96"/>
                  </a:lnTo>
                  <a:lnTo>
                    <a:pt x="144" y="96"/>
                  </a:lnTo>
                  <a:lnTo>
                    <a:pt x="96" y="240"/>
                  </a:lnTo>
                  <a:lnTo>
                    <a:pt x="0" y="192"/>
                  </a:lnTo>
                  <a:close/>
                </a:path>
              </a:pathLst>
            </a:custGeom>
            <a:solidFill>
              <a:schemeClr val="accent2"/>
            </a:solidFill>
            <a:ln w="9525">
              <a:solidFill>
                <a:schemeClr val="tx1"/>
              </a:solidFill>
              <a:round/>
              <a:headEnd/>
              <a:tailEnd/>
            </a:ln>
          </p:spPr>
          <p:txBody>
            <a:bodyPr/>
            <a:lstStyle/>
            <a:p>
              <a:endParaRPr lang="en-US" sz="2400"/>
            </a:p>
          </p:txBody>
        </p:sp>
        <p:sp>
          <p:nvSpPr>
            <p:cNvPr id="15381" name="Freeform 22"/>
            <p:cNvSpPr>
              <a:spLocks/>
            </p:cNvSpPr>
            <p:nvPr/>
          </p:nvSpPr>
          <p:spPr bwMode="auto">
            <a:xfrm>
              <a:off x="5040" y="2976"/>
              <a:ext cx="96" cy="96"/>
            </a:xfrm>
            <a:custGeom>
              <a:avLst/>
              <a:gdLst>
                <a:gd name="T0" fmla="*/ 96 w 96"/>
                <a:gd name="T1" fmla="*/ 0 h 96"/>
                <a:gd name="T2" fmla="*/ 0 w 96"/>
                <a:gd name="T3" fmla="*/ 0 h 96"/>
                <a:gd name="T4" fmla="*/ 0 w 96"/>
                <a:gd name="T5" fmla="*/ 96 h 96"/>
                <a:gd name="T6" fmla="*/ 96 w 96"/>
                <a:gd name="T7" fmla="*/ 96 h 96"/>
                <a:gd name="T8" fmla="*/ 96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96" y="0"/>
                  </a:moveTo>
                  <a:lnTo>
                    <a:pt x="0" y="0"/>
                  </a:lnTo>
                  <a:lnTo>
                    <a:pt x="0" y="96"/>
                  </a:lnTo>
                  <a:lnTo>
                    <a:pt x="96" y="96"/>
                  </a:lnTo>
                  <a:lnTo>
                    <a:pt x="96" y="0"/>
                  </a:lnTo>
                  <a:close/>
                </a:path>
              </a:pathLst>
            </a:custGeom>
            <a:solidFill>
              <a:schemeClr val="accent2"/>
            </a:solidFill>
            <a:ln w="9525">
              <a:solidFill>
                <a:schemeClr val="tx1"/>
              </a:solidFill>
              <a:round/>
              <a:headEnd/>
              <a:tailEnd/>
            </a:ln>
          </p:spPr>
          <p:txBody>
            <a:bodyPr/>
            <a:lstStyle/>
            <a:p>
              <a:endParaRPr lang="en-US" sz="2400"/>
            </a:p>
          </p:txBody>
        </p:sp>
      </p:grpSp>
      <p:grpSp>
        <p:nvGrpSpPr>
          <p:cNvPr id="3" name="Group 23"/>
          <p:cNvGrpSpPr>
            <a:grpSpLocks/>
          </p:cNvGrpSpPr>
          <p:nvPr/>
        </p:nvGrpSpPr>
        <p:grpSpPr bwMode="auto">
          <a:xfrm>
            <a:off x="838199" y="4722586"/>
            <a:ext cx="304800" cy="228600"/>
            <a:chOff x="4896" y="2256"/>
            <a:chExt cx="432" cy="816"/>
          </a:xfrm>
        </p:grpSpPr>
        <p:sp>
          <p:nvSpPr>
            <p:cNvPr id="15378" name="Freeform 24"/>
            <p:cNvSpPr>
              <a:spLocks/>
            </p:cNvSpPr>
            <p:nvPr/>
          </p:nvSpPr>
          <p:spPr bwMode="auto">
            <a:xfrm>
              <a:off x="4896" y="2256"/>
              <a:ext cx="432" cy="624"/>
            </a:xfrm>
            <a:custGeom>
              <a:avLst/>
              <a:gdLst>
                <a:gd name="T0" fmla="*/ 0 w 432"/>
                <a:gd name="T1" fmla="*/ 192 h 624"/>
                <a:gd name="T2" fmla="*/ 96 w 432"/>
                <a:gd name="T3" fmla="*/ 0 h 624"/>
                <a:gd name="T4" fmla="*/ 336 w 432"/>
                <a:gd name="T5" fmla="*/ 0 h 624"/>
                <a:gd name="T6" fmla="*/ 432 w 432"/>
                <a:gd name="T7" fmla="*/ 192 h 624"/>
                <a:gd name="T8" fmla="*/ 336 w 432"/>
                <a:gd name="T9" fmla="*/ 384 h 624"/>
                <a:gd name="T10" fmla="*/ 240 w 432"/>
                <a:gd name="T11" fmla="*/ 432 h 624"/>
                <a:gd name="T12" fmla="*/ 240 w 432"/>
                <a:gd name="T13" fmla="*/ 624 h 624"/>
                <a:gd name="T14" fmla="*/ 144 w 432"/>
                <a:gd name="T15" fmla="*/ 624 h 624"/>
                <a:gd name="T16" fmla="*/ 144 w 432"/>
                <a:gd name="T17" fmla="*/ 384 h 624"/>
                <a:gd name="T18" fmla="*/ 288 w 432"/>
                <a:gd name="T19" fmla="*/ 288 h 624"/>
                <a:gd name="T20" fmla="*/ 336 w 432"/>
                <a:gd name="T21" fmla="*/ 192 h 624"/>
                <a:gd name="T22" fmla="*/ 288 w 432"/>
                <a:gd name="T23" fmla="*/ 96 h 624"/>
                <a:gd name="T24" fmla="*/ 144 w 432"/>
                <a:gd name="T25" fmla="*/ 96 h 624"/>
                <a:gd name="T26" fmla="*/ 96 w 432"/>
                <a:gd name="T27" fmla="*/ 240 h 624"/>
                <a:gd name="T28" fmla="*/ 0 w 432"/>
                <a:gd name="T29" fmla="*/ 192 h 6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32"/>
                <a:gd name="T46" fmla="*/ 0 h 624"/>
                <a:gd name="T47" fmla="*/ 432 w 432"/>
                <a:gd name="T48" fmla="*/ 624 h 6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32" h="624">
                  <a:moveTo>
                    <a:pt x="0" y="192"/>
                  </a:moveTo>
                  <a:lnTo>
                    <a:pt x="96" y="0"/>
                  </a:lnTo>
                  <a:lnTo>
                    <a:pt x="336" y="0"/>
                  </a:lnTo>
                  <a:lnTo>
                    <a:pt x="432" y="192"/>
                  </a:lnTo>
                  <a:lnTo>
                    <a:pt x="336" y="384"/>
                  </a:lnTo>
                  <a:lnTo>
                    <a:pt x="240" y="432"/>
                  </a:lnTo>
                  <a:lnTo>
                    <a:pt x="240" y="624"/>
                  </a:lnTo>
                  <a:lnTo>
                    <a:pt x="144" y="624"/>
                  </a:lnTo>
                  <a:lnTo>
                    <a:pt x="144" y="384"/>
                  </a:lnTo>
                  <a:lnTo>
                    <a:pt x="288" y="288"/>
                  </a:lnTo>
                  <a:lnTo>
                    <a:pt x="336" y="192"/>
                  </a:lnTo>
                  <a:lnTo>
                    <a:pt x="288" y="96"/>
                  </a:lnTo>
                  <a:lnTo>
                    <a:pt x="144" y="96"/>
                  </a:lnTo>
                  <a:lnTo>
                    <a:pt x="96" y="240"/>
                  </a:lnTo>
                  <a:lnTo>
                    <a:pt x="0" y="192"/>
                  </a:lnTo>
                  <a:close/>
                </a:path>
              </a:pathLst>
            </a:custGeom>
            <a:solidFill>
              <a:schemeClr val="accent2"/>
            </a:solidFill>
            <a:ln w="9525">
              <a:solidFill>
                <a:schemeClr val="tx1"/>
              </a:solidFill>
              <a:round/>
              <a:headEnd/>
              <a:tailEnd/>
            </a:ln>
          </p:spPr>
          <p:txBody>
            <a:bodyPr/>
            <a:lstStyle/>
            <a:p>
              <a:endParaRPr lang="en-US" sz="2400"/>
            </a:p>
          </p:txBody>
        </p:sp>
        <p:sp>
          <p:nvSpPr>
            <p:cNvPr id="15379" name="Freeform 25"/>
            <p:cNvSpPr>
              <a:spLocks/>
            </p:cNvSpPr>
            <p:nvPr/>
          </p:nvSpPr>
          <p:spPr bwMode="auto">
            <a:xfrm>
              <a:off x="5040" y="2976"/>
              <a:ext cx="96" cy="96"/>
            </a:xfrm>
            <a:custGeom>
              <a:avLst/>
              <a:gdLst>
                <a:gd name="T0" fmla="*/ 96 w 96"/>
                <a:gd name="T1" fmla="*/ 0 h 96"/>
                <a:gd name="T2" fmla="*/ 0 w 96"/>
                <a:gd name="T3" fmla="*/ 0 h 96"/>
                <a:gd name="T4" fmla="*/ 0 w 96"/>
                <a:gd name="T5" fmla="*/ 96 h 96"/>
                <a:gd name="T6" fmla="*/ 96 w 96"/>
                <a:gd name="T7" fmla="*/ 96 h 96"/>
                <a:gd name="T8" fmla="*/ 96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96" y="0"/>
                  </a:moveTo>
                  <a:lnTo>
                    <a:pt x="0" y="0"/>
                  </a:lnTo>
                  <a:lnTo>
                    <a:pt x="0" y="96"/>
                  </a:lnTo>
                  <a:lnTo>
                    <a:pt x="96" y="96"/>
                  </a:lnTo>
                  <a:lnTo>
                    <a:pt x="96" y="0"/>
                  </a:lnTo>
                  <a:close/>
                </a:path>
              </a:pathLst>
            </a:custGeom>
            <a:solidFill>
              <a:schemeClr val="accent2"/>
            </a:solidFill>
            <a:ln w="9525">
              <a:solidFill>
                <a:schemeClr val="tx1"/>
              </a:solidFill>
              <a:round/>
              <a:headEnd/>
              <a:tailEnd/>
            </a:ln>
          </p:spPr>
          <p:txBody>
            <a:bodyPr/>
            <a:lstStyle/>
            <a:p>
              <a:endParaRPr lang="en-US" sz="2400"/>
            </a:p>
          </p:txBody>
        </p:sp>
      </p:grpSp>
      <p:grpSp>
        <p:nvGrpSpPr>
          <p:cNvPr id="4" name="Group 20"/>
          <p:cNvGrpSpPr>
            <a:grpSpLocks/>
          </p:cNvGrpSpPr>
          <p:nvPr/>
        </p:nvGrpSpPr>
        <p:grpSpPr bwMode="auto">
          <a:xfrm>
            <a:off x="838199" y="3043463"/>
            <a:ext cx="304800" cy="228600"/>
            <a:chOff x="4896" y="2256"/>
            <a:chExt cx="432" cy="816"/>
          </a:xfrm>
        </p:grpSpPr>
        <p:sp>
          <p:nvSpPr>
            <p:cNvPr id="15376" name="Freeform 21"/>
            <p:cNvSpPr>
              <a:spLocks/>
            </p:cNvSpPr>
            <p:nvPr/>
          </p:nvSpPr>
          <p:spPr bwMode="auto">
            <a:xfrm>
              <a:off x="4896" y="2256"/>
              <a:ext cx="432" cy="624"/>
            </a:xfrm>
            <a:custGeom>
              <a:avLst/>
              <a:gdLst>
                <a:gd name="T0" fmla="*/ 0 w 432"/>
                <a:gd name="T1" fmla="*/ 192 h 624"/>
                <a:gd name="T2" fmla="*/ 96 w 432"/>
                <a:gd name="T3" fmla="*/ 0 h 624"/>
                <a:gd name="T4" fmla="*/ 336 w 432"/>
                <a:gd name="T5" fmla="*/ 0 h 624"/>
                <a:gd name="T6" fmla="*/ 432 w 432"/>
                <a:gd name="T7" fmla="*/ 192 h 624"/>
                <a:gd name="T8" fmla="*/ 336 w 432"/>
                <a:gd name="T9" fmla="*/ 384 h 624"/>
                <a:gd name="T10" fmla="*/ 240 w 432"/>
                <a:gd name="T11" fmla="*/ 432 h 624"/>
                <a:gd name="T12" fmla="*/ 240 w 432"/>
                <a:gd name="T13" fmla="*/ 624 h 624"/>
                <a:gd name="T14" fmla="*/ 144 w 432"/>
                <a:gd name="T15" fmla="*/ 624 h 624"/>
                <a:gd name="T16" fmla="*/ 144 w 432"/>
                <a:gd name="T17" fmla="*/ 384 h 624"/>
                <a:gd name="T18" fmla="*/ 288 w 432"/>
                <a:gd name="T19" fmla="*/ 288 h 624"/>
                <a:gd name="T20" fmla="*/ 336 w 432"/>
                <a:gd name="T21" fmla="*/ 192 h 624"/>
                <a:gd name="T22" fmla="*/ 288 w 432"/>
                <a:gd name="T23" fmla="*/ 96 h 624"/>
                <a:gd name="T24" fmla="*/ 144 w 432"/>
                <a:gd name="T25" fmla="*/ 96 h 624"/>
                <a:gd name="T26" fmla="*/ 96 w 432"/>
                <a:gd name="T27" fmla="*/ 240 h 624"/>
                <a:gd name="T28" fmla="*/ 0 w 432"/>
                <a:gd name="T29" fmla="*/ 192 h 6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32"/>
                <a:gd name="T46" fmla="*/ 0 h 624"/>
                <a:gd name="T47" fmla="*/ 432 w 432"/>
                <a:gd name="T48" fmla="*/ 624 h 6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32" h="624">
                  <a:moveTo>
                    <a:pt x="0" y="192"/>
                  </a:moveTo>
                  <a:lnTo>
                    <a:pt x="96" y="0"/>
                  </a:lnTo>
                  <a:lnTo>
                    <a:pt x="336" y="0"/>
                  </a:lnTo>
                  <a:lnTo>
                    <a:pt x="432" y="192"/>
                  </a:lnTo>
                  <a:lnTo>
                    <a:pt x="336" y="384"/>
                  </a:lnTo>
                  <a:lnTo>
                    <a:pt x="240" y="432"/>
                  </a:lnTo>
                  <a:lnTo>
                    <a:pt x="240" y="624"/>
                  </a:lnTo>
                  <a:lnTo>
                    <a:pt x="144" y="624"/>
                  </a:lnTo>
                  <a:lnTo>
                    <a:pt x="144" y="384"/>
                  </a:lnTo>
                  <a:lnTo>
                    <a:pt x="288" y="288"/>
                  </a:lnTo>
                  <a:lnTo>
                    <a:pt x="336" y="192"/>
                  </a:lnTo>
                  <a:lnTo>
                    <a:pt x="288" y="96"/>
                  </a:lnTo>
                  <a:lnTo>
                    <a:pt x="144" y="96"/>
                  </a:lnTo>
                  <a:lnTo>
                    <a:pt x="96" y="240"/>
                  </a:lnTo>
                  <a:lnTo>
                    <a:pt x="0" y="192"/>
                  </a:lnTo>
                  <a:close/>
                </a:path>
              </a:pathLst>
            </a:custGeom>
            <a:solidFill>
              <a:schemeClr val="accent2"/>
            </a:solidFill>
            <a:ln w="9525">
              <a:solidFill>
                <a:schemeClr val="tx1"/>
              </a:solidFill>
              <a:round/>
              <a:headEnd/>
              <a:tailEnd/>
            </a:ln>
          </p:spPr>
          <p:txBody>
            <a:bodyPr/>
            <a:lstStyle/>
            <a:p>
              <a:endParaRPr lang="en-US" sz="2400"/>
            </a:p>
          </p:txBody>
        </p:sp>
        <p:sp>
          <p:nvSpPr>
            <p:cNvPr id="15377" name="Freeform 22"/>
            <p:cNvSpPr>
              <a:spLocks/>
            </p:cNvSpPr>
            <p:nvPr/>
          </p:nvSpPr>
          <p:spPr bwMode="auto">
            <a:xfrm>
              <a:off x="5040" y="2976"/>
              <a:ext cx="96" cy="96"/>
            </a:xfrm>
            <a:custGeom>
              <a:avLst/>
              <a:gdLst>
                <a:gd name="T0" fmla="*/ 96 w 96"/>
                <a:gd name="T1" fmla="*/ 0 h 96"/>
                <a:gd name="T2" fmla="*/ 0 w 96"/>
                <a:gd name="T3" fmla="*/ 0 h 96"/>
                <a:gd name="T4" fmla="*/ 0 w 96"/>
                <a:gd name="T5" fmla="*/ 96 h 96"/>
                <a:gd name="T6" fmla="*/ 96 w 96"/>
                <a:gd name="T7" fmla="*/ 96 h 96"/>
                <a:gd name="T8" fmla="*/ 96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96" y="0"/>
                  </a:moveTo>
                  <a:lnTo>
                    <a:pt x="0" y="0"/>
                  </a:lnTo>
                  <a:lnTo>
                    <a:pt x="0" y="96"/>
                  </a:lnTo>
                  <a:lnTo>
                    <a:pt x="96" y="96"/>
                  </a:lnTo>
                  <a:lnTo>
                    <a:pt x="96" y="0"/>
                  </a:lnTo>
                  <a:close/>
                </a:path>
              </a:pathLst>
            </a:custGeom>
            <a:solidFill>
              <a:schemeClr val="accent2"/>
            </a:solidFill>
            <a:ln w="9525">
              <a:solidFill>
                <a:schemeClr val="tx1"/>
              </a:solidFill>
              <a:round/>
              <a:headEnd/>
              <a:tailEnd/>
            </a:ln>
          </p:spPr>
          <p:txBody>
            <a:bodyPr/>
            <a:lstStyle/>
            <a:p>
              <a:endParaRPr lang="en-US" sz="2400"/>
            </a:p>
          </p:txBody>
        </p:sp>
      </p:grpSp>
      <p:sp>
        <p:nvSpPr>
          <p:cNvPr id="21" name="Freeform 10"/>
          <p:cNvSpPr>
            <a:spLocks/>
          </p:cNvSpPr>
          <p:nvPr/>
        </p:nvSpPr>
        <p:spPr bwMode="auto">
          <a:xfrm>
            <a:off x="825501" y="5002890"/>
            <a:ext cx="317500" cy="228600"/>
          </a:xfrm>
          <a:custGeom>
            <a:avLst/>
            <a:gdLst>
              <a:gd name="T0" fmla="*/ 2147483647 w 248"/>
              <a:gd name="T1" fmla="*/ 2147483647 h 144"/>
              <a:gd name="T2" fmla="*/ 2147483647 w 248"/>
              <a:gd name="T3" fmla="*/ 0 h 144"/>
              <a:gd name="T4" fmla="*/ 2147483647 w 248"/>
              <a:gd name="T5" fmla="*/ 2147483647 h 144"/>
              <a:gd name="T6" fmla="*/ 0 w 248"/>
              <a:gd name="T7" fmla="*/ 2147483647 h 144"/>
              <a:gd name="T8" fmla="*/ 2147483647 w 248"/>
              <a:gd name="T9" fmla="*/ 2147483647 h 144"/>
              <a:gd name="T10" fmla="*/ 0 60000 65536"/>
              <a:gd name="T11" fmla="*/ 0 60000 65536"/>
              <a:gd name="T12" fmla="*/ 0 60000 65536"/>
              <a:gd name="T13" fmla="*/ 0 60000 65536"/>
              <a:gd name="T14" fmla="*/ 0 60000 65536"/>
              <a:gd name="T15" fmla="*/ 0 w 248"/>
              <a:gd name="T16" fmla="*/ 0 h 144"/>
              <a:gd name="T17" fmla="*/ 248 w 248"/>
              <a:gd name="T18" fmla="*/ 144 h 144"/>
            </a:gdLst>
            <a:ahLst/>
            <a:cxnLst>
              <a:cxn ang="T10">
                <a:pos x="T0" y="T1"/>
              </a:cxn>
              <a:cxn ang="T11">
                <a:pos x="T2" y="T3"/>
              </a:cxn>
              <a:cxn ang="T12">
                <a:pos x="T4" y="T5"/>
              </a:cxn>
              <a:cxn ang="T13">
                <a:pos x="T6" y="T7"/>
              </a:cxn>
              <a:cxn ang="T14">
                <a:pos x="T8" y="T9"/>
              </a:cxn>
            </a:cxnLst>
            <a:rect l="T15" t="T16" r="T17" b="T18"/>
            <a:pathLst>
              <a:path w="248" h="144">
                <a:moveTo>
                  <a:pt x="77" y="144"/>
                </a:moveTo>
                <a:lnTo>
                  <a:pt x="248" y="0"/>
                </a:lnTo>
                <a:lnTo>
                  <a:pt x="86" y="94"/>
                </a:lnTo>
                <a:lnTo>
                  <a:pt x="0" y="51"/>
                </a:lnTo>
                <a:lnTo>
                  <a:pt x="77" y="144"/>
                </a:lnTo>
                <a:close/>
              </a:path>
            </a:pathLst>
          </a:custGeom>
          <a:solidFill>
            <a:srgbClr val="008000"/>
          </a:solidFill>
          <a:ln w="9525">
            <a:solidFill>
              <a:schemeClr val="tx1"/>
            </a:solidFill>
            <a:round/>
            <a:headEnd/>
            <a:tailEnd/>
          </a:ln>
        </p:spPr>
        <p:txBody>
          <a:bodyPr lIns="91439" tIns="45719" rIns="91439" bIns="45719"/>
          <a:lstStyle/>
          <a:p>
            <a:endParaRPr lang="en-US" sz="2400"/>
          </a:p>
        </p:txBody>
      </p:sp>
      <p:sp>
        <p:nvSpPr>
          <p:cNvPr id="22" name="Freeform 4"/>
          <p:cNvSpPr>
            <a:spLocks/>
          </p:cNvSpPr>
          <p:nvPr/>
        </p:nvSpPr>
        <p:spPr bwMode="auto">
          <a:xfrm>
            <a:off x="825501" y="2360384"/>
            <a:ext cx="317500" cy="228600"/>
          </a:xfrm>
          <a:custGeom>
            <a:avLst/>
            <a:gdLst>
              <a:gd name="T0" fmla="*/ 2147483647 w 248"/>
              <a:gd name="T1" fmla="*/ 2147483647 h 144"/>
              <a:gd name="T2" fmla="*/ 2147483647 w 248"/>
              <a:gd name="T3" fmla="*/ 0 h 144"/>
              <a:gd name="T4" fmla="*/ 2147483647 w 248"/>
              <a:gd name="T5" fmla="*/ 2147483647 h 144"/>
              <a:gd name="T6" fmla="*/ 0 w 248"/>
              <a:gd name="T7" fmla="*/ 2147483647 h 144"/>
              <a:gd name="T8" fmla="*/ 2147483647 w 248"/>
              <a:gd name="T9" fmla="*/ 2147483647 h 144"/>
              <a:gd name="T10" fmla="*/ 0 60000 65536"/>
              <a:gd name="T11" fmla="*/ 0 60000 65536"/>
              <a:gd name="T12" fmla="*/ 0 60000 65536"/>
              <a:gd name="T13" fmla="*/ 0 60000 65536"/>
              <a:gd name="T14" fmla="*/ 0 60000 65536"/>
              <a:gd name="T15" fmla="*/ 0 w 248"/>
              <a:gd name="T16" fmla="*/ 0 h 144"/>
              <a:gd name="T17" fmla="*/ 248 w 248"/>
              <a:gd name="T18" fmla="*/ 144 h 144"/>
            </a:gdLst>
            <a:ahLst/>
            <a:cxnLst>
              <a:cxn ang="T10">
                <a:pos x="T0" y="T1"/>
              </a:cxn>
              <a:cxn ang="T11">
                <a:pos x="T2" y="T3"/>
              </a:cxn>
              <a:cxn ang="T12">
                <a:pos x="T4" y="T5"/>
              </a:cxn>
              <a:cxn ang="T13">
                <a:pos x="T6" y="T7"/>
              </a:cxn>
              <a:cxn ang="T14">
                <a:pos x="T8" y="T9"/>
              </a:cxn>
            </a:cxnLst>
            <a:rect l="T15" t="T16" r="T17" b="T18"/>
            <a:pathLst>
              <a:path w="248" h="144">
                <a:moveTo>
                  <a:pt x="77" y="144"/>
                </a:moveTo>
                <a:lnTo>
                  <a:pt x="248" y="0"/>
                </a:lnTo>
                <a:lnTo>
                  <a:pt x="86" y="94"/>
                </a:lnTo>
                <a:lnTo>
                  <a:pt x="0" y="51"/>
                </a:lnTo>
                <a:lnTo>
                  <a:pt x="77" y="144"/>
                </a:lnTo>
                <a:close/>
              </a:path>
            </a:pathLst>
          </a:custGeom>
          <a:solidFill>
            <a:srgbClr val="008000"/>
          </a:solidFill>
          <a:ln w="9525">
            <a:solidFill>
              <a:schemeClr val="tx1"/>
            </a:solidFill>
            <a:round/>
            <a:headEnd/>
            <a:tailEnd/>
          </a:ln>
        </p:spPr>
        <p:txBody>
          <a:bodyPr lIns="91439" tIns="45719" rIns="91439" bIns="45719"/>
          <a:lstStyle/>
          <a:p>
            <a:endParaRPr lang="en-US" sz="2400"/>
          </a:p>
        </p:txBody>
      </p:sp>
      <p:pic>
        <p:nvPicPr>
          <p:cNvPr id="23" name="Picture 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92455" y="2311401"/>
            <a:ext cx="4090867" cy="2946399"/>
          </a:xfrm>
          <a:prstGeom prst="rect">
            <a:avLst/>
          </a:prstGeom>
          <a:noFill/>
          <a:ln w="9525">
            <a:noFill/>
            <a:miter lim="800000"/>
            <a:headEnd/>
            <a:tailEnd/>
          </a:ln>
          <a:effectLst/>
        </p:spPr>
      </p:pic>
      <p:sp>
        <p:nvSpPr>
          <p:cNvPr id="5" name="Slide Number Placeholder 4">
            <a:extLst>
              <a:ext uri="{FF2B5EF4-FFF2-40B4-BE49-F238E27FC236}">
                <a16:creationId xmlns:a16="http://schemas.microsoft.com/office/drawing/2014/main" id="{D489443E-2BD5-4460-BB66-C06C74BBB33C}"/>
              </a:ext>
            </a:extLst>
          </p:cNvPr>
          <p:cNvSpPr>
            <a:spLocks noGrp="1"/>
          </p:cNvSpPr>
          <p:nvPr>
            <p:ph type="sldNum" sz="quarter" idx="12"/>
          </p:nvPr>
        </p:nvSpPr>
        <p:spPr/>
        <p:txBody>
          <a:bodyPr/>
          <a:lstStyle/>
          <a:p>
            <a:fld id="{220B1B00-12C4-406A-A602-CC35D99D61B5}" type="slidenum">
              <a:rPr lang="en-US" smtClean="0"/>
              <a:t>14</a:t>
            </a:fld>
            <a:endParaRPr lang="en-US"/>
          </a:p>
        </p:txBody>
      </p:sp>
    </p:spTree>
    <p:extLst>
      <p:ext uri="{BB962C8B-B14F-4D97-AF65-F5344CB8AC3E}">
        <p14:creationId xmlns:p14="http://schemas.microsoft.com/office/powerpoint/2010/main" val="470845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169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17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16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16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170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41699">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41699">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4170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41699">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170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41699">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41699">
                                            <p:txEl>
                                              <p:pRg st="9" end="9"/>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4171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41699">
                                            <p:txEl>
                                              <p:pRg st="10" end="1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41699">
                                            <p:txEl>
                                              <p:pRg st="11" end="11"/>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41699">
                                            <p:txEl>
                                              <p:pRg st="12" end="12"/>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4170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41699">
                                            <p:txEl>
                                              <p:pRg st="13" end="13"/>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417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700" grpId="0" animBg="1"/>
      <p:bldP spid="541704" grpId="0" animBg="1"/>
      <p:bldP spid="541705" grpId="0" animBg="1"/>
      <p:bldP spid="541706" grpId="0" animBg="1"/>
      <p:bldP spid="541709" grpId="0" animBg="1"/>
      <p:bldP spid="541710" grpId="0" animBg="1"/>
      <p:bldP spid="541712" grpId="0" animBg="1"/>
      <p:bldP spid="21"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pPr eaLnBrk="1" hangingPunct="1"/>
            <a:r>
              <a:rPr lang="en-US">
                <a:solidFill>
                  <a:schemeClr val="tx1"/>
                </a:solidFill>
              </a:rPr>
              <a:t>Natural Language</a:t>
            </a:r>
          </a:p>
        </p:txBody>
      </p:sp>
      <p:sp>
        <p:nvSpPr>
          <p:cNvPr id="542723" name="Rectangle 3"/>
          <p:cNvSpPr>
            <a:spLocks noGrp="1" noChangeArrowheads="1"/>
          </p:cNvSpPr>
          <p:nvPr>
            <p:ph type="body" idx="1"/>
          </p:nvPr>
        </p:nvSpPr>
        <p:spPr>
          <a:xfrm>
            <a:off x="457200" y="1378805"/>
            <a:ext cx="8534400" cy="4953000"/>
          </a:xfrm>
        </p:spPr>
        <p:txBody>
          <a:bodyPr>
            <a:normAutofit lnSpcReduction="10000"/>
          </a:bodyPr>
          <a:lstStyle/>
          <a:p>
            <a:pPr eaLnBrk="1" hangingPunct="1">
              <a:lnSpc>
                <a:spcPct val="80000"/>
              </a:lnSpc>
            </a:pPr>
            <a:r>
              <a:rPr lang="en-US" sz="2400" dirty="0"/>
              <a:t>Speech technologies (e.g. </a:t>
            </a:r>
            <a:r>
              <a:rPr lang="en-US" sz="2400" dirty="0" err="1"/>
              <a:t>Siri</a:t>
            </a:r>
            <a:r>
              <a:rPr lang="en-US" sz="2400" dirty="0"/>
              <a:t>)</a:t>
            </a:r>
          </a:p>
          <a:p>
            <a:pPr lvl="1" eaLnBrk="1" hangingPunct="1">
              <a:lnSpc>
                <a:spcPct val="80000"/>
              </a:lnSpc>
            </a:pPr>
            <a:r>
              <a:rPr lang="en-US" sz="2000" dirty="0"/>
              <a:t>Automatic speech recognition (ASR)</a:t>
            </a:r>
          </a:p>
          <a:p>
            <a:pPr lvl="1" eaLnBrk="1" hangingPunct="1">
              <a:lnSpc>
                <a:spcPct val="80000"/>
              </a:lnSpc>
            </a:pPr>
            <a:r>
              <a:rPr lang="en-US" sz="2000" dirty="0"/>
              <a:t>Text-to-speech synthesis (TTS)</a:t>
            </a:r>
          </a:p>
          <a:p>
            <a:pPr lvl="1" eaLnBrk="1" hangingPunct="1">
              <a:lnSpc>
                <a:spcPct val="80000"/>
              </a:lnSpc>
            </a:pPr>
            <a:r>
              <a:rPr lang="en-US" sz="2000" dirty="0"/>
              <a:t>Dialog systems</a:t>
            </a:r>
          </a:p>
          <a:p>
            <a:pPr lvl="1" eaLnBrk="1" hangingPunct="1">
              <a:lnSpc>
                <a:spcPct val="80000"/>
              </a:lnSpc>
            </a:pPr>
            <a:endParaRPr lang="en-US" sz="2000" dirty="0"/>
          </a:p>
          <a:p>
            <a:pPr eaLnBrk="1" hangingPunct="1">
              <a:lnSpc>
                <a:spcPct val="80000"/>
              </a:lnSpc>
            </a:pPr>
            <a:r>
              <a:rPr lang="en-US" sz="2400" dirty="0"/>
              <a:t>Language processing technologies</a:t>
            </a:r>
          </a:p>
          <a:p>
            <a:pPr lvl="1" eaLnBrk="1" hangingPunct="1">
              <a:lnSpc>
                <a:spcPct val="80000"/>
              </a:lnSpc>
            </a:pPr>
            <a:r>
              <a:rPr lang="en-US" sz="2000" dirty="0"/>
              <a:t>Question answering</a:t>
            </a:r>
          </a:p>
          <a:p>
            <a:pPr lvl="1" eaLnBrk="1" hangingPunct="1">
              <a:lnSpc>
                <a:spcPct val="80000"/>
              </a:lnSpc>
            </a:pPr>
            <a:r>
              <a:rPr lang="en-US" sz="2000" dirty="0"/>
              <a:t>Machine translation</a:t>
            </a:r>
          </a:p>
          <a:p>
            <a:pPr lvl="1" eaLnBrk="1" hangingPunct="1">
              <a:lnSpc>
                <a:spcPct val="80000"/>
              </a:lnSpc>
            </a:pPr>
            <a:endParaRPr lang="en-US" sz="2000" dirty="0"/>
          </a:p>
          <a:p>
            <a:pPr lvl="1" eaLnBrk="1" hangingPunct="1">
              <a:lnSpc>
                <a:spcPct val="80000"/>
              </a:lnSpc>
            </a:pPr>
            <a:endParaRPr lang="en-US" sz="2000" dirty="0"/>
          </a:p>
          <a:p>
            <a:pPr lvl="1" eaLnBrk="1" hangingPunct="1">
              <a:lnSpc>
                <a:spcPct val="80000"/>
              </a:lnSpc>
            </a:pPr>
            <a:endParaRPr lang="en-US" sz="2000" dirty="0"/>
          </a:p>
          <a:p>
            <a:pPr lvl="1" eaLnBrk="1" hangingPunct="1">
              <a:lnSpc>
                <a:spcPct val="80000"/>
              </a:lnSpc>
            </a:pPr>
            <a:endParaRPr lang="en-US" sz="2000" dirty="0"/>
          </a:p>
          <a:p>
            <a:pPr lvl="1" eaLnBrk="1" hangingPunct="1">
              <a:lnSpc>
                <a:spcPct val="80000"/>
              </a:lnSpc>
              <a:buFont typeface="Wingdings" pitchFamily="2" charset="2"/>
              <a:buNone/>
            </a:pPr>
            <a:r>
              <a:rPr lang="en-US" sz="2000" dirty="0"/>
              <a:t>	</a:t>
            </a:r>
          </a:p>
          <a:p>
            <a:pPr lvl="1" eaLnBrk="1" hangingPunct="1">
              <a:lnSpc>
                <a:spcPct val="80000"/>
              </a:lnSpc>
            </a:pPr>
            <a:endParaRPr lang="en-US" sz="2000" dirty="0"/>
          </a:p>
          <a:p>
            <a:pPr lvl="1" eaLnBrk="1" hangingPunct="1">
              <a:lnSpc>
                <a:spcPct val="80000"/>
              </a:lnSpc>
            </a:pPr>
            <a:r>
              <a:rPr lang="en-US" sz="2000" dirty="0"/>
              <a:t>Web search</a:t>
            </a:r>
          </a:p>
          <a:p>
            <a:pPr lvl="1" eaLnBrk="1" hangingPunct="1">
              <a:lnSpc>
                <a:spcPct val="80000"/>
              </a:lnSpc>
            </a:pPr>
            <a:r>
              <a:rPr lang="en-US" sz="2000" dirty="0"/>
              <a:t>Text classification, spam filtering, etc…</a:t>
            </a:r>
          </a:p>
        </p:txBody>
      </p:sp>
      <p:pic>
        <p:nvPicPr>
          <p:cNvPr id="17412" name="Picture 2"/>
          <p:cNvPicPr>
            <a:picLocks noChangeAspect="1" noChangeArrowheads="1"/>
          </p:cNvPicPr>
          <p:nvPr/>
        </p:nvPicPr>
        <p:blipFill>
          <a:blip r:embed="rId3" cstate="print"/>
          <a:srcRect/>
          <a:stretch>
            <a:fillRect/>
          </a:stretch>
        </p:blipFill>
        <p:spPr bwMode="auto">
          <a:xfrm>
            <a:off x="5689601" y="1397000"/>
            <a:ext cx="2378028" cy="1625600"/>
          </a:xfrm>
          <a:prstGeom prst="rect">
            <a:avLst/>
          </a:prstGeom>
          <a:noFill/>
          <a:ln w="12700">
            <a:noFill/>
            <a:miter lim="800000"/>
            <a:headEnd/>
            <a:tailEnd/>
          </a:ln>
        </p:spPr>
      </p:pic>
      <p:pic>
        <p:nvPicPr>
          <p:cNvPr id="11" name="Picture 3"/>
          <p:cNvPicPr>
            <a:picLocks noChangeAspect="1" noChangeArrowheads="1"/>
          </p:cNvPicPr>
          <p:nvPr/>
        </p:nvPicPr>
        <p:blipFill>
          <a:blip r:embed="rId4" cstate="print"/>
          <a:srcRect l="7121" t="21938" r="10979" b="50627"/>
          <a:stretch>
            <a:fillRect/>
          </a:stretch>
        </p:blipFill>
        <p:spPr bwMode="auto">
          <a:xfrm>
            <a:off x="1219200" y="4011614"/>
            <a:ext cx="3367088" cy="1647825"/>
          </a:xfrm>
          <a:prstGeom prst="rect">
            <a:avLst/>
          </a:prstGeom>
          <a:noFill/>
          <a:ln w="12700">
            <a:solidFill>
              <a:schemeClr val="tx1"/>
            </a:solidFill>
            <a:miter lim="800000"/>
            <a:headEnd/>
            <a:tailEnd/>
          </a:ln>
        </p:spPr>
      </p:pic>
      <p:pic>
        <p:nvPicPr>
          <p:cNvPr id="13" name="Picture 5"/>
          <p:cNvPicPr>
            <a:picLocks noChangeAspect="1" noChangeArrowheads="1"/>
          </p:cNvPicPr>
          <p:nvPr/>
        </p:nvPicPr>
        <p:blipFill>
          <a:blip r:embed="rId5" cstate="print"/>
          <a:srcRect l="4761" t="14677" r="7295" b="52715"/>
          <a:stretch>
            <a:fillRect/>
          </a:stretch>
        </p:blipFill>
        <p:spPr bwMode="auto">
          <a:xfrm>
            <a:off x="4953000" y="4011613"/>
            <a:ext cx="3581400" cy="1652587"/>
          </a:xfrm>
          <a:prstGeom prst="rect">
            <a:avLst/>
          </a:prstGeom>
          <a:noFill/>
          <a:ln w="12700">
            <a:solidFill>
              <a:schemeClr val="tx1"/>
            </a:solidFill>
            <a:miter lim="800000"/>
            <a:headEnd/>
            <a:tailEnd/>
          </a:ln>
        </p:spPr>
      </p:pic>
      <p:pic>
        <p:nvPicPr>
          <p:cNvPr id="28674" name="Picture 2" descr="IBM Watson, stomping the opposition at Jeopardy">
            <a:hlinkClick r:id="rId6"/>
          </p:cNvPr>
          <p:cNvPicPr>
            <a:picLocks noChangeAspect="1" noChangeArrowheads="1"/>
          </p:cNvPicPr>
          <p:nvPr/>
        </p:nvPicPr>
        <p:blipFill>
          <a:blip r:embed="rId7" cstate="print"/>
          <a:srcRect l="18667" r="17333"/>
          <a:stretch>
            <a:fillRect/>
          </a:stretch>
        </p:blipFill>
        <p:spPr bwMode="auto">
          <a:xfrm>
            <a:off x="8839200" y="1397000"/>
            <a:ext cx="3048000" cy="3540125"/>
          </a:xfrm>
          <a:prstGeom prst="rect">
            <a:avLst/>
          </a:prstGeom>
          <a:noFill/>
        </p:spPr>
      </p:pic>
      <p:sp>
        <p:nvSpPr>
          <p:cNvPr id="2" name="Slide Number Placeholder 1">
            <a:extLst>
              <a:ext uri="{FF2B5EF4-FFF2-40B4-BE49-F238E27FC236}">
                <a16:creationId xmlns:a16="http://schemas.microsoft.com/office/drawing/2014/main" id="{2E278720-5E5D-4AEC-B083-A717BBF91A35}"/>
              </a:ext>
            </a:extLst>
          </p:cNvPr>
          <p:cNvSpPr>
            <a:spLocks noGrp="1"/>
          </p:cNvSpPr>
          <p:nvPr>
            <p:ph type="sldNum" sz="quarter" idx="12"/>
          </p:nvPr>
        </p:nvSpPr>
        <p:spPr/>
        <p:txBody>
          <a:bodyPr/>
          <a:lstStyle/>
          <a:p>
            <a:fld id="{220B1B00-12C4-406A-A602-CC35D99D61B5}" type="slidenum">
              <a:rPr lang="en-US" smtClean="0"/>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2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272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4272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499"/>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42723">
                                            <p:txEl>
                                              <p:pRg st="14" end="1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4272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5"/>
          <p:cNvSpPr>
            <a:spLocks noGrp="1" noChangeArrowheads="1"/>
          </p:cNvSpPr>
          <p:nvPr>
            <p:ph type="title"/>
          </p:nvPr>
        </p:nvSpPr>
        <p:spPr/>
        <p:txBody>
          <a:bodyPr vert="horz" lIns="91440" tIns="45720" rIns="132077" bIns="45720" rtlCol="0" anchor="ctr">
            <a:normAutofit fontScale="90000"/>
          </a:bodyPr>
          <a:lstStyle/>
          <a:p>
            <a:r>
              <a:rPr lang="en-US" dirty="0"/>
              <a:t>Vision (Perception)</a:t>
            </a:r>
          </a:p>
        </p:txBody>
      </p:sp>
      <p:sp>
        <p:nvSpPr>
          <p:cNvPr id="18438" name="Rectangle 7"/>
          <p:cNvSpPr>
            <a:spLocks/>
          </p:cNvSpPr>
          <p:nvPr/>
        </p:nvSpPr>
        <p:spPr bwMode="auto">
          <a:xfrm>
            <a:off x="609600" y="1397000"/>
            <a:ext cx="8229600" cy="1320800"/>
          </a:xfrm>
          <a:prstGeom prst="rect">
            <a:avLst/>
          </a:prstGeom>
          <a:noFill/>
          <a:ln w="12700">
            <a:noFill/>
            <a:miter lim="800000"/>
            <a:headEnd/>
            <a:tailEnd/>
          </a:ln>
        </p:spPr>
        <p:txBody>
          <a:bodyPr lIns="0" tIns="0" rIns="40639" bIns="0"/>
          <a:lstStyle/>
          <a:p>
            <a:pPr marL="325423" indent="-285737">
              <a:spcBef>
                <a:spcPts val="639"/>
              </a:spcBef>
              <a:buSzPct val="100000"/>
              <a:buFont typeface="Wingdings" pitchFamily="2" charset="2"/>
              <a:buChar char="§"/>
            </a:pPr>
            <a:r>
              <a:rPr lang="en-US" sz="2400" dirty="0">
                <a:solidFill>
                  <a:schemeClr val="accent6"/>
                </a:solidFill>
                <a:latin typeface="Calibri"/>
                <a:cs typeface="Calibri"/>
              </a:rPr>
              <a:t>Object and face recognition</a:t>
            </a:r>
          </a:p>
          <a:p>
            <a:pPr marL="325423" indent="-285737">
              <a:spcBef>
                <a:spcPts val="639"/>
              </a:spcBef>
              <a:buSzPct val="100000"/>
              <a:buFont typeface="Wingdings" pitchFamily="2" charset="2"/>
              <a:buChar char="§"/>
            </a:pPr>
            <a:r>
              <a:rPr lang="en-US" sz="2400" dirty="0">
                <a:solidFill>
                  <a:schemeClr val="accent6"/>
                </a:solidFill>
                <a:latin typeface="Calibri"/>
                <a:cs typeface="Calibri"/>
              </a:rPr>
              <a:t>Scene segmentation</a:t>
            </a:r>
          </a:p>
          <a:p>
            <a:pPr marL="325423" indent="-285737">
              <a:spcBef>
                <a:spcPts val="639"/>
              </a:spcBef>
              <a:buSzPct val="100000"/>
              <a:buFont typeface="Wingdings" pitchFamily="2" charset="2"/>
              <a:buChar char="§"/>
            </a:pPr>
            <a:r>
              <a:rPr lang="en-US" sz="2400" dirty="0">
                <a:solidFill>
                  <a:schemeClr val="accent6"/>
                </a:solidFill>
                <a:latin typeface="Calibri"/>
                <a:cs typeface="Calibri"/>
              </a:rPr>
              <a:t>Image classification</a:t>
            </a:r>
          </a:p>
        </p:txBody>
      </p:sp>
      <p:pic>
        <p:nvPicPr>
          <p:cNvPr id="3" name="Picture 2">
            <a:extLst>
              <a:ext uri="{FF2B5EF4-FFF2-40B4-BE49-F238E27FC236}">
                <a16:creationId xmlns:a16="http://schemas.microsoft.com/office/drawing/2014/main" id="{13268863-663E-49CB-86D6-3D0AACE1A6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2850" y="2057400"/>
            <a:ext cx="7829550" cy="4400550"/>
          </a:xfrm>
          <a:prstGeom prst="rect">
            <a:avLst/>
          </a:prstGeom>
        </p:spPr>
      </p:pic>
      <p:sp>
        <p:nvSpPr>
          <p:cNvPr id="2" name="Slide Number Placeholder 1">
            <a:extLst>
              <a:ext uri="{FF2B5EF4-FFF2-40B4-BE49-F238E27FC236}">
                <a16:creationId xmlns:a16="http://schemas.microsoft.com/office/drawing/2014/main" id="{1B21DD2F-AF3B-4A01-851C-C9EDF172D194}"/>
              </a:ext>
            </a:extLst>
          </p:cNvPr>
          <p:cNvSpPr>
            <a:spLocks noGrp="1"/>
          </p:cNvSpPr>
          <p:nvPr>
            <p:ph type="sldNum" sz="quarter" idx="12"/>
          </p:nvPr>
        </p:nvSpPr>
        <p:spPr/>
        <p:txBody>
          <a:bodyPr/>
          <a:lstStyle/>
          <a:p>
            <a:fld id="{220B1B00-12C4-406A-A602-CC35D99D61B5}" type="slidenum">
              <a:rPr lang="en-US" smtClean="0"/>
              <a:t>16</a:t>
            </a:fld>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0" y="-25400"/>
            <a:ext cx="8331200" cy="1143000"/>
          </a:xfrm>
        </p:spPr>
        <p:txBody>
          <a:bodyPr/>
          <a:lstStyle/>
          <a:p>
            <a:pPr eaLnBrk="1" hangingPunct="1"/>
            <a:r>
              <a:rPr lang="en-US" dirty="0">
                <a:solidFill>
                  <a:schemeClr val="tx1"/>
                </a:solidFill>
              </a:rPr>
              <a:t>Robotics</a:t>
            </a:r>
          </a:p>
        </p:txBody>
      </p:sp>
      <p:sp>
        <p:nvSpPr>
          <p:cNvPr id="2052" name="Rectangle 3"/>
          <p:cNvSpPr>
            <a:spLocks noGrp="1" noChangeArrowheads="1"/>
          </p:cNvSpPr>
          <p:nvPr>
            <p:ph type="body" idx="1"/>
          </p:nvPr>
        </p:nvSpPr>
        <p:spPr>
          <a:xfrm>
            <a:off x="457200" y="1447800"/>
            <a:ext cx="4267200" cy="4724400"/>
          </a:xfrm>
        </p:spPr>
        <p:txBody>
          <a:bodyPr>
            <a:normAutofit lnSpcReduction="10000"/>
          </a:bodyPr>
          <a:lstStyle/>
          <a:p>
            <a:pPr eaLnBrk="1" hangingPunct="1">
              <a:lnSpc>
                <a:spcPct val="80000"/>
              </a:lnSpc>
            </a:pPr>
            <a:r>
              <a:rPr lang="en-US" sz="2000" dirty="0"/>
              <a:t>Robotics</a:t>
            </a:r>
          </a:p>
          <a:p>
            <a:pPr lvl="1" eaLnBrk="1" hangingPunct="1">
              <a:lnSpc>
                <a:spcPct val="80000"/>
              </a:lnSpc>
            </a:pPr>
            <a:r>
              <a:rPr lang="en-US" sz="1867" dirty="0"/>
              <a:t>Part mech. eng.</a:t>
            </a:r>
          </a:p>
          <a:p>
            <a:pPr lvl="1" eaLnBrk="1" hangingPunct="1">
              <a:lnSpc>
                <a:spcPct val="80000"/>
              </a:lnSpc>
            </a:pPr>
            <a:r>
              <a:rPr lang="en-US" sz="1867" dirty="0"/>
              <a:t>Part AI</a:t>
            </a:r>
          </a:p>
          <a:p>
            <a:pPr lvl="1" eaLnBrk="1" hangingPunct="1">
              <a:lnSpc>
                <a:spcPct val="80000"/>
              </a:lnSpc>
            </a:pPr>
            <a:r>
              <a:rPr lang="en-US" sz="1867" dirty="0"/>
              <a:t>Reality much</a:t>
            </a:r>
          </a:p>
          <a:p>
            <a:pPr lvl="1" eaLnBrk="1" hangingPunct="1">
              <a:lnSpc>
                <a:spcPct val="80000"/>
              </a:lnSpc>
              <a:buFont typeface="Wingdings" pitchFamily="2" charset="2"/>
              <a:buNone/>
            </a:pPr>
            <a:r>
              <a:rPr lang="en-US" sz="1867" dirty="0"/>
              <a:t>	harder than</a:t>
            </a:r>
          </a:p>
          <a:p>
            <a:pPr lvl="1" eaLnBrk="1" hangingPunct="1">
              <a:lnSpc>
                <a:spcPct val="80000"/>
              </a:lnSpc>
              <a:buFont typeface="Wingdings" pitchFamily="2" charset="2"/>
              <a:buNone/>
            </a:pPr>
            <a:r>
              <a:rPr lang="en-US" sz="1867" dirty="0"/>
              <a:t>	simulations!</a:t>
            </a:r>
          </a:p>
          <a:p>
            <a:pPr lvl="1" eaLnBrk="1" hangingPunct="1">
              <a:lnSpc>
                <a:spcPct val="80000"/>
              </a:lnSpc>
            </a:pPr>
            <a:endParaRPr lang="en-US" sz="1867" dirty="0"/>
          </a:p>
          <a:p>
            <a:pPr eaLnBrk="1" hangingPunct="1">
              <a:lnSpc>
                <a:spcPct val="80000"/>
              </a:lnSpc>
            </a:pPr>
            <a:r>
              <a:rPr lang="en-US" sz="2000" dirty="0"/>
              <a:t>Technologies</a:t>
            </a:r>
          </a:p>
          <a:p>
            <a:pPr lvl="1" eaLnBrk="1" hangingPunct="1">
              <a:lnSpc>
                <a:spcPct val="80000"/>
              </a:lnSpc>
            </a:pPr>
            <a:r>
              <a:rPr lang="en-US" sz="1867" dirty="0"/>
              <a:t>Vehicles</a:t>
            </a:r>
          </a:p>
          <a:p>
            <a:pPr lvl="1" eaLnBrk="1" hangingPunct="1">
              <a:lnSpc>
                <a:spcPct val="80000"/>
              </a:lnSpc>
            </a:pPr>
            <a:r>
              <a:rPr lang="en-US" sz="1867" dirty="0"/>
              <a:t>Rescue</a:t>
            </a:r>
          </a:p>
          <a:p>
            <a:pPr lvl="1" eaLnBrk="1" hangingPunct="1">
              <a:lnSpc>
                <a:spcPct val="80000"/>
              </a:lnSpc>
            </a:pPr>
            <a:r>
              <a:rPr lang="en-US" sz="1867" dirty="0"/>
              <a:t>Soccer!</a:t>
            </a:r>
          </a:p>
          <a:p>
            <a:pPr lvl="1" eaLnBrk="1" hangingPunct="1">
              <a:lnSpc>
                <a:spcPct val="80000"/>
              </a:lnSpc>
            </a:pPr>
            <a:r>
              <a:rPr lang="en-US" sz="1867" dirty="0"/>
              <a:t>Lots of automation…</a:t>
            </a:r>
          </a:p>
          <a:p>
            <a:pPr lvl="1" eaLnBrk="1" hangingPunct="1">
              <a:lnSpc>
                <a:spcPct val="80000"/>
              </a:lnSpc>
            </a:pPr>
            <a:endParaRPr lang="en-US" sz="1867" dirty="0"/>
          </a:p>
          <a:p>
            <a:pPr eaLnBrk="1" hangingPunct="1">
              <a:lnSpc>
                <a:spcPct val="80000"/>
              </a:lnSpc>
            </a:pPr>
            <a:r>
              <a:rPr lang="en-US" sz="2000" dirty="0"/>
              <a:t>In this class:</a:t>
            </a:r>
          </a:p>
          <a:p>
            <a:pPr lvl="1" eaLnBrk="1" hangingPunct="1">
              <a:lnSpc>
                <a:spcPct val="80000"/>
              </a:lnSpc>
            </a:pPr>
            <a:r>
              <a:rPr lang="en-US" sz="1867" dirty="0"/>
              <a:t>We ignore mechanical aspects</a:t>
            </a:r>
          </a:p>
          <a:p>
            <a:pPr lvl="1" eaLnBrk="1" hangingPunct="1">
              <a:lnSpc>
                <a:spcPct val="80000"/>
              </a:lnSpc>
            </a:pPr>
            <a:r>
              <a:rPr lang="en-US" sz="1867" dirty="0"/>
              <a:t>Methods for planning</a:t>
            </a:r>
          </a:p>
          <a:p>
            <a:pPr lvl="1" eaLnBrk="1" hangingPunct="1">
              <a:lnSpc>
                <a:spcPct val="80000"/>
              </a:lnSpc>
            </a:pPr>
            <a:r>
              <a:rPr lang="en-US" sz="1867" dirty="0"/>
              <a:t>Methods for control</a:t>
            </a:r>
          </a:p>
        </p:txBody>
      </p:sp>
      <p:sp>
        <p:nvSpPr>
          <p:cNvPr id="2054" name="Text Box 7"/>
          <p:cNvSpPr txBox="1">
            <a:spLocks noChangeArrowheads="1"/>
          </p:cNvSpPr>
          <p:nvPr/>
        </p:nvSpPr>
        <p:spPr bwMode="auto">
          <a:xfrm>
            <a:off x="4165600" y="6477001"/>
            <a:ext cx="4902200" cy="318098"/>
          </a:xfrm>
          <a:prstGeom prst="rect">
            <a:avLst/>
          </a:prstGeom>
          <a:noFill/>
          <a:ln w="9525">
            <a:noFill/>
            <a:miter lim="800000"/>
            <a:headEnd/>
            <a:tailEnd/>
          </a:ln>
        </p:spPr>
        <p:txBody>
          <a:bodyPr wrap="square" lIns="91439" tIns="45719" rIns="91439" bIns="45719">
            <a:spAutoFit/>
          </a:bodyPr>
          <a:lstStyle/>
          <a:p>
            <a:pPr>
              <a:spcBef>
                <a:spcPct val="50000"/>
              </a:spcBef>
            </a:pPr>
            <a:r>
              <a:rPr lang="en-US" sz="1467" dirty="0">
                <a:latin typeface="Calibri"/>
                <a:cs typeface="Calibri"/>
              </a:rPr>
              <a:t>Images from UC Berkeley, Boston Dynamics, </a:t>
            </a:r>
            <a:r>
              <a:rPr lang="en-US" sz="1467" dirty="0" err="1">
                <a:latin typeface="Calibri"/>
                <a:cs typeface="Calibri"/>
              </a:rPr>
              <a:t>RoboCup</a:t>
            </a:r>
            <a:r>
              <a:rPr lang="en-US" sz="1467" dirty="0">
                <a:latin typeface="Calibri"/>
                <a:cs typeface="Calibri"/>
              </a:rPr>
              <a:t>, Google</a:t>
            </a:r>
          </a:p>
        </p:txBody>
      </p:sp>
      <p:pic>
        <p:nvPicPr>
          <p:cNvPr id="2" name="Picture 3"/>
          <p:cNvPicPr>
            <a:picLocks noChangeAspect="1" noChangeArrowheads="1"/>
          </p:cNvPicPr>
          <p:nvPr/>
        </p:nvPicPr>
        <p:blipFill>
          <a:blip r:embed="rId2" cstate="print"/>
          <a:srcRect/>
          <a:stretch>
            <a:fillRect/>
          </a:stretch>
        </p:blipFill>
        <p:spPr bwMode="auto">
          <a:xfrm>
            <a:off x="4135717" y="1295400"/>
            <a:ext cx="2468283" cy="2743200"/>
          </a:xfrm>
          <a:prstGeom prst="rect">
            <a:avLst/>
          </a:prstGeom>
          <a:noFill/>
          <a:ln w="9525">
            <a:noFill/>
            <a:miter lim="800000"/>
            <a:headEnd/>
            <a:tailEnd/>
          </a:ln>
        </p:spPr>
      </p:pic>
      <p:pic>
        <p:nvPicPr>
          <p:cNvPr id="3" name="Picture 4"/>
          <p:cNvPicPr>
            <a:picLocks noChangeAspect="1" noChangeArrowheads="1"/>
          </p:cNvPicPr>
          <p:nvPr/>
        </p:nvPicPr>
        <p:blipFill>
          <a:blip r:embed="rId3" cstate="print"/>
          <a:srcRect/>
          <a:stretch>
            <a:fillRect/>
          </a:stretch>
        </p:blipFill>
        <p:spPr bwMode="auto">
          <a:xfrm>
            <a:off x="7126592" y="1295400"/>
            <a:ext cx="4252608" cy="2133600"/>
          </a:xfrm>
          <a:prstGeom prst="rect">
            <a:avLst/>
          </a:prstGeom>
          <a:noFill/>
          <a:ln w="9525">
            <a:noFill/>
            <a:miter lim="800000"/>
            <a:headEnd/>
            <a:tailEnd/>
          </a:ln>
        </p:spPr>
      </p:pic>
      <p:pic>
        <p:nvPicPr>
          <p:cNvPr id="4" name="Picture 6" descr="http://www.bostondynamics.com/img/PETMAN_Mar-2012_crop.jpg"/>
          <p:cNvPicPr>
            <a:picLocks noChangeAspect="1" noChangeArrowheads="1"/>
          </p:cNvPicPr>
          <p:nvPr/>
        </p:nvPicPr>
        <p:blipFill>
          <a:blip r:embed="rId4" cstate="print"/>
          <a:srcRect l="28571" r="25714"/>
          <a:stretch>
            <a:fillRect/>
          </a:stretch>
        </p:blipFill>
        <p:spPr bwMode="auto">
          <a:xfrm>
            <a:off x="9347200" y="3632201"/>
            <a:ext cx="2133600" cy="3015761"/>
          </a:xfrm>
          <a:prstGeom prst="rect">
            <a:avLst/>
          </a:prstGeom>
          <a:noFill/>
        </p:spPr>
      </p:pic>
      <p:pic>
        <p:nvPicPr>
          <p:cNvPr id="1026" name="Picture 2"/>
          <p:cNvPicPr>
            <a:picLocks noChangeAspect="1" noChangeArrowheads="1"/>
          </p:cNvPicPr>
          <p:nvPr/>
        </p:nvPicPr>
        <p:blipFill>
          <a:blip r:embed="rId5" cstate="print"/>
          <a:srcRect/>
          <a:stretch>
            <a:fillRect/>
          </a:stretch>
        </p:blipFill>
        <p:spPr bwMode="auto">
          <a:xfrm>
            <a:off x="4978400" y="4183952"/>
            <a:ext cx="3454400" cy="2168491"/>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A47C4EFB-8F71-4A25-941B-9CF1C47D59F1}"/>
              </a:ext>
            </a:extLst>
          </p:cNvPr>
          <p:cNvSpPr>
            <a:spLocks noGrp="1"/>
          </p:cNvSpPr>
          <p:nvPr>
            <p:ph type="sldNum" sz="quarter" idx="12"/>
          </p:nvPr>
        </p:nvSpPr>
        <p:spPr/>
        <p:txBody>
          <a:bodyPr/>
          <a:lstStyle/>
          <a:p>
            <a:fld id="{220B1B00-12C4-406A-A602-CC35D99D61B5}" type="slidenum">
              <a:rPr lang="en-US" smtClean="0"/>
              <a:t>17</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Course outline</a:t>
            </a:r>
          </a:p>
        </p:txBody>
      </p:sp>
      <p:sp>
        <p:nvSpPr>
          <p:cNvPr id="3" name="Text Placeholder 2">
            <a:extLst>
              <a:ext uri="{FF2B5EF4-FFF2-40B4-BE49-F238E27FC236}">
                <a16:creationId xmlns:a16="http://schemas.microsoft.com/office/drawing/2014/main" id="{206028AF-6BBD-480B-B550-D43938A02DAE}"/>
              </a:ext>
            </a:extLst>
          </p:cNvPr>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2E90A70E-16D1-43E5-8E7A-437D19DF3E56}"/>
              </a:ext>
            </a:extLst>
          </p:cNvPr>
          <p:cNvSpPr>
            <a:spLocks noGrp="1"/>
          </p:cNvSpPr>
          <p:nvPr>
            <p:ph type="sldNum" sz="quarter" idx="12"/>
          </p:nvPr>
        </p:nvSpPr>
        <p:spPr/>
        <p:txBody>
          <a:bodyPr/>
          <a:lstStyle/>
          <a:p>
            <a:fld id="{220B1B00-12C4-406A-A602-CC35D99D61B5}" type="slidenum">
              <a:rPr lang="en-US" smtClean="0"/>
              <a:t>2</a:t>
            </a:fld>
            <a:endParaRPr lang="en-US"/>
          </a:p>
        </p:txBody>
      </p:sp>
    </p:spTree>
    <p:extLst>
      <p:ext uri="{BB962C8B-B14F-4D97-AF65-F5344CB8AC3E}">
        <p14:creationId xmlns:p14="http://schemas.microsoft.com/office/powerpoint/2010/main" val="181986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3B27D8-1BB0-4FEC-8647-A7336674DC63}"/>
              </a:ext>
            </a:extLst>
          </p:cNvPr>
          <p:cNvSpPr>
            <a:spLocks noGrp="1"/>
          </p:cNvSpPr>
          <p:nvPr>
            <p:ph type="title"/>
          </p:nvPr>
        </p:nvSpPr>
        <p:spPr/>
        <p:txBody>
          <a:bodyPr>
            <a:normAutofit fontScale="90000"/>
          </a:bodyPr>
          <a:lstStyle/>
          <a:p>
            <a:r>
              <a:rPr lang="en-US" dirty="0"/>
              <a:t>People</a:t>
            </a:r>
          </a:p>
        </p:txBody>
      </p:sp>
      <p:sp>
        <p:nvSpPr>
          <p:cNvPr id="5" name="Text Placeholder 4">
            <a:extLst>
              <a:ext uri="{FF2B5EF4-FFF2-40B4-BE49-F238E27FC236}">
                <a16:creationId xmlns:a16="http://schemas.microsoft.com/office/drawing/2014/main" id="{A9C637BE-9A4A-44C9-85EF-676BE1F6B7C4}"/>
              </a:ext>
            </a:extLst>
          </p:cNvPr>
          <p:cNvSpPr>
            <a:spLocks noGrp="1"/>
          </p:cNvSpPr>
          <p:nvPr>
            <p:ph type="body" idx="1"/>
          </p:nvPr>
        </p:nvSpPr>
        <p:spPr/>
        <p:txBody>
          <a:bodyPr/>
          <a:lstStyle/>
          <a:p>
            <a:r>
              <a:rPr lang="en-US" dirty="0"/>
              <a:t>Instructor: Yağız Aksoy</a:t>
            </a:r>
          </a:p>
          <a:p>
            <a:pPr lvl="1"/>
            <a:r>
              <a:rPr lang="en-US" dirty="0"/>
              <a:t>Office: TASC1 9215</a:t>
            </a:r>
          </a:p>
          <a:p>
            <a:pPr lvl="1"/>
            <a:r>
              <a:rPr lang="en-US" dirty="0"/>
              <a:t>Office hours:</a:t>
            </a:r>
          </a:p>
          <a:p>
            <a:pPr lvl="1"/>
            <a:endParaRPr lang="en-US" dirty="0"/>
          </a:p>
          <a:p>
            <a:r>
              <a:rPr lang="en-US" dirty="0"/>
              <a:t>TA’s:</a:t>
            </a:r>
          </a:p>
          <a:p>
            <a:pPr lvl="1"/>
            <a:r>
              <a:rPr lang="sv-SE" dirty="0"/>
              <a:t>Matthew Lynn</a:t>
            </a:r>
          </a:p>
          <a:p>
            <a:pPr lvl="1"/>
            <a:r>
              <a:rPr lang="es-ES" dirty="0"/>
              <a:t>Yiqi Yan</a:t>
            </a:r>
          </a:p>
          <a:p>
            <a:pPr lvl="2"/>
            <a:r>
              <a:rPr lang="es-ES" dirty="0"/>
              <a:t>Office </a:t>
            </a:r>
            <a:r>
              <a:rPr lang="es-ES" dirty="0" err="1"/>
              <a:t>hours</a:t>
            </a:r>
            <a:r>
              <a:rPr lang="es-ES" dirty="0"/>
              <a:t> TBA</a:t>
            </a:r>
          </a:p>
          <a:p>
            <a:pPr lvl="1"/>
            <a:endParaRPr lang="en-US" dirty="0"/>
          </a:p>
        </p:txBody>
      </p:sp>
      <p:sp>
        <p:nvSpPr>
          <p:cNvPr id="2" name="Slide Number Placeholder 1">
            <a:extLst>
              <a:ext uri="{FF2B5EF4-FFF2-40B4-BE49-F238E27FC236}">
                <a16:creationId xmlns:a16="http://schemas.microsoft.com/office/drawing/2014/main" id="{2E71913F-B049-46D4-BE46-8BBD09BFF719}"/>
              </a:ext>
            </a:extLst>
          </p:cNvPr>
          <p:cNvSpPr>
            <a:spLocks noGrp="1"/>
          </p:cNvSpPr>
          <p:nvPr>
            <p:ph type="sldNum" sz="quarter" idx="2"/>
          </p:nvPr>
        </p:nvSpPr>
        <p:spPr/>
        <p:txBody>
          <a:bodyPr/>
          <a:lstStyle/>
          <a:p>
            <a:fld id="{86CB4B4D-7CA3-9044-876B-883B54F8677D}" type="slidenum">
              <a:rPr lang="en-US" smtClean="0"/>
              <a:t>3</a:t>
            </a:fld>
            <a:endParaRPr lang="en-US"/>
          </a:p>
        </p:txBody>
      </p:sp>
    </p:spTree>
    <p:extLst>
      <p:ext uri="{BB962C8B-B14F-4D97-AF65-F5344CB8AC3E}">
        <p14:creationId xmlns:p14="http://schemas.microsoft.com/office/powerpoint/2010/main" val="311256280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3B27D8-1BB0-4FEC-8647-A7336674DC63}"/>
              </a:ext>
            </a:extLst>
          </p:cNvPr>
          <p:cNvSpPr>
            <a:spLocks noGrp="1"/>
          </p:cNvSpPr>
          <p:nvPr>
            <p:ph type="title"/>
          </p:nvPr>
        </p:nvSpPr>
        <p:spPr/>
        <p:txBody>
          <a:bodyPr>
            <a:normAutofit fontScale="90000"/>
          </a:bodyPr>
          <a:lstStyle/>
          <a:p>
            <a:r>
              <a:rPr lang="en-US" dirty="0"/>
              <a:t>Topics</a:t>
            </a:r>
          </a:p>
        </p:txBody>
      </p:sp>
      <p:sp>
        <p:nvSpPr>
          <p:cNvPr id="5" name="Text Placeholder 4">
            <a:extLst>
              <a:ext uri="{FF2B5EF4-FFF2-40B4-BE49-F238E27FC236}">
                <a16:creationId xmlns:a16="http://schemas.microsoft.com/office/drawing/2014/main" id="{A9C637BE-9A4A-44C9-85EF-676BE1F6B7C4}"/>
              </a:ext>
            </a:extLst>
          </p:cNvPr>
          <p:cNvSpPr>
            <a:spLocks noGrp="1"/>
          </p:cNvSpPr>
          <p:nvPr>
            <p:ph type="body" idx="1"/>
          </p:nvPr>
        </p:nvSpPr>
        <p:spPr/>
        <p:txBody>
          <a:bodyPr/>
          <a:lstStyle/>
          <a:p>
            <a:r>
              <a:rPr lang="en-US" dirty="0"/>
              <a:t>Search </a:t>
            </a:r>
          </a:p>
          <a:p>
            <a:pPr lvl="1"/>
            <a:r>
              <a:rPr lang="en-US" dirty="0"/>
              <a:t>Depth-first, breadth-first, informed </a:t>
            </a:r>
          </a:p>
          <a:p>
            <a:pPr lvl="1"/>
            <a:r>
              <a:rPr lang="en-US" dirty="0"/>
              <a:t>Games and adversarial search </a:t>
            </a:r>
          </a:p>
          <a:p>
            <a:pPr lvl="1"/>
            <a:r>
              <a:rPr lang="en-US" dirty="0"/>
              <a:t>Constraint satisfaction problems</a:t>
            </a:r>
          </a:p>
          <a:p>
            <a:r>
              <a:rPr lang="en-US" dirty="0"/>
              <a:t>Probability </a:t>
            </a:r>
          </a:p>
          <a:p>
            <a:pPr lvl="1"/>
            <a:r>
              <a:rPr lang="en-US" dirty="0"/>
              <a:t>Bayesian networks </a:t>
            </a:r>
          </a:p>
          <a:p>
            <a:pPr lvl="1"/>
            <a:r>
              <a:rPr lang="en-US" dirty="0"/>
              <a:t>Hidden Markov models </a:t>
            </a:r>
          </a:p>
          <a:p>
            <a:r>
              <a:rPr lang="en-US" dirty="0"/>
              <a:t>Machine learning </a:t>
            </a:r>
          </a:p>
          <a:p>
            <a:pPr lvl="1"/>
            <a:r>
              <a:rPr lang="en-US" dirty="0"/>
              <a:t>Decision trees </a:t>
            </a:r>
          </a:p>
          <a:p>
            <a:pPr lvl="1"/>
            <a:r>
              <a:rPr lang="en-US" dirty="0"/>
              <a:t>Neural networks </a:t>
            </a:r>
          </a:p>
          <a:p>
            <a:pPr lvl="1"/>
            <a:r>
              <a:rPr lang="en-US" dirty="0"/>
              <a:t>Training and evaluation</a:t>
            </a:r>
          </a:p>
          <a:p>
            <a:r>
              <a:rPr lang="en-US" dirty="0"/>
              <a:t>Advanced applications (NLP, Computer Vision)</a:t>
            </a:r>
          </a:p>
        </p:txBody>
      </p:sp>
      <p:sp>
        <p:nvSpPr>
          <p:cNvPr id="2" name="Slide Number Placeholder 1">
            <a:extLst>
              <a:ext uri="{FF2B5EF4-FFF2-40B4-BE49-F238E27FC236}">
                <a16:creationId xmlns:a16="http://schemas.microsoft.com/office/drawing/2014/main" id="{E08F3FC4-FA5F-4513-A36A-847F35194E2F}"/>
              </a:ext>
            </a:extLst>
          </p:cNvPr>
          <p:cNvSpPr>
            <a:spLocks noGrp="1"/>
          </p:cNvSpPr>
          <p:nvPr>
            <p:ph type="sldNum" sz="quarter" idx="2"/>
          </p:nvPr>
        </p:nvSpPr>
        <p:spPr/>
        <p:txBody>
          <a:bodyPr/>
          <a:lstStyle/>
          <a:p>
            <a:fld id="{86CB4B4D-7CA3-9044-876B-883B54F8677D}" type="slidenum">
              <a:rPr lang="en-US" smtClean="0"/>
              <a:t>4</a:t>
            </a:fld>
            <a:endParaRPr lang="en-US"/>
          </a:p>
        </p:txBody>
      </p:sp>
    </p:spTree>
    <p:extLst>
      <p:ext uri="{BB962C8B-B14F-4D97-AF65-F5344CB8AC3E}">
        <p14:creationId xmlns:p14="http://schemas.microsoft.com/office/powerpoint/2010/main" val="190457914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500"/>
                                        <p:tgtEl>
                                          <p:spTgt spid="5">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5" end="5"/>
                                            </p:txEl>
                                          </p:spTgt>
                                        </p:tgtEl>
                                        <p:attrNameLst>
                                          <p:attrName>style.visibility</p:attrName>
                                        </p:attrNameLst>
                                      </p:cBhvr>
                                      <p:to>
                                        <p:strVal val="visible"/>
                                      </p:to>
                                    </p:set>
                                    <p:animEffect transition="in" filter="fade">
                                      <p:cBhvr>
                                        <p:cTn id="10" dur="500"/>
                                        <p:tgtEl>
                                          <p:spTgt spid="5">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animEffect transition="in" filter="fade">
                                      <p:cBhvr>
                                        <p:cTn id="13" dur="500"/>
                                        <p:tgtEl>
                                          <p:spTgt spid="5">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7" end="7"/>
                                            </p:txEl>
                                          </p:spTgt>
                                        </p:tgtEl>
                                        <p:attrNameLst>
                                          <p:attrName>style.visibility</p:attrName>
                                        </p:attrNameLst>
                                      </p:cBhvr>
                                      <p:to>
                                        <p:strVal val="visible"/>
                                      </p:to>
                                    </p:set>
                                    <p:animEffect transition="in" filter="fade">
                                      <p:cBhvr>
                                        <p:cTn id="18" dur="500"/>
                                        <p:tgtEl>
                                          <p:spTgt spid="5">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animEffect transition="in" filter="fade">
                                      <p:cBhvr>
                                        <p:cTn id="21" dur="500"/>
                                        <p:tgtEl>
                                          <p:spTgt spid="5">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9" end="9"/>
                                            </p:txEl>
                                          </p:spTgt>
                                        </p:tgtEl>
                                        <p:attrNameLst>
                                          <p:attrName>style.visibility</p:attrName>
                                        </p:attrNameLst>
                                      </p:cBhvr>
                                      <p:to>
                                        <p:strVal val="visible"/>
                                      </p:to>
                                    </p:set>
                                    <p:animEffect transition="in" filter="fade">
                                      <p:cBhvr>
                                        <p:cTn id="24" dur="500"/>
                                        <p:tgtEl>
                                          <p:spTgt spid="5">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animEffect transition="in" filter="fade">
                                      <p:cBhvr>
                                        <p:cTn id="27" dur="500"/>
                                        <p:tgtEl>
                                          <p:spTgt spid="5">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11" end="11"/>
                                            </p:txEl>
                                          </p:spTgt>
                                        </p:tgtEl>
                                        <p:attrNameLst>
                                          <p:attrName>style.visibility</p:attrName>
                                        </p:attrNameLst>
                                      </p:cBhvr>
                                      <p:to>
                                        <p:strVal val="visible"/>
                                      </p:to>
                                    </p:set>
                                    <p:animEffect transition="in" filter="fade">
                                      <p:cBhvr>
                                        <p:cTn id="32"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Grading</a:t>
            </a:r>
          </a:p>
        </p:txBody>
      </p:sp>
      <p:sp>
        <p:nvSpPr>
          <p:cNvPr id="5" name="Text Placeholder 4"/>
          <p:cNvSpPr>
            <a:spLocks noGrp="1"/>
          </p:cNvSpPr>
          <p:nvPr>
            <p:ph type="body" idx="1"/>
          </p:nvPr>
        </p:nvSpPr>
        <p:spPr/>
        <p:txBody>
          <a:bodyPr/>
          <a:lstStyle/>
          <a:p>
            <a:r>
              <a:rPr lang="en-US" dirty="0"/>
              <a:t>Prerequisites: </a:t>
            </a:r>
            <a:br>
              <a:rPr lang="en-US" dirty="0"/>
            </a:br>
            <a:r>
              <a:rPr lang="en-US" dirty="0"/>
              <a:t>   (</a:t>
            </a:r>
            <a:r>
              <a:rPr lang="en-US" dirty="0" err="1"/>
              <a:t>i</a:t>
            </a:r>
            <a:r>
              <a:rPr lang="en-US" dirty="0"/>
              <a:t>) CMPT 225 </a:t>
            </a:r>
          </a:p>
          <a:p>
            <a:pPr marL="0" indent="0">
              <a:buNone/>
            </a:pPr>
            <a:r>
              <a:rPr lang="en-US" dirty="0"/>
              <a:t>      (ii) MACM 101 or ENSC 251 and ENSC 252</a:t>
            </a:r>
          </a:p>
          <a:p>
            <a:endParaRPr lang="en-US" dirty="0"/>
          </a:p>
          <a:p>
            <a:endParaRPr lang="en-US" dirty="0"/>
          </a:p>
          <a:p>
            <a:r>
              <a:rPr lang="en-US" dirty="0"/>
              <a:t>Coding assignments - 4 x 6.25% = </a:t>
            </a:r>
            <a:r>
              <a:rPr lang="en-US" b="1" dirty="0"/>
              <a:t>25%</a:t>
            </a:r>
            <a:endParaRPr lang="en-US" dirty="0"/>
          </a:p>
          <a:p>
            <a:r>
              <a:rPr lang="en-US" dirty="0"/>
              <a:t>Midterm exam (March 13, during lecture) – </a:t>
            </a:r>
            <a:r>
              <a:rPr lang="en-US" b="1" dirty="0"/>
              <a:t>25%</a:t>
            </a:r>
          </a:p>
          <a:p>
            <a:r>
              <a:rPr lang="en-US" dirty="0"/>
              <a:t>Final exam (April 22, 8:30-11:30) – </a:t>
            </a:r>
            <a:r>
              <a:rPr lang="en-US" b="1" dirty="0"/>
              <a:t>50%</a:t>
            </a:r>
          </a:p>
          <a:p>
            <a:r>
              <a:rPr lang="en-US" dirty="0"/>
              <a:t>Piazza discussion participation: </a:t>
            </a:r>
            <a:r>
              <a:rPr lang="en-US" b="1" dirty="0"/>
              <a:t>5%</a:t>
            </a:r>
            <a:r>
              <a:rPr lang="en-US" dirty="0"/>
              <a:t> bonus</a:t>
            </a:r>
          </a:p>
        </p:txBody>
      </p:sp>
      <p:sp>
        <p:nvSpPr>
          <p:cNvPr id="2" name="Slide Number Placeholder 1">
            <a:extLst>
              <a:ext uri="{FF2B5EF4-FFF2-40B4-BE49-F238E27FC236}">
                <a16:creationId xmlns:a16="http://schemas.microsoft.com/office/drawing/2014/main" id="{CB9BD916-4D97-4F72-8396-CFF30225EB0A}"/>
              </a:ext>
            </a:extLst>
          </p:cNvPr>
          <p:cNvSpPr>
            <a:spLocks noGrp="1"/>
          </p:cNvSpPr>
          <p:nvPr>
            <p:ph type="sldNum" sz="quarter" idx="2"/>
          </p:nvPr>
        </p:nvSpPr>
        <p:spPr/>
        <p:txBody>
          <a:bodyPr/>
          <a:lstStyle/>
          <a:p>
            <a:fld id="{86CB4B4D-7CA3-9044-876B-883B54F8677D}" type="slidenum">
              <a:rPr lang="en-US" smtClean="0"/>
              <a:t>5</a:t>
            </a:fld>
            <a:endParaRPr lang="en-US"/>
          </a:p>
        </p:txBody>
      </p:sp>
    </p:spTree>
    <p:extLst>
      <p:ext uri="{BB962C8B-B14F-4D97-AF65-F5344CB8AC3E}">
        <p14:creationId xmlns:p14="http://schemas.microsoft.com/office/powerpoint/2010/main" val="3814927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500"/>
                                        <p:tgtEl>
                                          <p:spTgt spid="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fade">
                                      <p:cBhvr>
                                        <p:cTn id="12" dur="500"/>
                                        <p:tgtEl>
                                          <p:spTgt spid="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fade">
                                      <p:cBhvr>
                                        <p:cTn id="17" dur="500"/>
                                        <p:tgtEl>
                                          <p:spTgt spid="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animEffect transition="in" filter="fade">
                                      <p:cBhvr>
                                        <p:cTn id="2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Coding assignments</a:t>
            </a:r>
          </a:p>
        </p:txBody>
      </p:sp>
      <p:sp>
        <p:nvSpPr>
          <p:cNvPr id="3" name="Text Placeholder 2"/>
          <p:cNvSpPr>
            <a:spLocks noGrp="1"/>
          </p:cNvSpPr>
          <p:nvPr>
            <p:ph type="body" idx="1"/>
          </p:nvPr>
        </p:nvSpPr>
        <p:spPr/>
        <p:txBody>
          <a:bodyPr>
            <a:normAutofit/>
          </a:bodyPr>
          <a:lstStyle/>
          <a:p>
            <a:r>
              <a:rPr lang="en-US" dirty="0"/>
              <a:t>4 coding assignments</a:t>
            </a:r>
          </a:p>
          <a:p>
            <a:pPr lvl="1"/>
            <a:r>
              <a:rPr lang="en-US" dirty="0"/>
              <a:t>Due early Feb, late Feb, mid March, early April</a:t>
            </a:r>
          </a:p>
          <a:p>
            <a:endParaRPr lang="en-US" dirty="0"/>
          </a:p>
          <a:p>
            <a:r>
              <a:rPr lang="en-US" dirty="0"/>
              <a:t>Late policy:</a:t>
            </a:r>
          </a:p>
          <a:p>
            <a:pPr lvl="1"/>
            <a:r>
              <a:rPr lang="en-US" dirty="0"/>
              <a:t>4 days of penalty-free late submission throughout the semester</a:t>
            </a:r>
          </a:p>
          <a:p>
            <a:pPr lvl="1"/>
            <a:r>
              <a:rPr lang="en-US" dirty="0"/>
              <a:t>After that, 33% penalty per day</a:t>
            </a:r>
          </a:p>
          <a:p>
            <a:pPr lvl="1"/>
            <a:r>
              <a:rPr lang="en-US" dirty="0"/>
              <a:t>1 hour late = 23 hours late</a:t>
            </a:r>
          </a:p>
          <a:p>
            <a:pPr lvl="1"/>
            <a:endParaRPr lang="en-US" dirty="0"/>
          </a:p>
          <a:p>
            <a:r>
              <a:rPr lang="en-US" dirty="0"/>
              <a:t>Plagiarism policy</a:t>
            </a:r>
          </a:p>
        </p:txBody>
      </p:sp>
      <p:sp>
        <p:nvSpPr>
          <p:cNvPr id="4" name="Slide Number Placeholder 3">
            <a:extLst>
              <a:ext uri="{FF2B5EF4-FFF2-40B4-BE49-F238E27FC236}">
                <a16:creationId xmlns:a16="http://schemas.microsoft.com/office/drawing/2014/main" id="{6D5C5ABE-1782-490D-ABFA-7B31107D9144}"/>
              </a:ext>
            </a:extLst>
          </p:cNvPr>
          <p:cNvSpPr>
            <a:spLocks noGrp="1"/>
          </p:cNvSpPr>
          <p:nvPr>
            <p:ph type="sldNum" sz="quarter" idx="2"/>
          </p:nvPr>
        </p:nvSpPr>
        <p:spPr/>
        <p:txBody>
          <a:bodyPr/>
          <a:lstStyle/>
          <a:p>
            <a:fld id="{86CB4B4D-7CA3-9044-876B-883B54F8677D}" type="slidenum">
              <a:rPr lang="en-US" smtClean="0"/>
              <a:t>6</a:t>
            </a:fld>
            <a:endParaRPr lang="en-US"/>
          </a:p>
        </p:txBody>
      </p:sp>
    </p:spTree>
    <p:extLst>
      <p:ext uri="{BB962C8B-B14F-4D97-AF65-F5344CB8AC3E}">
        <p14:creationId xmlns:p14="http://schemas.microsoft.com/office/powerpoint/2010/main" val="3799903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Textbook</a:t>
            </a:r>
          </a:p>
        </p:txBody>
      </p:sp>
      <p:pic>
        <p:nvPicPr>
          <p:cNvPr id="4" name="Picture 3">
            <a:extLst>
              <a:ext uri="{FF2B5EF4-FFF2-40B4-BE49-F238E27FC236}">
                <a16:creationId xmlns:a16="http://schemas.microsoft.com/office/drawing/2014/main" id="{417C3340-4BB4-4FF3-8C96-C61C47569C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6656" y="976519"/>
            <a:ext cx="3749221" cy="4843588"/>
          </a:xfrm>
          <a:prstGeom prst="rect">
            <a:avLst/>
          </a:prstGeom>
        </p:spPr>
      </p:pic>
      <p:sp>
        <p:nvSpPr>
          <p:cNvPr id="3" name="Slide Number Placeholder 2">
            <a:extLst>
              <a:ext uri="{FF2B5EF4-FFF2-40B4-BE49-F238E27FC236}">
                <a16:creationId xmlns:a16="http://schemas.microsoft.com/office/drawing/2014/main" id="{0E19E9A9-01CA-4E88-A0A9-01A9D9A1DB47}"/>
              </a:ext>
            </a:extLst>
          </p:cNvPr>
          <p:cNvSpPr>
            <a:spLocks noGrp="1"/>
          </p:cNvSpPr>
          <p:nvPr>
            <p:ph type="sldNum" sz="quarter" idx="12"/>
          </p:nvPr>
        </p:nvSpPr>
        <p:spPr/>
        <p:txBody>
          <a:bodyPr/>
          <a:lstStyle/>
          <a:p>
            <a:fld id="{220B1B00-12C4-406A-A602-CC35D99D61B5}" type="slidenum">
              <a:rPr lang="en-US" smtClean="0"/>
              <a:t>7</a:t>
            </a:fld>
            <a:endParaRPr lang="en-US"/>
          </a:p>
        </p:txBody>
      </p:sp>
    </p:spTree>
    <p:extLst>
      <p:ext uri="{BB962C8B-B14F-4D97-AF65-F5344CB8AC3E}">
        <p14:creationId xmlns:p14="http://schemas.microsoft.com/office/powerpoint/2010/main" val="123255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Misc.</a:t>
            </a:r>
          </a:p>
        </p:txBody>
      </p:sp>
      <p:sp>
        <p:nvSpPr>
          <p:cNvPr id="3" name="Text Placeholder 2"/>
          <p:cNvSpPr>
            <a:spLocks noGrp="1"/>
          </p:cNvSpPr>
          <p:nvPr>
            <p:ph type="body" idx="1"/>
          </p:nvPr>
        </p:nvSpPr>
        <p:spPr/>
        <p:txBody>
          <a:bodyPr>
            <a:normAutofit/>
          </a:bodyPr>
          <a:lstStyle/>
          <a:p>
            <a:r>
              <a:rPr lang="en-US" dirty="0"/>
              <a:t>We will use Piazza for discussions</a:t>
            </a:r>
          </a:p>
          <a:p>
            <a:endParaRPr lang="en-US" dirty="0"/>
          </a:p>
          <a:p>
            <a:r>
              <a:rPr lang="en-US" dirty="0"/>
              <a:t>We will use </a:t>
            </a:r>
            <a:r>
              <a:rPr lang="en-US" dirty="0" err="1"/>
              <a:t>Coursys</a:t>
            </a:r>
            <a:r>
              <a:rPr lang="en-US" dirty="0"/>
              <a:t> for announcements and assignments</a:t>
            </a:r>
          </a:p>
          <a:p>
            <a:endParaRPr lang="en-US" dirty="0"/>
          </a:p>
          <a:p>
            <a:r>
              <a:rPr lang="en-US" dirty="0"/>
              <a:t>Course website: http://yaksoy.github.io/ais/</a:t>
            </a:r>
          </a:p>
          <a:p>
            <a:pPr marL="457200" lvl="1" indent="0">
              <a:buNone/>
            </a:pPr>
            <a:endParaRPr lang="en-US" dirty="0"/>
          </a:p>
          <a:p>
            <a:pPr marL="457200" lvl="1" indent="0">
              <a:buNone/>
            </a:pPr>
            <a:endParaRPr lang="en-US" dirty="0"/>
          </a:p>
          <a:p>
            <a:r>
              <a:rPr lang="en-US" dirty="0"/>
              <a:t>Please </a:t>
            </a:r>
            <a:r>
              <a:rPr lang="en-US" b="1" dirty="0"/>
              <a:t>no laptops</a:t>
            </a:r>
            <a:r>
              <a:rPr lang="en-US" dirty="0"/>
              <a:t> during lectures</a:t>
            </a:r>
          </a:p>
          <a:p>
            <a:pPr lvl="1"/>
            <a:r>
              <a:rPr lang="en-US" dirty="0"/>
              <a:t>The slides will be posted online</a:t>
            </a:r>
          </a:p>
          <a:p>
            <a:pPr lvl="1"/>
            <a:r>
              <a:rPr lang="en-US" dirty="0"/>
              <a:t>The best way to take notes is on paper!</a:t>
            </a:r>
          </a:p>
        </p:txBody>
      </p:sp>
      <p:sp>
        <p:nvSpPr>
          <p:cNvPr id="4" name="Slide Number Placeholder 3">
            <a:extLst>
              <a:ext uri="{FF2B5EF4-FFF2-40B4-BE49-F238E27FC236}">
                <a16:creationId xmlns:a16="http://schemas.microsoft.com/office/drawing/2014/main" id="{7A307F7B-FC3C-416C-A6FB-B209714C964E}"/>
              </a:ext>
            </a:extLst>
          </p:cNvPr>
          <p:cNvSpPr>
            <a:spLocks noGrp="1"/>
          </p:cNvSpPr>
          <p:nvPr>
            <p:ph type="sldNum" sz="quarter" idx="2"/>
          </p:nvPr>
        </p:nvSpPr>
        <p:spPr/>
        <p:txBody>
          <a:bodyPr/>
          <a:lstStyle/>
          <a:p>
            <a:fld id="{86CB4B4D-7CA3-9044-876B-883B54F8677D}" type="slidenum">
              <a:rPr lang="en-US" smtClean="0"/>
              <a:t>8</a:t>
            </a:fld>
            <a:endParaRPr lang="en-US"/>
          </a:p>
        </p:txBody>
      </p:sp>
    </p:spTree>
    <p:extLst>
      <p:ext uri="{BB962C8B-B14F-4D97-AF65-F5344CB8AC3E}">
        <p14:creationId xmlns:p14="http://schemas.microsoft.com/office/powerpoint/2010/main" val="18199124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fade">
                                      <p:cBhvr>
                                        <p:cTn id="1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What is AI?</a:t>
            </a:r>
          </a:p>
        </p:txBody>
      </p:sp>
      <p:sp>
        <p:nvSpPr>
          <p:cNvPr id="3" name="Text Placeholder 2">
            <a:extLst>
              <a:ext uri="{FF2B5EF4-FFF2-40B4-BE49-F238E27FC236}">
                <a16:creationId xmlns:a16="http://schemas.microsoft.com/office/drawing/2014/main" id="{206028AF-6BBD-480B-B550-D43938A02DAE}"/>
              </a:ext>
            </a:extLst>
          </p:cNvPr>
          <p:cNvSpPr>
            <a:spLocks noGrp="1"/>
          </p:cNvSpPr>
          <p:nvPr>
            <p:ph type="body" idx="1"/>
          </p:nvPr>
        </p:nvSpPr>
        <p:spPr/>
        <p:txBody>
          <a:bodyPr/>
          <a:lstStyle/>
          <a:p>
            <a:r>
              <a:rPr lang="en-US" dirty="0"/>
              <a:t>What is this course about?</a:t>
            </a:r>
          </a:p>
        </p:txBody>
      </p:sp>
      <p:sp>
        <p:nvSpPr>
          <p:cNvPr id="2" name="Slide Number Placeholder 1">
            <a:extLst>
              <a:ext uri="{FF2B5EF4-FFF2-40B4-BE49-F238E27FC236}">
                <a16:creationId xmlns:a16="http://schemas.microsoft.com/office/drawing/2014/main" id="{045F0C21-FC8A-411F-9AFE-6C2FBB1F6262}"/>
              </a:ext>
            </a:extLst>
          </p:cNvPr>
          <p:cNvSpPr>
            <a:spLocks noGrp="1"/>
          </p:cNvSpPr>
          <p:nvPr>
            <p:ph type="sldNum" sz="quarter" idx="12"/>
          </p:nvPr>
        </p:nvSpPr>
        <p:spPr/>
        <p:txBody>
          <a:bodyPr/>
          <a:lstStyle/>
          <a:p>
            <a:fld id="{220B1B00-12C4-406A-A602-CC35D99D61B5}" type="slidenum">
              <a:rPr lang="en-US" smtClean="0"/>
              <a:t>9</a:t>
            </a:fld>
            <a:endParaRPr lang="en-US"/>
          </a:p>
        </p:txBody>
      </p:sp>
    </p:spTree>
    <p:extLst>
      <p:ext uri="{BB962C8B-B14F-4D97-AF65-F5344CB8AC3E}">
        <p14:creationId xmlns:p14="http://schemas.microsoft.com/office/powerpoint/2010/main" val="2666970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TotalTime>
  <Words>875</Words>
  <Application>Microsoft Office PowerPoint</Application>
  <PresentationFormat>Widescreen</PresentationFormat>
  <Paragraphs>202</Paragraphs>
  <Slides>17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Lucida Grande</vt:lpstr>
      <vt:lpstr>Wingdings</vt:lpstr>
      <vt:lpstr>Office Theme</vt:lpstr>
      <vt:lpstr>Artificial Intelligence Survey</vt:lpstr>
      <vt:lpstr>Course outline</vt:lpstr>
      <vt:lpstr>People</vt:lpstr>
      <vt:lpstr>Topics</vt:lpstr>
      <vt:lpstr>Grading</vt:lpstr>
      <vt:lpstr>Coding assignments</vt:lpstr>
      <vt:lpstr>Textbook</vt:lpstr>
      <vt:lpstr>Misc.</vt:lpstr>
      <vt:lpstr>What is AI?</vt:lpstr>
      <vt:lpstr>Sci-Fi AI?</vt:lpstr>
      <vt:lpstr>What is AI?</vt:lpstr>
      <vt:lpstr>Rational Decisions</vt:lpstr>
      <vt:lpstr>A (Short) History of AI</vt:lpstr>
      <vt:lpstr>What Can AI Do?</vt:lpstr>
      <vt:lpstr>Natural Language</vt:lpstr>
      <vt:lpstr>Vision (Perception)</vt:lpstr>
      <vt:lpstr>Robotics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Yagiz Aksoy</dc:creator>
  <cp:lastModifiedBy>Yagiz Aksoy</cp:lastModifiedBy>
  <cp:revision>45</cp:revision>
  <dcterms:created xsi:type="dcterms:W3CDTF">2019-09-03T05:01:17Z</dcterms:created>
  <dcterms:modified xsi:type="dcterms:W3CDTF">2020-01-09T04:09:25Z</dcterms:modified>
</cp:coreProperties>
</file>