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89" r:id="rId3"/>
    <p:sldId id="465" r:id="rId4"/>
    <p:sldId id="429" r:id="rId5"/>
    <p:sldId id="472" r:id="rId6"/>
    <p:sldId id="473" r:id="rId7"/>
    <p:sldId id="430" r:id="rId8"/>
    <p:sldId id="477" r:id="rId9"/>
    <p:sldId id="475" r:id="rId10"/>
    <p:sldId id="466" r:id="rId11"/>
    <p:sldId id="392" r:id="rId12"/>
    <p:sldId id="463" r:id="rId13"/>
    <p:sldId id="435" r:id="rId14"/>
    <p:sldId id="445" r:id="rId15"/>
    <p:sldId id="427" r:id="rId16"/>
    <p:sldId id="449" r:id="rId17"/>
    <p:sldId id="467" r:id="rId18"/>
    <p:sldId id="450" r:id="rId19"/>
    <p:sldId id="394" r:id="rId20"/>
    <p:sldId id="393" r:id="rId21"/>
    <p:sldId id="400" r:id="rId22"/>
    <p:sldId id="451" r:id="rId23"/>
    <p:sldId id="468" r:id="rId24"/>
    <p:sldId id="452" r:id="rId25"/>
    <p:sldId id="436" r:id="rId26"/>
    <p:sldId id="438" r:id="rId27"/>
    <p:sldId id="43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21" autoAdjust="0"/>
  </p:normalViewPr>
  <p:slideViewPr>
    <p:cSldViewPr snapToGrid="0">
      <p:cViewPr varScale="1">
        <p:scale>
          <a:sx n="86" d="100"/>
          <a:sy n="86" d="100"/>
        </p:scale>
        <p:origin x="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AC94-F038-458D-8CBC-92B6014488A7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16E7-8B74-44A0-9AE2-EB78BF86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blinking your eye (not using your entire thinking capabilities),</a:t>
            </a:r>
            <a:r>
              <a:rPr lang="en-US" baseline="0" dirty="0"/>
              <a:t> vacuum cleaner moving towards nearest dirt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comes back on exams</a:t>
            </a:r>
          </a:p>
          <a:p>
            <a:endParaRPr lang="en-US" dirty="0"/>
          </a:p>
          <a:p>
            <a:r>
              <a:rPr lang="en-US" dirty="0"/>
              <a:t>Goal test – sometimes</a:t>
            </a:r>
            <a:r>
              <a:rPr lang="en-US" baseline="0" dirty="0"/>
              <a:t> more than one state that satisfies having achieved the goal, for example, “eat all the dots”</a:t>
            </a:r>
          </a:p>
          <a:p>
            <a:endParaRPr lang="en-US" baseline="0" dirty="0"/>
          </a:p>
          <a:p>
            <a:r>
              <a:rPr lang="en-US" baseline="0" dirty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 example for “eat-all-dots”: (x, y, dot 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90 * (2^30-1) + 30 * 2^29 = 145 billion</a:t>
            </a:r>
          </a:p>
          <a:p>
            <a:r>
              <a:rPr lang="en-US">
                <a:latin typeface="Arial" charset="0"/>
              </a:rPr>
              <a:t>2^29 = 536 870 912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041C6AE4-F625-4A1A-A100-707641139ACC}" type="slidenum">
              <a:rPr lang="en-US" smtClean="0"/>
              <a:pPr defTabSz="965200"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plans that achieve the same state, will be different nodes in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show tree</a:t>
            </a:r>
          </a:p>
          <a:p>
            <a:r>
              <a:rPr lang="en-US" dirty="0"/>
              <a:t>Right: fringe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1CDAA-676B-4CDF-A82A-7D2415D8931F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B231B-5F85-49E6-854B-8CF228E42562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866C54-0EBD-445C-9913-59E4C56DB1A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A616B-E369-4BAC-9F49-A75B18DF6AFE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96B41C-FDFD-47E0-B79B-BDC1740D8C19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0E845C-E4A6-48BB-91CE-6AE6E818C698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A125C-E635-4AEE-97B4-EAF8485FE267}" type="datetime1">
              <a:rPr lang="en-US" smtClean="0"/>
              <a:t>2020-01-08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0AC488-8D71-44B7-B082-84885DF86B64}" type="datetime1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3F9C5F-8DBA-4A6E-8B9F-0957F0841589}" type="datetime1">
              <a:rPr lang="en-US" smtClean="0"/>
              <a:t>2020-01-08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67CC4-39B2-4736-91BB-95DC4FF00D41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7DBDF3-A7FC-45FE-BA75-F608CB9EC8D0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9801"/>
            <a:ext cx="10515600" cy="668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29" y="996176"/>
            <a:ext cx="10515600" cy="518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6" y="6508750"/>
            <a:ext cx="542693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wmv"/><Relationship Id="rId1" Type="http://schemas.microsoft.com/office/2007/relationships/media" Target="../media/media4.wmv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CMPT 310, Spring 2020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credits: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Dan Klein and Pieter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Abbeel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75743-16BD-4DC9-B147-B5C9E2AC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3F53B-51D0-4B89-9CFE-0BA1C4C3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search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3" y="217487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949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1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1549" y="2174877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97813" y="2174875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1" y="3671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9101" y="3325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49" y="4087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162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62800" y="4114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934200" y="3200400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934200" y="4419602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898E2E-3493-4E8B-BF4E-52F6D772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07" grpId="0" animBg="1"/>
      <p:bldP spid="8208" grpId="0"/>
      <p:bldP spid="82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Problems Are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372097"/>
            <a:ext cx="8302482" cy="435595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23FBC-5EC8-468C-B302-F40DD502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1803" y="1676401"/>
            <a:ext cx="4495799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/>
              <a:t>Cities</a:t>
            </a:r>
          </a:p>
          <a:p>
            <a:pPr eaLnBrk="1" hangingPunct="1"/>
            <a:r>
              <a:rPr lang="en-US" sz="2400" dirty="0"/>
              <a:t>Successor function:</a:t>
            </a:r>
          </a:p>
          <a:p>
            <a:pPr lvl="1" eaLnBrk="1" hangingPunct="1"/>
            <a:r>
              <a:rPr lang="en-US" sz="2000" dirty="0"/>
              <a:t>Roads: Go to adjacent city with cost = distance</a:t>
            </a:r>
          </a:p>
          <a:p>
            <a:pPr eaLnBrk="1" hangingPunct="1"/>
            <a:r>
              <a:rPr lang="en-US" sz="2400" dirty="0"/>
              <a:t>Start state:</a:t>
            </a:r>
          </a:p>
          <a:p>
            <a:pPr lvl="1" eaLnBrk="1" hangingPunct="1"/>
            <a:r>
              <a:rPr lang="en-US" sz="2000" dirty="0"/>
              <a:t>Arad</a:t>
            </a:r>
          </a:p>
          <a:p>
            <a:pPr eaLnBrk="1" hangingPunct="1"/>
            <a:r>
              <a:rPr lang="en-US" sz="2400" dirty="0"/>
              <a:t>Goal test:</a:t>
            </a:r>
          </a:p>
          <a:p>
            <a:pPr lvl="1" eaLnBrk="1" hangingPunct="1"/>
            <a:r>
              <a:rPr lang="en-US" sz="2000" dirty="0"/>
              <a:t>Is state == Bucharest?</a:t>
            </a:r>
          </a:p>
          <a:p>
            <a:pPr lvl="3" eaLnBrk="1" hangingPunct="1"/>
            <a:endParaRPr lang="en-US" sz="1200" dirty="0"/>
          </a:p>
          <a:p>
            <a:pPr eaLnBrk="1" hangingPunct="1"/>
            <a:r>
              <a:rPr lang="en-US" sz="2400" dirty="0"/>
              <a:t>Solution?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FEB96-1458-4ED5-9373-E73C9BB4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19200" y="3505200"/>
            <a:ext cx="9829800" cy="3048000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2" y="1273178"/>
            <a:ext cx="9829801" cy="200342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What’s in a State Space?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4086225"/>
            <a:ext cx="4038600" cy="2413000"/>
          </a:xfrm>
        </p:spPr>
        <p:txBody>
          <a:bodyPr/>
          <a:lstStyle/>
          <a:p>
            <a:r>
              <a:rPr lang="en-US" sz="2400" dirty="0"/>
              <a:t>Problem: </a:t>
            </a:r>
            <a:r>
              <a:rPr lang="en-US" sz="2400" dirty="0" err="1"/>
              <a:t>Pathing</a:t>
            </a:r>
            <a:endParaRPr lang="en-US" sz="2400" dirty="0"/>
          </a:p>
          <a:p>
            <a:pPr lvl="1"/>
            <a:r>
              <a:rPr lang="en-US" sz="2000" dirty="0"/>
              <a:t>States: (</a:t>
            </a:r>
            <a:r>
              <a:rPr lang="en-US" sz="2000" dirty="0" err="1"/>
              <a:t>x,y</a:t>
            </a:r>
            <a:r>
              <a:rPr lang="en-US" sz="2000" dirty="0"/>
              <a:t>) location</a:t>
            </a:r>
          </a:p>
          <a:p>
            <a:pPr lvl="1"/>
            <a:r>
              <a:rPr lang="en-US" sz="2000" dirty="0"/>
              <a:t>Actions: NSEW</a:t>
            </a:r>
          </a:p>
          <a:p>
            <a:pPr lvl="1"/>
            <a:r>
              <a:rPr lang="en-US" sz="2000" dirty="0"/>
              <a:t>Successor: update location only</a:t>
            </a:r>
          </a:p>
          <a:p>
            <a:pPr lvl="1"/>
            <a:r>
              <a:rPr lang="en-US" sz="2000" dirty="0"/>
              <a:t>Goal test: is (</a:t>
            </a:r>
            <a:r>
              <a:rPr lang="en-US" sz="2000" dirty="0" err="1"/>
              <a:t>x,y</a:t>
            </a:r>
            <a:r>
              <a:rPr lang="en-US" sz="2000" dirty="0"/>
              <a:t>)=END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77000" y="4094167"/>
            <a:ext cx="3962400" cy="2405063"/>
          </a:xfrm>
        </p:spPr>
        <p:txBody>
          <a:bodyPr/>
          <a:lstStyle/>
          <a:p>
            <a:r>
              <a:rPr lang="en-US" sz="2400" dirty="0"/>
              <a:t>Problem: Eat-All-Dots</a:t>
            </a:r>
          </a:p>
          <a:p>
            <a:pPr lvl="1"/>
            <a:r>
              <a:rPr lang="en-US" sz="2000" dirty="0"/>
              <a:t>States: {(</a:t>
            </a:r>
            <a:r>
              <a:rPr lang="en-US" sz="2000" dirty="0" err="1"/>
              <a:t>x,y</a:t>
            </a:r>
            <a:r>
              <a:rPr lang="en-US" sz="2000" dirty="0"/>
              <a:t>), dot </a:t>
            </a:r>
            <a:r>
              <a:rPr lang="en-US" sz="2000" dirty="0" err="1"/>
              <a:t>booleans</a:t>
            </a:r>
            <a:r>
              <a:rPr lang="en-US" sz="2000" dirty="0"/>
              <a:t>}</a:t>
            </a:r>
          </a:p>
          <a:p>
            <a:pPr lvl="1"/>
            <a:r>
              <a:rPr lang="en-US" sz="2000" dirty="0"/>
              <a:t>Actions: NSEW</a:t>
            </a:r>
          </a:p>
          <a:p>
            <a:pPr lvl="1"/>
            <a:r>
              <a:rPr lang="en-US" sz="2000" dirty="0"/>
              <a:t>Successor: update location and possibly a dot </a:t>
            </a:r>
            <a:r>
              <a:rPr lang="en-US" sz="2000" dirty="0" err="1"/>
              <a:t>boolean</a:t>
            </a:r>
            <a:endParaRPr lang="en-US" sz="2000" dirty="0"/>
          </a:p>
          <a:p>
            <a:pPr lvl="1"/>
            <a:r>
              <a:rPr lang="en-US" sz="2000" dirty="0"/>
              <a:t>Goal test: dots all false</a:t>
            </a:r>
          </a:p>
        </p:txBody>
      </p: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1219201" y="1352497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world state</a:t>
            </a:r>
            <a:r>
              <a:rPr lang="en-US" sz="2000" dirty="0">
                <a:latin typeface="Calibri" pitchFamily="34" charset="0"/>
              </a:rPr>
              <a:t> includes every last detail of the environment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" y="3579814"/>
            <a:ext cx="121920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keeps only the details needed for planning (abstraction)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0"/>
            <a:ext cx="4953000" cy="139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9D82A2-8C52-41C9-8A1B-7FEA49C2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uiExpand="1" build="p"/>
      <p:bldP spid="9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State Space Sizes?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00200" y="1558925"/>
            <a:ext cx="5943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World state:</a:t>
            </a:r>
          </a:p>
          <a:p>
            <a:pPr lvl="1"/>
            <a:r>
              <a:rPr lang="en-US" sz="2000" dirty="0"/>
              <a:t>Agent positions: 120</a:t>
            </a:r>
          </a:p>
          <a:p>
            <a:pPr lvl="1"/>
            <a:r>
              <a:rPr lang="en-US" sz="2000" dirty="0"/>
              <a:t>Food count: 30</a:t>
            </a:r>
          </a:p>
          <a:p>
            <a:pPr lvl="1"/>
            <a:r>
              <a:rPr lang="en-US" sz="2000" dirty="0"/>
              <a:t>Ghost positions: 12</a:t>
            </a:r>
          </a:p>
          <a:p>
            <a:pPr lvl="1"/>
            <a:r>
              <a:rPr lang="en-US" sz="2000" dirty="0"/>
              <a:t>Agent facing: NSEW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How many</a:t>
            </a:r>
          </a:p>
          <a:p>
            <a:pPr lvl="1"/>
            <a:r>
              <a:rPr lang="en-US" sz="2000" dirty="0"/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120x(2</a:t>
            </a:r>
            <a:r>
              <a:rPr lang="en-US" sz="2000" baseline="30000" dirty="0"/>
              <a:t>30</a:t>
            </a:r>
            <a:r>
              <a:rPr lang="en-US" sz="2000" dirty="0"/>
              <a:t>)x(12</a:t>
            </a:r>
            <a:r>
              <a:rPr lang="en-US" sz="2000" baseline="30000" dirty="0"/>
              <a:t>2</a:t>
            </a:r>
            <a:r>
              <a:rPr lang="en-US" sz="2000" dirty="0"/>
              <a:t>)x4</a:t>
            </a:r>
          </a:p>
          <a:p>
            <a:pPr lvl="1"/>
            <a:r>
              <a:rPr lang="en-US" sz="2000" dirty="0"/>
              <a:t>States for </a:t>
            </a:r>
            <a:r>
              <a:rPr lang="en-US" sz="2000" dirty="0" err="1"/>
              <a:t>pathing</a:t>
            </a:r>
            <a:r>
              <a:rPr lang="en-US" sz="2000" dirty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120</a:t>
            </a:r>
          </a:p>
          <a:p>
            <a:pPr lvl="1"/>
            <a:r>
              <a:rPr lang="en-US" sz="2000" dirty="0"/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120x(2</a:t>
            </a:r>
            <a:r>
              <a:rPr lang="en-US" sz="2000" baseline="30000" dirty="0"/>
              <a:t>30</a:t>
            </a:r>
            <a:r>
              <a:rPr lang="en-US" sz="2000" dirty="0"/>
              <a:t>)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11268" name="Picture 3" descr="Z:\Shared with PC\box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3" y="1905001"/>
            <a:ext cx="4030663" cy="409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EDD4D8-5C12-4BE7-910A-D565D55D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Quiz: Safe Passage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29200"/>
            <a:ext cx="11379200" cy="1524000"/>
          </a:xfrm>
        </p:spPr>
        <p:txBody>
          <a:bodyPr/>
          <a:lstStyle/>
          <a:p>
            <a:r>
              <a:rPr lang="en-US" sz="2800" dirty="0"/>
              <a:t>Problem: eat all dots while keeping the ghosts </a:t>
            </a:r>
            <a:r>
              <a:rPr lang="en-US" sz="2800" dirty="0" err="1"/>
              <a:t>perma</a:t>
            </a:r>
            <a:r>
              <a:rPr lang="en-US" sz="2800" dirty="0"/>
              <a:t>-scared</a:t>
            </a:r>
          </a:p>
          <a:p>
            <a:r>
              <a:rPr lang="en-US" sz="2800" dirty="0"/>
              <a:t>What does the state space have to specify?</a:t>
            </a:r>
          </a:p>
          <a:p>
            <a:pPr lvl="1"/>
            <a:r>
              <a:rPr lang="en-US" sz="2400" dirty="0"/>
              <a:t>(agent position, dot </a:t>
            </a:r>
            <a:r>
              <a:rPr lang="en-US" sz="2400" dirty="0" err="1"/>
              <a:t>booleans</a:t>
            </a:r>
            <a:r>
              <a:rPr lang="en-US" sz="2400" dirty="0"/>
              <a:t>, power pellet </a:t>
            </a:r>
            <a:r>
              <a:rPr lang="en-US" sz="2400" dirty="0" err="1"/>
              <a:t>booleans</a:t>
            </a:r>
            <a:r>
              <a:rPr lang="en-US" sz="2400" dirty="0"/>
              <a:t>, remaining scared time)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3" y="1371601"/>
            <a:ext cx="1184751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8F035-2501-43E8-91AD-6A9B5142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A5AE5-BBC6-4393-811C-5F2BD97F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successors (action results)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state space graph, each state occurs only once!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010400" y="1219200"/>
            <a:ext cx="4876800" cy="5410200"/>
            <a:chOff x="7086600" y="1219200"/>
            <a:chExt cx="4876800" cy="5410200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42" name="Picture 11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46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55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5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2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72" name="Group 56"/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83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7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81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60"/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7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D54BB-192B-4543-891A-7D2C999E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successors (action results)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search graph, each state occurs only once!</a:t>
            </a:r>
          </a:p>
          <a:p>
            <a:pPr lvl="1" eaLnBrk="1" hangingPunct="1"/>
            <a:endParaRPr lang="en-US" sz="2000" dirty="0"/>
          </a:p>
          <a:p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0400" y="1905001"/>
            <a:ext cx="4419600" cy="2573339"/>
            <a:chOff x="336" y="576"/>
            <a:chExt cx="4848" cy="278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12296" name="AutoShape 7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300" name="AutoShape 11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301" name="AutoShape 12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2302" name="AutoShape 13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12303" name="AutoShape 14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2304" name="AutoShape 15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2305" name="AutoShape 16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2306" name="AutoShape 17"/>
            <p:cNvCxnSpPr>
              <a:cxnSpLocks noChangeShapeType="1"/>
              <a:stCxn id="12294" idx="5"/>
              <a:endCxn id="12298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7" name="AutoShape 18"/>
            <p:cNvCxnSpPr>
              <a:cxnSpLocks noChangeShapeType="1"/>
              <a:stCxn id="12298" idx="5"/>
              <a:endCxn id="12299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8" name="AutoShape 19"/>
            <p:cNvCxnSpPr>
              <a:cxnSpLocks noChangeShapeType="1"/>
              <a:stCxn id="12302" idx="3"/>
              <a:endCxn id="12299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9" name="AutoShape 20"/>
            <p:cNvCxnSpPr>
              <a:cxnSpLocks noChangeShapeType="1"/>
              <a:stCxn id="12302" idx="2"/>
              <a:endCxn id="12298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0" name="AutoShape 21"/>
            <p:cNvCxnSpPr>
              <a:cxnSpLocks noChangeShapeType="1"/>
              <a:stCxn id="12301" idx="4"/>
              <a:endCxn id="12302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1" name="AutoShape 22"/>
            <p:cNvCxnSpPr>
              <a:cxnSpLocks noChangeShapeType="1"/>
              <a:stCxn id="12301" idx="5"/>
              <a:endCxn id="12305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2" name="AutoShape 23"/>
            <p:cNvCxnSpPr>
              <a:cxnSpLocks noChangeShapeType="1"/>
              <a:stCxn id="12305" idx="0"/>
              <a:endCxn id="12304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3" name="AutoShape 24"/>
            <p:cNvCxnSpPr>
              <a:cxnSpLocks noChangeShapeType="1"/>
              <a:stCxn id="12304" idx="0"/>
              <a:endCxn id="12295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4" name="AutoShape 25"/>
            <p:cNvCxnSpPr>
              <a:cxnSpLocks noChangeShapeType="1"/>
              <a:stCxn id="12294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5" name="AutoShape 26"/>
            <p:cNvCxnSpPr>
              <a:cxnSpLocks noChangeShapeType="1"/>
              <a:stCxn id="12296" idx="1"/>
              <a:endCxn id="12297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6" name="AutoShape 27"/>
            <p:cNvCxnSpPr>
              <a:cxnSpLocks noChangeShapeType="1"/>
              <a:endCxn id="12303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7" name="AutoShape 28"/>
            <p:cNvCxnSpPr>
              <a:cxnSpLocks noChangeShapeType="1"/>
              <a:stCxn id="12300" idx="2"/>
              <a:endCxn id="12303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8" name="AutoShape 29"/>
            <p:cNvCxnSpPr>
              <a:cxnSpLocks noChangeShapeType="1"/>
              <a:stCxn id="12296" idx="7"/>
              <a:endCxn id="12300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9" name="AutoShape 30"/>
            <p:cNvCxnSpPr>
              <a:cxnSpLocks noChangeShapeType="1"/>
              <a:stCxn id="12296" idx="6"/>
              <a:endCxn id="12301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0" name="AutoShape 31"/>
            <p:cNvCxnSpPr>
              <a:cxnSpLocks noChangeShapeType="1"/>
              <a:stCxn id="12304" idx="1"/>
              <a:endCxn id="12300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1" name="AutoShape 32"/>
            <p:cNvCxnSpPr>
              <a:cxnSpLocks noChangeShapeType="1"/>
              <a:stCxn id="12294" idx="6"/>
              <a:endCxn id="12301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7696200" y="4845049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Tiny search graph for a tiny search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CF020-2546-4875-9178-28D50617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447800"/>
            <a:ext cx="5791198" cy="4343399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This week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94996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Agents that Plan Ahead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Search Problems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Uninformed Search Methods</a:t>
            </a:r>
          </a:p>
          <a:p>
            <a:pPr lvl="1">
              <a:lnSpc>
                <a:spcPct val="90000"/>
              </a:lnSpc>
            </a:pP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Depth-First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Uniform-Cost Search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52E9C-182B-4532-9AE4-5A9DB2FF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4114800"/>
            <a:ext cx="9525000" cy="2362200"/>
          </a:xfrm>
        </p:spPr>
        <p:txBody>
          <a:bodyPr/>
          <a:lstStyle/>
          <a:p>
            <a:pPr eaLnBrk="1" hangingPunct="1"/>
            <a:r>
              <a:rPr lang="en-US" sz="2400" dirty="0"/>
              <a:t>A search tree:</a:t>
            </a:r>
          </a:p>
          <a:p>
            <a:pPr lvl="1" eaLnBrk="1" hangingPunct="1"/>
            <a:r>
              <a:rPr lang="en-US" sz="2000" dirty="0"/>
              <a:t>A “what if” tree of plans and their outcomes</a:t>
            </a:r>
          </a:p>
          <a:p>
            <a:pPr lvl="1" eaLnBrk="1" hangingPunct="1"/>
            <a:r>
              <a:rPr lang="en-US" sz="2000" dirty="0"/>
              <a:t>The start state is the root node</a:t>
            </a:r>
          </a:p>
          <a:p>
            <a:pPr lvl="1" eaLnBrk="1" hangingPunct="1"/>
            <a:r>
              <a:rPr lang="en-US" sz="2000" dirty="0"/>
              <a:t>Children correspond to successors</a:t>
            </a:r>
          </a:p>
          <a:p>
            <a:pPr lvl="1" eaLnBrk="1" hangingPunct="1"/>
            <a:r>
              <a:rPr lang="en-US" sz="2000" dirty="0"/>
              <a:t>Nodes show states, but correspond to PLANS that achieve those states</a:t>
            </a:r>
          </a:p>
          <a:p>
            <a:pPr lvl="1" eaLnBrk="1" hangingPunct="1"/>
            <a:r>
              <a:rPr lang="en-US" sz="2000" dirty="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3" y="1524000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267200" y="2209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124200" y="2209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24400" y="2051051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“E”, 1.0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57488" y="2051051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362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48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486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4724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10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400800" y="16001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5356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This is now / start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6400800" y="26669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7200" y="26024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Possible futures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3DAB4-6CE7-4F46-9502-69323757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9" grpId="1" animBg="1"/>
      <p:bldP spid="13320" grpId="0" animBg="1"/>
      <p:bldP spid="13320" grpId="1" animBg="1"/>
      <p:bldP spid="13321" grpId="0"/>
      <p:bldP spid="13321" grpId="1"/>
      <p:bldP spid="13322" grpId="0"/>
      <p:bldP spid="13322" grpId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7" grpId="0" animBg="1"/>
      <p:bldP spid="18" grpId="0"/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State Space Graphs vs. Search Trees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3" name="Text Box 92"/>
          <p:cNvSpPr txBox="1">
            <a:spLocks noChangeArrowheads="1"/>
          </p:cNvSpPr>
          <p:nvPr/>
        </p:nvSpPr>
        <p:spPr bwMode="auto">
          <a:xfrm>
            <a:off x="4495800" y="4133678"/>
            <a:ext cx="20685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We construct both on demand – and we construct as little as possible.</a:t>
            </a:r>
          </a:p>
        </p:txBody>
      </p: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4572000" y="1905002"/>
            <a:ext cx="1981200" cy="147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Each NODE in in the search tree is an entire PATH in the state space graph.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Space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2A54B-BF5C-46A2-A8CA-E5D116D1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Quiz: State Space Graphs vs. Search Trees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Consider this 4-state graph: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6029982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Important: Lots of repeated structure in the search tree!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How big is its search tree (from S)?</a:t>
            </a: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B827E-126F-4CAF-82C1-77FDE92F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Tree Search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  <p:sp>
        <p:nvSpPr>
          <p:cNvPr id="7" name="Freeform 6"/>
          <p:cNvSpPr/>
          <p:nvPr/>
        </p:nvSpPr>
        <p:spPr>
          <a:xfrm>
            <a:off x="3669325" y="3614614"/>
            <a:ext cx="5030176" cy="2170723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5A7E8-DF76-4099-AAE0-08935E4B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Search Example: Romania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7315200" cy="43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FE11F-A010-4ED1-A6C1-1900762E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26720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Maintain a </a:t>
            </a:r>
            <a:r>
              <a:rPr lang="en-US" dirty="0">
                <a:solidFill>
                  <a:srgbClr val="CC0000"/>
                </a:solidFill>
              </a:rPr>
              <a:t>fringe </a:t>
            </a:r>
            <a:r>
              <a:rPr lang="en-US" dirty="0"/>
              <a:t>of 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Try to expand as few tree nodes as possible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388" y="1676403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0388" y="1690690"/>
            <a:ext cx="80724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3" y="1690687"/>
            <a:ext cx="8072439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C5E20-6140-4CFF-8C5E-21D06399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114799"/>
            <a:ext cx="73152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Important ideas: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Fringe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Exploration strategy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Main question: which fringe nodes to explore?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9" y="1371603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531EE-B5AD-4225-A833-593ACEC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 Tree Search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491037" y="1355725"/>
            <a:ext cx="3205163" cy="1768475"/>
            <a:chOff x="816" y="1056"/>
            <a:chExt cx="4176" cy="2304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6391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6392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6393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6395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6396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6397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6398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6399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6400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6401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6402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6403" name="AutoShape 18"/>
              <p:cNvCxnSpPr>
                <a:cxnSpLocks noChangeShapeType="1"/>
                <a:stCxn id="16391" idx="5"/>
                <a:endCxn id="16395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4" name="AutoShape 19"/>
              <p:cNvCxnSpPr>
                <a:cxnSpLocks noChangeShapeType="1"/>
                <a:stCxn id="16395" idx="5"/>
                <a:endCxn id="16396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5" name="AutoShape 20"/>
              <p:cNvCxnSpPr>
                <a:cxnSpLocks noChangeShapeType="1"/>
                <a:stCxn id="16399" idx="3"/>
                <a:endCxn id="16396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6" name="AutoShape 21"/>
              <p:cNvCxnSpPr>
                <a:cxnSpLocks noChangeShapeType="1"/>
                <a:stCxn id="16399" idx="2"/>
                <a:endCxn id="16395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7" name="AutoShape 22"/>
              <p:cNvCxnSpPr>
                <a:cxnSpLocks noChangeShapeType="1"/>
                <a:stCxn id="16398" idx="4"/>
                <a:endCxn id="16399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8" name="AutoShape 23"/>
              <p:cNvCxnSpPr>
                <a:cxnSpLocks noChangeShapeType="1"/>
                <a:stCxn id="16398" idx="5"/>
                <a:endCxn id="16402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9" name="AutoShape 24"/>
              <p:cNvCxnSpPr>
                <a:cxnSpLocks noChangeShapeType="1"/>
                <a:stCxn id="16402" idx="0"/>
                <a:endCxn id="16401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0" name="AutoShape 25"/>
              <p:cNvCxnSpPr>
                <a:cxnSpLocks noChangeShapeType="1"/>
                <a:stCxn id="16401" idx="0"/>
                <a:endCxn id="16392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1" name="AutoShape 26"/>
              <p:cNvCxnSpPr>
                <a:cxnSpLocks noChangeShapeType="1"/>
                <a:stCxn id="16391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2" name="AutoShape 27"/>
              <p:cNvCxnSpPr>
                <a:cxnSpLocks noChangeShapeType="1"/>
                <a:stCxn id="16393" idx="1"/>
                <a:endCxn id="16394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3" name="AutoShape 28"/>
              <p:cNvCxnSpPr>
                <a:cxnSpLocks noChangeShapeType="1"/>
                <a:endCxn id="16400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4" name="AutoShape 29"/>
              <p:cNvCxnSpPr>
                <a:cxnSpLocks noChangeShapeType="1"/>
                <a:stCxn id="16397" idx="2"/>
                <a:endCxn id="16400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5" name="AutoShape 30"/>
              <p:cNvCxnSpPr>
                <a:cxnSpLocks noChangeShapeType="1"/>
                <a:stCxn id="16393" idx="7"/>
                <a:endCxn id="16397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6" name="AutoShape 31"/>
              <p:cNvCxnSpPr>
                <a:cxnSpLocks noChangeShapeType="1"/>
                <a:stCxn id="16393" idx="6"/>
                <a:endCxn id="16398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7" name="AutoShape 32"/>
              <p:cNvCxnSpPr>
                <a:cxnSpLocks noChangeShapeType="1"/>
                <a:stCxn id="16401" idx="1"/>
                <a:endCxn id="16397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8" name="AutoShape 33"/>
              <p:cNvCxnSpPr>
                <a:cxnSpLocks noChangeShapeType="1"/>
                <a:stCxn id="16391" idx="6"/>
                <a:endCxn id="16398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6390" name="AutoShape 34"/>
            <p:cNvCxnSpPr>
              <a:cxnSpLocks noChangeShapeType="1"/>
              <a:stCxn id="16396" idx="6"/>
              <a:endCxn id="16402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93EAB0-9A42-4858-8098-F2FCCBA7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Agents that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4800" y="1295400"/>
            <a:ext cx="6603998" cy="495299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81AEE-CFE5-40A9-8E67-007A24D5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Reflex Agents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363539" y="1657353"/>
            <a:ext cx="58848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Reflex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 action based on current percept (and maybe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May have memory or a model of the world’s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 not consider the future consequences of their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Consider how the world IS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Can a reflex agent be rational?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926266" y="1804993"/>
          <a:ext cx="4579937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hoto Editor Photo" r:id="rId4" imgW="4580017" imgH="1607619" progId="MSPhotoEd.3">
                  <p:embed/>
                </p:oleObj>
              </mc:Choice>
              <mc:Fallback>
                <p:oleObj name="Photo Editor Photo" r:id="rId4" imgW="4580017" imgH="1607619" progId="MSPhotoEd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6" y="1804993"/>
                        <a:ext cx="4579937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6899273" y="4106865"/>
          <a:ext cx="4579939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hoto Editor Photo" r:id="rId6" imgW="4580017" imgH="1653333" progId="MSPhotoEd.3">
                  <p:embed/>
                </p:oleObj>
              </mc:Choice>
              <mc:Fallback>
                <p:oleObj name="Photo Editor Photo" r:id="rId6" imgW="4580017" imgH="1653333" progId="MSPhotoEd.3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3" y="4106865"/>
                        <a:ext cx="4579939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8991600" y="6183872"/>
            <a:ext cx="305911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reflex optimal (L2D1)]</a:t>
            </a:r>
          </a:p>
        </p:txBody>
      </p:sp>
      <p:pic>
        <p:nvPicPr>
          <p:cNvPr id="8" name="Picture 4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582" y="1677717"/>
            <a:ext cx="5270922" cy="412879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991600" y="6488672"/>
            <a:ext cx="3200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reflex optimal (L2D2)]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403B8-B01D-4718-B8FD-23C7DB5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of Demo Reflex Optimal</a:t>
            </a:r>
          </a:p>
        </p:txBody>
      </p:sp>
      <p:pic>
        <p:nvPicPr>
          <p:cNvPr id="5" name="Lecture2-demo1-v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219200"/>
            <a:ext cx="9827260" cy="5562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D66F6-FC94-40BA-8212-92C13AA9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of Demo Reflex Odd </a:t>
            </a:r>
          </a:p>
        </p:txBody>
      </p:sp>
      <p:pic>
        <p:nvPicPr>
          <p:cNvPr id="5" name="Lecture2-demo2-v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5400" y="1143000"/>
            <a:ext cx="9677400" cy="54777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1971D-690F-4B68-88A6-777AA451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Planning Agents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943599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Planning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Ask “what if”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Decisions based on (hypothesized) consequences 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Must have a model of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Must formulate a goal (test)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Consider how the world WOULD BE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Optimal vs. complete planning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Planning vs. </a:t>
            </a:r>
            <a:r>
              <a:rPr lang="en-US" sz="2400" dirty="0" err="1"/>
              <a:t>replanning</a:t>
            </a:r>
            <a:endParaRPr lang="en-US" sz="2000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99276" y="4135444"/>
          <a:ext cx="45958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hoto Editor Photo" r:id="rId3" imgW="4595258" imgH="1623201" progId="MSPhotoEd.3">
                  <p:embed/>
                </p:oleObj>
              </mc:Choice>
              <mc:Fallback>
                <p:oleObj name="Photo Editor Photo" r:id="rId3" imgW="4595258" imgH="1623201" progId="MSPhotoEd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6" y="4135444"/>
                        <a:ext cx="45958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926266" y="1797049"/>
          <a:ext cx="4579937" cy="160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hoto Editor Photo" r:id="rId5" imgW="4580017" imgH="1607619" progId="MSPhotoEd.3">
                  <p:embed/>
                </p:oleObj>
              </mc:Choice>
              <mc:Fallback>
                <p:oleObj name="Photo Editor Photo" r:id="rId5" imgW="4580017" imgH="1607619" progId="MSPhotoEd.3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6" y="1797049"/>
                        <a:ext cx="4579937" cy="160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9144000" y="6172200"/>
            <a:ext cx="2819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replanning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(L2D3)]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043" y="1747400"/>
            <a:ext cx="5262855" cy="4119999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0" y="6488672"/>
            <a:ext cx="2819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mastermind (L2D4)]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E8989-D150-4A9D-94CA-C3508A07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of Demo </a:t>
            </a:r>
            <a:r>
              <a:rPr lang="en-US" dirty="0" err="1"/>
              <a:t>Replanning</a:t>
            </a:r>
            <a:endParaRPr lang="en-US" dirty="0"/>
          </a:p>
        </p:txBody>
      </p:sp>
      <p:pic>
        <p:nvPicPr>
          <p:cNvPr id="3" name="Lecture2-demo3-plan-fast-v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0444" y="1100766"/>
            <a:ext cx="10171113" cy="57572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9D33-599F-41CD-9150-0729879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of Demo Mastermind</a:t>
            </a:r>
          </a:p>
        </p:txBody>
      </p:sp>
      <p:pic>
        <p:nvPicPr>
          <p:cNvPr id="5" name="Lecture2-demo4b-plan-slow-v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7750" y="1143000"/>
            <a:ext cx="10096500" cy="5715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A329-42A6-410F-9D2C-F7E913C9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995</Words>
  <Application>Microsoft Office PowerPoint</Application>
  <PresentationFormat>Widescreen</PresentationFormat>
  <Paragraphs>280</Paragraphs>
  <Slides>27</Slides>
  <Notes>7</Notes>
  <HiddenSlides>0</HiddenSlides>
  <MMClips>4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Photo Editor Photo</vt:lpstr>
      <vt:lpstr>Artificial Intelligence Survey</vt:lpstr>
      <vt:lpstr>This week</vt:lpstr>
      <vt:lpstr>Agents that Plan</vt:lpstr>
      <vt:lpstr>Reflex Agents</vt:lpstr>
      <vt:lpstr>Video of Demo Reflex Optimal</vt:lpstr>
      <vt:lpstr>Video of Demo Reflex Odd </vt:lpstr>
      <vt:lpstr>Planning Agents</vt:lpstr>
      <vt:lpstr>Video of Demo Replanning</vt:lpstr>
      <vt:lpstr>Video of Demo Mastermind</vt:lpstr>
      <vt:lpstr>Search Problems</vt:lpstr>
      <vt:lpstr>Search Problems</vt:lpstr>
      <vt:lpstr>Search Problems Are Models</vt:lpstr>
      <vt:lpstr>Example: Traveling in Romania</vt:lpstr>
      <vt:lpstr>What’s in a State Space?</vt:lpstr>
      <vt:lpstr>State Space Sizes?</vt:lpstr>
      <vt:lpstr>Quiz: Safe Passage</vt:lpstr>
      <vt:lpstr>State Space Graphs and Search Trees</vt:lpstr>
      <vt:lpstr>State Space Graphs</vt:lpstr>
      <vt:lpstr>State Space Graphs</vt:lpstr>
      <vt:lpstr>Search Trees</vt:lpstr>
      <vt:lpstr>State Space Graphs vs. Search Trees</vt:lpstr>
      <vt:lpstr>Quiz: State Space Graphs vs. Search Trees</vt:lpstr>
      <vt:lpstr>Tree Search</vt:lpstr>
      <vt:lpstr>Search Example: Romania</vt:lpstr>
      <vt:lpstr>Searching with a Search Tree</vt:lpstr>
      <vt:lpstr>General Tree Search</vt:lpstr>
      <vt:lpstr>Example: Tree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Yagiz Aksoy</dc:creator>
  <cp:lastModifiedBy>Yagiz Aksoy</cp:lastModifiedBy>
  <cp:revision>48</cp:revision>
  <dcterms:created xsi:type="dcterms:W3CDTF">2019-09-03T05:01:17Z</dcterms:created>
  <dcterms:modified xsi:type="dcterms:W3CDTF">2020-01-09T04:10:01Z</dcterms:modified>
</cp:coreProperties>
</file>