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83" r:id="rId2"/>
    <p:sldId id="258" r:id="rId3"/>
    <p:sldId id="569" r:id="rId4"/>
    <p:sldId id="489" r:id="rId5"/>
    <p:sldId id="515" r:id="rId6"/>
    <p:sldId id="539" r:id="rId7"/>
    <p:sldId id="520" r:id="rId8"/>
    <p:sldId id="494" r:id="rId9"/>
    <p:sldId id="541" r:id="rId10"/>
    <p:sldId id="547" r:id="rId11"/>
    <p:sldId id="441" r:id="rId12"/>
    <p:sldId id="585" r:id="rId13"/>
    <p:sldId id="584" r:id="rId14"/>
    <p:sldId id="570" r:id="rId15"/>
    <p:sldId id="543" r:id="rId16"/>
    <p:sldId id="556" r:id="rId17"/>
    <p:sldId id="493" r:id="rId18"/>
    <p:sldId id="544" r:id="rId19"/>
    <p:sldId id="557" r:id="rId20"/>
    <p:sldId id="546" r:id="rId21"/>
    <p:sldId id="453" r:id="rId22"/>
    <p:sldId id="586" r:id="rId23"/>
    <p:sldId id="587" r:id="rId24"/>
    <p:sldId id="549" r:id="rId25"/>
    <p:sldId id="490" r:id="rId26"/>
    <p:sldId id="447" r:id="rId27"/>
    <p:sldId id="45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89" autoAdjust="0"/>
  </p:normalViewPr>
  <p:slideViewPr>
    <p:cSldViewPr snapToGrid="0">
      <p:cViewPr varScale="1">
        <p:scale>
          <a:sx n="110" d="100"/>
          <a:sy n="110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AC94-F038-458D-8CBC-92B6014488A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E16E7-8B74-44A0-9AE2-EB78BF86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E0FD6-A987-4E1A-BCF4-7669DC860F72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3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Gates, W. and Papadimitriou, C., "Bounds for Sorting by Prefix Reversal.", Discrete Mathematics. 27, 47-57, 1979.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1D48C-6E2A-4EE0-9086-47A40D7FB81E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5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Gates, W. and Papadimitriou, C., "Bounds for Sorting by Prefix Reversal.", Discrete Mathematics. 27, 47-57, 1979.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1D48C-6E2A-4EE0-9086-47A40D7FB81E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5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</a:rPr>
              <a:t>A* expanded 8100 ; Path cost = 33</a:t>
            </a:r>
          </a:p>
          <a:p>
            <a:r>
              <a:rPr lang="en-US" dirty="0">
                <a:latin typeface="Arial" charset="0"/>
              </a:rPr>
              <a:t>UCS expanded 25263 . Path cost = 33</a:t>
            </a:r>
          </a:p>
          <a:p>
            <a:r>
              <a:rPr lang="en-US" dirty="0">
                <a:latin typeface="Arial" charset="0"/>
              </a:rPr>
              <a:t>Greedy expanded 10 . Path cost = 41</a:t>
            </a:r>
          </a:p>
          <a:p>
            <a:r>
              <a:rPr lang="en-US" dirty="0">
                <a:latin typeface="Arial" charset="0"/>
              </a:rPr>
              <a:t>[0, 7, 5, 3, 2, 1, 4, 6]</a:t>
            </a:r>
          </a:p>
          <a:p>
            <a:r>
              <a:rPr lang="en-US" dirty="0">
                <a:latin typeface="Arial" charset="0"/>
              </a:rPr>
              <a:t>(7, 0, 5, 3, 2, 1, 4, 6)</a:t>
            </a:r>
          </a:p>
          <a:p>
            <a:r>
              <a:rPr lang="en-US" dirty="0">
                <a:latin typeface="Arial" charset="0"/>
              </a:rPr>
              <a:t>(6, 4, 1, 2, 3, 5, 0, 7)</a:t>
            </a:r>
          </a:p>
          <a:p>
            <a:r>
              <a:rPr lang="en-US" dirty="0">
                <a:latin typeface="Arial" charset="0"/>
              </a:rPr>
              <a:t>(3, 2, 1, 4, 6, 5, 0, 7)</a:t>
            </a:r>
          </a:p>
          <a:p>
            <a:r>
              <a:rPr lang="en-US" dirty="0">
                <a:latin typeface="Arial" charset="0"/>
              </a:rPr>
              <a:t>(1, 2, 3, 4, 6, 5, 0, 7)</a:t>
            </a:r>
          </a:p>
          <a:p>
            <a:r>
              <a:rPr lang="en-US" dirty="0">
                <a:latin typeface="Arial" charset="0"/>
              </a:rPr>
              <a:t>(5, 6, 4, 3, 2, 1, 0, 7)</a:t>
            </a:r>
          </a:p>
          <a:p>
            <a:r>
              <a:rPr lang="en-US" dirty="0">
                <a:latin typeface="Arial" charset="0"/>
              </a:rPr>
              <a:t>(6, 5, 4, 3, 2, 1, 0, 7)</a:t>
            </a:r>
          </a:p>
          <a:p>
            <a:r>
              <a:rPr lang="en-US" dirty="0">
                <a:latin typeface="Arial" charset="0"/>
              </a:rPr>
              <a:t>(0, 1, 2, 3, 4, 5, 6, 7)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9D4EE-71CB-479F-AF32-9365A8F44758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7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You know exactly where you came from and how you got there, but you have no idea where you’re going.  But, you’ll know it when you see it.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C17AD-3C99-472D-9877-AC50EDB6C845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2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A* expanded 8100 ; Path cost = 33</a:t>
            </a:r>
          </a:p>
          <a:p>
            <a:r>
              <a:rPr lang="en-US">
                <a:latin typeface="Arial" charset="0"/>
              </a:rPr>
              <a:t>UCS expanded 25263 . Path cost = 33</a:t>
            </a:r>
          </a:p>
          <a:p>
            <a:r>
              <a:rPr lang="en-US">
                <a:latin typeface="Arial" charset="0"/>
              </a:rPr>
              <a:t>Greedy expanded 10 . Path cost = 41</a:t>
            </a:r>
          </a:p>
          <a:p>
            <a:r>
              <a:rPr lang="en-US">
                <a:latin typeface="Arial" charset="0"/>
              </a:rPr>
              <a:t>[0, 7, 5, 3, 2, 1, 4, 6]</a:t>
            </a:r>
          </a:p>
          <a:p>
            <a:r>
              <a:rPr lang="en-US">
                <a:latin typeface="Arial" charset="0"/>
              </a:rPr>
              <a:t>(7, 0, 5, 3, 2, 1, 4, 6)</a:t>
            </a:r>
          </a:p>
          <a:p>
            <a:r>
              <a:rPr lang="en-US">
                <a:latin typeface="Arial" charset="0"/>
              </a:rPr>
              <a:t>(6, 4, 1, 2, 3, 5, 0, 7)</a:t>
            </a:r>
          </a:p>
          <a:p>
            <a:r>
              <a:rPr lang="en-US">
                <a:latin typeface="Arial" charset="0"/>
              </a:rPr>
              <a:t>(3, 2, 1, 4, 6, 5, 0, 7)</a:t>
            </a:r>
          </a:p>
          <a:p>
            <a:r>
              <a:rPr lang="en-US">
                <a:latin typeface="Arial" charset="0"/>
              </a:rPr>
              <a:t>(1, 2, 3, 4, 6, 5, 0, 7)</a:t>
            </a:r>
          </a:p>
          <a:p>
            <a:r>
              <a:rPr lang="en-US">
                <a:latin typeface="Arial" charset="0"/>
              </a:rPr>
              <a:t>(5, 6, 4, 3, 2, 1, 0, 7)</a:t>
            </a:r>
          </a:p>
          <a:p>
            <a:r>
              <a:rPr lang="en-US">
                <a:latin typeface="Arial" charset="0"/>
              </a:rPr>
              <a:t>(6, 5, 4, 3, 2, 1, 0, 7)</a:t>
            </a:r>
          </a:p>
          <a:p>
            <a:r>
              <a:rPr lang="en-US">
                <a:latin typeface="Arial" charset="0"/>
              </a:rPr>
              <a:t>(0, 1, 2, 3, 4, 5, 6, 7)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CDAF64-B086-440E-BFF9-B4CF7AA4786C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1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For any search problem, you know the goal.  Now, you have an idea of how far away you are from the goal.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CE179-B2C7-46EC-9538-A27EC550BBF7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88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A524C-0FE5-4D64-AE7F-8C8CC01270F0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6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827440-8455-49FE-8D60-C75C8E9B9FC5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9EB465-871E-4A5C-89F8-6DB7206C5917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D143-1CAB-4C74-8C27-5D38B32EF180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B6A17F-1D56-4704-AD7A-F851E4687184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4EB712-1FB1-4FEE-86FD-2D9D348F695E}" type="datetime1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A2FBF8-BB8C-410E-8B86-A3A975CBE125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C25627-AF3C-403C-8BA7-B4FA0C2FD310}" type="datetime1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43F996-EEB2-4A28-AFA3-1BC6970BA57E}" type="datetime1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0212E2-6593-4907-919D-282FFA1B9C60}" type="datetime1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1DBF26-8645-4E92-A9D5-9B6D8BB76246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CF6394-6D73-459F-8130-A42D1001016A}" type="datetime1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0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9801"/>
            <a:ext cx="10515600" cy="668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029" y="996176"/>
            <a:ext cx="10515600" cy="518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306" y="6508750"/>
            <a:ext cx="542693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5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3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CMPT 310, Spring 2020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credits: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Dan Klein and Pieter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Abbeel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E2A7E-2159-479D-88CF-915D7B7F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Uninformed Search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-457200"/>
            <a:ext cx="9753599" cy="7315199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2B46E-A468-470C-99B9-D29F0507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8"/>
          <p:cNvSpPr>
            <a:spLocks noChangeArrowheads="1"/>
          </p:cNvSpPr>
          <p:nvPr/>
        </p:nvSpPr>
        <p:spPr bwMode="auto">
          <a:xfrm>
            <a:off x="8353425" y="4494213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3" name="Freeform 21"/>
          <p:cNvSpPr>
            <a:spLocks/>
          </p:cNvSpPr>
          <p:nvPr/>
        </p:nvSpPr>
        <p:spPr bwMode="auto">
          <a:xfrm>
            <a:off x="8745536" y="1412875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Uniform Cost Search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162799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Strategy: expand lowest path cost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 information about goal location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9256712" y="527050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8994774" y="5386389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10183812" y="5292726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10244136" y="5410201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10250" name="Freeform 9"/>
          <p:cNvSpPr>
            <a:spLocks/>
          </p:cNvSpPr>
          <p:nvPr/>
        </p:nvSpPr>
        <p:spPr bwMode="auto">
          <a:xfrm>
            <a:off x="8251825" y="1560514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9374186" y="19161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9850437" y="19065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9504361" y="1766889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0254" name="Oval 16"/>
          <p:cNvSpPr>
            <a:spLocks noChangeArrowheads="1"/>
          </p:cNvSpPr>
          <p:nvPr/>
        </p:nvSpPr>
        <p:spPr bwMode="auto">
          <a:xfrm>
            <a:off x="10098086" y="2955926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5" name="Oval 17"/>
          <p:cNvSpPr>
            <a:spLocks noChangeArrowheads="1"/>
          </p:cNvSpPr>
          <p:nvPr/>
        </p:nvSpPr>
        <p:spPr bwMode="auto">
          <a:xfrm>
            <a:off x="9618662" y="3511550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6" name="Freeform 19"/>
          <p:cNvSpPr>
            <a:spLocks/>
          </p:cNvSpPr>
          <p:nvPr/>
        </p:nvSpPr>
        <p:spPr bwMode="auto">
          <a:xfrm>
            <a:off x="9572624" y="2301877"/>
            <a:ext cx="179387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7" name="Freeform 20"/>
          <p:cNvSpPr>
            <a:spLocks/>
          </p:cNvSpPr>
          <p:nvPr/>
        </p:nvSpPr>
        <p:spPr bwMode="auto">
          <a:xfrm>
            <a:off x="9990136" y="2498725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8" name="Oval 22"/>
          <p:cNvSpPr>
            <a:spLocks noChangeArrowheads="1"/>
          </p:cNvSpPr>
          <p:nvPr/>
        </p:nvSpPr>
        <p:spPr bwMode="auto">
          <a:xfrm>
            <a:off x="9605962" y="1490664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9" name="Freeform 23"/>
          <p:cNvSpPr>
            <a:spLocks/>
          </p:cNvSpPr>
          <p:nvPr/>
        </p:nvSpPr>
        <p:spPr bwMode="auto">
          <a:xfrm>
            <a:off x="9034462" y="2395539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60" name="Freeform 24"/>
          <p:cNvSpPr>
            <a:spLocks/>
          </p:cNvSpPr>
          <p:nvPr/>
        </p:nvSpPr>
        <p:spPr bwMode="auto">
          <a:xfrm>
            <a:off x="9290050" y="2127251"/>
            <a:ext cx="747712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61" name="Oval 25"/>
          <p:cNvSpPr>
            <a:spLocks noChangeArrowheads="1"/>
          </p:cNvSpPr>
          <p:nvPr/>
        </p:nvSpPr>
        <p:spPr bwMode="auto">
          <a:xfrm>
            <a:off x="8888412" y="492918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62" name="Text Box 26"/>
          <p:cNvSpPr txBox="1">
            <a:spLocks noChangeArrowheads="1"/>
          </p:cNvSpPr>
          <p:nvPr/>
        </p:nvSpPr>
        <p:spPr bwMode="auto">
          <a:xfrm>
            <a:off x="10528300" y="2495551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10263" name="Text Box 27"/>
          <p:cNvSpPr txBox="1">
            <a:spLocks noChangeArrowheads="1"/>
          </p:cNvSpPr>
          <p:nvPr/>
        </p:nvSpPr>
        <p:spPr bwMode="auto">
          <a:xfrm>
            <a:off x="10401300" y="2100263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2</a:t>
            </a:r>
          </a:p>
        </p:txBody>
      </p:sp>
      <p:sp>
        <p:nvSpPr>
          <p:cNvPr id="10264" name="Text Box 28"/>
          <p:cNvSpPr txBox="1">
            <a:spLocks noChangeArrowheads="1"/>
          </p:cNvSpPr>
          <p:nvPr/>
        </p:nvSpPr>
        <p:spPr bwMode="auto">
          <a:xfrm>
            <a:off x="10201274" y="1722439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FA686-FA0B-4AB8-B0FD-1430042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of Demo Contours UCS Empty</a:t>
            </a:r>
          </a:p>
        </p:txBody>
      </p:sp>
      <p:pic>
        <p:nvPicPr>
          <p:cNvPr id="3" name="Empty-UC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71800" y="1159964"/>
            <a:ext cx="6380161" cy="53487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DCC56-8FBD-4F3D-AB1E-CCFFE31A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oursPacmanSmallMaze-UC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5183" y="1143000"/>
            <a:ext cx="10121635" cy="5715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40B410-E2C6-42C3-9CDD-128051F9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of Demo Contours UCS Pacman Small Maze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C41C2-4854-40B7-B5C9-DD5A6761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4691" y="1603435"/>
            <a:ext cx="6463617" cy="426246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54E58-5964-469B-9E06-E08F64E0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41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Search Heuristics</a:t>
            </a:r>
          </a:p>
        </p:txBody>
      </p:sp>
      <p:pic>
        <p:nvPicPr>
          <p:cNvPr id="32771" name="Picture 2" descr="Z:\Shared with PC\smallMa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498849"/>
            <a:ext cx="6623051" cy="297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" y="1219200"/>
            <a:ext cx="6858000" cy="170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/>
          <a:p>
            <a:pPr marL="342866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A heuristic is: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A function that </a:t>
            </a:r>
            <a:r>
              <a:rPr lang="en-US" sz="2000" i="1" kern="0" dirty="0">
                <a:latin typeface="Calibri" pitchFamily="34" charset="0"/>
                <a:cs typeface="+mn-cs"/>
              </a:rPr>
              <a:t>estimates</a:t>
            </a:r>
            <a:r>
              <a:rPr lang="en-US" sz="2000" kern="0" dirty="0">
                <a:latin typeface="Calibri" pitchFamily="34" charset="0"/>
                <a:cs typeface="+mn-cs"/>
              </a:rPr>
              <a:t> how close a state is to a goal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Designed for a particular search problem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Examples: Manhattan distance, Euclidean distance for </a:t>
            </a:r>
            <a:r>
              <a:rPr lang="en-US" sz="2000" kern="0" dirty="0" err="1">
                <a:latin typeface="Calibri" pitchFamily="34" charset="0"/>
                <a:cs typeface="+mn-cs"/>
              </a:rPr>
              <a:t>pathing</a:t>
            </a:r>
            <a:endParaRPr lang="en-US" sz="2000" kern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03293" y="4078286"/>
            <a:ext cx="3025775" cy="1924051"/>
            <a:chOff x="1573306" y="4155142"/>
            <a:chExt cx="3025588" cy="1922929"/>
          </a:xfrm>
        </p:grpSpPr>
        <p:sp>
          <p:nvSpPr>
            <p:cNvPr id="13" name="Freeform 12"/>
            <p:cNvSpPr/>
            <p:nvPr/>
          </p:nvSpPr>
          <p:spPr>
            <a:xfrm>
              <a:off x="1573306" y="4578757"/>
              <a:ext cx="3025588" cy="1499314"/>
            </a:xfrm>
            <a:custGeom>
              <a:avLst/>
              <a:gdLst>
                <a:gd name="connsiteX0" fmla="*/ 3065929 w 3065929"/>
                <a:gd name="connsiteY0" fmla="*/ 13447 h 1479177"/>
                <a:gd name="connsiteX1" fmla="*/ 0 w 3065929"/>
                <a:gd name="connsiteY1" fmla="*/ 0 h 1479177"/>
                <a:gd name="connsiteX2" fmla="*/ 26894 w 3065929"/>
                <a:gd name="connsiteY2" fmla="*/ 1479177 h 147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5929" h="1479177">
                  <a:moveTo>
                    <a:pt x="3065929" y="13447"/>
                  </a:moveTo>
                  <a:lnTo>
                    <a:pt x="0" y="0"/>
                  </a:lnTo>
                  <a:lnTo>
                    <a:pt x="26894" y="1479177"/>
                  </a:lnTo>
                </a:path>
              </a:pathLst>
            </a:cu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8" name="TextBox 15"/>
            <p:cNvSpPr txBox="1">
              <a:spLocks noChangeArrowheads="1"/>
            </p:cNvSpPr>
            <p:nvPr/>
          </p:nvSpPr>
          <p:spPr bwMode="auto">
            <a:xfrm>
              <a:off x="2164976" y="4155142"/>
              <a:ext cx="441119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32779" name="TextBox 16"/>
            <p:cNvSpPr txBox="1">
              <a:spLocks noChangeArrowheads="1"/>
            </p:cNvSpPr>
            <p:nvPr/>
          </p:nvSpPr>
          <p:spPr bwMode="auto">
            <a:xfrm>
              <a:off x="1591236" y="4953001"/>
              <a:ext cx="312887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84257" y="4495801"/>
            <a:ext cx="2978143" cy="1506537"/>
            <a:chOff x="1653989" y="4572529"/>
            <a:chExt cx="2978334" cy="150554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653989" y="4572529"/>
              <a:ext cx="2978334" cy="150554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76" name="TextBox 17"/>
            <p:cNvSpPr txBox="1">
              <a:spLocks noChangeArrowheads="1"/>
            </p:cNvSpPr>
            <p:nvPr/>
          </p:nvSpPr>
          <p:spPr bwMode="auto">
            <a:xfrm>
              <a:off x="3016625" y="5356413"/>
              <a:ext cx="620787" cy="36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11.2</a:t>
              </a:r>
            </a:p>
          </p:txBody>
        </p:sp>
      </p:grp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9223" y="1524000"/>
            <a:ext cx="3407831" cy="2300286"/>
          </a:xfrm>
          <a:prstGeom prst="rect">
            <a:avLst/>
          </a:prstGeom>
          <a:noFill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4116375"/>
            <a:ext cx="3476133" cy="237424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6A105-0457-449D-9B85-91940CEF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Example: Heuristic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9" y="1640445"/>
            <a:ext cx="8329612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991600" y="5943600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h(x)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58200" y="1600200"/>
            <a:ext cx="1905000" cy="426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57A33C-6505-4B6F-8DDD-3B857865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Example: Heuristic Function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71851" y="2563812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00413" y="2660650"/>
            <a:ext cx="636587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24200" y="2465388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230563" y="2755900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16289" y="3789363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7726" y="3595687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40076" y="3692524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46439" y="3884612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62564" y="2333625"/>
            <a:ext cx="1025525" cy="1588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10214" y="2236787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38775" y="2139950"/>
            <a:ext cx="636588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68925" y="2043112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79" name="Group 81"/>
          <p:cNvGrpSpPr>
            <a:grpSpLocks/>
          </p:cNvGrpSpPr>
          <p:nvPr/>
        </p:nvGrpSpPr>
        <p:grpSpPr bwMode="auto">
          <a:xfrm flipV="1">
            <a:off x="2438400" y="4751388"/>
            <a:ext cx="1025525" cy="195263"/>
            <a:chOff x="914400" y="6033654"/>
            <a:chExt cx="1025380" cy="194975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1090588" y="6227044"/>
              <a:ext cx="636497" cy="1585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62015" y="6033654"/>
              <a:ext cx="495230" cy="1585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14400" y="6130349"/>
              <a:ext cx="1025380" cy="1586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flipV="1">
            <a:off x="2544763" y="5041900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81" name="Group 87"/>
          <p:cNvGrpSpPr>
            <a:grpSpLocks/>
          </p:cNvGrpSpPr>
          <p:nvPr/>
        </p:nvGrpSpPr>
        <p:grpSpPr bwMode="auto">
          <a:xfrm flipV="1">
            <a:off x="4419600" y="4419600"/>
            <a:ext cx="1025525" cy="290513"/>
            <a:chOff x="2175020" y="6019800"/>
            <a:chExt cx="1025380" cy="290946"/>
          </a:xfrm>
        </p:grpSpPr>
        <p:grpSp>
          <p:nvGrpSpPr>
            <p:cNvPr id="11354" name="Group 82"/>
            <p:cNvGrpSpPr>
              <a:grpSpLocks/>
            </p:cNvGrpSpPr>
            <p:nvPr/>
          </p:nvGrpSpPr>
          <p:grpSpPr bwMode="auto">
            <a:xfrm>
              <a:off x="2175020" y="6019800"/>
              <a:ext cx="1025380" cy="194975"/>
              <a:chOff x="914400" y="6033654"/>
              <a:chExt cx="1025380" cy="19497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1090588" y="6227617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162015" y="6033654"/>
                <a:ext cx="495230" cy="1590"/>
              </a:xfrm>
              <a:prstGeom prst="line">
                <a:avLst/>
              </a:prstGeom>
              <a:ln w="38100">
                <a:solidFill>
                  <a:srgbClr val="CC99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14400" y="6130636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V="1">
              <a:off x="2281368" y="6309156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>
            <a:off x="9220200" y="4252912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467851" y="3962400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396413" y="4059238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326563" y="4156074"/>
            <a:ext cx="812800" cy="0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16526" y="3656012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64175" y="3559174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88" name="Group 94"/>
          <p:cNvGrpSpPr>
            <a:grpSpLocks/>
          </p:cNvGrpSpPr>
          <p:nvPr/>
        </p:nvGrpSpPr>
        <p:grpSpPr bwMode="auto">
          <a:xfrm flipV="1">
            <a:off x="5322888" y="3367087"/>
            <a:ext cx="812800" cy="96837"/>
            <a:chOff x="6278274" y="6096000"/>
            <a:chExt cx="813233" cy="96982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6349749" y="6191393"/>
              <a:ext cx="635338" cy="1589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78274" y="60960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rot="10800000" flipV="1">
            <a:off x="4302125" y="2362199"/>
            <a:ext cx="574675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3390900" y="3189287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048000" y="4065587"/>
            <a:ext cx="6096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>
            <a:off x="4073525" y="4114799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692775" y="5561012"/>
            <a:ext cx="495300" cy="1587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94" name="Group 80"/>
          <p:cNvGrpSpPr>
            <a:grpSpLocks/>
          </p:cNvGrpSpPr>
          <p:nvPr/>
        </p:nvGrpSpPr>
        <p:grpSpPr bwMode="auto">
          <a:xfrm flipV="1">
            <a:off x="5445126" y="5272088"/>
            <a:ext cx="1025525" cy="193675"/>
            <a:chOff x="3200400" y="5791200"/>
            <a:chExt cx="1025380" cy="19396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376588" y="5886592"/>
              <a:ext cx="636497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200400" y="5983575"/>
              <a:ext cx="1025380" cy="1589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306748" y="5791200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 flipV="1">
            <a:off x="2609851" y="5861050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96" name="Group 86"/>
          <p:cNvGrpSpPr>
            <a:grpSpLocks/>
          </p:cNvGrpSpPr>
          <p:nvPr/>
        </p:nvGrpSpPr>
        <p:grpSpPr bwMode="auto">
          <a:xfrm flipV="1">
            <a:off x="2362200" y="5665788"/>
            <a:ext cx="1025525" cy="98425"/>
            <a:chOff x="1752600" y="5562600"/>
            <a:chExt cx="1025380" cy="97993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928788" y="5562600"/>
              <a:ext cx="636497" cy="1581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752600" y="5659013"/>
              <a:ext cx="1025380" cy="1580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 flipV="1">
            <a:off x="2468563" y="5956300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98" name="Group 92"/>
          <p:cNvGrpSpPr>
            <a:grpSpLocks/>
          </p:cNvGrpSpPr>
          <p:nvPr/>
        </p:nvGrpSpPr>
        <p:grpSpPr bwMode="auto">
          <a:xfrm flipV="1">
            <a:off x="3851276" y="6034087"/>
            <a:ext cx="1025525" cy="290512"/>
            <a:chOff x="2479820" y="6019800"/>
            <a:chExt cx="1025380" cy="290946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727435" y="6213764"/>
              <a:ext cx="495230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43" name="Group 88"/>
            <p:cNvGrpSpPr>
              <a:grpSpLocks/>
            </p:cNvGrpSpPr>
            <p:nvPr/>
          </p:nvGrpSpPr>
          <p:grpSpPr bwMode="auto">
            <a:xfrm flipV="1">
              <a:off x="2479820" y="6019800"/>
              <a:ext cx="1025380" cy="97993"/>
              <a:chOff x="1752600" y="5562600"/>
              <a:chExt cx="1025380" cy="9799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1928788" y="5562021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752600" y="5659004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 flipV="1">
              <a:off x="2586168" y="6309157"/>
              <a:ext cx="812685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99" name="Group 98"/>
          <p:cNvGrpSpPr>
            <a:grpSpLocks/>
          </p:cNvGrpSpPr>
          <p:nvPr/>
        </p:nvGrpSpPr>
        <p:grpSpPr bwMode="auto">
          <a:xfrm flipV="1">
            <a:off x="7045326" y="3886200"/>
            <a:ext cx="1025525" cy="290513"/>
            <a:chOff x="4267200" y="5119254"/>
            <a:chExt cx="1025380" cy="290946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4514815" y="5408610"/>
              <a:ext cx="495230" cy="1590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38" name="Group 94"/>
            <p:cNvGrpSpPr>
              <a:grpSpLocks/>
            </p:cNvGrpSpPr>
            <p:nvPr/>
          </p:nvGrpSpPr>
          <p:grpSpPr bwMode="auto">
            <a:xfrm flipV="1">
              <a:off x="4267200" y="5119254"/>
              <a:ext cx="1025380" cy="193964"/>
              <a:chOff x="3200400" y="5791200"/>
              <a:chExt cx="1025380" cy="193964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376588" y="5886592"/>
                <a:ext cx="636497" cy="1589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3200400" y="5983574"/>
                <a:ext cx="1025380" cy="1590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306748" y="5791200"/>
                <a:ext cx="812685" cy="1589"/>
              </a:xfrm>
              <a:prstGeom prst="line">
                <a:avLst/>
              </a:prstGeom>
              <a:ln w="38100">
                <a:solidFill>
                  <a:srgbClr val="99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Connector 105"/>
          <p:cNvCxnSpPr/>
          <p:nvPr/>
        </p:nvCxnSpPr>
        <p:spPr>
          <a:xfrm flipV="1">
            <a:off x="8305800" y="6005512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01" name="Group 106"/>
          <p:cNvGrpSpPr>
            <a:grpSpLocks/>
          </p:cNvGrpSpPr>
          <p:nvPr/>
        </p:nvGrpSpPr>
        <p:grpSpPr bwMode="auto">
          <a:xfrm flipV="1">
            <a:off x="8412163" y="5715000"/>
            <a:ext cx="812800" cy="193675"/>
            <a:chOff x="4338494" y="6019800"/>
            <a:chExt cx="813233" cy="193964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4479856" y="6115192"/>
              <a:ext cx="495564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09969" y="6212174"/>
              <a:ext cx="635338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338494" y="60198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 rot="5400000" flipH="1" flipV="1">
            <a:off x="2777332" y="5334794"/>
            <a:ext cx="3048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3463925" y="5791199"/>
            <a:ext cx="381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0800000" flipV="1">
            <a:off x="4911725" y="5867399"/>
            <a:ext cx="2971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0800000">
            <a:off x="5292725" y="4876799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0800000" flipV="1">
            <a:off x="6054725" y="4343399"/>
            <a:ext cx="914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400800" y="3428999"/>
            <a:ext cx="762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5482432" y="2858294"/>
            <a:ext cx="5334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450138" y="5083174"/>
            <a:ext cx="636587" cy="1588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7273926" y="5180012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11" name="Group 131"/>
          <p:cNvGrpSpPr>
            <a:grpSpLocks/>
          </p:cNvGrpSpPr>
          <p:nvPr/>
        </p:nvGrpSpPr>
        <p:grpSpPr bwMode="auto">
          <a:xfrm flipV="1">
            <a:off x="7380288" y="4891087"/>
            <a:ext cx="812800" cy="96837"/>
            <a:chOff x="6472094" y="4738254"/>
            <a:chExt cx="813233" cy="97993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613456" y="4738254"/>
              <a:ext cx="495564" cy="1606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472094" y="4834641"/>
              <a:ext cx="813233" cy="1606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Straight Arrow Connector 133"/>
          <p:cNvCxnSpPr/>
          <p:nvPr/>
        </p:nvCxnSpPr>
        <p:spPr>
          <a:xfrm rot="10800000">
            <a:off x="6511925" y="2514599"/>
            <a:ext cx="243840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H="1">
            <a:off x="7464425" y="4457699"/>
            <a:ext cx="4572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959725" y="5333999"/>
            <a:ext cx="609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 flipH="1" flipV="1">
            <a:off x="8759825" y="4610099"/>
            <a:ext cx="10668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0" y="1229382"/>
            <a:ext cx="12192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Heuristic: the number of the largest pancake that is still out of place</a:t>
            </a:r>
          </a:p>
        </p:txBody>
      </p:sp>
      <p:grpSp>
        <p:nvGrpSpPr>
          <p:cNvPr id="26" name="Group 168"/>
          <p:cNvGrpSpPr>
            <a:grpSpLocks/>
          </p:cNvGrpSpPr>
          <p:nvPr/>
        </p:nvGrpSpPr>
        <p:grpSpPr bwMode="auto">
          <a:xfrm>
            <a:off x="2057400" y="1981200"/>
            <a:ext cx="7086600" cy="4408068"/>
            <a:chOff x="457200" y="2133600"/>
            <a:chExt cx="7086600" cy="4408744"/>
          </a:xfrm>
        </p:grpSpPr>
        <p:sp>
          <p:nvSpPr>
            <p:cNvPr id="11319" name="TextBox 150"/>
            <p:cNvSpPr txBox="1">
              <a:spLocks noChangeArrowheads="1"/>
            </p:cNvSpPr>
            <p:nvPr/>
          </p:nvSpPr>
          <p:spPr bwMode="auto">
            <a:xfrm>
              <a:off x="1143000" y="2590799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20" name="TextBox 154"/>
            <p:cNvSpPr txBox="1">
              <a:spLocks noChangeArrowheads="1"/>
            </p:cNvSpPr>
            <p:nvPr/>
          </p:nvSpPr>
          <p:spPr bwMode="auto">
            <a:xfrm>
              <a:off x="3352800" y="21336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1" name="TextBox 156"/>
            <p:cNvSpPr txBox="1">
              <a:spLocks noChangeArrowheads="1"/>
            </p:cNvSpPr>
            <p:nvPr/>
          </p:nvSpPr>
          <p:spPr bwMode="auto">
            <a:xfrm>
              <a:off x="7239000" y="40386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1322" name="TextBox 157"/>
            <p:cNvSpPr txBox="1">
              <a:spLocks noChangeArrowheads="1"/>
            </p:cNvSpPr>
            <p:nvPr/>
          </p:nvSpPr>
          <p:spPr bwMode="auto">
            <a:xfrm>
              <a:off x="6400800" y="57912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1323" name="TextBox 158"/>
            <p:cNvSpPr txBox="1">
              <a:spLocks noChangeArrowheads="1"/>
            </p:cNvSpPr>
            <p:nvPr/>
          </p:nvSpPr>
          <p:spPr bwMode="auto">
            <a:xfrm>
              <a:off x="5334000" y="4953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4" name="TextBox 159"/>
            <p:cNvSpPr txBox="1">
              <a:spLocks noChangeArrowheads="1"/>
            </p:cNvSpPr>
            <p:nvPr/>
          </p:nvSpPr>
          <p:spPr bwMode="auto">
            <a:xfrm>
              <a:off x="5181600" y="39624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5" name="TextBox 161"/>
            <p:cNvSpPr txBox="1">
              <a:spLocks noChangeArrowheads="1"/>
            </p:cNvSpPr>
            <p:nvPr/>
          </p:nvSpPr>
          <p:spPr bwMode="auto">
            <a:xfrm>
              <a:off x="3276600" y="3429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6" name="TextBox 162"/>
            <p:cNvSpPr txBox="1">
              <a:spLocks noChangeArrowheads="1"/>
            </p:cNvSpPr>
            <p:nvPr/>
          </p:nvSpPr>
          <p:spPr bwMode="auto">
            <a:xfrm>
              <a:off x="2438400" y="44958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27" name="TextBox 163"/>
            <p:cNvSpPr txBox="1">
              <a:spLocks noChangeArrowheads="1"/>
            </p:cNvSpPr>
            <p:nvPr/>
          </p:nvSpPr>
          <p:spPr bwMode="auto">
            <a:xfrm>
              <a:off x="3505200" y="5334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28" name="TextBox 164"/>
            <p:cNvSpPr txBox="1">
              <a:spLocks noChangeArrowheads="1"/>
            </p:cNvSpPr>
            <p:nvPr/>
          </p:nvSpPr>
          <p:spPr bwMode="auto">
            <a:xfrm>
              <a:off x="1905000" y="6096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11329" name="TextBox 165"/>
            <p:cNvSpPr txBox="1">
              <a:spLocks noChangeArrowheads="1"/>
            </p:cNvSpPr>
            <p:nvPr/>
          </p:nvSpPr>
          <p:spPr bwMode="auto">
            <a:xfrm>
              <a:off x="457200" y="4876801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30" name="TextBox 166"/>
            <p:cNvSpPr txBox="1">
              <a:spLocks noChangeArrowheads="1"/>
            </p:cNvSpPr>
            <p:nvPr/>
          </p:nvSpPr>
          <p:spPr bwMode="auto">
            <a:xfrm>
              <a:off x="457200" y="57150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331" name="TextBox 167"/>
            <p:cNvSpPr txBox="1">
              <a:spLocks noChangeArrowheads="1"/>
            </p:cNvSpPr>
            <p:nvPr/>
          </p:nvSpPr>
          <p:spPr bwMode="auto">
            <a:xfrm>
              <a:off x="1219200" y="3657600"/>
              <a:ext cx="304800" cy="44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3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8763000" y="2209799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C0000"/>
                </a:solidFill>
              </a:rPr>
              <a:t>h(x)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E91AF-5A61-45F4-BEBB-87710DA4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Greedy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-457200"/>
            <a:ext cx="9753599" cy="731519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84A0F-3CC7-46A1-8768-190EEB71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Example: Heuristic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9" y="1640445"/>
            <a:ext cx="8329612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991600" y="5943600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h(x)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58200" y="1600200"/>
            <a:ext cx="1905000" cy="426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DE80F-7251-491C-BDC7-F080DF5D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4436"/>
            <a:ext cx="10642600" cy="4729164"/>
          </a:xfrm>
        </p:spPr>
        <p:txBody>
          <a:bodyPr/>
          <a:lstStyle/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Informed Search</a:t>
            </a:r>
          </a:p>
          <a:p>
            <a:pPr lvl="1"/>
            <a:r>
              <a:rPr lang="en-US" sz="3200" dirty="0"/>
              <a:t>Heuristics</a:t>
            </a:r>
          </a:p>
          <a:p>
            <a:pPr lvl="1"/>
            <a:r>
              <a:rPr lang="en-US" sz="3200" dirty="0"/>
              <a:t>Greedy Search</a:t>
            </a:r>
          </a:p>
          <a:p>
            <a:pPr lvl="1"/>
            <a:r>
              <a:rPr lang="en-US" sz="3200" dirty="0"/>
              <a:t>A* Search</a:t>
            </a:r>
          </a:p>
          <a:p>
            <a:pPr lvl="2"/>
            <a:endParaRPr lang="en-US" sz="2800" dirty="0"/>
          </a:p>
          <a:p>
            <a:pPr lvl="1" eaLnBrk="1" hangingPunct="1"/>
            <a:endParaRPr lang="en-US" sz="3200" dirty="0"/>
          </a:p>
          <a:p>
            <a:pPr eaLnBrk="1" hangingPunct="1"/>
            <a:endParaRPr lang="en-US" sz="3600" dirty="0"/>
          </a:p>
          <a:p>
            <a:pPr eaLnBrk="1" hangingPunct="1"/>
            <a:endParaRPr lang="en-US" sz="3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0380" y="1297622"/>
            <a:ext cx="5682419" cy="4416827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97E26-E58E-49B9-AB18-9EAC2429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315200" y="9144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953"/>
            <a:ext cx="8229600" cy="488473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Expand the node that seems closest…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can go wrong?</a:t>
            </a:r>
          </a:p>
        </p:txBody>
      </p:sp>
      <p:pic>
        <p:nvPicPr>
          <p:cNvPr id="816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177" y="2268535"/>
            <a:ext cx="1122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3993" y="2311399"/>
            <a:ext cx="6535737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2394" y="2362200"/>
            <a:ext cx="7877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9218" y="2343153"/>
            <a:ext cx="7880351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3962400"/>
            <a:ext cx="3238498" cy="2428874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803"/>
          <a:stretch>
            <a:fillRect/>
          </a:stretch>
        </p:blipFill>
        <p:spPr bwMode="auto">
          <a:xfrm>
            <a:off x="7339093" y="0"/>
            <a:ext cx="48529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43E7D11-26C9-413E-81FC-E7E3420C9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9063"/>
            <a:ext cx="10515600" cy="668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Greedy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8EDD0-A89D-461E-9ECA-B7A97A25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8"/>
          <p:cNvSpPr>
            <a:spLocks/>
          </p:cNvSpPr>
          <p:nvPr/>
        </p:nvSpPr>
        <p:spPr bwMode="auto">
          <a:xfrm>
            <a:off x="8094662" y="3833812"/>
            <a:ext cx="2884488" cy="2263775"/>
          </a:xfrm>
          <a:custGeom>
            <a:avLst/>
            <a:gdLst>
              <a:gd name="T0" fmla="*/ 2147483647 w 1817"/>
              <a:gd name="T1" fmla="*/ 2147483647 h 1714"/>
              <a:gd name="T2" fmla="*/ 2147483647 w 1817"/>
              <a:gd name="T3" fmla="*/ 2147483647 h 1714"/>
              <a:gd name="T4" fmla="*/ 2147483647 w 1817"/>
              <a:gd name="T5" fmla="*/ 2147483647 h 1714"/>
              <a:gd name="T6" fmla="*/ 2147483647 w 1817"/>
              <a:gd name="T7" fmla="*/ 2147483647 h 1714"/>
              <a:gd name="T8" fmla="*/ 2147483647 w 1817"/>
              <a:gd name="T9" fmla="*/ 2147483647 h 1714"/>
              <a:gd name="T10" fmla="*/ 2147483647 w 1817"/>
              <a:gd name="T11" fmla="*/ 2147483647 h 1714"/>
              <a:gd name="T12" fmla="*/ 2147483647 w 1817"/>
              <a:gd name="T13" fmla="*/ 2147483647 h 1714"/>
              <a:gd name="T14" fmla="*/ 2147483647 w 1817"/>
              <a:gd name="T15" fmla="*/ 2147483647 h 1714"/>
              <a:gd name="T16" fmla="*/ 2147483647 w 1817"/>
              <a:gd name="T17" fmla="*/ 2147483647 h 1714"/>
              <a:gd name="T18" fmla="*/ 2147483647 w 1817"/>
              <a:gd name="T19" fmla="*/ 2147483647 h 17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17"/>
              <a:gd name="T31" fmla="*/ 0 h 1714"/>
              <a:gd name="T32" fmla="*/ 1817 w 1817"/>
              <a:gd name="T33" fmla="*/ 1714 h 17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17" h="1714">
                <a:moveTo>
                  <a:pt x="938" y="164"/>
                </a:moveTo>
                <a:cubicBezTo>
                  <a:pt x="1096" y="407"/>
                  <a:pt x="1716" y="1413"/>
                  <a:pt x="1817" y="1625"/>
                </a:cubicBezTo>
                <a:cubicBezTo>
                  <a:pt x="1741" y="1629"/>
                  <a:pt x="1331" y="1650"/>
                  <a:pt x="1054" y="1649"/>
                </a:cubicBezTo>
                <a:cubicBezTo>
                  <a:pt x="1021" y="1539"/>
                  <a:pt x="1101" y="1279"/>
                  <a:pt x="1036" y="1021"/>
                </a:cubicBezTo>
                <a:cubicBezTo>
                  <a:pt x="1008" y="965"/>
                  <a:pt x="973" y="949"/>
                  <a:pt x="897" y="973"/>
                </a:cubicBezTo>
                <a:cubicBezTo>
                  <a:pt x="855" y="963"/>
                  <a:pt x="618" y="1676"/>
                  <a:pt x="586" y="1654"/>
                </a:cubicBezTo>
                <a:cubicBezTo>
                  <a:pt x="468" y="1651"/>
                  <a:pt x="44" y="1714"/>
                  <a:pt x="47" y="1649"/>
                </a:cubicBezTo>
                <a:cubicBezTo>
                  <a:pt x="0" y="1570"/>
                  <a:pt x="165" y="1427"/>
                  <a:pt x="302" y="1181"/>
                </a:cubicBezTo>
                <a:cubicBezTo>
                  <a:pt x="348" y="1005"/>
                  <a:pt x="762" y="338"/>
                  <a:pt x="868" y="169"/>
                </a:cubicBezTo>
                <a:cubicBezTo>
                  <a:pt x="974" y="0"/>
                  <a:pt x="924" y="165"/>
                  <a:pt x="938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Greedy Search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086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Strategy: expand a node that you think is closest to a goal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Heuristic: estimate of distance to nearest goal for each state</a:t>
            </a:r>
          </a:p>
          <a:p>
            <a:pPr lvl="1"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common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Best-first takes you straight to the (wrong) goal</a:t>
            </a:r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Worst-case: like a badly-guided DFS</a:t>
            </a:r>
          </a:p>
        </p:txBody>
      </p:sp>
      <p:sp>
        <p:nvSpPr>
          <p:cNvPr id="13317" name="Freeform 30"/>
          <p:cNvSpPr>
            <a:spLocks/>
          </p:cNvSpPr>
          <p:nvPr/>
        </p:nvSpPr>
        <p:spPr bwMode="auto">
          <a:xfrm>
            <a:off x="9348787" y="1219200"/>
            <a:ext cx="846139" cy="1774825"/>
          </a:xfrm>
          <a:custGeom>
            <a:avLst/>
            <a:gdLst>
              <a:gd name="T0" fmla="*/ 2147483647 w 533"/>
              <a:gd name="T1" fmla="*/ 2147483647 h 1118"/>
              <a:gd name="T2" fmla="*/ 2147483647 w 533"/>
              <a:gd name="T3" fmla="*/ 2147483647 h 1118"/>
              <a:gd name="T4" fmla="*/ 2147483647 w 533"/>
              <a:gd name="T5" fmla="*/ 2147483647 h 1118"/>
              <a:gd name="T6" fmla="*/ 2147483647 w 533"/>
              <a:gd name="T7" fmla="*/ 2147483647 h 1118"/>
              <a:gd name="T8" fmla="*/ 2147483647 w 533"/>
              <a:gd name="T9" fmla="*/ 2147483647 h 1118"/>
              <a:gd name="T10" fmla="*/ 2147483647 w 533"/>
              <a:gd name="T11" fmla="*/ 2147483647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3"/>
              <a:gd name="T19" fmla="*/ 0 h 1118"/>
              <a:gd name="T20" fmla="*/ 533 w 533"/>
              <a:gd name="T21" fmla="*/ 1118 h 11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3" h="1118">
                <a:moveTo>
                  <a:pt x="100" y="137"/>
                </a:moveTo>
                <a:cubicBezTo>
                  <a:pt x="172" y="245"/>
                  <a:pt x="395" y="656"/>
                  <a:pt x="464" y="788"/>
                </a:cubicBezTo>
                <a:cubicBezTo>
                  <a:pt x="533" y="920"/>
                  <a:pt x="513" y="858"/>
                  <a:pt x="513" y="928"/>
                </a:cubicBezTo>
                <a:cubicBezTo>
                  <a:pt x="472" y="988"/>
                  <a:pt x="380" y="1118"/>
                  <a:pt x="281" y="991"/>
                </a:cubicBezTo>
                <a:cubicBezTo>
                  <a:pt x="260" y="823"/>
                  <a:pt x="60" y="284"/>
                  <a:pt x="30" y="142"/>
                </a:cubicBezTo>
                <a:cubicBezTo>
                  <a:pt x="0" y="0"/>
                  <a:pt x="32" y="29"/>
                  <a:pt x="100" y="137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8" name="Freeform 4"/>
          <p:cNvSpPr>
            <a:spLocks/>
          </p:cNvSpPr>
          <p:nvPr/>
        </p:nvSpPr>
        <p:spPr bwMode="auto">
          <a:xfrm>
            <a:off x="8001000" y="1322386"/>
            <a:ext cx="2927351" cy="2108200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9123363" y="1677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9599613" y="166846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9253537" y="1528763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3322" name="Freeform 8"/>
          <p:cNvSpPr>
            <a:spLocks/>
          </p:cNvSpPr>
          <p:nvPr/>
        </p:nvSpPr>
        <p:spPr bwMode="auto">
          <a:xfrm>
            <a:off x="9236076" y="148272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9637711" y="1281112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9847263" y="2592387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9355137" y="125253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6" name="Freeform 18"/>
          <p:cNvSpPr>
            <a:spLocks/>
          </p:cNvSpPr>
          <p:nvPr/>
        </p:nvSpPr>
        <p:spPr bwMode="auto">
          <a:xfrm>
            <a:off x="8080376" y="3959223"/>
            <a:ext cx="2927351" cy="2062163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9202737" y="43148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8" name="Oval 20"/>
          <p:cNvSpPr>
            <a:spLocks noChangeArrowheads="1"/>
          </p:cNvSpPr>
          <p:nvPr/>
        </p:nvSpPr>
        <p:spPr bwMode="auto">
          <a:xfrm>
            <a:off x="9678988" y="430529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9" name="Text Box 21"/>
          <p:cNvSpPr txBox="1">
            <a:spLocks noChangeArrowheads="1"/>
          </p:cNvSpPr>
          <p:nvPr/>
        </p:nvSpPr>
        <p:spPr bwMode="auto">
          <a:xfrm>
            <a:off x="9332912" y="4165600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3330" name="Freeform 22"/>
          <p:cNvSpPr>
            <a:spLocks/>
          </p:cNvSpPr>
          <p:nvPr/>
        </p:nvSpPr>
        <p:spPr bwMode="auto">
          <a:xfrm>
            <a:off x="9315451" y="411956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31" name="Text Box 23"/>
          <p:cNvSpPr txBox="1">
            <a:spLocks noChangeArrowheads="1"/>
          </p:cNvSpPr>
          <p:nvPr/>
        </p:nvSpPr>
        <p:spPr bwMode="auto">
          <a:xfrm>
            <a:off x="9717087" y="3917950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9466263" y="5335587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33" name="Oval 29"/>
          <p:cNvSpPr>
            <a:spLocks noChangeArrowheads="1"/>
          </p:cNvSpPr>
          <p:nvPr/>
        </p:nvSpPr>
        <p:spPr bwMode="auto">
          <a:xfrm>
            <a:off x="9434513" y="388937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34" name="TextBox 18"/>
          <p:cNvSpPr txBox="1">
            <a:spLocks noChangeArrowheads="1"/>
          </p:cNvSpPr>
          <p:nvPr/>
        </p:nvSpPr>
        <p:spPr bwMode="auto">
          <a:xfrm>
            <a:off x="7086600" y="6211671"/>
            <a:ext cx="5105400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greedy empty (L3D1)] </a:t>
            </a:r>
          </a:p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greedy 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pacman</a:t>
            </a: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 small maze (L3D4)]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F7CB08-26BB-42F4-B314-8AC51D28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26" grpId="0" animBg="1"/>
      <p:bldP spid="13327" grpId="0" animBg="1"/>
      <p:bldP spid="13328" grpId="0" animBg="1"/>
      <p:bldP spid="13329" grpId="0"/>
      <p:bldP spid="13330" grpId="0" animBg="1"/>
      <p:bldP spid="13331" grpId="0"/>
      <p:bldP spid="13332" grpId="0" animBg="1"/>
      <p:bldP spid="133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of Demo Contours Greedy (Empty)</a:t>
            </a:r>
          </a:p>
        </p:txBody>
      </p:sp>
      <p:pic>
        <p:nvPicPr>
          <p:cNvPr id="3" name="Empty-greedy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14739" y="1143001"/>
            <a:ext cx="6362523" cy="53339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E6F8-6F09-4FF6-9ECC-A8C64B9D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Video of Demo Contours Greedy (</a:t>
            </a:r>
            <a:r>
              <a:rPr lang="en-US" sz="4000" dirty="0" err="1"/>
              <a:t>Pacman</a:t>
            </a:r>
            <a:r>
              <a:rPr lang="en-US" sz="4000" dirty="0"/>
              <a:t> Small Maze)</a:t>
            </a:r>
          </a:p>
        </p:txBody>
      </p:sp>
      <p:pic>
        <p:nvPicPr>
          <p:cNvPr id="3" name="ContoursPacmanSmallMaze-greedy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8361" y="1143000"/>
            <a:ext cx="9335278" cy="5257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C1EC9-83EA-491D-A6BD-6176B3A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A*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7527" y="-76200"/>
            <a:ext cx="12182254" cy="76200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54882-1B28-4AD7-86F1-56457728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AutoShape 2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5029200" y="4038600"/>
            <a:ext cx="1371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39" name="AutoShape 3"/>
          <p:cNvCxnSpPr>
            <a:cxnSpLocks noChangeShapeType="1"/>
            <a:stCxn id="14365" idx="4"/>
            <a:endCxn id="14344" idx="0"/>
          </p:cNvCxnSpPr>
          <p:nvPr/>
        </p:nvCxnSpPr>
        <p:spPr bwMode="auto">
          <a:xfrm flipH="1">
            <a:off x="4800600" y="3352800"/>
            <a:ext cx="685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cs typeface="Calibri"/>
              </a:rPr>
              <a:t>Combining UCS and Greedy</a:t>
            </a:r>
          </a:p>
        </p:txBody>
      </p:sp>
      <p:sp>
        <p:nvSpPr>
          <p:cNvPr id="852997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3333FF"/>
                </a:solidFill>
                <a:latin typeface="Calibri"/>
                <a:cs typeface="Calibri"/>
              </a:rPr>
              <a:t>Uniform-cost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orders by path cost, or </a:t>
            </a:r>
            <a:r>
              <a:rPr lang="en-US" sz="2300" i="1" dirty="0">
                <a:solidFill>
                  <a:schemeClr val="tx2"/>
                </a:solidFill>
                <a:latin typeface="Calibri"/>
                <a:cs typeface="Calibri"/>
              </a:rPr>
              <a:t>backward cost 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g(n)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00"/>
                </a:solidFill>
                <a:latin typeface="Calibri"/>
                <a:cs typeface="Calibri"/>
              </a:rPr>
              <a:t>Greedy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orders by goal proximity, or </a:t>
            </a:r>
            <a:r>
              <a:rPr lang="en-US" sz="2300" i="1" dirty="0">
                <a:solidFill>
                  <a:schemeClr val="tx2"/>
                </a:solidFill>
                <a:latin typeface="Calibri"/>
                <a:cs typeface="Calibri"/>
              </a:rPr>
              <a:t>forward cost 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h(n)</a:t>
            </a:r>
            <a:endParaRPr lang="en-US" sz="2300" i="1" dirty="0">
              <a:solidFill>
                <a:schemeClr val="tx2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solidFill>
                <a:schemeClr val="tx2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CC"/>
                </a:solidFill>
                <a:latin typeface="Calibri"/>
                <a:cs typeface="Calibri"/>
              </a:rPr>
              <a:t>A* Search</a:t>
            </a:r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 orders by the sum: f(n) = g(n) + h(n)</a:t>
            </a:r>
            <a:endParaRPr lang="en-US" sz="23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572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17526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7526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4008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981200" y="41910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h=5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676400" y="5181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800600" y="43434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h=2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66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276600" y="2286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8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066800" y="45720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524000" y="42513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5626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4800" y="4191001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172200" y="43434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h=0</a:t>
            </a:r>
          </a:p>
        </p:txBody>
      </p:sp>
      <p:cxnSp>
        <p:nvCxnSpPr>
          <p:cNvPr id="14357" name="AutoShape 21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914400" y="4038600"/>
            <a:ext cx="83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8" name="AutoShape 22"/>
          <p:cNvCxnSpPr>
            <a:cxnSpLocks noChangeShapeType="1"/>
            <a:stCxn id="14343" idx="4"/>
            <a:endCxn id="14345" idx="0"/>
          </p:cNvCxnSpPr>
          <p:nvPr/>
        </p:nvCxnSpPr>
        <p:spPr bwMode="auto">
          <a:xfrm>
            <a:off x="1981200" y="4267200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9" name="AutoShape 23"/>
          <p:cNvCxnSpPr>
            <a:cxnSpLocks noChangeShapeType="1"/>
            <a:stCxn id="14343" idx="0"/>
            <a:endCxn id="14365" idx="1"/>
          </p:cNvCxnSpPr>
          <p:nvPr/>
        </p:nvCxnSpPr>
        <p:spPr bwMode="auto">
          <a:xfrm rot="-5400000">
            <a:off x="3228976" y="1714501"/>
            <a:ext cx="847725" cy="3343275"/>
          </a:xfrm>
          <a:prstGeom prst="curvedConnector3">
            <a:avLst>
              <a:gd name="adj1" fmla="val 134833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0" name="AutoShape 24"/>
          <p:cNvCxnSpPr>
            <a:cxnSpLocks noChangeShapeType="1"/>
            <a:stCxn id="14345" idx="2"/>
            <a:endCxn id="14361" idx="6"/>
          </p:cNvCxnSpPr>
          <p:nvPr/>
        </p:nvCxnSpPr>
        <p:spPr bwMode="auto">
          <a:xfrm rot="10800000">
            <a:off x="914400" y="4953001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4572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cxnSp>
        <p:nvCxnSpPr>
          <p:cNvPr id="14362" name="AutoShape 27"/>
          <p:cNvCxnSpPr>
            <a:cxnSpLocks noChangeShapeType="1"/>
            <a:stCxn id="14343" idx="6"/>
            <a:endCxn id="14344" idx="2"/>
          </p:cNvCxnSpPr>
          <p:nvPr/>
        </p:nvCxnSpPr>
        <p:spPr bwMode="auto">
          <a:xfrm>
            <a:off x="2209800" y="4038600"/>
            <a:ext cx="2362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304800" y="51657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h=7</a:t>
            </a:r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auto">
          <a:xfrm>
            <a:off x="31242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4365" name="Oval 31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14366" name="Text Box 32"/>
          <p:cNvSpPr txBox="1">
            <a:spLocks noChangeArrowheads="1"/>
          </p:cNvSpPr>
          <p:nvPr/>
        </p:nvSpPr>
        <p:spPr bwMode="auto">
          <a:xfrm>
            <a:off x="5715000" y="2895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h=1</a:t>
            </a:r>
          </a:p>
        </p:txBody>
      </p:sp>
      <p:sp>
        <p:nvSpPr>
          <p:cNvPr id="14367" name="Text Box 33"/>
          <p:cNvSpPr txBox="1">
            <a:spLocks noChangeArrowheads="1"/>
          </p:cNvSpPr>
          <p:nvPr/>
        </p:nvSpPr>
        <p:spPr bwMode="auto">
          <a:xfrm>
            <a:off x="4724400" y="32004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14400" y="4038601"/>
            <a:ext cx="1066800" cy="915988"/>
            <a:chOff x="1392" y="2544"/>
            <a:chExt cx="672" cy="577"/>
          </a:xfrm>
        </p:grpSpPr>
        <p:cxnSp>
          <p:nvCxnSpPr>
            <p:cNvPr id="14379" name="AutoShape 3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0" name="AutoShape 36"/>
            <p:cNvCxnSpPr>
              <a:cxnSpLocks noChangeShapeType="1"/>
            </p:cNvCxnSpPr>
            <p:nvPr/>
          </p:nvCxnSpPr>
          <p:spPr bwMode="auto">
            <a:xfrm>
              <a:off x="2064" y="2688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1" name="AutoShape 37"/>
            <p:cNvCxnSpPr>
              <a:cxnSpLocks noChangeShapeType="1"/>
            </p:cNvCxnSpPr>
            <p:nvPr/>
          </p:nvCxnSpPr>
          <p:spPr bwMode="auto">
            <a:xfrm rot="10800000">
              <a:off x="1392" y="3120"/>
              <a:ext cx="528" cy="1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914400" y="2962276"/>
            <a:ext cx="5486400" cy="1076325"/>
            <a:chOff x="1392" y="1872"/>
            <a:chExt cx="3456" cy="678"/>
          </a:xfrm>
        </p:grpSpPr>
        <p:cxnSp>
          <p:nvCxnSpPr>
            <p:cNvPr id="14375" name="AutoShape 39"/>
            <p:cNvCxnSpPr>
              <a:cxnSpLocks noChangeShapeType="1"/>
            </p:cNvCxnSpPr>
            <p:nvPr/>
          </p:nvCxnSpPr>
          <p:spPr bwMode="auto">
            <a:xfrm>
              <a:off x="3984" y="2550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6" name="AutoShape 40"/>
            <p:cNvCxnSpPr>
              <a:cxnSpLocks noChangeShapeType="1"/>
            </p:cNvCxnSpPr>
            <p:nvPr/>
          </p:nvCxnSpPr>
          <p:spPr bwMode="auto">
            <a:xfrm flipH="1">
              <a:off x="3840" y="2118"/>
              <a:ext cx="432" cy="2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7" name="AutoShape 41"/>
            <p:cNvCxnSpPr>
              <a:cxnSpLocks noChangeShapeType="1"/>
            </p:cNvCxnSpPr>
            <p:nvPr/>
          </p:nvCxnSpPr>
          <p:spPr bwMode="auto">
            <a:xfrm>
              <a:off x="1392" y="2550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8" name="AutoShape 42"/>
            <p:cNvCxnSpPr>
              <a:cxnSpLocks noChangeShapeType="1"/>
            </p:cNvCxnSpPr>
            <p:nvPr/>
          </p:nvCxnSpPr>
          <p:spPr bwMode="auto">
            <a:xfrm rot="-5400000">
              <a:off x="2850" y="1086"/>
              <a:ext cx="534" cy="2106"/>
            </a:xfrm>
            <a:prstGeom prst="curvedConnector3">
              <a:avLst>
                <a:gd name="adj1" fmla="val 134833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914400" y="4038600"/>
            <a:ext cx="5486400" cy="0"/>
            <a:chOff x="1392" y="2544"/>
            <a:chExt cx="3456" cy="0"/>
          </a:xfrm>
        </p:grpSpPr>
        <p:cxnSp>
          <p:nvCxnSpPr>
            <p:cNvPr id="14372" name="AutoShape 44"/>
            <p:cNvCxnSpPr>
              <a:cxnSpLocks noChangeShapeType="1"/>
            </p:cNvCxnSpPr>
            <p:nvPr/>
          </p:nvCxnSpPr>
          <p:spPr bwMode="auto">
            <a:xfrm>
              <a:off x="3984" y="2544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3" name="AutoShape 4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4" name="AutoShape 46"/>
            <p:cNvCxnSpPr>
              <a:cxnSpLocks noChangeShapeType="1"/>
            </p:cNvCxnSpPr>
            <p:nvPr/>
          </p:nvCxnSpPr>
          <p:spPr bwMode="auto">
            <a:xfrm>
              <a:off x="2208" y="2544"/>
              <a:ext cx="148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4371" name="Text Box 50"/>
          <p:cNvSpPr txBox="1">
            <a:spLocks noChangeArrowheads="1"/>
          </p:cNvSpPr>
          <p:nvPr/>
        </p:nvSpPr>
        <p:spPr bwMode="auto">
          <a:xfrm>
            <a:off x="9296400" y="6457892"/>
            <a:ext cx="2819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 err="1">
                <a:latin typeface="Calibri"/>
                <a:cs typeface="Calibri"/>
              </a:rPr>
              <a:t>Teg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Grenager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97536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9220200" y="2971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8686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50" name="Oval 25"/>
          <p:cNvSpPr>
            <a:spLocks noChangeArrowheads="1"/>
          </p:cNvSpPr>
          <p:nvPr/>
        </p:nvSpPr>
        <p:spPr bwMode="auto">
          <a:xfrm>
            <a:off x="8686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51" name="Oval 31"/>
          <p:cNvSpPr>
            <a:spLocks noChangeArrowheads="1"/>
          </p:cNvSpPr>
          <p:nvPr/>
        </p:nvSpPr>
        <p:spPr bwMode="auto">
          <a:xfrm>
            <a:off x="10896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9448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108966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9448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10896600" y="5715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7" name="Straight Connector 6"/>
          <p:cNvCxnSpPr>
            <a:stCxn id="47" idx="4"/>
            <a:endCxn id="48" idx="7"/>
          </p:cNvCxnSpPr>
          <p:nvPr/>
        </p:nvCxnSpPr>
        <p:spPr>
          <a:xfrm flipH="1">
            <a:off x="9610445" y="2819400"/>
            <a:ext cx="371755" cy="2193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52" idx="0"/>
          </p:cNvCxnSpPr>
          <p:nvPr/>
        </p:nvCxnSpPr>
        <p:spPr>
          <a:xfrm>
            <a:off x="9448800" y="3429000"/>
            <a:ext cx="2286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4"/>
            <a:endCxn id="53" idx="0"/>
          </p:cNvCxnSpPr>
          <p:nvPr/>
        </p:nvCxnSpPr>
        <p:spPr>
          <a:xfrm>
            <a:off x="111252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4" idx="0"/>
          </p:cNvCxnSpPr>
          <p:nvPr/>
        </p:nvCxnSpPr>
        <p:spPr>
          <a:xfrm>
            <a:off x="9677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0"/>
            <a:endCxn id="48" idx="4"/>
          </p:cNvCxnSpPr>
          <p:nvPr/>
        </p:nvCxnSpPr>
        <p:spPr>
          <a:xfrm flipH="1" flipV="1">
            <a:off x="9448800" y="3429000"/>
            <a:ext cx="1676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4"/>
            <a:endCxn id="49" idx="0"/>
          </p:cNvCxnSpPr>
          <p:nvPr/>
        </p:nvCxnSpPr>
        <p:spPr>
          <a:xfrm flipH="1">
            <a:off x="8915400" y="34290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4"/>
            <a:endCxn id="50" idx="0"/>
          </p:cNvCxnSpPr>
          <p:nvPr/>
        </p:nvCxnSpPr>
        <p:spPr>
          <a:xfrm>
            <a:off x="8915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3" idx="4"/>
            <a:endCxn id="55" idx="0"/>
          </p:cNvCxnSpPr>
          <p:nvPr/>
        </p:nvCxnSpPr>
        <p:spPr>
          <a:xfrm>
            <a:off x="11125200" y="5257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Box 19"/>
          <p:cNvSpPr txBox="1">
            <a:spLocks noChangeArrowheads="1"/>
          </p:cNvSpPr>
          <p:nvPr/>
        </p:nvSpPr>
        <p:spPr bwMode="auto">
          <a:xfrm>
            <a:off x="10287000" y="2209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0 h=6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8458200" y="27973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 h=5</a:t>
            </a: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848600" y="3733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2 h=6</a:t>
            </a: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7848600" y="46261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3 h=7</a:t>
            </a:r>
          </a:p>
        </p:txBody>
      </p:sp>
      <p:sp>
        <p:nvSpPr>
          <p:cNvPr id="68" name="Text Box 19"/>
          <p:cNvSpPr txBox="1">
            <a:spLocks noChangeArrowheads="1"/>
          </p:cNvSpPr>
          <p:nvPr/>
        </p:nvSpPr>
        <p:spPr bwMode="auto">
          <a:xfrm>
            <a:off x="9829800" y="38100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4 h=2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9829800" y="46482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6 h=0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1277600" y="37117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9 h=1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11277600" y="4702316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10 h=2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11277600" y="5562600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12 h=0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2ADC-0EF4-47D5-94FF-C7835786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cs typeface="Calibri"/>
              </a:rPr>
              <a:t>When should A* terminate?</a:t>
            </a:r>
          </a:p>
        </p:txBody>
      </p:sp>
      <p:sp>
        <p:nvSpPr>
          <p:cNvPr id="798748" name="Rectangle 28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9728200" cy="492872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Should we stop when we </a:t>
            </a:r>
            <a:r>
              <a:rPr lang="en-US" dirty="0" err="1">
                <a:latin typeface="Calibri"/>
                <a:cs typeface="Calibri"/>
              </a:rPr>
              <a:t>enqueue</a:t>
            </a:r>
            <a:r>
              <a:rPr lang="en-US" dirty="0">
                <a:latin typeface="Calibri"/>
                <a:cs typeface="Calibri"/>
              </a:rPr>
              <a:t> a goal?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No: only stop when we dequeue a goal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3276600" y="3505200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5867400" y="4419600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15366" name="AutoShape 8"/>
          <p:cNvSpPr>
            <a:spLocks noChangeArrowheads="1"/>
          </p:cNvSpPr>
          <p:nvPr/>
        </p:nvSpPr>
        <p:spPr bwMode="auto">
          <a:xfrm>
            <a:off x="5867400" y="2528888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5367" name="AutoShape 9"/>
          <p:cNvSpPr>
            <a:spLocks noChangeArrowheads="1"/>
          </p:cNvSpPr>
          <p:nvPr/>
        </p:nvSpPr>
        <p:spPr bwMode="auto">
          <a:xfrm>
            <a:off x="8382000" y="3519488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>
            <a:off x="6477000" y="281940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 flipH="1">
            <a:off x="3886200" y="2819400"/>
            <a:ext cx="1981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3886200" y="396240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71" name="Line 15"/>
          <p:cNvSpPr>
            <a:spLocks noChangeShapeType="1"/>
          </p:cNvSpPr>
          <p:nvPr/>
        </p:nvSpPr>
        <p:spPr bwMode="auto">
          <a:xfrm flipH="1">
            <a:off x="6477000" y="396240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72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5373" name="Text Box 19"/>
          <p:cNvSpPr txBox="1">
            <a:spLocks noChangeArrowheads="1"/>
          </p:cNvSpPr>
          <p:nvPr/>
        </p:nvSpPr>
        <p:spPr bwMode="auto">
          <a:xfrm>
            <a:off x="7315200" y="4433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5374" name="Text Box 20"/>
          <p:cNvSpPr txBox="1">
            <a:spLocks noChangeArrowheads="1"/>
          </p:cNvSpPr>
          <p:nvPr/>
        </p:nvSpPr>
        <p:spPr bwMode="auto">
          <a:xfrm>
            <a:off x="7315200" y="26812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5375" name="Text Box 21"/>
          <p:cNvSpPr txBox="1">
            <a:spLocks noChangeArrowheads="1"/>
          </p:cNvSpPr>
          <p:nvPr/>
        </p:nvSpPr>
        <p:spPr bwMode="auto">
          <a:xfrm>
            <a:off x="4572000" y="4419600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5376" name="Text Box 22"/>
          <p:cNvSpPr txBox="1">
            <a:spLocks noChangeArrowheads="1"/>
          </p:cNvSpPr>
          <p:nvPr/>
        </p:nvSpPr>
        <p:spPr bwMode="auto">
          <a:xfrm>
            <a:off x="5867400" y="50408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1</a:t>
            </a:r>
          </a:p>
        </p:txBody>
      </p:sp>
      <p:sp>
        <p:nvSpPr>
          <p:cNvPr id="15377" name="Text Box 25"/>
          <p:cNvSpPr txBox="1">
            <a:spLocks noChangeArrowheads="1"/>
          </p:cNvSpPr>
          <p:nvPr/>
        </p:nvSpPr>
        <p:spPr bwMode="auto">
          <a:xfrm>
            <a:off x="5867400" y="21452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2</a:t>
            </a:r>
          </a:p>
        </p:txBody>
      </p:sp>
      <p:sp>
        <p:nvSpPr>
          <p:cNvPr id="15378" name="Text Box 26"/>
          <p:cNvSpPr txBox="1">
            <a:spLocks noChangeArrowheads="1"/>
          </p:cNvSpPr>
          <p:nvPr/>
        </p:nvSpPr>
        <p:spPr bwMode="auto">
          <a:xfrm>
            <a:off x="7620000" y="35930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0</a:t>
            </a:r>
          </a:p>
        </p:txBody>
      </p:sp>
      <p:sp>
        <p:nvSpPr>
          <p:cNvPr id="15379" name="Text Box 27"/>
          <p:cNvSpPr txBox="1">
            <a:spLocks noChangeArrowheads="1"/>
          </p:cNvSpPr>
          <p:nvPr/>
        </p:nvSpPr>
        <p:spPr bwMode="auto">
          <a:xfrm>
            <a:off x="3962400" y="35930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D69D3-7290-4E23-A42A-479C57B2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cs typeface="Calibri"/>
              </a:rPr>
              <a:t>Is A* Optimal?</a:t>
            </a:r>
          </a:p>
        </p:txBody>
      </p:sp>
      <p:sp>
        <p:nvSpPr>
          <p:cNvPr id="803856" name="Rectangle 16"/>
          <p:cNvSpPr>
            <a:spLocks noGrp="1" noChangeArrowheads="1"/>
          </p:cNvSpPr>
          <p:nvPr>
            <p:ph idx="1"/>
          </p:nvPr>
        </p:nvSpPr>
        <p:spPr>
          <a:xfrm>
            <a:off x="2209800" y="5181599"/>
            <a:ext cx="9575800" cy="944565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What went wrong?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Actual bad goal cost &lt; estimated good goal cost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We need estimates to be less than actual costs!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5791200" y="17525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8763000" y="3238499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819400" y="31241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8862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8486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715000" y="129539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 = 6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9448800" y="328826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0" y="4038600"/>
            <a:ext cx="1219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5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3505200" y="3200399"/>
            <a:ext cx="762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</a:t>
            </a:r>
            <a:r>
              <a:rPr lang="en-US" sz="2000" dirty="0">
                <a:latin typeface="Calibri"/>
                <a:cs typeface="Calibri"/>
              </a:rPr>
              <a:t> = </a:t>
            </a:r>
            <a:r>
              <a:rPr lang="en-US" sz="2000" i="1" dirty="0">
                <a:latin typeface="Calibri"/>
                <a:cs typeface="Calibri"/>
              </a:rPr>
              <a:t>7</a:t>
            </a:r>
          </a:p>
        </p:txBody>
      </p:sp>
      <p:cxnSp>
        <p:nvCxnSpPr>
          <p:cNvPr id="26" name="Curved Connector 25"/>
          <p:cNvCxnSpPr>
            <a:stCxn id="16389" idx="2"/>
            <a:endCxn id="16388" idx="2"/>
          </p:cNvCxnSpPr>
          <p:nvPr/>
        </p:nvCxnSpPr>
        <p:spPr>
          <a:xfrm rot="16200000" flipH="1">
            <a:off x="6038850" y="781049"/>
            <a:ext cx="114301" cy="5943600"/>
          </a:xfrm>
          <a:prstGeom prst="curvedConnector3">
            <a:avLst>
              <a:gd name="adj1" fmla="val 792305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6389" idx="0"/>
            <a:endCxn id="16387" idx="1"/>
          </p:cNvCxnSpPr>
          <p:nvPr/>
        </p:nvCxnSpPr>
        <p:spPr>
          <a:xfrm rot="5400000" flipH="1" flipV="1">
            <a:off x="3914776" y="1247774"/>
            <a:ext cx="1085849" cy="266700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27"/>
          <p:cNvCxnSpPr>
            <a:stCxn id="16387" idx="3"/>
            <a:endCxn id="16388" idx="0"/>
          </p:cNvCxnSpPr>
          <p:nvPr/>
        </p:nvCxnSpPr>
        <p:spPr>
          <a:xfrm>
            <a:off x="6400800" y="2038349"/>
            <a:ext cx="2667000" cy="120015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E3F61-C46B-4D20-B21F-C67B3A6F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Recap: Search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873" y="76200"/>
            <a:ext cx="8067052" cy="605790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AEA77-DAD3-473C-943F-B19FBA62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Recap: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962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Search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States (configurations of the world)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Actions and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Successor function (world dynamics)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Start state and goal test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Search tree: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Nodes: represent plans for reaching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Plans have costs (sum of action costs)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Search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Systematically builds a search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Chooses an ordering of the fringe (unexplored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Optimal: finds least-cost plans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277" y="514350"/>
            <a:ext cx="6164445" cy="462915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2A8DB6-4F8F-4E43-9819-466A3186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Pancake Problem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05201" y="3808413"/>
            <a:ext cx="1066800" cy="1588"/>
          </a:xfrm>
          <a:prstGeom prst="line">
            <a:avLst/>
          </a:prstGeom>
          <a:ln w="762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52801" y="3656013"/>
            <a:ext cx="1371600" cy="1588"/>
          </a:xfrm>
          <a:prstGeom prst="line">
            <a:avLst/>
          </a:prstGeom>
          <a:ln w="762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71801" y="3960813"/>
            <a:ext cx="2209800" cy="1588"/>
          </a:xfrm>
          <a:prstGeom prst="line">
            <a:avLst/>
          </a:prstGeom>
          <a:ln w="762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1" y="3505201"/>
            <a:ext cx="1752600" cy="1588"/>
          </a:xfrm>
          <a:prstGeom prst="line">
            <a:avLst/>
          </a:prstGeom>
          <a:ln w="762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agonal Stripe 22"/>
          <p:cNvSpPr/>
          <p:nvPr/>
        </p:nvSpPr>
        <p:spPr>
          <a:xfrm flipV="1">
            <a:off x="2438401" y="3505200"/>
            <a:ext cx="990600" cy="228600"/>
          </a:xfrm>
          <a:prstGeom prst="diagStri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3" idx="1"/>
          </p:cNvCxnSpPr>
          <p:nvPr/>
        </p:nvCxnSpPr>
        <p:spPr>
          <a:xfrm rot="10800000">
            <a:off x="1752601" y="2590801"/>
            <a:ext cx="685800" cy="97155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72401" y="2513012"/>
            <a:ext cx="1066800" cy="1588"/>
          </a:xfrm>
          <a:prstGeom prst="line">
            <a:avLst/>
          </a:prstGeom>
          <a:ln w="762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1" y="2209800"/>
            <a:ext cx="1371600" cy="1588"/>
          </a:xfrm>
          <a:prstGeom prst="line">
            <a:avLst/>
          </a:prstGeom>
          <a:ln w="762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39001" y="2665412"/>
            <a:ext cx="2209800" cy="1588"/>
          </a:xfrm>
          <a:prstGeom prst="line">
            <a:avLst/>
          </a:prstGeom>
          <a:ln w="762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67601" y="2360612"/>
            <a:ext cx="1752600" cy="1588"/>
          </a:xfrm>
          <a:prstGeom prst="line">
            <a:avLst/>
          </a:prstGeom>
          <a:ln w="762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772401" y="3429000"/>
            <a:ext cx="1066800" cy="1588"/>
          </a:xfrm>
          <a:prstGeom prst="line">
            <a:avLst/>
          </a:prstGeom>
          <a:ln w="762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20001" y="3579812"/>
            <a:ext cx="1371600" cy="1588"/>
          </a:xfrm>
          <a:prstGeom prst="line">
            <a:avLst/>
          </a:prstGeom>
          <a:ln w="762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39001" y="3884612"/>
            <a:ext cx="2209800" cy="1588"/>
          </a:xfrm>
          <a:prstGeom prst="line">
            <a:avLst/>
          </a:prstGeom>
          <a:ln w="762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467601" y="3732212"/>
            <a:ext cx="1752600" cy="1588"/>
          </a:xfrm>
          <a:prstGeom prst="line">
            <a:avLst/>
          </a:prstGeom>
          <a:ln w="762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772401" y="4876799"/>
            <a:ext cx="1066800" cy="1588"/>
          </a:xfrm>
          <a:prstGeom prst="line">
            <a:avLst/>
          </a:prstGeom>
          <a:ln w="762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20001" y="5027611"/>
            <a:ext cx="1371600" cy="1588"/>
          </a:xfrm>
          <a:prstGeom prst="line">
            <a:avLst/>
          </a:prstGeom>
          <a:ln w="762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39001" y="4724399"/>
            <a:ext cx="2209800" cy="1588"/>
          </a:xfrm>
          <a:prstGeom prst="line">
            <a:avLst/>
          </a:prstGeom>
          <a:ln w="762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67601" y="5180011"/>
            <a:ext cx="1752600" cy="1588"/>
          </a:xfrm>
          <a:prstGeom prst="line">
            <a:avLst/>
          </a:prstGeom>
          <a:ln w="762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Left Arrow 48"/>
          <p:cNvSpPr/>
          <p:nvPr/>
        </p:nvSpPr>
        <p:spPr>
          <a:xfrm rot="19800000" flipH="1">
            <a:off x="5867401" y="2616322"/>
            <a:ext cx="914400" cy="381000"/>
          </a:xfrm>
          <a:prstGeom prst="lef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Left Arrow 49"/>
          <p:cNvSpPr/>
          <p:nvPr/>
        </p:nvSpPr>
        <p:spPr>
          <a:xfrm flipH="1">
            <a:off x="5867401" y="3505200"/>
            <a:ext cx="914400" cy="381000"/>
          </a:xfrm>
          <a:prstGeom prst="lef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Left Arrow 50"/>
          <p:cNvSpPr/>
          <p:nvPr/>
        </p:nvSpPr>
        <p:spPr>
          <a:xfrm rot="1800000" flipH="1">
            <a:off x="5825197" y="4368922"/>
            <a:ext cx="914400" cy="381000"/>
          </a:xfrm>
          <a:prstGeom prst="lef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92" name="TextBox 59"/>
          <p:cNvSpPr txBox="1">
            <a:spLocks noChangeArrowheads="1"/>
          </p:cNvSpPr>
          <p:nvPr/>
        </p:nvSpPr>
        <p:spPr bwMode="auto">
          <a:xfrm>
            <a:off x="0" y="6019800"/>
            <a:ext cx="12192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Cost: Number of pancakes flipped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021BB6-E93B-422D-9603-1D005F0F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71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2133891"/>
            <a:ext cx="5493904" cy="282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Pancake Problem</a:t>
            </a:r>
          </a:p>
        </p:txBody>
      </p:sp>
      <p:pic>
        <p:nvPicPr>
          <p:cNvPr id="62466" name="Picture 2" descr="Z:\Shared with PC\gates_pancak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3275" y="1524000"/>
            <a:ext cx="8137525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EA5CC-D865-45BC-9AE0-C01261E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cs typeface="Calibri"/>
              </a:rPr>
              <a:t>Example: Pancake Problem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84526" y="2501900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13088" y="2598738"/>
            <a:ext cx="636587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36875" y="2403476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43238" y="2693988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128964" y="3727451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00401" y="3533775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52751" y="3630612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059114" y="3822700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75239" y="2271713"/>
            <a:ext cx="1025525" cy="1588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22889" y="2174875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1450" y="2078038"/>
            <a:ext cx="636588" cy="0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81600" y="1981200"/>
            <a:ext cx="812800" cy="1587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07" name="Group 81"/>
          <p:cNvGrpSpPr>
            <a:grpSpLocks/>
          </p:cNvGrpSpPr>
          <p:nvPr/>
        </p:nvGrpSpPr>
        <p:grpSpPr bwMode="auto">
          <a:xfrm flipV="1">
            <a:off x="2251075" y="4689476"/>
            <a:ext cx="1025525" cy="195263"/>
            <a:chOff x="914400" y="6033654"/>
            <a:chExt cx="1025380" cy="194975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1090588" y="6227044"/>
              <a:ext cx="636497" cy="1585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62015" y="6033654"/>
              <a:ext cx="495230" cy="1585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14400" y="6130349"/>
              <a:ext cx="1025380" cy="1586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flipV="1">
            <a:off x="2357438" y="4979988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09" name="Group 87"/>
          <p:cNvGrpSpPr>
            <a:grpSpLocks/>
          </p:cNvGrpSpPr>
          <p:nvPr/>
        </p:nvGrpSpPr>
        <p:grpSpPr bwMode="auto">
          <a:xfrm flipV="1">
            <a:off x="4232275" y="4357688"/>
            <a:ext cx="1025525" cy="290513"/>
            <a:chOff x="2175020" y="6019800"/>
            <a:chExt cx="1025380" cy="290946"/>
          </a:xfrm>
        </p:grpSpPr>
        <p:grpSp>
          <p:nvGrpSpPr>
            <p:cNvPr id="8281" name="Group 82"/>
            <p:cNvGrpSpPr>
              <a:grpSpLocks/>
            </p:cNvGrpSpPr>
            <p:nvPr/>
          </p:nvGrpSpPr>
          <p:grpSpPr bwMode="auto">
            <a:xfrm>
              <a:off x="2175020" y="6019800"/>
              <a:ext cx="1025380" cy="194975"/>
              <a:chOff x="914400" y="6033654"/>
              <a:chExt cx="1025380" cy="19497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1090588" y="6227617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162015" y="6033654"/>
                <a:ext cx="495230" cy="1590"/>
              </a:xfrm>
              <a:prstGeom prst="line">
                <a:avLst/>
              </a:prstGeom>
              <a:ln w="38100">
                <a:solidFill>
                  <a:srgbClr val="CC99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14400" y="6130636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V="1">
              <a:off x="2281368" y="6309156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>
            <a:off x="9032875" y="4191000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280526" y="3900488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209088" y="3997326"/>
            <a:ext cx="636587" cy="1587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139238" y="4094162"/>
            <a:ext cx="812800" cy="0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29201" y="3594100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76850" y="3497262"/>
            <a:ext cx="495300" cy="1588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16" name="Group 94"/>
          <p:cNvGrpSpPr>
            <a:grpSpLocks/>
          </p:cNvGrpSpPr>
          <p:nvPr/>
        </p:nvGrpSpPr>
        <p:grpSpPr bwMode="auto">
          <a:xfrm flipV="1">
            <a:off x="5135563" y="3305175"/>
            <a:ext cx="812800" cy="96837"/>
            <a:chOff x="6278274" y="6096000"/>
            <a:chExt cx="813233" cy="96982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6349749" y="6191393"/>
              <a:ext cx="635338" cy="1589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78274" y="60960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rot="10800000" flipV="1">
            <a:off x="4114800" y="2300287"/>
            <a:ext cx="574675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3203575" y="3127375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860675" y="4003675"/>
            <a:ext cx="6096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>
            <a:off x="3886200" y="4052887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05450" y="5499100"/>
            <a:ext cx="495300" cy="1587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22" name="Group 80"/>
          <p:cNvGrpSpPr>
            <a:grpSpLocks/>
          </p:cNvGrpSpPr>
          <p:nvPr/>
        </p:nvGrpSpPr>
        <p:grpSpPr bwMode="auto">
          <a:xfrm flipV="1">
            <a:off x="5257801" y="5210176"/>
            <a:ext cx="1025525" cy="193675"/>
            <a:chOff x="3200400" y="5791200"/>
            <a:chExt cx="1025380" cy="19396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376588" y="5886592"/>
              <a:ext cx="636497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200400" y="5983575"/>
              <a:ext cx="1025380" cy="1589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306748" y="5791200"/>
              <a:ext cx="81268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 flipV="1">
            <a:off x="2422526" y="5799138"/>
            <a:ext cx="495300" cy="0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24" name="Group 86"/>
          <p:cNvGrpSpPr>
            <a:grpSpLocks/>
          </p:cNvGrpSpPr>
          <p:nvPr/>
        </p:nvGrpSpPr>
        <p:grpSpPr bwMode="auto">
          <a:xfrm flipV="1">
            <a:off x="2174875" y="5603876"/>
            <a:ext cx="1025525" cy="98425"/>
            <a:chOff x="1752600" y="5562600"/>
            <a:chExt cx="1025380" cy="97993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928788" y="5562600"/>
              <a:ext cx="636497" cy="1581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752600" y="5659013"/>
              <a:ext cx="1025380" cy="1580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 flipV="1">
            <a:off x="2281238" y="5894388"/>
            <a:ext cx="812800" cy="1588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26" name="Group 92"/>
          <p:cNvGrpSpPr>
            <a:grpSpLocks/>
          </p:cNvGrpSpPr>
          <p:nvPr/>
        </p:nvGrpSpPr>
        <p:grpSpPr bwMode="auto">
          <a:xfrm flipV="1">
            <a:off x="3663951" y="5972175"/>
            <a:ext cx="1025525" cy="290512"/>
            <a:chOff x="2479820" y="6019800"/>
            <a:chExt cx="1025380" cy="290946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727435" y="6213764"/>
              <a:ext cx="495230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70" name="Group 88"/>
            <p:cNvGrpSpPr>
              <a:grpSpLocks/>
            </p:cNvGrpSpPr>
            <p:nvPr/>
          </p:nvGrpSpPr>
          <p:grpSpPr bwMode="auto">
            <a:xfrm flipV="1">
              <a:off x="2479820" y="6019800"/>
              <a:ext cx="1025380" cy="97993"/>
              <a:chOff x="1752600" y="5562600"/>
              <a:chExt cx="1025380" cy="9799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1928788" y="5562021"/>
                <a:ext cx="636497" cy="159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752600" y="5659004"/>
                <a:ext cx="1025380" cy="1589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 flipV="1">
              <a:off x="2586168" y="6309157"/>
              <a:ext cx="812685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27" name="Group 98"/>
          <p:cNvGrpSpPr>
            <a:grpSpLocks/>
          </p:cNvGrpSpPr>
          <p:nvPr/>
        </p:nvGrpSpPr>
        <p:grpSpPr bwMode="auto">
          <a:xfrm flipV="1">
            <a:off x="6858001" y="3824288"/>
            <a:ext cx="1025525" cy="290513"/>
            <a:chOff x="4267200" y="5119254"/>
            <a:chExt cx="1025380" cy="290946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4514815" y="5408610"/>
              <a:ext cx="495230" cy="1590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65" name="Group 94"/>
            <p:cNvGrpSpPr>
              <a:grpSpLocks/>
            </p:cNvGrpSpPr>
            <p:nvPr/>
          </p:nvGrpSpPr>
          <p:grpSpPr bwMode="auto">
            <a:xfrm flipV="1">
              <a:off x="4267200" y="5119254"/>
              <a:ext cx="1025380" cy="193964"/>
              <a:chOff x="3200400" y="5791200"/>
              <a:chExt cx="1025380" cy="193964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376588" y="5886592"/>
                <a:ext cx="636497" cy="1589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3200400" y="5983574"/>
                <a:ext cx="1025380" cy="1590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306748" y="5791200"/>
                <a:ext cx="812685" cy="1589"/>
              </a:xfrm>
              <a:prstGeom prst="line">
                <a:avLst/>
              </a:prstGeom>
              <a:ln w="38100">
                <a:solidFill>
                  <a:srgbClr val="99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Connector 105"/>
          <p:cNvCxnSpPr/>
          <p:nvPr/>
        </p:nvCxnSpPr>
        <p:spPr>
          <a:xfrm flipV="1">
            <a:off x="8118475" y="5943600"/>
            <a:ext cx="1025525" cy="0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29" name="Group 106"/>
          <p:cNvGrpSpPr>
            <a:grpSpLocks/>
          </p:cNvGrpSpPr>
          <p:nvPr/>
        </p:nvGrpSpPr>
        <p:grpSpPr bwMode="auto">
          <a:xfrm flipV="1">
            <a:off x="8224838" y="5653088"/>
            <a:ext cx="812800" cy="193675"/>
            <a:chOff x="4338494" y="6019800"/>
            <a:chExt cx="813233" cy="193964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4479856" y="6115192"/>
              <a:ext cx="495564" cy="1589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09969" y="6212174"/>
              <a:ext cx="635338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338494" y="6019800"/>
              <a:ext cx="813233" cy="1589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 rot="5400000" flipH="1" flipV="1">
            <a:off x="2590007" y="5272882"/>
            <a:ext cx="3048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>
            <a:off x="3276600" y="5729287"/>
            <a:ext cx="381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0800000" flipV="1">
            <a:off x="4724400" y="5805487"/>
            <a:ext cx="2971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0800000">
            <a:off x="5105400" y="4814887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0800000" flipV="1">
            <a:off x="5867400" y="4281487"/>
            <a:ext cx="9144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213475" y="3367087"/>
            <a:ext cx="762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5295107" y="2796382"/>
            <a:ext cx="5334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262813" y="5021262"/>
            <a:ext cx="636587" cy="1588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7086601" y="5118100"/>
            <a:ext cx="1025525" cy="1587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39" name="Group 131"/>
          <p:cNvGrpSpPr>
            <a:grpSpLocks/>
          </p:cNvGrpSpPr>
          <p:nvPr/>
        </p:nvGrpSpPr>
        <p:grpSpPr bwMode="auto">
          <a:xfrm flipV="1">
            <a:off x="7192963" y="4829175"/>
            <a:ext cx="812800" cy="96837"/>
            <a:chOff x="6472094" y="4738254"/>
            <a:chExt cx="813233" cy="97993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613456" y="4738254"/>
              <a:ext cx="495564" cy="1606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472094" y="4834641"/>
              <a:ext cx="813233" cy="1606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Straight Arrow Connector 133"/>
          <p:cNvCxnSpPr/>
          <p:nvPr/>
        </p:nvCxnSpPr>
        <p:spPr>
          <a:xfrm rot="10800000">
            <a:off x="6324600" y="2452687"/>
            <a:ext cx="243840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6200000" flipH="1">
            <a:off x="7277100" y="4395787"/>
            <a:ext cx="4572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772400" y="5272087"/>
            <a:ext cx="609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 flipH="1" flipV="1">
            <a:off x="8572500" y="4548187"/>
            <a:ext cx="10668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44" name="TextBox 154"/>
          <p:cNvSpPr txBox="1">
            <a:spLocks noChangeArrowheads="1"/>
          </p:cNvSpPr>
          <p:nvPr/>
        </p:nvSpPr>
        <p:spPr bwMode="auto">
          <a:xfrm>
            <a:off x="7432675" y="27574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45" name="TextBox 154"/>
          <p:cNvSpPr txBox="1">
            <a:spLocks noChangeArrowheads="1"/>
          </p:cNvSpPr>
          <p:nvPr/>
        </p:nvSpPr>
        <p:spPr bwMode="auto">
          <a:xfrm>
            <a:off x="9109075" y="4841876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8246" name="TextBox 154"/>
          <p:cNvSpPr txBox="1">
            <a:spLocks noChangeArrowheads="1"/>
          </p:cNvSpPr>
          <p:nvPr/>
        </p:nvSpPr>
        <p:spPr bwMode="auto">
          <a:xfrm>
            <a:off x="6061075" y="42814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8247" name="TextBox 154"/>
          <p:cNvSpPr txBox="1">
            <a:spLocks noChangeArrowheads="1"/>
          </p:cNvSpPr>
          <p:nvPr/>
        </p:nvSpPr>
        <p:spPr bwMode="auto">
          <a:xfrm>
            <a:off x="6518275" y="3165476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48" name="TextBox 154"/>
          <p:cNvSpPr txBox="1">
            <a:spLocks noChangeArrowheads="1"/>
          </p:cNvSpPr>
          <p:nvPr/>
        </p:nvSpPr>
        <p:spPr bwMode="auto">
          <a:xfrm>
            <a:off x="5984875" y="58816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49" name="TextBox 154"/>
          <p:cNvSpPr txBox="1">
            <a:spLocks noChangeArrowheads="1"/>
          </p:cNvSpPr>
          <p:nvPr/>
        </p:nvSpPr>
        <p:spPr bwMode="auto">
          <a:xfrm>
            <a:off x="7585075" y="42814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8250" name="TextBox 154"/>
          <p:cNvSpPr txBox="1">
            <a:spLocks noChangeArrowheads="1"/>
          </p:cNvSpPr>
          <p:nvPr/>
        </p:nvSpPr>
        <p:spPr bwMode="auto">
          <a:xfrm>
            <a:off x="2784475" y="5086351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8251" name="TextBox 154"/>
          <p:cNvSpPr txBox="1">
            <a:spLocks noChangeArrowheads="1"/>
          </p:cNvSpPr>
          <p:nvPr/>
        </p:nvSpPr>
        <p:spPr bwMode="auto">
          <a:xfrm>
            <a:off x="3470275" y="29098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8252" name="TextBox 154"/>
          <p:cNvSpPr txBox="1">
            <a:spLocks noChangeArrowheads="1"/>
          </p:cNvSpPr>
          <p:nvPr/>
        </p:nvSpPr>
        <p:spPr bwMode="auto">
          <a:xfrm>
            <a:off x="4308475" y="23764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8253" name="TextBox 115"/>
          <p:cNvSpPr txBox="1">
            <a:spLocks noChangeArrowheads="1"/>
          </p:cNvSpPr>
          <p:nvPr/>
        </p:nvSpPr>
        <p:spPr bwMode="auto">
          <a:xfrm>
            <a:off x="0" y="1219200"/>
            <a:ext cx="12191999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State space graph with costs as weights</a:t>
            </a:r>
          </a:p>
        </p:txBody>
      </p:sp>
      <p:sp>
        <p:nvSpPr>
          <p:cNvPr id="8254" name="TextBox 154"/>
          <p:cNvSpPr txBox="1">
            <a:spLocks noChangeArrowheads="1"/>
          </p:cNvSpPr>
          <p:nvPr/>
        </p:nvSpPr>
        <p:spPr bwMode="auto">
          <a:xfrm>
            <a:off x="3165475" y="41290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55" name="TextBox 154"/>
          <p:cNvSpPr txBox="1">
            <a:spLocks noChangeArrowheads="1"/>
          </p:cNvSpPr>
          <p:nvPr/>
        </p:nvSpPr>
        <p:spPr bwMode="auto">
          <a:xfrm>
            <a:off x="4079875" y="38242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8256" name="TextBox 154"/>
          <p:cNvSpPr txBox="1">
            <a:spLocks noChangeArrowheads="1"/>
          </p:cNvSpPr>
          <p:nvPr/>
        </p:nvSpPr>
        <p:spPr bwMode="auto">
          <a:xfrm>
            <a:off x="4841875" y="48148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8257" name="TextBox 154"/>
          <p:cNvSpPr txBox="1">
            <a:spLocks noChangeArrowheads="1"/>
          </p:cNvSpPr>
          <p:nvPr/>
        </p:nvSpPr>
        <p:spPr bwMode="auto">
          <a:xfrm>
            <a:off x="3470275" y="54244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8258" name="TextBox 154"/>
          <p:cNvSpPr txBox="1">
            <a:spLocks noChangeArrowheads="1"/>
          </p:cNvSpPr>
          <p:nvPr/>
        </p:nvSpPr>
        <p:spPr bwMode="auto">
          <a:xfrm>
            <a:off x="5222875" y="2681288"/>
            <a:ext cx="304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6270F2-E603-44BA-8B1A-DB0242DF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2514600" y="4724400"/>
            <a:ext cx="6858000" cy="838200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cs typeface="Calibri"/>
              </a:rPr>
              <a:t>General Tree Search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2" y="1390650"/>
            <a:ext cx="7459663" cy="249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/>
          <p:nvPr/>
        </p:nvCxnSpPr>
        <p:spPr>
          <a:xfrm flipV="1">
            <a:off x="5734051" y="4287839"/>
            <a:ext cx="495300" cy="1587"/>
          </a:xfrm>
          <a:prstGeom prst="line">
            <a:avLst/>
          </a:prstGeom>
          <a:ln w="38100">
            <a:solidFill>
              <a:srgbClr val="CC99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662613" y="4384675"/>
            <a:ext cx="636587" cy="1588"/>
          </a:xfrm>
          <a:prstGeom prst="line">
            <a:avLst/>
          </a:prstGeom>
          <a:ln w="38100">
            <a:solidFill>
              <a:srgbClr val="CC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486400" y="4191001"/>
            <a:ext cx="1025525" cy="1588"/>
          </a:xfrm>
          <a:prstGeom prst="line">
            <a:avLst/>
          </a:prstGeom>
          <a:ln w="38100">
            <a:solidFill>
              <a:srgbClr val="6633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92763" y="4481513"/>
            <a:ext cx="812800" cy="0"/>
          </a:xfrm>
          <a:prstGeom prst="line">
            <a:avLst/>
          </a:prstGeom>
          <a:ln w="38100">
            <a:solidFill>
              <a:srgbClr val="996600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1981200" y="4495801"/>
            <a:ext cx="5029200" cy="2087563"/>
            <a:chOff x="685800" y="4724400"/>
            <a:chExt cx="5029200" cy="2087106"/>
          </a:xfrm>
        </p:grpSpPr>
        <p:sp>
          <p:nvSpPr>
            <p:cNvPr id="107" name="Rectangle 106"/>
            <p:cNvSpPr/>
            <p:nvPr/>
          </p:nvSpPr>
          <p:spPr>
            <a:xfrm>
              <a:off x="990600" y="4724400"/>
              <a:ext cx="3048000" cy="1142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5800" y="5790966"/>
              <a:ext cx="2819400" cy="838017"/>
            </a:xfrm>
            <a:prstGeom prst="round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52800" y="5821123"/>
              <a:ext cx="2362200" cy="9903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3314792" y="4990958"/>
              <a:ext cx="838017" cy="762000"/>
            </a:xfrm>
            <a:prstGeom prst="lin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3314792" y="5828975"/>
              <a:ext cx="838017" cy="762000"/>
            </a:xfrm>
            <a:prstGeom prst="lin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" name="Group 109"/>
          <p:cNvGrpSpPr>
            <a:grpSpLocks/>
          </p:cNvGrpSpPr>
          <p:nvPr/>
        </p:nvGrpSpPr>
        <p:grpSpPr bwMode="auto">
          <a:xfrm flipH="1">
            <a:off x="5562600" y="4541837"/>
            <a:ext cx="4419600" cy="2087563"/>
            <a:chOff x="685800" y="4724400"/>
            <a:chExt cx="4419600" cy="2087106"/>
          </a:xfrm>
        </p:grpSpPr>
        <p:sp>
          <p:nvSpPr>
            <p:cNvPr id="111" name="Rectangle 110"/>
            <p:cNvSpPr/>
            <p:nvPr/>
          </p:nvSpPr>
          <p:spPr>
            <a:xfrm>
              <a:off x="990600" y="4724400"/>
              <a:ext cx="3048000" cy="1142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85800" y="5790967"/>
              <a:ext cx="2819400" cy="838017"/>
            </a:xfrm>
            <a:prstGeom prst="round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352800" y="5821122"/>
              <a:ext cx="1752600" cy="9903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rot="5400000" flipH="1" flipV="1">
              <a:off x="3314792" y="4990959"/>
              <a:ext cx="838017" cy="762000"/>
            </a:xfrm>
            <a:prstGeom prst="lin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3314792" y="5828975"/>
              <a:ext cx="838017" cy="762000"/>
            </a:xfrm>
            <a:prstGeom prst="lin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2871789" y="5002213"/>
            <a:ext cx="6272212" cy="331787"/>
            <a:chOff x="1575811" y="5230090"/>
            <a:chExt cx="6272789" cy="332510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1752039" y="5424187"/>
              <a:ext cx="636647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823484" y="5230090"/>
              <a:ext cx="495346" cy="1590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75811" y="5327138"/>
              <a:ext cx="1025619" cy="1591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682183" y="5519645"/>
              <a:ext cx="81287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403408" y="5368503"/>
              <a:ext cx="495346" cy="1591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333552" y="5271455"/>
              <a:ext cx="636647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155735" y="5465552"/>
              <a:ext cx="1025619" cy="1590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262108" y="5561010"/>
              <a:ext cx="81287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822981" y="5561010"/>
              <a:ext cx="1025619" cy="1590"/>
            </a:xfrm>
            <a:prstGeom prst="line">
              <a:avLst/>
            </a:prstGeom>
            <a:ln w="381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070653" y="5463961"/>
              <a:ext cx="495346" cy="1591"/>
            </a:xfrm>
            <a:prstGeom prst="line">
              <a:avLst/>
            </a:prstGeom>
            <a:ln w="381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000797" y="5366913"/>
              <a:ext cx="635058" cy="1590"/>
            </a:xfrm>
            <a:prstGeom prst="line">
              <a:avLst/>
            </a:prstGeom>
            <a:ln w="381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929353" y="5271455"/>
              <a:ext cx="812875" cy="1590"/>
            </a:xfrm>
            <a:prstGeom prst="line">
              <a:avLst/>
            </a:prstGeom>
            <a:ln w="381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" name="Rounded Rectangle 115"/>
          <p:cNvSpPr/>
          <p:nvPr/>
        </p:nvSpPr>
        <p:spPr>
          <a:xfrm>
            <a:off x="5181600" y="4038600"/>
            <a:ext cx="1600200" cy="609600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grpSp>
        <p:nvGrpSpPr>
          <p:cNvPr id="5" name="Group 128"/>
          <p:cNvGrpSpPr>
            <a:grpSpLocks/>
          </p:cNvGrpSpPr>
          <p:nvPr/>
        </p:nvGrpSpPr>
        <p:grpSpPr bwMode="auto">
          <a:xfrm>
            <a:off x="2362200" y="3733800"/>
            <a:ext cx="7162800" cy="762000"/>
            <a:chOff x="1066800" y="3962400"/>
            <a:chExt cx="7162800" cy="762000"/>
          </a:xfrm>
        </p:grpSpPr>
        <p:sp>
          <p:nvSpPr>
            <p:cNvPr id="122" name="Rounded Rectangular Callout 121"/>
            <p:cNvSpPr/>
            <p:nvPr/>
          </p:nvSpPr>
          <p:spPr>
            <a:xfrm>
              <a:off x="1066800" y="3962400"/>
              <a:ext cx="2133600" cy="762000"/>
            </a:xfrm>
            <a:prstGeom prst="wedgeRoundRectCallout">
              <a:avLst>
                <a:gd name="adj1" fmla="val 43579"/>
                <a:gd name="adj2" fmla="val 7052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/>
                  <a:cs typeface="Calibri"/>
                </a:rPr>
                <a:t>Action: flip top two</a:t>
              </a:r>
              <a:br>
                <a:rPr lang="en-US" dirty="0">
                  <a:latin typeface="Calibri"/>
                  <a:cs typeface="Calibri"/>
                </a:rPr>
              </a:br>
              <a:r>
                <a:rPr lang="en-US" dirty="0">
                  <a:latin typeface="Calibri"/>
                  <a:cs typeface="Calibri"/>
                </a:rPr>
                <a:t>Cost: 2</a:t>
              </a:r>
            </a:p>
          </p:txBody>
        </p:sp>
        <p:sp>
          <p:nvSpPr>
            <p:cNvPr id="123" name="Rounded Rectangular Callout 122"/>
            <p:cNvSpPr/>
            <p:nvPr/>
          </p:nvSpPr>
          <p:spPr>
            <a:xfrm>
              <a:off x="6096000" y="3962400"/>
              <a:ext cx="2133600" cy="762000"/>
            </a:xfrm>
            <a:prstGeom prst="wedgeRoundRectCallout">
              <a:avLst>
                <a:gd name="adj1" fmla="val -40244"/>
                <a:gd name="adj2" fmla="val 72286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/>
                  <a:cs typeface="Calibri"/>
                </a:rPr>
                <a:t>Action: flip all four</a:t>
              </a:r>
              <a:br>
                <a:rPr lang="en-US" dirty="0">
                  <a:latin typeface="Calibri"/>
                  <a:cs typeface="Calibri"/>
                </a:rPr>
              </a:br>
              <a:r>
                <a:rPr lang="en-US" dirty="0">
                  <a:latin typeface="Calibri"/>
                  <a:cs typeface="Calibri"/>
                </a:rPr>
                <a:t>Cost: 4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3733800" y="4495801"/>
            <a:ext cx="4572000" cy="393700"/>
            <a:chOff x="2438400" y="4724400"/>
            <a:chExt cx="4572000" cy="394447"/>
          </a:xfrm>
        </p:grpSpPr>
        <p:cxnSp>
          <p:nvCxnSpPr>
            <p:cNvPr id="119" name="Straight Arrow Connector 118"/>
            <p:cNvCxnSpPr/>
            <p:nvPr/>
          </p:nvCxnSpPr>
          <p:spPr>
            <a:xfrm rot="10800000" flipV="1">
              <a:off x="2438400" y="4724400"/>
              <a:ext cx="1676400" cy="381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rot="10800000" flipH="1" flipV="1">
              <a:off x="5334000" y="4724400"/>
              <a:ext cx="1676400" cy="381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rot="5400000">
              <a:off x="4543930" y="4965364"/>
              <a:ext cx="30537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136"/>
          <p:cNvGrpSpPr>
            <a:grpSpLocks/>
          </p:cNvGrpSpPr>
          <p:nvPr/>
        </p:nvGrpSpPr>
        <p:grpSpPr bwMode="auto">
          <a:xfrm>
            <a:off x="2133600" y="5410200"/>
            <a:ext cx="2362200" cy="762000"/>
            <a:chOff x="838200" y="5638800"/>
            <a:chExt cx="2362200" cy="762000"/>
          </a:xfrm>
        </p:grpSpPr>
        <p:grpSp>
          <p:nvGrpSpPr>
            <p:cNvPr id="9246" name="Group 97"/>
            <p:cNvGrpSpPr>
              <a:grpSpLocks/>
            </p:cNvGrpSpPr>
            <p:nvPr/>
          </p:nvGrpSpPr>
          <p:grpSpPr bwMode="auto">
            <a:xfrm>
              <a:off x="838200" y="6096000"/>
              <a:ext cx="2362200" cy="304800"/>
              <a:chOff x="838200" y="6096000"/>
              <a:chExt cx="2362200" cy="304800"/>
            </a:xfrm>
          </p:grpSpPr>
          <p:grpSp>
            <p:nvGrpSpPr>
              <p:cNvPr id="9249" name="Group 81"/>
              <p:cNvGrpSpPr>
                <a:grpSpLocks/>
              </p:cNvGrpSpPr>
              <p:nvPr/>
            </p:nvGrpSpPr>
            <p:grpSpPr bwMode="auto">
              <a:xfrm flipV="1">
                <a:off x="838200" y="6109854"/>
                <a:ext cx="1025380" cy="194975"/>
                <a:chOff x="914400" y="6033654"/>
                <a:chExt cx="1025380" cy="194975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090613" y="6226608"/>
                  <a:ext cx="636587" cy="1587"/>
                </a:xfrm>
                <a:prstGeom prst="line">
                  <a:avLst/>
                </a:prstGeom>
                <a:ln w="38100">
                  <a:solidFill>
                    <a:srgbClr val="CC66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162050" y="6032933"/>
                  <a:ext cx="495300" cy="1587"/>
                </a:xfrm>
                <a:prstGeom prst="line">
                  <a:avLst/>
                </a:prstGeom>
                <a:ln w="38100">
                  <a:solidFill>
                    <a:srgbClr val="CC99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914400" y="6129770"/>
                  <a:ext cx="1025525" cy="1588"/>
                </a:xfrm>
                <a:prstGeom prst="line">
                  <a:avLst/>
                </a:prstGeom>
                <a:ln w="38100">
                  <a:solidFill>
                    <a:srgbClr val="6633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/>
              <p:nvPr/>
            </p:nvCxnSpPr>
            <p:spPr>
              <a:xfrm flipV="1">
                <a:off x="944563" y="6399213"/>
                <a:ext cx="812800" cy="1587"/>
              </a:xfrm>
              <a:prstGeom prst="line">
                <a:avLst/>
              </a:prstGeom>
              <a:ln w="38100">
                <a:solidFill>
                  <a:srgbClr val="99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251" name="Group 87"/>
              <p:cNvGrpSpPr>
                <a:grpSpLocks/>
              </p:cNvGrpSpPr>
              <p:nvPr/>
            </p:nvGrpSpPr>
            <p:grpSpPr bwMode="auto">
              <a:xfrm flipV="1">
                <a:off x="2175020" y="6096000"/>
                <a:ext cx="1025380" cy="290946"/>
                <a:chOff x="2175020" y="6019800"/>
                <a:chExt cx="1025380" cy="290946"/>
              </a:xfrm>
            </p:grpSpPr>
            <p:grpSp>
              <p:nvGrpSpPr>
                <p:cNvPr id="9252" name="Group 82"/>
                <p:cNvGrpSpPr>
                  <a:grpSpLocks/>
                </p:cNvGrpSpPr>
                <p:nvPr/>
              </p:nvGrpSpPr>
              <p:grpSpPr bwMode="auto">
                <a:xfrm>
                  <a:off x="2175020" y="6019800"/>
                  <a:ext cx="1025380" cy="194975"/>
                  <a:chOff x="914400" y="6033654"/>
                  <a:chExt cx="1025380" cy="194975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V="1">
                    <a:off x="1090468" y="6227762"/>
                    <a:ext cx="636587" cy="1588"/>
                  </a:xfrm>
                  <a:prstGeom prst="line">
                    <a:avLst/>
                  </a:prstGeom>
                  <a:ln w="38100">
                    <a:solidFill>
                      <a:srgbClr val="CC66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161905" y="6034087"/>
                    <a:ext cx="495300" cy="1588"/>
                  </a:xfrm>
                  <a:prstGeom prst="line">
                    <a:avLst/>
                  </a:prstGeom>
                  <a:ln w="38100">
                    <a:solidFill>
                      <a:srgbClr val="CC99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914255" y="6130925"/>
                    <a:ext cx="1025525" cy="1587"/>
                  </a:xfrm>
                  <a:prstGeom prst="line">
                    <a:avLst/>
                  </a:prstGeom>
                  <a:ln w="38100">
                    <a:solidFill>
                      <a:srgbClr val="663300"/>
                    </a:solidFill>
                  </a:ln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2281238" y="6309158"/>
                  <a:ext cx="812800" cy="1588"/>
                </a:xfrm>
                <a:prstGeom prst="line">
                  <a:avLst/>
                </a:prstGeom>
                <a:ln w="38100">
                  <a:solidFill>
                    <a:srgbClr val="9966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0" name="Straight Arrow Connector 129"/>
            <p:cNvCxnSpPr/>
            <p:nvPr/>
          </p:nvCxnSpPr>
          <p:spPr>
            <a:xfrm rot="10800000" flipV="1">
              <a:off x="1295400" y="56388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rot="10800000" flipH="1" flipV="1">
              <a:off x="2209800" y="56388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5"/>
          <p:cNvGrpSpPr>
            <a:grpSpLocks/>
          </p:cNvGrpSpPr>
          <p:nvPr/>
        </p:nvGrpSpPr>
        <p:grpSpPr bwMode="auto">
          <a:xfrm>
            <a:off x="7391400" y="5410200"/>
            <a:ext cx="2438400" cy="762000"/>
            <a:chOff x="6096000" y="5638800"/>
            <a:chExt cx="2438400" cy="762000"/>
          </a:xfrm>
        </p:grpSpPr>
        <p:grpSp>
          <p:nvGrpSpPr>
            <p:cNvPr id="9234" name="Group 98"/>
            <p:cNvGrpSpPr>
              <a:grpSpLocks/>
            </p:cNvGrpSpPr>
            <p:nvPr/>
          </p:nvGrpSpPr>
          <p:grpSpPr bwMode="auto">
            <a:xfrm>
              <a:off x="6096000" y="6096000"/>
              <a:ext cx="2438400" cy="304800"/>
              <a:chOff x="6096000" y="6096000"/>
              <a:chExt cx="2438400" cy="304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7508875" y="6399213"/>
                <a:ext cx="1025525" cy="1587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756525" y="6110288"/>
                <a:ext cx="495300" cy="0"/>
              </a:xfrm>
              <a:prstGeom prst="line">
                <a:avLst/>
              </a:prstGeom>
              <a:ln w="38100">
                <a:solidFill>
                  <a:srgbClr val="CC99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7685088" y="6207125"/>
                <a:ext cx="636587" cy="0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7615238" y="6302375"/>
                <a:ext cx="812800" cy="1588"/>
              </a:xfrm>
              <a:prstGeom prst="line">
                <a:avLst/>
              </a:prstGeom>
              <a:ln w="38100">
                <a:solidFill>
                  <a:srgbClr val="9966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96000" y="6386513"/>
                <a:ext cx="1025525" cy="0"/>
              </a:xfrm>
              <a:prstGeom prst="line">
                <a:avLst/>
              </a:prstGeom>
              <a:ln w="38100">
                <a:solidFill>
                  <a:srgbClr val="6633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343650" y="6289675"/>
                <a:ext cx="495300" cy="0"/>
              </a:xfrm>
              <a:prstGeom prst="line">
                <a:avLst/>
              </a:prstGeom>
              <a:ln w="38100">
                <a:solidFill>
                  <a:srgbClr val="CC99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243" name="Group 94"/>
              <p:cNvGrpSpPr>
                <a:grpSpLocks/>
              </p:cNvGrpSpPr>
              <p:nvPr/>
            </p:nvGrpSpPr>
            <p:grpSpPr bwMode="auto">
              <a:xfrm flipV="1">
                <a:off x="6202074" y="6096000"/>
                <a:ext cx="813233" cy="96982"/>
                <a:chOff x="6278274" y="6096000"/>
                <a:chExt cx="813233" cy="96982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350000" y="6191394"/>
                  <a:ext cx="635000" cy="1588"/>
                </a:xfrm>
                <a:prstGeom prst="line">
                  <a:avLst/>
                </a:prstGeom>
                <a:ln w="38100">
                  <a:solidFill>
                    <a:srgbClr val="CC66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278563" y="6096144"/>
                  <a:ext cx="812800" cy="1588"/>
                </a:xfrm>
                <a:prstGeom prst="line">
                  <a:avLst/>
                </a:prstGeom>
                <a:ln w="38100">
                  <a:solidFill>
                    <a:srgbClr val="9966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4" name="Straight Arrow Connector 133"/>
            <p:cNvCxnSpPr/>
            <p:nvPr/>
          </p:nvCxnSpPr>
          <p:spPr>
            <a:xfrm rot="10800000" flipV="1">
              <a:off x="6629400" y="56388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rot="10800000" flipH="1" flipV="1">
              <a:off x="7543800" y="56388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Rounded Rectangular Callout 70"/>
          <p:cNvSpPr/>
          <p:nvPr/>
        </p:nvSpPr>
        <p:spPr bwMode="auto">
          <a:xfrm>
            <a:off x="7772400" y="3810000"/>
            <a:ext cx="2286000" cy="990600"/>
          </a:xfrm>
          <a:prstGeom prst="wedgeRoundRectCallout">
            <a:avLst>
              <a:gd name="adj1" fmla="val 23278"/>
              <a:gd name="adj2" fmla="val 14284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Path to reach goal:</a:t>
            </a:r>
          </a:p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Flip four, flip three</a:t>
            </a:r>
          </a:p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Total cost: 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2EADB2-9E04-4C87-B045-F845DC30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16" grpId="0" animBg="1"/>
      <p:bldP spid="116" grpId="1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One Queue</a:t>
            </a:r>
          </a:p>
        </p:txBody>
      </p:sp>
      <p:sp>
        <p:nvSpPr>
          <p:cNvPr id="29711" name="Rectangle 15"/>
          <p:cNvSpPr>
            <a:spLocks noGrp="1" noChangeArrowheads="1"/>
          </p:cNvSpPr>
          <p:nvPr>
            <p:ph idx="1"/>
          </p:nvPr>
        </p:nvSpPr>
        <p:spPr>
          <a:xfrm>
            <a:off x="381000" y="1443036"/>
            <a:ext cx="58420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All these search algorithms are the same except for fringe strategies</a:t>
            </a:r>
          </a:p>
          <a:p>
            <a:pPr lvl="1"/>
            <a:r>
              <a:rPr lang="en-US" sz="2400" dirty="0"/>
              <a:t>Conceptually, all fringes are priority queues (i.e. collections of nodes with attached priorities)</a:t>
            </a:r>
          </a:p>
          <a:p>
            <a:pPr lvl="1"/>
            <a:r>
              <a:rPr lang="en-US" sz="2400" dirty="0"/>
              <a:t>Practically, for DFS and BFS, you can avoid the log(n) overhead from an actual priority queue, by using stacks and queues</a:t>
            </a:r>
          </a:p>
          <a:p>
            <a:pPr lvl="1"/>
            <a:r>
              <a:rPr lang="en-US" sz="2400" dirty="0"/>
              <a:t>Can even code one implementation that takes a variable queuing object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900" y="1296458"/>
            <a:ext cx="5753099" cy="4474632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95225-24C6-42B0-9D57-3F0C7C89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1201</Words>
  <Application>Microsoft Office PowerPoint</Application>
  <PresentationFormat>Widescreen</PresentationFormat>
  <Paragraphs>292</Paragraphs>
  <Slides>27</Slides>
  <Notes>9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Artificial Intelligence Survey</vt:lpstr>
      <vt:lpstr>Today</vt:lpstr>
      <vt:lpstr>Recap: Search</vt:lpstr>
      <vt:lpstr>Recap: Search</vt:lpstr>
      <vt:lpstr>Example: Pancake Problem</vt:lpstr>
      <vt:lpstr>Example: Pancake Problem</vt:lpstr>
      <vt:lpstr>Example: Pancake Problem</vt:lpstr>
      <vt:lpstr>General Tree Search</vt:lpstr>
      <vt:lpstr>The One Queue</vt:lpstr>
      <vt:lpstr>Uninformed Search</vt:lpstr>
      <vt:lpstr>Uniform Cost Search</vt:lpstr>
      <vt:lpstr>Video of Demo Contours UCS Empty</vt:lpstr>
      <vt:lpstr>Video of Demo Contours UCS Pacman Small Maze</vt:lpstr>
      <vt:lpstr>Informed Search</vt:lpstr>
      <vt:lpstr>Search Heuristics</vt:lpstr>
      <vt:lpstr>Example: Heuristic Function</vt:lpstr>
      <vt:lpstr>Example: Heuristic Function</vt:lpstr>
      <vt:lpstr>Greedy Search</vt:lpstr>
      <vt:lpstr>Example: Heuristic Function</vt:lpstr>
      <vt:lpstr>Greedy Search</vt:lpstr>
      <vt:lpstr>Greedy Search</vt:lpstr>
      <vt:lpstr>Video of Demo Contours Greedy (Empty)</vt:lpstr>
      <vt:lpstr>Video of Demo Contours Greedy (Pacman Small Maze)</vt:lpstr>
      <vt:lpstr>A* Search</vt:lpstr>
      <vt:lpstr>Combining UCS and Greedy</vt:lpstr>
      <vt:lpstr>When should A* terminate?</vt:lpstr>
      <vt:lpstr>Is A* Optimal?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Yagiz Aksoy</dc:creator>
  <cp:lastModifiedBy>Yagiz Aksoy</cp:lastModifiedBy>
  <cp:revision>60</cp:revision>
  <dcterms:created xsi:type="dcterms:W3CDTF">2019-09-03T05:01:17Z</dcterms:created>
  <dcterms:modified xsi:type="dcterms:W3CDTF">2020-01-14T00:43:22Z</dcterms:modified>
</cp:coreProperties>
</file>