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83" r:id="rId2"/>
    <p:sldId id="599" r:id="rId3"/>
    <p:sldId id="549" r:id="rId4"/>
    <p:sldId id="490" r:id="rId5"/>
    <p:sldId id="481" r:id="rId6"/>
    <p:sldId id="459" r:id="rId7"/>
    <p:sldId id="562" r:id="rId8"/>
    <p:sldId id="460" r:id="rId9"/>
    <p:sldId id="461" r:id="rId10"/>
    <p:sldId id="553" r:id="rId11"/>
    <p:sldId id="522" r:id="rId12"/>
    <p:sldId id="523" r:id="rId13"/>
    <p:sldId id="530" r:id="rId14"/>
    <p:sldId id="535" r:id="rId15"/>
    <p:sldId id="582" r:id="rId16"/>
    <p:sldId id="576" r:id="rId17"/>
    <p:sldId id="583" r:id="rId18"/>
    <p:sldId id="527" r:id="rId19"/>
    <p:sldId id="577" r:id="rId20"/>
    <p:sldId id="528" r:id="rId21"/>
    <p:sldId id="595" r:id="rId22"/>
    <p:sldId id="560" r:id="rId23"/>
    <p:sldId id="575" r:id="rId24"/>
    <p:sldId id="513" r:id="rId25"/>
    <p:sldId id="596" r:id="rId26"/>
    <p:sldId id="574" r:id="rId27"/>
    <p:sldId id="514" r:id="rId28"/>
    <p:sldId id="55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89" autoAdjust="0"/>
  </p:normalViewPr>
  <p:slideViewPr>
    <p:cSldViewPr snapToGrid="0">
      <p:cViewPr varScale="1">
        <p:scale>
          <a:sx n="79" d="100"/>
          <a:sy n="79" d="100"/>
        </p:scale>
        <p:origin x="3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0AC94-F038-458D-8CBC-92B6014488A7}" type="datetimeFigureOut">
              <a:rPr lang="en-US" smtClean="0"/>
              <a:t>2020-01-22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E16E7-8B74-44A0-9AE2-EB78BF86F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46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A524C-0FE5-4D64-AE7F-8C8CC01270F0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36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Semi-lattice: x &lt;= y &lt;-&gt; x = x ^ y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49D97-3088-46C0-A5CF-C692DC2682E9}" type="slidenum">
              <a:rPr lang="en-US" smtClean="0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70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test has structure, it ‘s more like a manual describing a</a:t>
            </a:r>
            <a:r>
              <a:rPr lang="en-US" baseline="0" dirty="0"/>
              <a:t> set of constraints that have to hold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4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827440-8455-49FE-8D60-C75C8E9B9FC5}" type="datetime1">
              <a:rPr lang="en-US" smtClean="0"/>
              <a:t>2020-01-22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9EB465-871E-4A5C-89F8-6DB7206C5917}" type="datetime1">
              <a:rPr lang="en-US" smtClean="0"/>
              <a:t>2020-01-22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D143-1CAB-4C74-8C27-5D38B32EF180}" type="datetime1">
              <a:rPr lang="en-US" smtClean="0"/>
              <a:t>2020-01-22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B6A17F-1D56-4704-AD7A-F851E4687184}" type="datetime1">
              <a:rPr lang="en-US" smtClean="0"/>
              <a:t>2020-01-22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4EB712-1FB1-4FEE-86FD-2D9D348F695E}" type="datetime1">
              <a:rPr lang="en-US" smtClean="0"/>
              <a:t>2020-01-22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7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A2FBF8-BB8C-410E-8B86-A3A975CBE125}" type="datetime1">
              <a:rPr lang="en-US" smtClean="0"/>
              <a:t>2020-01-22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C25627-AF3C-403C-8BA7-B4FA0C2FD310}" type="datetime1">
              <a:rPr lang="en-US" smtClean="0"/>
              <a:t>2020-01-22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2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43F996-EEB2-4A28-AFA3-1BC6970BA57E}" type="datetime1">
              <a:rPr lang="en-US" smtClean="0"/>
              <a:t>2020-01-22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0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0212E2-6593-4907-919D-282FFA1B9C60}" type="datetime1">
              <a:rPr lang="en-US" smtClean="0"/>
              <a:t>2020-01-22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1DBF26-8645-4E92-A9D5-9B6D8BB76246}" type="datetime1">
              <a:rPr lang="en-US" smtClean="0"/>
              <a:t>2020-01-22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CF6394-6D73-459F-8130-A42D1001016A}" type="datetime1">
              <a:rPr lang="en-US" smtClean="0"/>
              <a:t>2020-01-22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0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9801"/>
            <a:ext cx="10515600" cy="668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029" y="996176"/>
            <a:ext cx="10515600" cy="518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9306" y="6508750"/>
            <a:ext cx="542693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5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iazza.com/sfu.ca/spring2020/cmpt310/hom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tags" Target="../tags/tag13.xml"/><Relationship Id="rId7" Type="http://schemas.openxmlformats.org/officeDocument/2006/relationships/image" Target="../media/image28.wmf"/><Relationship Id="rId12" Type="http://schemas.openxmlformats.org/officeDocument/2006/relationships/image" Target="../media/image3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5" Type="http://schemas.openxmlformats.org/officeDocument/2006/relationships/tags" Target="../tags/tag15.xml"/><Relationship Id="rId10" Type="http://schemas.openxmlformats.org/officeDocument/2006/relationships/image" Target="../media/image31.png"/><Relationship Id="rId4" Type="http://schemas.openxmlformats.org/officeDocument/2006/relationships/tags" Target="../tags/tag14.xml"/><Relationship Id="rId9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tags" Target="../tags/tag18.xm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5" Type="http://schemas.openxmlformats.org/officeDocument/2006/relationships/tags" Target="../tags/tag20.xml"/><Relationship Id="rId10" Type="http://schemas.openxmlformats.org/officeDocument/2006/relationships/image" Target="../media/image38.png"/><Relationship Id="rId4" Type="http://schemas.openxmlformats.org/officeDocument/2006/relationships/tags" Target="../tags/tag19.xml"/><Relationship Id="rId9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44.png"/><Relationship Id="rId18" Type="http://schemas.openxmlformats.org/officeDocument/2006/relationships/image" Target="../media/image48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43.png"/><Relationship Id="rId17" Type="http://schemas.openxmlformats.org/officeDocument/2006/relationships/image" Target="../media/image47.png"/><Relationship Id="rId2" Type="http://schemas.openxmlformats.org/officeDocument/2006/relationships/tags" Target="../tags/tag22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42.png"/><Relationship Id="rId5" Type="http://schemas.openxmlformats.org/officeDocument/2006/relationships/tags" Target="../tags/tag25.xml"/><Relationship Id="rId15" Type="http://schemas.openxmlformats.org/officeDocument/2006/relationships/image" Target="../media/image3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9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tags" Target="../tags/tag4.xml"/><Relationship Id="rId16" Type="http://schemas.openxmlformats.org/officeDocument/2006/relationships/image" Target="../media/image13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8.png"/><Relationship Id="rId5" Type="http://schemas.openxmlformats.org/officeDocument/2006/relationships/tags" Target="../tags/tag7.xml"/><Relationship Id="rId15" Type="http://schemas.openxmlformats.org/officeDocument/2006/relationships/image" Target="../media/image12.png"/><Relationship Id="rId10" Type="http://schemas.openxmlformats.org/officeDocument/2006/relationships/notesSlide" Target="../notesSlides/notesSlide2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 Survey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CMPT 310, Spring 2020</a:t>
            </a:r>
          </a:p>
          <a:p>
            <a:endParaRPr lang="en-US" dirty="0"/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credits: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Dan Klein and Pieter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Abbeel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E2A7E-2159-479D-88CF-915D7B7F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1600552"/>
            <a:ext cx="9932986" cy="440937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B9D39-1861-4C27-83FE-CF9B4A45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800" dirty="0"/>
              <a:t>Failure to detect repeated states can cause exponentially more work. 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72200" y="2041711"/>
            <a:ext cx="4889500" cy="3880103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936947" y="2035612"/>
            <a:ext cx="3886200" cy="3886200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84898" y="2198192"/>
            <a:ext cx="48768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Search Tree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5547" y="2121992"/>
            <a:ext cx="34290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State Graph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Tree Search: Extra Work!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10" t="2840" r="64740" b="2208"/>
          <a:stretch>
            <a:fillRect/>
          </a:stretch>
        </p:blipFill>
        <p:spPr bwMode="auto">
          <a:xfrm>
            <a:off x="1371600" y="2514600"/>
            <a:ext cx="3048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165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8026" t="5048" r="2599" b="15457"/>
          <a:stretch>
            <a:fillRect/>
          </a:stretch>
        </p:blipFill>
        <p:spPr bwMode="auto">
          <a:xfrm>
            <a:off x="6477000" y="2819400"/>
            <a:ext cx="4343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8A5784-FAF9-4273-A659-A1F3838E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cs typeface="Calibri"/>
              </a:rPr>
              <a:t>Graph Search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>
                <a:latin typeface="Calibri"/>
                <a:cs typeface="Calibri"/>
              </a:rPr>
              <a:t>In BFS, for example, we shouldn’t bother expanding the circled nodes (why?)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3352800" y="2435610"/>
            <a:ext cx="5486400" cy="3355590"/>
            <a:chOff x="48" y="2332"/>
            <a:chExt cx="3456" cy="2406"/>
          </a:xfrm>
        </p:grpSpPr>
        <p:sp>
          <p:nvSpPr>
            <p:cNvPr id="30729" name="Text Box 5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0730" name="Text Box 6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0731" name="Text Box 7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b</a:t>
              </a:r>
            </a:p>
          </p:txBody>
        </p:sp>
        <p:sp>
          <p:nvSpPr>
            <p:cNvPr id="30732" name="Text Box 8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d</a:t>
              </a:r>
            </a:p>
          </p:txBody>
        </p:sp>
        <p:sp>
          <p:nvSpPr>
            <p:cNvPr id="30733" name="Text Box 9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30734" name="Text Box 10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0735" name="Text Box 11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c</a:t>
              </a:r>
            </a:p>
          </p:txBody>
        </p:sp>
        <p:cxnSp>
          <p:nvCxnSpPr>
            <p:cNvPr id="30736" name="AutoShape 12"/>
            <p:cNvCxnSpPr>
              <a:cxnSpLocks noChangeShapeType="1"/>
              <a:stCxn id="30732" idx="2"/>
              <a:endCxn id="30731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37" name="AutoShape 13"/>
            <p:cNvCxnSpPr>
              <a:cxnSpLocks noChangeShapeType="1"/>
              <a:stCxn id="30732" idx="2"/>
              <a:endCxn id="30735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38" name="AutoShape 14"/>
            <p:cNvCxnSpPr>
              <a:cxnSpLocks noChangeShapeType="1"/>
              <a:stCxn id="30731" idx="2"/>
              <a:endCxn id="30730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39" name="AutoShape 15"/>
            <p:cNvCxnSpPr>
              <a:cxnSpLocks noChangeShapeType="1"/>
              <a:stCxn id="30735" idx="2"/>
              <a:endCxn id="30734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0740" name="Group 16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30767" name="Text Box 17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e</a:t>
                </a:r>
              </a:p>
            </p:txBody>
          </p:sp>
          <p:sp>
            <p:nvSpPr>
              <p:cNvPr id="30768" name="Text Box 18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p</a:t>
                </a:r>
              </a:p>
            </p:txBody>
          </p:sp>
          <p:sp>
            <p:nvSpPr>
              <p:cNvPr id="30769" name="Text Box 19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h</a:t>
                </a:r>
              </a:p>
            </p:txBody>
          </p:sp>
          <p:sp>
            <p:nvSpPr>
              <p:cNvPr id="30770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f</a:t>
                </a:r>
              </a:p>
            </p:txBody>
          </p:sp>
          <p:sp>
            <p:nvSpPr>
              <p:cNvPr id="30771" name="Text Box 21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r</a:t>
                </a:r>
              </a:p>
            </p:txBody>
          </p:sp>
          <p:sp>
            <p:nvSpPr>
              <p:cNvPr id="30772" name="Text Box 22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q</a:t>
                </a:r>
              </a:p>
            </p:txBody>
          </p:sp>
          <p:sp>
            <p:nvSpPr>
              <p:cNvPr id="30773" name="Text Box 23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q</a:t>
                </a:r>
              </a:p>
            </p:txBody>
          </p:sp>
          <p:sp>
            <p:nvSpPr>
              <p:cNvPr id="30774" name="Text Box 24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c</a:t>
                </a:r>
              </a:p>
            </p:txBody>
          </p:sp>
          <p:sp>
            <p:nvSpPr>
              <p:cNvPr id="30775" name="Text Box 25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libri"/>
                    <a:cs typeface="Calibri"/>
                  </a:rPr>
                  <a:t>G</a:t>
                </a:r>
              </a:p>
            </p:txBody>
          </p:sp>
          <p:sp>
            <p:nvSpPr>
              <p:cNvPr id="30776" name="Text Box 26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a</a:t>
                </a:r>
              </a:p>
            </p:txBody>
          </p:sp>
          <p:cxnSp>
            <p:nvCxnSpPr>
              <p:cNvPr id="30777" name="AutoShape 27"/>
              <p:cNvCxnSpPr>
                <a:cxnSpLocks noChangeShapeType="1"/>
                <a:stCxn id="30767" idx="2"/>
                <a:endCxn id="30769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78" name="AutoShape 28"/>
              <p:cNvCxnSpPr>
                <a:cxnSpLocks noChangeShapeType="1"/>
                <a:stCxn id="30767" idx="2"/>
                <a:endCxn id="30771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79" name="AutoShape 29"/>
              <p:cNvCxnSpPr>
                <a:cxnSpLocks noChangeShapeType="1"/>
                <a:stCxn id="30769" idx="2"/>
                <a:endCxn id="30768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80" name="AutoShape 30"/>
              <p:cNvCxnSpPr>
                <a:cxnSpLocks noChangeShapeType="1"/>
                <a:stCxn id="30769" idx="2"/>
                <a:endCxn id="30772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81" name="AutoShape 31"/>
              <p:cNvCxnSpPr>
                <a:cxnSpLocks noChangeShapeType="1"/>
                <a:stCxn id="30771" idx="2"/>
                <a:endCxn id="30770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82" name="AutoShape 32"/>
              <p:cNvCxnSpPr>
                <a:cxnSpLocks noChangeShapeType="1"/>
                <a:stCxn id="30768" idx="2"/>
                <a:endCxn id="30773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83" name="AutoShape 33"/>
              <p:cNvCxnSpPr>
                <a:cxnSpLocks noChangeShapeType="1"/>
                <a:stCxn id="30770" idx="2"/>
                <a:endCxn id="30774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84" name="AutoShape 34"/>
              <p:cNvCxnSpPr>
                <a:cxnSpLocks noChangeShapeType="1"/>
                <a:stCxn id="30770" idx="2"/>
                <a:endCxn id="30775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85" name="AutoShape 35"/>
              <p:cNvCxnSpPr>
                <a:cxnSpLocks noChangeShapeType="1"/>
                <a:stCxn id="30774" idx="2"/>
                <a:endCxn id="30776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30741" name="Text Box 36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q</a:t>
              </a:r>
            </a:p>
          </p:txBody>
        </p:sp>
        <p:cxnSp>
          <p:nvCxnSpPr>
            <p:cNvPr id="30742" name="AutoShape 37"/>
            <p:cNvCxnSpPr>
              <a:cxnSpLocks noChangeShapeType="1"/>
              <a:stCxn id="30733" idx="2"/>
              <a:endCxn id="30741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0743" name="Group 38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30748" name="Text Box 39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e</a:t>
                </a:r>
              </a:p>
            </p:txBody>
          </p:sp>
          <p:sp>
            <p:nvSpPr>
              <p:cNvPr id="30749" name="Text Box 40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p</a:t>
                </a:r>
              </a:p>
            </p:txBody>
          </p:sp>
          <p:sp>
            <p:nvSpPr>
              <p:cNvPr id="30750" name="Text Box 41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h</a:t>
                </a:r>
              </a:p>
            </p:txBody>
          </p:sp>
          <p:sp>
            <p:nvSpPr>
              <p:cNvPr id="30751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f</a:t>
                </a:r>
              </a:p>
            </p:txBody>
          </p:sp>
          <p:sp>
            <p:nvSpPr>
              <p:cNvPr id="30752" name="Text Box 43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r</a:t>
                </a:r>
              </a:p>
            </p:txBody>
          </p:sp>
          <p:sp>
            <p:nvSpPr>
              <p:cNvPr id="30753" name="Text Box 44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q</a:t>
                </a:r>
              </a:p>
            </p:txBody>
          </p:sp>
          <p:sp>
            <p:nvSpPr>
              <p:cNvPr id="30754" name="Text Box 45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q</a:t>
                </a:r>
              </a:p>
            </p:txBody>
          </p:sp>
          <p:sp>
            <p:nvSpPr>
              <p:cNvPr id="30755" name="Text Box 46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c</a:t>
                </a:r>
              </a:p>
            </p:txBody>
          </p:sp>
          <p:sp>
            <p:nvSpPr>
              <p:cNvPr id="30756" name="Text Box 47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 dirty="0">
                    <a:latin typeface="Calibri"/>
                    <a:cs typeface="Calibri"/>
                  </a:rPr>
                  <a:t>G</a:t>
                </a:r>
              </a:p>
            </p:txBody>
          </p:sp>
          <p:sp>
            <p:nvSpPr>
              <p:cNvPr id="30757" name="Text Box 48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a</a:t>
                </a:r>
              </a:p>
            </p:txBody>
          </p:sp>
          <p:cxnSp>
            <p:nvCxnSpPr>
              <p:cNvPr id="30758" name="AutoShape 49"/>
              <p:cNvCxnSpPr>
                <a:cxnSpLocks noChangeShapeType="1"/>
                <a:stCxn id="30748" idx="2"/>
                <a:endCxn id="30750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59" name="AutoShape 50"/>
              <p:cNvCxnSpPr>
                <a:cxnSpLocks noChangeShapeType="1"/>
                <a:stCxn id="30748" idx="2"/>
                <a:endCxn id="30752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0" name="AutoShape 51"/>
              <p:cNvCxnSpPr>
                <a:cxnSpLocks noChangeShapeType="1"/>
                <a:stCxn id="30750" idx="2"/>
                <a:endCxn id="30749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1" name="AutoShape 52"/>
              <p:cNvCxnSpPr>
                <a:cxnSpLocks noChangeShapeType="1"/>
                <a:stCxn id="30750" idx="2"/>
                <a:endCxn id="30753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2" name="AutoShape 53"/>
              <p:cNvCxnSpPr>
                <a:cxnSpLocks noChangeShapeType="1"/>
                <a:stCxn id="30752" idx="2"/>
                <a:endCxn id="30751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3" name="AutoShape 54"/>
              <p:cNvCxnSpPr>
                <a:cxnSpLocks noChangeShapeType="1"/>
                <a:stCxn id="30749" idx="2"/>
                <a:endCxn id="30754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4" name="AutoShape 55"/>
              <p:cNvCxnSpPr>
                <a:cxnSpLocks noChangeShapeType="1"/>
                <a:stCxn id="30751" idx="2"/>
                <a:endCxn id="30755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5" name="AutoShape 56"/>
              <p:cNvCxnSpPr>
                <a:cxnSpLocks noChangeShapeType="1"/>
                <a:stCxn id="30751" idx="2"/>
                <a:endCxn id="30756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6" name="AutoShape 57"/>
              <p:cNvCxnSpPr>
                <a:cxnSpLocks noChangeShapeType="1"/>
                <a:stCxn id="30755" idx="2"/>
                <a:endCxn id="30757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30744" name="AutoShape 58"/>
            <p:cNvCxnSpPr>
              <a:cxnSpLocks noChangeShapeType="1"/>
              <a:stCxn id="30732" idx="2"/>
              <a:endCxn id="30748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45" name="AutoShape 59"/>
            <p:cNvCxnSpPr>
              <a:cxnSpLocks noChangeShapeType="1"/>
              <a:stCxn id="30729" idx="2"/>
              <a:endCxn id="30732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46" name="AutoShape 60"/>
            <p:cNvCxnSpPr>
              <a:cxnSpLocks noChangeShapeType="1"/>
              <a:stCxn id="30729" idx="2"/>
              <a:endCxn id="30767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47" name="AutoShape 61"/>
            <p:cNvCxnSpPr>
              <a:cxnSpLocks noChangeShapeType="1"/>
              <a:stCxn id="30729" idx="2"/>
              <a:endCxn id="30733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861246" name="Oval 62"/>
          <p:cNvSpPr>
            <a:spLocks noChangeArrowheads="1"/>
          </p:cNvSpPr>
          <p:nvPr/>
        </p:nvSpPr>
        <p:spPr bwMode="auto">
          <a:xfrm>
            <a:off x="4892676" y="3407161"/>
            <a:ext cx="393700" cy="35877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861247" name="Oval 63"/>
          <p:cNvSpPr>
            <a:spLocks noChangeArrowheads="1"/>
          </p:cNvSpPr>
          <p:nvPr/>
        </p:nvSpPr>
        <p:spPr bwMode="auto">
          <a:xfrm>
            <a:off x="6122989" y="3959610"/>
            <a:ext cx="393700" cy="35877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861248" name="Oval 64"/>
          <p:cNvSpPr>
            <a:spLocks noChangeArrowheads="1"/>
          </p:cNvSpPr>
          <p:nvPr/>
        </p:nvSpPr>
        <p:spPr bwMode="auto">
          <a:xfrm>
            <a:off x="4054476" y="3940561"/>
            <a:ext cx="393700" cy="35877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861249" name="Oval 65"/>
          <p:cNvSpPr>
            <a:spLocks noChangeArrowheads="1"/>
          </p:cNvSpPr>
          <p:nvPr/>
        </p:nvSpPr>
        <p:spPr bwMode="auto">
          <a:xfrm>
            <a:off x="6564314" y="3956435"/>
            <a:ext cx="393700" cy="35877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710CC6-95CA-4A8B-9C36-319C265B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246" grpId="0" animBg="1"/>
      <p:bldP spid="861247" grpId="0" animBg="1"/>
      <p:bldP spid="861248" grpId="0" animBg="1"/>
      <p:bldP spid="8612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Graph Search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371600"/>
            <a:ext cx="8153400" cy="47228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400" dirty="0"/>
              <a:t>Idea: never </a:t>
            </a:r>
            <a:r>
              <a:rPr lang="en-US" sz="2400" dirty="0">
                <a:solidFill>
                  <a:srgbClr val="FF0000"/>
                </a:solidFill>
              </a:rPr>
              <a:t>expand</a:t>
            </a:r>
            <a:r>
              <a:rPr lang="en-US" sz="2400" dirty="0"/>
              <a:t> a state twice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How to implement: </a:t>
            </a:r>
          </a:p>
          <a:p>
            <a:pPr lvl="1" eaLnBrk="1" hangingPunct="1"/>
            <a:r>
              <a:rPr lang="en-US" sz="2000" dirty="0"/>
              <a:t>Tree search + set of expanded states (“closed set”)</a:t>
            </a:r>
          </a:p>
          <a:p>
            <a:pPr lvl="1" eaLnBrk="1" hangingPunct="1"/>
            <a:r>
              <a:rPr lang="en-US" sz="2000" dirty="0"/>
              <a:t>Expand the search tree node-by-node, but…</a:t>
            </a:r>
          </a:p>
          <a:p>
            <a:pPr lvl="1" eaLnBrk="1" hangingPunct="1"/>
            <a:r>
              <a:rPr lang="en-US" sz="2000" dirty="0"/>
              <a:t>Before expanding a node, check to make sure its state has never been expanded before</a:t>
            </a:r>
          </a:p>
          <a:p>
            <a:pPr lvl="1" eaLnBrk="1" hangingPunct="1"/>
            <a:r>
              <a:rPr lang="en-US" sz="2000" dirty="0"/>
              <a:t>If not new, skip it, if new add to closed set</a:t>
            </a:r>
            <a:endParaRPr 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Important: </a:t>
            </a:r>
            <a:r>
              <a:rPr lang="en-US" sz="2400" dirty="0">
                <a:solidFill>
                  <a:srgbClr val="FF0000"/>
                </a:solidFill>
              </a:rPr>
              <a:t>store the closed set as a set</a:t>
            </a:r>
            <a:r>
              <a:rPr lang="en-US" sz="2400" dirty="0"/>
              <a:t>, not a list</a:t>
            </a:r>
            <a:endParaRPr lang="en-US" sz="1900" dirty="0"/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Can graph search wreck completeness?  Why/why not?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How about optimality?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0433AD-119D-4D15-908C-30E3BB58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cs typeface="Calibri"/>
              </a:rPr>
              <a:t>A* Graph Search Gone Wrong?</a:t>
            </a:r>
          </a:p>
        </p:txBody>
      </p:sp>
      <p:sp>
        <p:nvSpPr>
          <p:cNvPr id="18" name="Oval 17"/>
          <p:cNvSpPr/>
          <p:nvPr/>
        </p:nvSpPr>
        <p:spPr>
          <a:xfrm>
            <a:off x="1363498" y="28194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3116098" y="21336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506498" y="41910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4792498" y="28956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4792498" y="51054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b="1" dirty="0">
                <a:latin typeface="Calibri"/>
                <a:cs typeface="Calibri"/>
              </a:rPr>
              <a:t>G</a:t>
            </a:r>
          </a:p>
        </p:txBody>
      </p:sp>
      <p:cxnSp>
        <p:nvCxnSpPr>
          <p:cNvPr id="24" name="Straight Arrow Connector 23"/>
          <p:cNvCxnSpPr>
            <a:stCxn id="18" idx="7"/>
            <a:endCxn id="19" idx="2"/>
          </p:cNvCxnSpPr>
          <p:nvPr/>
        </p:nvCxnSpPr>
        <p:spPr>
          <a:xfrm flipV="1">
            <a:off x="2013906" y="2514600"/>
            <a:ext cx="1102192" cy="4163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5"/>
            <a:endCxn id="20" idx="1"/>
          </p:cNvCxnSpPr>
          <p:nvPr/>
        </p:nvCxnSpPr>
        <p:spPr>
          <a:xfrm>
            <a:off x="2013906" y="3469808"/>
            <a:ext cx="604184" cy="832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7"/>
            <a:endCxn id="21" idx="3"/>
          </p:cNvCxnSpPr>
          <p:nvPr/>
        </p:nvCxnSpPr>
        <p:spPr>
          <a:xfrm flipV="1">
            <a:off x="3156906" y="3546008"/>
            <a:ext cx="1747184" cy="756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6"/>
            <a:endCxn id="21" idx="1"/>
          </p:cNvCxnSpPr>
          <p:nvPr/>
        </p:nvCxnSpPr>
        <p:spPr>
          <a:xfrm>
            <a:off x="3878098" y="2514600"/>
            <a:ext cx="1025992" cy="4925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4"/>
            <a:endCxn id="22" idx="0"/>
          </p:cNvCxnSpPr>
          <p:nvPr/>
        </p:nvCxnSpPr>
        <p:spPr>
          <a:xfrm>
            <a:off x="5173498" y="3657600"/>
            <a:ext cx="0" cy="1447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805" name="TextBox 34"/>
          <p:cNvSpPr txBox="1">
            <a:spLocks noChangeArrowheads="1"/>
          </p:cNvSpPr>
          <p:nvPr/>
        </p:nvSpPr>
        <p:spPr bwMode="auto">
          <a:xfrm>
            <a:off x="2531898" y="2678670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33806" name="TextBox 35"/>
          <p:cNvSpPr txBox="1">
            <a:spLocks noChangeArrowheads="1"/>
          </p:cNvSpPr>
          <p:nvPr/>
        </p:nvSpPr>
        <p:spPr bwMode="auto">
          <a:xfrm>
            <a:off x="2303298" y="3581398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33807" name="TextBox 36"/>
          <p:cNvSpPr txBox="1">
            <a:spLocks noChangeArrowheads="1"/>
          </p:cNvSpPr>
          <p:nvPr/>
        </p:nvSpPr>
        <p:spPr bwMode="auto">
          <a:xfrm>
            <a:off x="4259098" y="2819398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33808" name="TextBox 37"/>
          <p:cNvSpPr txBox="1">
            <a:spLocks noChangeArrowheads="1"/>
          </p:cNvSpPr>
          <p:nvPr/>
        </p:nvSpPr>
        <p:spPr bwMode="auto">
          <a:xfrm>
            <a:off x="3954298" y="3957637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2</a:t>
            </a:r>
          </a:p>
        </p:txBody>
      </p:sp>
      <p:sp>
        <p:nvSpPr>
          <p:cNvPr id="33809" name="TextBox 38"/>
          <p:cNvSpPr txBox="1">
            <a:spLocks noChangeArrowheads="1"/>
          </p:cNvSpPr>
          <p:nvPr/>
        </p:nvSpPr>
        <p:spPr bwMode="auto">
          <a:xfrm>
            <a:off x="5249698" y="4186237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3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477798" y="2971799"/>
            <a:ext cx="3986139" cy="3341389"/>
            <a:chOff x="1638925" y="2743200"/>
            <a:chExt cx="3984928" cy="3341100"/>
          </a:xfrm>
        </p:grpSpPr>
        <p:sp>
          <p:nvSpPr>
            <p:cNvPr id="33831" name="TextBox 39"/>
            <p:cNvSpPr txBox="1">
              <a:spLocks noChangeArrowheads="1"/>
            </p:cNvSpPr>
            <p:nvPr/>
          </p:nvSpPr>
          <p:spPr bwMode="auto">
            <a:xfrm>
              <a:off x="1638925" y="3429001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h=2</a:t>
              </a:r>
            </a:p>
          </p:txBody>
        </p:sp>
        <p:sp>
          <p:nvSpPr>
            <p:cNvPr id="33832" name="TextBox 40"/>
            <p:cNvSpPr txBox="1">
              <a:spLocks noChangeArrowheads="1"/>
            </p:cNvSpPr>
            <p:nvPr/>
          </p:nvSpPr>
          <p:spPr bwMode="auto">
            <a:xfrm>
              <a:off x="2743200" y="4800600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h=1</a:t>
              </a:r>
            </a:p>
          </p:txBody>
        </p:sp>
        <p:sp>
          <p:nvSpPr>
            <p:cNvPr id="33833" name="TextBox 41"/>
            <p:cNvSpPr txBox="1">
              <a:spLocks noChangeArrowheads="1"/>
            </p:cNvSpPr>
            <p:nvPr/>
          </p:nvSpPr>
          <p:spPr bwMode="auto">
            <a:xfrm>
              <a:off x="3315325" y="2743200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h=4</a:t>
              </a:r>
            </a:p>
          </p:txBody>
        </p:sp>
        <p:sp>
          <p:nvSpPr>
            <p:cNvPr id="33834" name="TextBox 42"/>
            <p:cNvSpPr txBox="1">
              <a:spLocks noChangeArrowheads="1"/>
            </p:cNvSpPr>
            <p:nvPr/>
          </p:nvSpPr>
          <p:spPr bwMode="auto">
            <a:xfrm>
              <a:off x="4267200" y="3119735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h=1</a:t>
              </a:r>
            </a:p>
          </p:txBody>
        </p:sp>
        <p:sp>
          <p:nvSpPr>
            <p:cNvPr id="33835" name="TextBox 43"/>
            <p:cNvSpPr txBox="1">
              <a:spLocks noChangeArrowheads="1"/>
            </p:cNvSpPr>
            <p:nvPr/>
          </p:nvSpPr>
          <p:spPr bwMode="auto">
            <a:xfrm>
              <a:off x="5029200" y="5715000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h=0</a:t>
              </a:r>
            </a:p>
          </p:txBody>
        </p: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8229601" y="2362200"/>
            <a:ext cx="1047578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S (0+</a:t>
            </a:r>
            <a:r>
              <a:rPr lang="en-US" sz="240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latin typeface="Calibri"/>
                <a:cs typeface="Calibri"/>
              </a:rPr>
              <a:t>)</a:t>
            </a:r>
          </a:p>
        </p:txBody>
      </p: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7239001" y="2823863"/>
            <a:ext cx="2995207" cy="919284"/>
            <a:chOff x="5638800" y="2133354"/>
            <a:chExt cx="2995208" cy="918925"/>
          </a:xfrm>
        </p:grpSpPr>
        <p:sp>
          <p:nvSpPr>
            <p:cNvPr id="33827" name="TextBox 54"/>
            <p:cNvSpPr txBox="1">
              <a:spLocks noChangeArrowheads="1"/>
            </p:cNvSpPr>
            <p:nvPr/>
          </p:nvSpPr>
          <p:spPr bwMode="auto">
            <a:xfrm>
              <a:off x="5638800" y="2590794"/>
              <a:ext cx="1084251" cy="461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A (1+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4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33828" name="TextBox 55"/>
            <p:cNvSpPr txBox="1">
              <a:spLocks noChangeArrowheads="1"/>
            </p:cNvSpPr>
            <p:nvPr/>
          </p:nvSpPr>
          <p:spPr bwMode="auto">
            <a:xfrm>
              <a:off x="7560427" y="2590789"/>
              <a:ext cx="1073581" cy="461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B (1+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62" name="Straight Arrow Connector 61"/>
            <p:cNvCxnSpPr>
              <a:stCxn id="54" idx="2"/>
              <a:endCxn id="33828" idx="0"/>
            </p:cNvCxnSpPr>
            <p:nvPr/>
          </p:nvCxnSpPr>
          <p:spPr>
            <a:xfrm>
              <a:off x="7153190" y="2133354"/>
              <a:ext cx="944028" cy="4574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4" idx="2"/>
              <a:endCxn id="33827" idx="0"/>
            </p:cNvCxnSpPr>
            <p:nvPr/>
          </p:nvCxnSpPr>
          <p:spPr>
            <a:xfrm flipH="1">
              <a:off x="6180926" y="2133354"/>
              <a:ext cx="972263" cy="4574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7237991" y="3743147"/>
            <a:ext cx="1070275" cy="914580"/>
            <a:chOff x="5637791" y="3052286"/>
            <a:chExt cx="1069765" cy="914581"/>
          </a:xfrm>
        </p:grpSpPr>
        <p:sp>
          <p:nvSpPr>
            <p:cNvPr id="33825" name="TextBox 58"/>
            <p:cNvSpPr txBox="1">
              <a:spLocks noChangeArrowheads="1"/>
            </p:cNvSpPr>
            <p:nvPr/>
          </p:nvSpPr>
          <p:spPr bwMode="auto">
            <a:xfrm>
              <a:off x="5637791" y="3505201"/>
              <a:ext cx="1069765" cy="4616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C (2+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68" name="Straight Arrow Connector 67"/>
            <p:cNvCxnSpPr>
              <a:stCxn id="33827" idx="2"/>
              <a:endCxn id="33825" idx="0"/>
            </p:cNvCxnSpPr>
            <p:nvPr/>
          </p:nvCxnSpPr>
          <p:spPr>
            <a:xfrm flipH="1">
              <a:off x="6172674" y="3052286"/>
              <a:ext cx="7994" cy="4529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7239002" y="4657727"/>
            <a:ext cx="1100331" cy="909802"/>
            <a:chOff x="5638805" y="3966836"/>
            <a:chExt cx="1099952" cy="910124"/>
          </a:xfrm>
        </p:grpSpPr>
        <p:sp>
          <p:nvSpPr>
            <p:cNvPr id="33823" name="TextBox 59"/>
            <p:cNvSpPr txBox="1">
              <a:spLocks noChangeArrowheads="1"/>
            </p:cNvSpPr>
            <p:nvPr/>
          </p:nvSpPr>
          <p:spPr bwMode="auto">
            <a:xfrm>
              <a:off x="5638805" y="4415132"/>
              <a:ext cx="1099952" cy="461828"/>
            </a:xfrm>
            <a:prstGeom prst="rect">
              <a:avLst/>
            </a:prstGeom>
            <a:noFill/>
            <a:ln w="28575">
              <a:noFill/>
              <a:miter lim="800000"/>
              <a:headEnd type="none" w="med" len="med"/>
              <a:tailEnd type="triangle" w="lg" len="lg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G (5+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0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70" name="Straight Arrow Connector 69"/>
            <p:cNvCxnSpPr>
              <a:stCxn id="33825" idx="2"/>
              <a:endCxn id="33823" idx="0"/>
            </p:cNvCxnSpPr>
            <p:nvPr/>
          </p:nvCxnSpPr>
          <p:spPr>
            <a:xfrm>
              <a:off x="6172748" y="3966836"/>
              <a:ext cx="16033" cy="4482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9142996" y="3743142"/>
            <a:ext cx="1070275" cy="909982"/>
            <a:chOff x="7543375" y="3052260"/>
            <a:chExt cx="1069766" cy="910305"/>
          </a:xfrm>
        </p:grpSpPr>
        <p:sp>
          <p:nvSpPr>
            <p:cNvPr id="33821" name="TextBox 56"/>
            <p:cNvSpPr txBox="1">
              <a:spLocks noChangeArrowheads="1"/>
            </p:cNvSpPr>
            <p:nvPr/>
          </p:nvSpPr>
          <p:spPr bwMode="auto">
            <a:xfrm>
              <a:off x="7543375" y="3500736"/>
              <a:ext cx="1069766" cy="461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C (3+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72" name="Straight Arrow Connector 71"/>
            <p:cNvCxnSpPr>
              <a:stCxn id="33828" idx="2"/>
              <a:endCxn id="33821" idx="0"/>
            </p:cNvCxnSpPr>
            <p:nvPr/>
          </p:nvCxnSpPr>
          <p:spPr>
            <a:xfrm flipH="1">
              <a:off x="8078258" y="3052260"/>
              <a:ext cx="19275" cy="4484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9126745" y="4653124"/>
            <a:ext cx="1100331" cy="914237"/>
            <a:chOff x="7526555" y="3962569"/>
            <a:chExt cx="1099952" cy="914240"/>
          </a:xfrm>
        </p:grpSpPr>
        <p:sp>
          <p:nvSpPr>
            <p:cNvPr id="33819" name="TextBox 57"/>
            <p:cNvSpPr txBox="1">
              <a:spLocks noChangeArrowheads="1"/>
            </p:cNvSpPr>
            <p:nvPr/>
          </p:nvSpPr>
          <p:spPr bwMode="auto">
            <a:xfrm>
              <a:off x="7526555" y="4415142"/>
              <a:ext cx="1099952" cy="461667"/>
            </a:xfrm>
            <a:prstGeom prst="rect">
              <a:avLst/>
            </a:prstGeom>
            <a:noFill/>
            <a:ln w="28575">
              <a:noFill/>
              <a:miter lim="800000"/>
              <a:headEnd type="none" w="med" len="med"/>
              <a:tailEnd type="triangle" w="lg" len="lg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G (6+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0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74" name="Straight Arrow Connector 73"/>
            <p:cNvCxnSpPr>
              <a:stCxn id="33821" idx="2"/>
              <a:endCxn id="33819" idx="0"/>
            </p:cNvCxnSpPr>
            <p:nvPr/>
          </p:nvCxnSpPr>
          <p:spPr>
            <a:xfrm flipH="1">
              <a:off x="8076531" y="3962569"/>
              <a:ext cx="1223" cy="4525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817" name="TextBox 85"/>
          <p:cNvSpPr txBox="1">
            <a:spLocks noChangeArrowheads="1"/>
          </p:cNvSpPr>
          <p:nvPr/>
        </p:nvSpPr>
        <p:spPr bwMode="auto">
          <a:xfrm>
            <a:off x="2125499" y="1295400"/>
            <a:ext cx="2759406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State space graph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745370" y="1311833"/>
            <a:ext cx="1838576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Search tree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4425C4-2F41-4A2B-916A-DE56C9E7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Consistency of Heuristics</a:t>
            </a:r>
          </a:p>
        </p:txBody>
      </p:sp>
      <p:sp>
        <p:nvSpPr>
          <p:cNvPr id="8195" name="Content Placeholder 14"/>
          <p:cNvSpPr>
            <a:spLocks noGrp="1"/>
          </p:cNvSpPr>
          <p:nvPr>
            <p:ph idx="1"/>
          </p:nvPr>
        </p:nvSpPr>
        <p:spPr>
          <a:xfrm>
            <a:off x="4876800" y="1295400"/>
            <a:ext cx="6934200" cy="3048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Calibri"/>
                <a:cs typeface="Calibri"/>
              </a:rPr>
              <a:t>Main idea: estimated heuristic costs ≤ actual costs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libri"/>
                <a:cs typeface="Calibri"/>
              </a:rPr>
              <a:t>Admissibility: heuristic cost ≤ actual cost to goal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		</a:t>
            </a:r>
            <a:r>
              <a:rPr lang="en-US" sz="1800" dirty="0">
                <a:solidFill>
                  <a:srgbClr val="C00000"/>
                </a:solidFill>
                <a:latin typeface="Calibri"/>
                <a:cs typeface="Calibri"/>
              </a:rPr>
              <a:t>h(A) </a:t>
            </a:r>
            <a:r>
              <a:rPr lang="en-US" sz="1800" dirty="0">
                <a:latin typeface="Calibri"/>
                <a:cs typeface="Calibri"/>
              </a:rPr>
              <a:t>≤</a:t>
            </a:r>
            <a:r>
              <a:rPr lang="en-US" sz="1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alibri"/>
                <a:cs typeface="Calibri"/>
              </a:rPr>
              <a:t>actual cost from A to G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libri"/>
                <a:cs typeface="Calibri"/>
              </a:rPr>
              <a:t>Consistency: heuristic “arc” cost ≤ actual cost for each arc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800" dirty="0">
                <a:solidFill>
                  <a:srgbClr val="C00000"/>
                </a:solidFill>
                <a:latin typeface="Calibri"/>
                <a:cs typeface="Calibri"/>
              </a:rPr>
              <a:t>		h(A) – h(C)</a:t>
            </a:r>
            <a:r>
              <a:rPr lang="en-US" sz="18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≤ </a:t>
            </a:r>
            <a:r>
              <a:rPr lang="en-US" sz="1800" dirty="0">
                <a:solidFill>
                  <a:srgbClr val="008000"/>
                </a:solidFill>
                <a:latin typeface="Calibri"/>
                <a:cs typeface="Calibri"/>
              </a:rPr>
              <a:t>cost(A to C)</a:t>
            </a:r>
            <a:endParaRPr lang="en-US" sz="1800" dirty="0">
              <a:solidFill>
                <a:srgbClr val="C00000"/>
              </a:solidFill>
              <a:latin typeface="Calibri"/>
              <a:cs typeface="Calibri"/>
            </a:endParaRPr>
          </a:p>
          <a:p>
            <a:pPr>
              <a:lnSpc>
                <a:spcPct val="150000"/>
              </a:lnSpc>
              <a:buClr>
                <a:srgbClr val="333399"/>
              </a:buClr>
            </a:pPr>
            <a:endParaRPr lang="en-US" sz="1800" dirty="0">
              <a:solidFill>
                <a:srgbClr val="333399"/>
              </a:solidFill>
              <a:latin typeface="Calibri"/>
              <a:cs typeface="Calibri"/>
            </a:endParaRPr>
          </a:p>
          <a:p>
            <a:pPr>
              <a:lnSpc>
                <a:spcPct val="150000"/>
              </a:lnSpc>
              <a:buClr>
                <a:srgbClr val="333399"/>
              </a:buClr>
            </a:pPr>
            <a:r>
              <a:rPr lang="en-US" sz="1800" dirty="0">
                <a:solidFill>
                  <a:srgbClr val="333399"/>
                </a:solidFill>
                <a:latin typeface="Calibri"/>
                <a:cs typeface="Calibri"/>
              </a:rPr>
              <a:t>Consequences of consistency:</a:t>
            </a:r>
          </a:p>
          <a:p>
            <a:pPr lvl="1">
              <a:lnSpc>
                <a:spcPct val="150000"/>
              </a:lnSpc>
              <a:buClr>
                <a:srgbClr val="333399"/>
              </a:buClr>
            </a:pPr>
            <a:r>
              <a:rPr lang="en-US" sz="1800" dirty="0">
                <a:latin typeface="Calibri"/>
                <a:cs typeface="Calibri"/>
              </a:rPr>
              <a:t>The f value along a path never decreases</a:t>
            </a:r>
          </a:p>
          <a:p>
            <a:pPr lvl="1">
              <a:lnSpc>
                <a:spcPct val="150000"/>
              </a:lnSpc>
              <a:buClr>
                <a:srgbClr val="333399"/>
              </a:buClr>
              <a:buNone/>
            </a:pPr>
            <a:r>
              <a:rPr lang="en-US" sz="1800" dirty="0">
                <a:latin typeface="Calibri"/>
                <a:cs typeface="Calibri"/>
              </a:rPr>
              <a:t>		</a:t>
            </a:r>
            <a:r>
              <a:rPr lang="en-US" sz="1800" dirty="0">
                <a:solidFill>
                  <a:srgbClr val="C00000"/>
                </a:solidFill>
                <a:latin typeface="Calibri"/>
                <a:cs typeface="Calibri"/>
              </a:rPr>
              <a:t> h(A) </a:t>
            </a:r>
            <a:r>
              <a:rPr lang="en-US" sz="1800" dirty="0">
                <a:latin typeface="Calibri"/>
                <a:cs typeface="Calibri"/>
              </a:rPr>
              <a:t>≤ </a:t>
            </a:r>
            <a:r>
              <a:rPr lang="en-US" sz="1800" dirty="0">
                <a:solidFill>
                  <a:srgbClr val="008000"/>
                </a:solidFill>
                <a:latin typeface="Calibri"/>
                <a:cs typeface="Calibri"/>
              </a:rPr>
              <a:t>cost(A to C) </a:t>
            </a:r>
            <a:r>
              <a:rPr lang="en-US" sz="1800" dirty="0">
                <a:latin typeface="Calibri"/>
                <a:cs typeface="Calibri"/>
              </a:rPr>
              <a:t>+</a:t>
            </a:r>
            <a:r>
              <a:rPr lang="en-US" sz="18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alibri"/>
                <a:cs typeface="Calibri"/>
              </a:rPr>
              <a:t>h(C)</a:t>
            </a:r>
            <a:endParaRPr lang="en-US" sz="1800" dirty="0">
              <a:latin typeface="Calibri"/>
              <a:cs typeface="Calibri"/>
            </a:endParaRPr>
          </a:p>
          <a:p>
            <a:pPr lvl="1">
              <a:lnSpc>
                <a:spcPct val="150000"/>
              </a:lnSpc>
              <a:buClr>
                <a:srgbClr val="333399"/>
              </a:buClr>
            </a:pPr>
            <a:r>
              <a:rPr lang="en-US" sz="1800" dirty="0">
                <a:latin typeface="Calibri"/>
                <a:cs typeface="Calibri"/>
              </a:rPr>
              <a:t>A* graph search is optimal</a:t>
            </a:r>
          </a:p>
          <a:p>
            <a:endParaRPr lang="en-US" sz="1800" dirty="0">
              <a:latin typeface="Calibri"/>
              <a:cs typeface="Calibri"/>
            </a:endParaRPr>
          </a:p>
        </p:txBody>
      </p:sp>
      <p:cxnSp>
        <p:nvCxnSpPr>
          <p:cNvPr id="4" name="Straight Arrow Connector 3"/>
          <p:cNvCxnSpPr>
            <a:endCxn id="8" idx="1"/>
          </p:cNvCxnSpPr>
          <p:nvPr/>
        </p:nvCxnSpPr>
        <p:spPr>
          <a:xfrm>
            <a:off x="1676401" y="2281240"/>
            <a:ext cx="1124510" cy="4387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4"/>
            <a:endCxn id="9" idx="0"/>
          </p:cNvCxnSpPr>
          <p:nvPr/>
        </p:nvCxnSpPr>
        <p:spPr>
          <a:xfrm>
            <a:off x="3124200" y="3500439"/>
            <a:ext cx="0" cy="15287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822" name="TextBox 5"/>
          <p:cNvSpPr txBox="1">
            <a:spLocks noChangeArrowheads="1"/>
          </p:cNvSpPr>
          <p:nvPr/>
        </p:nvSpPr>
        <p:spPr bwMode="auto">
          <a:xfrm>
            <a:off x="3276600" y="3886200"/>
            <a:ext cx="340654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762000" y="1824039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8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2667000" y="2586039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800" b="1" dirty="0">
                <a:latin typeface="Calibri"/>
                <a:cs typeface="Calibri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2667000" y="5029200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8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34826" name="TextBox 9"/>
          <p:cNvSpPr txBox="1">
            <a:spLocks noChangeArrowheads="1"/>
          </p:cNvSpPr>
          <p:nvPr/>
        </p:nvSpPr>
        <p:spPr bwMode="auto">
          <a:xfrm>
            <a:off x="609600" y="2819400"/>
            <a:ext cx="730697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/>
                <a:cs typeface="Calibri"/>
              </a:rPr>
              <a:t>h=4</a:t>
            </a:r>
          </a:p>
        </p:txBody>
      </p:sp>
      <p:sp>
        <p:nvSpPr>
          <p:cNvPr id="34827" name="TextBox 10"/>
          <p:cNvSpPr txBox="1">
            <a:spLocks noChangeArrowheads="1"/>
          </p:cNvSpPr>
          <p:nvPr/>
        </p:nvSpPr>
        <p:spPr bwMode="auto">
          <a:xfrm>
            <a:off x="3657600" y="2819400"/>
            <a:ext cx="730697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</a:p>
        </p:txBody>
      </p:sp>
      <p:sp>
        <p:nvSpPr>
          <p:cNvPr id="34828" name="TextBox 11"/>
          <p:cNvSpPr txBox="1">
            <a:spLocks noChangeArrowheads="1"/>
          </p:cNvSpPr>
          <p:nvPr/>
        </p:nvSpPr>
        <p:spPr bwMode="auto">
          <a:xfrm>
            <a:off x="1905000" y="2509837"/>
            <a:ext cx="340654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1</a:t>
            </a:r>
          </a:p>
        </p:txBody>
      </p:sp>
      <p:cxnSp>
        <p:nvCxnSpPr>
          <p:cNvPr id="17" name="Straight Arrow Connector 16"/>
          <p:cNvCxnSpPr>
            <a:stCxn id="7" idx="5"/>
            <a:endCxn id="9" idx="1"/>
          </p:cNvCxnSpPr>
          <p:nvPr/>
        </p:nvCxnSpPr>
        <p:spPr>
          <a:xfrm>
            <a:off x="1542489" y="2604528"/>
            <a:ext cx="1258422" cy="2558583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8" idx="1"/>
          </p:cNvCxnSpPr>
          <p:nvPr/>
        </p:nvCxnSpPr>
        <p:spPr>
          <a:xfrm>
            <a:off x="1676400" y="2281239"/>
            <a:ext cx="1124511" cy="438711"/>
          </a:xfrm>
          <a:prstGeom prst="straightConnector1">
            <a:avLst/>
          </a:prstGeom>
          <a:ln w="57150">
            <a:solidFill>
              <a:srgbClr val="008000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609600" y="3200400"/>
            <a:ext cx="730697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/>
                <a:cs typeface="Calibri"/>
              </a:rPr>
              <a:t>h=2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09600" y="3019425"/>
            <a:ext cx="838200" cy="6380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392E8-268F-4437-B5B7-4799EACD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7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  <p:bldP spid="34822" grpId="1"/>
      <p:bldP spid="7" grpId="0" animBg="1"/>
      <p:bldP spid="8" grpId="0" animBg="1"/>
      <p:bldP spid="9" grpId="0" animBg="1"/>
      <p:bldP spid="9" grpId="1" animBg="1"/>
      <p:bldP spid="34826" grpId="0"/>
      <p:bldP spid="34827" grpId="0"/>
      <p:bldP spid="34828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Optimality of A* Graph Search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6501" y="1753559"/>
            <a:ext cx="5862797" cy="422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C3CB2-2DB4-48CC-885A-3976D341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reeform 21"/>
          <p:cNvSpPr>
            <a:spLocks/>
          </p:cNvSpPr>
          <p:nvPr/>
        </p:nvSpPr>
        <p:spPr bwMode="auto">
          <a:xfrm>
            <a:off x="8518525" y="2362200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cs typeface="Calibri"/>
              </a:rPr>
              <a:t>Optimality of A* Graph Search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6248400" cy="4419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/>
                <a:cs typeface="Calibri"/>
              </a:rPr>
              <a:t>Sketch: consider what A* does with a consistent heuristic:</a:t>
            </a:r>
          </a:p>
          <a:p>
            <a:pPr lvl="1"/>
            <a:endParaRPr lang="en-US" sz="1400" dirty="0">
              <a:latin typeface="Calibri"/>
              <a:cs typeface="Calibri"/>
            </a:endParaRPr>
          </a:p>
          <a:p>
            <a:pPr lvl="1" eaLnBrk="1" hangingPunct="1"/>
            <a:r>
              <a:rPr lang="en-US" sz="2400" dirty="0">
                <a:latin typeface="Calibri"/>
                <a:cs typeface="Calibri"/>
              </a:rPr>
              <a:t>Fact 1: In tree search, A* expands nodes in increasing total f value (f-contours)</a:t>
            </a:r>
            <a:br>
              <a:rPr lang="en-US" sz="2400" dirty="0">
                <a:latin typeface="Calibri"/>
                <a:cs typeface="Calibri"/>
              </a:rPr>
            </a:br>
            <a:endParaRPr lang="en-US" sz="1400" dirty="0">
              <a:latin typeface="Calibri"/>
              <a:cs typeface="Calibri"/>
            </a:endParaRPr>
          </a:p>
          <a:p>
            <a:pPr lvl="1" eaLnBrk="1" hangingPunct="1"/>
            <a:r>
              <a:rPr lang="en-US" sz="2400" dirty="0">
                <a:latin typeface="Calibri"/>
                <a:cs typeface="Calibri"/>
              </a:rPr>
              <a:t>Fact 2: For every state s, nodes that reach s optimally are expanded before nodes that reach s </a:t>
            </a:r>
            <a:r>
              <a:rPr lang="en-US" sz="2400" dirty="0" err="1">
                <a:latin typeface="Calibri"/>
                <a:cs typeface="Calibri"/>
              </a:rPr>
              <a:t>suboptimally</a:t>
            </a:r>
            <a:endParaRPr lang="en-US" sz="2400" dirty="0">
              <a:latin typeface="Calibri"/>
              <a:cs typeface="Calibri"/>
            </a:endParaRPr>
          </a:p>
          <a:p>
            <a:pPr lvl="1"/>
            <a:endParaRPr lang="en-US" sz="1400" dirty="0">
              <a:latin typeface="Calibri"/>
              <a:cs typeface="Calibri"/>
            </a:endParaRPr>
          </a:p>
          <a:p>
            <a:pPr lvl="1" eaLnBrk="1" hangingPunct="1"/>
            <a:r>
              <a:rPr lang="en-US" sz="2400" dirty="0">
                <a:latin typeface="Calibri"/>
                <a:cs typeface="Calibri"/>
              </a:rPr>
              <a:t>Result: A* graph search is optimal</a:t>
            </a:r>
          </a:p>
        </p:txBody>
      </p:sp>
      <p:sp>
        <p:nvSpPr>
          <p:cNvPr id="41989" name="Freeform 9"/>
          <p:cNvSpPr>
            <a:spLocks/>
          </p:cNvSpPr>
          <p:nvPr/>
        </p:nvSpPr>
        <p:spPr bwMode="auto">
          <a:xfrm>
            <a:off x="8001000" y="253365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0" name="Oval 10"/>
          <p:cNvSpPr>
            <a:spLocks noChangeArrowheads="1"/>
          </p:cNvSpPr>
          <p:nvPr/>
        </p:nvSpPr>
        <p:spPr bwMode="auto">
          <a:xfrm>
            <a:off x="9123363" y="2889250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1" name="Oval 11"/>
          <p:cNvSpPr>
            <a:spLocks noChangeArrowheads="1"/>
          </p:cNvSpPr>
          <p:nvPr/>
        </p:nvSpPr>
        <p:spPr bwMode="auto">
          <a:xfrm>
            <a:off x="9599613" y="287972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2" name="Text Box 12"/>
          <p:cNvSpPr txBox="1">
            <a:spLocks noChangeArrowheads="1"/>
          </p:cNvSpPr>
          <p:nvPr/>
        </p:nvSpPr>
        <p:spPr bwMode="auto">
          <a:xfrm>
            <a:off x="9253538" y="2740026"/>
            <a:ext cx="274637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…</a:t>
            </a:r>
          </a:p>
        </p:txBody>
      </p:sp>
      <p:sp>
        <p:nvSpPr>
          <p:cNvPr id="41993" name="Oval 16"/>
          <p:cNvSpPr>
            <a:spLocks noChangeArrowheads="1"/>
          </p:cNvSpPr>
          <p:nvPr/>
        </p:nvSpPr>
        <p:spPr bwMode="auto">
          <a:xfrm>
            <a:off x="9847263" y="3929063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4" name="Oval 17"/>
          <p:cNvSpPr>
            <a:spLocks noChangeArrowheads="1"/>
          </p:cNvSpPr>
          <p:nvPr/>
        </p:nvSpPr>
        <p:spPr bwMode="auto">
          <a:xfrm>
            <a:off x="9367838" y="4484688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5" name="Freeform 19"/>
          <p:cNvSpPr>
            <a:spLocks/>
          </p:cNvSpPr>
          <p:nvPr/>
        </p:nvSpPr>
        <p:spPr bwMode="auto">
          <a:xfrm>
            <a:off x="9321800" y="3275014"/>
            <a:ext cx="179388" cy="1196975"/>
          </a:xfrm>
          <a:custGeom>
            <a:avLst/>
            <a:gdLst>
              <a:gd name="T0" fmla="*/ 2147483647 w 113"/>
              <a:gd name="T1" fmla="*/ 0 h 754"/>
              <a:gd name="T2" fmla="*/ 2147483647 w 113"/>
              <a:gd name="T3" fmla="*/ 2147483647 h 754"/>
              <a:gd name="T4" fmla="*/ 2147483647 w 113"/>
              <a:gd name="T5" fmla="*/ 2147483647 h 754"/>
              <a:gd name="T6" fmla="*/ 2147483647 w 113"/>
              <a:gd name="T7" fmla="*/ 2147483647 h 754"/>
              <a:gd name="T8" fmla="*/ 2147483647 w 113"/>
              <a:gd name="T9" fmla="*/ 2147483647 h 754"/>
              <a:gd name="T10" fmla="*/ 0 w 113"/>
              <a:gd name="T11" fmla="*/ 2147483647 h 754"/>
              <a:gd name="T12" fmla="*/ 2147483647 w 113"/>
              <a:gd name="T13" fmla="*/ 2147483647 h 754"/>
              <a:gd name="T14" fmla="*/ 2147483647 w 113"/>
              <a:gd name="T15" fmla="*/ 2147483647 h 754"/>
              <a:gd name="T16" fmla="*/ 2147483647 w 113"/>
              <a:gd name="T17" fmla="*/ 2147483647 h 754"/>
              <a:gd name="T18" fmla="*/ 2147483647 w 113"/>
              <a:gd name="T19" fmla="*/ 2147483647 h 7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3"/>
              <a:gd name="T31" fmla="*/ 0 h 754"/>
              <a:gd name="T32" fmla="*/ 113 w 113"/>
              <a:gd name="T33" fmla="*/ 754 h 7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3" h="754">
                <a:moveTo>
                  <a:pt x="80" y="0"/>
                </a:moveTo>
                <a:cubicBezTo>
                  <a:pt x="85" y="21"/>
                  <a:pt x="90" y="40"/>
                  <a:pt x="97" y="60"/>
                </a:cubicBezTo>
                <a:cubicBezTo>
                  <a:pt x="113" y="160"/>
                  <a:pt x="99" y="191"/>
                  <a:pt x="54" y="264"/>
                </a:cubicBezTo>
                <a:cubicBezTo>
                  <a:pt x="47" y="289"/>
                  <a:pt x="35" y="313"/>
                  <a:pt x="21" y="334"/>
                </a:cubicBezTo>
                <a:cubicBezTo>
                  <a:pt x="12" y="374"/>
                  <a:pt x="21" y="340"/>
                  <a:pt x="10" y="372"/>
                </a:cubicBezTo>
                <a:cubicBezTo>
                  <a:pt x="6" y="383"/>
                  <a:pt x="0" y="404"/>
                  <a:pt x="0" y="404"/>
                </a:cubicBezTo>
                <a:cubicBezTo>
                  <a:pt x="4" y="446"/>
                  <a:pt x="13" y="491"/>
                  <a:pt x="43" y="523"/>
                </a:cubicBezTo>
                <a:cubicBezTo>
                  <a:pt x="45" y="530"/>
                  <a:pt x="45" y="537"/>
                  <a:pt x="48" y="544"/>
                </a:cubicBezTo>
                <a:cubicBezTo>
                  <a:pt x="51" y="550"/>
                  <a:pt x="57" y="554"/>
                  <a:pt x="59" y="560"/>
                </a:cubicBezTo>
                <a:cubicBezTo>
                  <a:pt x="78" y="626"/>
                  <a:pt x="70" y="684"/>
                  <a:pt x="70" y="7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6" name="Freeform 20"/>
          <p:cNvSpPr>
            <a:spLocks/>
          </p:cNvSpPr>
          <p:nvPr/>
        </p:nvSpPr>
        <p:spPr bwMode="auto">
          <a:xfrm>
            <a:off x="9739311" y="3471862"/>
            <a:ext cx="222251" cy="436563"/>
          </a:xfrm>
          <a:custGeom>
            <a:avLst/>
            <a:gdLst>
              <a:gd name="T0" fmla="*/ 0 w 140"/>
              <a:gd name="T1" fmla="*/ 0 h 275"/>
              <a:gd name="T2" fmla="*/ 2147483647 w 140"/>
              <a:gd name="T3" fmla="*/ 2147483647 h 275"/>
              <a:gd name="T4" fmla="*/ 2147483647 w 140"/>
              <a:gd name="T5" fmla="*/ 2147483647 h 275"/>
              <a:gd name="T6" fmla="*/ 2147483647 w 140"/>
              <a:gd name="T7" fmla="*/ 2147483647 h 275"/>
              <a:gd name="T8" fmla="*/ 2147483647 w 140"/>
              <a:gd name="T9" fmla="*/ 2147483647 h 275"/>
              <a:gd name="T10" fmla="*/ 2147483647 w 140"/>
              <a:gd name="T11" fmla="*/ 2147483647 h 2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"/>
              <a:gd name="T19" fmla="*/ 0 h 275"/>
              <a:gd name="T20" fmla="*/ 140 w 140"/>
              <a:gd name="T21" fmla="*/ 275 h 2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" h="275">
                <a:moveTo>
                  <a:pt x="0" y="0"/>
                </a:moveTo>
                <a:cubicBezTo>
                  <a:pt x="11" y="11"/>
                  <a:pt x="20" y="24"/>
                  <a:pt x="33" y="33"/>
                </a:cubicBezTo>
                <a:cubicBezTo>
                  <a:pt x="59" y="52"/>
                  <a:pt x="92" y="58"/>
                  <a:pt x="119" y="76"/>
                </a:cubicBezTo>
                <a:cubicBezTo>
                  <a:pt x="140" y="106"/>
                  <a:pt x="138" y="138"/>
                  <a:pt x="124" y="172"/>
                </a:cubicBezTo>
                <a:cubicBezTo>
                  <a:pt x="116" y="190"/>
                  <a:pt x="92" y="221"/>
                  <a:pt x="92" y="221"/>
                </a:cubicBezTo>
                <a:cubicBezTo>
                  <a:pt x="98" y="240"/>
                  <a:pt x="114" y="255"/>
                  <a:pt x="114" y="2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7" name="Oval 22"/>
          <p:cNvSpPr>
            <a:spLocks noChangeArrowheads="1"/>
          </p:cNvSpPr>
          <p:nvPr/>
        </p:nvSpPr>
        <p:spPr bwMode="auto">
          <a:xfrm>
            <a:off x="9355138" y="2463801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8" name="Freeform 23"/>
          <p:cNvSpPr>
            <a:spLocks/>
          </p:cNvSpPr>
          <p:nvPr/>
        </p:nvSpPr>
        <p:spPr bwMode="auto">
          <a:xfrm>
            <a:off x="8783637" y="3368676"/>
            <a:ext cx="1181100" cy="557212"/>
          </a:xfrm>
          <a:custGeom>
            <a:avLst/>
            <a:gdLst>
              <a:gd name="T0" fmla="*/ 2147483647 w 744"/>
              <a:gd name="T1" fmla="*/ 0 h 351"/>
              <a:gd name="T2" fmla="*/ 2147483647 w 744"/>
              <a:gd name="T3" fmla="*/ 2147483647 h 351"/>
              <a:gd name="T4" fmla="*/ 2147483647 w 744"/>
              <a:gd name="T5" fmla="*/ 2147483647 h 351"/>
              <a:gd name="T6" fmla="*/ 2147483647 w 744"/>
              <a:gd name="T7" fmla="*/ 2147483647 h 351"/>
              <a:gd name="T8" fmla="*/ 0 w 744"/>
              <a:gd name="T9" fmla="*/ 2147483647 h 3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351"/>
              <a:gd name="T17" fmla="*/ 744 w 744"/>
              <a:gd name="T18" fmla="*/ 351 h 3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351">
                <a:moveTo>
                  <a:pt x="744" y="0"/>
                </a:moveTo>
                <a:cubicBezTo>
                  <a:pt x="672" y="25"/>
                  <a:pt x="600" y="51"/>
                  <a:pt x="547" y="105"/>
                </a:cubicBezTo>
                <a:cubicBezTo>
                  <a:pt x="494" y="159"/>
                  <a:pt x="485" y="295"/>
                  <a:pt x="428" y="323"/>
                </a:cubicBezTo>
                <a:cubicBezTo>
                  <a:pt x="371" y="351"/>
                  <a:pt x="274" y="293"/>
                  <a:pt x="203" y="274"/>
                </a:cubicBezTo>
                <a:cubicBezTo>
                  <a:pt x="132" y="255"/>
                  <a:pt x="66" y="233"/>
                  <a:pt x="0" y="2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9" name="Freeform 24"/>
          <p:cNvSpPr>
            <a:spLocks/>
          </p:cNvSpPr>
          <p:nvPr/>
        </p:nvSpPr>
        <p:spPr bwMode="auto">
          <a:xfrm>
            <a:off x="9039226" y="3100388"/>
            <a:ext cx="747713" cy="293688"/>
          </a:xfrm>
          <a:custGeom>
            <a:avLst/>
            <a:gdLst>
              <a:gd name="T0" fmla="*/ 2147483647 w 471"/>
              <a:gd name="T1" fmla="*/ 0 h 185"/>
              <a:gd name="T2" fmla="*/ 2147483647 w 471"/>
              <a:gd name="T3" fmla="*/ 2147483647 h 185"/>
              <a:gd name="T4" fmla="*/ 0 w 471"/>
              <a:gd name="T5" fmla="*/ 2147483647 h 185"/>
              <a:gd name="T6" fmla="*/ 0 60000 65536"/>
              <a:gd name="T7" fmla="*/ 0 60000 65536"/>
              <a:gd name="T8" fmla="*/ 0 60000 65536"/>
              <a:gd name="T9" fmla="*/ 0 w 471"/>
              <a:gd name="T10" fmla="*/ 0 h 185"/>
              <a:gd name="T11" fmla="*/ 471 w 471"/>
              <a:gd name="T12" fmla="*/ 185 h 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1" h="185">
                <a:moveTo>
                  <a:pt x="471" y="0"/>
                </a:moveTo>
                <a:cubicBezTo>
                  <a:pt x="394" y="76"/>
                  <a:pt x="317" y="153"/>
                  <a:pt x="239" y="169"/>
                </a:cubicBezTo>
                <a:cubicBezTo>
                  <a:pt x="161" y="185"/>
                  <a:pt x="80" y="142"/>
                  <a:pt x="0" y="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2000" name="Text Box 26"/>
          <p:cNvSpPr txBox="1">
            <a:spLocks noChangeArrowheads="1"/>
          </p:cNvSpPr>
          <p:nvPr/>
        </p:nvSpPr>
        <p:spPr bwMode="auto">
          <a:xfrm>
            <a:off x="10277475" y="3468689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 </a:t>
            </a:r>
            <a:r>
              <a:rPr lang="en-US">
                <a:latin typeface="Calibri"/>
                <a:cs typeface="Calibri"/>
                <a:sym typeface="Symbol" pitchFamily="18" charset="2"/>
              </a:rPr>
              <a:t> 3</a:t>
            </a:r>
          </a:p>
        </p:txBody>
      </p:sp>
      <p:sp>
        <p:nvSpPr>
          <p:cNvPr id="42001" name="Text Box 27"/>
          <p:cNvSpPr txBox="1">
            <a:spLocks noChangeArrowheads="1"/>
          </p:cNvSpPr>
          <p:nvPr/>
        </p:nvSpPr>
        <p:spPr bwMode="auto">
          <a:xfrm>
            <a:off x="10150475" y="3073401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 </a:t>
            </a:r>
            <a:r>
              <a:rPr lang="en-US">
                <a:latin typeface="Calibri"/>
                <a:cs typeface="Calibri"/>
                <a:sym typeface="Symbol" pitchFamily="18" charset="2"/>
              </a:rPr>
              <a:t> 2</a:t>
            </a:r>
          </a:p>
        </p:txBody>
      </p:sp>
      <p:sp>
        <p:nvSpPr>
          <p:cNvPr id="42002" name="Text Box 28"/>
          <p:cNvSpPr txBox="1">
            <a:spLocks noChangeArrowheads="1"/>
          </p:cNvSpPr>
          <p:nvPr/>
        </p:nvSpPr>
        <p:spPr bwMode="auto">
          <a:xfrm>
            <a:off x="9950449" y="2695577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 </a:t>
            </a:r>
            <a:r>
              <a:rPr lang="en-US">
                <a:latin typeface="Calibri"/>
                <a:cs typeface="Calibri"/>
                <a:sym typeface="Symbol" pitchFamily="18" charset="2"/>
              </a:rPr>
              <a:t>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89E015-0E1D-4F9D-AC4A-1D6D9E4A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6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Optimality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375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Tree search: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A* is optimal if heuristic is admissible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UCS is a special case (h = 0)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Graph search: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A* optimal if heuristic is consistent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UCS optimal (h = 0 is consistent)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Consistency implies admissibility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In general, most natural admissible heuristics tend to be consistent, especially if from relaxed problems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9853" y="2009404"/>
            <a:ext cx="4720694" cy="340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727A46-7E5A-46D2-BCEB-A0A53B21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A*: Summary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9590" y="1553037"/>
            <a:ext cx="4865218" cy="453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439CDF-5955-4E7C-B068-C2636E1D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5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4BF2-4A39-48FF-985E-0613C835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1BB8-FB3C-449C-9C97-DB2C9D96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Piazza: </a:t>
            </a:r>
            <a:r>
              <a:rPr lang="en-US" dirty="0">
                <a:hlinkClick r:id="rId2"/>
              </a:rPr>
              <a:t>https://piazza.com/sfu.ca/spring2020/cmpt310/home</a:t>
            </a:r>
            <a:endParaRPr lang="en-US" dirty="0"/>
          </a:p>
          <a:p>
            <a:endParaRPr lang="en-US" dirty="0"/>
          </a:p>
          <a:p>
            <a:r>
              <a:rPr lang="en-US" dirty="0"/>
              <a:t>Office hours:</a:t>
            </a:r>
          </a:p>
          <a:p>
            <a:pPr lvl="1"/>
            <a:r>
              <a:rPr lang="en-US" dirty="0"/>
              <a:t>Yagiz: Friday following the lecture, 4:30, TASC1 9215</a:t>
            </a:r>
          </a:p>
          <a:p>
            <a:pPr lvl="1"/>
            <a:r>
              <a:rPr lang="en-US" dirty="0"/>
              <a:t>Matthew: Tuesday, 4:00 – 5:00, ASB 9810</a:t>
            </a:r>
          </a:p>
          <a:p>
            <a:pPr lvl="1"/>
            <a:r>
              <a:rPr lang="en-US" dirty="0"/>
              <a:t>Yiqi: Thursday, 3:30 – 4:30, ASB 9808</a:t>
            </a:r>
          </a:p>
          <a:p>
            <a:pPr lvl="1"/>
            <a:endParaRPr lang="en-US" dirty="0"/>
          </a:p>
          <a:p>
            <a:r>
              <a:rPr lang="en-US" dirty="0"/>
              <a:t>First assignment coming soon…</a:t>
            </a:r>
          </a:p>
          <a:p>
            <a:endParaRPr lang="en-US" dirty="0"/>
          </a:p>
          <a:p>
            <a:r>
              <a:rPr lang="en-US" dirty="0"/>
              <a:t>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51A08-7F4D-4958-AAD8-19E8C113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4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A*: Summary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A* uses both backward costs and (estimates of) forward costs</a:t>
            </a:r>
          </a:p>
          <a:p>
            <a:pPr lvl="4"/>
            <a:endParaRPr lang="en-US" sz="1600" dirty="0"/>
          </a:p>
          <a:p>
            <a:pPr eaLnBrk="1" hangingPunct="1"/>
            <a:r>
              <a:rPr lang="en-US" dirty="0"/>
              <a:t>A* is optimal with admissible / consistent heuristics</a:t>
            </a:r>
          </a:p>
          <a:p>
            <a:pPr lvl="4"/>
            <a:endParaRPr lang="en-US" sz="1600" dirty="0"/>
          </a:p>
          <a:p>
            <a:pPr eaLnBrk="1" hangingPunct="1"/>
            <a:r>
              <a:rPr lang="en-US" dirty="0"/>
              <a:t>Heuristic design is key: often use relaxed problems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1" y="3886363"/>
            <a:ext cx="8077197" cy="248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6A24B4-367B-40B2-BB06-0DCF5E65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ee-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32" y="392769"/>
            <a:ext cx="9311733" cy="26154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AD4A4-9292-4973-B35F-16900420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9306" y="6508750"/>
            <a:ext cx="542693" cy="349250"/>
          </a:xfrm>
        </p:spPr>
        <p:txBody>
          <a:bodyPr/>
          <a:lstStyle/>
          <a:p>
            <a:fld id="{220B1B00-12C4-406A-A602-CC35D99D61B5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graph-search.png">
            <a:extLst>
              <a:ext uri="{FF2B5EF4-FFF2-40B4-BE49-F238E27FC236}">
                <a16:creationId xmlns:a16="http://schemas.microsoft.com/office/drawing/2014/main" id="{764D76A0-45B4-4078-8A45-EEC488EAA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97" y="3218608"/>
            <a:ext cx="9267900" cy="328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0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What is Search For?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06400" y="1295401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 dirty="0"/>
              <a:t>Assumptions about the world: a single agent, deterministic actions, fully observed state, discrete state space</a:t>
            </a:r>
          </a:p>
          <a:p>
            <a:pPr lvl="1"/>
            <a:endParaRPr lang="en-US" sz="2000" dirty="0"/>
          </a:p>
          <a:p>
            <a:pPr eaLnBrk="1" hangingPunct="1"/>
            <a:r>
              <a:rPr lang="en-US" sz="2400" dirty="0"/>
              <a:t>Planning: sequences of actions</a:t>
            </a:r>
          </a:p>
          <a:p>
            <a:pPr lvl="1" eaLnBrk="1" hangingPunct="1"/>
            <a:r>
              <a:rPr lang="en-US" sz="2000" dirty="0"/>
              <a:t>The path to the goal is the important thing</a:t>
            </a:r>
          </a:p>
          <a:p>
            <a:pPr lvl="1" eaLnBrk="1" hangingPunct="1"/>
            <a:r>
              <a:rPr lang="en-US" sz="2000" dirty="0"/>
              <a:t>Paths have various costs, depths</a:t>
            </a:r>
          </a:p>
          <a:p>
            <a:pPr lvl="1" eaLnBrk="1" hangingPunct="1"/>
            <a:r>
              <a:rPr lang="en-US" sz="2000" dirty="0"/>
              <a:t>Heuristics give problem-specific guidance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/>
              <a:t>Identification: assignments to variables</a:t>
            </a:r>
          </a:p>
          <a:p>
            <a:pPr lvl="1" eaLnBrk="1" hangingPunct="1"/>
            <a:r>
              <a:rPr lang="en-US" sz="2000" dirty="0"/>
              <a:t>The goal itself is important, not the path</a:t>
            </a:r>
          </a:p>
          <a:p>
            <a:pPr lvl="1" eaLnBrk="1" hangingPunct="1"/>
            <a:r>
              <a:rPr lang="en-US" sz="2000" dirty="0"/>
              <a:t>All paths at the same depth (for some formulations)</a:t>
            </a:r>
          </a:p>
          <a:p>
            <a:pPr lvl="1" eaLnBrk="1" hangingPunct="1"/>
            <a:r>
              <a:rPr lang="en-US" sz="2000" dirty="0"/>
              <a:t>CSPs are specialized for identification problems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2021" y="3810795"/>
            <a:ext cx="3067051" cy="2665413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7596188" y="1882124"/>
            <a:ext cx="3376612" cy="2228563"/>
            <a:chOff x="7596188" y="1882124"/>
            <a:chExt cx="3376612" cy="2228563"/>
          </a:xfrm>
        </p:grpSpPr>
        <p:sp>
          <p:nvSpPr>
            <p:cNvPr id="7" name="Rectangle 6"/>
            <p:cNvSpPr/>
            <p:nvPr/>
          </p:nvSpPr>
          <p:spPr>
            <a:xfrm>
              <a:off x="7772401" y="1905001"/>
              <a:ext cx="1524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96188" y="1882124"/>
              <a:ext cx="3376612" cy="222856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Constraint Satisfaction Problems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2" y="1905000"/>
            <a:ext cx="7736292" cy="3581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394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Constraint Satisfaction Problems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0960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Standard search problems: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State is a “black box”: arbitrary data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Goal test can be any function over states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Successor function can also be anything</a:t>
            </a:r>
          </a:p>
          <a:p>
            <a:pPr lvl="1" eaLnBrk="1" hangingPunct="1">
              <a:lnSpc>
                <a:spcPct val="80000"/>
              </a:lnSpc>
            </a:pPr>
            <a:endParaRPr lang="en-US" sz="19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Constraint satisfaction problems (CSPs):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A special subset of search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State is defined by </a:t>
            </a:r>
            <a:r>
              <a:rPr lang="en-US" sz="1900" dirty="0">
                <a:solidFill>
                  <a:srgbClr val="CC0000"/>
                </a:solidFill>
              </a:rPr>
              <a:t>variables </a:t>
            </a:r>
            <a:r>
              <a:rPr lang="en-US" sz="2000" b="1" i="1" dirty="0">
                <a:solidFill>
                  <a:srgbClr val="CC0000"/>
                </a:solidFill>
                <a:latin typeface="Times New Roman" pitchFamily="18" charset="0"/>
              </a:rPr>
              <a:t>X</a:t>
            </a:r>
            <a:r>
              <a:rPr lang="en-US" sz="2000" b="1" i="1" baseline="-25000" dirty="0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lang="en-US" sz="1900" dirty="0"/>
              <a:t>  with values from a </a:t>
            </a:r>
            <a:r>
              <a:rPr lang="en-US" sz="1900" dirty="0">
                <a:solidFill>
                  <a:srgbClr val="CC0000"/>
                </a:solidFill>
              </a:rPr>
              <a:t>domain </a:t>
            </a:r>
            <a:r>
              <a:rPr lang="en-US" sz="2000" b="1" i="1" dirty="0">
                <a:solidFill>
                  <a:srgbClr val="CC0000"/>
                </a:solidFill>
                <a:latin typeface="Times New Roman" pitchFamily="18" charset="0"/>
              </a:rPr>
              <a:t>D </a:t>
            </a:r>
            <a:r>
              <a:rPr lang="en-US" sz="1900" dirty="0"/>
              <a:t>(sometimes </a:t>
            </a:r>
            <a:r>
              <a:rPr lang="en-US" sz="2000" b="1" i="1" dirty="0">
                <a:latin typeface="Times New Roman" pitchFamily="18" charset="0"/>
              </a:rPr>
              <a:t>D</a:t>
            </a:r>
            <a:r>
              <a:rPr lang="en-US" sz="1900" dirty="0"/>
              <a:t> depends on </a:t>
            </a:r>
            <a:r>
              <a:rPr lang="en-US" sz="2000" b="1" i="1" dirty="0" err="1">
                <a:latin typeface="Times New Roman" pitchFamily="18" charset="0"/>
              </a:rPr>
              <a:t>i</a:t>
            </a:r>
            <a:r>
              <a:rPr lang="en-US" sz="1900" dirty="0"/>
              <a:t>)</a:t>
            </a:r>
            <a:endParaRPr lang="en-US" sz="1900" i="1" baseline="-25000" dirty="0">
              <a:solidFill>
                <a:srgbClr val="CC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Goal test is a </a:t>
            </a:r>
            <a:r>
              <a:rPr lang="en-US" sz="1900" dirty="0">
                <a:solidFill>
                  <a:srgbClr val="CC0000"/>
                </a:solidFill>
              </a:rPr>
              <a:t>set of constraints </a:t>
            </a:r>
            <a:r>
              <a:rPr lang="en-US" sz="1900" dirty="0"/>
              <a:t>specifying allowable combinations of values for subsets of variables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i="1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Allows useful general-purpose algorithms with more power than standard search algorithms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2400" y="1159072"/>
            <a:ext cx="3505200" cy="2726810"/>
          </a:xfrm>
          <a:prstGeom prst="rect">
            <a:avLst/>
          </a:prstGeom>
          <a:noFill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7602" y="4267201"/>
            <a:ext cx="4320801" cy="200024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CSP Examples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/>
          <a:srcRect l="1140" t="1105"/>
          <a:stretch>
            <a:fillRect/>
          </a:stretch>
        </p:blipFill>
        <p:spPr bwMode="auto">
          <a:xfrm>
            <a:off x="3124200" y="1331917"/>
            <a:ext cx="6019800" cy="499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940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Example: Map Coloring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67056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Variables: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Domains: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Constraints: adjacent regions must have different colors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Solutions are assignments satisfying all constraints, e.g.: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7" cstate="print"/>
          <a:srcRect l="1140" t="1105"/>
          <a:stretch>
            <a:fillRect/>
          </a:stretch>
        </p:blipFill>
        <p:spPr bwMode="auto">
          <a:xfrm>
            <a:off x="8408893" y="1228165"/>
            <a:ext cx="3021107" cy="250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02609" y="1417801"/>
            <a:ext cx="4281583" cy="258601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234281" y="2141729"/>
            <a:ext cx="3023521" cy="296673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331725" y="5695209"/>
            <a:ext cx="5983475" cy="629393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380322" y="3675531"/>
            <a:ext cx="1201079" cy="223965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358455" y="4217897"/>
            <a:ext cx="4759520" cy="259431"/>
          </a:xfrm>
          <a:prstGeom prst="rect">
            <a:avLst/>
          </a:prstGeom>
          <a:noFill/>
          <a:ln/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5019" y="4178525"/>
            <a:ext cx="3929781" cy="2069651"/>
          </a:xfrm>
          <a:prstGeom prst="rect">
            <a:avLst/>
          </a:prstGeom>
          <a:noFill/>
        </p:spPr>
      </p:pic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1219200" y="3562293"/>
            <a:ext cx="1905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Implicit: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1219200" y="4114801"/>
            <a:ext cx="13716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Explicit: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Example: N-Queens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Formulation 1:</a:t>
            </a:r>
          </a:p>
          <a:p>
            <a:pPr lvl="1" eaLnBrk="1" hangingPunct="1"/>
            <a:r>
              <a:rPr lang="en-US" dirty="0"/>
              <a:t>Variables:</a:t>
            </a:r>
          </a:p>
          <a:p>
            <a:pPr lvl="1" eaLnBrk="1" hangingPunct="1"/>
            <a:r>
              <a:rPr lang="en-US" dirty="0"/>
              <a:t>Domains:</a:t>
            </a:r>
          </a:p>
          <a:p>
            <a:pPr lvl="1" eaLnBrk="1" hangingPunct="1"/>
            <a:r>
              <a:rPr lang="en-US" dirty="0"/>
              <a:t>Constraints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 cstate="print"/>
          <a:srcRect l="75101" b="14342"/>
          <a:stretch>
            <a:fillRect/>
          </a:stretch>
        </p:blipFill>
        <p:spPr bwMode="auto">
          <a:xfrm>
            <a:off x="5257800" y="1524000"/>
            <a:ext cx="204628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215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16305" y="1869761"/>
            <a:ext cx="85407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215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90370" y="1479838"/>
            <a:ext cx="49053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2157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285288" y="4572001"/>
            <a:ext cx="1763712" cy="70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360489" y="4132557"/>
            <a:ext cx="6148585" cy="363244"/>
          </a:xfrm>
          <a:prstGeom prst="rect">
            <a:avLst/>
          </a:prstGeom>
          <a:noFill/>
          <a:ln/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3379" y="1479838"/>
            <a:ext cx="4150020" cy="1948241"/>
          </a:xfrm>
          <a:prstGeom prst="rect">
            <a:avLst/>
          </a:prstGeom>
          <a:noFill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360488" y="4572002"/>
            <a:ext cx="7002160" cy="126423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Example: N-Queens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17637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Formulation 2:</a:t>
            </a:r>
          </a:p>
          <a:p>
            <a:pPr lvl="1" eaLnBrk="1" hangingPunct="1"/>
            <a:r>
              <a:rPr lang="en-US" dirty="0"/>
              <a:t>Variables:</a:t>
            </a:r>
          </a:p>
          <a:p>
            <a:pPr lvl="4"/>
            <a:endParaRPr lang="en-US" dirty="0"/>
          </a:p>
          <a:p>
            <a:pPr lvl="1" eaLnBrk="1" hangingPunct="1"/>
            <a:r>
              <a:rPr lang="en-US" dirty="0"/>
              <a:t>Domains:</a:t>
            </a:r>
          </a:p>
          <a:p>
            <a:pPr lvl="4"/>
            <a:endParaRPr lang="en-US" dirty="0"/>
          </a:p>
          <a:p>
            <a:pPr lvl="1" eaLnBrk="1" hangingPunct="1"/>
            <a:r>
              <a:rPr lang="en-US" dirty="0"/>
              <a:t>Constraints:</a:t>
            </a:r>
          </a:p>
        </p:txBody>
      </p:sp>
      <p:pic>
        <p:nvPicPr>
          <p:cNvPr id="922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47914" y="1903972"/>
            <a:ext cx="395288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76600" y="5410202"/>
            <a:ext cx="43942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8304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14700" y="4572001"/>
            <a:ext cx="45212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89175" y="2597261"/>
            <a:ext cx="1970087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22"/>
          <p:cNvPicPr>
            <a:picLocks noChangeAspect="1" noChangeArrowheads="1"/>
          </p:cNvPicPr>
          <p:nvPr/>
        </p:nvPicPr>
        <p:blipFill>
          <a:blip r:embed="rId15" cstate="print"/>
          <a:srcRect l="75101" b="14342"/>
          <a:stretch>
            <a:fillRect/>
          </a:stretch>
        </p:blipFill>
        <p:spPr bwMode="auto">
          <a:xfrm>
            <a:off x="8389937" y="1600200"/>
            <a:ext cx="204628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32737" y="1752602"/>
            <a:ext cx="395288" cy="3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24801" y="2209802"/>
            <a:ext cx="41116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7" name="Picture 1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932739" y="2667002"/>
            <a:ext cx="411163" cy="3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8" name="Picture 1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932739" y="3128964"/>
            <a:ext cx="411163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9" name="TextBox 19"/>
          <p:cNvSpPr txBox="1">
            <a:spLocks noChangeArrowheads="1"/>
          </p:cNvSpPr>
          <p:nvPr/>
        </p:nvSpPr>
        <p:spPr bwMode="auto">
          <a:xfrm>
            <a:off x="1752600" y="4491338"/>
            <a:ext cx="19050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dirty="0">
                <a:latin typeface="Calibri" pitchFamily="34" charset="0"/>
              </a:rPr>
              <a:t>Implicit:</a:t>
            </a:r>
          </a:p>
        </p:txBody>
      </p:sp>
      <p:sp>
        <p:nvSpPr>
          <p:cNvPr id="9230" name="TextBox 20"/>
          <p:cNvSpPr txBox="1">
            <a:spLocks noChangeArrowheads="1"/>
          </p:cNvSpPr>
          <p:nvPr/>
        </p:nvSpPr>
        <p:spPr bwMode="auto">
          <a:xfrm>
            <a:off x="1752600" y="5345114"/>
            <a:ext cx="1371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r>
              <a:rPr lang="en-US" dirty="0">
                <a:latin typeface="Calibri" pitchFamily="34" charset="0"/>
              </a:rPr>
              <a:t>Explicit: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327400" y="6019800"/>
            <a:ext cx="5588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9" grpId="0"/>
      <p:bldP spid="92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A*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47527" y="-76200"/>
            <a:ext cx="12182254" cy="76200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54882-1B28-4AD7-86F1-56457728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AutoShape 2"/>
          <p:cNvCxnSpPr>
            <a:cxnSpLocks noChangeShapeType="1"/>
            <a:stCxn id="14344" idx="6"/>
            <a:endCxn id="14346" idx="2"/>
          </p:cNvCxnSpPr>
          <p:nvPr/>
        </p:nvCxnSpPr>
        <p:spPr bwMode="auto">
          <a:xfrm>
            <a:off x="5029200" y="4038600"/>
            <a:ext cx="1371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39" name="AutoShape 3"/>
          <p:cNvCxnSpPr>
            <a:cxnSpLocks noChangeShapeType="1"/>
            <a:stCxn id="14365" idx="4"/>
            <a:endCxn id="14344" idx="0"/>
          </p:cNvCxnSpPr>
          <p:nvPr/>
        </p:nvCxnSpPr>
        <p:spPr bwMode="auto">
          <a:xfrm flipH="1">
            <a:off x="4800600" y="3352800"/>
            <a:ext cx="6858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cs typeface="Calibri"/>
              </a:rPr>
              <a:t>Combining UCS and Greedy</a:t>
            </a:r>
          </a:p>
        </p:txBody>
      </p:sp>
      <p:sp>
        <p:nvSpPr>
          <p:cNvPr id="852997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300" dirty="0">
                <a:solidFill>
                  <a:srgbClr val="3333FF"/>
                </a:solidFill>
                <a:latin typeface="Calibri"/>
                <a:cs typeface="Calibri"/>
              </a:rPr>
              <a:t>Uniform-cost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>
                <a:solidFill>
                  <a:schemeClr val="tx2"/>
                </a:solidFill>
                <a:latin typeface="Calibri"/>
                <a:cs typeface="Calibri"/>
              </a:rPr>
              <a:t>orders by path cost, or </a:t>
            </a:r>
            <a:r>
              <a:rPr lang="en-US" sz="2300" i="1" dirty="0">
                <a:solidFill>
                  <a:schemeClr val="tx2"/>
                </a:solidFill>
                <a:latin typeface="Calibri"/>
                <a:cs typeface="Calibri"/>
              </a:rPr>
              <a:t>backward cost  </a:t>
            </a:r>
            <a:r>
              <a:rPr lang="en-US" sz="2300" dirty="0">
                <a:solidFill>
                  <a:schemeClr val="tx2"/>
                </a:solidFill>
                <a:latin typeface="Calibri"/>
                <a:cs typeface="Calibri"/>
              </a:rPr>
              <a:t>g(n)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solidFill>
                  <a:srgbClr val="CC0000"/>
                </a:solidFill>
                <a:latin typeface="Calibri"/>
                <a:cs typeface="Calibri"/>
              </a:rPr>
              <a:t>Greedy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>
                <a:solidFill>
                  <a:schemeClr val="tx2"/>
                </a:solidFill>
                <a:latin typeface="Calibri"/>
                <a:cs typeface="Calibri"/>
              </a:rPr>
              <a:t>orders by goal proximity, or </a:t>
            </a:r>
            <a:r>
              <a:rPr lang="en-US" sz="2300" i="1" dirty="0">
                <a:solidFill>
                  <a:schemeClr val="tx2"/>
                </a:solidFill>
                <a:latin typeface="Calibri"/>
                <a:cs typeface="Calibri"/>
              </a:rPr>
              <a:t>forward cost  </a:t>
            </a:r>
            <a:r>
              <a:rPr lang="en-US" sz="2300" dirty="0">
                <a:solidFill>
                  <a:schemeClr val="tx2"/>
                </a:solidFill>
                <a:latin typeface="Calibri"/>
                <a:cs typeface="Calibri"/>
              </a:rPr>
              <a:t>h(n)</a:t>
            </a:r>
            <a:endParaRPr lang="en-US" sz="2300" i="1" dirty="0">
              <a:solidFill>
                <a:schemeClr val="tx2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solidFill>
                <a:schemeClr val="tx2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solidFill>
                  <a:srgbClr val="CC00CC"/>
                </a:solidFill>
                <a:latin typeface="Calibri"/>
                <a:cs typeface="Calibri"/>
              </a:rPr>
              <a:t>A* Search</a:t>
            </a:r>
            <a:r>
              <a:rPr lang="en-US" sz="2300" dirty="0">
                <a:solidFill>
                  <a:schemeClr val="tx1"/>
                </a:solidFill>
                <a:latin typeface="Calibri"/>
                <a:cs typeface="Calibri"/>
              </a:rPr>
              <a:t> orders by the sum: f(n) = g(n) + h(n)</a:t>
            </a:r>
            <a:endParaRPr lang="en-US" sz="2300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572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17526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45720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1752600" y="4724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b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64008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981200" y="4191001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h=5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676400" y="5181601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h=6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4800600" y="4343401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h=2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10668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276600" y="22860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8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066800" y="4572001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1524000" y="42513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55626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2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04800" y="4191001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h=6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6172200" y="4343401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h=0</a:t>
            </a:r>
          </a:p>
        </p:txBody>
      </p:sp>
      <p:cxnSp>
        <p:nvCxnSpPr>
          <p:cNvPr id="14357" name="AutoShape 21"/>
          <p:cNvCxnSpPr>
            <a:cxnSpLocks noChangeShapeType="1"/>
            <a:stCxn id="14342" idx="6"/>
            <a:endCxn id="14343" idx="2"/>
          </p:cNvCxnSpPr>
          <p:nvPr/>
        </p:nvCxnSpPr>
        <p:spPr bwMode="auto">
          <a:xfrm>
            <a:off x="914400" y="4038600"/>
            <a:ext cx="838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8" name="AutoShape 22"/>
          <p:cNvCxnSpPr>
            <a:cxnSpLocks noChangeShapeType="1"/>
            <a:stCxn id="14343" idx="4"/>
            <a:endCxn id="14345" idx="0"/>
          </p:cNvCxnSpPr>
          <p:nvPr/>
        </p:nvCxnSpPr>
        <p:spPr bwMode="auto">
          <a:xfrm>
            <a:off x="1981200" y="4267200"/>
            <a:ext cx="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9" name="AutoShape 23"/>
          <p:cNvCxnSpPr>
            <a:cxnSpLocks noChangeShapeType="1"/>
            <a:stCxn id="14343" idx="0"/>
            <a:endCxn id="14365" idx="1"/>
          </p:cNvCxnSpPr>
          <p:nvPr/>
        </p:nvCxnSpPr>
        <p:spPr bwMode="auto">
          <a:xfrm rot="-5400000">
            <a:off x="3228976" y="1714501"/>
            <a:ext cx="847725" cy="3343275"/>
          </a:xfrm>
          <a:prstGeom prst="curvedConnector3">
            <a:avLst>
              <a:gd name="adj1" fmla="val 134833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0" name="AutoShape 24"/>
          <p:cNvCxnSpPr>
            <a:cxnSpLocks noChangeShapeType="1"/>
            <a:stCxn id="14345" idx="2"/>
            <a:endCxn id="14361" idx="6"/>
          </p:cNvCxnSpPr>
          <p:nvPr/>
        </p:nvCxnSpPr>
        <p:spPr bwMode="auto">
          <a:xfrm rot="10800000">
            <a:off x="914400" y="4953001"/>
            <a:ext cx="8382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61" name="Oval 25"/>
          <p:cNvSpPr>
            <a:spLocks noChangeArrowheads="1"/>
          </p:cNvSpPr>
          <p:nvPr/>
        </p:nvSpPr>
        <p:spPr bwMode="auto">
          <a:xfrm>
            <a:off x="457200" y="4724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c</a:t>
            </a:r>
          </a:p>
        </p:txBody>
      </p:sp>
      <p:cxnSp>
        <p:nvCxnSpPr>
          <p:cNvPr id="14362" name="AutoShape 27"/>
          <p:cNvCxnSpPr>
            <a:cxnSpLocks noChangeShapeType="1"/>
            <a:stCxn id="14343" idx="6"/>
            <a:endCxn id="14344" idx="2"/>
          </p:cNvCxnSpPr>
          <p:nvPr/>
        </p:nvCxnSpPr>
        <p:spPr bwMode="auto">
          <a:xfrm>
            <a:off x="2209800" y="4038600"/>
            <a:ext cx="2362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63" name="Text Box 28"/>
          <p:cNvSpPr txBox="1">
            <a:spLocks noChangeArrowheads="1"/>
          </p:cNvSpPr>
          <p:nvPr/>
        </p:nvSpPr>
        <p:spPr bwMode="auto">
          <a:xfrm>
            <a:off x="304800" y="51657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h=7</a:t>
            </a:r>
          </a:p>
        </p:txBody>
      </p:sp>
      <p:sp>
        <p:nvSpPr>
          <p:cNvPr id="14364" name="Text Box 30"/>
          <p:cNvSpPr txBox="1">
            <a:spLocks noChangeArrowheads="1"/>
          </p:cNvSpPr>
          <p:nvPr/>
        </p:nvSpPr>
        <p:spPr bwMode="auto">
          <a:xfrm>
            <a:off x="31242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3</a:t>
            </a:r>
          </a:p>
        </p:txBody>
      </p:sp>
      <p:sp>
        <p:nvSpPr>
          <p:cNvPr id="14365" name="Oval 31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e</a:t>
            </a:r>
          </a:p>
        </p:txBody>
      </p:sp>
      <p:sp>
        <p:nvSpPr>
          <p:cNvPr id="14366" name="Text Box 32"/>
          <p:cNvSpPr txBox="1">
            <a:spLocks noChangeArrowheads="1"/>
          </p:cNvSpPr>
          <p:nvPr/>
        </p:nvSpPr>
        <p:spPr bwMode="auto">
          <a:xfrm>
            <a:off x="5715000" y="2895601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h=1</a:t>
            </a:r>
          </a:p>
        </p:txBody>
      </p:sp>
      <p:sp>
        <p:nvSpPr>
          <p:cNvPr id="14367" name="Text Box 33"/>
          <p:cNvSpPr txBox="1">
            <a:spLocks noChangeArrowheads="1"/>
          </p:cNvSpPr>
          <p:nvPr/>
        </p:nvSpPr>
        <p:spPr bwMode="auto">
          <a:xfrm>
            <a:off x="4724400" y="3200401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14400" y="4038601"/>
            <a:ext cx="1066800" cy="915988"/>
            <a:chOff x="1392" y="2544"/>
            <a:chExt cx="672" cy="577"/>
          </a:xfrm>
        </p:grpSpPr>
        <p:cxnSp>
          <p:nvCxnSpPr>
            <p:cNvPr id="14379" name="AutoShape 35"/>
            <p:cNvCxnSpPr>
              <a:cxnSpLocks noChangeShapeType="1"/>
            </p:cNvCxnSpPr>
            <p:nvPr/>
          </p:nvCxnSpPr>
          <p:spPr bwMode="auto">
            <a:xfrm>
              <a:off x="1392" y="2544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  <p:cxnSp>
          <p:nvCxnSpPr>
            <p:cNvPr id="14380" name="AutoShape 36"/>
            <p:cNvCxnSpPr>
              <a:cxnSpLocks noChangeShapeType="1"/>
            </p:cNvCxnSpPr>
            <p:nvPr/>
          </p:nvCxnSpPr>
          <p:spPr bwMode="auto">
            <a:xfrm>
              <a:off x="2064" y="2688"/>
              <a:ext cx="0" cy="288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  <p:cxnSp>
          <p:nvCxnSpPr>
            <p:cNvPr id="14381" name="AutoShape 37"/>
            <p:cNvCxnSpPr>
              <a:cxnSpLocks noChangeShapeType="1"/>
            </p:cNvCxnSpPr>
            <p:nvPr/>
          </p:nvCxnSpPr>
          <p:spPr bwMode="auto">
            <a:xfrm rot="10800000">
              <a:off x="1392" y="3120"/>
              <a:ext cx="528" cy="1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914400" y="2962276"/>
            <a:ext cx="5486400" cy="1076325"/>
            <a:chOff x="1392" y="1872"/>
            <a:chExt cx="3456" cy="678"/>
          </a:xfrm>
        </p:grpSpPr>
        <p:cxnSp>
          <p:nvCxnSpPr>
            <p:cNvPr id="14375" name="AutoShape 39"/>
            <p:cNvCxnSpPr>
              <a:cxnSpLocks noChangeShapeType="1"/>
            </p:cNvCxnSpPr>
            <p:nvPr/>
          </p:nvCxnSpPr>
          <p:spPr bwMode="auto">
            <a:xfrm>
              <a:off x="3984" y="2550"/>
              <a:ext cx="864" cy="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4376" name="AutoShape 40"/>
            <p:cNvCxnSpPr>
              <a:cxnSpLocks noChangeShapeType="1"/>
            </p:cNvCxnSpPr>
            <p:nvPr/>
          </p:nvCxnSpPr>
          <p:spPr bwMode="auto">
            <a:xfrm flipH="1">
              <a:off x="3840" y="2118"/>
              <a:ext cx="432" cy="28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4377" name="AutoShape 41"/>
            <p:cNvCxnSpPr>
              <a:cxnSpLocks noChangeShapeType="1"/>
            </p:cNvCxnSpPr>
            <p:nvPr/>
          </p:nvCxnSpPr>
          <p:spPr bwMode="auto">
            <a:xfrm>
              <a:off x="1392" y="2550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4378" name="AutoShape 42"/>
            <p:cNvCxnSpPr>
              <a:cxnSpLocks noChangeShapeType="1"/>
            </p:cNvCxnSpPr>
            <p:nvPr/>
          </p:nvCxnSpPr>
          <p:spPr bwMode="auto">
            <a:xfrm rot="-5400000">
              <a:off x="2850" y="1086"/>
              <a:ext cx="534" cy="2106"/>
            </a:xfrm>
            <a:prstGeom prst="curvedConnector3">
              <a:avLst>
                <a:gd name="adj1" fmla="val 134833"/>
              </a:avLst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914400" y="4038600"/>
            <a:ext cx="5486400" cy="0"/>
            <a:chOff x="1392" y="2544"/>
            <a:chExt cx="3456" cy="0"/>
          </a:xfrm>
        </p:grpSpPr>
        <p:cxnSp>
          <p:nvCxnSpPr>
            <p:cNvPr id="14372" name="AutoShape 44"/>
            <p:cNvCxnSpPr>
              <a:cxnSpLocks noChangeShapeType="1"/>
            </p:cNvCxnSpPr>
            <p:nvPr/>
          </p:nvCxnSpPr>
          <p:spPr bwMode="auto">
            <a:xfrm>
              <a:off x="3984" y="2544"/>
              <a:ext cx="864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  <p:cxnSp>
          <p:nvCxnSpPr>
            <p:cNvPr id="14373" name="AutoShape 45"/>
            <p:cNvCxnSpPr>
              <a:cxnSpLocks noChangeShapeType="1"/>
            </p:cNvCxnSpPr>
            <p:nvPr/>
          </p:nvCxnSpPr>
          <p:spPr bwMode="auto">
            <a:xfrm>
              <a:off x="1392" y="2544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  <p:cxnSp>
          <p:nvCxnSpPr>
            <p:cNvPr id="14374" name="AutoShape 46"/>
            <p:cNvCxnSpPr>
              <a:cxnSpLocks noChangeShapeType="1"/>
            </p:cNvCxnSpPr>
            <p:nvPr/>
          </p:nvCxnSpPr>
          <p:spPr bwMode="auto">
            <a:xfrm>
              <a:off x="2208" y="2544"/>
              <a:ext cx="1488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</p:grpSp>
      <p:sp>
        <p:nvSpPr>
          <p:cNvPr id="14371" name="Text Box 50"/>
          <p:cNvSpPr txBox="1">
            <a:spLocks noChangeArrowheads="1"/>
          </p:cNvSpPr>
          <p:nvPr/>
        </p:nvSpPr>
        <p:spPr bwMode="auto">
          <a:xfrm>
            <a:off x="9296400" y="6457892"/>
            <a:ext cx="28194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Example: </a:t>
            </a:r>
            <a:r>
              <a:rPr lang="en-US" sz="2000" dirty="0" err="1">
                <a:latin typeface="Calibri"/>
                <a:cs typeface="Calibri"/>
              </a:rPr>
              <a:t>Teg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Grenager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9753600" y="2362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48" name="Oval 7"/>
          <p:cNvSpPr>
            <a:spLocks noChangeArrowheads="1"/>
          </p:cNvSpPr>
          <p:nvPr/>
        </p:nvSpPr>
        <p:spPr bwMode="auto">
          <a:xfrm>
            <a:off x="9220200" y="2971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49" name="Oval 9"/>
          <p:cNvSpPr>
            <a:spLocks noChangeArrowheads="1"/>
          </p:cNvSpPr>
          <p:nvPr/>
        </p:nvSpPr>
        <p:spPr bwMode="auto">
          <a:xfrm>
            <a:off x="86868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b</a:t>
            </a:r>
          </a:p>
        </p:txBody>
      </p:sp>
      <p:sp>
        <p:nvSpPr>
          <p:cNvPr id="50" name="Oval 25"/>
          <p:cNvSpPr>
            <a:spLocks noChangeArrowheads="1"/>
          </p:cNvSpPr>
          <p:nvPr/>
        </p:nvSpPr>
        <p:spPr bwMode="auto">
          <a:xfrm>
            <a:off x="86868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c</a:t>
            </a:r>
          </a:p>
        </p:txBody>
      </p:sp>
      <p:sp>
        <p:nvSpPr>
          <p:cNvPr id="51" name="Oval 31"/>
          <p:cNvSpPr>
            <a:spLocks noChangeArrowheads="1"/>
          </p:cNvSpPr>
          <p:nvPr/>
        </p:nvSpPr>
        <p:spPr bwMode="auto">
          <a:xfrm>
            <a:off x="108966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e</a:t>
            </a:r>
          </a:p>
        </p:txBody>
      </p:sp>
      <p:sp>
        <p:nvSpPr>
          <p:cNvPr id="52" name="Oval 8"/>
          <p:cNvSpPr>
            <a:spLocks noChangeArrowheads="1"/>
          </p:cNvSpPr>
          <p:nvPr/>
        </p:nvSpPr>
        <p:spPr bwMode="auto">
          <a:xfrm>
            <a:off x="94488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53" name="Oval 8"/>
          <p:cNvSpPr>
            <a:spLocks noChangeArrowheads="1"/>
          </p:cNvSpPr>
          <p:nvPr/>
        </p:nvSpPr>
        <p:spPr bwMode="auto">
          <a:xfrm>
            <a:off x="108966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54" name="Oval 10"/>
          <p:cNvSpPr>
            <a:spLocks noChangeArrowheads="1"/>
          </p:cNvSpPr>
          <p:nvPr/>
        </p:nvSpPr>
        <p:spPr bwMode="auto">
          <a:xfrm>
            <a:off x="94488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10896600" y="5715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cxnSp>
        <p:nvCxnSpPr>
          <p:cNvPr id="7" name="Straight Connector 6"/>
          <p:cNvCxnSpPr>
            <a:stCxn id="47" idx="4"/>
            <a:endCxn id="48" idx="7"/>
          </p:cNvCxnSpPr>
          <p:nvPr/>
        </p:nvCxnSpPr>
        <p:spPr>
          <a:xfrm flipH="1">
            <a:off x="9610445" y="2819400"/>
            <a:ext cx="371755" cy="2193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4"/>
            <a:endCxn id="52" idx="0"/>
          </p:cNvCxnSpPr>
          <p:nvPr/>
        </p:nvCxnSpPr>
        <p:spPr>
          <a:xfrm>
            <a:off x="9448800" y="3429000"/>
            <a:ext cx="2286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1" idx="4"/>
            <a:endCxn id="53" idx="0"/>
          </p:cNvCxnSpPr>
          <p:nvPr/>
        </p:nvCxnSpPr>
        <p:spPr>
          <a:xfrm>
            <a:off x="11125200" y="4343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4" idx="0"/>
          </p:cNvCxnSpPr>
          <p:nvPr/>
        </p:nvCxnSpPr>
        <p:spPr>
          <a:xfrm>
            <a:off x="9677400" y="4343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1" idx="0"/>
            <a:endCxn id="48" idx="4"/>
          </p:cNvCxnSpPr>
          <p:nvPr/>
        </p:nvCxnSpPr>
        <p:spPr>
          <a:xfrm flipH="1" flipV="1">
            <a:off x="9448800" y="3429000"/>
            <a:ext cx="16764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8" idx="4"/>
            <a:endCxn id="49" idx="0"/>
          </p:cNvCxnSpPr>
          <p:nvPr/>
        </p:nvCxnSpPr>
        <p:spPr>
          <a:xfrm flipH="1">
            <a:off x="8915400" y="3429000"/>
            <a:ext cx="5334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4"/>
            <a:endCxn id="50" idx="0"/>
          </p:cNvCxnSpPr>
          <p:nvPr/>
        </p:nvCxnSpPr>
        <p:spPr>
          <a:xfrm>
            <a:off x="8915400" y="4343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3" idx="4"/>
            <a:endCxn id="55" idx="0"/>
          </p:cNvCxnSpPr>
          <p:nvPr/>
        </p:nvCxnSpPr>
        <p:spPr>
          <a:xfrm>
            <a:off x="11125200" y="52578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Box 19"/>
          <p:cNvSpPr txBox="1">
            <a:spLocks noChangeArrowheads="1"/>
          </p:cNvSpPr>
          <p:nvPr/>
        </p:nvSpPr>
        <p:spPr bwMode="auto">
          <a:xfrm>
            <a:off x="10287000" y="22098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0 h=6</a:t>
            </a: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8458200" y="27973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 h=5</a:t>
            </a:r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7848600" y="37338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2 h=6</a:t>
            </a:r>
          </a:p>
        </p:txBody>
      </p: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7848600" y="46261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3 h=7</a:t>
            </a:r>
          </a:p>
        </p:txBody>
      </p:sp>
      <p:sp>
        <p:nvSpPr>
          <p:cNvPr id="68" name="Text Box 19"/>
          <p:cNvSpPr txBox="1">
            <a:spLocks noChangeArrowheads="1"/>
          </p:cNvSpPr>
          <p:nvPr/>
        </p:nvSpPr>
        <p:spPr bwMode="auto">
          <a:xfrm>
            <a:off x="9829800" y="38100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4 h=2</a:t>
            </a:r>
          </a:p>
        </p:txBody>
      </p:sp>
      <p:sp>
        <p:nvSpPr>
          <p:cNvPr id="69" name="Text Box 19"/>
          <p:cNvSpPr txBox="1">
            <a:spLocks noChangeArrowheads="1"/>
          </p:cNvSpPr>
          <p:nvPr/>
        </p:nvSpPr>
        <p:spPr bwMode="auto">
          <a:xfrm>
            <a:off x="9829800" y="46482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6 h=0</a:t>
            </a: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1277600" y="37117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9 h=1</a:t>
            </a: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11277600" y="4702316"/>
            <a:ext cx="9144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10 h=2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11277600" y="5562600"/>
            <a:ext cx="9144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12 h=0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2ADC-0EF4-47D5-94FF-C7835786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Admissible Heuristics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11277600" cy="4876800"/>
          </a:xfrm>
        </p:spPr>
        <p:txBody>
          <a:bodyPr/>
          <a:lstStyle/>
          <a:p>
            <a:pPr eaLnBrk="1" hangingPunct="1"/>
            <a:r>
              <a:rPr lang="en-US" dirty="0"/>
              <a:t>A heuristic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/>
              <a:t> is </a:t>
            </a:r>
            <a:r>
              <a:rPr lang="en-US" i="1" dirty="0">
                <a:solidFill>
                  <a:srgbClr val="C00000"/>
                </a:solidFill>
              </a:rPr>
              <a:t>admissible</a:t>
            </a:r>
            <a:r>
              <a:rPr lang="en-US" i="1" dirty="0"/>
              <a:t> </a:t>
            </a:r>
            <a:r>
              <a:rPr lang="en-US" dirty="0"/>
              <a:t>(optimistic) if: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where               is the true cost to a nearest goal</a:t>
            </a:r>
          </a:p>
          <a:p>
            <a:pPr eaLnBrk="1" hangingPunct="1">
              <a:buFont typeface="Wingdings" pitchFamily="2" charset="2"/>
              <a:buNone/>
            </a:pPr>
            <a:endParaRPr lang="en-US" sz="1600" dirty="0"/>
          </a:p>
          <a:p>
            <a:pPr eaLnBrk="1" hangingPunct="1"/>
            <a:r>
              <a:rPr lang="en-US" dirty="0"/>
              <a:t>Examples: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Coming up with admissible heuristics is most of what’s involved in using A* in practice.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4358186" y="1899374"/>
            <a:ext cx="3130785" cy="403304"/>
          </a:xfrm>
          <a:prstGeom prst="rect">
            <a:avLst/>
          </a:prstGeom>
          <a:noFill/>
          <a:ln/>
          <a:effectLst/>
        </p:spPr>
      </p:pic>
      <p:pic>
        <p:nvPicPr>
          <p:cNvPr id="17413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01826" y="2528789"/>
            <a:ext cx="9794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835888" y="3865839"/>
            <a:ext cx="2641750" cy="599323"/>
            <a:chOff x="2098675" y="4903173"/>
            <a:chExt cx="1406525" cy="31954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2727325" y="5028769"/>
              <a:ext cx="495300" cy="0"/>
            </a:xfrm>
            <a:prstGeom prst="line">
              <a:avLst/>
            </a:prstGeom>
            <a:ln w="762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655888" y="5125744"/>
              <a:ext cx="636587" cy="0"/>
            </a:xfrm>
            <a:prstGeom prst="line">
              <a:avLst/>
            </a:prstGeom>
            <a:ln w="762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479675" y="4930204"/>
              <a:ext cx="1025525" cy="1590"/>
            </a:xfrm>
            <a:prstGeom prst="line">
              <a:avLst/>
            </a:prstGeom>
            <a:ln w="762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586038" y="5221128"/>
              <a:ext cx="812800" cy="1589"/>
            </a:xfrm>
            <a:prstGeom prst="line">
              <a:avLst/>
            </a:prstGeom>
            <a:ln w="762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24" name="TextBox 150"/>
            <p:cNvSpPr txBox="1">
              <a:spLocks noChangeArrowheads="1"/>
            </p:cNvSpPr>
            <p:nvPr/>
          </p:nvSpPr>
          <p:spPr bwMode="auto">
            <a:xfrm>
              <a:off x="2098675" y="4903173"/>
              <a:ext cx="304800" cy="278968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  <a:cs typeface="Calibri"/>
                </a:rPr>
                <a:t>4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428496" y="3567014"/>
            <a:ext cx="2663825" cy="1196975"/>
            <a:chOff x="4724400" y="4114800"/>
            <a:chExt cx="2663541" cy="1197700"/>
          </a:xfrm>
        </p:grpSpPr>
        <p:pic>
          <p:nvPicPr>
            <p:cNvPr id="17416" name="Picture 2" descr="Z:\Shared with PC\smallMaze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24400" y="4114800"/>
              <a:ext cx="2663541" cy="119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" name="Straight Arrow Connector 13"/>
            <p:cNvCxnSpPr/>
            <p:nvPr/>
          </p:nvCxnSpPr>
          <p:spPr bwMode="auto">
            <a:xfrm rot="10800000" flipV="1">
              <a:off x="4952976" y="4553215"/>
              <a:ext cx="1125418" cy="1906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18" name="TextBox 17"/>
            <p:cNvSpPr txBox="1">
              <a:spLocks noChangeArrowheads="1"/>
            </p:cNvSpPr>
            <p:nvPr/>
          </p:nvSpPr>
          <p:spPr bwMode="auto">
            <a:xfrm>
              <a:off x="5105401" y="4648200"/>
              <a:ext cx="548590" cy="52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"/>
                  <a:cs typeface="Calibri"/>
                </a:rPr>
                <a:t>15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rot="5400000">
              <a:off x="4648785" y="4876468"/>
              <a:ext cx="609969" cy="1588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191E5-0CEC-4601-AA06-2FB582A0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Creating Admissible Heuristics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Most of the work in solving hard search problems optimally is in coming up with admissible heuristics</a:t>
            </a:r>
          </a:p>
          <a:p>
            <a:pPr lvl="3"/>
            <a:endParaRPr lang="en-US" sz="1600" dirty="0"/>
          </a:p>
          <a:p>
            <a:pPr eaLnBrk="1" hangingPunct="1"/>
            <a:r>
              <a:rPr lang="en-US" sz="2800" dirty="0"/>
              <a:t>Often, admissible heuristics are solutions to </a:t>
            </a:r>
            <a:r>
              <a:rPr lang="en-US" sz="2800" i="1" dirty="0"/>
              <a:t>relaxed problems, </a:t>
            </a:r>
            <a:r>
              <a:rPr lang="en-US" sz="2800" dirty="0"/>
              <a:t>where new actions are available</a:t>
            </a:r>
            <a:endParaRPr lang="en-US" sz="2800" i="1" dirty="0"/>
          </a:p>
          <a:p>
            <a:pPr lvl="2"/>
            <a:endParaRPr lang="en-US" sz="2000" i="1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Inadmissible heuristics are often useful too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553200" y="3360730"/>
            <a:ext cx="3657600" cy="1643522"/>
            <a:chOff x="5067016" y="4038600"/>
            <a:chExt cx="2663541" cy="1197700"/>
          </a:xfrm>
        </p:grpSpPr>
        <p:pic>
          <p:nvPicPr>
            <p:cNvPr id="22536" name="Picture 2" descr="Z:\Shared with PC\smallMaz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7016" y="4038600"/>
              <a:ext cx="2663541" cy="119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" name="Straight Arrow Connector 11"/>
            <p:cNvCxnSpPr/>
            <p:nvPr/>
          </p:nvCxnSpPr>
          <p:spPr bwMode="auto">
            <a:xfrm rot="10800000" flipV="1">
              <a:off x="5236861" y="4473838"/>
              <a:ext cx="1125417" cy="1906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38" name="TextBox 17"/>
            <p:cNvSpPr txBox="1">
              <a:spLocks noChangeArrowheads="1"/>
            </p:cNvSpPr>
            <p:nvPr/>
          </p:nvSpPr>
          <p:spPr bwMode="auto">
            <a:xfrm>
              <a:off x="5388658" y="4569096"/>
              <a:ext cx="399537" cy="381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"/>
                  <a:cs typeface="Calibri"/>
                </a:rPr>
                <a:t>15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5400000">
              <a:off x="4931082" y="4797091"/>
              <a:ext cx="609969" cy="1588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438400" y="3327852"/>
            <a:ext cx="2819399" cy="1786100"/>
            <a:chOff x="2743201" y="4111625"/>
            <a:chExt cx="2170113" cy="1374775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22440"/>
            <a:stretch>
              <a:fillRect/>
            </a:stretch>
          </p:blipFill>
          <p:spPr bwMode="auto">
            <a:xfrm>
              <a:off x="2743201" y="4111625"/>
              <a:ext cx="2170113" cy="137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95600" y="4492623"/>
              <a:ext cx="1295400" cy="685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905984" y="4249444"/>
            <a:ext cx="9906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366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763646-D7C1-43B2-9EDC-66D920F8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8 Puzzle I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63246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Heuristic: Number of tiles misplaced</a:t>
            </a:r>
          </a:p>
          <a:p>
            <a:pPr eaLnBrk="1" hangingPunct="1"/>
            <a:r>
              <a:rPr lang="en-US" sz="2800" dirty="0"/>
              <a:t>Why is it admissible?</a:t>
            </a:r>
          </a:p>
          <a:p>
            <a:pPr eaLnBrk="1" hangingPunct="1"/>
            <a:r>
              <a:rPr lang="en-US" sz="2800" dirty="0"/>
              <a:t>h(start) =</a:t>
            </a:r>
          </a:p>
          <a:p>
            <a:pPr eaLnBrk="1" hangingPunct="1"/>
            <a:r>
              <a:rPr lang="en-US" sz="2800" dirty="0"/>
              <a:t>This is a </a:t>
            </a:r>
            <a:r>
              <a:rPr lang="en-US" sz="2800" i="1" dirty="0"/>
              <a:t>relaxed-problem</a:t>
            </a:r>
            <a:r>
              <a:rPr lang="en-US" sz="2800" dirty="0"/>
              <a:t> heuristic</a:t>
            </a:r>
          </a:p>
        </p:txBody>
      </p:sp>
      <p:sp>
        <p:nvSpPr>
          <p:cNvPr id="819206" name="Text Box 6"/>
          <p:cNvSpPr txBox="1">
            <a:spLocks noChangeArrowheads="1"/>
          </p:cNvSpPr>
          <p:nvPr/>
        </p:nvSpPr>
        <p:spPr bwMode="auto">
          <a:xfrm>
            <a:off x="2133600" y="2286000"/>
            <a:ext cx="990600" cy="58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Calibri" pitchFamily="34" charset="0"/>
              </a:rPr>
              <a:t>8</a:t>
            </a:r>
          </a:p>
        </p:txBody>
      </p:sp>
      <p:graphicFrame>
        <p:nvGraphicFramePr>
          <p:cNvPr id="819294" name="Group 94"/>
          <p:cNvGraphicFramePr>
            <a:graphicFrameLocks noGrp="1"/>
          </p:cNvGraphicFramePr>
          <p:nvPr/>
        </p:nvGraphicFramePr>
        <p:xfrm>
          <a:off x="6400800" y="4112577"/>
          <a:ext cx="5029200" cy="2212023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Average nodes expanded when the optimal path has…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…4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…8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…12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UCS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6,300</a:t>
                      </a:r>
                      <a:endParaRPr kumimoji="0" lang="en-US" sz="24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3.6 x 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TILES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227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890" y="3489471"/>
            <a:ext cx="5510086" cy="3138194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6324601" y="1219414"/>
            <a:ext cx="5333998" cy="2536188"/>
            <a:chOff x="533401" y="1219446"/>
            <a:chExt cx="6113461" cy="2906804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1" y="1219446"/>
              <a:ext cx="6113461" cy="2544905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59591" y="3639596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Start State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76148" y="3664585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Goal State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067800" y="6553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Statistics from Andrew Moore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DB8B34-5AF7-490F-A199-25C69E09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6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8 Puzzle II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5867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What if we had an easier 8-puzzle where any tile could slide any direction at any time, ignoring other tiles?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Total </a:t>
            </a:r>
            <a:r>
              <a:rPr lang="en-US" sz="2400" i="1" dirty="0"/>
              <a:t>Manhattan </a:t>
            </a:r>
            <a:r>
              <a:rPr lang="en-US" sz="2400" dirty="0"/>
              <a:t>distance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Why is it admissible?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h(start) =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813061" name="Text Box 5"/>
          <p:cNvSpPr txBox="1">
            <a:spLocks noChangeArrowheads="1"/>
          </p:cNvSpPr>
          <p:nvPr/>
        </p:nvSpPr>
        <p:spPr bwMode="auto">
          <a:xfrm>
            <a:off x="1947483" y="4931772"/>
            <a:ext cx="48006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Calibri" pitchFamily="34" charset="0"/>
              </a:rPr>
              <a:t>3 + 1 + 2 + … = 18</a:t>
            </a:r>
          </a:p>
        </p:txBody>
      </p:sp>
      <p:graphicFrame>
        <p:nvGraphicFramePr>
          <p:cNvPr id="813133" name="Group 77"/>
          <p:cNvGraphicFramePr>
            <a:graphicFrameLocks noGrp="1"/>
          </p:cNvGraphicFramePr>
          <p:nvPr/>
        </p:nvGraphicFramePr>
        <p:xfrm>
          <a:off x="5791200" y="4267200"/>
          <a:ext cx="5891629" cy="2252471"/>
        </p:xfrm>
        <a:graphic>
          <a:graphicData uri="http://schemas.openxmlformats.org/drawingml/2006/table">
            <a:tbl>
              <a:tblPr/>
              <a:tblGrid>
                <a:gridCol w="18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Average nodes expanded when the optimal path has…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…4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…8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…12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TILES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227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MANHATTAN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324601" y="1219414"/>
            <a:ext cx="5333998" cy="2536188"/>
            <a:chOff x="533401" y="1219446"/>
            <a:chExt cx="6113461" cy="2906804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1" y="1219446"/>
              <a:ext cx="6113461" cy="2544905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59591" y="3639596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Start State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6148" y="3664585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Goal State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5FAC93-2577-4F93-91E6-7AE20741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Trivial Heuristics, Dominance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5715000" cy="4953000"/>
          </a:xfrm>
        </p:spPr>
        <p:txBody>
          <a:bodyPr/>
          <a:lstStyle/>
          <a:p>
            <a:pPr eaLnBrk="1" hangingPunct="1"/>
            <a:r>
              <a:rPr lang="en-US" sz="2400" dirty="0"/>
              <a:t>Dominance: h</a:t>
            </a:r>
            <a:r>
              <a:rPr lang="en-US" sz="2400" baseline="-25000" dirty="0"/>
              <a:t>a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≥</a:t>
            </a:r>
            <a:r>
              <a:rPr lang="en-US" sz="2400" dirty="0"/>
              <a:t> </a:t>
            </a:r>
            <a:r>
              <a:rPr lang="en-US" sz="2400" dirty="0" err="1"/>
              <a:t>h</a:t>
            </a:r>
            <a:r>
              <a:rPr lang="en-US" sz="2400" baseline="-25000" dirty="0" err="1"/>
              <a:t>c</a:t>
            </a:r>
            <a:r>
              <a:rPr lang="en-US" sz="2400" dirty="0"/>
              <a:t> if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Heuristics form a semi-lattice:</a:t>
            </a:r>
          </a:p>
          <a:p>
            <a:pPr lvl="1" eaLnBrk="1" hangingPunct="1"/>
            <a:r>
              <a:rPr lang="en-US" sz="2000" dirty="0"/>
              <a:t>Max of admissible heuristics is admissible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/>
              <a:t>Trivial heuristics</a:t>
            </a:r>
          </a:p>
          <a:p>
            <a:pPr lvl="1" eaLnBrk="1" hangingPunct="1"/>
            <a:r>
              <a:rPr lang="en-US" sz="2000" dirty="0"/>
              <a:t>Bottom of lattice is the zero heuristic (what does this give us?)</a:t>
            </a:r>
          </a:p>
          <a:p>
            <a:pPr lvl="1" eaLnBrk="1" hangingPunct="1"/>
            <a:r>
              <a:rPr lang="en-US" sz="2000" dirty="0"/>
              <a:t>Top of lattice is the exact heuristic</a:t>
            </a:r>
          </a:p>
        </p:txBody>
      </p:sp>
      <p:pic>
        <p:nvPicPr>
          <p:cNvPr id="27652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33601" y="3886200"/>
            <a:ext cx="4379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1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12975" y="2133601"/>
            <a:ext cx="30988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8229600" y="1716338"/>
            <a:ext cx="2133600" cy="4227262"/>
            <a:chOff x="9344024" y="1905002"/>
            <a:chExt cx="1781176" cy="3529011"/>
          </a:xfrm>
        </p:grpSpPr>
        <p:pic>
          <p:nvPicPr>
            <p:cNvPr id="27653" name="Picture 9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9725023" y="1905002"/>
              <a:ext cx="862013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4" name="Picture 11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9801223" y="5257800"/>
              <a:ext cx="720725" cy="176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5" name="Picture 13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9344024" y="3505200"/>
              <a:ext cx="350839" cy="298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6" name="Picture 15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0791825" y="3505201"/>
              <a:ext cx="333375" cy="350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8" name="Picture 19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9344024" y="4349749"/>
              <a:ext cx="350839" cy="298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59" name="Line 23"/>
            <p:cNvSpPr>
              <a:spLocks noChangeShapeType="1"/>
            </p:cNvSpPr>
            <p:nvPr/>
          </p:nvSpPr>
          <p:spPr bwMode="auto">
            <a:xfrm flipH="1" flipV="1">
              <a:off x="9572623" y="4800600"/>
              <a:ext cx="457200" cy="3048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lIns="91438" tIns="45719" rIns="91438" bIns="45719"/>
            <a:lstStyle/>
            <a:p>
              <a:endParaRPr lang="en-US"/>
            </a:p>
          </p:txBody>
        </p:sp>
        <p:sp>
          <p:nvSpPr>
            <p:cNvPr id="27660" name="Line 24"/>
            <p:cNvSpPr>
              <a:spLocks noChangeShapeType="1"/>
            </p:cNvSpPr>
            <p:nvPr/>
          </p:nvSpPr>
          <p:spPr bwMode="auto">
            <a:xfrm flipV="1">
              <a:off x="10334623" y="3962400"/>
              <a:ext cx="533400" cy="1143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lIns="91438" tIns="45719" rIns="91438" bIns="45719"/>
            <a:lstStyle/>
            <a:p>
              <a:endParaRPr lang="en-US"/>
            </a:p>
          </p:txBody>
        </p:sp>
        <p:sp>
          <p:nvSpPr>
            <p:cNvPr id="27661" name="Line 25"/>
            <p:cNvSpPr>
              <a:spLocks noChangeShapeType="1"/>
            </p:cNvSpPr>
            <p:nvPr/>
          </p:nvSpPr>
          <p:spPr bwMode="auto">
            <a:xfrm flipV="1">
              <a:off x="9496423" y="3962400"/>
              <a:ext cx="0" cy="3048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lIns="91438" tIns="45719" rIns="91438" bIns="45719"/>
            <a:lstStyle/>
            <a:p>
              <a:endParaRPr lang="en-US"/>
            </a:p>
          </p:txBody>
        </p:sp>
        <p:sp>
          <p:nvSpPr>
            <p:cNvPr id="27662" name="Line 26"/>
            <p:cNvSpPr>
              <a:spLocks noChangeShapeType="1"/>
            </p:cNvSpPr>
            <p:nvPr/>
          </p:nvSpPr>
          <p:spPr bwMode="auto">
            <a:xfrm flipV="1">
              <a:off x="9496423" y="3124200"/>
              <a:ext cx="685800" cy="2286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lIns="91438" tIns="45719" rIns="91438" bIns="45719"/>
            <a:lstStyle/>
            <a:p>
              <a:endParaRPr lang="en-US"/>
            </a:p>
          </p:txBody>
        </p:sp>
        <p:sp>
          <p:nvSpPr>
            <p:cNvPr id="27663" name="Line 27"/>
            <p:cNvSpPr>
              <a:spLocks noChangeShapeType="1"/>
            </p:cNvSpPr>
            <p:nvPr/>
          </p:nvSpPr>
          <p:spPr bwMode="auto">
            <a:xfrm flipH="1" flipV="1">
              <a:off x="10182223" y="3124200"/>
              <a:ext cx="762000" cy="2286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lIns="91438" tIns="45719" rIns="91438" bIns="45719"/>
            <a:lstStyle/>
            <a:p>
              <a:endParaRPr lang="en-US"/>
            </a:p>
          </p:txBody>
        </p:sp>
        <p:sp>
          <p:nvSpPr>
            <p:cNvPr id="27664" name="Line 28"/>
            <p:cNvSpPr>
              <a:spLocks noChangeShapeType="1"/>
            </p:cNvSpPr>
            <p:nvPr/>
          </p:nvSpPr>
          <p:spPr bwMode="auto">
            <a:xfrm flipV="1">
              <a:off x="10182223" y="2286000"/>
              <a:ext cx="0" cy="2286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lIns="91438" tIns="45719" rIns="91438" bIns="45719"/>
            <a:lstStyle/>
            <a:p>
              <a:endParaRPr lang="en-US"/>
            </a:p>
          </p:txBody>
        </p:sp>
        <p:pic>
          <p:nvPicPr>
            <p:cNvPr id="27665" name="Picture 29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9420224" y="2732089"/>
              <a:ext cx="1560513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51C7FB-0CBC-4816-8D44-059F0682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[&#10;\textcolor{BrickRed}{0 \le h(n) \le h^*(n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63"/>
  <p:tag name="PICTUREFILESIZE" val="1318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lue}{max(h_a, h_b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111"/>
  <p:tag name="PICTUREFILESIZE" val="1104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mathrm{WA}$, $\mathrm{NT}$, $\mathrm{Q}$, $\mathrm{NSW}$, $\mathrm{V}$, $\mathrm{SA}$, $\mathrm{T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363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mathrm{D} = \{\mathrm{red},\mathrm{green},\mathrm{blue}\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4"/>
  <p:tag name="PICTUREFILESIZE" val="932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eq{=}&#10;$\{\mathrm{WA}$=$\mathrm{red}$, $\mathrm{NT}$=$\mathrm{green}$, $\mathrm{Q}$=$\mathrm{red}$, $\mathrm{NSW}$=$\mathrm{green}$, $\mathrm{V}$=$\mathrm{red}$, $\mathrm{SA}$=$\mathrm{blue}$, $\mathrm{T}$=$\mathrm{green}\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6"/>
  <p:tag name="PICTUREFILESIZE" val="3346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mathrm{WA}\neq \mathrm{NT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2"/>
  <p:tag name="PICTUREFILESIZE" val="485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(\mathrm{WA},\mathrm{NT}) \in \{(\mathrm{red},\mathrm{green}),(\mathrm{red},\mathrm{blue}),\ldots\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4"/>
  <p:tag name="PICTUREFILESIZE" val="198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{0,1\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23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{ij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1"/>
  <p:tag name="PICTUREFILESIZE" val="237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sum_{i,j} X_{ij} = 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10"/>
  <p:tag name="PICTUREFILESIZE" val="765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forall i,j,k \;\; (X_{ij}, X_{ik}) \in \{(0,0), (0,1), (1,0)\}$\\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9"/>
  <p:tag name="PICTUREFILESIZE" val="214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rickRed}{h^*(n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51"/>
  <p:tag name="PICTUREFILESIZE" val="598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forall i,j,k \;\; (X_{ij}, X_{kj}) \in \{(0,0), (0,1), (1,0)\}$\\&#10;$\forall i,j,k \;\; (X_{ij}, X_{i+k,j+k}) \in \{(0,0), (0,1), (1,0)\}$\\&#10;$\forall i,j,k \;\; (X_{ij}, X_{i+k,j-k}) \in \{(0,0), (0,1), (1,0)\}$\\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3"/>
  <p:tag name="PICTUREFILESIZE" val="6969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Q_{k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219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(Q_1, Q_2) \in \{(1, 3), (1, 4), \ldots\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8"/>
  <p:tag name="PICTUREFILESIZE" val="1404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orall i,j \;\; \mbox{non-threatening}(Q_i, Q_j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86"/>
  <p:tag name="PICTUREFILESIZE" val="153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{1, 2, 3, \ldots N\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563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_{1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"/>
  <p:tag name="PICTUREFILESIZE" val="174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_{2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"/>
  <p:tag name="PICTUREFILESIZE" val="215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_{3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"/>
  <p:tag name="PICTUREFILESIZE" val="218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_{4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"/>
  <p:tag name="PICTUREFILESIZE" val="190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red}{h(n) = max(h_a(n), h_b(n)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249"/>
  <p:tag name="PICTUREFILESIZE" val="201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red}{\forall n : h_a(n) \ge h_c(n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176"/>
  <p:tag name="PICTUREFILESIZE" val="1407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lue}{exact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49"/>
  <p:tag name="PICTUREFILESIZE" val="49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lue}{zero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41"/>
  <p:tag name="PICTUREFILESIZE" val="389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lue}{h_a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20"/>
  <p:tag name="PICTUREFILESIZE" val="289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lue}{h_b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19"/>
  <p:tag name="PICTUREFILESIZE" val="29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lue}{h_c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20"/>
  <p:tag name="PICTUREFILESIZE" val="27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3385</TotalTime>
  <Words>1168</Words>
  <Application>Microsoft Office PowerPoint</Application>
  <PresentationFormat>Widescreen</PresentationFormat>
  <Paragraphs>352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Office Theme</vt:lpstr>
      <vt:lpstr>Artificial Intelligence Survey</vt:lpstr>
      <vt:lpstr>Announcements</vt:lpstr>
      <vt:lpstr>A* Search</vt:lpstr>
      <vt:lpstr>Combining UCS and Greedy</vt:lpstr>
      <vt:lpstr>Admissible Heuristics</vt:lpstr>
      <vt:lpstr>Creating Admissible Heuristics</vt:lpstr>
      <vt:lpstr>8 Puzzle I</vt:lpstr>
      <vt:lpstr>8 Puzzle II</vt:lpstr>
      <vt:lpstr>Trivial Heuristics, Dominance</vt:lpstr>
      <vt:lpstr>Graph Search</vt:lpstr>
      <vt:lpstr>Tree Search: Extra Work!</vt:lpstr>
      <vt:lpstr>Graph Search</vt:lpstr>
      <vt:lpstr>Graph Search</vt:lpstr>
      <vt:lpstr>A* Graph Search Gone Wrong?</vt:lpstr>
      <vt:lpstr>Consistency of Heuristics</vt:lpstr>
      <vt:lpstr>Optimality of A* Graph Search</vt:lpstr>
      <vt:lpstr>Optimality of A* Graph Search</vt:lpstr>
      <vt:lpstr>Optimality</vt:lpstr>
      <vt:lpstr>A*: Summary</vt:lpstr>
      <vt:lpstr>A*: Summary</vt:lpstr>
      <vt:lpstr>PowerPoint Presentation</vt:lpstr>
      <vt:lpstr>What is Search For?</vt:lpstr>
      <vt:lpstr>Constraint Satisfaction Problems</vt:lpstr>
      <vt:lpstr>Constraint Satisfaction Problems</vt:lpstr>
      <vt:lpstr>CSP Examples</vt:lpstr>
      <vt:lpstr>Example: Map Coloring</vt:lpstr>
      <vt:lpstr>Example: N-Queens</vt:lpstr>
      <vt:lpstr>Example: N-Queens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Yagiz Aksoy</dc:creator>
  <cp:lastModifiedBy>Yagiz Aksoy</cp:lastModifiedBy>
  <cp:revision>69</cp:revision>
  <dcterms:created xsi:type="dcterms:W3CDTF">2019-09-03T05:01:17Z</dcterms:created>
  <dcterms:modified xsi:type="dcterms:W3CDTF">2020-01-22T22:33:25Z</dcterms:modified>
</cp:coreProperties>
</file>