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483" r:id="rId2"/>
    <p:sldId id="602" r:id="rId3"/>
    <p:sldId id="629" r:id="rId4"/>
    <p:sldId id="631" r:id="rId5"/>
    <p:sldId id="562" r:id="rId6"/>
    <p:sldId id="563" r:id="rId7"/>
    <p:sldId id="564" r:id="rId8"/>
    <p:sldId id="565" r:id="rId9"/>
    <p:sldId id="566" r:id="rId10"/>
    <p:sldId id="567" r:id="rId11"/>
    <p:sldId id="570" r:id="rId12"/>
    <p:sldId id="531" r:id="rId13"/>
    <p:sldId id="533" r:id="rId14"/>
    <p:sldId id="677" r:id="rId15"/>
    <p:sldId id="657" r:id="rId16"/>
    <p:sldId id="610" r:id="rId17"/>
    <p:sldId id="611" r:id="rId18"/>
    <p:sldId id="656" r:id="rId19"/>
    <p:sldId id="555" r:id="rId20"/>
    <p:sldId id="558" r:id="rId21"/>
    <p:sldId id="559" r:id="rId22"/>
    <p:sldId id="61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591" autoAdjust="0"/>
  </p:normalViewPr>
  <p:slideViewPr>
    <p:cSldViewPr snapToGrid="0">
      <p:cViewPr>
        <p:scale>
          <a:sx n="57" d="100"/>
          <a:sy n="57" d="100"/>
        </p:scale>
        <p:origin x="46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0AC94-F038-458D-8CBC-92B6014488A7}" type="datetimeFigureOut">
              <a:rPr lang="en-US" smtClean="0"/>
              <a:t>2020-01-24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E16E7-8B74-44A0-9AE2-EB78BF86F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46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</a:p>
          <a:p>
            <a:endParaRPr lang="en-US" dirty="0"/>
          </a:p>
          <a:p>
            <a:r>
              <a:rPr lang="en-US" dirty="0"/>
              <a:t>CS188 </a:t>
            </a:r>
            <a:r>
              <a:rPr lang="en-US" dirty="0" err="1"/>
              <a:t>javascript</a:t>
            </a:r>
            <a:r>
              <a:rPr lang="en-US" dirty="0"/>
              <a:t> demos -&gt; source -&gt; exercises -&gt; </a:t>
            </a:r>
            <a:r>
              <a:rPr lang="en-US" dirty="0" err="1"/>
              <a:t>csps</a:t>
            </a:r>
            <a:r>
              <a:rPr lang="en-US" dirty="0"/>
              <a:t> -&gt; CSPs demos -&gt; CSPs </a:t>
            </a:r>
            <a:r>
              <a:rPr lang="en-US" dirty="0" err="1"/>
              <a:t>demos.html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Settings:</a:t>
            </a:r>
          </a:p>
          <a:p>
            <a:r>
              <a:rPr lang="en-US" dirty="0"/>
              <a:t>Graph =</a:t>
            </a:r>
            <a:r>
              <a:rPr lang="en-US" baseline="0" dirty="0"/>
              <a:t> Simple</a:t>
            </a:r>
          </a:p>
          <a:p>
            <a:r>
              <a:rPr lang="en-US" baseline="0" dirty="0"/>
              <a:t>Algorithm = Backtracking</a:t>
            </a:r>
          </a:p>
          <a:p>
            <a:r>
              <a:rPr lang="en-US" baseline="0" dirty="0"/>
              <a:t>Ordering = None</a:t>
            </a:r>
          </a:p>
          <a:p>
            <a:r>
              <a:rPr lang="en-US" baseline="0" dirty="0"/>
              <a:t>Filtering = Forward Checking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53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Western Australia</a:t>
            </a:r>
          </a:p>
          <a:p>
            <a:r>
              <a:rPr lang="en-US" dirty="0"/>
              <a:t>Queensland</a:t>
            </a:r>
          </a:p>
          <a:p>
            <a:r>
              <a:rPr lang="en-US" dirty="0"/>
              <a:t>Northern territories</a:t>
            </a:r>
          </a:p>
          <a:p>
            <a:r>
              <a:rPr lang="en-US" dirty="0"/>
              <a:t>South Australia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E16E7-8B74-44A0-9AE2-EB78BF86F6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52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Auto-consistency (note</a:t>
            </a:r>
            <a:r>
              <a:rPr lang="en-US" baseline="0" dirty="0"/>
              <a:t> initially nothing gets deleted/pruned since there are consistent options for all constraints for initial variable domains)</a:t>
            </a:r>
          </a:p>
          <a:p>
            <a:endParaRPr lang="en-US" baseline="0" dirty="0"/>
          </a:p>
          <a:p>
            <a:r>
              <a:rPr lang="en-US" baseline="0" dirty="0"/>
              <a:t>Flashes whenever something needs to be re-checked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8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</a:p>
          <a:p>
            <a:endParaRPr lang="en-US" dirty="0"/>
          </a:p>
          <a:p>
            <a:r>
              <a:rPr lang="en-US" dirty="0"/>
              <a:t>CS188 </a:t>
            </a:r>
            <a:r>
              <a:rPr lang="en-US" dirty="0" err="1"/>
              <a:t>javascript</a:t>
            </a:r>
            <a:r>
              <a:rPr lang="en-US" dirty="0"/>
              <a:t> demos -&gt; source -&gt; exercises -&gt; </a:t>
            </a:r>
            <a:r>
              <a:rPr lang="en-US" dirty="0" err="1"/>
              <a:t>csps</a:t>
            </a:r>
            <a:r>
              <a:rPr lang="en-US" dirty="0"/>
              <a:t> -&gt; CSPs demos -&gt; CSPs </a:t>
            </a:r>
            <a:r>
              <a:rPr lang="en-US" dirty="0" err="1"/>
              <a:t>demos.html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Settings:</a:t>
            </a:r>
          </a:p>
          <a:p>
            <a:r>
              <a:rPr lang="en-US" dirty="0"/>
              <a:t>Graph =</a:t>
            </a:r>
            <a:r>
              <a:rPr lang="en-US" baseline="0" dirty="0"/>
              <a:t> Complex</a:t>
            </a:r>
          </a:p>
          <a:p>
            <a:r>
              <a:rPr lang="en-US" baseline="0" dirty="0"/>
              <a:t>Algorithm = Backtracking</a:t>
            </a:r>
          </a:p>
          <a:p>
            <a:r>
              <a:rPr lang="en-US" baseline="0" dirty="0"/>
              <a:t>Ordering = None</a:t>
            </a:r>
          </a:p>
          <a:p>
            <a:r>
              <a:rPr lang="en-US" baseline="0" dirty="0"/>
              <a:t>Filtering = Forward Checking  (first) / Arc Consistency (second)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05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</a:p>
          <a:p>
            <a:endParaRPr lang="en-US" dirty="0"/>
          </a:p>
          <a:p>
            <a:r>
              <a:rPr lang="en-US" dirty="0"/>
              <a:t>CS188 </a:t>
            </a:r>
            <a:r>
              <a:rPr lang="en-US" dirty="0" err="1"/>
              <a:t>javascript</a:t>
            </a:r>
            <a:r>
              <a:rPr lang="en-US" dirty="0"/>
              <a:t> demos -&gt; source -&gt; exercises -&gt; </a:t>
            </a:r>
            <a:r>
              <a:rPr lang="en-US" dirty="0" err="1"/>
              <a:t>csps</a:t>
            </a:r>
            <a:r>
              <a:rPr lang="en-US" dirty="0"/>
              <a:t> -&gt; CSPs demos -&gt; CSPs </a:t>
            </a:r>
            <a:r>
              <a:rPr lang="en-US" dirty="0" err="1"/>
              <a:t>demos.html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Settings:</a:t>
            </a:r>
          </a:p>
          <a:p>
            <a:r>
              <a:rPr lang="en-US" dirty="0"/>
              <a:t>Graph =</a:t>
            </a:r>
            <a:r>
              <a:rPr lang="en-US" baseline="0" dirty="0"/>
              <a:t> Complex</a:t>
            </a:r>
          </a:p>
          <a:p>
            <a:r>
              <a:rPr lang="en-US" baseline="0" dirty="0"/>
              <a:t>Algorithm = Backtracking</a:t>
            </a:r>
          </a:p>
          <a:p>
            <a:r>
              <a:rPr lang="en-US" baseline="0" dirty="0"/>
              <a:t>Ordering = None</a:t>
            </a:r>
          </a:p>
          <a:p>
            <a:r>
              <a:rPr lang="en-US" baseline="0" dirty="0"/>
              <a:t>Filtering = Forward Checking  (first) / Arc Consistency (second)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15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81376-9A36-40B0-85E2-52E3358E90D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B46775-79FE-47BC-B559-F1442B08C0D4}" type="datetime1">
              <a:rPr lang="en-US" smtClean="0"/>
              <a:t>2020-01-24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7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18503B-68F0-4CA3-B364-0027102B3980}" type="datetime1">
              <a:rPr lang="en-US" smtClean="0"/>
              <a:t>2020-01-24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3643EC-BE89-4D81-ABDB-81C25B64C8D9}" type="datetime1">
              <a:rPr lang="en-US" smtClean="0"/>
              <a:t>2020-01-24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9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DFF208-6352-458C-82E6-C141AF5BB5B5}" type="datetime1">
              <a:rPr lang="en-US" smtClean="0"/>
              <a:t>2020-01-24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4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C33585-FB97-44F5-B66D-1644C5B9B2CF}" type="datetime1">
              <a:rPr lang="en-US" smtClean="0"/>
              <a:t>2020-01-24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7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5C8E77-2201-4187-A25A-FC3F4A3D2F37}" type="datetime1">
              <a:rPr lang="en-US" smtClean="0"/>
              <a:t>2020-01-24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9B106E-C8EF-4284-8662-635F3DBA07BA}" type="datetime1">
              <a:rPr lang="en-US" smtClean="0"/>
              <a:t>2020-01-24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2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09BC4-6FD1-4392-BC09-1D47A458CADE}" type="datetime1">
              <a:rPr lang="en-US" smtClean="0"/>
              <a:t>2020-01-24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0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CF4D7C-AF94-41C8-9F2C-457827C218D1}" type="datetime1">
              <a:rPr lang="en-US" smtClean="0"/>
              <a:t>2020-01-24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7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B5B0D-8DEE-43C6-A149-C818F6EE0822}" type="datetime1">
              <a:rPr lang="en-US" smtClean="0"/>
              <a:t>2020-01-24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6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07FF89-37AB-44EA-86A9-298ABD5884BB}" type="datetime1">
              <a:rPr lang="en-US" smtClean="0"/>
              <a:t>2020-01-24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0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9801"/>
            <a:ext cx="10515600" cy="668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029" y="996176"/>
            <a:ext cx="10515600" cy="5180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9306" y="6508750"/>
            <a:ext cx="542693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B1B00-12C4-406A-A602-CC35D99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5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Intelligence Survey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CMPT 310, Spring 2020</a:t>
            </a:r>
          </a:p>
          <a:p>
            <a:endParaRPr lang="en-US" dirty="0"/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 credits: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Dan Klein and Pieter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Abbeel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E2A7E-2159-479D-88CF-915D7B7F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45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Limitations of Arc Consistency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00201"/>
            <a:ext cx="5562600" cy="4525963"/>
          </a:xfrm>
        </p:spPr>
        <p:txBody>
          <a:bodyPr/>
          <a:lstStyle/>
          <a:p>
            <a:pPr eaLnBrk="1" hangingPunct="1"/>
            <a:r>
              <a:rPr lang="en-US" dirty="0"/>
              <a:t>After enforcing arc consistency:</a:t>
            </a:r>
          </a:p>
          <a:p>
            <a:pPr lvl="1" eaLnBrk="1" hangingPunct="1"/>
            <a:r>
              <a:rPr lang="en-US" dirty="0"/>
              <a:t>Can have one solution left</a:t>
            </a:r>
          </a:p>
          <a:p>
            <a:pPr lvl="1" eaLnBrk="1" hangingPunct="1"/>
            <a:r>
              <a:rPr lang="en-US" dirty="0"/>
              <a:t>Can have multiple solutions left</a:t>
            </a:r>
          </a:p>
          <a:p>
            <a:pPr lvl="1" eaLnBrk="1" hangingPunct="1"/>
            <a:r>
              <a:rPr lang="en-US" dirty="0"/>
              <a:t>Can have no solutions left (and not know it)</a:t>
            </a:r>
          </a:p>
          <a:p>
            <a:pPr lvl="1"/>
            <a:endParaRPr lang="en-US" dirty="0"/>
          </a:p>
          <a:p>
            <a:r>
              <a:rPr lang="en-US" dirty="0"/>
              <a:t>Arc consistency still runs inside a backtracking search!</a:t>
            </a: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7543800" y="1524000"/>
            <a:ext cx="3124200" cy="1524000"/>
            <a:chOff x="3552" y="1056"/>
            <a:chExt cx="2016" cy="1056"/>
          </a:xfrm>
        </p:grpSpPr>
        <p:grpSp>
          <p:nvGrpSpPr>
            <p:cNvPr id="31775" name="Group 5"/>
            <p:cNvGrpSpPr>
              <a:grpSpLocks/>
            </p:cNvGrpSpPr>
            <p:nvPr/>
          </p:nvGrpSpPr>
          <p:grpSpPr bwMode="auto">
            <a:xfrm>
              <a:off x="4176" y="1056"/>
              <a:ext cx="768" cy="384"/>
              <a:chOff x="2448" y="2736"/>
              <a:chExt cx="768" cy="384"/>
            </a:xfrm>
          </p:grpSpPr>
          <p:sp>
            <p:nvSpPr>
              <p:cNvPr id="31785" name="Oval 6"/>
              <p:cNvSpPr>
                <a:spLocks noChangeArrowheads="1"/>
              </p:cNvSpPr>
              <p:nvPr/>
            </p:nvSpPr>
            <p:spPr bwMode="auto">
              <a:xfrm>
                <a:off x="2448" y="2736"/>
                <a:ext cx="768" cy="384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6" name="Text Box 7"/>
              <p:cNvSpPr txBox="1">
                <a:spLocks noChangeArrowheads="1"/>
              </p:cNvSpPr>
              <p:nvPr/>
            </p:nvSpPr>
            <p:spPr bwMode="auto">
              <a:xfrm>
                <a:off x="2772" y="2800"/>
                <a:ext cx="117" cy="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tabLst>
                    <a:tab pos="0" algn="l"/>
                    <a:tab pos="914354" algn="l"/>
                    <a:tab pos="1828709" algn="l"/>
                    <a:tab pos="2743062" algn="l"/>
                    <a:tab pos="3657418" algn="l"/>
                    <a:tab pos="4571772" algn="l"/>
                    <a:tab pos="5486126" algn="l"/>
                    <a:tab pos="6400480" algn="l"/>
                    <a:tab pos="7314834" algn="l"/>
                    <a:tab pos="8229189" algn="l"/>
                    <a:tab pos="9143542" algn="l"/>
                    <a:tab pos="10057898" algn="l"/>
                  </a:tabLst>
                </a:pPr>
                <a:endParaRPr lang="en-GB" dirty="0">
                  <a:latin typeface="Times New Roman" pitchFamily="18" charset="0"/>
                </a:endParaRPr>
              </a:p>
            </p:txBody>
          </p:sp>
        </p:grpSp>
        <p:grpSp>
          <p:nvGrpSpPr>
            <p:cNvPr id="31776" name="Group 8"/>
            <p:cNvGrpSpPr>
              <a:grpSpLocks/>
            </p:cNvGrpSpPr>
            <p:nvPr/>
          </p:nvGrpSpPr>
          <p:grpSpPr bwMode="auto">
            <a:xfrm>
              <a:off x="4800" y="1728"/>
              <a:ext cx="768" cy="384"/>
              <a:chOff x="3072" y="3408"/>
              <a:chExt cx="768" cy="384"/>
            </a:xfrm>
          </p:grpSpPr>
          <p:sp>
            <p:nvSpPr>
              <p:cNvPr id="31783" name="Oval 9"/>
              <p:cNvSpPr>
                <a:spLocks noChangeArrowheads="1"/>
              </p:cNvSpPr>
              <p:nvPr/>
            </p:nvSpPr>
            <p:spPr bwMode="auto">
              <a:xfrm>
                <a:off x="3072" y="3408"/>
                <a:ext cx="768" cy="384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4" name="Text Box 10"/>
              <p:cNvSpPr txBox="1">
                <a:spLocks noChangeArrowheads="1"/>
              </p:cNvSpPr>
              <p:nvPr/>
            </p:nvSpPr>
            <p:spPr bwMode="auto">
              <a:xfrm>
                <a:off x="3396" y="3472"/>
                <a:ext cx="117" cy="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tabLst>
                    <a:tab pos="0" algn="l"/>
                    <a:tab pos="914354" algn="l"/>
                    <a:tab pos="1828709" algn="l"/>
                    <a:tab pos="2743062" algn="l"/>
                    <a:tab pos="3657418" algn="l"/>
                    <a:tab pos="4571772" algn="l"/>
                    <a:tab pos="5486126" algn="l"/>
                    <a:tab pos="6400480" algn="l"/>
                    <a:tab pos="7314834" algn="l"/>
                    <a:tab pos="8229189" algn="l"/>
                    <a:tab pos="9143542" algn="l"/>
                    <a:tab pos="10057898" algn="l"/>
                  </a:tabLst>
                </a:pPr>
                <a:endParaRPr lang="en-GB" dirty="0">
                  <a:latin typeface="Times New Roman" pitchFamily="18" charset="0"/>
                </a:endParaRPr>
              </a:p>
            </p:txBody>
          </p:sp>
        </p:grpSp>
        <p:grpSp>
          <p:nvGrpSpPr>
            <p:cNvPr id="31777" name="Group 11"/>
            <p:cNvGrpSpPr>
              <a:grpSpLocks/>
            </p:cNvGrpSpPr>
            <p:nvPr/>
          </p:nvGrpSpPr>
          <p:grpSpPr bwMode="auto">
            <a:xfrm>
              <a:off x="3552" y="1728"/>
              <a:ext cx="768" cy="384"/>
              <a:chOff x="1824" y="3408"/>
              <a:chExt cx="768" cy="384"/>
            </a:xfrm>
          </p:grpSpPr>
          <p:sp>
            <p:nvSpPr>
              <p:cNvPr id="31781" name="Oval 12"/>
              <p:cNvSpPr>
                <a:spLocks noChangeArrowheads="1"/>
              </p:cNvSpPr>
              <p:nvPr/>
            </p:nvSpPr>
            <p:spPr bwMode="auto">
              <a:xfrm>
                <a:off x="1824" y="3408"/>
                <a:ext cx="768" cy="384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2" name="Text Box 13"/>
              <p:cNvSpPr txBox="1">
                <a:spLocks noChangeArrowheads="1"/>
              </p:cNvSpPr>
              <p:nvPr/>
            </p:nvSpPr>
            <p:spPr bwMode="auto">
              <a:xfrm>
                <a:off x="2148" y="3472"/>
                <a:ext cx="117" cy="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tabLst>
                    <a:tab pos="0" algn="l"/>
                    <a:tab pos="914354" algn="l"/>
                    <a:tab pos="1828709" algn="l"/>
                    <a:tab pos="2743062" algn="l"/>
                    <a:tab pos="3657418" algn="l"/>
                    <a:tab pos="4571772" algn="l"/>
                    <a:tab pos="5486126" algn="l"/>
                    <a:tab pos="6400480" algn="l"/>
                    <a:tab pos="7314834" algn="l"/>
                    <a:tab pos="8229189" algn="l"/>
                    <a:tab pos="9143542" algn="l"/>
                    <a:tab pos="10057898" algn="l"/>
                  </a:tabLst>
                </a:pPr>
                <a:endParaRPr lang="en-GB" dirty="0">
                  <a:latin typeface="Times New Roman" pitchFamily="18" charset="0"/>
                </a:endParaRPr>
              </a:p>
            </p:txBody>
          </p:sp>
        </p:grpSp>
        <p:sp>
          <p:nvSpPr>
            <p:cNvPr id="31778" name="Line 14"/>
            <p:cNvSpPr>
              <a:spLocks noChangeShapeType="1"/>
            </p:cNvSpPr>
            <p:nvPr/>
          </p:nvSpPr>
          <p:spPr bwMode="auto">
            <a:xfrm flipH="1">
              <a:off x="3983" y="1440"/>
              <a:ext cx="578" cy="2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9" name="Line 15"/>
            <p:cNvSpPr>
              <a:spLocks noChangeShapeType="1"/>
            </p:cNvSpPr>
            <p:nvPr/>
          </p:nvSpPr>
          <p:spPr bwMode="auto">
            <a:xfrm>
              <a:off x="4560" y="1440"/>
              <a:ext cx="528" cy="2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0" name="Line 16"/>
            <p:cNvSpPr>
              <a:spLocks noChangeShapeType="1"/>
            </p:cNvSpPr>
            <p:nvPr/>
          </p:nvSpPr>
          <p:spPr bwMode="auto">
            <a:xfrm>
              <a:off x="4320" y="1920"/>
              <a:ext cx="480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49" name="Rectangle 18"/>
          <p:cNvSpPr>
            <a:spLocks noChangeArrowheads="1"/>
          </p:cNvSpPr>
          <p:nvPr/>
        </p:nvSpPr>
        <p:spPr bwMode="auto">
          <a:xfrm>
            <a:off x="8001000" y="2667000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1750" name="Rectangle 19"/>
          <p:cNvSpPr>
            <a:spLocks noChangeArrowheads="1"/>
          </p:cNvSpPr>
          <p:nvPr/>
        </p:nvSpPr>
        <p:spPr bwMode="auto">
          <a:xfrm>
            <a:off x="8305800" y="2667000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1751" name="Rectangle 21"/>
          <p:cNvSpPr>
            <a:spLocks noChangeArrowheads="1"/>
          </p:cNvSpPr>
          <p:nvPr/>
        </p:nvSpPr>
        <p:spPr bwMode="auto">
          <a:xfrm>
            <a:off x="9982200" y="2667000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1752" name="Rectangle 22"/>
          <p:cNvSpPr>
            <a:spLocks noChangeArrowheads="1"/>
          </p:cNvSpPr>
          <p:nvPr/>
        </p:nvSpPr>
        <p:spPr bwMode="auto">
          <a:xfrm>
            <a:off x="8686800" y="1676400"/>
            <a:ext cx="8382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1753" name="Rectangle 23"/>
          <p:cNvSpPr>
            <a:spLocks noChangeArrowheads="1"/>
          </p:cNvSpPr>
          <p:nvPr/>
        </p:nvSpPr>
        <p:spPr bwMode="auto">
          <a:xfrm>
            <a:off x="10287000" y="2667000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grpSp>
        <p:nvGrpSpPr>
          <p:cNvPr id="31754" name="Group 24"/>
          <p:cNvGrpSpPr>
            <a:grpSpLocks/>
          </p:cNvGrpSpPr>
          <p:nvPr/>
        </p:nvGrpSpPr>
        <p:grpSpPr bwMode="auto">
          <a:xfrm>
            <a:off x="7543800" y="3581400"/>
            <a:ext cx="3124200" cy="1524000"/>
            <a:chOff x="3552" y="1056"/>
            <a:chExt cx="2016" cy="1056"/>
          </a:xfrm>
        </p:grpSpPr>
        <p:grpSp>
          <p:nvGrpSpPr>
            <p:cNvPr id="31763" name="Group 25"/>
            <p:cNvGrpSpPr>
              <a:grpSpLocks/>
            </p:cNvGrpSpPr>
            <p:nvPr/>
          </p:nvGrpSpPr>
          <p:grpSpPr bwMode="auto">
            <a:xfrm>
              <a:off x="4176" y="1056"/>
              <a:ext cx="768" cy="384"/>
              <a:chOff x="2448" y="2736"/>
              <a:chExt cx="768" cy="384"/>
            </a:xfrm>
          </p:grpSpPr>
          <p:sp>
            <p:nvSpPr>
              <p:cNvPr id="31773" name="Oval 26"/>
              <p:cNvSpPr>
                <a:spLocks noChangeArrowheads="1"/>
              </p:cNvSpPr>
              <p:nvPr/>
            </p:nvSpPr>
            <p:spPr bwMode="auto">
              <a:xfrm>
                <a:off x="2448" y="2736"/>
                <a:ext cx="768" cy="384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4" name="Text Box 27"/>
              <p:cNvSpPr txBox="1">
                <a:spLocks noChangeArrowheads="1"/>
              </p:cNvSpPr>
              <p:nvPr/>
            </p:nvSpPr>
            <p:spPr bwMode="auto">
              <a:xfrm>
                <a:off x="2772" y="2800"/>
                <a:ext cx="117" cy="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tabLst>
                    <a:tab pos="0" algn="l"/>
                    <a:tab pos="914354" algn="l"/>
                    <a:tab pos="1828709" algn="l"/>
                    <a:tab pos="2743062" algn="l"/>
                    <a:tab pos="3657418" algn="l"/>
                    <a:tab pos="4571772" algn="l"/>
                    <a:tab pos="5486126" algn="l"/>
                    <a:tab pos="6400480" algn="l"/>
                    <a:tab pos="7314834" algn="l"/>
                    <a:tab pos="8229189" algn="l"/>
                    <a:tab pos="9143542" algn="l"/>
                    <a:tab pos="10057898" algn="l"/>
                  </a:tabLst>
                </a:pPr>
                <a:endParaRPr lang="en-GB" dirty="0">
                  <a:latin typeface="Times New Roman" pitchFamily="18" charset="0"/>
                </a:endParaRPr>
              </a:p>
            </p:txBody>
          </p:sp>
        </p:grpSp>
        <p:grpSp>
          <p:nvGrpSpPr>
            <p:cNvPr id="31764" name="Group 28"/>
            <p:cNvGrpSpPr>
              <a:grpSpLocks/>
            </p:cNvGrpSpPr>
            <p:nvPr/>
          </p:nvGrpSpPr>
          <p:grpSpPr bwMode="auto">
            <a:xfrm>
              <a:off x="4800" y="1728"/>
              <a:ext cx="768" cy="384"/>
              <a:chOff x="3072" y="3408"/>
              <a:chExt cx="768" cy="384"/>
            </a:xfrm>
          </p:grpSpPr>
          <p:sp>
            <p:nvSpPr>
              <p:cNvPr id="31771" name="Oval 29"/>
              <p:cNvSpPr>
                <a:spLocks noChangeArrowheads="1"/>
              </p:cNvSpPr>
              <p:nvPr/>
            </p:nvSpPr>
            <p:spPr bwMode="auto">
              <a:xfrm>
                <a:off x="3072" y="3408"/>
                <a:ext cx="768" cy="384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2" name="Text Box 30"/>
              <p:cNvSpPr txBox="1">
                <a:spLocks noChangeArrowheads="1"/>
              </p:cNvSpPr>
              <p:nvPr/>
            </p:nvSpPr>
            <p:spPr bwMode="auto">
              <a:xfrm>
                <a:off x="3396" y="3472"/>
                <a:ext cx="117" cy="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tabLst>
                    <a:tab pos="0" algn="l"/>
                    <a:tab pos="914354" algn="l"/>
                    <a:tab pos="1828709" algn="l"/>
                    <a:tab pos="2743062" algn="l"/>
                    <a:tab pos="3657418" algn="l"/>
                    <a:tab pos="4571772" algn="l"/>
                    <a:tab pos="5486126" algn="l"/>
                    <a:tab pos="6400480" algn="l"/>
                    <a:tab pos="7314834" algn="l"/>
                    <a:tab pos="8229189" algn="l"/>
                    <a:tab pos="9143542" algn="l"/>
                    <a:tab pos="10057898" algn="l"/>
                  </a:tabLst>
                </a:pPr>
                <a:endParaRPr lang="en-GB" dirty="0">
                  <a:latin typeface="Times New Roman" pitchFamily="18" charset="0"/>
                </a:endParaRPr>
              </a:p>
            </p:txBody>
          </p:sp>
        </p:grpSp>
        <p:grpSp>
          <p:nvGrpSpPr>
            <p:cNvPr id="31765" name="Group 31"/>
            <p:cNvGrpSpPr>
              <a:grpSpLocks/>
            </p:cNvGrpSpPr>
            <p:nvPr/>
          </p:nvGrpSpPr>
          <p:grpSpPr bwMode="auto">
            <a:xfrm>
              <a:off x="3552" y="1728"/>
              <a:ext cx="768" cy="384"/>
              <a:chOff x="1824" y="3408"/>
              <a:chExt cx="768" cy="384"/>
            </a:xfrm>
          </p:grpSpPr>
          <p:sp>
            <p:nvSpPr>
              <p:cNvPr id="31769" name="Oval 32"/>
              <p:cNvSpPr>
                <a:spLocks noChangeArrowheads="1"/>
              </p:cNvSpPr>
              <p:nvPr/>
            </p:nvSpPr>
            <p:spPr bwMode="auto">
              <a:xfrm>
                <a:off x="1824" y="3408"/>
                <a:ext cx="768" cy="384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0" name="Text Box 33"/>
              <p:cNvSpPr txBox="1">
                <a:spLocks noChangeArrowheads="1"/>
              </p:cNvSpPr>
              <p:nvPr/>
            </p:nvSpPr>
            <p:spPr bwMode="auto">
              <a:xfrm>
                <a:off x="2148" y="3472"/>
                <a:ext cx="117" cy="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tabLst>
                    <a:tab pos="0" algn="l"/>
                    <a:tab pos="914354" algn="l"/>
                    <a:tab pos="1828709" algn="l"/>
                    <a:tab pos="2743062" algn="l"/>
                    <a:tab pos="3657418" algn="l"/>
                    <a:tab pos="4571772" algn="l"/>
                    <a:tab pos="5486126" algn="l"/>
                    <a:tab pos="6400480" algn="l"/>
                    <a:tab pos="7314834" algn="l"/>
                    <a:tab pos="8229189" algn="l"/>
                    <a:tab pos="9143542" algn="l"/>
                    <a:tab pos="10057898" algn="l"/>
                  </a:tabLst>
                </a:pPr>
                <a:endParaRPr lang="en-GB" dirty="0">
                  <a:latin typeface="Times New Roman" pitchFamily="18" charset="0"/>
                </a:endParaRPr>
              </a:p>
            </p:txBody>
          </p:sp>
        </p:grpSp>
        <p:sp>
          <p:nvSpPr>
            <p:cNvPr id="31766" name="Line 34"/>
            <p:cNvSpPr>
              <a:spLocks noChangeShapeType="1"/>
            </p:cNvSpPr>
            <p:nvPr/>
          </p:nvSpPr>
          <p:spPr bwMode="auto">
            <a:xfrm flipH="1">
              <a:off x="3983" y="1440"/>
              <a:ext cx="578" cy="2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35"/>
            <p:cNvSpPr>
              <a:spLocks noChangeShapeType="1"/>
            </p:cNvSpPr>
            <p:nvPr/>
          </p:nvSpPr>
          <p:spPr bwMode="auto">
            <a:xfrm>
              <a:off x="4560" y="1440"/>
              <a:ext cx="528" cy="2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36"/>
            <p:cNvSpPr>
              <a:spLocks noChangeShapeType="1"/>
            </p:cNvSpPr>
            <p:nvPr/>
          </p:nvSpPr>
          <p:spPr bwMode="auto">
            <a:xfrm>
              <a:off x="4320" y="1920"/>
              <a:ext cx="480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5" name="Rectangle 37"/>
          <p:cNvSpPr>
            <a:spLocks noChangeArrowheads="1"/>
          </p:cNvSpPr>
          <p:nvPr/>
        </p:nvSpPr>
        <p:spPr bwMode="auto">
          <a:xfrm>
            <a:off x="7696200" y="4724400"/>
            <a:ext cx="2286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1756" name="Rectangle 40"/>
          <p:cNvSpPr>
            <a:spLocks noChangeArrowheads="1"/>
          </p:cNvSpPr>
          <p:nvPr/>
        </p:nvSpPr>
        <p:spPr bwMode="auto">
          <a:xfrm>
            <a:off x="9677400" y="4724400"/>
            <a:ext cx="2286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1757" name="Rectangle 43"/>
          <p:cNvSpPr>
            <a:spLocks noChangeArrowheads="1"/>
          </p:cNvSpPr>
          <p:nvPr/>
        </p:nvSpPr>
        <p:spPr bwMode="auto">
          <a:xfrm>
            <a:off x="8686800" y="3733800"/>
            <a:ext cx="2286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1758" name="Rectangle 45"/>
          <p:cNvSpPr>
            <a:spLocks noChangeArrowheads="1"/>
          </p:cNvSpPr>
          <p:nvPr/>
        </p:nvSpPr>
        <p:spPr bwMode="auto">
          <a:xfrm>
            <a:off x="9296400" y="3733800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1759" name="Rectangle 46"/>
          <p:cNvSpPr>
            <a:spLocks noChangeArrowheads="1"/>
          </p:cNvSpPr>
          <p:nvPr/>
        </p:nvSpPr>
        <p:spPr bwMode="auto">
          <a:xfrm>
            <a:off x="8305800" y="4724400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1760" name="Rectangle 47"/>
          <p:cNvSpPr>
            <a:spLocks noChangeArrowheads="1"/>
          </p:cNvSpPr>
          <p:nvPr/>
        </p:nvSpPr>
        <p:spPr bwMode="auto">
          <a:xfrm>
            <a:off x="10287000" y="4724400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1761" name="Text Box 48"/>
          <p:cNvSpPr txBox="1">
            <a:spLocks noChangeArrowheads="1"/>
          </p:cNvSpPr>
          <p:nvPr/>
        </p:nvSpPr>
        <p:spPr bwMode="auto">
          <a:xfrm>
            <a:off x="8382000" y="5334001"/>
            <a:ext cx="1752600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What went wrong here?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B4E3D7-42FB-4C3C-A539-61759717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2" y="1371982"/>
            <a:ext cx="10218735" cy="4904612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C3D89-A846-4E8F-836A-75309DC6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8517" y="4165599"/>
            <a:ext cx="5301081" cy="2539999"/>
          </a:xfrm>
          <a:prstGeom prst="rect">
            <a:avLst/>
          </a:prstGeom>
          <a:noFill/>
        </p:spPr>
      </p:pic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Ordering: Minimum Remaining Values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371601"/>
            <a:ext cx="11379200" cy="4729164"/>
          </a:xfrm>
        </p:spPr>
        <p:txBody>
          <a:bodyPr/>
          <a:lstStyle/>
          <a:p>
            <a:pPr eaLnBrk="1" hangingPunct="1"/>
            <a:r>
              <a:rPr lang="en-US" sz="2800" dirty="0"/>
              <a:t>Variable Ordering: Minimum remaining values (MRV):</a:t>
            </a:r>
          </a:p>
          <a:p>
            <a:pPr lvl="1" eaLnBrk="1" hangingPunct="1"/>
            <a:r>
              <a:rPr lang="en-US" sz="2400" dirty="0"/>
              <a:t>Choose the variable with the fewest legal left values in its domain</a:t>
            </a:r>
          </a:p>
          <a:p>
            <a:pPr lvl="1" eaLnBrk="1" hangingPunct="1"/>
            <a:endParaRPr lang="en-US" sz="2400" dirty="0"/>
          </a:p>
          <a:p>
            <a:pPr lvl="1" eaLnBrk="1" hangingPunct="1"/>
            <a:endParaRPr lang="en-US" sz="2400" dirty="0"/>
          </a:p>
          <a:p>
            <a:pPr lvl="1" eaLnBrk="1" hangingPunct="1"/>
            <a:endParaRPr lang="en-US" sz="2400" dirty="0"/>
          </a:p>
          <a:p>
            <a:pPr lvl="1" eaLnBrk="1" hangingPunct="1"/>
            <a:endParaRPr lang="en-US" sz="2400" dirty="0"/>
          </a:p>
          <a:p>
            <a:pPr lvl="1" eaLnBrk="1" hangingPunct="1"/>
            <a:endParaRPr lang="en-US" sz="2400" dirty="0"/>
          </a:p>
          <a:p>
            <a:pPr eaLnBrk="1" hangingPunct="1"/>
            <a:r>
              <a:rPr lang="en-US" sz="2800" dirty="0"/>
              <a:t>Why min rather than max?</a:t>
            </a:r>
          </a:p>
          <a:p>
            <a:pPr eaLnBrk="1" hangingPunct="1"/>
            <a:r>
              <a:rPr lang="en-US" sz="2800" dirty="0"/>
              <a:t>Also called “most constrained variable”</a:t>
            </a:r>
          </a:p>
          <a:p>
            <a:pPr eaLnBrk="1" hangingPunct="1"/>
            <a:r>
              <a:rPr lang="en-US" sz="2800" dirty="0"/>
              <a:t>“Fail-fast” ordering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/>
          <a:srcRect l="476" t="2130"/>
          <a:stretch>
            <a:fillRect/>
          </a:stretch>
        </p:blipFill>
        <p:spPr bwMode="auto">
          <a:xfrm>
            <a:off x="1970741" y="2672975"/>
            <a:ext cx="8435323" cy="144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606800" y="2641599"/>
            <a:ext cx="22098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16600" y="2565399"/>
            <a:ext cx="22860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02600" y="2489198"/>
            <a:ext cx="2286000" cy="16256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757789-1018-4A93-876A-0FAD0556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0484" y="4419600"/>
            <a:ext cx="4772915" cy="2285998"/>
          </a:xfrm>
          <a:prstGeom prst="rect">
            <a:avLst/>
          </a:prstGeom>
          <a:noFill/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Ordering: Least Constraining Value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086600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Value Ordering: Least Constraining Value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Given a choice of variable, choose the </a:t>
            </a:r>
            <a:r>
              <a:rPr lang="en-US" sz="2400" i="1" dirty="0"/>
              <a:t>least constraining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I.e., the one that rules out the fewest values in the remaining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Note that it may take some computation to determine this!  (E.g., rerunning filtering)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Why least rather than most?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Combining these ordering ideas makes</a:t>
            </a:r>
          </a:p>
          <a:p>
            <a:pPr>
              <a:lnSpc>
                <a:spcPct val="90000"/>
              </a:lnSpc>
              <a:spcBef>
                <a:spcPts val="272"/>
              </a:spcBef>
              <a:buNone/>
            </a:pPr>
            <a:r>
              <a:rPr lang="en-US" sz="2800" dirty="0"/>
              <a:t>	1000 queens feasible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 l="288" t="900"/>
          <a:stretch>
            <a:fillRect/>
          </a:stretch>
        </p:blipFill>
        <p:spPr bwMode="auto">
          <a:xfrm>
            <a:off x="7655860" y="1470212"/>
            <a:ext cx="3621741" cy="2468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E86B13-620E-42BF-B8E5-D331D206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Limitations of Arc Consistency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00201"/>
            <a:ext cx="5562600" cy="4525963"/>
          </a:xfrm>
        </p:spPr>
        <p:txBody>
          <a:bodyPr/>
          <a:lstStyle/>
          <a:p>
            <a:pPr eaLnBrk="1" hangingPunct="1"/>
            <a:r>
              <a:rPr lang="en-US" dirty="0"/>
              <a:t>After enforcing arc consistency:</a:t>
            </a:r>
          </a:p>
          <a:p>
            <a:pPr lvl="1" eaLnBrk="1" hangingPunct="1"/>
            <a:r>
              <a:rPr lang="en-US" dirty="0"/>
              <a:t>Can have one solution left</a:t>
            </a:r>
          </a:p>
          <a:p>
            <a:pPr lvl="1" eaLnBrk="1" hangingPunct="1"/>
            <a:r>
              <a:rPr lang="en-US" dirty="0"/>
              <a:t>Can have multiple solutions left</a:t>
            </a:r>
          </a:p>
          <a:p>
            <a:pPr lvl="1" eaLnBrk="1" hangingPunct="1"/>
            <a:r>
              <a:rPr lang="en-US" dirty="0"/>
              <a:t>Can have no solutions left (and not know it)</a:t>
            </a:r>
          </a:p>
          <a:p>
            <a:pPr lvl="1"/>
            <a:endParaRPr lang="en-US" dirty="0"/>
          </a:p>
          <a:p>
            <a:r>
              <a:rPr lang="en-US" dirty="0"/>
              <a:t>Arc consistency still runs inside a backtracking search!</a:t>
            </a: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7543800" y="1524000"/>
            <a:ext cx="3124200" cy="1524000"/>
            <a:chOff x="3552" y="1056"/>
            <a:chExt cx="2016" cy="1056"/>
          </a:xfrm>
        </p:grpSpPr>
        <p:grpSp>
          <p:nvGrpSpPr>
            <p:cNvPr id="31775" name="Group 5"/>
            <p:cNvGrpSpPr>
              <a:grpSpLocks/>
            </p:cNvGrpSpPr>
            <p:nvPr/>
          </p:nvGrpSpPr>
          <p:grpSpPr bwMode="auto">
            <a:xfrm>
              <a:off x="4176" y="1056"/>
              <a:ext cx="768" cy="384"/>
              <a:chOff x="2448" y="2736"/>
              <a:chExt cx="768" cy="384"/>
            </a:xfrm>
          </p:grpSpPr>
          <p:sp>
            <p:nvSpPr>
              <p:cNvPr id="31785" name="Oval 6"/>
              <p:cNvSpPr>
                <a:spLocks noChangeArrowheads="1"/>
              </p:cNvSpPr>
              <p:nvPr/>
            </p:nvSpPr>
            <p:spPr bwMode="auto">
              <a:xfrm>
                <a:off x="2448" y="2736"/>
                <a:ext cx="768" cy="384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6" name="Text Box 7"/>
              <p:cNvSpPr txBox="1">
                <a:spLocks noChangeArrowheads="1"/>
              </p:cNvSpPr>
              <p:nvPr/>
            </p:nvSpPr>
            <p:spPr bwMode="auto">
              <a:xfrm>
                <a:off x="2772" y="2800"/>
                <a:ext cx="117" cy="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tabLst>
                    <a:tab pos="0" algn="l"/>
                    <a:tab pos="914354" algn="l"/>
                    <a:tab pos="1828709" algn="l"/>
                    <a:tab pos="2743062" algn="l"/>
                    <a:tab pos="3657418" algn="l"/>
                    <a:tab pos="4571772" algn="l"/>
                    <a:tab pos="5486126" algn="l"/>
                    <a:tab pos="6400480" algn="l"/>
                    <a:tab pos="7314834" algn="l"/>
                    <a:tab pos="8229189" algn="l"/>
                    <a:tab pos="9143542" algn="l"/>
                    <a:tab pos="10057898" algn="l"/>
                  </a:tabLst>
                </a:pPr>
                <a:endParaRPr lang="en-GB" dirty="0">
                  <a:latin typeface="Times New Roman" pitchFamily="18" charset="0"/>
                </a:endParaRPr>
              </a:p>
            </p:txBody>
          </p:sp>
        </p:grpSp>
        <p:grpSp>
          <p:nvGrpSpPr>
            <p:cNvPr id="31776" name="Group 8"/>
            <p:cNvGrpSpPr>
              <a:grpSpLocks/>
            </p:cNvGrpSpPr>
            <p:nvPr/>
          </p:nvGrpSpPr>
          <p:grpSpPr bwMode="auto">
            <a:xfrm>
              <a:off x="4800" y="1728"/>
              <a:ext cx="768" cy="384"/>
              <a:chOff x="3072" y="3408"/>
              <a:chExt cx="768" cy="384"/>
            </a:xfrm>
          </p:grpSpPr>
          <p:sp>
            <p:nvSpPr>
              <p:cNvPr id="31783" name="Oval 9"/>
              <p:cNvSpPr>
                <a:spLocks noChangeArrowheads="1"/>
              </p:cNvSpPr>
              <p:nvPr/>
            </p:nvSpPr>
            <p:spPr bwMode="auto">
              <a:xfrm>
                <a:off x="3072" y="3408"/>
                <a:ext cx="768" cy="384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4" name="Text Box 10"/>
              <p:cNvSpPr txBox="1">
                <a:spLocks noChangeArrowheads="1"/>
              </p:cNvSpPr>
              <p:nvPr/>
            </p:nvSpPr>
            <p:spPr bwMode="auto">
              <a:xfrm>
                <a:off x="3396" y="3472"/>
                <a:ext cx="117" cy="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tabLst>
                    <a:tab pos="0" algn="l"/>
                    <a:tab pos="914354" algn="l"/>
                    <a:tab pos="1828709" algn="l"/>
                    <a:tab pos="2743062" algn="l"/>
                    <a:tab pos="3657418" algn="l"/>
                    <a:tab pos="4571772" algn="l"/>
                    <a:tab pos="5486126" algn="l"/>
                    <a:tab pos="6400480" algn="l"/>
                    <a:tab pos="7314834" algn="l"/>
                    <a:tab pos="8229189" algn="l"/>
                    <a:tab pos="9143542" algn="l"/>
                    <a:tab pos="10057898" algn="l"/>
                  </a:tabLst>
                </a:pPr>
                <a:endParaRPr lang="en-GB" dirty="0">
                  <a:latin typeface="Times New Roman" pitchFamily="18" charset="0"/>
                </a:endParaRPr>
              </a:p>
            </p:txBody>
          </p:sp>
        </p:grpSp>
        <p:grpSp>
          <p:nvGrpSpPr>
            <p:cNvPr id="31777" name="Group 11"/>
            <p:cNvGrpSpPr>
              <a:grpSpLocks/>
            </p:cNvGrpSpPr>
            <p:nvPr/>
          </p:nvGrpSpPr>
          <p:grpSpPr bwMode="auto">
            <a:xfrm>
              <a:off x="3552" y="1728"/>
              <a:ext cx="768" cy="384"/>
              <a:chOff x="1824" y="3408"/>
              <a:chExt cx="768" cy="384"/>
            </a:xfrm>
          </p:grpSpPr>
          <p:sp>
            <p:nvSpPr>
              <p:cNvPr id="31781" name="Oval 12"/>
              <p:cNvSpPr>
                <a:spLocks noChangeArrowheads="1"/>
              </p:cNvSpPr>
              <p:nvPr/>
            </p:nvSpPr>
            <p:spPr bwMode="auto">
              <a:xfrm>
                <a:off x="1824" y="3408"/>
                <a:ext cx="768" cy="384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2" name="Text Box 13"/>
              <p:cNvSpPr txBox="1">
                <a:spLocks noChangeArrowheads="1"/>
              </p:cNvSpPr>
              <p:nvPr/>
            </p:nvSpPr>
            <p:spPr bwMode="auto">
              <a:xfrm>
                <a:off x="2148" y="3472"/>
                <a:ext cx="117" cy="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tabLst>
                    <a:tab pos="0" algn="l"/>
                    <a:tab pos="914354" algn="l"/>
                    <a:tab pos="1828709" algn="l"/>
                    <a:tab pos="2743062" algn="l"/>
                    <a:tab pos="3657418" algn="l"/>
                    <a:tab pos="4571772" algn="l"/>
                    <a:tab pos="5486126" algn="l"/>
                    <a:tab pos="6400480" algn="l"/>
                    <a:tab pos="7314834" algn="l"/>
                    <a:tab pos="8229189" algn="l"/>
                    <a:tab pos="9143542" algn="l"/>
                    <a:tab pos="10057898" algn="l"/>
                  </a:tabLst>
                </a:pPr>
                <a:endParaRPr lang="en-GB" dirty="0">
                  <a:latin typeface="Times New Roman" pitchFamily="18" charset="0"/>
                </a:endParaRPr>
              </a:p>
            </p:txBody>
          </p:sp>
        </p:grpSp>
        <p:sp>
          <p:nvSpPr>
            <p:cNvPr id="31778" name="Line 14"/>
            <p:cNvSpPr>
              <a:spLocks noChangeShapeType="1"/>
            </p:cNvSpPr>
            <p:nvPr/>
          </p:nvSpPr>
          <p:spPr bwMode="auto">
            <a:xfrm flipH="1">
              <a:off x="3983" y="1440"/>
              <a:ext cx="578" cy="2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9" name="Line 15"/>
            <p:cNvSpPr>
              <a:spLocks noChangeShapeType="1"/>
            </p:cNvSpPr>
            <p:nvPr/>
          </p:nvSpPr>
          <p:spPr bwMode="auto">
            <a:xfrm>
              <a:off x="4560" y="1440"/>
              <a:ext cx="528" cy="2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0" name="Line 16"/>
            <p:cNvSpPr>
              <a:spLocks noChangeShapeType="1"/>
            </p:cNvSpPr>
            <p:nvPr/>
          </p:nvSpPr>
          <p:spPr bwMode="auto">
            <a:xfrm>
              <a:off x="4320" y="1920"/>
              <a:ext cx="480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49" name="Rectangle 18"/>
          <p:cNvSpPr>
            <a:spLocks noChangeArrowheads="1"/>
          </p:cNvSpPr>
          <p:nvPr/>
        </p:nvSpPr>
        <p:spPr bwMode="auto">
          <a:xfrm>
            <a:off x="8001000" y="2667000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1750" name="Rectangle 19"/>
          <p:cNvSpPr>
            <a:spLocks noChangeArrowheads="1"/>
          </p:cNvSpPr>
          <p:nvPr/>
        </p:nvSpPr>
        <p:spPr bwMode="auto">
          <a:xfrm>
            <a:off x="8305800" y="2667000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1751" name="Rectangle 21"/>
          <p:cNvSpPr>
            <a:spLocks noChangeArrowheads="1"/>
          </p:cNvSpPr>
          <p:nvPr/>
        </p:nvSpPr>
        <p:spPr bwMode="auto">
          <a:xfrm>
            <a:off x="9982200" y="2667000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1752" name="Rectangle 22"/>
          <p:cNvSpPr>
            <a:spLocks noChangeArrowheads="1"/>
          </p:cNvSpPr>
          <p:nvPr/>
        </p:nvSpPr>
        <p:spPr bwMode="auto">
          <a:xfrm>
            <a:off x="8686800" y="1676400"/>
            <a:ext cx="8382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1753" name="Rectangle 23"/>
          <p:cNvSpPr>
            <a:spLocks noChangeArrowheads="1"/>
          </p:cNvSpPr>
          <p:nvPr/>
        </p:nvSpPr>
        <p:spPr bwMode="auto">
          <a:xfrm>
            <a:off x="10287000" y="2667000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grpSp>
        <p:nvGrpSpPr>
          <p:cNvPr id="31754" name="Group 24"/>
          <p:cNvGrpSpPr>
            <a:grpSpLocks/>
          </p:cNvGrpSpPr>
          <p:nvPr/>
        </p:nvGrpSpPr>
        <p:grpSpPr bwMode="auto">
          <a:xfrm>
            <a:off x="7543800" y="3581400"/>
            <a:ext cx="3124200" cy="1524000"/>
            <a:chOff x="3552" y="1056"/>
            <a:chExt cx="2016" cy="1056"/>
          </a:xfrm>
        </p:grpSpPr>
        <p:grpSp>
          <p:nvGrpSpPr>
            <p:cNvPr id="31763" name="Group 25"/>
            <p:cNvGrpSpPr>
              <a:grpSpLocks/>
            </p:cNvGrpSpPr>
            <p:nvPr/>
          </p:nvGrpSpPr>
          <p:grpSpPr bwMode="auto">
            <a:xfrm>
              <a:off x="4176" y="1056"/>
              <a:ext cx="768" cy="384"/>
              <a:chOff x="2448" y="2736"/>
              <a:chExt cx="768" cy="384"/>
            </a:xfrm>
          </p:grpSpPr>
          <p:sp>
            <p:nvSpPr>
              <p:cNvPr id="31773" name="Oval 26"/>
              <p:cNvSpPr>
                <a:spLocks noChangeArrowheads="1"/>
              </p:cNvSpPr>
              <p:nvPr/>
            </p:nvSpPr>
            <p:spPr bwMode="auto">
              <a:xfrm>
                <a:off x="2448" y="2736"/>
                <a:ext cx="768" cy="384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4" name="Text Box 27"/>
              <p:cNvSpPr txBox="1">
                <a:spLocks noChangeArrowheads="1"/>
              </p:cNvSpPr>
              <p:nvPr/>
            </p:nvSpPr>
            <p:spPr bwMode="auto">
              <a:xfrm>
                <a:off x="2772" y="2800"/>
                <a:ext cx="117" cy="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tabLst>
                    <a:tab pos="0" algn="l"/>
                    <a:tab pos="914354" algn="l"/>
                    <a:tab pos="1828709" algn="l"/>
                    <a:tab pos="2743062" algn="l"/>
                    <a:tab pos="3657418" algn="l"/>
                    <a:tab pos="4571772" algn="l"/>
                    <a:tab pos="5486126" algn="l"/>
                    <a:tab pos="6400480" algn="l"/>
                    <a:tab pos="7314834" algn="l"/>
                    <a:tab pos="8229189" algn="l"/>
                    <a:tab pos="9143542" algn="l"/>
                    <a:tab pos="10057898" algn="l"/>
                  </a:tabLst>
                </a:pPr>
                <a:endParaRPr lang="en-GB" dirty="0">
                  <a:latin typeface="Times New Roman" pitchFamily="18" charset="0"/>
                </a:endParaRPr>
              </a:p>
            </p:txBody>
          </p:sp>
        </p:grpSp>
        <p:grpSp>
          <p:nvGrpSpPr>
            <p:cNvPr id="31764" name="Group 28"/>
            <p:cNvGrpSpPr>
              <a:grpSpLocks/>
            </p:cNvGrpSpPr>
            <p:nvPr/>
          </p:nvGrpSpPr>
          <p:grpSpPr bwMode="auto">
            <a:xfrm>
              <a:off x="4800" y="1728"/>
              <a:ext cx="768" cy="384"/>
              <a:chOff x="3072" y="3408"/>
              <a:chExt cx="768" cy="384"/>
            </a:xfrm>
          </p:grpSpPr>
          <p:sp>
            <p:nvSpPr>
              <p:cNvPr id="31771" name="Oval 29"/>
              <p:cNvSpPr>
                <a:spLocks noChangeArrowheads="1"/>
              </p:cNvSpPr>
              <p:nvPr/>
            </p:nvSpPr>
            <p:spPr bwMode="auto">
              <a:xfrm>
                <a:off x="3072" y="3408"/>
                <a:ext cx="768" cy="384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2" name="Text Box 30"/>
              <p:cNvSpPr txBox="1">
                <a:spLocks noChangeArrowheads="1"/>
              </p:cNvSpPr>
              <p:nvPr/>
            </p:nvSpPr>
            <p:spPr bwMode="auto">
              <a:xfrm>
                <a:off x="3396" y="3472"/>
                <a:ext cx="117" cy="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tabLst>
                    <a:tab pos="0" algn="l"/>
                    <a:tab pos="914354" algn="l"/>
                    <a:tab pos="1828709" algn="l"/>
                    <a:tab pos="2743062" algn="l"/>
                    <a:tab pos="3657418" algn="l"/>
                    <a:tab pos="4571772" algn="l"/>
                    <a:tab pos="5486126" algn="l"/>
                    <a:tab pos="6400480" algn="l"/>
                    <a:tab pos="7314834" algn="l"/>
                    <a:tab pos="8229189" algn="l"/>
                    <a:tab pos="9143542" algn="l"/>
                    <a:tab pos="10057898" algn="l"/>
                  </a:tabLst>
                </a:pPr>
                <a:endParaRPr lang="en-GB" dirty="0">
                  <a:latin typeface="Times New Roman" pitchFamily="18" charset="0"/>
                </a:endParaRPr>
              </a:p>
            </p:txBody>
          </p:sp>
        </p:grpSp>
        <p:grpSp>
          <p:nvGrpSpPr>
            <p:cNvPr id="31765" name="Group 31"/>
            <p:cNvGrpSpPr>
              <a:grpSpLocks/>
            </p:cNvGrpSpPr>
            <p:nvPr/>
          </p:nvGrpSpPr>
          <p:grpSpPr bwMode="auto">
            <a:xfrm>
              <a:off x="3552" y="1728"/>
              <a:ext cx="768" cy="384"/>
              <a:chOff x="1824" y="3408"/>
              <a:chExt cx="768" cy="384"/>
            </a:xfrm>
          </p:grpSpPr>
          <p:sp>
            <p:nvSpPr>
              <p:cNvPr id="31769" name="Oval 32"/>
              <p:cNvSpPr>
                <a:spLocks noChangeArrowheads="1"/>
              </p:cNvSpPr>
              <p:nvPr/>
            </p:nvSpPr>
            <p:spPr bwMode="auto">
              <a:xfrm>
                <a:off x="1824" y="3408"/>
                <a:ext cx="768" cy="384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0" name="Text Box 33"/>
              <p:cNvSpPr txBox="1">
                <a:spLocks noChangeArrowheads="1"/>
              </p:cNvSpPr>
              <p:nvPr/>
            </p:nvSpPr>
            <p:spPr bwMode="auto">
              <a:xfrm>
                <a:off x="2148" y="3472"/>
                <a:ext cx="117" cy="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tabLst>
                    <a:tab pos="0" algn="l"/>
                    <a:tab pos="914354" algn="l"/>
                    <a:tab pos="1828709" algn="l"/>
                    <a:tab pos="2743062" algn="l"/>
                    <a:tab pos="3657418" algn="l"/>
                    <a:tab pos="4571772" algn="l"/>
                    <a:tab pos="5486126" algn="l"/>
                    <a:tab pos="6400480" algn="l"/>
                    <a:tab pos="7314834" algn="l"/>
                    <a:tab pos="8229189" algn="l"/>
                    <a:tab pos="9143542" algn="l"/>
                    <a:tab pos="10057898" algn="l"/>
                  </a:tabLst>
                </a:pPr>
                <a:endParaRPr lang="en-GB" dirty="0">
                  <a:latin typeface="Times New Roman" pitchFamily="18" charset="0"/>
                </a:endParaRPr>
              </a:p>
            </p:txBody>
          </p:sp>
        </p:grpSp>
        <p:sp>
          <p:nvSpPr>
            <p:cNvPr id="31766" name="Line 34"/>
            <p:cNvSpPr>
              <a:spLocks noChangeShapeType="1"/>
            </p:cNvSpPr>
            <p:nvPr/>
          </p:nvSpPr>
          <p:spPr bwMode="auto">
            <a:xfrm flipH="1">
              <a:off x="3983" y="1440"/>
              <a:ext cx="578" cy="2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35"/>
            <p:cNvSpPr>
              <a:spLocks noChangeShapeType="1"/>
            </p:cNvSpPr>
            <p:nvPr/>
          </p:nvSpPr>
          <p:spPr bwMode="auto">
            <a:xfrm>
              <a:off x="4560" y="1440"/>
              <a:ext cx="528" cy="2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36"/>
            <p:cNvSpPr>
              <a:spLocks noChangeShapeType="1"/>
            </p:cNvSpPr>
            <p:nvPr/>
          </p:nvSpPr>
          <p:spPr bwMode="auto">
            <a:xfrm>
              <a:off x="4320" y="1920"/>
              <a:ext cx="480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5" name="Rectangle 37"/>
          <p:cNvSpPr>
            <a:spLocks noChangeArrowheads="1"/>
          </p:cNvSpPr>
          <p:nvPr/>
        </p:nvSpPr>
        <p:spPr bwMode="auto">
          <a:xfrm>
            <a:off x="7696200" y="4724400"/>
            <a:ext cx="2286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1756" name="Rectangle 40"/>
          <p:cNvSpPr>
            <a:spLocks noChangeArrowheads="1"/>
          </p:cNvSpPr>
          <p:nvPr/>
        </p:nvSpPr>
        <p:spPr bwMode="auto">
          <a:xfrm>
            <a:off x="9677400" y="4724400"/>
            <a:ext cx="2286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1757" name="Rectangle 43"/>
          <p:cNvSpPr>
            <a:spLocks noChangeArrowheads="1"/>
          </p:cNvSpPr>
          <p:nvPr/>
        </p:nvSpPr>
        <p:spPr bwMode="auto">
          <a:xfrm>
            <a:off x="8686800" y="3733800"/>
            <a:ext cx="2286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1758" name="Rectangle 45"/>
          <p:cNvSpPr>
            <a:spLocks noChangeArrowheads="1"/>
          </p:cNvSpPr>
          <p:nvPr/>
        </p:nvSpPr>
        <p:spPr bwMode="auto">
          <a:xfrm>
            <a:off x="9296400" y="3733800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1759" name="Rectangle 46"/>
          <p:cNvSpPr>
            <a:spLocks noChangeArrowheads="1"/>
          </p:cNvSpPr>
          <p:nvPr/>
        </p:nvSpPr>
        <p:spPr bwMode="auto">
          <a:xfrm>
            <a:off x="8305800" y="4724400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1760" name="Rectangle 47"/>
          <p:cNvSpPr>
            <a:spLocks noChangeArrowheads="1"/>
          </p:cNvSpPr>
          <p:nvPr/>
        </p:nvSpPr>
        <p:spPr bwMode="auto">
          <a:xfrm>
            <a:off x="10287000" y="4724400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1761" name="Text Box 48"/>
          <p:cNvSpPr txBox="1">
            <a:spLocks noChangeArrowheads="1"/>
          </p:cNvSpPr>
          <p:nvPr/>
        </p:nvSpPr>
        <p:spPr bwMode="auto">
          <a:xfrm>
            <a:off x="8382000" y="5334001"/>
            <a:ext cx="1752600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What went wrong here?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B4E3D7-42FB-4C3C-A539-61759717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42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3097" y="847378"/>
            <a:ext cx="9283545" cy="5525196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AD0E2-10F0-4FEB-9904-D2F3C5DC8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K-Consistency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1534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Increasing degrees of consistency</a:t>
            </a:r>
          </a:p>
          <a:p>
            <a:pPr lvl="2">
              <a:lnSpc>
                <a:spcPct val="80000"/>
              </a:lnSpc>
            </a:pPr>
            <a:endParaRPr 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1-Consistency (Node Consistency): Each single node’s domain has a value which meets that node’s unary constraints</a:t>
            </a:r>
          </a:p>
          <a:p>
            <a:pPr lvl="2">
              <a:lnSpc>
                <a:spcPct val="80000"/>
              </a:lnSpc>
            </a:pPr>
            <a:endParaRPr 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2-Consistency (Arc Consistency): For each pair of nodes, any consistent assignment to one can be extended to the other</a:t>
            </a:r>
          </a:p>
          <a:p>
            <a:pPr lvl="2">
              <a:lnSpc>
                <a:spcPct val="80000"/>
              </a:lnSpc>
            </a:pPr>
            <a:endParaRPr 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K-Consistency: For each k nodes, any consistent assignment to k-1 can be extended to the </a:t>
            </a:r>
            <a:r>
              <a:rPr lang="en-US" sz="2000" dirty="0" err="1"/>
              <a:t>k</a:t>
            </a:r>
            <a:r>
              <a:rPr lang="en-US" sz="2000" baseline="30000" dirty="0" err="1"/>
              <a:t>th</a:t>
            </a:r>
            <a:r>
              <a:rPr lang="en-US" sz="2000" dirty="0"/>
              <a:t> node.</a:t>
            </a:r>
          </a:p>
          <a:p>
            <a:pPr lvl="2">
              <a:lnSpc>
                <a:spcPct val="80000"/>
              </a:lnSpc>
            </a:pPr>
            <a:endParaRPr lang="en-US" sz="1900" dirty="0"/>
          </a:p>
          <a:p>
            <a:pPr lvl="1" eaLnBrk="1" hangingPunct="1">
              <a:lnSpc>
                <a:spcPct val="80000"/>
              </a:lnSpc>
            </a:pPr>
            <a:endParaRPr lang="en-US" sz="23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Higher k more expensive to compute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(You need to know the k=2 case: arc consistency)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/>
          </a:p>
          <a:p>
            <a:pPr lvl="1" eaLnBrk="1" hangingPunct="1">
              <a:lnSpc>
                <a:spcPct val="80000"/>
              </a:lnSpc>
            </a:pPr>
            <a:endParaRPr lang="en-US" sz="2400" dirty="0"/>
          </a:p>
        </p:txBody>
      </p:sp>
      <p:grpSp>
        <p:nvGrpSpPr>
          <p:cNvPr id="14340" name="Group 39"/>
          <p:cNvGrpSpPr>
            <a:grpSpLocks/>
          </p:cNvGrpSpPr>
          <p:nvPr/>
        </p:nvGrpSpPr>
        <p:grpSpPr bwMode="auto">
          <a:xfrm>
            <a:off x="9448803" y="1981200"/>
            <a:ext cx="1577975" cy="2895600"/>
            <a:chOff x="4066" y="1296"/>
            <a:chExt cx="994" cy="1824"/>
          </a:xfrm>
        </p:grpSpPr>
        <p:sp>
          <p:nvSpPr>
            <p:cNvPr id="14362" name="Oval 4"/>
            <p:cNvSpPr>
              <a:spLocks noChangeArrowheads="1"/>
            </p:cNvSpPr>
            <p:nvPr/>
          </p:nvSpPr>
          <p:spPr bwMode="auto">
            <a:xfrm>
              <a:off x="4857" y="1296"/>
              <a:ext cx="203" cy="20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3" name="Oval 5"/>
            <p:cNvSpPr>
              <a:spLocks noChangeArrowheads="1"/>
            </p:cNvSpPr>
            <p:nvPr/>
          </p:nvSpPr>
          <p:spPr bwMode="auto">
            <a:xfrm>
              <a:off x="4857" y="1782"/>
              <a:ext cx="203" cy="20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4" name="Oval 6"/>
            <p:cNvSpPr>
              <a:spLocks noChangeArrowheads="1"/>
            </p:cNvSpPr>
            <p:nvPr/>
          </p:nvSpPr>
          <p:spPr bwMode="auto">
            <a:xfrm>
              <a:off x="4188" y="1782"/>
              <a:ext cx="202" cy="20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5" name="AutoShape 7"/>
            <p:cNvSpPr>
              <a:spLocks noChangeArrowheads="1"/>
            </p:cNvSpPr>
            <p:nvPr/>
          </p:nvSpPr>
          <p:spPr bwMode="auto">
            <a:xfrm>
              <a:off x="4560" y="1823"/>
              <a:ext cx="162" cy="122"/>
            </a:xfrm>
            <a:prstGeom prst="rightArrow">
              <a:avLst>
                <a:gd name="adj1" fmla="val 50000"/>
                <a:gd name="adj2" fmla="val 3319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Oval 8"/>
            <p:cNvSpPr>
              <a:spLocks noChangeArrowheads="1"/>
            </p:cNvSpPr>
            <p:nvPr/>
          </p:nvSpPr>
          <p:spPr bwMode="auto">
            <a:xfrm>
              <a:off x="4857" y="2593"/>
              <a:ext cx="203" cy="20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7" name="Oval 9"/>
            <p:cNvSpPr>
              <a:spLocks noChangeArrowheads="1"/>
            </p:cNvSpPr>
            <p:nvPr/>
          </p:nvSpPr>
          <p:spPr bwMode="auto">
            <a:xfrm>
              <a:off x="4188" y="2593"/>
              <a:ext cx="202" cy="20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8" name="AutoShape 10"/>
            <p:cNvSpPr>
              <a:spLocks noChangeArrowheads="1"/>
            </p:cNvSpPr>
            <p:nvPr/>
          </p:nvSpPr>
          <p:spPr bwMode="auto">
            <a:xfrm>
              <a:off x="4560" y="2634"/>
              <a:ext cx="162" cy="121"/>
            </a:xfrm>
            <a:prstGeom prst="rightArrow">
              <a:avLst>
                <a:gd name="adj1" fmla="val 50000"/>
                <a:gd name="adj2" fmla="val 3347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9" name="Oval 11"/>
            <p:cNvSpPr>
              <a:spLocks noChangeArrowheads="1"/>
            </p:cNvSpPr>
            <p:nvPr/>
          </p:nvSpPr>
          <p:spPr bwMode="auto">
            <a:xfrm>
              <a:off x="4188" y="2877"/>
              <a:ext cx="202" cy="20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0" name="Oval 12"/>
            <p:cNvSpPr>
              <a:spLocks noChangeArrowheads="1"/>
            </p:cNvSpPr>
            <p:nvPr/>
          </p:nvSpPr>
          <p:spPr bwMode="auto">
            <a:xfrm>
              <a:off x="4188" y="2309"/>
              <a:ext cx="202" cy="20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1" name="AutoShape 13"/>
            <p:cNvSpPr>
              <a:spLocks/>
            </p:cNvSpPr>
            <p:nvPr/>
          </p:nvSpPr>
          <p:spPr bwMode="auto">
            <a:xfrm>
              <a:off x="4350" y="2269"/>
              <a:ext cx="162" cy="851"/>
            </a:xfrm>
            <a:prstGeom prst="rightBrace">
              <a:avLst>
                <a:gd name="adj1" fmla="val 4377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2" name="AutoShape 14"/>
            <p:cNvSpPr>
              <a:spLocks/>
            </p:cNvSpPr>
            <p:nvPr/>
          </p:nvSpPr>
          <p:spPr bwMode="auto">
            <a:xfrm flipH="1">
              <a:off x="4066" y="2269"/>
              <a:ext cx="162" cy="851"/>
            </a:xfrm>
            <a:prstGeom prst="rightBrace">
              <a:avLst>
                <a:gd name="adj1" fmla="val 4377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41" name="Group 36"/>
          <p:cNvGrpSpPr>
            <a:grpSpLocks/>
          </p:cNvGrpSpPr>
          <p:nvPr/>
        </p:nvGrpSpPr>
        <p:grpSpPr bwMode="auto">
          <a:xfrm>
            <a:off x="9144000" y="5371980"/>
            <a:ext cx="2133600" cy="1040487"/>
            <a:chOff x="2640" y="3264"/>
            <a:chExt cx="1968" cy="959"/>
          </a:xfrm>
        </p:grpSpPr>
        <p:grpSp>
          <p:nvGrpSpPr>
            <p:cNvPr id="14343" name="Group 17"/>
            <p:cNvGrpSpPr>
              <a:grpSpLocks/>
            </p:cNvGrpSpPr>
            <p:nvPr/>
          </p:nvGrpSpPr>
          <p:grpSpPr bwMode="auto">
            <a:xfrm>
              <a:off x="2640" y="3264"/>
              <a:ext cx="1968" cy="959"/>
              <a:chOff x="3552" y="1056"/>
              <a:chExt cx="2016" cy="1056"/>
            </a:xfrm>
          </p:grpSpPr>
          <p:grpSp>
            <p:nvGrpSpPr>
              <p:cNvPr id="14350" name="Group 18"/>
              <p:cNvGrpSpPr>
                <a:grpSpLocks/>
              </p:cNvGrpSpPr>
              <p:nvPr/>
            </p:nvGrpSpPr>
            <p:grpSpPr bwMode="auto">
              <a:xfrm>
                <a:off x="4176" y="1056"/>
                <a:ext cx="768" cy="384"/>
                <a:chOff x="2448" y="2736"/>
                <a:chExt cx="768" cy="384"/>
              </a:xfrm>
            </p:grpSpPr>
            <p:sp>
              <p:nvSpPr>
                <p:cNvPr id="14360" name="Oval 19"/>
                <p:cNvSpPr>
                  <a:spLocks noChangeArrowheads="1"/>
                </p:cNvSpPr>
                <p:nvPr/>
              </p:nvSpPr>
              <p:spPr bwMode="auto">
                <a:xfrm>
                  <a:off x="2448" y="2736"/>
                  <a:ext cx="768" cy="384"/>
                </a:xfrm>
                <a:prstGeom prst="ellipse">
                  <a:avLst/>
                </a:prstGeom>
                <a:noFill/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6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748" y="2740"/>
                  <a:ext cx="172" cy="3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0" hangingPunct="0">
                    <a:buClr>
                      <a:srgbClr val="000000"/>
                    </a:buClr>
                    <a:buSzPct val="100000"/>
                    <a:tabLst>
                      <a:tab pos="0" algn="l"/>
                      <a:tab pos="914354" algn="l"/>
                      <a:tab pos="1828709" algn="l"/>
                      <a:tab pos="2743062" algn="l"/>
                      <a:tab pos="3657418" algn="l"/>
                      <a:tab pos="4571772" algn="l"/>
                      <a:tab pos="5486126" algn="l"/>
                      <a:tab pos="6400480" algn="l"/>
                      <a:tab pos="7314834" algn="l"/>
                      <a:tab pos="8229189" algn="l"/>
                      <a:tab pos="9143542" algn="l"/>
                      <a:tab pos="10057898" algn="l"/>
                    </a:tabLst>
                  </a:pPr>
                  <a:endParaRPr lang="en-GB" dirty="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4351" name="Group 21"/>
              <p:cNvGrpSpPr>
                <a:grpSpLocks/>
              </p:cNvGrpSpPr>
              <p:nvPr/>
            </p:nvGrpSpPr>
            <p:grpSpPr bwMode="auto">
              <a:xfrm>
                <a:off x="4800" y="1728"/>
                <a:ext cx="768" cy="384"/>
                <a:chOff x="3072" y="3408"/>
                <a:chExt cx="768" cy="384"/>
              </a:xfrm>
            </p:grpSpPr>
            <p:sp>
              <p:nvSpPr>
                <p:cNvPr id="14358" name="Oval 22"/>
                <p:cNvSpPr>
                  <a:spLocks noChangeArrowheads="1"/>
                </p:cNvSpPr>
                <p:nvPr/>
              </p:nvSpPr>
              <p:spPr bwMode="auto">
                <a:xfrm>
                  <a:off x="3072" y="3408"/>
                  <a:ext cx="768" cy="384"/>
                </a:xfrm>
                <a:prstGeom prst="ellipse">
                  <a:avLst/>
                </a:prstGeom>
                <a:noFill/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5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372" y="3414"/>
                  <a:ext cx="172" cy="3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0" hangingPunct="0">
                    <a:buClr>
                      <a:srgbClr val="000000"/>
                    </a:buClr>
                    <a:buSzPct val="100000"/>
                    <a:tabLst>
                      <a:tab pos="0" algn="l"/>
                      <a:tab pos="914354" algn="l"/>
                      <a:tab pos="1828709" algn="l"/>
                      <a:tab pos="2743062" algn="l"/>
                      <a:tab pos="3657418" algn="l"/>
                      <a:tab pos="4571772" algn="l"/>
                      <a:tab pos="5486126" algn="l"/>
                      <a:tab pos="6400480" algn="l"/>
                      <a:tab pos="7314834" algn="l"/>
                      <a:tab pos="8229189" algn="l"/>
                      <a:tab pos="9143542" algn="l"/>
                      <a:tab pos="10057898" algn="l"/>
                    </a:tabLst>
                  </a:pPr>
                  <a:endParaRPr lang="en-GB" dirty="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4352" name="Group 24"/>
              <p:cNvGrpSpPr>
                <a:grpSpLocks/>
              </p:cNvGrpSpPr>
              <p:nvPr/>
            </p:nvGrpSpPr>
            <p:grpSpPr bwMode="auto">
              <a:xfrm>
                <a:off x="3552" y="1728"/>
                <a:ext cx="768" cy="384"/>
                <a:chOff x="1824" y="3408"/>
                <a:chExt cx="768" cy="384"/>
              </a:xfrm>
            </p:grpSpPr>
            <p:sp>
              <p:nvSpPr>
                <p:cNvPr id="14356" name="Oval 25"/>
                <p:cNvSpPr>
                  <a:spLocks noChangeArrowheads="1"/>
                </p:cNvSpPr>
                <p:nvPr/>
              </p:nvSpPr>
              <p:spPr bwMode="auto">
                <a:xfrm>
                  <a:off x="1824" y="3408"/>
                  <a:ext cx="768" cy="384"/>
                </a:xfrm>
                <a:prstGeom prst="ellipse">
                  <a:avLst/>
                </a:prstGeom>
                <a:noFill/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5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124" y="3413"/>
                  <a:ext cx="172" cy="3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0" hangingPunct="0">
                    <a:buClr>
                      <a:srgbClr val="000000"/>
                    </a:buClr>
                    <a:buSzPct val="100000"/>
                    <a:tabLst>
                      <a:tab pos="0" algn="l"/>
                      <a:tab pos="914354" algn="l"/>
                      <a:tab pos="1828709" algn="l"/>
                      <a:tab pos="2743062" algn="l"/>
                      <a:tab pos="3657418" algn="l"/>
                      <a:tab pos="4571772" algn="l"/>
                      <a:tab pos="5486126" algn="l"/>
                      <a:tab pos="6400480" algn="l"/>
                      <a:tab pos="7314834" algn="l"/>
                      <a:tab pos="8229189" algn="l"/>
                      <a:tab pos="9143542" algn="l"/>
                      <a:tab pos="10057898" algn="l"/>
                    </a:tabLst>
                  </a:pPr>
                  <a:endParaRPr lang="en-GB" dirty="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4353" name="Line 27"/>
              <p:cNvSpPr>
                <a:spLocks noChangeShapeType="1"/>
              </p:cNvSpPr>
              <p:nvPr/>
            </p:nvSpPr>
            <p:spPr bwMode="auto">
              <a:xfrm flipH="1">
                <a:off x="3983" y="1440"/>
                <a:ext cx="578" cy="288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4" name="Line 28"/>
              <p:cNvSpPr>
                <a:spLocks noChangeShapeType="1"/>
              </p:cNvSpPr>
              <p:nvPr/>
            </p:nvSpPr>
            <p:spPr bwMode="auto">
              <a:xfrm>
                <a:off x="4560" y="1440"/>
                <a:ext cx="528" cy="288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5" name="Line 29"/>
              <p:cNvSpPr>
                <a:spLocks noChangeShapeType="1"/>
              </p:cNvSpPr>
              <p:nvPr/>
            </p:nvSpPr>
            <p:spPr bwMode="auto">
              <a:xfrm>
                <a:off x="4320" y="1920"/>
                <a:ext cx="480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44" name="Rectangle 30"/>
            <p:cNvSpPr>
              <a:spLocks noChangeArrowheads="1"/>
            </p:cNvSpPr>
            <p:nvPr/>
          </p:nvSpPr>
          <p:spPr bwMode="auto">
            <a:xfrm>
              <a:off x="2736" y="3984"/>
              <a:ext cx="144" cy="144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5" name="Rectangle 31"/>
            <p:cNvSpPr>
              <a:spLocks noChangeArrowheads="1"/>
            </p:cNvSpPr>
            <p:nvPr/>
          </p:nvSpPr>
          <p:spPr bwMode="auto">
            <a:xfrm>
              <a:off x="3984" y="3984"/>
              <a:ext cx="144" cy="144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Rectangle 32"/>
            <p:cNvSpPr>
              <a:spLocks noChangeArrowheads="1"/>
            </p:cNvSpPr>
            <p:nvPr/>
          </p:nvSpPr>
          <p:spPr bwMode="auto">
            <a:xfrm>
              <a:off x="3360" y="3360"/>
              <a:ext cx="144" cy="144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7" name="Rectangle 33"/>
            <p:cNvSpPr>
              <a:spLocks noChangeArrowheads="1"/>
            </p:cNvSpPr>
            <p:nvPr/>
          </p:nvSpPr>
          <p:spPr bwMode="auto">
            <a:xfrm>
              <a:off x="3744" y="3360"/>
              <a:ext cx="144" cy="144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8" name="Rectangle 34"/>
            <p:cNvSpPr>
              <a:spLocks noChangeArrowheads="1"/>
            </p:cNvSpPr>
            <p:nvPr/>
          </p:nvSpPr>
          <p:spPr bwMode="auto">
            <a:xfrm>
              <a:off x="3120" y="3984"/>
              <a:ext cx="144" cy="144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Rectangle 35"/>
            <p:cNvSpPr>
              <a:spLocks noChangeArrowheads="1"/>
            </p:cNvSpPr>
            <p:nvPr/>
          </p:nvSpPr>
          <p:spPr bwMode="auto">
            <a:xfrm>
              <a:off x="4368" y="3984"/>
              <a:ext cx="144" cy="144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D902EB-F5AC-4B6D-BC28-27F86291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Strong K-Consistency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Strong k-consistency: also k-1, k-2, … 1 consistent</a:t>
            </a:r>
          </a:p>
          <a:p>
            <a:pPr lvl="4">
              <a:lnSpc>
                <a:spcPct val="90000"/>
              </a:lnSpc>
            </a:pPr>
            <a:endParaRPr lang="en-US" sz="12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Claim: strong n-consistency means we can solve without backtracking!</a:t>
            </a:r>
          </a:p>
          <a:p>
            <a:pPr lvl="4">
              <a:lnSpc>
                <a:spcPct val="90000"/>
              </a:lnSpc>
            </a:pPr>
            <a:endParaRPr lang="en-US" sz="12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Choose any assignment to any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Choose a new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By 2-consistency, there is a choice consistent with the first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Choose a new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By 3-consistency, there is a choice consistent with the first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…</a:t>
            </a:r>
          </a:p>
          <a:p>
            <a:pPr lvl="4">
              <a:lnSpc>
                <a:spcPct val="90000"/>
              </a:lnSpc>
            </a:pPr>
            <a:endParaRPr lang="en-US" sz="12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Lots of middle ground between arc consistency and n-consistency!  (e.g. k=3, called path consistency)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C350E5-DAB3-4BF2-8A5E-19352A201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75634" y="1222436"/>
            <a:ext cx="6469334" cy="5458826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3DD603-0767-4B07-A594-510EC837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Problem Structure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2390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Extreme case: independent </a:t>
            </a:r>
            <a:r>
              <a:rPr lang="en-US" sz="2400" dirty="0" err="1"/>
              <a:t>subproblems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Example: Tasmania and mainland do not interact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Independent </a:t>
            </a:r>
            <a:r>
              <a:rPr lang="en-US" sz="2400" dirty="0" err="1"/>
              <a:t>subproblems</a:t>
            </a:r>
            <a:r>
              <a:rPr lang="en-US" sz="2400" dirty="0"/>
              <a:t> are identifiable as connected components of constraint graph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Suppose a graph of n variables can be broken into </a:t>
            </a:r>
            <a:r>
              <a:rPr lang="en-US" sz="2400" dirty="0" err="1"/>
              <a:t>subproblems</a:t>
            </a:r>
            <a:r>
              <a:rPr lang="en-US" sz="2400" dirty="0"/>
              <a:t> of only c variables: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Worst-case solution cost is O((n/c)(d</a:t>
            </a:r>
            <a:r>
              <a:rPr lang="en-US" sz="2000" baseline="30000" dirty="0"/>
              <a:t>c</a:t>
            </a:r>
            <a:r>
              <a:rPr lang="en-US" sz="2000" dirty="0"/>
              <a:t>)), linear in 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E.g., n = 80, d = 2, c =20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2</a:t>
            </a:r>
            <a:r>
              <a:rPr lang="en-US" sz="2000" baseline="30000" dirty="0"/>
              <a:t>80</a:t>
            </a:r>
            <a:r>
              <a:rPr lang="en-US" sz="2000" dirty="0"/>
              <a:t> = 4 billion years at 10 million nodes/sec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(4)(2</a:t>
            </a:r>
            <a:r>
              <a:rPr lang="en-US" sz="2000" baseline="30000" dirty="0"/>
              <a:t>20</a:t>
            </a:r>
            <a:r>
              <a:rPr lang="en-US" sz="2000" dirty="0"/>
              <a:t>) = 0.4 seconds at 10 million nodes/sec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1" y="1476377"/>
            <a:ext cx="3614739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CFFE6D-8344-45C3-9C93-D92BA87F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Reminder: CSPs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57150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CSPs: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Domains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Constraints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Implicit (provide code to compute)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Explicit (provide a list of the legal </a:t>
            </a:r>
            <a:r>
              <a:rPr lang="en-US" sz="2000" dirty="0" err="1"/>
              <a:t>tuples</a:t>
            </a:r>
            <a:r>
              <a:rPr lang="en-US" sz="2000" dirty="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Unary / Binary / N-</a:t>
            </a:r>
            <a:r>
              <a:rPr lang="en-US" sz="2000" dirty="0" err="1"/>
              <a:t>ary</a:t>
            </a:r>
            <a:endParaRPr lang="en-US" sz="2000" dirty="0"/>
          </a:p>
          <a:p>
            <a:pPr lvl="2" eaLnBrk="1" hangingPunct="1">
              <a:lnSpc>
                <a:spcPct val="80000"/>
              </a:lnSpc>
            </a:pPr>
            <a:endParaRPr lang="en-US" sz="2000" dirty="0"/>
          </a:p>
          <a:p>
            <a:pPr lvl="2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Goals: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Here: find any solution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Also: find all, find best, etc.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/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7086600" y="1752600"/>
            <a:ext cx="3124200" cy="1524000"/>
            <a:chOff x="3552" y="1056"/>
            <a:chExt cx="2016" cy="1056"/>
          </a:xfrm>
        </p:grpSpPr>
        <p:grpSp>
          <p:nvGrpSpPr>
            <p:cNvPr id="5138" name="Group 5"/>
            <p:cNvGrpSpPr>
              <a:grpSpLocks/>
            </p:cNvGrpSpPr>
            <p:nvPr/>
          </p:nvGrpSpPr>
          <p:grpSpPr bwMode="auto">
            <a:xfrm>
              <a:off x="4176" y="1056"/>
              <a:ext cx="768" cy="384"/>
              <a:chOff x="2448" y="2736"/>
              <a:chExt cx="768" cy="384"/>
            </a:xfrm>
          </p:grpSpPr>
          <p:sp>
            <p:nvSpPr>
              <p:cNvPr id="5148" name="Oval 6"/>
              <p:cNvSpPr>
                <a:spLocks noChangeArrowheads="1"/>
              </p:cNvSpPr>
              <p:nvPr/>
            </p:nvSpPr>
            <p:spPr bwMode="auto">
              <a:xfrm>
                <a:off x="2448" y="2736"/>
                <a:ext cx="768" cy="384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9" name="Text Box 7"/>
              <p:cNvSpPr txBox="1">
                <a:spLocks noChangeArrowheads="1"/>
              </p:cNvSpPr>
              <p:nvPr/>
            </p:nvSpPr>
            <p:spPr bwMode="auto">
              <a:xfrm>
                <a:off x="2772" y="2800"/>
                <a:ext cx="117" cy="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tabLst>
                    <a:tab pos="0" algn="l"/>
                    <a:tab pos="914354" algn="l"/>
                    <a:tab pos="1828709" algn="l"/>
                    <a:tab pos="2743062" algn="l"/>
                    <a:tab pos="3657418" algn="l"/>
                    <a:tab pos="4571772" algn="l"/>
                    <a:tab pos="5486126" algn="l"/>
                    <a:tab pos="6400480" algn="l"/>
                    <a:tab pos="7314834" algn="l"/>
                    <a:tab pos="8229189" algn="l"/>
                    <a:tab pos="9143542" algn="l"/>
                    <a:tab pos="10057898" algn="l"/>
                  </a:tabLst>
                </a:pPr>
                <a:endParaRPr lang="en-GB" dirty="0">
                  <a:latin typeface="Times New Roman" pitchFamily="18" charset="0"/>
                </a:endParaRPr>
              </a:p>
            </p:txBody>
          </p:sp>
        </p:grpSp>
        <p:grpSp>
          <p:nvGrpSpPr>
            <p:cNvPr id="5139" name="Group 8"/>
            <p:cNvGrpSpPr>
              <a:grpSpLocks/>
            </p:cNvGrpSpPr>
            <p:nvPr/>
          </p:nvGrpSpPr>
          <p:grpSpPr bwMode="auto">
            <a:xfrm>
              <a:off x="4800" y="1728"/>
              <a:ext cx="768" cy="384"/>
              <a:chOff x="3072" y="3408"/>
              <a:chExt cx="768" cy="384"/>
            </a:xfrm>
          </p:grpSpPr>
          <p:sp>
            <p:nvSpPr>
              <p:cNvPr id="5146" name="Oval 9"/>
              <p:cNvSpPr>
                <a:spLocks noChangeArrowheads="1"/>
              </p:cNvSpPr>
              <p:nvPr/>
            </p:nvSpPr>
            <p:spPr bwMode="auto">
              <a:xfrm>
                <a:off x="3072" y="3408"/>
                <a:ext cx="768" cy="384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7" name="Text Box 10"/>
              <p:cNvSpPr txBox="1">
                <a:spLocks noChangeArrowheads="1"/>
              </p:cNvSpPr>
              <p:nvPr/>
            </p:nvSpPr>
            <p:spPr bwMode="auto">
              <a:xfrm>
                <a:off x="3396" y="3472"/>
                <a:ext cx="117" cy="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tabLst>
                    <a:tab pos="0" algn="l"/>
                    <a:tab pos="914354" algn="l"/>
                    <a:tab pos="1828709" algn="l"/>
                    <a:tab pos="2743062" algn="l"/>
                    <a:tab pos="3657418" algn="l"/>
                    <a:tab pos="4571772" algn="l"/>
                    <a:tab pos="5486126" algn="l"/>
                    <a:tab pos="6400480" algn="l"/>
                    <a:tab pos="7314834" algn="l"/>
                    <a:tab pos="8229189" algn="l"/>
                    <a:tab pos="9143542" algn="l"/>
                    <a:tab pos="10057898" algn="l"/>
                  </a:tabLst>
                </a:pPr>
                <a:endParaRPr lang="en-GB" dirty="0">
                  <a:latin typeface="Times New Roman" pitchFamily="18" charset="0"/>
                </a:endParaRPr>
              </a:p>
            </p:txBody>
          </p:sp>
        </p:grpSp>
        <p:grpSp>
          <p:nvGrpSpPr>
            <p:cNvPr id="5140" name="Group 11"/>
            <p:cNvGrpSpPr>
              <a:grpSpLocks/>
            </p:cNvGrpSpPr>
            <p:nvPr/>
          </p:nvGrpSpPr>
          <p:grpSpPr bwMode="auto">
            <a:xfrm>
              <a:off x="3552" y="1728"/>
              <a:ext cx="768" cy="384"/>
              <a:chOff x="1824" y="3408"/>
              <a:chExt cx="768" cy="384"/>
            </a:xfrm>
          </p:grpSpPr>
          <p:sp>
            <p:nvSpPr>
              <p:cNvPr id="5144" name="Oval 12"/>
              <p:cNvSpPr>
                <a:spLocks noChangeArrowheads="1"/>
              </p:cNvSpPr>
              <p:nvPr/>
            </p:nvSpPr>
            <p:spPr bwMode="auto">
              <a:xfrm>
                <a:off x="1824" y="3408"/>
                <a:ext cx="768" cy="384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5" name="Text Box 13"/>
              <p:cNvSpPr txBox="1">
                <a:spLocks noChangeArrowheads="1"/>
              </p:cNvSpPr>
              <p:nvPr/>
            </p:nvSpPr>
            <p:spPr bwMode="auto">
              <a:xfrm>
                <a:off x="2148" y="3472"/>
                <a:ext cx="117" cy="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tabLst>
                    <a:tab pos="0" algn="l"/>
                    <a:tab pos="914354" algn="l"/>
                    <a:tab pos="1828709" algn="l"/>
                    <a:tab pos="2743062" algn="l"/>
                    <a:tab pos="3657418" algn="l"/>
                    <a:tab pos="4571772" algn="l"/>
                    <a:tab pos="5486126" algn="l"/>
                    <a:tab pos="6400480" algn="l"/>
                    <a:tab pos="7314834" algn="l"/>
                    <a:tab pos="8229189" algn="l"/>
                    <a:tab pos="9143542" algn="l"/>
                    <a:tab pos="10057898" algn="l"/>
                  </a:tabLst>
                </a:pPr>
                <a:endParaRPr lang="en-GB" dirty="0">
                  <a:latin typeface="Times New Roman" pitchFamily="18" charset="0"/>
                </a:endParaRPr>
              </a:p>
            </p:txBody>
          </p:sp>
        </p:grpSp>
        <p:sp>
          <p:nvSpPr>
            <p:cNvPr id="5141" name="Line 14"/>
            <p:cNvSpPr>
              <a:spLocks noChangeShapeType="1"/>
            </p:cNvSpPr>
            <p:nvPr/>
          </p:nvSpPr>
          <p:spPr bwMode="auto">
            <a:xfrm flipH="1">
              <a:off x="3983" y="1440"/>
              <a:ext cx="578" cy="2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Line 15"/>
            <p:cNvSpPr>
              <a:spLocks noChangeShapeType="1"/>
            </p:cNvSpPr>
            <p:nvPr/>
          </p:nvSpPr>
          <p:spPr bwMode="auto">
            <a:xfrm>
              <a:off x="4560" y="1440"/>
              <a:ext cx="528" cy="2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Line 16"/>
            <p:cNvSpPr>
              <a:spLocks noChangeShapeType="1"/>
            </p:cNvSpPr>
            <p:nvPr/>
          </p:nvSpPr>
          <p:spPr bwMode="auto">
            <a:xfrm>
              <a:off x="4320" y="1920"/>
              <a:ext cx="480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5" name="Rectangle 17"/>
          <p:cNvSpPr>
            <a:spLocks noChangeArrowheads="1"/>
          </p:cNvSpPr>
          <p:nvPr/>
        </p:nvSpPr>
        <p:spPr bwMode="auto">
          <a:xfrm>
            <a:off x="7239000" y="2895600"/>
            <a:ext cx="2286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5126" name="Rectangle 18"/>
          <p:cNvSpPr>
            <a:spLocks noChangeArrowheads="1"/>
          </p:cNvSpPr>
          <p:nvPr/>
        </p:nvSpPr>
        <p:spPr bwMode="auto">
          <a:xfrm>
            <a:off x="7543800" y="2895600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5127" name="Rectangle 19"/>
          <p:cNvSpPr>
            <a:spLocks noChangeArrowheads="1"/>
          </p:cNvSpPr>
          <p:nvPr/>
        </p:nvSpPr>
        <p:spPr bwMode="auto">
          <a:xfrm>
            <a:off x="7848600" y="2895600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5128" name="Rectangle 20"/>
          <p:cNvSpPr>
            <a:spLocks noChangeArrowheads="1"/>
          </p:cNvSpPr>
          <p:nvPr/>
        </p:nvSpPr>
        <p:spPr bwMode="auto">
          <a:xfrm>
            <a:off x="9220200" y="2895600"/>
            <a:ext cx="2286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5129" name="Rectangle 21"/>
          <p:cNvSpPr>
            <a:spLocks noChangeArrowheads="1"/>
          </p:cNvSpPr>
          <p:nvPr/>
        </p:nvSpPr>
        <p:spPr bwMode="auto">
          <a:xfrm>
            <a:off x="9525000" y="2895600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5130" name="Rectangle 22"/>
          <p:cNvSpPr>
            <a:spLocks noChangeArrowheads="1"/>
          </p:cNvSpPr>
          <p:nvPr/>
        </p:nvSpPr>
        <p:spPr bwMode="auto">
          <a:xfrm>
            <a:off x="9829800" y="2895600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5131" name="Rectangle 23"/>
          <p:cNvSpPr>
            <a:spLocks noChangeArrowheads="1"/>
          </p:cNvSpPr>
          <p:nvPr/>
        </p:nvSpPr>
        <p:spPr bwMode="auto">
          <a:xfrm>
            <a:off x="8229600" y="1905000"/>
            <a:ext cx="2286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5132" name="Rectangle 24"/>
          <p:cNvSpPr>
            <a:spLocks noChangeArrowheads="1"/>
          </p:cNvSpPr>
          <p:nvPr/>
        </p:nvSpPr>
        <p:spPr bwMode="auto">
          <a:xfrm>
            <a:off x="8534400" y="1905000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5133" name="Rectangle 25"/>
          <p:cNvSpPr>
            <a:spLocks noChangeArrowheads="1"/>
          </p:cNvSpPr>
          <p:nvPr/>
        </p:nvSpPr>
        <p:spPr bwMode="auto">
          <a:xfrm>
            <a:off x="8839200" y="1905000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pic>
        <p:nvPicPr>
          <p:cNvPr id="5134" name="Picture 2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96200" y="2286002"/>
            <a:ext cx="228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5" name="Picture 2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96400" y="2286002"/>
            <a:ext cx="228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6" name="Picture 2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34400" y="3124202"/>
            <a:ext cx="228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7019" y="4270710"/>
            <a:ext cx="4333000" cy="2005897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0329BE-15B9-4ABC-B0E3-B60FDCA1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Tree-Structured CSPs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2"/>
            <a:ext cx="11328400" cy="4729164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Theorem: if the constraint graph has no loops, the CSP can be solved in O(n d</a:t>
            </a:r>
            <a:r>
              <a:rPr lang="en-US" sz="2400" baseline="30000" dirty="0"/>
              <a:t>2</a:t>
            </a:r>
            <a:r>
              <a:rPr lang="en-US" sz="2400" dirty="0"/>
              <a:t>)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Compare to general CSPs, where worst-case time is O(</a:t>
            </a:r>
            <a:r>
              <a:rPr lang="en-US" sz="2000" dirty="0" err="1"/>
              <a:t>d</a:t>
            </a:r>
            <a:r>
              <a:rPr lang="en-US" sz="2000" baseline="30000" dirty="0" err="1"/>
              <a:t>n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This property also applies to probabilistic reasoning (later): an example of the relation between syntactic restrictions and the complexity of reasoning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371600"/>
            <a:ext cx="4419600" cy="2543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32C935-C6EC-4F05-B11A-DD660737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3390" y="2897165"/>
            <a:ext cx="2849180" cy="3209971"/>
          </a:xfrm>
          <a:prstGeom prst="rect">
            <a:avLst/>
          </a:prstGeom>
          <a:noFill/>
        </p:spPr>
      </p:pic>
      <p:sp>
        <p:nvSpPr>
          <p:cNvPr id="35" name="Rectangle 34"/>
          <p:cNvSpPr/>
          <p:nvPr/>
        </p:nvSpPr>
        <p:spPr>
          <a:xfrm>
            <a:off x="4191000" y="2286000"/>
            <a:ext cx="3505200" cy="426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Tree-Structured CSPs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109728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Algorithm for tree-structured CSPs: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Order: Choose a root variable, order variables so that parents precede children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Remove backward: For </a:t>
            </a:r>
            <a:r>
              <a:rPr lang="en-US" sz="2400" dirty="0" err="1"/>
              <a:t>i</a:t>
            </a:r>
            <a:r>
              <a:rPr lang="en-US" sz="2400" dirty="0"/>
              <a:t> = n : 2, apply </a:t>
            </a:r>
            <a:r>
              <a:rPr lang="en-US" sz="2400" dirty="0" err="1"/>
              <a:t>RemoveInconsistent</a:t>
            </a:r>
            <a:r>
              <a:rPr lang="en-US" sz="2400" dirty="0"/>
              <a:t>(Parent(X</a:t>
            </a:r>
            <a:r>
              <a:rPr lang="en-US" sz="2400" baseline="-25000" dirty="0"/>
              <a:t>i</a:t>
            </a:r>
            <a:r>
              <a:rPr lang="en-US" sz="2400" dirty="0"/>
              <a:t>),X</a:t>
            </a:r>
            <a:r>
              <a:rPr lang="en-US" sz="2400" baseline="-25000" dirty="0"/>
              <a:t>i</a:t>
            </a:r>
            <a:r>
              <a:rPr lang="en-US" sz="24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Assign forward: For </a:t>
            </a:r>
            <a:r>
              <a:rPr lang="en-US" sz="2400" dirty="0" err="1"/>
              <a:t>i</a:t>
            </a:r>
            <a:r>
              <a:rPr lang="en-US" sz="2400" dirty="0"/>
              <a:t> = 1 : n, assign X</a:t>
            </a:r>
            <a:r>
              <a:rPr lang="en-US" sz="2400" baseline="-25000" dirty="0"/>
              <a:t>i</a:t>
            </a:r>
            <a:r>
              <a:rPr lang="en-US" sz="2400" dirty="0"/>
              <a:t> consistently with Parent(X</a:t>
            </a:r>
            <a:r>
              <a:rPr lang="en-US" sz="2400" baseline="-25000" dirty="0"/>
              <a:t>i</a:t>
            </a:r>
            <a:r>
              <a:rPr lang="en-US" sz="2400" dirty="0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sz="12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Runtime: O(n d</a:t>
            </a:r>
            <a:r>
              <a:rPr lang="en-US" sz="2800" baseline="30000" dirty="0"/>
              <a:t>2</a:t>
            </a:r>
            <a:r>
              <a:rPr lang="en-US" sz="2800" dirty="0"/>
              <a:t>)  (why?)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15013" y="2286000"/>
            <a:ext cx="5386388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1" y="2473325"/>
            <a:ext cx="2544763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6119811" y="3387724"/>
            <a:ext cx="2286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535" name="Rectangle 10"/>
          <p:cNvSpPr>
            <a:spLocks noChangeArrowheads="1"/>
          </p:cNvSpPr>
          <p:nvPr/>
        </p:nvSpPr>
        <p:spPr bwMode="auto">
          <a:xfrm>
            <a:off x="7034211" y="3692524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536" name="Rectangle 11"/>
          <p:cNvSpPr>
            <a:spLocks noChangeArrowheads="1"/>
          </p:cNvSpPr>
          <p:nvPr/>
        </p:nvSpPr>
        <p:spPr bwMode="auto">
          <a:xfrm>
            <a:off x="7034211" y="3997324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537" name="Rectangle 13"/>
          <p:cNvSpPr>
            <a:spLocks noChangeArrowheads="1"/>
          </p:cNvSpPr>
          <p:nvPr/>
        </p:nvSpPr>
        <p:spPr bwMode="auto">
          <a:xfrm>
            <a:off x="7948611" y="3692524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538" name="Rectangle 15"/>
          <p:cNvSpPr>
            <a:spLocks noChangeArrowheads="1"/>
          </p:cNvSpPr>
          <p:nvPr/>
        </p:nvSpPr>
        <p:spPr bwMode="auto">
          <a:xfrm>
            <a:off x="8863011" y="3387724"/>
            <a:ext cx="2286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539" name="Rectangle 16"/>
          <p:cNvSpPr>
            <a:spLocks noChangeArrowheads="1"/>
          </p:cNvSpPr>
          <p:nvPr/>
        </p:nvSpPr>
        <p:spPr bwMode="auto">
          <a:xfrm>
            <a:off x="8863011" y="3692524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540" name="Rectangle 17"/>
          <p:cNvSpPr>
            <a:spLocks noChangeArrowheads="1"/>
          </p:cNvSpPr>
          <p:nvPr/>
        </p:nvSpPr>
        <p:spPr bwMode="auto">
          <a:xfrm>
            <a:off x="8863011" y="3997324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541" name="Rectangle 19"/>
          <p:cNvSpPr>
            <a:spLocks noChangeArrowheads="1"/>
          </p:cNvSpPr>
          <p:nvPr/>
        </p:nvSpPr>
        <p:spPr bwMode="auto">
          <a:xfrm>
            <a:off x="9777411" y="3692524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542" name="Rectangle 20"/>
          <p:cNvSpPr>
            <a:spLocks noChangeArrowheads="1"/>
          </p:cNvSpPr>
          <p:nvPr/>
        </p:nvSpPr>
        <p:spPr bwMode="auto">
          <a:xfrm>
            <a:off x="9777411" y="3997324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543" name="Rectangle 23"/>
          <p:cNvSpPr>
            <a:spLocks noChangeArrowheads="1"/>
          </p:cNvSpPr>
          <p:nvPr/>
        </p:nvSpPr>
        <p:spPr bwMode="auto">
          <a:xfrm>
            <a:off x="10691811" y="3997324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544" name="Rectangle 24"/>
          <p:cNvSpPr>
            <a:spLocks noChangeArrowheads="1"/>
          </p:cNvSpPr>
          <p:nvPr/>
        </p:nvSpPr>
        <p:spPr bwMode="auto">
          <a:xfrm>
            <a:off x="6119811" y="3997324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173163" y="3022599"/>
            <a:ext cx="2209800" cy="1004888"/>
            <a:chOff x="6553200" y="1981200"/>
            <a:chExt cx="2209800" cy="1004637"/>
          </a:xfrm>
        </p:grpSpPr>
        <p:sp>
          <p:nvSpPr>
            <p:cNvPr id="18451" name="Rectangle 6"/>
            <p:cNvSpPr>
              <a:spLocks noChangeArrowheads="1"/>
            </p:cNvSpPr>
            <p:nvPr/>
          </p:nvSpPr>
          <p:spPr bwMode="auto">
            <a:xfrm>
              <a:off x="6553200" y="1981200"/>
              <a:ext cx="90237" cy="90237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Rectangle 24"/>
            <p:cNvSpPr>
              <a:spLocks noChangeArrowheads="1"/>
            </p:cNvSpPr>
            <p:nvPr/>
          </p:nvSpPr>
          <p:spPr bwMode="auto">
            <a:xfrm>
              <a:off x="6643437" y="1981200"/>
              <a:ext cx="90237" cy="90237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Rectangle 10"/>
            <p:cNvSpPr>
              <a:spLocks noChangeArrowheads="1"/>
            </p:cNvSpPr>
            <p:nvPr/>
          </p:nvSpPr>
          <p:spPr bwMode="auto">
            <a:xfrm>
              <a:off x="8672763" y="1981200"/>
              <a:ext cx="90237" cy="9023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Rectangle 11"/>
            <p:cNvSpPr>
              <a:spLocks noChangeArrowheads="1"/>
            </p:cNvSpPr>
            <p:nvPr/>
          </p:nvSpPr>
          <p:spPr bwMode="auto">
            <a:xfrm>
              <a:off x="8582526" y="1981200"/>
              <a:ext cx="90237" cy="90237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Rectangle 13"/>
            <p:cNvSpPr>
              <a:spLocks noChangeArrowheads="1"/>
            </p:cNvSpPr>
            <p:nvPr/>
          </p:nvSpPr>
          <p:spPr bwMode="auto">
            <a:xfrm>
              <a:off x="6553200" y="2895600"/>
              <a:ext cx="90237" cy="9023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Rectangle 15"/>
            <p:cNvSpPr>
              <a:spLocks noChangeArrowheads="1"/>
            </p:cNvSpPr>
            <p:nvPr/>
          </p:nvSpPr>
          <p:spPr bwMode="auto">
            <a:xfrm>
              <a:off x="7882690" y="2424363"/>
              <a:ext cx="90237" cy="90237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Rectangle 16"/>
            <p:cNvSpPr>
              <a:spLocks noChangeArrowheads="1"/>
            </p:cNvSpPr>
            <p:nvPr/>
          </p:nvSpPr>
          <p:spPr bwMode="auto">
            <a:xfrm>
              <a:off x="7972927" y="2424363"/>
              <a:ext cx="90237" cy="9023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Rectangle 17"/>
            <p:cNvSpPr>
              <a:spLocks noChangeArrowheads="1"/>
            </p:cNvSpPr>
            <p:nvPr/>
          </p:nvSpPr>
          <p:spPr bwMode="auto">
            <a:xfrm>
              <a:off x="8063163" y="2424363"/>
              <a:ext cx="90237" cy="90237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Rectangle 19"/>
            <p:cNvSpPr>
              <a:spLocks noChangeArrowheads="1"/>
            </p:cNvSpPr>
            <p:nvPr/>
          </p:nvSpPr>
          <p:spPr bwMode="auto">
            <a:xfrm>
              <a:off x="7148763" y="2424363"/>
              <a:ext cx="90237" cy="9023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Rectangle 20"/>
            <p:cNvSpPr>
              <a:spLocks noChangeArrowheads="1"/>
            </p:cNvSpPr>
            <p:nvPr/>
          </p:nvSpPr>
          <p:spPr bwMode="auto">
            <a:xfrm>
              <a:off x="7239000" y="2424363"/>
              <a:ext cx="90237" cy="90237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Rectangle 23"/>
            <p:cNvSpPr>
              <a:spLocks noChangeArrowheads="1"/>
            </p:cNvSpPr>
            <p:nvPr/>
          </p:nvSpPr>
          <p:spPr bwMode="auto">
            <a:xfrm>
              <a:off x="8610600" y="2895600"/>
              <a:ext cx="90237" cy="90237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Right Arrow 30"/>
          <p:cNvSpPr/>
          <p:nvPr/>
        </p:nvSpPr>
        <p:spPr>
          <a:xfrm>
            <a:off x="4191000" y="2778124"/>
            <a:ext cx="990600" cy="1066800"/>
          </a:xfrm>
          <a:prstGeom prst="rightArrow">
            <a:avLst/>
          </a:prstGeom>
          <a:solidFill>
            <a:srgbClr val="6699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442917-D8C4-42A1-ACC2-704186D5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21</a:t>
            </a:fld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38FA8E-994D-49F5-A360-96DCA669A5D5}"/>
              </a:ext>
            </a:extLst>
          </p:cNvPr>
          <p:cNvSpPr/>
          <p:nvPr/>
        </p:nvSpPr>
        <p:spPr>
          <a:xfrm>
            <a:off x="8837907" y="3993782"/>
            <a:ext cx="278807" cy="259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5F9B0A-D541-4C77-9030-D242F8CBE9B1}"/>
              </a:ext>
            </a:extLst>
          </p:cNvPr>
          <p:cNvSpPr/>
          <p:nvPr/>
        </p:nvSpPr>
        <p:spPr>
          <a:xfrm>
            <a:off x="7009674" y="3674314"/>
            <a:ext cx="278807" cy="259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BF112C7-9E83-48A2-87E6-65970E5B2DC7}"/>
              </a:ext>
            </a:extLst>
          </p:cNvPr>
          <p:cNvSpPr/>
          <p:nvPr/>
        </p:nvSpPr>
        <p:spPr>
          <a:xfrm>
            <a:off x="6108996" y="3981704"/>
            <a:ext cx="278807" cy="259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A3CB53D-FE4D-476E-AB7F-EFBC423A15BA}"/>
              </a:ext>
            </a:extLst>
          </p:cNvPr>
          <p:cNvSpPr/>
          <p:nvPr/>
        </p:nvSpPr>
        <p:spPr>
          <a:xfrm>
            <a:off x="5999356" y="3300761"/>
            <a:ext cx="463608" cy="391763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7D6A32-4CD7-4D91-9D1F-7E35191C028B}"/>
              </a:ext>
            </a:extLst>
          </p:cNvPr>
          <p:cNvSpPr/>
          <p:nvPr/>
        </p:nvSpPr>
        <p:spPr>
          <a:xfrm>
            <a:off x="6931501" y="3921124"/>
            <a:ext cx="463608" cy="391763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8895A1B-2B91-432B-A2B4-1D6C7561A0FD}"/>
              </a:ext>
            </a:extLst>
          </p:cNvPr>
          <p:cNvSpPr/>
          <p:nvPr/>
        </p:nvSpPr>
        <p:spPr>
          <a:xfrm>
            <a:off x="7803445" y="3589941"/>
            <a:ext cx="463608" cy="391763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0C26285-2878-4587-A40A-C64B22382140}"/>
              </a:ext>
            </a:extLst>
          </p:cNvPr>
          <p:cNvSpPr/>
          <p:nvPr/>
        </p:nvSpPr>
        <p:spPr>
          <a:xfrm>
            <a:off x="8730397" y="3616324"/>
            <a:ext cx="463608" cy="391763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1D2E0F5-BEE9-4102-9A0F-6D9EDC39DB8C}"/>
              </a:ext>
            </a:extLst>
          </p:cNvPr>
          <p:cNvSpPr/>
          <p:nvPr/>
        </p:nvSpPr>
        <p:spPr>
          <a:xfrm>
            <a:off x="9662932" y="3921124"/>
            <a:ext cx="463608" cy="391763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AD6354D-C32E-4ABB-9F0D-B392F787261A}"/>
              </a:ext>
            </a:extLst>
          </p:cNvPr>
          <p:cNvSpPr/>
          <p:nvPr/>
        </p:nvSpPr>
        <p:spPr>
          <a:xfrm>
            <a:off x="10543682" y="3908867"/>
            <a:ext cx="463608" cy="391763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2534" grpId="0" animBg="1"/>
      <p:bldP spid="22535" grpId="0" animBg="1"/>
      <p:bldP spid="22536" grpId="0" animBg="1"/>
      <p:bldP spid="22537" grpId="0" animBg="1"/>
      <p:bldP spid="22538" grpId="0" animBg="1"/>
      <p:bldP spid="22539" grpId="0" animBg="1"/>
      <p:bldP spid="22540" grpId="0" animBg="1"/>
      <p:bldP spid="22541" grpId="0" animBg="1"/>
      <p:bldP spid="22542" grpId="0" animBg="1"/>
      <p:bldP spid="22543" grpId="0" animBg="1"/>
      <p:bldP spid="22544" grpId="0" animBg="1"/>
      <p:bldP spid="31" grpId="0" animBg="1"/>
      <p:bldP spid="36" grpId="0" animBg="1"/>
      <p:bldP spid="37" grpId="0" animBg="1"/>
      <p:bldP spid="39" grpId="0" animBg="1"/>
      <p:bldP spid="4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Tree-Structured CSPs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11353800" cy="4953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Claim 1: After backward pass, all root-to-leaf arcs are consistent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Proof: Each X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Y was made consistent at one point and Y’s domain could not have been reduced thereafter (because Y’s children were processed before Y)</a:t>
            </a:r>
          </a:p>
          <a:p>
            <a:pPr lvl="2">
              <a:lnSpc>
                <a:spcPct val="80000"/>
              </a:lnSpc>
            </a:pPr>
            <a:endParaRPr lang="en-US" sz="16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Claim 2: If root-to-leaf arcs are consistent, forward assignment will not backtrack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Proof: Induction on position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Why doesn’t this algorithm work with cycles in the constraint graph?</a:t>
            </a:r>
          </a:p>
          <a:p>
            <a:pPr lvl="2">
              <a:lnSpc>
                <a:spcPct val="80000"/>
              </a:lnSpc>
            </a:pPr>
            <a:endParaRPr lang="en-US" sz="16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Note: we’ll see this basic idea again with </a:t>
            </a:r>
            <a:r>
              <a:rPr lang="en-US" sz="2400" dirty="0" err="1"/>
              <a:t>Bayes</a:t>
            </a:r>
            <a:r>
              <a:rPr lang="en-US" sz="2400" dirty="0"/>
              <a:t>’ nets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1" y="2553632"/>
            <a:ext cx="5758935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CDABBA-1CE4-478C-8322-478CC55D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Backtracking Search</a:t>
            </a:r>
          </a:p>
        </p:txBody>
      </p:sp>
      <p:sp>
        <p:nvSpPr>
          <p:cNvPr id="614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600201"/>
            <a:ext cx="7848600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D2CBD4-9DE9-4F37-8A70-1663E9FB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Improving Backtracking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46237"/>
            <a:ext cx="11353800" cy="4525963"/>
          </a:xfrm>
        </p:spPr>
        <p:txBody>
          <a:bodyPr/>
          <a:lstStyle/>
          <a:p>
            <a:pPr eaLnBrk="1" hangingPunct="1"/>
            <a:r>
              <a:rPr lang="en-US" sz="2800" dirty="0"/>
              <a:t>General-purpose ideas give huge gains in speed</a:t>
            </a:r>
          </a:p>
          <a:p>
            <a:pPr lvl="1" eaLnBrk="1" hangingPunct="1"/>
            <a:r>
              <a:rPr lang="en-US" sz="2400" dirty="0"/>
              <a:t>… but it’s all still NP-hard</a:t>
            </a:r>
          </a:p>
          <a:p>
            <a:pPr lvl="1" eaLnBrk="1" hangingPunct="1"/>
            <a:endParaRPr lang="en-US" sz="2400" dirty="0"/>
          </a:p>
          <a:p>
            <a:r>
              <a:rPr lang="en-US" sz="2800" dirty="0"/>
              <a:t>Filtering: Can we detect inevitable failure early?</a:t>
            </a:r>
          </a:p>
          <a:p>
            <a:pPr lvl="1"/>
            <a:endParaRPr lang="en-US" sz="2400" dirty="0"/>
          </a:p>
          <a:p>
            <a:pPr eaLnBrk="1" hangingPunct="1"/>
            <a:r>
              <a:rPr lang="en-US" sz="2800" dirty="0"/>
              <a:t>Ordering:</a:t>
            </a:r>
          </a:p>
          <a:p>
            <a:pPr lvl="1" eaLnBrk="1" hangingPunct="1"/>
            <a:r>
              <a:rPr lang="en-US" sz="2400" dirty="0"/>
              <a:t>Which variable should be assigned next?  (MRV)</a:t>
            </a:r>
          </a:p>
          <a:p>
            <a:pPr lvl="1" eaLnBrk="1" hangingPunct="1"/>
            <a:r>
              <a:rPr lang="en-US" sz="2400" dirty="0"/>
              <a:t>In what order should its values be tried?  (LCV)</a:t>
            </a:r>
          </a:p>
          <a:p>
            <a:pPr marL="457165" lvl="1" indent="0">
              <a:buNone/>
            </a:pPr>
            <a:endParaRPr lang="en-US" sz="2400" dirty="0"/>
          </a:p>
          <a:p>
            <a:pPr eaLnBrk="1" hangingPunct="1"/>
            <a:r>
              <a:rPr lang="en-US" sz="2800" dirty="0"/>
              <a:t>Structure: Can we exploit the problem structure?</a:t>
            </a:r>
          </a:p>
          <a:p>
            <a:pPr lvl="1" eaLnBrk="1" hangingPunct="1"/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4802" y="1643021"/>
            <a:ext cx="3925863" cy="1884267"/>
          </a:xfrm>
          <a:prstGeom prst="rect">
            <a:avLst/>
          </a:prstGeom>
          <a:noFill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0022" y="3965201"/>
            <a:ext cx="3660484" cy="2051798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B82570-67D0-429A-BE40-9CA0BB929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19201"/>
            <a:ext cx="11379200" cy="4729164"/>
          </a:xfrm>
        </p:spPr>
        <p:txBody>
          <a:bodyPr/>
          <a:lstStyle/>
          <a:p>
            <a:pPr eaLnBrk="1" hangingPunct="1"/>
            <a:r>
              <a:rPr lang="en-US" sz="2400" dirty="0"/>
              <a:t>Filtering: Keep track of domains for unassigned variables and cross off bad options</a:t>
            </a:r>
          </a:p>
          <a:p>
            <a:pPr eaLnBrk="1" hangingPunct="1"/>
            <a:r>
              <a:rPr lang="en-US" sz="2400" dirty="0"/>
              <a:t>Forward checking: Cross off values that violate a constraint when added to the existing assignment</a:t>
            </a: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3" cstate="print"/>
          <a:srcRect r="9502" b="67024"/>
          <a:stretch>
            <a:fillRect/>
          </a:stretch>
        </p:blipFill>
        <p:spPr bwMode="auto">
          <a:xfrm>
            <a:off x="1828800" y="2438400"/>
            <a:ext cx="7543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11438792" y="0"/>
            <a:ext cx="753208" cy="1661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Filtering: Forward Checking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/>
          <a:srcRect t="35036" r="14557"/>
          <a:stretch>
            <a:fillRect/>
          </a:stretch>
        </p:blipFill>
        <p:spPr bwMode="auto">
          <a:xfrm>
            <a:off x="2514601" y="3657601"/>
            <a:ext cx="7122459" cy="240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9" name="Text Box 23"/>
          <p:cNvSpPr txBox="1">
            <a:spLocks noChangeArrowheads="1"/>
          </p:cNvSpPr>
          <p:nvPr/>
        </p:nvSpPr>
        <p:spPr bwMode="auto">
          <a:xfrm>
            <a:off x="2729755" y="2756649"/>
            <a:ext cx="592139" cy="3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WA</a:t>
            </a:r>
          </a:p>
        </p:txBody>
      </p:sp>
      <p:sp>
        <p:nvSpPr>
          <p:cNvPr id="26640" name="Text Box 24"/>
          <p:cNvSpPr txBox="1">
            <a:spLocks noChangeArrowheads="1"/>
          </p:cNvSpPr>
          <p:nvPr/>
        </p:nvSpPr>
        <p:spPr bwMode="auto">
          <a:xfrm>
            <a:off x="3177990" y="2891120"/>
            <a:ext cx="452439" cy="3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SA</a:t>
            </a:r>
          </a:p>
        </p:txBody>
      </p:sp>
      <p:sp>
        <p:nvSpPr>
          <p:cNvPr id="26641" name="Text Box 25"/>
          <p:cNvSpPr txBox="1">
            <a:spLocks noChangeArrowheads="1"/>
          </p:cNvSpPr>
          <p:nvPr/>
        </p:nvSpPr>
        <p:spPr bwMode="auto">
          <a:xfrm>
            <a:off x="3119721" y="2643469"/>
            <a:ext cx="452439" cy="3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NT</a:t>
            </a:r>
          </a:p>
        </p:txBody>
      </p:sp>
      <p:sp>
        <p:nvSpPr>
          <p:cNvPr id="26642" name="Text Box 26"/>
          <p:cNvSpPr txBox="1">
            <a:spLocks noChangeArrowheads="1"/>
          </p:cNvSpPr>
          <p:nvPr/>
        </p:nvSpPr>
        <p:spPr bwMode="auto">
          <a:xfrm>
            <a:off x="3491755" y="2680449"/>
            <a:ext cx="452439" cy="3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Q</a:t>
            </a:r>
          </a:p>
        </p:txBody>
      </p:sp>
      <p:sp>
        <p:nvSpPr>
          <p:cNvPr id="26643" name="Text Box 27"/>
          <p:cNvSpPr txBox="1">
            <a:spLocks noChangeArrowheads="1"/>
          </p:cNvSpPr>
          <p:nvPr/>
        </p:nvSpPr>
        <p:spPr bwMode="auto">
          <a:xfrm>
            <a:off x="3496235" y="2985252"/>
            <a:ext cx="622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Calibri" pitchFamily="34" charset="0"/>
              </a:rPr>
              <a:t>NSW</a:t>
            </a:r>
          </a:p>
        </p:txBody>
      </p:sp>
      <p:sp>
        <p:nvSpPr>
          <p:cNvPr id="26644" name="Text Box 28"/>
          <p:cNvSpPr txBox="1">
            <a:spLocks noChangeArrowheads="1"/>
          </p:cNvSpPr>
          <p:nvPr/>
        </p:nvSpPr>
        <p:spPr bwMode="auto">
          <a:xfrm>
            <a:off x="3523131" y="3177989"/>
            <a:ext cx="622300" cy="3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V</a:t>
            </a:r>
          </a:p>
        </p:txBody>
      </p:sp>
      <p:sp>
        <p:nvSpPr>
          <p:cNvPr id="925725" name="Rectangle 29"/>
          <p:cNvSpPr>
            <a:spLocks noChangeArrowheads="1"/>
          </p:cNvSpPr>
          <p:nvPr/>
        </p:nvSpPr>
        <p:spPr bwMode="auto">
          <a:xfrm>
            <a:off x="2286000" y="4648200"/>
            <a:ext cx="8382000" cy="1447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925726" name="Rectangle 30"/>
          <p:cNvSpPr>
            <a:spLocks noChangeArrowheads="1"/>
          </p:cNvSpPr>
          <p:nvPr/>
        </p:nvSpPr>
        <p:spPr bwMode="auto">
          <a:xfrm>
            <a:off x="2286000" y="5105400"/>
            <a:ext cx="83820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925727" name="Rectangle 31"/>
          <p:cNvSpPr>
            <a:spLocks noChangeArrowheads="1"/>
          </p:cNvSpPr>
          <p:nvPr/>
        </p:nvSpPr>
        <p:spPr bwMode="auto">
          <a:xfrm>
            <a:off x="2286000" y="5629835"/>
            <a:ext cx="83820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925728" name="Rectangle 32"/>
          <p:cNvSpPr>
            <a:spLocks noChangeArrowheads="1"/>
          </p:cNvSpPr>
          <p:nvPr/>
        </p:nvSpPr>
        <p:spPr bwMode="auto">
          <a:xfrm>
            <a:off x="3962400" y="2286000"/>
            <a:ext cx="54864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925729" name="Rectangle 33"/>
          <p:cNvSpPr>
            <a:spLocks noChangeArrowheads="1"/>
          </p:cNvSpPr>
          <p:nvPr/>
        </p:nvSpPr>
        <p:spPr bwMode="auto">
          <a:xfrm>
            <a:off x="5715000" y="2286000"/>
            <a:ext cx="38862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925730" name="Rectangle 34"/>
          <p:cNvSpPr>
            <a:spLocks noChangeArrowheads="1"/>
          </p:cNvSpPr>
          <p:nvPr/>
        </p:nvSpPr>
        <p:spPr bwMode="auto">
          <a:xfrm>
            <a:off x="7485531" y="2286000"/>
            <a:ext cx="22860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6637" name="TextBox 19"/>
          <p:cNvSpPr txBox="1">
            <a:spLocks noChangeArrowheads="1"/>
          </p:cNvSpPr>
          <p:nvPr/>
        </p:nvSpPr>
        <p:spPr bwMode="auto">
          <a:xfrm>
            <a:off x="8610600" y="6477001"/>
            <a:ext cx="361511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[Demo: coloring -- forward checking]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4D9577-B286-43E2-9E04-08E5D1C3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725" grpId="0" animBg="1"/>
      <p:bldP spid="925726" grpId="0" animBg="1"/>
      <p:bldP spid="925727" grpId="0" animBg="1"/>
      <p:bldP spid="925728" grpId="0" animBg="1"/>
      <p:bldP spid="925729" grpId="0" animBg="1"/>
      <p:bldP spid="9257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Filtering: Constraint Propagation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71601"/>
            <a:ext cx="11379200" cy="4729164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Forward checking propagates information from assigned to unassigned variables, but doesn't provide early detection for all failures: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NT and SA cannot both be blue!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Why didn’t we detect this yet?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i="1" dirty="0"/>
              <a:t>Constraint propagation: </a:t>
            </a:r>
            <a:r>
              <a:rPr lang="en-US" sz="2400" dirty="0"/>
              <a:t>reason from constraint to constraint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 cstate="print"/>
          <a:srcRect l="60" t="42619" r="14586"/>
          <a:stretch>
            <a:fillRect/>
          </a:stretch>
        </p:blipFill>
        <p:spPr bwMode="auto">
          <a:xfrm>
            <a:off x="4038600" y="2438401"/>
            <a:ext cx="6373907" cy="164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3" cstate="print"/>
          <a:srcRect l="53061" t="470" r="31633" b="65372"/>
          <a:stretch>
            <a:fillRect/>
          </a:stretch>
        </p:blipFill>
        <p:spPr bwMode="auto">
          <a:xfrm>
            <a:off x="1219200" y="2667000"/>
            <a:ext cx="1752600" cy="1498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 Box 23"/>
          <p:cNvSpPr txBox="1">
            <a:spLocks noChangeArrowheads="1"/>
          </p:cNvSpPr>
          <p:nvPr/>
        </p:nvSpPr>
        <p:spPr bwMode="auto">
          <a:xfrm>
            <a:off x="1312861" y="3146752"/>
            <a:ext cx="592139" cy="3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WA</a:t>
            </a:r>
          </a:p>
        </p:txBody>
      </p:sp>
      <p:sp>
        <p:nvSpPr>
          <p:cNvPr id="43" name="Text Box 24"/>
          <p:cNvSpPr txBox="1">
            <a:spLocks noChangeArrowheads="1"/>
          </p:cNvSpPr>
          <p:nvPr/>
        </p:nvSpPr>
        <p:spPr bwMode="auto">
          <a:xfrm>
            <a:off x="1905001" y="3257549"/>
            <a:ext cx="452439" cy="3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SA</a:t>
            </a:r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1828800" y="2918152"/>
            <a:ext cx="452439" cy="3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NT</a:t>
            </a:r>
          </a:p>
        </p:txBody>
      </p:sp>
      <p:sp>
        <p:nvSpPr>
          <p:cNvPr id="45" name="Text Box 26"/>
          <p:cNvSpPr txBox="1">
            <a:spLocks noChangeArrowheads="1"/>
          </p:cNvSpPr>
          <p:nvPr/>
        </p:nvSpPr>
        <p:spPr bwMode="auto">
          <a:xfrm>
            <a:off x="2286001" y="2994352"/>
            <a:ext cx="452439" cy="3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Q</a:t>
            </a:r>
          </a:p>
        </p:txBody>
      </p:sp>
      <p:sp>
        <p:nvSpPr>
          <p:cNvPr id="46" name="Text Box 27"/>
          <p:cNvSpPr txBox="1">
            <a:spLocks noChangeArrowheads="1"/>
          </p:cNvSpPr>
          <p:nvPr/>
        </p:nvSpPr>
        <p:spPr bwMode="auto">
          <a:xfrm>
            <a:off x="2362201" y="3402106"/>
            <a:ext cx="622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Calibri" pitchFamily="34" charset="0"/>
              </a:rPr>
              <a:t>NSW</a:t>
            </a:r>
          </a:p>
        </p:txBody>
      </p:sp>
      <p:sp>
        <p:nvSpPr>
          <p:cNvPr id="47" name="Text Box 28"/>
          <p:cNvSpPr txBox="1">
            <a:spLocks noChangeArrowheads="1"/>
          </p:cNvSpPr>
          <p:nvPr/>
        </p:nvSpPr>
        <p:spPr bwMode="auto">
          <a:xfrm>
            <a:off x="2367431" y="3639812"/>
            <a:ext cx="622300" cy="3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V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27E3D7-A3CE-4C0D-9C1B-0DABAFAC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Consistency of A Single Arc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71600"/>
            <a:ext cx="11379200" cy="5366599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An arc X </a:t>
            </a:r>
            <a:r>
              <a:rPr lang="en-US" sz="2400" dirty="0">
                <a:sym typeface="Symbol" pitchFamily="18" charset="2"/>
              </a:rPr>
              <a:t> </a:t>
            </a:r>
            <a:r>
              <a:rPr lang="en-US" sz="2400" dirty="0"/>
              <a:t>Y is </a:t>
            </a:r>
            <a:r>
              <a:rPr lang="en-US" sz="2400" dirty="0">
                <a:solidFill>
                  <a:srgbClr val="C00000"/>
                </a:solidFill>
              </a:rPr>
              <a:t>consistent</a:t>
            </a:r>
            <a:r>
              <a:rPr lang="en-US" sz="2400" i="1" dirty="0"/>
              <a:t> </a:t>
            </a:r>
            <a:r>
              <a:rPr lang="en-US" sz="2400" dirty="0" err="1"/>
              <a:t>iff</a:t>
            </a:r>
            <a:r>
              <a:rPr lang="en-US" sz="2400" dirty="0"/>
              <a:t> for </a:t>
            </a:r>
            <a:r>
              <a:rPr lang="en-US" sz="2400" i="1" dirty="0"/>
              <a:t>every </a:t>
            </a:r>
            <a:r>
              <a:rPr lang="en-US" sz="2400" dirty="0"/>
              <a:t>x in the tail there is </a:t>
            </a:r>
            <a:r>
              <a:rPr lang="en-US" sz="2400" i="1" dirty="0"/>
              <a:t>some </a:t>
            </a:r>
            <a:r>
              <a:rPr lang="en-US" sz="2400" dirty="0"/>
              <a:t>y in the head which could be assigned without violating a constraint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Forward checking: Enforcing consistency of arcs pointing to each new assignment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 cstate="print"/>
          <a:srcRect l="32086" t="992" r="53169" b="49403"/>
          <a:stretch>
            <a:fillRect/>
          </a:stretch>
        </p:blipFill>
        <p:spPr bwMode="auto">
          <a:xfrm>
            <a:off x="1371600" y="2209800"/>
            <a:ext cx="1676400" cy="1532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7757" name="Freeform 13"/>
          <p:cNvSpPr>
            <a:spLocks/>
          </p:cNvSpPr>
          <p:nvPr/>
        </p:nvSpPr>
        <p:spPr bwMode="auto">
          <a:xfrm>
            <a:off x="4455459" y="3200400"/>
            <a:ext cx="2286000" cy="304800"/>
          </a:xfrm>
          <a:custGeom>
            <a:avLst/>
            <a:gdLst>
              <a:gd name="T0" fmla="*/ 2147483647 w 1440"/>
              <a:gd name="T1" fmla="*/ 0 h 192"/>
              <a:gd name="T2" fmla="*/ 2147483647 w 1440"/>
              <a:gd name="T3" fmla="*/ 2147483647 h 192"/>
              <a:gd name="T4" fmla="*/ 0 w 1440"/>
              <a:gd name="T5" fmla="*/ 0 h 192"/>
              <a:gd name="T6" fmla="*/ 0 60000 65536"/>
              <a:gd name="T7" fmla="*/ 0 60000 65536"/>
              <a:gd name="T8" fmla="*/ 0 60000 65536"/>
              <a:gd name="T9" fmla="*/ 0 w 1440"/>
              <a:gd name="T10" fmla="*/ 0 h 192"/>
              <a:gd name="T11" fmla="*/ 1440 w 1440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92">
                <a:moveTo>
                  <a:pt x="1440" y="0"/>
                </a:moveTo>
                <a:cubicBezTo>
                  <a:pt x="1176" y="96"/>
                  <a:pt x="912" y="192"/>
                  <a:pt x="672" y="192"/>
                </a:cubicBezTo>
                <a:cubicBezTo>
                  <a:pt x="432" y="192"/>
                  <a:pt x="216" y="9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927760" name="Freeform 16"/>
          <p:cNvSpPr>
            <a:spLocks/>
          </p:cNvSpPr>
          <p:nvPr/>
        </p:nvSpPr>
        <p:spPr bwMode="auto">
          <a:xfrm>
            <a:off x="4455459" y="3200400"/>
            <a:ext cx="1219200" cy="152400"/>
          </a:xfrm>
          <a:custGeom>
            <a:avLst/>
            <a:gdLst>
              <a:gd name="T0" fmla="*/ 2147483647 w 1440"/>
              <a:gd name="T1" fmla="*/ 0 h 192"/>
              <a:gd name="T2" fmla="*/ 2147483647 w 1440"/>
              <a:gd name="T3" fmla="*/ 2147483647 h 192"/>
              <a:gd name="T4" fmla="*/ 0 w 1440"/>
              <a:gd name="T5" fmla="*/ 0 h 192"/>
              <a:gd name="T6" fmla="*/ 0 60000 65536"/>
              <a:gd name="T7" fmla="*/ 0 60000 65536"/>
              <a:gd name="T8" fmla="*/ 0 60000 65536"/>
              <a:gd name="T9" fmla="*/ 0 w 1440"/>
              <a:gd name="T10" fmla="*/ 0 h 192"/>
              <a:gd name="T11" fmla="*/ 1440 w 1440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92">
                <a:moveTo>
                  <a:pt x="1440" y="0"/>
                </a:moveTo>
                <a:cubicBezTo>
                  <a:pt x="1176" y="96"/>
                  <a:pt x="912" y="192"/>
                  <a:pt x="672" y="192"/>
                </a:cubicBezTo>
                <a:cubicBezTo>
                  <a:pt x="432" y="192"/>
                  <a:pt x="216" y="9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943600" y="5562602"/>
            <a:ext cx="3200400" cy="3693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Delete from the tail!</a:t>
            </a:r>
          </a:p>
        </p:txBody>
      </p:sp>
      <p:pic>
        <p:nvPicPr>
          <p:cNvPr id="28682" name="Picture 4"/>
          <p:cNvPicPr>
            <a:picLocks noChangeAspect="1" noChangeArrowheads="1"/>
          </p:cNvPicPr>
          <p:nvPr/>
        </p:nvPicPr>
        <p:blipFill>
          <a:blip r:embed="rId3" cstate="print"/>
          <a:srcRect l="240" t="44061" r="14766" b="29301"/>
          <a:stretch>
            <a:fillRect/>
          </a:stretch>
        </p:blipFill>
        <p:spPr bwMode="auto">
          <a:xfrm>
            <a:off x="4016189" y="2362200"/>
            <a:ext cx="63470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3" name="Picture 4"/>
          <p:cNvPicPr>
            <a:picLocks noChangeAspect="1" noChangeArrowheads="1"/>
          </p:cNvPicPr>
          <p:nvPr/>
        </p:nvPicPr>
        <p:blipFill>
          <a:blip r:embed="rId3" cstate="print"/>
          <a:srcRect l="2042" t="89345" r="86736" b="2664"/>
          <a:stretch>
            <a:fillRect/>
          </a:stretch>
        </p:blipFill>
        <p:spPr bwMode="auto">
          <a:xfrm>
            <a:off x="4150659" y="28194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29470" y="3810137"/>
            <a:ext cx="4200129" cy="1747096"/>
          </a:xfrm>
          <a:prstGeom prst="rect">
            <a:avLst/>
          </a:prstGeom>
          <a:noFill/>
        </p:spPr>
      </p:pic>
      <p:sp>
        <p:nvSpPr>
          <p:cNvPr id="38" name="Text Box 23"/>
          <p:cNvSpPr txBox="1">
            <a:spLocks noChangeArrowheads="1"/>
          </p:cNvSpPr>
          <p:nvPr/>
        </p:nvSpPr>
        <p:spPr bwMode="auto">
          <a:xfrm>
            <a:off x="1465261" y="2698376"/>
            <a:ext cx="592139" cy="3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WA</a:t>
            </a:r>
          </a:p>
        </p:txBody>
      </p:sp>
      <p:sp>
        <p:nvSpPr>
          <p:cNvPr id="39" name="Text Box 24"/>
          <p:cNvSpPr txBox="1">
            <a:spLocks noChangeArrowheads="1"/>
          </p:cNvSpPr>
          <p:nvPr/>
        </p:nvSpPr>
        <p:spPr bwMode="auto">
          <a:xfrm>
            <a:off x="2057401" y="2800349"/>
            <a:ext cx="452439" cy="3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SA</a:t>
            </a:r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1981201" y="2469776"/>
            <a:ext cx="452439" cy="3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NT</a:t>
            </a:r>
          </a:p>
        </p:txBody>
      </p:sp>
      <p:sp>
        <p:nvSpPr>
          <p:cNvPr id="41" name="Text Box 26"/>
          <p:cNvSpPr txBox="1">
            <a:spLocks noChangeArrowheads="1"/>
          </p:cNvSpPr>
          <p:nvPr/>
        </p:nvSpPr>
        <p:spPr bwMode="auto">
          <a:xfrm>
            <a:off x="2438401" y="2545976"/>
            <a:ext cx="452439" cy="3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Q</a:t>
            </a:r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2487706" y="2944908"/>
            <a:ext cx="622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Calibri" pitchFamily="34" charset="0"/>
              </a:rPr>
              <a:t>NSW</a:t>
            </a:r>
          </a:p>
        </p:txBody>
      </p:sp>
      <p:sp>
        <p:nvSpPr>
          <p:cNvPr id="43" name="Text Box 28"/>
          <p:cNvSpPr txBox="1">
            <a:spLocks noChangeArrowheads="1"/>
          </p:cNvSpPr>
          <p:nvPr/>
        </p:nvSpPr>
        <p:spPr bwMode="auto">
          <a:xfrm>
            <a:off x="2483971" y="3200401"/>
            <a:ext cx="622300" cy="3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V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86C492-C577-47BF-867F-D49BB90D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757" grpId="0" animBg="1"/>
      <p:bldP spid="927760" grpId="0" animBg="1"/>
      <p:bldP spid="927760" grpId="1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2" cstate="print"/>
          <a:srcRect l="53170" r="31245" b="49403"/>
          <a:stretch>
            <a:fillRect/>
          </a:stretch>
        </p:blipFill>
        <p:spPr bwMode="auto">
          <a:xfrm>
            <a:off x="914400" y="2339789"/>
            <a:ext cx="1752600" cy="15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Arc Consistency of an Entire CSP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5401"/>
            <a:ext cx="11379200" cy="4729164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A simple form of propagation makes sure </a:t>
            </a:r>
            <a:r>
              <a:rPr lang="en-US" sz="2400" dirty="0">
                <a:solidFill>
                  <a:srgbClr val="C00000"/>
                </a:solidFill>
              </a:rPr>
              <a:t>all </a:t>
            </a:r>
            <a:r>
              <a:rPr lang="en-US" sz="2400" dirty="0"/>
              <a:t>arcs are consistent: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Important: If X loses a value, neighbors of X need to be rechecked!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Arc consistency detects failure earlier than forward checking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Can be run as a preprocessor or after each assignment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What’s the downside of enforcing arc consistency?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 cstate="print"/>
          <a:srcRect l="270" t="60717" r="14474"/>
          <a:stretch>
            <a:fillRect/>
          </a:stretch>
        </p:blipFill>
        <p:spPr bwMode="auto">
          <a:xfrm>
            <a:off x="3505200" y="2492188"/>
            <a:ext cx="7086600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7757" name="Freeform 13"/>
          <p:cNvSpPr>
            <a:spLocks/>
          </p:cNvSpPr>
          <p:nvPr/>
        </p:nvSpPr>
        <p:spPr bwMode="auto">
          <a:xfrm>
            <a:off x="7756339" y="3482788"/>
            <a:ext cx="2286000" cy="304800"/>
          </a:xfrm>
          <a:custGeom>
            <a:avLst/>
            <a:gdLst>
              <a:gd name="T0" fmla="*/ 2147483647 w 1440"/>
              <a:gd name="T1" fmla="*/ 0 h 192"/>
              <a:gd name="T2" fmla="*/ 2147483647 w 1440"/>
              <a:gd name="T3" fmla="*/ 2147483647 h 192"/>
              <a:gd name="T4" fmla="*/ 0 w 1440"/>
              <a:gd name="T5" fmla="*/ 0 h 192"/>
              <a:gd name="T6" fmla="*/ 0 60000 65536"/>
              <a:gd name="T7" fmla="*/ 0 60000 65536"/>
              <a:gd name="T8" fmla="*/ 0 60000 65536"/>
              <a:gd name="T9" fmla="*/ 0 w 1440"/>
              <a:gd name="T10" fmla="*/ 0 h 192"/>
              <a:gd name="T11" fmla="*/ 1440 w 1440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92">
                <a:moveTo>
                  <a:pt x="1440" y="0"/>
                </a:moveTo>
                <a:cubicBezTo>
                  <a:pt x="1176" y="96"/>
                  <a:pt x="912" y="192"/>
                  <a:pt x="672" y="192"/>
                </a:cubicBezTo>
                <a:cubicBezTo>
                  <a:pt x="432" y="192"/>
                  <a:pt x="216" y="9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927758" name="Freeform 14"/>
          <p:cNvSpPr>
            <a:spLocks/>
          </p:cNvSpPr>
          <p:nvPr/>
        </p:nvSpPr>
        <p:spPr bwMode="auto">
          <a:xfrm>
            <a:off x="7756339" y="3482788"/>
            <a:ext cx="2286000" cy="304800"/>
          </a:xfrm>
          <a:custGeom>
            <a:avLst/>
            <a:gdLst>
              <a:gd name="T0" fmla="*/ 2147483647 w 1440"/>
              <a:gd name="T1" fmla="*/ 0 h 192"/>
              <a:gd name="T2" fmla="*/ 2147483647 w 1440"/>
              <a:gd name="T3" fmla="*/ 2147483647 h 192"/>
              <a:gd name="T4" fmla="*/ 0 w 1440"/>
              <a:gd name="T5" fmla="*/ 0 h 192"/>
              <a:gd name="T6" fmla="*/ 0 60000 65536"/>
              <a:gd name="T7" fmla="*/ 0 60000 65536"/>
              <a:gd name="T8" fmla="*/ 0 60000 65536"/>
              <a:gd name="T9" fmla="*/ 0 w 1440"/>
              <a:gd name="T10" fmla="*/ 0 h 192"/>
              <a:gd name="T11" fmla="*/ 1440 w 1440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92">
                <a:moveTo>
                  <a:pt x="1440" y="0"/>
                </a:moveTo>
                <a:cubicBezTo>
                  <a:pt x="1176" y="96"/>
                  <a:pt x="912" y="192"/>
                  <a:pt x="672" y="192"/>
                </a:cubicBezTo>
                <a:cubicBezTo>
                  <a:pt x="432" y="192"/>
                  <a:pt x="216" y="9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lg" len="med"/>
            <a:tailEnd type="none" w="lg" len="med"/>
          </a:ln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927760" name="Freeform 16"/>
          <p:cNvSpPr>
            <a:spLocks/>
          </p:cNvSpPr>
          <p:nvPr/>
        </p:nvSpPr>
        <p:spPr bwMode="auto">
          <a:xfrm>
            <a:off x="7756339" y="3482788"/>
            <a:ext cx="1219200" cy="152400"/>
          </a:xfrm>
          <a:custGeom>
            <a:avLst/>
            <a:gdLst>
              <a:gd name="T0" fmla="*/ 2147483647 w 1440"/>
              <a:gd name="T1" fmla="*/ 0 h 192"/>
              <a:gd name="T2" fmla="*/ 2147483647 w 1440"/>
              <a:gd name="T3" fmla="*/ 2147483647 h 192"/>
              <a:gd name="T4" fmla="*/ 0 w 1440"/>
              <a:gd name="T5" fmla="*/ 0 h 192"/>
              <a:gd name="T6" fmla="*/ 0 60000 65536"/>
              <a:gd name="T7" fmla="*/ 0 60000 65536"/>
              <a:gd name="T8" fmla="*/ 0 60000 65536"/>
              <a:gd name="T9" fmla="*/ 0 w 1440"/>
              <a:gd name="T10" fmla="*/ 0 h 192"/>
              <a:gd name="T11" fmla="*/ 1440 w 1440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92">
                <a:moveTo>
                  <a:pt x="1440" y="0"/>
                </a:moveTo>
                <a:cubicBezTo>
                  <a:pt x="1176" y="96"/>
                  <a:pt x="912" y="192"/>
                  <a:pt x="672" y="192"/>
                </a:cubicBezTo>
                <a:cubicBezTo>
                  <a:pt x="432" y="192"/>
                  <a:pt x="216" y="9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927761" name="Freeform 17"/>
          <p:cNvSpPr>
            <a:spLocks/>
          </p:cNvSpPr>
          <p:nvPr/>
        </p:nvSpPr>
        <p:spPr bwMode="auto">
          <a:xfrm>
            <a:off x="5394139" y="3482788"/>
            <a:ext cx="4648200" cy="381000"/>
          </a:xfrm>
          <a:custGeom>
            <a:avLst/>
            <a:gdLst>
              <a:gd name="T0" fmla="*/ 2147483647 w 1440"/>
              <a:gd name="T1" fmla="*/ 0 h 192"/>
              <a:gd name="T2" fmla="*/ 2147483647 w 1440"/>
              <a:gd name="T3" fmla="*/ 2147483647 h 192"/>
              <a:gd name="T4" fmla="*/ 0 w 1440"/>
              <a:gd name="T5" fmla="*/ 0 h 192"/>
              <a:gd name="T6" fmla="*/ 0 60000 65536"/>
              <a:gd name="T7" fmla="*/ 0 60000 65536"/>
              <a:gd name="T8" fmla="*/ 0 60000 65536"/>
              <a:gd name="T9" fmla="*/ 0 w 1440"/>
              <a:gd name="T10" fmla="*/ 0 h 192"/>
              <a:gd name="T11" fmla="*/ 1440 w 1440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92">
                <a:moveTo>
                  <a:pt x="1440" y="0"/>
                </a:moveTo>
                <a:cubicBezTo>
                  <a:pt x="1176" y="96"/>
                  <a:pt x="912" y="192"/>
                  <a:pt x="672" y="192"/>
                </a:cubicBezTo>
                <a:cubicBezTo>
                  <a:pt x="432" y="192"/>
                  <a:pt x="216" y="9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29707" name="TextBox 17"/>
          <p:cNvSpPr txBox="1">
            <a:spLocks noChangeArrowheads="1"/>
          </p:cNvSpPr>
          <p:nvPr/>
        </p:nvSpPr>
        <p:spPr bwMode="auto">
          <a:xfrm>
            <a:off x="9372600" y="5257802"/>
            <a:ext cx="1905000" cy="64632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Remember: Delete from  the tail!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1438792" y="0"/>
            <a:ext cx="753208" cy="1661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1008061" y="2873188"/>
            <a:ext cx="592139" cy="3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WA</a:t>
            </a: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1600201" y="2949388"/>
            <a:ext cx="452439" cy="3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SA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1524001" y="2644588"/>
            <a:ext cx="452439" cy="3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NT</a:t>
            </a: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2017061" y="2711823"/>
            <a:ext cx="452439" cy="3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Q</a:t>
            </a:r>
          </a:p>
        </p:txBody>
      </p: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2048435" y="3119720"/>
            <a:ext cx="622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Calibri" pitchFamily="34" charset="0"/>
              </a:rPr>
              <a:t>NSW</a:t>
            </a:r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2044701" y="3348317"/>
            <a:ext cx="622300" cy="3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V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26AC3-E475-48E4-94B9-C8AD0A23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E1DF50-7EE1-458A-B5B7-47E85DBBB610}"/>
              </a:ext>
            </a:extLst>
          </p:cNvPr>
          <p:cNvSpPr/>
          <p:nvPr/>
        </p:nvSpPr>
        <p:spPr>
          <a:xfrm>
            <a:off x="7816906" y="2873188"/>
            <a:ext cx="331774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31BCBC-0D0E-43A4-9432-593B01E729F5}"/>
              </a:ext>
            </a:extLst>
          </p:cNvPr>
          <p:cNvSpPr/>
          <p:nvPr/>
        </p:nvSpPr>
        <p:spPr>
          <a:xfrm>
            <a:off x="8287593" y="2853020"/>
            <a:ext cx="331774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757" grpId="0" animBg="1"/>
      <p:bldP spid="927757" grpId="1" animBg="1"/>
      <p:bldP spid="927758" grpId="0" animBg="1"/>
      <p:bldP spid="927758" grpId="1" animBg="1"/>
      <p:bldP spid="927760" grpId="0" animBg="1"/>
      <p:bldP spid="927760" grpId="1" animBg="1"/>
      <p:bldP spid="927760" grpId="2" animBg="1"/>
      <p:bldP spid="927760" grpId="3" animBg="1"/>
      <p:bldP spid="927761" grpId="0" animBg="1"/>
      <p:bldP spid="4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Enforcing Arc Consistency in a CSP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590800" y="5638800"/>
            <a:ext cx="8229600" cy="83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Runtime: O(n</a:t>
            </a:r>
            <a:r>
              <a:rPr lang="en-US" sz="2000" baseline="30000" dirty="0"/>
              <a:t>2</a:t>
            </a:r>
            <a:r>
              <a:rPr lang="en-US" sz="2000" dirty="0"/>
              <a:t>d</a:t>
            </a:r>
            <a:r>
              <a:rPr lang="en-US" sz="2000" baseline="30000" dirty="0"/>
              <a:t>3</a:t>
            </a:r>
            <a:r>
              <a:rPr lang="en-US" sz="2000" dirty="0"/>
              <a:t>), can be reduced to O(n</a:t>
            </a:r>
            <a:r>
              <a:rPr lang="en-US" sz="2000" baseline="30000" dirty="0"/>
              <a:t>2</a:t>
            </a:r>
            <a:r>
              <a:rPr lang="en-US" sz="2000" dirty="0"/>
              <a:t>d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… but detecting all possible future problems is NP-hard – why?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371601"/>
            <a:ext cx="6883400" cy="409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5181600" y="6525628"/>
            <a:ext cx="7010400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r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[Demo: CSP applet (made available by </a:t>
            </a:r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aispace.org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) -- n-queens]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3D77F-B635-462F-A2CE-3DA58316F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1B00-12C4-406A-A602-CC35D99D61B5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neq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93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neq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93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neq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93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3693</TotalTime>
  <Words>1269</Words>
  <Application>Microsoft Office PowerPoint</Application>
  <PresentationFormat>Widescreen</PresentationFormat>
  <Paragraphs>287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Artificial Intelligence Survey</vt:lpstr>
      <vt:lpstr>Reminder: CSPs</vt:lpstr>
      <vt:lpstr>Backtracking Search</vt:lpstr>
      <vt:lpstr>Improving Backtracking</vt:lpstr>
      <vt:lpstr>Filtering: Forward Checking</vt:lpstr>
      <vt:lpstr>Filtering: Constraint Propagation</vt:lpstr>
      <vt:lpstr>Consistency of A Single Arc</vt:lpstr>
      <vt:lpstr>Arc Consistency of an Entire CSP</vt:lpstr>
      <vt:lpstr>Enforcing Arc Consistency in a CSP</vt:lpstr>
      <vt:lpstr>Limitations of Arc Consistency</vt:lpstr>
      <vt:lpstr>Ordering</vt:lpstr>
      <vt:lpstr>Ordering: Minimum Remaining Values</vt:lpstr>
      <vt:lpstr>Ordering: Least Constraining Value</vt:lpstr>
      <vt:lpstr>Limitations of Arc Consistency</vt:lpstr>
      <vt:lpstr>K-Consistency</vt:lpstr>
      <vt:lpstr>K-Consistency</vt:lpstr>
      <vt:lpstr>Strong K-Consistency</vt:lpstr>
      <vt:lpstr>Structure</vt:lpstr>
      <vt:lpstr>Problem Structure</vt:lpstr>
      <vt:lpstr>Tree-Structured CSPs</vt:lpstr>
      <vt:lpstr>Tree-Structured CSPs</vt:lpstr>
      <vt:lpstr>Tree-Structured CSPs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Yagiz Aksoy</dc:creator>
  <cp:lastModifiedBy>Yagiz Aksoy</cp:lastModifiedBy>
  <cp:revision>88</cp:revision>
  <dcterms:created xsi:type="dcterms:W3CDTF">2019-09-03T05:01:17Z</dcterms:created>
  <dcterms:modified xsi:type="dcterms:W3CDTF">2020-01-25T00:22:57Z</dcterms:modified>
</cp:coreProperties>
</file>