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64" r:id="rId7"/>
    <p:sldId id="267" r:id="rId8"/>
    <p:sldId id="268" r:id="rId9"/>
    <p:sldId id="269" r:id="rId10"/>
    <p:sldId id="27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>
        <p:scale>
          <a:sx n="72" d="100"/>
          <a:sy n="72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A82363-A9D4-4083-B53F-D307653AC18C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65B3C3-C883-47A7-8D74-6CF7B7CB93B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jMock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</a:t>
            </a:r>
            <a:r>
              <a:rPr lang="en-US" dirty="0" smtClean="0"/>
              <a:t>C</a:t>
            </a:r>
            <a:r>
              <a:rPr lang="en-US" dirty="0" smtClean="0"/>
              <a:t>onnolly</a:t>
            </a:r>
          </a:p>
          <a:p>
            <a:r>
              <a:rPr lang="en-US" dirty="0" smtClean="0"/>
              <a:t>6/28/13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Closer Look at Invocation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087" y="1828800"/>
            <a:ext cx="7318513" cy="73152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2000" b="1" dirty="0" err="1"/>
              <a:t>oneOf</a:t>
            </a:r>
            <a:r>
              <a:rPr lang="en-US" sz="2000" dirty="0"/>
              <a:t>(x).</a:t>
            </a:r>
            <a:r>
              <a:rPr lang="en-US" sz="2000" dirty="0" err="1"/>
              <a:t>myMethod</a:t>
            </a:r>
            <a:r>
              <a:rPr lang="en-US" sz="2000" dirty="0"/>
              <a:t>(1); will(</a:t>
            </a:r>
            <a:r>
              <a:rPr lang="en-US" sz="2000" i="1" dirty="0" err="1"/>
              <a:t>returnValue</a:t>
            </a:r>
            <a:r>
              <a:rPr lang="en-US" sz="2000" i="1" dirty="0"/>
              <a:t>("Hello"));</a:t>
            </a:r>
          </a:p>
          <a:p>
            <a:pPr marL="393192" lvl="1" indent="0">
              <a:buNone/>
            </a:pPr>
            <a:endParaRPr lang="en-US" sz="2000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1204"/>
              </p:ext>
            </p:extLst>
          </p:nvPr>
        </p:nvGraphicFramePr>
        <p:xfrm>
          <a:off x="1066800" y="2286000"/>
          <a:ext cx="7391400" cy="4268237"/>
        </p:xfrm>
        <a:graphic>
          <a:graphicData uri="http://schemas.openxmlformats.org/drawingml/2006/table">
            <a:tbl>
              <a:tblPr/>
              <a:tblGrid>
                <a:gridCol w="3695700"/>
                <a:gridCol w="3695700"/>
              </a:tblGrid>
              <a:tr h="358891">
                <a:tc>
                  <a:txBody>
                    <a:bodyPr/>
                    <a:lstStyle/>
                    <a:p>
                      <a:r>
                        <a:rPr lang="en-US" sz="1400" dirty="0" err="1"/>
                        <a:t>oneOf</a:t>
                      </a:r>
                      <a:endParaRPr lang="en-US" sz="1400" dirty="0"/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invocation is expected once and once only.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2801">
                <a:tc>
                  <a:txBody>
                    <a:bodyPr/>
                    <a:lstStyle/>
                    <a:p>
                      <a:r>
                        <a:rPr lang="en-US" sz="1400" dirty="0"/>
                        <a:t>exactly(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).of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invocation is expected exactly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times. Note: one is a convenient shorthand for exactly(1).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981">
                <a:tc>
                  <a:txBody>
                    <a:bodyPr/>
                    <a:lstStyle/>
                    <a:p>
                      <a:r>
                        <a:rPr lang="en-US" sz="1400" dirty="0" err="1"/>
                        <a:t>atLeast</a:t>
                      </a:r>
                      <a:r>
                        <a:rPr lang="en-US" sz="1400" dirty="0"/>
                        <a:t>(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).of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invocation is expected at least </a:t>
                      </a:r>
                      <a:r>
                        <a:rPr lang="en-US" sz="1400" i="1"/>
                        <a:t>n</a:t>
                      </a:r>
                      <a:r>
                        <a:rPr lang="en-US" sz="1400"/>
                        <a:t>.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891">
                <a:tc>
                  <a:txBody>
                    <a:bodyPr/>
                    <a:lstStyle/>
                    <a:p>
                      <a:r>
                        <a:rPr lang="en-US" sz="1400" dirty="0" err="1"/>
                        <a:t>atMost</a:t>
                      </a:r>
                      <a:r>
                        <a:rPr lang="en-US" sz="1400" dirty="0"/>
                        <a:t>(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).of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invocation is expected at most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times.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891">
                <a:tc>
                  <a:txBody>
                    <a:bodyPr/>
                    <a:lstStyle/>
                    <a:p>
                      <a:r>
                        <a:rPr lang="en-US" sz="1400" dirty="0"/>
                        <a:t>between(</a:t>
                      </a:r>
                      <a:r>
                        <a:rPr lang="en-US" sz="1400" i="1" dirty="0" err="1"/>
                        <a:t>min</a:t>
                      </a:r>
                      <a:r>
                        <a:rPr lang="en-US" sz="1400" dirty="0" err="1"/>
                        <a:t>,Â</a:t>
                      </a:r>
                      <a:r>
                        <a:rPr lang="en-US" sz="1400" dirty="0"/>
                        <a:t> </a:t>
                      </a:r>
                      <a:r>
                        <a:rPr lang="en-US" sz="1400" i="1" dirty="0"/>
                        <a:t>max</a:t>
                      </a:r>
                      <a:r>
                        <a:rPr lang="en-US" sz="1400" dirty="0"/>
                        <a:t>).of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invocation is expected at least </a:t>
                      </a:r>
                      <a:r>
                        <a:rPr lang="en-US" sz="1400" i="1" dirty="0"/>
                        <a:t>min</a:t>
                      </a:r>
                      <a:r>
                        <a:rPr lang="en-US" sz="1400" dirty="0"/>
                        <a:t> times and at most </a:t>
                      </a:r>
                      <a:r>
                        <a:rPr lang="en-US" sz="1400" i="1" dirty="0"/>
                        <a:t>max</a:t>
                      </a:r>
                      <a:r>
                        <a:rPr lang="en-US" sz="1400" dirty="0"/>
                        <a:t> times.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891">
                <a:tc>
                  <a:txBody>
                    <a:bodyPr/>
                    <a:lstStyle/>
                    <a:p>
                      <a:r>
                        <a:rPr lang="en-US" sz="1400" dirty="0"/>
                        <a:t>allowing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invocation is allowed any number of times but does not have to happen.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2801">
                <a:tc>
                  <a:txBody>
                    <a:bodyPr/>
                    <a:lstStyle/>
                    <a:p>
                      <a:r>
                        <a:rPr lang="en-US" sz="1400" dirty="0"/>
                        <a:t>ignoring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same as allowing. Allowing or ignoring should be chosen to make the test code clearly express intent.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2801">
                <a:tc>
                  <a:txBody>
                    <a:bodyPr/>
                    <a:lstStyle/>
                    <a:p>
                      <a:r>
                        <a:rPr lang="en-US" sz="1400" dirty="0"/>
                        <a:t>never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invocation is not expected at all. This is used to make tests more explicit and so easier to understand.</a:t>
                      </a:r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3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Actions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804001"/>
          <a:ext cx="8229600" cy="26517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will(</a:t>
                      </a:r>
                      <a:r>
                        <a:rPr lang="en-US" dirty="0" err="1"/>
                        <a:t>returnValue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v</a:t>
                      </a:r>
                      <a:r>
                        <a:rPr lang="en-US" dirty="0"/>
                        <a:t>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</a:t>
                      </a:r>
                      <a:r>
                        <a:rPr lang="en-US" i="1"/>
                        <a:t>v</a:t>
                      </a:r>
                      <a:r>
                        <a:rPr lang="en-US"/>
                        <a:t> to the caller.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will(</a:t>
                      </a:r>
                      <a:r>
                        <a:rPr lang="en-US" dirty="0" err="1"/>
                        <a:t>returnIterator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new iterator over collection </a:t>
                      </a:r>
                      <a:r>
                        <a:rPr lang="en-US" i="1" dirty="0"/>
                        <a:t>c</a:t>
                      </a:r>
                      <a:r>
                        <a:rPr lang="en-US" dirty="0"/>
                        <a:t> on each invocation.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will(returnIterator(</a:t>
                      </a:r>
                      <a:r>
                        <a:rPr lang="en-US" i="1"/>
                        <a:t>v</a:t>
                      </a:r>
                      <a:r>
                        <a:rPr lang="en-US" i="1" baseline="-25000"/>
                        <a:t>1</a:t>
                      </a:r>
                      <a:r>
                        <a:rPr lang="en-US"/>
                        <a:t>, </a:t>
                      </a:r>
                      <a:r>
                        <a:rPr lang="en-US" i="1"/>
                        <a:t>v</a:t>
                      </a:r>
                      <a:r>
                        <a:rPr lang="en-US" i="1" baseline="-25000"/>
                        <a:t>2</a:t>
                      </a:r>
                      <a:r>
                        <a:rPr lang="en-US"/>
                        <a:t>, ..., </a:t>
                      </a:r>
                      <a:r>
                        <a:rPr lang="en-US" i="1"/>
                        <a:t>v</a:t>
                      </a:r>
                      <a:r>
                        <a:rPr lang="en-US" i="1" baseline="-25000"/>
                        <a:t>n</a:t>
                      </a:r>
                      <a:r>
                        <a:rPr lang="en-US"/>
                        <a:t>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a new iterator over elements </a:t>
                      </a:r>
                      <a:r>
                        <a:rPr lang="en-US" i="1"/>
                        <a:t>v</a:t>
                      </a:r>
                      <a:r>
                        <a:rPr lang="en-US" i="1" baseline="-25000"/>
                        <a:t>1</a:t>
                      </a:r>
                      <a:r>
                        <a:rPr lang="en-US"/>
                        <a:t> to </a:t>
                      </a:r>
                      <a:r>
                        <a:rPr lang="en-US" i="1"/>
                        <a:t>v</a:t>
                      </a:r>
                      <a:r>
                        <a:rPr lang="en-US" i="1" baseline="-25000"/>
                        <a:t>n</a:t>
                      </a:r>
                      <a:r>
                        <a:rPr lang="en-US"/>
                        <a:t> on each invocation.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will(throwException(</a:t>
                      </a:r>
                      <a:r>
                        <a:rPr lang="en-US" i="1"/>
                        <a:t>e</a:t>
                      </a:r>
                      <a:r>
                        <a:rPr lang="en-US"/>
                        <a:t>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Throw </a:t>
                      </a:r>
                      <a:r>
                        <a:rPr lang="en-US" i="1"/>
                        <a:t>e</a:t>
                      </a:r>
                      <a:r>
                        <a:rPr lang="en-US"/>
                        <a:t> to the caller.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will(doAll(</a:t>
                      </a:r>
                      <a:r>
                        <a:rPr lang="en-US" i="1"/>
                        <a:t>a</a:t>
                      </a:r>
                      <a:r>
                        <a:rPr lang="en-US" i="1" baseline="-25000"/>
                        <a:t>1</a:t>
                      </a:r>
                      <a:r>
                        <a:rPr lang="en-US"/>
                        <a:t>, </a:t>
                      </a:r>
                      <a:r>
                        <a:rPr lang="en-US" i="1"/>
                        <a:t>a</a:t>
                      </a:r>
                      <a:r>
                        <a:rPr lang="en-US" i="1" baseline="-25000"/>
                        <a:t>2</a:t>
                      </a:r>
                      <a:r>
                        <a:rPr lang="en-US"/>
                        <a:t>, ..., </a:t>
                      </a:r>
                      <a:r>
                        <a:rPr lang="en-US" i="1"/>
                        <a:t>a</a:t>
                      </a:r>
                      <a:r>
                        <a:rPr lang="en-US" i="1" baseline="-25000"/>
                        <a:t>n</a:t>
                      </a:r>
                      <a:r>
                        <a:rPr lang="en-US"/>
                        <a:t>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all actions </a:t>
                      </a:r>
                      <a:r>
                        <a:rPr lang="en-US" i="1" dirty="0"/>
                        <a:t>a</a:t>
                      </a:r>
                      <a:r>
                        <a:rPr lang="en-US" i="1" baseline="-25000" dirty="0"/>
                        <a:t>1</a:t>
                      </a:r>
                      <a:r>
                        <a:rPr lang="en-US" dirty="0"/>
                        <a:t> to </a:t>
                      </a:r>
                      <a:r>
                        <a:rPr lang="en-US" i="1" dirty="0"/>
                        <a:t>a</a:t>
                      </a:r>
                      <a:r>
                        <a:rPr lang="en-US" i="1" baseline="-25000" dirty="0"/>
                        <a:t>n</a:t>
                      </a:r>
                      <a:r>
                        <a:rPr lang="en-US" dirty="0"/>
                        <a:t> on every invocation.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1905000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 indent="0">
              <a:buNone/>
            </a:pPr>
            <a:r>
              <a:rPr lang="en-US" sz="2000" dirty="0" err="1"/>
              <a:t>oneOf</a:t>
            </a:r>
            <a:r>
              <a:rPr lang="en-US" sz="2000" dirty="0"/>
              <a:t>(x).</a:t>
            </a:r>
            <a:r>
              <a:rPr lang="en-US" sz="2000" dirty="0" err="1"/>
              <a:t>myMethod</a:t>
            </a:r>
            <a:r>
              <a:rPr lang="en-US" sz="2000" dirty="0"/>
              <a:t>(1); </a:t>
            </a:r>
            <a:r>
              <a:rPr lang="en-US" sz="2000" b="1" dirty="0"/>
              <a:t>will(</a:t>
            </a:r>
            <a:r>
              <a:rPr lang="en-US" sz="2000" b="1" i="1" dirty="0" err="1"/>
              <a:t>returnValue</a:t>
            </a:r>
            <a:r>
              <a:rPr lang="en-US" sz="2000" i="1" dirty="0"/>
              <a:t>("Hello"));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5148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test a typical J2EE application under development?</a:t>
            </a:r>
          </a:p>
          <a:p>
            <a:pPr lvl="1"/>
            <a:r>
              <a:rPr lang="en-US" dirty="0" smtClean="0"/>
              <a:t>Developers are working in all three layers simultaneously.</a:t>
            </a:r>
          </a:p>
          <a:p>
            <a:pPr lvl="1"/>
            <a:r>
              <a:rPr lang="en-US" dirty="0" smtClean="0"/>
              <a:t>Unit tests in all three layers require dependencies (classes) that may not be written as yet and may be dependent on one another in complicated ways.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8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 mocking framework provides a solution to this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3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mocking framework?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cs typeface="Times New Roman" pitchFamily="18" charset="0"/>
              </a:rPr>
              <a:t>A</a:t>
            </a:r>
            <a:r>
              <a:rPr lang="en-US" sz="2400" b="1" dirty="0" smtClean="0">
                <a:cs typeface="Times New Roman" pitchFamily="18" charset="0"/>
              </a:rPr>
              <a:t> mocking framework </a:t>
            </a:r>
            <a:r>
              <a:rPr lang="en-US" sz="2400" dirty="0" smtClean="0">
                <a:cs typeface="Times New Roman" pitchFamily="18" charset="0"/>
              </a:rPr>
              <a:t>provides configurable mock objects for an application under </a:t>
            </a:r>
            <a:r>
              <a:rPr lang="en-US" sz="2400" dirty="0" smtClean="0">
                <a:cs typeface="Times New Roman" pitchFamily="18" charset="0"/>
              </a:rPr>
              <a:t>development. This provides </a:t>
            </a:r>
            <a:r>
              <a:rPr lang="en-US" sz="2400" dirty="0">
                <a:cs typeface="Times New Roman" pitchFamily="18" charset="0"/>
              </a:rPr>
              <a:t>a way to test a large application with many “chained” dependencies at any point in the development process.</a:t>
            </a:r>
          </a:p>
          <a:p>
            <a:pPr algn="just"/>
            <a:endParaRPr lang="en-US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smtClean="0"/>
              <a:t>using mock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Works seamlessly with </a:t>
            </a:r>
            <a:r>
              <a:rPr lang="en-US" sz="2400" dirty="0" err="1" smtClean="0">
                <a:cs typeface="Times New Roman" pitchFamily="18" charset="0"/>
              </a:rPr>
              <a:t>JUnit</a:t>
            </a:r>
            <a:r>
              <a:rPr lang="en-US" sz="2400" dirty="0" smtClean="0">
                <a:cs typeface="Times New Roman" pitchFamily="18" charset="0"/>
              </a:rPr>
              <a:t> and Log4j frameworks.</a:t>
            </a:r>
          </a:p>
          <a:p>
            <a:r>
              <a:rPr lang="en-US" sz="2400" dirty="0" smtClean="0"/>
              <a:t>Allows </a:t>
            </a:r>
            <a:r>
              <a:rPr lang="en-US" sz="2400" dirty="0"/>
              <a:t>you precisely specify the interactions between your objects, reducing the brittleness of your tests.</a:t>
            </a:r>
          </a:p>
          <a:p>
            <a:r>
              <a:rPr lang="en-US" sz="2400" dirty="0" smtClean="0"/>
              <a:t>Works </a:t>
            </a:r>
            <a:r>
              <a:rPr lang="en-US" sz="2400" dirty="0"/>
              <a:t>well with the </a:t>
            </a:r>
            <a:r>
              <a:rPr lang="en-US" sz="2400" dirty="0" smtClean="0"/>
              <a:t>auto-completion </a:t>
            </a:r>
            <a:r>
              <a:rPr lang="en-US" sz="2400" dirty="0"/>
              <a:t>and refactoring features of your IDE</a:t>
            </a:r>
          </a:p>
          <a:p>
            <a:r>
              <a:rPr lang="en-US" sz="2400" dirty="0" smtClean="0"/>
              <a:t>Easy </a:t>
            </a:r>
            <a:r>
              <a:rPr lang="en-US" sz="2400" dirty="0"/>
              <a:t>to extend.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Frameworks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cs typeface="Times New Roman" pitchFamily="18" charset="0"/>
              </a:rPr>
              <a:t>jMock</a:t>
            </a:r>
            <a:endParaRPr lang="en-US" sz="2400" dirty="0" smtClean="0">
              <a:cs typeface="Times New Roman" pitchFamily="18" charset="0"/>
            </a:endParaRP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cs typeface="Times New Roman" pitchFamily="18" charset="0"/>
              </a:rPr>
              <a:t>Mockito</a:t>
            </a:r>
            <a:endParaRPr lang="en-US" sz="2400" dirty="0" smtClean="0">
              <a:cs typeface="Times New Roman" pitchFamily="18" charset="0"/>
            </a:endParaRP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cs typeface="Times New Roman" pitchFamily="18" charset="0"/>
              </a:rPr>
              <a:t>EasyMock</a:t>
            </a:r>
            <a:endParaRPr lang="en-US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mock object with </a:t>
            </a:r>
            <a:r>
              <a:rPr lang="en-US" dirty="0" err="1" smtClean="0"/>
              <a:t>jMock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instance variables in class requiring mock:</a:t>
            </a:r>
          </a:p>
          <a:p>
            <a:pPr lvl="2"/>
            <a:r>
              <a:rPr lang="en-US" sz="2600" dirty="0" smtClean="0"/>
              <a:t>Mockery </a:t>
            </a:r>
            <a:r>
              <a:rPr lang="en-US" sz="2600" dirty="0"/>
              <a:t>m</a:t>
            </a:r>
            <a:r>
              <a:rPr lang="en-US" sz="2600" dirty="0" smtClean="0"/>
              <a:t>ockery</a:t>
            </a:r>
          </a:p>
          <a:p>
            <a:pPr lvl="2"/>
            <a:r>
              <a:rPr lang="en-US" sz="2600" dirty="0" smtClean="0"/>
              <a:t>X </a:t>
            </a:r>
            <a:r>
              <a:rPr lang="en-US" sz="2600" dirty="0" err="1" smtClean="0"/>
              <a:t>x</a:t>
            </a:r>
            <a:r>
              <a:rPr lang="en-US" sz="2600" dirty="0" smtClean="0"/>
              <a:t>  	//X is an interface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Configure a new Mockery:</a:t>
            </a:r>
          </a:p>
          <a:p>
            <a:pPr lvl="2"/>
            <a:r>
              <a:rPr lang="en-US" sz="2600" dirty="0"/>
              <a:t>m</a:t>
            </a:r>
            <a:r>
              <a:rPr lang="en-US" sz="2600" dirty="0" smtClean="0"/>
              <a:t>ockery = new Mockery();</a:t>
            </a:r>
          </a:p>
          <a:p>
            <a:pPr lvl="2"/>
            <a:r>
              <a:rPr lang="en-US" sz="2600" dirty="0" smtClean="0"/>
              <a:t>x </a:t>
            </a:r>
            <a:r>
              <a:rPr lang="en-US" sz="2600" dirty="0"/>
              <a:t>= </a:t>
            </a:r>
            <a:r>
              <a:rPr lang="en-US" sz="2600" dirty="0" err="1" smtClean="0"/>
              <a:t>mockery.mock</a:t>
            </a:r>
            <a:r>
              <a:rPr lang="en-US" sz="2600" dirty="0" smtClean="0"/>
              <a:t>(</a:t>
            </a:r>
            <a:r>
              <a:rPr lang="en-US" sz="2600" dirty="0" err="1" smtClean="0"/>
              <a:t>X.class</a:t>
            </a:r>
            <a:r>
              <a:rPr lang="en-US" sz="2600" dirty="0" smtClean="0"/>
              <a:t>);		//x is the mock object</a:t>
            </a:r>
          </a:p>
          <a:p>
            <a:pPr lvl="2"/>
            <a:endParaRPr lang="en-US" sz="2600" dirty="0" smtClean="0"/>
          </a:p>
          <a:p>
            <a:r>
              <a:rPr lang="en-US" dirty="0" smtClean="0"/>
              <a:t>Define the expectations for the Mockery: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mockery.checking</a:t>
            </a:r>
            <a:r>
              <a:rPr lang="en-US" b="1" dirty="0" smtClean="0">
                <a:solidFill>
                  <a:srgbClr val="FF0000"/>
                </a:solidFill>
              </a:rPr>
              <a:t>(new </a:t>
            </a:r>
            <a:r>
              <a:rPr lang="en-US" b="1" dirty="0">
                <a:solidFill>
                  <a:srgbClr val="FF0000"/>
                </a:solidFill>
              </a:rPr>
              <a:t>Expectations() {{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		</a:t>
            </a:r>
            <a:r>
              <a:rPr lang="en-US" b="1" dirty="0" err="1" smtClean="0"/>
              <a:t>oneOf</a:t>
            </a:r>
            <a:r>
              <a:rPr lang="en-US" dirty="0" smtClean="0"/>
              <a:t>(x).</a:t>
            </a:r>
            <a:r>
              <a:rPr lang="en-US" dirty="0" err="1" smtClean="0"/>
              <a:t>myMethod</a:t>
            </a:r>
            <a:r>
              <a:rPr lang="en-US" dirty="0" smtClean="0"/>
              <a:t>(1); </a:t>
            </a:r>
            <a:r>
              <a:rPr lang="en-US" b="1" dirty="0" smtClean="0"/>
              <a:t>will</a:t>
            </a:r>
            <a:r>
              <a:rPr lang="en-US" dirty="0" smtClean="0"/>
              <a:t>(</a:t>
            </a:r>
            <a:r>
              <a:rPr lang="en-US" i="1" dirty="0" err="1" smtClean="0"/>
              <a:t>returnValue</a:t>
            </a:r>
            <a:r>
              <a:rPr lang="en-US" i="1" dirty="0"/>
              <a:t>("Hello"));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b="1" dirty="0" err="1" smtClean="0"/>
              <a:t>oneOf</a:t>
            </a:r>
            <a:r>
              <a:rPr lang="en-US" dirty="0" smtClean="0"/>
              <a:t>(x).</a:t>
            </a:r>
            <a:r>
              <a:rPr lang="en-US" dirty="0" err="1" smtClean="0"/>
              <a:t>myMethod</a:t>
            </a:r>
            <a:r>
              <a:rPr lang="en-US" dirty="0" smtClean="0"/>
              <a:t>(2); </a:t>
            </a:r>
            <a:r>
              <a:rPr lang="en-US" b="1" dirty="0" smtClean="0"/>
              <a:t>will</a:t>
            </a:r>
            <a:r>
              <a:rPr lang="en-US" dirty="0" smtClean="0"/>
              <a:t>(</a:t>
            </a:r>
            <a:r>
              <a:rPr lang="en-US" i="1" dirty="0" err="1" smtClean="0"/>
              <a:t>returnValue</a:t>
            </a:r>
            <a:r>
              <a:rPr lang="en-US" i="1" dirty="0"/>
              <a:t>("Goodbye"));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	</a:t>
            </a:r>
            <a:r>
              <a:rPr lang="en-US" b="1" dirty="0" smtClean="0"/>
              <a:t>allowing</a:t>
            </a:r>
            <a:r>
              <a:rPr lang="en-US" dirty="0" smtClean="0"/>
              <a:t>(x).</a:t>
            </a:r>
            <a:r>
              <a:rPr lang="en-US" dirty="0" err="1" smtClean="0"/>
              <a:t>myMethod</a:t>
            </a:r>
            <a:r>
              <a:rPr lang="en-US" dirty="0" smtClean="0"/>
              <a:t>(</a:t>
            </a:r>
            <a:r>
              <a:rPr lang="en-US" b="1" dirty="0" smtClean="0"/>
              <a:t>with</a:t>
            </a:r>
            <a:r>
              <a:rPr lang="en-US" dirty="0" smtClean="0"/>
              <a:t>(</a:t>
            </a:r>
            <a:r>
              <a:rPr lang="en-US" i="1" dirty="0" smtClean="0"/>
              <a:t>any(</a:t>
            </a:r>
            <a:r>
              <a:rPr lang="en-US" i="1" dirty="0" err="1" smtClean="0"/>
              <a:t>int.class</a:t>
            </a:r>
            <a:r>
              <a:rPr lang="en-US" b="1" i="1" dirty="0" smtClean="0"/>
              <a:t>)));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will</a:t>
            </a:r>
            <a:r>
              <a:rPr lang="en-US" i="1" dirty="0" smtClean="0"/>
              <a:t>(</a:t>
            </a:r>
            <a:r>
              <a:rPr lang="en-US" i="1" dirty="0" err="1" smtClean="0"/>
              <a:t>throwException</a:t>
            </a:r>
            <a:r>
              <a:rPr lang="en-US" i="1" dirty="0" smtClean="0"/>
              <a:t>(new </a:t>
            </a:r>
            <a:r>
              <a:rPr lang="en-US" i="1" dirty="0" err="1"/>
              <a:t>IllegalArgumentException</a:t>
            </a:r>
            <a:r>
              <a:rPr lang="en-US" i="1" dirty="0"/>
              <a:t>("Use a 1 or </a:t>
            </a:r>
            <a:r>
              <a:rPr lang="en-US" i="1" dirty="0" smtClean="0"/>
              <a:t>		a </a:t>
            </a:r>
            <a:r>
              <a:rPr lang="en-US" i="1" dirty="0"/>
              <a:t>2 </a:t>
            </a:r>
            <a:r>
              <a:rPr lang="en-US" i="1" dirty="0" smtClean="0"/>
              <a:t>for </a:t>
            </a:r>
            <a:r>
              <a:rPr lang="en-US" i="1" dirty="0"/>
              <a:t>the </a:t>
            </a:r>
            <a:r>
              <a:rPr lang="en-US" i="1" dirty="0" smtClean="0"/>
              <a:t>argument.")));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FF0000"/>
                </a:solidFill>
              </a:rPr>
              <a:t>}});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mock object with </a:t>
            </a:r>
            <a:r>
              <a:rPr lang="en-US" dirty="0" err="1" smtClean="0"/>
              <a:t>jMock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mock object:</a:t>
            </a:r>
          </a:p>
          <a:p>
            <a:pPr lvl="1"/>
            <a:r>
              <a:rPr lang="en-US" dirty="0" err="1" smtClean="0"/>
              <a:t>x.myMethod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Closer Look at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2000" b="1" dirty="0" err="1"/>
              <a:t>oneOf</a:t>
            </a:r>
            <a:r>
              <a:rPr lang="en-US" sz="2000" dirty="0"/>
              <a:t>(x).</a:t>
            </a:r>
            <a:r>
              <a:rPr lang="en-US" sz="2000" dirty="0" err="1"/>
              <a:t>myMethod</a:t>
            </a:r>
            <a:r>
              <a:rPr lang="en-US" sz="2000" dirty="0"/>
              <a:t>(1); </a:t>
            </a:r>
            <a:r>
              <a:rPr lang="en-US" sz="2000" b="1" dirty="0"/>
              <a:t>will</a:t>
            </a:r>
            <a:r>
              <a:rPr lang="en-US" sz="2000" dirty="0"/>
              <a:t>(</a:t>
            </a:r>
            <a:r>
              <a:rPr lang="en-US" sz="2000" i="1" dirty="0" err="1"/>
              <a:t>returnValue</a:t>
            </a:r>
            <a:r>
              <a:rPr lang="en-US" sz="2000" i="1" dirty="0"/>
              <a:t>("Hello"));</a:t>
            </a:r>
          </a:p>
          <a:p>
            <a:pPr marL="393192" lvl="1" indent="0">
              <a:buNone/>
            </a:pPr>
            <a:endParaRPr lang="en-US" sz="2000" i="1" dirty="0" smtClean="0"/>
          </a:p>
          <a:p>
            <a:pPr marL="393192" lvl="1" indent="0">
              <a:buNone/>
            </a:pPr>
            <a:r>
              <a:rPr lang="en-US" sz="2000" b="1" i="1" dirty="0" smtClean="0"/>
              <a:t>invocation-count</a:t>
            </a:r>
            <a:r>
              <a:rPr lang="en-US" sz="2000" b="1" dirty="0" smtClean="0"/>
              <a:t> </a:t>
            </a:r>
            <a:r>
              <a:rPr lang="en-US" sz="2000" b="1" dirty="0"/>
              <a:t>(</a:t>
            </a:r>
            <a:r>
              <a:rPr lang="en-US" sz="2000" b="1" i="1" dirty="0"/>
              <a:t>mock-object</a:t>
            </a:r>
            <a:r>
              <a:rPr lang="en-US" sz="2000" b="1" dirty="0"/>
              <a:t>).</a:t>
            </a:r>
            <a:r>
              <a:rPr lang="en-US" sz="2000" b="1" i="1" dirty="0"/>
              <a:t>method</a:t>
            </a:r>
            <a:r>
              <a:rPr lang="en-US" sz="2000" b="1" dirty="0"/>
              <a:t>(</a:t>
            </a:r>
            <a:r>
              <a:rPr lang="en-US" sz="2000" b="1" i="1" dirty="0"/>
              <a:t>argument-constraints</a:t>
            </a:r>
            <a:r>
              <a:rPr lang="en-US" sz="2000" b="1" dirty="0"/>
              <a:t>);</a:t>
            </a:r>
          </a:p>
          <a:p>
            <a:pPr marL="393192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inSequence</a:t>
            </a:r>
            <a:r>
              <a:rPr lang="en-US" sz="2000" dirty="0" smtClean="0"/>
              <a:t>(</a:t>
            </a:r>
            <a:r>
              <a:rPr lang="en-US" sz="2000" i="1" dirty="0" smtClean="0"/>
              <a:t>sequence-name</a:t>
            </a:r>
            <a:r>
              <a:rPr lang="en-US" sz="2000" dirty="0"/>
              <a:t>);</a:t>
            </a:r>
          </a:p>
          <a:p>
            <a:pPr marL="393192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when(</a:t>
            </a:r>
            <a:r>
              <a:rPr lang="en-US" sz="2000" i="1" dirty="0" smtClean="0"/>
              <a:t>state-machine</a:t>
            </a:r>
            <a:r>
              <a:rPr lang="en-US" sz="2000" dirty="0" smtClean="0"/>
              <a:t>.is(</a:t>
            </a:r>
            <a:r>
              <a:rPr lang="en-US" sz="2000" i="1" dirty="0" smtClean="0"/>
              <a:t>state-name</a:t>
            </a:r>
            <a:r>
              <a:rPr lang="en-US" sz="2000" dirty="0"/>
              <a:t>));</a:t>
            </a:r>
          </a:p>
          <a:p>
            <a:pPr marL="393192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b="1" dirty="0" smtClean="0"/>
              <a:t>will(</a:t>
            </a:r>
            <a:r>
              <a:rPr lang="en-US" sz="2000" b="1" i="1" dirty="0" smtClean="0"/>
              <a:t>action</a:t>
            </a:r>
            <a:r>
              <a:rPr lang="en-US" sz="2000" b="1" dirty="0"/>
              <a:t>);</a:t>
            </a:r>
          </a:p>
          <a:p>
            <a:pPr marL="393192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then(</a:t>
            </a:r>
            <a:r>
              <a:rPr lang="en-US" sz="2000" i="1" dirty="0" smtClean="0"/>
              <a:t>state-machine</a:t>
            </a:r>
            <a:r>
              <a:rPr lang="en-US" sz="2000" dirty="0" smtClean="0"/>
              <a:t>.is(</a:t>
            </a:r>
            <a:r>
              <a:rPr lang="en-US" sz="2000" i="1" dirty="0" smtClean="0"/>
              <a:t>new-state-name</a:t>
            </a:r>
            <a:r>
              <a:rPr lang="en-US" sz="2000" dirty="0"/>
              <a:t>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9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566</TotalTime>
  <Words>426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jMock</vt:lpstr>
      <vt:lpstr>Problem</vt:lpstr>
      <vt:lpstr>Solution</vt:lpstr>
      <vt:lpstr>What is a mocking framework? </vt:lpstr>
      <vt:lpstr>Benefits of using mock objects</vt:lpstr>
      <vt:lpstr>Mocking Frameworks </vt:lpstr>
      <vt:lpstr>Creating a mock object with jMock</vt:lpstr>
      <vt:lpstr>Creating a mock object with jMock</vt:lpstr>
      <vt:lpstr>Closer Look at Expectations</vt:lpstr>
      <vt:lpstr>Closer Look at Invocation Count</vt:lpstr>
      <vt:lpstr>Closer Look at Actions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J-Unit</dc:title>
  <dc:creator>KARAN</dc:creator>
  <cp:lastModifiedBy>bolo_lucy</cp:lastModifiedBy>
  <cp:revision>79</cp:revision>
  <dcterms:created xsi:type="dcterms:W3CDTF">2012-01-02T05:40:41Z</dcterms:created>
  <dcterms:modified xsi:type="dcterms:W3CDTF">2013-06-29T12:57:27Z</dcterms:modified>
</cp:coreProperties>
</file>