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1" r:id="rId3"/>
    <p:sldId id="273" r:id="rId4"/>
    <p:sldId id="274" r:id="rId5"/>
    <p:sldId id="275" r:id="rId6"/>
    <p:sldId id="276" r:id="rId7"/>
    <p:sldId id="285" r:id="rId8"/>
    <p:sldId id="277" r:id="rId9"/>
    <p:sldId id="287" r:id="rId10"/>
    <p:sldId id="278" r:id="rId11"/>
    <p:sldId id="289" r:id="rId12"/>
    <p:sldId id="288" r:id="rId13"/>
    <p:sldId id="280" r:id="rId14"/>
    <p:sldId id="283" r:id="rId15"/>
    <p:sldId id="286" r:id="rId16"/>
    <p:sldId id="281" r:id="rId17"/>
    <p:sldId id="282" r:id="rId18"/>
    <p:sldId id="284" r:id="rId19"/>
    <p:sldId id="290" r:id="rId20"/>
    <p:sldId id="291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04" autoAdjust="0"/>
  </p:normalViewPr>
  <p:slideViewPr>
    <p:cSldViewPr snapToGrid="0">
      <p:cViewPr varScale="1">
        <p:scale>
          <a:sx n="90" d="100"/>
          <a:sy n="90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eIntern © 2016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2A3C2-4BF2-4F09-803E-B84484FC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9468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eIntern © 2016 Copyright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CE0D3-2DBC-469D-B574-5552EA791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44884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CE0D3-2DBC-469D-B574-5552EA791E16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eIntern © 2016 Copyright</a:t>
            </a:r>
          </a:p>
        </p:txBody>
      </p:sp>
    </p:spTree>
    <p:extLst>
      <p:ext uri="{BB962C8B-B14F-4D97-AF65-F5344CB8AC3E}">
        <p14:creationId xmlns:p14="http://schemas.microsoft.com/office/powerpoint/2010/main" val="1390710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Generics say that:</a:t>
            </a:r>
            <a:r>
              <a:rPr lang="en-US" baseline="0" dirty="0"/>
              <a:t> This barrel is for monkeys. </a:t>
            </a:r>
          </a:p>
          <a:p>
            <a:r>
              <a:rPr lang="en-US" baseline="0" dirty="0"/>
              <a:t>Lions do not belong in monkey barrels…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CE0D3-2DBC-469D-B574-5552EA791E16}" type="slidenum">
              <a:rPr lang="en-US" smtClean="0"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eIntern © 2016 Copyright</a:t>
            </a:r>
          </a:p>
        </p:txBody>
      </p:sp>
    </p:spTree>
    <p:extLst>
      <p:ext uri="{BB962C8B-B14F-4D97-AF65-F5344CB8AC3E}">
        <p14:creationId xmlns:p14="http://schemas.microsoft.com/office/powerpoint/2010/main" val="3015096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93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4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5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7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77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8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1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5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D915A0-DC61-493F-B08B-C5A176C1077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0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2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D915A0-DC61-493F-B08B-C5A176C1077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66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d%E2%80%93black_tre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– Collections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742" y="4631358"/>
            <a:ext cx="3035814" cy="95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64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Places objects on a “waiting list”, typically based on First-In-First-Out (FIFO)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Useful for storing objects prior to 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Elements are added to the tail of the queue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Elements can be popped off the head of the queue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Methods include: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add(Object 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element()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peek()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poll()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remove()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520" y="3639404"/>
            <a:ext cx="5090160" cy="233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0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4EBF-53E0-489B-847F-EE939AE8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BAC29-A454-413B-BB94-676F3722B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Extends the Queue interface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Short for “double-ended queue”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Pronounced “deck”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Supports element insertion and removal from </a:t>
            </a:r>
            <a:r>
              <a:rPr lang="en-US" b="1" dirty="0"/>
              <a:t>both ends of the queue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Can be used to implement a stack, with Last-In-First-Out (LIFO) behavior</a:t>
            </a:r>
          </a:p>
        </p:txBody>
      </p:sp>
    </p:spTree>
    <p:extLst>
      <p:ext uri="{BB962C8B-B14F-4D97-AF65-F5344CB8AC3E}">
        <p14:creationId xmlns:p14="http://schemas.microsoft.com/office/powerpoint/2010/main" val="577815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8D1A-E6A3-4D83-8662-2D0736B3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5A51E-E1EB-478B-A7A9-391E07D1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LinkedList – already mentioned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ArrayDeque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Resizable-array implementation of Deque interface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PriorityQueue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Elements in the queue are ordered by priority based on their natural ordering (or a Comparator)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ArrayBlockingQueue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Array-backed, implements </a:t>
            </a:r>
            <a:r>
              <a:rPr lang="en-US" b="1" dirty="0" err="1"/>
              <a:t>BlockingQueue</a:t>
            </a:r>
            <a:r>
              <a:rPr lang="en-US" b="1" dirty="0"/>
              <a:t> interface</a:t>
            </a:r>
            <a:r>
              <a:rPr lang="en-US" dirty="0"/>
              <a:t> which supports operations that </a:t>
            </a:r>
            <a:r>
              <a:rPr lang="en-US" b="1" dirty="0"/>
              <a:t>wait on the queue </a:t>
            </a:r>
            <a:r>
              <a:rPr lang="en-US" dirty="0"/>
              <a:t>to contain an element or for space to become available in the queue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Solution to the producer-consumer problem, where a producer thread inputs elements into the array while a consumer thread removes them for processing</a:t>
            </a:r>
          </a:p>
        </p:txBody>
      </p:sp>
    </p:spTree>
    <p:extLst>
      <p:ext uri="{BB962C8B-B14F-4D97-AF65-F5344CB8AC3E}">
        <p14:creationId xmlns:p14="http://schemas.microsoft.com/office/powerpoint/2010/main" val="2992943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Generics enforce the type of object allowed in a Collection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Uses the Diamond operator &lt; 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Insert the Class in the Diamond: &lt;Employee&gt;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Generics provide compile-time safety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0" y="3803222"/>
            <a:ext cx="2823210" cy="24984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0" y="4053734"/>
            <a:ext cx="3550920" cy="1997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588" y="2406809"/>
            <a:ext cx="4707092" cy="7173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2020" y="3157326"/>
            <a:ext cx="32385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1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</a:t>
            </a:r>
            <a:r>
              <a:rPr lang="en-US" dirty="0" err="1"/>
              <a:t>Iterable</a:t>
            </a:r>
            <a:r>
              <a:rPr lang="en-US" dirty="0"/>
              <a:t> Data Structures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40" y="2048347"/>
            <a:ext cx="8336280" cy="411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32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844B-4ABC-45B3-AE08-AA4B88C6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F43BD-4E30-45CC-AA92-81A337A4D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984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Map interface defines a data structure of </a:t>
            </a:r>
            <a:r>
              <a:rPr lang="en-US" b="1" dirty="0"/>
              <a:t>key – value pairs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Items are added and retrieved by their keys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Map does NOT extend the </a:t>
            </a:r>
            <a:r>
              <a:rPr lang="en-US" dirty="0" err="1"/>
              <a:t>Iterable</a:t>
            </a:r>
            <a:r>
              <a:rPr lang="en-US" dirty="0"/>
              <a:t> interface, therefore it cannot be </a:t>
            </a:r>
            <a:r>
              <a:rPr lang="en-US" b="1" dirty="0"/>
              <a:t>directly </a:t>
            </a:r>
            <a:r>
              <a:rPr lang="en-US" dirty="0"/>
              <a:t>iterated over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Instead, you can iterate over the Set of keys, a Collection of values, or a Set of key-value mappings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.</a:t>
            </a:r>
            <a:r>
              <a:rPr lang="en-US" dirty="0" err="1"/>
              <a:t>keySet</a:t>
            </a:r>
            <a:r>
              <a:rPr lang="en-US" dirty="0"/>
              <a:t>(), .</a:t>
            </a:r>
            <a:r>
              <a:rPr lang="en-US" dirty="0" err="1"/>
              <a:t>entrySet</a:t>
            </a:r>
            <a:r>
              <a:rPr lang="en-US" dirty="0"/>
              <a:t>(), or .values() methods allow iteration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Other important methods: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.get()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.put()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.remove()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.replace()</a:t>
            </a:r>
          </a:p>
        </p:txBody>
      </p:sp>
    </p:spTree>
    <p:extLst>
      <p:ext uri="{BB962C8B-B14F-4D97-AF65-F5344CB8AC3E}">
        <p14:creationId xmlns:p14="http://schemas.microsoft.com/office/powerpoint/2010/main" val="47143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Hashtable</a:t>
            </a:r>
            <a:r>
              <a:rPr lang="en-US" dirty="0"/>
              <a:t> stores key/value pairs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using a </a:t>
            </a:r>
            <a:r>
              <a:rPr lang="en-US" dirty="0" err="1"/>
              <a:t>Hashtable</a:t>
            </a:r>
            <a:r>
              <a:rPr lang="en-US" dirty="0"/>
              <a:t>, you must specify: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 object that is used as a key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value that you want linked to that key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Allows random access by key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Iterate over key set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521" y="2624489"/>
            <a:ext cx="5471160" cy="353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5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HashMap</a:t>
            </a:r>
            <a:r>
              <a:rPr lang="en-US" dirty="0"/>
              <a:t> stores key/value pairs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using a </a:t>
            </a:r>
            <a:r>
              <a:rPr lang="en-US" dirty="0" err="1"/>
              <a:t>HashMap</a:t>
            </a:r>
            <a:r>
              <a:rPr lang="en-US" dirty="0"/>
              <a:t>, you must specify: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 object that is used as a key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value that you want linked to that key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Allows random access by key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Iterate over key set and get values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750" y="3139440"/>
            <a:ext cx="5735930" cy="283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9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Hashtable</a:t>
            </a:r>
            <a:r>
              <a:rPr lang="en-US" dirty="0"/>
              <a:t> VS </a:t>
            </a:r>
            <a:r>
              <a:rPr lang="en-US" dirty="0" err="1"/>
              <a:t>HashMap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Hashtable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Thread-safe, </a:t>
            </a:r>
            <a:r>
              <a:rPr lang="en-US" b="1" dirty="0">
                <a:solidFill>
                  <a:srgbClr val="7030A0"/>
                </a:solidFill>
              </a:rPr>
              <a:t>synchronized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Does not allow </a:t>
            </a:r>
            <a:r>
              <a:rPr lang="en-US" b="1" dirty="0">
                <a:solidFill>
                  <a:srgbClr val="7030A0"/>
                </a:solidFill>
              </a:rPr>
              <a:t>null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keys and </a:t>
            </a:r>
            <a:r>
              <a:rPr lang="en-US" b="1" dirty="0">
                <a:solidFill>
                  <a:srgbClr val="7030A0"/>
                </a:solidFill>
              </a:rPr>
              <a:t>null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Uses Enumeration to iterate key 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Legacy class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hashmap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Not thread-safe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Allows one </a:t>
            </a:r>
            <a:r>
              <a:rPr lang="en-US" b="1" dirty="0">
                <a:solidFill>
                  <a:srgbClr val="7030A0"/>
                </a:solidFill>
              </a:rPr>
              <a:t>null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key and any number of </a:t>
            </a:r>
            <a:r>
              <a:rPr lang="en-US" b="1" dirty="0">
                <a:solidFill>
                  <a:srgbClr val="7030A0"/>
                </a:solidFill>
              </a:rPr>
              <a:t>null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Uses iterator or </a:t>
            </a:r>
            <a:r>
              <a:rPr lang="en-US" dirty="0" err="1"/>
              <a:t>for:each</a:t>
            </a:r>
            <a:r>
              <a:rPr lang="en-US" dirty="0"/>
              <a:t> loop to iterate over key 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Better performance</a:t>
            </a:r>
          </a:p>
        </p:txBody>
      </p:sp>
    </p:spTree>
    <p:extLst>
      <p:ext uri="{BB962C8B-B14F-4D97-AF65-F5344CB8AC3E}">
        <p14:creationId xmlns:p14="http://schemas.microsoft.com/office/powerpoint/2010/main" val="18549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4A5A-D7E0-4313-8B07-D2C10BF8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TreeMap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C510D-47BB-451A-953F-AF3290206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Red-black tree based - </a:t>
            </a:r>
            <a:r>
              <a:rPr lang="en-US" dirty="0">
                <a:hlinkClick r:id="rId2"/>
              </a:rPr>
              <a:t>https://en.wikipedia.org/wiki/Red%E2%80%93black_tree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Map is </a:t>
            </a:r>
            <a:r>
              <a:rPr lang="en-US" b="1" dirty="0"/>
              <a:t>sorted </a:t>
            </a:r>
            <a:r>
              <a:rPr lang="en-US" dirty="0"/>
              <a:t>based on natural ordering (or a Comparator)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Guaranteed O(log(n)) time for get, put, and remove operations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Not synchronized</a:t>
            </a:r>
          </a:p>
        </p:txBody>
      </p:sp>
    </p:spTree>
    <p:extLst>
      <p:ext uri="{BB962C8B-B14F-4D97-AF65-F5344CB8AC3E}">
        <p14:creationId xmlns:p14="http://schemas.microsoft.com/office/powerpoint/2010/main" val="65117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Collections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Collections Hierarchy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Collection Interface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List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Set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Queue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Collection classes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Generics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Non-</a:t>
            </a:r>
            <a:r>
              <a:rPr lang="en-US" dirty="0" err="1"/>
              <a:t>Iterable</a:t>
            </a:r>
            <a:r>
              <a:rPr lang="en-US" dirty="0"/>
              <a:t> Data Structures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Hashtable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HashMap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03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F7AF-3E50-404C-A647-96358A19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Concrete Collection Classes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882A80-D9EB-4849-82F9-DA915AFF6A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246318"/>
              </p:ext>
            </p:extLst>
          </p:nvPr>
        </p:nvGraphicFramePr>
        <p:xfrm>
          <a:off x="1097280" y="1737360"/>
          <a:ext cx="100584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848">
                  <a:extLst>
                    <a:ext uri="{9D8B030D-6E8A-4147-A177-3AD203B41FA5}">
                      <a16:colId xmlns:a16="http://schemas.microsoft.com/office/drawing/2014/main" val="4079978189"/>
                    </a:ext>
                  </a:extLst>
                </a:gridCol>
                <a:gridCol w="1792224">
                  <a:extLst>
                    <a:ext uri="{9D8B030D-6E8A-4147-A177-3AD203B41FA5}">
                      <a16:colId xmlns:a16="http://schemas.microsoft.com/office/drawing/2014/main" val="860676876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val="230533077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691961204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3195691122"/>
                    </a:ext>
                  </a:extLst>
                </a:gridCol>
                <a:gridCol w="1481328">
                  <a:extLst>
                    <a:ext uri="{9D8B030D-6E8A-4147-A177-3AD203B41FA5}">
                      <a16:colId xmlns:a16="http://schemas.microsoft.com/office/drawing/2014/main" val="266958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Synchronized?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Unique?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Sorted?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Retrieval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60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ArrayList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376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LinkedList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49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14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HashSet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1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TreeSet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O(log(n))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6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ArrayDeque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7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ArrayBlockingQueue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39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PriorityQueue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O(log(n))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76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HashMap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063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TreeMap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O(log(n))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19730"/>
                  </a:ext>
                </a:extLst>
              </a:tr>
            </a:tbl>
          </a:graphicData>
        </a:graphic>
      </p:graphicFrame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4BE5278D-258E-4839-A272-BA8795CEA7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7828" y="2874918"/>
            <a:ext cx="362712" cy="362712"/>
          </a:xfrm>
          <a:prstGeom prst="rect">
            <a:avLst/>
          </a:prstGeom>
        </p:spPr>
      </p:pic>
      <p:pic>
        <p:nvPicPr>
          <p:cNvPr id="8" name="Graphic 7" descr="Close">
            <a:extLst>
              <a:ext uri="{FF2B5EF4-FFF2-40B4-BE49-F238E27FC236}">
                <a16:creationId xmlns:a16="http://schemas.microsoft.com/office/drawing/2014/main" id="{6FB18288-EDBE-4402-9A06-48B39DA036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8684" y="2117467"/>
            <a:ext cx="362712" cy="362712"/>
          </a:xfrm>
          <a:prstGeom prst="rect">
            <a:avLst/>
          </a:prstGeom>
        </p:spPr>
      </p:pic>
      <p:pic>
        <p:nvPicPr>
          <p:cNvPr id="9" name="Graphic 8" descr="Close">
            <a:extLst>
              <a:ext uri="{FF2B5EF4-FFF2-40B4-BE49-F238E27FC236}">
                <a16:creationId xmlns:a16="http://schemas.microsoft.com/office/drawing/2014/main" id="{2C26A505-EAB2-4D17-A05F-2F73731E95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7828" y="3963009"/>
            <a:ext cx="362712" cy="362712"/>
          </a:xfrm>
          <a:prstGeom prst="rect">
            <a:avLst/>
          </a:prstGeom>
        </p:spPr>
      </p:pic>
      <p:pic>
        <p:nvPicPr>
          <p:cNvPr id="10" name="Graphic 9" descr="Close">
            <a:extLst>
              <a:ext uri="{FF2B5EF4-FFF2-40B4-BE49-F238E27FC236}">
                <a16:creationId xmlns:a16="http://schemas.microsoft.com/office/drawing/2014/main" id="{949BDF2A-ECC3-4CA0-B904-2DD2210B90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7828" y="2512252"/>
            <a:ext cx="362712" cy="362712"/>
          </a:xfrm>
          <a:prstGeom prst="rect">
            <a:avLst/>
          </a:prstGeom>
        </p:spPr>
      </p:pic>
      <p:pic>
        <p:nvPicPr>
          <p:cNvPr id="11" name="Graphic 10" descr="Close">
            <a:extLst>
              <a:ext uri="{FF2B5EF4-FFF2-40B4-BE49-F238E27FC236}">
                <a16:creationId xmlns:a16="http://schemas.microsoft.com/office/drawing/2014/main" id="{6EA6804E-5005-4285-96AE-B35E93306F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7828" y="3247644"/>
            <a:ext cx="362712" cy="362712"/>
          </a:xfrm>
          <a:prstGeom prst="rect">
            <a:avLst/>
          </a:prstGeom>
        </p:spPr>
      </p:pic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1C6FB6B9-901C-44F1-9B36-87844339BC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8314" y="3600296"/>
            <a:ext cx="362712" cy="362712"/>
          </a:xfrm>
          <a:prstGeom prst="rect">
            <a:avLst/>
          </a:prstGeom>
        </p:spPr>
      </p:pic>
      <p:pic>
        <p:nvPicPr>
          <p:cNvPr id="14" name="Graphic 13" descr="Close">
            <a:extLst>
              <a:ext uri="{FF2B5EF4-FFF2-40B4-BE49-F238E27FC236}">
                <a16:creationId xmlns:a16="http://schemas.microsoft.com/office/drawing/2014/main" id="{968217B2-6973-4EF9-AB1C-BE053100CB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7828" y="4724845"/>
            <a:ext cx="362712" cy="362712"/>
          </a:xfrm>
          <a:prstGeom prst="rect">
            <a:avLst/>
          </a:prstGeom>
        </p:spPr>
      </p:pic>
      <p:pic>
        <p:nvPicPr>
          <p:cNvPr id="15" name="Graphic 14" descr="Close">
            <a:extLst>
              <a:ext uri="{FF2B5EF4-FFF2-40B4-BE49-F238E27FC236}">
                <a16:creationId xmlns:a16="http://schemas.microsoft.com/office/drawing/2014/main" id="{AB452566-550E-448A-9E34-21053B1DC5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7828" y="5061113"/>
            <a:ext cx="362712" cy="362712"/>
          </a:xfrm>
          <a:prstGeom prst="rect">
            <a:avLst/>
          </a:prstGeom>
        </p:spPr>
      </p:pic>
      <p:pic>
        <p:nvPicPr>
          <p:cNvPr id="16" name="Graphic 15" descr="Close">
            <a:extLst>
              <a:ext uri="{FF2B5EF4-FFF2-40B4-BE49-F238E27FC236}">
                <a16:creationId xmlns:a16="http://schemas.microsoft.com/office/drawing/2014/main" id="{C89A1C48-7A1E-4944-B2B6-BDFB781BDA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7828" y="5438145"/>
            <a:ext cx="362712" cy="362712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02211C03-DC48-4F5F-8651-5BEC55CB61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7828" y="4335688"/>
            <a:ext cx="362712" cy="362712"/>
          </a:xfrm>
          <a:prstGeom prst="rect">
            <a:avLst/>
          </a:prstGeom>
        </p:spPr>
      </p:pic>
      <p:pic>
        <p:nvPicPr>
          <p:cNvPr id="19" name="Graphic 18" descr="Close">
            <a:extLst>
              <a:ext uri="{FF2B5EF4-FFF2-40B4-BE49-F238E27FC236}">
                <a16:creationId xmlns:a16="http://schemas.microsoft.com/office/drawing/2014/main" id="{F18CBF6C-8D7C-43FD-B7BB-89E86BDC06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1556" y="2117467"/>
            <a:ext cx="362712" cy="362712"/>
          </a:xfrm>
          <a:prstGeom prst="rect">
            <a:avLst/>
          </a:prstGeom>
        </p:spPr>
      </p:pic>
      <p:pic>
        <p:nvPicPr>
          <p:cNvPr id="20" name="Graphic 19" descr="Close">
            <a:extLst>
              <a:ext uri="{FF2B5EF4-FFF2-40B4-BE49-F238E27FC236}">
                <a16:creationId xmlns:a16="http://schemas.microsoft.com/office/drawing/2014/main" id="{41251012-3A63-4C2B-801E-973E6B7619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9940" y="2111279"/>
            <a:ext cx="362712" cy="362712"/>
          </a:xfrm>
          <a:prstGeom prst="rect">
            <a:avLst/>
          </a:prstGeom>
        </p:spPr>
      </p:pic>
      <p:pic>
        <p:nvPicPr>
          <p:cNvPr id="21" name="Graphic 20" descr="Close">
            <a:extLst>
              <a:ext uri="{FF2B5EF4-FFF2-40B4-BE49-F238E27FC236}">
                <a16:creationId xmlns:a16="http://schemas.microsoft.com/office/drawing/2014/main" id="{41F9ABF7-D0FC-4366-A43C-8870A4FA60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1556" y="2492551"/>
            <a:ext cx="362712" cy="362712"/>
          </a:xfrm>
          <a:prstGeom prst="rect">
            <a:avLst/>
          </a:prstGeom>
        </p:spPr>
      </p:pic>
      <p:pic>
        <p:nvPicPr>
          <p:cNvPr id="22" name="Graphic 21" descr="Close">
            <a:extLst>
              <a:ext uri="{FF2B5EF4-FFF2-40B4-BE49-F238E27FC236}">
                <a16:creationId xmlns:a16="http://schemas.microsoft.com/office/drawing/2014/main" id="{A89D49D7-9ADD-4D0E-8764-4DF3C3EBBE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9940" y="2491517"/>
            <a:ext cx="362712" cy="362712"/>
          </a:xfrm>
          <a:prstGeom prst="rect">
            <a:avLst/>
          </a:prstGeom>
        </p:spPr>
      </p:pic>
      <p:pic>
        <p:nvPicPr>
          <p:cNvPr id="23" name="Graphic 22" descr="Close">
            <a:extLst>
              <a:ext uri="{FF2B5EF4-FFF2-40B4-BE49-F238E27FC236}">
                <a16:creationId xmlns:a16="http://schemas.microsoft.com/office/drawing/2014/main" id="{A5D5A8C5-6EB3-4139-B7DD-07D2859E1E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1556" y="2855316"/>
            <a:ext cx="362712" cy="362712"/>
          </a:xfrm>
          <a:prstGeom prst="rect">
            <a:avLst/>
          </a:prstGeom>
        </p:spPr>
      </p:pic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1715B468-F11A-4A31-AE90-4F69661512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9940" y="2884932"/>
            <a:ext cx="362712" cy="362712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91A9BEA0-AE4C-4745-B962-872EF682CC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1556" y="3274122"/>
            <a:ext cx="362712" cy="362712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29CCC069-820F-4A30-A8F3-89E2FBA511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1556" y="3582434"/>
            <a:ext cx="362712" cy="362712"/>
          </a:xfrm>
          <a:prstGeom prst="rect">
            <a:avLst/>
          </a:prstGeom>
        </p:spPr>
      </p:pic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A5B69B4F-1922-4B59-A0D3-E6BFDF33F4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9940" y="3594639"/>
            <a:ext cx="362712" cy="362712"/>
          </a:xfrm>
          <a:prstGeom prst="rect">
            <a:avLst/>
          </a:prstGeom>
        </p:spPr>
      </p:pic>
      <p:pic>
        <p:nvPicPr>
          <p:cNvPr id="28" name="Graphic 27" descr="Close">
            <a:extLst>
              <a:ext uri="{FF2B5EF4-FFF2-40B4-BE49-F238E27FC236}">
                <a16:creationId xmlns:a16="http://schemas.microsoft.com/office/drawing/2014/main" id="{ADED122B-2D4F-461E-9305-2417616D50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9940" y="3231927"/>
            <a:ext cx="362712" cy="362712"/>
          </a:xfrm>
          <a:prstGeom prst="rect">
            <a:avLst/>
          </a:prstGeom>
        </p:spPr>
      </p:pic>
      <p:pic>
        <p:nvPicPr>
          <p:cNvPr id="29" name="Graphic 28" descr="Close">
            <a:extLst>
              <a:ext uri="{FF2B5EF4-FFF2-40B4-BE49-F238E27FC236}">
                <a16:creationId xmlns:a16="http://schemas.microsoft.com/office/drawing/2014/main" id="{59EB91D8-B613-4EE0-807F-C6824FC394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1556" y="3975395"/>
            <a:ext cx="362712" cy="362712"/>
          </a:xfrm>
          <a:prstGeom prst="rect">
            <a:avLst/>
          </a:prstGeom>
        </p:spPr>
      </p:pic>
      <p:pic>
        <p:nvPicPr>
          <p:cNvPr id="30" name="Graphic 29" descr="Close">
            <a:extLst>
              <a:ext uri="{FF2B5EF4-FFF2-40B4-BE49-F238E27FC236}">
                <a16:creationId xmlns:a16="http://schemas.microsoft.com/office/drawing/2014/main" id="{2A16DF7B-40C6-4A2E-94A8-63CB2992CE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45274" y="3957351"/>
            <a:ext cx="362712" cy="362712"/>
          </a:xfrm>
          <a:prstGeom prst="rect">
            <a:avLst/>
          </a:prstGeom>
        </p:spPr>
      </p:pic>
      <p:pic>
        <p:nvPicPr>
          <p:cNvPr id="31" name="Graphic 30" descr="Close">
            <a:extLst>
              <a:ext uri="{FF2B5EF4-FFF2-40B4-BE49-F238E27FC236}">
                <a16:creationId xmlns:a16="http://schemas.microsoft.com/office/drawing/2014/main" id="{C8089BA5-F218-49B7-9853-F55FCE1106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88508" y="4339783"/>
            <a:ext cx="362712" cy="362712"/>
          </a:xfrm>
          <a:prstGeom prst="rect">
            <a:avLst/>
          </a:prstGeom>
        </p:spPr>
      </p:pic>
      <p:pic>
        <p:nvPicPr>
          <p:cNvPr id="32" name="Graphic 31" descr="Close">
            <a:extLst>
              <a:ext uri="{FF2B5EF4-FFF2-40B4-BE49-F238E27FC236}">
                <a16:creationId xmlns:a16="http://schemas.microsoft.com/office/drawing/2014/main" id="{2982E792-A809-44F8-99AD-C1D6B8468E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9940" y="4362133"/>
            <a:ext cx="362712" cy="362712"/>
          </a:xfrm>
          <a:prstGeom prst="rect">
            <a:avLst/>
          </a:prstGeom>
        </p:spPr>
      </p:pic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3EEF2788-94B5-4D2B-B8E1-39E76B2275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9940" y="5418901"/>
            <a:ext cx="362712" cy="362712"/>
          </a:xfrm>
          <a:prstGeom prst="rect">
            <a:avLst/>
          </a:prstGeom>
        </p:spPr>
      </p:pic>
      <p:pic>
        <p:nvPicPr>
          <p:cNvPr id="35" name="Graphic 34" descr="Close">
            <a:extLst>
              <a:ext uri="{FF2B5EF4-FFF2-40B4-BE49-F238E27FC236}">
                <a16:creationId xmlns:a16="http://schemas.microsoft.com/office/drawing/2014/main" id="{C59589C1-D195-47CB-8141-2FDC71581E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88508" y="5442274"/>
            <a:ext cx="362712" cy="362712"/>
          </a:xfrm>
          <a:prstGeom prst="rect">
            <a:avLst/>
          </a:prstGeom>
        </p:spPr>
      </p:pic>
      <p:pic>
        <p:nvPicPr>
          <p:cNvPr id="36" name="Graphic 35" descr="Close">
            <a:extLst>
              <a:ext uri="{FF2B5EF4-FFF2-40B4-BE49-F238E27FC236}">
                <a16:creationId xmlns:a16="http://schemas.microsoft.com/office/drawing/2014/main" id="{5A36E8A7-E611-4771-AD41-AAA06500B4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80888" y="4700646"/>
            <a:ext cx="362712" cy="362712"/>
          </a:xfrm>
          <a:prstGeom prst="rect">
            <a:avLst/>
          </a:prstGeom>
        </p:spPr>
      </p:pic>
      <p:pic>
        <p:nvPicPr>
          <p:cNvPr id="37" name="Graphic 36" descr="Close">
            <a:extLst>
              <a:ext uri="{FF2B5EF4-FFF2-40B4-BE49-F238E27FC236}">
                <a16:creationId xmlns:a16="http://schemas.microsoft.com/office/drawing/2014/main" id="{E7F71D12-839F-4A7F-B6B1-6E07944E9B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80888" y="5093607"/>
            <a:ext cx="362712" cy="362712"/>
          </a:xfrm>
          <a:prstGeom prst="rect">
            <a:avLst/>
          </a:prstGeom>
        </p:spPr>
      </p:pic>
      <p:pic>
        <p:nvPicPr>
          <p:cNvPr id="38" name="Graphic 37" descr="Close">
            <a:extLst>
              <a:ext uri="{FF2B5EF4-FFF2-40B4-BE49-F238E27FC236}">
                <a16:creationId xmlns:a16="http://schemas.microsoft.com/office/drawing/2014/main" id="{4C65AF16-A9C8-472E-B89F-A0FD26FEF3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9940" y="4724845"/>
            <a:ext cx="362712" cy="362712"/>
          </a:xfrm>
          <a:prstGeom prst="rect">
            <a:avLst/>
          </a:prstGeom>
        </p:spPr>
      </p:pic>
      <p:pic>
        <p:nvPicPr>
          <p:cNvPr id="39" name="Graphic 38" descr="Close">
            <a:extLst>
              <a:ext uri="{FF2B5EF4-FFF2-40B4-BE49-F238E27FC236}">
                <a16:creationId xmlns:a16="http://schemas.microsoft.com/office/drawing/2014/main" id="{6ED2A15F-2FE0-4A50-BAE6-6B158AC557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9940" y="5051156"/>
            <a:ext cx="362712" cy="3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18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an </a:t>
            </a:r>
            <a:r>
              <a:rPr lang="en-US" dirty="0" err="1"/>
              <a:t>ArrayList</a:t>
            </a:r>
            <a:r>
              <a:rPr lang="en-US" dirty="0"/>
              <a:t> and a </a:t>
            </a:r>
            <a:r>
              <a:rPr lang="en-US" dirty="0" err="1"/>
              <a:t>HashSet</a:t>
            </a:r>
            <a:r>
              <a:rPr lang="en-US" dirty="0"/>
              <a:t>. Insert 3 objects into each.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Iterate over each collection and print each object.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Review Vector and other collections online.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Review Comparator and Comparable in your book or online.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Review </a:t>
            </a:r>
            <a:r>
              <a:rPr lang="en-US" dirty="0" err="1"/>
              <a:t>java.util.Collections</a:t>
            </a:r>
            <a:r>
              <a:rPr lang="en-US" dirty="0"/>
              <a:t> methods (sort, </a:t>
            </a:r>
            <a:r>
              <a:rPr lang="en-US" dirty="0" err="1"/>
              <a:t>reverseOrder</a:t>
            </a:r>
            <a:r>
              <a:rPr lang="en-US" dirty="0"/>
              <a:t>, shuffle, etc.)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0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collection is an object that groups multiple elements into a single unit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Used to store, retrieve, transform, and manipulate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Reduces programming effort by providing useful data structures and algorithms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Increases program speed and quality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Collections “collect” things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120" y="3627820"/>
            <a:ext cx="3718560" cy="261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9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Hierarchy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" y="1873527"/>
            <a:ext cx="5827339" cy="4461805"/>
          </a:xfrm>
        </p:spPr>
      </p:pic>
      <p:pic>
        <p:nvPicPr>
          <p:cNvPr id="1026" name="Picture 2" descr="Image result for java simple map class hierarchy">
            <a:extLst>
              <a:ext uri="{FF2B5EF4-FFF2-40B4-BE49-F238E27FC236}">
                <a16:creationId xmlns:a16="http://schemas.microsoft.com/office/drawing/2014/main" id="{612221FC-580A-4461-9C79-F2CF7AFB9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306" y="2240280"/>
            <a:ext cx="5351025" cy="367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83BD02-4DE4-4AD7-AD8E-32B31D53BFDF}"/>
              </a:ext>
            </a:extLst>
          </p:cNvPr>
          <p:cNvSpPr txBox="1"/>
          <p:nvPr/>
        </p:nvSpPr>
        <p:spPr>
          <a:xfrm>
            <a:off x="7525512" y="1852271"/>
            <a:ext cx="2643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Map is NOT an </a:t>
            </a:r>
            <a:r>
              <a:rPr lang="en-US" b="1" dirty="0" err="1"/>
              <a:t>Iterable</a:t>
            </a:r>
            <a:r>
              <a:rPr lang="en-US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3340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add(Object </a:t>
            </a:r>
            <a:r>
              <a:rPr lang="en-US" dirty="0" err="1"/>
              <a:t>obj</a:t>
            </a:r>
            <a:r>
              <a:rPr lang="en-US" dirty="0"/>
              <a:t>)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addAll</a:t>
            </a:r>
            <a:r>
              <a:rPr lang="en-US" dirty="0"/>
              <a:t>(Collection c)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clear()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contains(Object </a:t>
            </a:r>
            <a:r>
              <a:rPr lang="en-US" dirty="0" err="1"/>
              <a:t>obj</a:t>
            </a:r>
            <a:r>
              <a:rPr lang="en-US" dirty="0"/>
              <a:t>) 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equals (Object </a:t>
            </a:r>
            <a:r>
              <a:rPr lang="en-US" dirty="0" err="1"/>
              <a:t>obj</a:t>
            </a:r>
            <a:r>
              <a:rPr lang="en-US" dirty="0"/>
              <a:t>)	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isEmpty</a:t>
            </a:r>
            <a:r>
              <a:rPr lang="en-US" dirty="0"/>
              <a:t>()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iterator()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remove(Object </a:t>
            </a:r>
            <a:r>
              <a:rPr lang="en-US" dirty="0" err="1"/>
              <a:t>obj</a:t>
            </a:r>
            <a:r>
              <a:rPr lang="en-US" dirty="0"/>
              <a:t>) 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removeAll</a:t>
            </a:r>
            <a:r>
              <a:rPr lang="en-US" dirty="0"/>
              <a:t>(Object </a:t>
            </a:r>
            <a:r>
              <a:rPr lang="en-US" dirty="0" err="1"/>
              <a:t>obj</a:t>
            </a:r>
            <a:r>
              <a:rPr lang="en-US" dirty="0"/>
              <a:t>)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size()</a:t>
            </a:r>
          </a:p>
        </p:txBody>
      </p:sp>
    </p:spTree>
    <p:extLst>
      <p:ext uri="{BB962C8B-B14F-4D97-AF65-F5344CB8AC3E}">
        <p14:creationId xmlns:p14="http://schemas.microsoft.com/office/powerpoint/2010/main" val="2907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Interface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Elements can be inserted or accessed by their position in the list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Like array, List uses a zero-based index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May contain duplicate 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Methods include: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add (int index, Object </a:t>
            </a:r>
            <a:r>
              <a:rPr lang="en-US" dirty="0" err="1"/>
              <a:t>obj</a:t>
            </a:r>
            <a:r>
              <a:rPr lang="en-US" dirty="0"/>
              <a:t>)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get (int index)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remove (int index)	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1" y="2461541"/>
            <a:ext cx="5120640" cy="340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91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D961-AE8D-4FB1-B707-AA087EA5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96124-7595-4353-B46C-BC07A0645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ArrayList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Array-backed list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Dynamic size – starts out by default at size 10, increases capacity 50% when limit reached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Faster retrieval – by index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Slower insertion &amp; deletion – elements must be moved around within the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LinkedList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Implements List and Queue interfaces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Backed by a doubly-linked list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Consists of nodes with references to previous, next nodes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Faster insertion &amp; deletion – simply change the references to </a:t>
            </a:r>
            <a:r>
              <a:rPr lang="en-US" dirty="0" err="1"/>
              <a:t>prev</a:t>
            </a:r>
            <a:r>
              <a:rPr lang="en-US" dirty="0"/>
              <a:t>/next node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Slower retrieval – must iterate through list to get to specific index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Vector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Synchronized version of </a:t>
            </a:r>
            <a:r>
              <a:rPr lang="en-US" dirty="0" err="1"/>
              <a:t>ArrayList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790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Set interface defines a collection of </a:t>
            </a:r>
            <a:r>
              <a:rPr lang="en-US" u="sng" dirty="0"/>
              <a:t>distinct</a:t>
            </a:r>
            <a:r>
              <a:rPr lang="en-US" dirty="0"/>
              <a:t> 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Set does NOT allow duplicate 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Elements are accessed by iterating over the whole 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Methods include: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add(Object 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clear()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remove(Object 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size()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toArray</a:t>
            </a:r>
            <a:r>
              <a:rPr lang="en-US" dirty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440" y="2340159"/>
            <a:ext cx="3444241" cy="352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720AB-FAA3-45C2-85C7-5C70F438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7A733-BBE3-4E3F-85C1-F28479E7A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HashSet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Backed by a HashMap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 No guarantees of iteration order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O(1) performance for adding, removing 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TreeSet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Elements </a:t>
            </a:r>
            <a:r>
              <a:rPr lang="en-US" b="1" dirty="0"/>
              <a:t>ordered based on natural ordering</a:t>
            </a:r>
            <a:r>
              <a:rPr lang="en-US" dirty="0"/>
              <a:t> (or, alternatively, a Comparator)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O(log(n)) performance for adding, removing 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LinkedHashSet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Backed by a LinkedList which defines </a:t>
            </a:r>
            <a:r>
              <a:rPr lang="en-US" b="1" dirty="0"/>
              <a:t>iteration order, which is the same as the insertion order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O(1) performance for adding, removing elements</a:t>
            </a:r>
          </a:p>
        </p:txBody>
      </p:sp>
    </p:spTree>
    <p:extLst>
      <p:ext uri="{BB962C8B-B14F-4D97-AF65-F5344CB8AC3E}">
        <p14:creationId xmlns:p14="http://schemas.microsoft.com/office/powerpoint/2010/main" val="3003805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966</TotalTime>
  <Words>1071</Words>
  <Application>Microsoft Office PowerPoint</Application>
  <PresentationFormat>Widescreen</PresentationFormat>
  <Paragraphs>199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Retrospect</vt:lpstr>
      <vt:lpstr>Java – Collections API</vt:lpstr>
      <vt:lpstr>Topics</vt:lpstr>
      <vt:lpstr>Collections</vt:lpstr>
      <vt:lpstr>Collections Hierarchy</vt:lpstr>
      <vt:lpstr>Collection Interface</vt:lpstr>
      <vt:lpstr>List Interface</vt:lpstr>
      <vt:lpstr>List Implementations</vt:lpstr>
      <vt:lpstr>Set Interface</vt:lpstr>
      <vt:lpstr>Set Implementations</vt:lpstr>
      <vt:lpstr>Queue Interface</vt:lpstr>
      <vt:lpstr>Deque Interface</vt:lpstr>
      <vt:lpstr>Queue Implementations</vt:lpstr>
      <vt:lpstr>Generics</vt:lpstr>
      <vt:lpstr>Non-Iterable Data Structures</vt:lpstr>
      <vt:lpstr>Map Interface</vt:lpstr>
      <vt:lpstr>Hashtable</vt:lpstr>
      <vt:lpstr>HashMap</vt:lpstr>
      <vt:lpstr>Hashtable VS HashMap</vt:lpstr>
      <vt:lpstr>TreeMap</vt:lpstr>
      <vt:lpstr>Common Concrete Collection Classes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Java!</dc:title>
  <dc:creator>Owner</dc:creator>
  <cp:lastModifiedBy>Office Revature E  I 05</cp:lastModifiedBy>
  <cp:revision>126</cp:revision>
  <cp:lastPrinted>2016-01-29T21:08:34Z</cp:lastPrinted>
  <dcterms:created xsi:type="dcterms:W3CDTF">2015-08-15T21:36:19Z</dcterms:created>
  <dcterms:modified xsi:type="dcterms:W3CDTF">2019-03-01T19:33:28Z</dcterms:modified>
</cp:coreProperties>
</file>