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69" r:id="rId5"/>
    <p:sldId id="270" r:id="rId6"/>
    <p:sldId id="271" r:id="rId7"/>
    <p:sldId id="259" r:id="rId8"/>
    <p:sldId id="273" r:id="rId9"/>
    <p:sldId id="274" r:id="rId10"/>
    <p:sldId id="275" r:id="rId11"/>
    <p:sldId id="260" r:id="rId12"/>
    <p:sldId id="261" r:id="rId13"/>
    <p:sldId id="262" r:id="rId14"/>
    <p:sldId id="263" r:id="rId15"/>
    <p:sldId id="272" r:id="rId16"/>
    <p:sldId id="264" r:id="rId17"/>
    <p:sldId id="267" r:id="rId18"/>
    <p:sldId id="268" r:id="rId19"/>
    <p:sldId id="265"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66" d="100"/>
          <a:sy n="66" d="100"/>
        </p:scale>
        <p:origin x="90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F89A64-21CE-487C-B207-CB7787063EDD}" type="datetimeFigureOut">
              <a:rPr lang="en-IN" smtClean="0"/>
              <a:t>05-10-2025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40C1D8C-DF3A-44D4-9114-C62C53654288}" type="slidenum">
              <a:rPr lang="en-IN" smtClean="0"/>
              <a:t>‹#›</a:t>
            </a:fld>
            <a:endParaRPr lang="en-IN"/>
          </a:p>
        </p:txBody>
      </p:sp>
    </p:spTree>
    <p:extLst>
      <p:ext uri="{BB962C8B-B14F-4D97-AF65-F5344CB8AC3E}">
        <p14:creationId xmlns:p14="http://schemas.microsoft.com/office/powerpoint/2010/main" val="2901475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F89A64-21CE-487C-B207-CB7787063EDD}" type="datetimeFigureOut">
              <a:rPr lang="en-IN" smtClean="0"/>
              <a:t>05-10-2025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0C1D8C-DF3A-44D4-9114-C62C53654288}" type="slidenum">
              <a:rPr lang="en-IN" smtClean="0"/>
              <a:t>‹#›</a:t>
            </a:fld>
            <a:endParaRPr lang="en-IN"/>
          </a:p>
        </p:txBody>
      </p:sp>
    </p:spTree>
    <p:extLst>
      <p:ext uri="{BB962C8B-B14F-4D97-AF65-F5344CB8AC3E}">
        <p14:creationId xmlns:p14="http://schemas.microsoft.com/office/powerpoint/2010/main" val="485181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89A64-21CE-487C-B207-CB7787063EDD}"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0C1D8C-DF3A-44D4-9114-C62C53654288}" type="slidenum">
              <a:rPr lang="en-IN" smtClean="0"/>
              <a:t>‹#›</a:t>
            </a:fld>
            <a:endParaRPr lang="en-IN"/>
          </a:p>
        </p:txBody>
      </p:sp>
    </p:spTree>
    <p:extLst>
      <p:ext uri="{BB962C8B-B14F-4D97-AF65-F5344CB8AC3E}">
        <p14:creationId xmlns:p14="http://schemas.microsoft.com/office/powerpoint/2010/main" val="1167135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89A64-21CE-487C-B207-CB7787063EDD}"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0C1D8C-DF3A-44D4-9114-C62C53654288}" type="slidenum">
              <a:rPr lang="en-IN" smtClean="0"/>
              <a:t>‹#›</a:t>
            </a:fld>
            <a:endParaRPr lang="en-IN"/>
          </a:p>
        </p:txBody>
      </p:sp>
    </p:spTree>
    <p:extLst>
      <p:ext uri="{BB962C8B-B14F-4D97-AF65-F5344CB8AC3E}">
        <p14:creationId xmlns:p14="http://schemas.microsoft.com/office/powerpoint/2010/main" val="499533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89A64-21CE-487C-B207-CB7787063EDD}"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0C1D8C-DF3A-44D4-9114-C62C53654288}" type="slidenum">
              <a:rPr lang="en-IN" smtClean="0"/>
              <a:t>‹#›</a:t>
            </a:fld>
            <a:endParaRPr lang="en-IN"/>
          </a:p>
        </p:txBody>
      </p:sp>
    </p:spTree>
    <p:extLst>
      <p:ext uri="{BB962C8B-B14F-4D97-AF65-F5344CB8AC3E}">
        <p14:creationId xmlns:p14="http://schemas.microsoft.com/office/powerpoint/2010/main" val="2286320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89A64-21CE-487C-B207-CB7787063EDD}"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0C1D8C-DF3A-44D4-9114-C62C53654288}" type="slidenum">
              <a:rPr lang="en-IN" smtClean="0"/>
              <a:t>‹#›</a:t>
            </a:fld>
            <a:endParaRPr lang="en-IN"/>
          </a:p>
        </p:txBody>
      </p:sp>
    </p:spTree>
    <p:extLst>
      <p:ext uri="{BB962C8B-B14F-4D97-AF65-F5344CB8AC3E}">
        <p14:creationId xmlns:p14="http://schemas.microsoft.com/office/powerpoint/2010/main" val="286456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89A64-21CE-487C-B207-CB7787063EDD}"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0C1D8C-DF3A-44D4-9114-C62C53654288}" type="slidenum">
              <a:rPr lang="en-IN" smtClean="0"/>
              <a:t>‹#›</a:t>
            </a:fld>
            <a:endParaRPr lang="en-IN"/>
          </a:p>
        </p:txBody>
      </p:sp>
    </p:spTree>
    <p:extLst>
      <p:ext uri="{BB962C8B-B14F-4D97-AF65-F5344CB8AC3E}">
        <p14:creationId xmlns:p14="http://schemas.microsoft.com/office/powerpoint/2010/main" val="3012388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89A64-21CE-487C-B207-CB7787063EDD}"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0C1D8C-DF3A-44D4-9114-C62C53654288}" type="slidenum">
              <a:rPr lang="en-IN" smtClean="0"/>
              <a:t>‹#›</a:t>
            </a:fld>
            <a:endParaRPr lang="en-IN"/>
          </a:p>
        </p:txBody>
      </p:sp>
    </p:spTree>
    <p:extLst>
      <p:ext uri="{BB962C8B-B14F-4D97-AF65-F5344CB8AC3E}">
        <p14:creationId xmlns:p14="http://schemas.microsoft.com/office/powerpoint/2010/main" val="15761511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89A64-21CE-487C-B207-CB7787063EDD}"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0C1D8C-DF3A-44D4-9114-C62C53654288}" type="slidenum">
              <a:rPr lang="en-IN" smtClean="0"/>
              <a:t>‹#›</a:t>
            </a:fld>
            <a:endParaRPr lang="en-IN"/>
          </a:p>
        </p:txBody>
      </p:sp>
    </p:spTree>
    <p:extLst>
      <p:ext uri="{BB962C8B-B14F-4D97-AF65-F5344CB8AC3E}">
        <p14:creationId xmlns:p14="http://schemas.microsoft.com/office/powerpoint/2010/main" val="1967775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F89A64-21CE-487C-B207-CB7787063EDD}"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40C1D8C-DF3A-44D4-9114-C62C53654288}" type="slidenum">
              <a:rPr lang="en-IN" smtClean="0"/>
              <a:t>‹#›</a:t>
            </a:fld>
            <a:endParaRPr lang="en-IN"/>
          </a:p>
        </p:txBody>
      </p:sp>
    </p:spTree>
    <p:extLst>
      <p:ext uri="{BB962C8B-B14F-4D97-AF65-F5344CB8AC3E}">
        <p14:creationId xmlns:p14="http://schemas.microsoft.com/office/powerpoint/2010/main" val="400197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F89A64-21CE-487C-B207-CB7787063EDD}" type="datetimeFigureOut">
              <a:rPr lang="en-IN" smtClean="0"/>
              <a:t>05-10-2025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0C1D8C-DF3A-44D4-9114-C62C53654288}" type="slidenum">
              <a:rPr lang="en-IN" smtClean="0"/>
              <a:t>‹#›</a:t>
            </a:fld>
            <a:endParaRPr lang="en-IN"/>
          </a:p>
        </p:txBody>
      </p:sp>
    </p:spTree>
    <p:extLst>
      <p:ext uri="{BB962C8B-B14F-4D97-AF65-F5344CB8AC3E}">
        <p14:creationId xmlns:p14="http://schemas.microsoft.com/office/powerpoint/2010/main" val="134038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F89A64-21CE-487C-B207-CB7787063EDD}" type="datetimeFigureOut">
              <a:rPr lang="en-IN" smtClean="0"/>
              <a:t>05-10-2025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0C1D8C-DF3A-44D4-9114-C62C53654288}" type="slidenum">
              <a:rPr lang="en-IN" smtClean="0"/>
              <a:t>‹#›</a:t>
            </a:fld>
            <a:endParaRPr lang="en-IN"/>
          </a:p>
        </p:txBody>
      </p:sp>
    </p:spTree>
    <p:extLst>
      <p:ext uri="{BB962C8B-B14F-4D97-AF65-F5344CB8AC3E}">
        <p14:creationId xmlns:p14="http://schemas.microsoft.com/office/powerpoint/2010/main" val="109932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F89A64-21CE-487C-B207-CB7787063EDD}" type="datetimeFigureOut">
              <a:rPr lang="en-IN" smtClean="0"/>
              <a:t>05-10-2025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0C1D8C-DF3A-44D4-9114-C62C53654288}" type="slidenum">
              <a:rPr lang="en-IN" smtClean="0"/>
              <a:t>‹#›</a:t>
            </a:fld>
            <a:endParaRPr lang="en-IN"/>
          </a:p>
        </p:txBody>
      </p:sp>
    </p:spTree>
    <p:extLst>
      <p:ext uri="{BB962C8B-B14F-4D97-AF65-F5344CB8AC3E}">
        <p14:creationId xmlns:p14="http://schemas.microsoft.com/office/powerpoint/2010/main" val="2412567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F89A64-21CE-487C-B207-CB7787063EDD}" type="datetimeFigureOut">
              <a:rPr lang="en-IN" smtClean="0"/>
              <a:t>05-10-2025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0C1D8C-DF3A-44D4-9114-C62C53654288}" type="slidenum">
              <a:rPr lang="en-IN" smtClean="0"/>
              <a:t>‹#›</a:t>
            </a:fld>
            <a:endParaRPr lang="en-IN"/>
          </a:p>
        </p:txBody>
      </p:sp>
    </p:spTree>
    <p:extLst>
      <p:ext uri="{BB962C8B-B14F-4D97-AF65-F5344CB8AC3E}">
        <p14:creationId xmlns:p14="http://schemas.microsoft.com/office/powerpoint/2010/main" val="406982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F89A64-21CE-487C-B207-CB7787063EDD}" type="datetimeFigureOut">
              <a:rPr lang="en-IN" smtClean="0"/>
              <a:t>05-10-2025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0C1D8C-DF3A-44D4-9114-C62C53654288}" type="slidenum">
              <a:rPr lang="en-IN" smtClean="0"/>
              <a:t>‹#›</a:t>
            </a:fld>
            <a:endParaRPr lang="en-IN"/>
          </a:p>
        </p:txBody>
      </p:sp>
    </p:spTree>
    <p:extLst>
      <p:ext uri="{BB962C8B-B14F-4D97-AF65-F5344CB8AC3E}">
        <p14:creationId xmlns:p14="http://schemas.microsoft.com/office/powerpoint/2010/main" val="2457113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F89A64-21CE-487C-B207-CB7787063EDD}" type="datetimeFigureOut">
              <a:rPr lang="en-IN" smtClean="0"/>
              <a:t>05-10-2025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0C1D8C-DF3A-44D4-9114-C62C53654288}" type="slidenum">
              <a:rPr lang="en-IN" smtClean="0"/>
              <a:t>‹#›</a:t>
            </a:fld>
            <a:endParaRPr lang="en-IN"/>
          </a:p>
        </p:txBody>
      </p:sp>
    </p:spTree>
    <p:extLst>
      <p:ext uri="{BB962C8B-B14F-4D97-AF65-F5344CB8AC3E}">
        <p14:creationId xmlns:p14="http://schemas.microsoft.com/office/powerpoint/2010/main" val="267778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F89A64-21CE-487C-B207-CB7787063EDD}" type="datetimeFigureOut">
              <a:rPr lang="en-IN" smtClean="0"/>
              <a:t>05-10-2025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40C1D8C-DF3A-44D4-9114-C62C53654288}" type="slidenum">
              <a:rPr lang="en-IN" smtClean="0"/>
              <a:t>‹#›</a:t>
            </a:fld>
            <a:endParaRPr lang="en-IN"/>
          </a:p>
        </p:txBody>
      </p:sp>
    </p:spTree>
    <p:extLst>
      <p:ext uri="{BB962C8B-B14F-4D97-AF65-F5344CB8AC3E}">
        <p14:creationId xmlns:p14="http://schemas.microsoft.com/office/powerpoint/2010/main" val="683137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F89A64-21CE-487C-B207-CB7787063EDD}" type="datetimeFigureOut">
              <a:rPr lang="en-IN" smtClean="0"/>
              <a:t>05-10-2025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0C1D8C-DF3A-44D4-9114-C62C53654288}" type="slidenum">
              <a:rPr lang="en-IN" smtClean="0"/>
              <a:t>‹#›</a:t>
            </a:fld>
            <a:endParaRPr lang="en-IN"/>
          </a:p>
        </p:txBody>
      </p:sp>
    </p:spTree>
    <p:extLst>
      <p:ext uri="{BB962C8B-B14F-4D97-AF65-F5344CB8AC3E}">
        <p14:creationId xmlns:p14="http://schemas.microsoft.com/office/powerpoint/2010/main" val="343195620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17CE0-107A-8511-1579-8EEEECE11A78}"/>
              </a:ext>
            </a:extLst>
          </p:cNvPr>
          <p:cNvSpPr>
            <a:spLocks noGrp="1"/>
          </p:cNvSpPr>
          <p:nvPr>
            <p:ph type="ctrTitle"/>
          </p:nvPr>
        </p:nvSpPr>
        <p:spPr/>
        <p:txBody>
          <a:bodyPr>
            <a:normAutofit/>
          </a:bodyPr>
          <a:lstStyle/>
          <a:p>
            <a:r>
              <a:rPr lang="en-US" sz="5400" dirty="0"/>
              <a:t>Flight</a:t>
            </a:r>
            <a:r>
              <a:rPr lang="en-US" dirty="0"/>
              <a:t> Operations Difficulty Analysis - United Airlines</a:t>
            </a:r>
            <a:endParaRPr lang="en-IN" dirty="0"/>
          </a:p>
        </p:txBody>
      </p:sp>
      <p:sp>
        <p:nvSpPr>
          <p:cNvPr id="3" name="Subtitle 2">
            <a:extLst>
              <a:ext uri="{FF2B5EF4-FFF2-40B4-BE49-F238E27FC236}">
                <a16:creationId xmlns:a16="http://schemas.microsoft.com/office/drawing/2014/main" id="{09271EF4-79F6-34CD-7651-44DE6913DA25}"/>
              </a:ext>
            </a:extLst>
          </p:cNvPr>
          <p:cNvSpPr>
            <a:spLocks noGrp="1"/>
          </p:cNvSpPr>
          <p:nvPr>
            <p:ph type="subTitle" idx="1"/>
          </p:nvPr>
        </p:nvSpPr>
        <p:spPr>
          <a:xfrm>
            <a:off x="6872289" y="4239153"/>
            <a:ext cx="4630734" cy="1900383"/>
          </a:xfrm>
        </p:spPr>
        <p:txBody>
          <a:bodyPr>
            <a:normAutofit fontScale="92500" lnSpcReduction="10000"/>
          </a:bodyPr>
          <a:lstStyle/>
          <a:p>
            <a:pPr algn="l"/>
            <a:r>
              <a:rPr lang="en-US" i="1" dirty="0">
                <a:solidFill>
                  <a:schemeClr val="tx1">
                    <a:lumMod val="85000"/>
                    <a:lumOff val="15000"/>
                  </a:schemeClr>
                </a:solidFill>
              </a:rPr>
              <a:t>Team name </a:t>
            </a:r>
            <a:r>
              <a:rPr lang="en-US" dirty="0">
                <a:solidFill>
                  <a:schemeClr val="tx1">
                    <a:lumMod val="85000"/>
                    <a:lumOff val="15000"/>
                  </a:schemeClr>
                </a:solidFill>
              </a:rPr>
              <a:t>: AIRLYTICS</a:t>
            </a:r>
          </a:p>
          <a:p>
            <a:pPr algn="l"/>
            <a:r>
              <a:rPr lang="en-US" sz="2000" i="1" dirty="0">
                <a:solidFill>
                  <a:schemeClr val="tx1">
                    <a:lumMod val="85000"/>
                    <a:lumOff val="15000"/>
                  </a:schemeClr>
                </a:solidFill>
              </a:rPr>
              <a:t>Team </a:t>
            </a:r>
            <a:r>
              <a:rPr lang="en-US" sz="2000" i="1" dirty="0">
                <a:solidFill>
                  <a:schemeClr val="tx1">
                    <a:lumMod val="85000"/>
                    <a:lumOff val="15000"/>
                  </a:schemeClr>
                </a:solidFill>
                <a:latin typeface="Arial" panose="020B0604020202020204" pitchFamily="34" charset="0"/>
                <a:cs typeface="Arial" panose="020B0604020202020204" pitchFamily="34" charset="0"/>
              </a:rPr>
              <a:t>members</a:t>
            </a:r>
            <a:r>
              <a:rPr lang="en-US" sz="2000" i="1" dirty="0">
                <a:solidFill>
                  <a:schemeClr val="tx1">
                    <a:lumMod val="85000"/>
                    <a:lumOff val="15000"/>
                  </a:schemeClr>
                </a:solidFill>
              </a:rPr>
              <a:t> </a:t>
            </a:r>
            <a:r>
              <a:rPr lang="en-US" sz="2000" dirty="0">
                <a:solidFill>
                  <a:schemeClr val="tx1">
                    <a:lumMod val="85000"/>
                    <a:lumOff val="15000"/>
                  </a:schemeClr>
                </a:solidFill>
              </a:rPr>
              <a:t>: 1. AMAN SINGH (LEADER)</a:t>
            </a:r>
          </a:p>
          <a:p>
            <a:pPr algn="l"/>
            <a:r>
              <a:rPr lang="en-US" sz="2000" dirty="0">
                <a:solidFill>
                  <a:schemeClr val="tx1">
                    <a:lumMod val="85000"/>
                    <a:lumOff val="15000"/>
                  </a:schemeClr>
                </a:solidFill>
              </a:rPr>
              <a:t>                                     2. AAKRATI GUPTA</a:t>
            </a:r>
          </a:p>
          <a:p>
            <a:pPr algn="l"/>
            <a:r>
              <a:rPr lang="en-US" sz="2000" dirty="0">
                <a:solidFill>
                  <a:schemeClr val="tx1">
                    <a:lumMod val="85000"/>
                    <a:lumOff val="15000"/>
                  </a:schemeClr>
                </a:solidFill>
              </a:rPr>
              <a:t>(NATIONAL INSTITUTE OF TECHNOLOGY, KURUKSHETRA)</a:t>
            </a:r>
          </a:p>
          <a:p>
            <a:pPr algn="l"/>
            <a:endParaRPr lang="en-IN" dirty="0"/>
          </a:p>
        </p:txBody>
      </p:sp>
      <p:pic>
        <p:nvPicPr>
          <p:cNvPr id="5" name="Graphic 4" descr="Airplane">
            <a:extLst>
              <a:ext uri="{FF2B5EF4-FFF2-40B4-BE49-F238E27FC236}">
                <a16:creationId xmlns:a16="http://schemas.microsoft.com/office/drawing/2014/main" id="{73B76FFF-464D-F19A-37EB-2D258B598F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4685094">
            <a:off x="250405" y="5351873"/>
            <a:ext cx="1506127" cy="1506127"/>
          </a:xfrm>
          <a:prstGeom prst="rect">
            <a:avLst/>
          </a:prstGeom>
        </p:spPr>
      </p:pic>
      <p:cxnSp>
        <p:nvCxnSpPr>
          <p:cNvPr id="7" name="Straight Connector 6">
            <a:extLst>
              <a:ext uri="{FF2B5EF4-FFF2-40B4-BE49-F238E27FC236}">
                <a16:creationId xmlns:a16="http://schemas.microsoft.com/office/drawing/2014/main" id="{30E182FD-F5C9-C8C2-933C-290C1E349B52}"/>
              </a:ext>
            </a:extLst>
          </p:cNvPr>
          <p:cNvCxnSpPr/>
          <p:nvPr/>
        </p:nvCxnSpPr>
        <p:spPr>
          <a:xfrm>
            <a:off x="3057525" y="3996267"/>
            <a:ext cx="8678719"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A767AA2-1275-B670-FACF-92FC3E8682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4192" y="335915"/>
            <a:ext cx="1372052" cy="771779"/>
          </a:xfrm>
          <a:prstGeom prst="rect">
            <a:avLst/>
          </a:prstGeom>
        </p:spPr>
      </p:pic>
    </p:spTree>
    <p:extLst>
      <p:ext uri="{BB962C8B-B14F-4D97-AF65-F5344CB8AC3E}">
        <p14:creationId xmlns:p14="http://schemas.microsoft.com/office/powerpoint/2010/main" val="3595620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D0A114-9FE2-3F2D-D725-D67BF3E3E4CE}"/>
              </a:ext>
            </a:extLst>
          </p:cNvPr>
          <p:cNvPicPr>
            <a:picLocks noChangeAspect="1"/>
          </p:cNvPicPr>
          <p:nvPr/>
        </p:nvPicPr>
        <p:blipFill>
          <a:blip r:embed="rId2"/>
          <a:stretch>
            <a:fillRect/>
          </a:stretch>
        </p:blipFill>
        <p:spPr>
          <a:xfrm>
            <a:off x="1" y="3208861"/>
            <a:ext cx="12191999" cy="3649139"/>
          </a:xfrm>
          <a:prstGeom prst="rect">
            <a:avLst/>
          </a:prstGeom>
        </p:spPr>
      </p:pic>
      <p:pic>
        <p:nvPicPr>
          <p:cNvPr id="4" name="Picture 3">
            <a:extLst>
              <a:ext uri="{FF2B5EF4-FFF2-40B4-BE49-F238E27FC236}">
                <a16:creationId xmlns:a16="http://schemas.microsoft.com/office/drawing/2014/main" id="{2146668F-A669-603D-2BED-EA601B2C83E9}"/>
              </a:ext>
            </a:extLst>
          </p:cNvPr>
          <p:cNvPicPr>
            <a:picLocks noChangeAspect="1"/>
          </p:cNvPicPr>
          <p:nvPr/>
        </p:nvPicPr>
        <p:blipFill>
          <a:blip r:embed="rId3"/>
          <a:stretch>
            <a:fillRect/>
          </a:stretch>
        </p:blipFill>
        <p:spPr>
          <a:xfrm>
            <a:off x="914400" y="-15292"/>
            <a:ext cx="4804229" cy="3193720"/>
          </a:xfrm>
          <a:prstGeom prst="rect">
            <a:avLst/>
          </a:prstGeom>
        </p:spPr>
      </p:pic>
      <p:pic>
        <p:nvPicPr>
          <p:cNvPr id="5" name="Picture 4">
            <a:extLst>
              <a:ext uri="{FF2B5EF4-FFF2-40B4-BE49-F238E27FC236}">
                <a16:creationId xmlns:a16="http://schemas.microsoft.com/office/drawing/2014/main" id="{92F89E60-5C7B-8531-684D-38AF33A44F27}"/>
              </a:ext>
            </a:extLst>
          </p:cNvPr>
          <p:cNvPicPr>
            <a:picLocks noChangeAspect="1"/>
          </p:cNvPicPr>
          <p:nvPr/>
        </p:nvPicPr>
        <p:blipFill>
          <a:blip r:embed="rId4"/>
          <a:stretch>
            <a:fillRect/>
          </a:stretch>
        </p:blipFill>
        <p:spPr>
          <a:xfrm>
            <a:off x="5718629" y="-15292"/>
            <a:ext cx="4063999" cy="3224153"/>
          </a:xfrm>
          <a:prstGeom prst="rect">
            <a:avLst/>
          </a:prstGeom>
        </p:spPr>
      </p:pic>
      <p:pic>
        <p:nvPicPr>
          <p:cNvPr id="6" name="Graphic 5" descr="Airplane">
            <a:extLst>
              <a:ext uri="{FF2B5EF4-FFF2-40B4-BE49-F238E27FC236}">
                <a16:creationId xmlns:a16="http://schemas.microsoft.com/office/drawing/2014/main" id="{AB4A084E-E06E-E7CD-42EE-311B0C8C19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5400000">
            <a:off x="10230117" y="159750"/>
            <a:ext cx="1506127" cy="1506127"/>
          </a:xfrm>
          <a:prstGeom prst="rect">
            <a:avLst/>
          </a:prstGeom>
        </p:spPr>
      </p:pic>
    </p:spTree>
    <p:extLst>
      <p:ext uri="{BB962C8B-B14F-4D97-AF65-F5344CB8AC3E}">
        <p14:creationId xmlns:p14="http://schemas.microsoft.com/office/powerpoint/2010/main" val="1847149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27E6A-FF6B-635D-9CE9-705A8A50D841}"/>
              </a:ext>
            </a:extLst>
          </p:cNvPr>
          <p:cNvSpPr>
            <a:spLocks noGrp="1"/>
          </p:cNvSpPr>
          <p:nvPr>
            <p:ph type="title"/>
          </p:nvPr>
        </p:nvSpPr>
        <p:spPr>
          <a:xfrm>
            <a:off x="1555749" y="257175"/>
            <a:ext cx="10502902" cy="6858000"/>
          </a:xfrm>
        </p:spPr>
        <p:txBody>
          <a:bodyPr>
            <a:normAutofit fontScale="90000"/>
          </a:bodyPr>
          <a:lstStyle/>
          <a:p>
            <a:pPr algn="l"/>
            <a:r>
              <a:rPr lang="en-IN" sz="4400" b="1" u="sng" dirty="0">
                <a:latin typeface="Arial" panose="020B0604020202020204" pitchFamily="34" charset="0"/>
                <a:cs typeface="Arial" panose="020B0604020202020204" pitchFamily="34" charset="0"/>
              </a:rPr>
              <a:t>Flight Difficulty Score Development</a:t>
            </a:r>
            <a:br>
              <a:rPr lang="en-IN" sz="4400" b="1" u="sng" dirty="0">
                <a:latin typeface="Arial" panose="020B0604020202020204" pitchFamily="34" charset="0"/>
                <a:cs typeface="Arial" panose="020B0604020202020204" pitchFamily="34" charset="0"/>
              </a:rPr>
            </a:br>
            <a:br>
              <a:rPr lang="en-IN" b="1" dirty="0">
                <a:latin typeface="Arial" panose="020B0604020202020204" pitchFamily="34" charset="0"/>
                <a:cs typeface="Arial" panose="020B0604020202020204" pitchFamily="34" charset="0"/>
              </a:rPr>
            </a:br>
            <a:r>
              <a:rPr lang="en-IN" sz="3100" b="1" dirty="0">
                <a:latin typeface="Arial" panose="020B0604020202020204" pitchFamily="34" charset="0"/>
                <a:cs typeface="Arial" panose="020B0604020202020204" pitchFamily="34" charset="0"/>
              </a:rPr>
              <a:t>Steps Taken:</a:t>
            </a:r>
            <a:br>
              <a:rPr lang="en-IN" sz="3100" dirty="0">
                <a:latin typeface="Arial" panose="020B0604020202020204" pitchFamily="34" charset="0"/>
                <a:cs typeface="Arial" panose="020B0604020202020204" pitchFamily="34" charset="0"/>
              </a:rPr>
            </a:br>
            <a:r>
              <a:rPr lang="en-IN" sz="3100" dirty="0">
                <a:latin typeface="Arial" panose="020B0604020202020204" pitchFamily="34" charset="0"/>
                <a:cs typeface="Arial" panose="020B0604020202020204" pitchFamily="34" charset="0"/>
              </a:rPr>
              <a:t>1. Combined all data sources into one master flight-level table.</a:t>
            </a:r>
            <a:br>
              <a:rPr lang="en-IN" sz="3100" dirty="0">
                <a:latin typeface="Arial" panose="020B0604020202020204" pitchFamily="34" charset="0"/>
                <a:cs typeface="Arial" panose="020B0604020202020204" pitchFamily="34" charset="0"/>
              </a:rPr>
            </a:br>
            <a:r>
              <a:rPr lang="en-IN" sz="3100" dirty="0">
                <a:latin typeface="Arial" panose="020B0604020202020204" pitchFamily="34" charset="0"/>
                <a:cs typeface="Arial" panose="020B0604020202020204" pitchFamily="34" charset="0"/>
              </a:rPr>
              <a:t>2. Identified difficulty factors:</a:t>
            </a:r>
            <a:br>
              <a:rPr lang="en-IN" sz="3100" dirty="0">
                <a:latin typeface="Arial" panose="020B0604020202020204" pitchFamily="34" charset="0"/>
                <a:cs typeface="Arial" panose="020B0604020202020204" pitchFamily="34" charset="0"/>
              </a:rPr>
            </a:br>
            <a:r>
              <a:rPr lang="en-IN" sz="3100" dirty="0">
                <a:latin typeface="Arial" panose="020B0604020202020204" pitchFamily="34" charset="0"/>
                <a:cs typeface="Arial" panose="020B0604020202020204" pitchFamily="34" charset="0"/>
              </a:rPr>
              <a:t>    ~ Delay (↑ harder)</a:t>
            </a:r>
            <a:br>
              <a:rPr lang="en-IN" sz="3100" dirty="0">
                <a:latin typeface="Arial" panose="020B0604020202020204" pitchFamily="34" charset="0"/>
                <a:cs typeface="Arial" panose="020B0604020202020204" pitchFamily="34" charset="0"/>
              </a:rPr>
            </a:br>
            <a:r>
              <a:rPr lang="en-IN" sz="3100" dirty="0">
                <a:latin typeface="Arial" panose="020B0604020202020204" pitchFamily="34" charset="0"/>
                <a:cs typeface="Arial" panose="020B0604020202020204" pitchFamily="34" charset="0"/>
              </a:rPr>
              <a:t>    ~ Ground Buffer (↓ harder)</a:t>
            </a:r>
            <a:br>
              <a:rPr lang="en-IN" sz="3100" dirty="0">
                <a:latin typeface="Arial" panose="020B0604020202020204" pitchFamily="34" charset="0"/>
                <a:cs typeface="Arial" panose="020B0604020202020204" pitchFamily="34" charset="0"/>
              </a:rPr>
            </a:br>
            <a:r>
              <a:rPr lang="en-IN" sz="3100" dirty="0">
                <a:latin typeface="Arial" panose="020B0604020202020204" pitchFamily="34" charset="0"/>
                <a:cs typeface="Arial" panose="020B0604020202020204" pitchFamily="34" charset="0"/>
              </a:rPr>
              <a:t>    ~ Transfer Bag Ratio (↑ harder)</a:t>
            </a:r>
            <a:br>
              <a:rPr lang="en-IN" sz="3100" dirty="0">
                <a:latin typeface="Arial" panose="020B0604020202020204" pitchFamily="34" charset="0"/>
                <a:cs typeface="Arial" panose="020B0604020202020204" pitchFamily="34" charset="0"/>
              </a:rPr>
            </a:br>
            <a:r>
              <a:rPr lang="en-IN" sz="3100" dirty="0">
                <a:latin typeface="Arial" panose="020B0604020202020204" pitchFamily="34" charset="0"/>
                <a:cs typeface="Arial" panose="020B0604020202020204" pitchFamily="34" charset="0"/>
              </a:rPr>
              <a:t>    ~ Passenger Load (↑ harder)</a:t>
            </a:r>
            <a:br>
              <a:rPr lang="en-IN" sz="3100" dirty="0">
                <a:latin typeface="Arial" panose="020B0604020202020204" pitchFamily="34" charset="0"/>
                <a:cs typeface="Arial" panose="020B0604020202020204" pitchFamily="34" charset="0"/>
              </a:rPr>
            </a:br>
            <a:r>
              <a:rPr lang="en-IN" sz="3100" dirty="0">
                <a:latin typeface="Arial" panose="020B0604020202020204" pitchFamily="34" charset="0"/>
                <a:cs typeface="Arial" panose="020B0604020202020204" pitchFamily="34" charset="0"/>
              </a:rPr>
              <a:t>    ~ SSR Count (↑ harder)</a:t>
            </a:r>
            <a:br>
              <a:rPr lang="en-IN" sz="3100" dirty="0">
                <a:latin typeface="Arial" panose="020B0604020202020204" pitchFamily="34" charset="0"/>
                <a:cs typeface="Arial" panose="020B0604020202020204" pitchFamily="34" charset="0"/>
              </a:rPr>
            </a:br>
            <a:r>
              <a:rPr lang="en-IN" sz="3100" dirty="0">
                <a:latin typeface="Arial" panose="020B0604020202020204" pitchFamily="34" charset="0"/>
                <a:cs typeface="Arial" panose="020B0604020202020204" pitchFamily="34" charset="0"/>
              </a:rPr>
              <a:t>3. Normalized all values (0–1 scale)</a:t>
            </a:r>
            <a:br>
              <a:rPr lang="en-IN" sz="3100" dirty="0">
                <a:latin typeface="Arial" panose="020B0604020202020204" pitchFamily="34" charset="0"/>
                <a:cs typeface="Arial" panose="020B0604020202020204" pitchFamily="34" charset="0"/>
              </a:rPr>
            </a:br>
            <a:r>
              <a:rPr lang="en-IN" sz="3100" dirty="0">
                <a:latin typeface="Arial" panose="020B0604020202020204" pitchFamily="34" charset="0"/>
                <a:cs typeface="Arial" panose="020B0604020202020204" pitchFamily="34" charset="0"/>
              </a:rPr>
              <a:t>4. Computed weighted difficulty score</a:t>
            </a:r>
            <a:br>
              <a:rPr lang="en-IN" sz="3100" dirty="0">
                <a:latin typeface="Arial" panose="020B0604020202020204" pitchFamily="34" charset="0"/>
                <a:cs typeface="Arial" panose="020B0604020202020204" pitchFamily="34" charset="0"/>
              </a:rPr>
            </a:br>
            <a:r>
              <a:rPr lang="en-IN" sz="3100" dirty="0">
                <a:latin typeface="Arial" panose="020B0604020202020204" pitchFamily="34" charset="0"/>
                <a:cs typeface="Arial" panose="020B0604020202020204" pitchFamily="34" charset="0"/>
              </a:rPr>
              <a:t>5. Ranked &amp; classified flights (Easy / Medium / Difficult)</a:t>
            </a:r>
            <a:br>
              <a:rPr lang="en-IN" dirty="0">
                <a:latin typeface="Arial" panose="020B0604020202020204" pitchFamily="34" charset="0"/>
                <a:cs typeface="Arial" panose="020B0604020202020204" pitchFamily="34" charset="0"/>
              </a:rPr>
            </a:br>
            <a:endParaRPr lang="en-IN" dirty="0">
              <a:latin typeface="Arial" panose="020B0604020202020204" pitchFamily="34" charset="0"/>
              <a:cs typeface="Arial" panose="020B0604020202020204" pitchFamily="34" charset="0"/>
            </a:endParaRPr>
          </a:p>
        </p:txBody>
      </p:sp>
      <p:pic>
        <p:nvPicPr>
          <p:cNvPr id="3" name="Graphic 2" descr="Airplane">
            <a:extLst>
              <a:ext uri="{FF2B5EF4-FFF2-40B4-BE49-F238E27FC236}">
                <a16:creationId xmlns:a16="http://schemas.microsoft.com/office/drawing/2014/main" id="{F4B7E50A-1F60-C32B-B24E-7296CAF534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10230117" y="159750"/>
            <a:ext cx="1506127" cy="1506127"/>
          </a:xfrm>
          <a:prstGeom prst="rect">
            <a:avLst/>
          </a:prstGeom>
        </p:spPr>
      </p:pic>
    </p:spTree>
    <p:extLst>
      <p:ext uri="{BB962C8B-B14F-4D97-AF65-F5344CB8AC3E}">
        <p14:creationId xmlns:p14="http://schemas.microsoft.com/office/powerpoint/2010/main" val="2400344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69B44-3BAD-A3C8-EBEA-B582835A9169}"/>
              </a:ext>
            </a:extLst>
          </p:cNvPr>
          <p:cNvSpPr>
            <a:spLocks noGrp="1"/>
          </p:cNvSpPr>
          <p:nvPr>
            <p:ph type="title"/>
          </p:nvPr>
        </p:nvSpPr>
        <p:spPr>
          <a:xfrm>
            <a:off x="1584324" y="912813"/>
            <a:ext cx="10151920" cy="5772150"/>
          </a:xfrm>
        </p:spPr>
        <p:txBody>
          <a:bodyPr>
            <a:normAutofit fontScale="90000"/>
          </a:bodyPr>
          <a:lstStyle/>
          <a:p>
            <a:pPr algn="l"/>
            <a:r>
              <a:rPr lang="en-IN" sz="4400" b="1" u="sng" dirty="0">
                <a:latin typeface="Arial" panose="020B0604020202020204" pitchFamily="34" charset="0"/>
                <a:cs typeface="Arial" panose="020B0604020202020204" pitchFamily="34" charset="0"/>
              </a:rPr>
              <a:t>Insights &amp; Findings</a:t>
            </a:r>
            <a:br>
              <a:rPr lang="en-IN" sz="3100" dirty="0">
                <a:latin typeface="Arial" panose="020B0604020202020204" pitchFamily="34" charset="0"/>
                <a:cs typeface="Arial" panose="020B0604020202020204" pitchFamily="34" charset="0"/>
              </a:rPr>
            </a:br>
            <a:br>
              <a:rPr lang="en-IN" sz="3100" dirty="0">
                <a:latin typeface="Arial" panose="020B0604020202020204" pitchFamily="34" charset="0"/>
                <a:cs typeface="Arial" panose="020B0604020202020204" pitchFamily="34" charset="0"/>
              </a:rPr>
            </a:br>
            <a:r>
              <a:rPr lang="en-US" sz="3100" dirty="0">
                <a:latin typeface="Arial" panose="020B0604020202020204" pitchFamily="34" charset="0"/>
                <a:cs typeface="Arial" panose="020B0604020202020204" pitchFamily="34" charset="0"/>
              </a:rPr>
              <a:t>1. </a:t>
            </a:r>
            <a:r>
              <a:rPr lang="en-US" sz="3100" b="1" i="1" dirty="0">
                <a:latin typeface="Arial" panose="020B0604020202020204" pitchFamily="34" charset="0"/>
                <a:cs typeface="Arial" panose="020B0604020202020204" pitchFamily="34" charset="0"/>
              </a:rPr>
              <a:t>Overall Flight Difficulty Distribution</a:t>
            </a:r>
            <a:br>
              <a:rPr lang="en-US" sz="3100" dirty="0">
                <a:latin typeface="Arial" panose="020B0604020202020204" pitchFamily="34" charset="0"/>
                <a:cs typeface="Arial" panose="020B0604020202020204" pitchFamily="34" charset="0"/>
              </a:rPr>
            </a:br>
            <a:r>
              <a:rPr lang="en-US" sz="3100" dirty="0">
                <a:latin typeface="Arial" panose="020B0604020202020204" pitchFamily="34" charset="0"/>
                <a:cs typeface="Arial" panose="020B0604020202020204" pitchFamily="34" charset="0"/>
              </a:rPr>
              <a:t>Majority of the flights fall under the “Difficult” category (≈56.8K Difficulty Score) compared to Medium (8.7K) and Easy (0.6K).</a:t>
            </a:r>
            <a:br>
              <a:rPr lang="en-US" sz="3100" dirty="0">
                <a:latin typeface="Arial" panose="020B0604020202020204" pitchFamily="34" charset="0"/>
                <a:cs typeface="Arial" panose="020B0604020202020204" pitchFamily="34" charset="0"/>
              </a:rPr>
            </a:br>
            <a:r>
              <a:rPr lang="en-US" sz="3100" dirty="0">
                <a:latin typeface="Arial" panose="020B0604020202020204" pitchFamily="34" charset="0"/>
                <a:cs typeface="Arial" panose="020B0604020202020204" pitchFamily="34" charset="0"/>
              </a:rPr>
              <a:t>Indicates a significant operational challenge in maintaining on-time performance.</a:t>
            </a:r>
            <a:br>
              <a:rPr lang="en-US" sz="3100" dirty="0">
                <a:latin typeface="Arial" panose="020B0604020202020204" pitchFamily="34" charset="0"/>
                <a:cs typeface="Arial" panose="020B0604020202020204" pitchFamily="34" charset="0"/>
              </a:rPr>
            </a:br>
            <a:br>
              <a:rPr lang="en-US" sz="3100" dirty="0">
                <a:latin typeface="Arial" panose="020B0604020202020204" pitchFamily="34" charset="0"/>
                <a:cs typeface="Arial" panose="020B0604020202020204" pitchFamily="34" charset="0"/>
              </a:rPr>
            </a:br>
            <a:r>
              <a:rPr lang="en-US" sz="3100" dirty="0">
                <a:latin typeface="Arial" panose="020B0604020202020204" pitchFamily="34" charset="0"/>
                <a:cs typeface="Arial" panose="020B0604020202020204" pitchFamily="34" charset="0"/>
              </a:rPr>
              <a:t>2. </a:t>
            </a:r>
            <a:r>
              <a:rPr lang="en-US" sz="3100" b="1" i="1" dirty="0">
                <a:latin typeface="Arial" panose="020B0604020202020204" pitchFamily="34" charset="0"/>
                <a:cs typeface="Arial" panose="020B0604020202020204" pitchFamily="34" charset="0"/>
              </a:rPr>
              <a:t>Difficulty by Airline (</a:t>
            </a:r>
            <a:r>
              <a:rPr lang="en-US" sz="3100" b="1" i="1" dirty="0" err="1">
                <a:latin typeface="Arial" panose="020B0604020202020204" pitchFamily="34" charset="0"/>
                <a:cs typeface="Arial" panose="020B0604020202020204" pitchFamily="34" charset="0"/>
              </a:rPr>
              <a:t>company_id</a:t>
            </a:r>
            <a:r>
              <a:rPr lang="en-US" sz="3100" b="1" i="1" dirty="0">
                <a:latin typeface="Arial" panose="020B0604020202020204" pitchFamily="34" charset="0"/>
                <a:cs typeface="Arial" panose="020B0604020202020204" pitchFamily="34" charset="0"/>
              </a:rPr>
              <a:t>)</a:t>
            </a:r>
            <a:br>
              <a:rPr lang="en-US" sz="3100" b="1" i="1" dirty="0">
                <a:latin typeface="Arial" panose="020B0604020202020204" pitchFamily="34" charset="0"/>
                <a:cs typeface="Arial" panose="020B0604020202020204" pitchFamily="34" charset="0"/>
              </a:rPr>
            </a:br>
            <a:r>
              <a:rPr lang="en-US" sz="3100" dirty="0">
                <a:latin typeface="Arial" panose="020B0604020202020204" pitchFamily="34" charset="0"/>
                <a:cs typeface="Arial" panose="020B0604020202020204" pitchFamily="34" charset="0"/>
              </a:rPr>
              <a:t>Airline G7 and OO show the highest difficulty scores, followed by UA and YX. This may be due to route complexity, higher load factors, or lower ground buffer time.</a:t>
            </a:r>
            <a:br>
              <a:rPr lang="en-US" sz="3100" dirty="0">
                <a:latin typeface="Arial" panose="020B0604020202020204" pitchFamily="34" charset="0"/>
                <a:cs typeface="Arial" panose="020B0604020202020204" pitchFamily="34" charset="0"/>
              </a:rPr>
            </a:br>
            <a:br>
              <a:rPr lang="en-US" sz="2800" dirty="0"/>
            </a:br>
            <a:endParaRPr lang="en-IN" sz="2800" dirty="0"/>
          </a:p>
        </p:txBody>
      </p:sp>
      <p:pic>
        <p:nvPicPr>
          <p:cNvPr id="3" name="Graphic 2" descr="Airplane">
            <a:extLst>
              <a:ext uri="{FF2B5EF4-FFF2-40B4-BE49-F238E27FC236}">
                <a16:creationId xmlns:a16="http://schemas.microsoft.com/office/drawing/2014/main" id="{D84EE43E-2F25-8FD5-3DB7-1360CE7239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10230117" y="159750"/>
            <a:ext cx="1506127" cy="1506127"/>
          </a:xfrm>
          <a:prstGeom prst="rect">
            <a:avLst/>
          </a:prstGeom>
        </p:spPr>
      </p:pic>
    </p:spTree>
    <p:extLst>
      <p:ext uri="{BB962C8B-B14F-4D97-AF65-F5344CB8AC3E}">
        <p14:creationId xmlns:p14="http://schemas.microsoft.com/office/powerpoint/2010/main" val="2924959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4B7F-C198-20B8-A305-47A6F3DE4E27}"/>
              </a:ext>
            </a:extLst>
          </p:cNvPr>
          <p:cNvSpPr>
            <a:spLocks noGrp="1"/>
          </p:cNvSpPr>
          <p:nvPr>
            <p:ph type="title"/>
          </p:nvPr>
        </p:nvSpPr>
        <p:spPr>
          <a:xfrm>
            <a:off x="1266597" y="1665877"/>
            <a:ext cx="10469647" cy="5014686"/>
          </a:xfrm>
        </p:spPr>
        <p:txBody>
          <a:bodyPr>
            <a:normAutofit fontScale="90000"/>
          </a:bodyPr>
          <a:lstStyle/>
          <a:p>
            <a:pPr algn="l"/>
            <a:r>
              <a:rPr lang="en-US" sz="3100" dirty="0">
                <a:latin typeface="Arial" panose="020B0604020202020204" pitchFamily="34" charset="0"/>
                <a:cs typeface="Arial" panose="020B0604020202020204" pitchFamily="34" charset="0"/>
              </a:rPr>
              <a:t>3</a:t>
            </a:r>
            <a:r>
              <a:rPr lang="en-US" sz="3100" b="1" i="1" dirty="0">
                <a:latin typeface="Arial" panose="020B0604020202020204" pitchFamily="34" charset="0"/>
                <a:cs typeface="Arial" panose="020B0604020202020204" pitchFamily="34" charset="0"/>
              </a:rPr>
              <a:t>. Ground Buffer vs Flight Difficulty</a:t>
            </a:r>
            <a:br>
              <a:rPr lang="en-US" sz="3100" dirty="0">
                <a:latin typeface="Arial" panose="020B0604020202020204" pitchFamily="34" charset="0"/>
                <a:cs typeface="Arial" panose="020B0604020202020204" pitchFamily="34" charset="0"/>
              </a:rPr>
            </a:br>
            <a:r>
              <a:rPr lang="en-US" sz="3100" dirty="0">
                <a:latin typeface="Arial" panose="020B0604020202020204" pitchFamily="34" charset="0"/>
                <a:cs typeface="Arial" panose="020B0604020202020204" pitchFamily="34" charset="0"/>
              </a:rPr>
              <a:t>The Sum of ‘ Difficulty Score vs Ground Buffer’ chart shows that flights with lower ground buffer minutes (0–10 mins) have higher difficulty scores. Suggests tight turnaround times significantly impact flight performance and increase delay risk.</a:t>
            </a:r>
            <a:br>
              <a:rPr lang="en-US" sz="3100" dirty="0">
                <a:latin typeface="Arial" panose="020B0604020202020204" pitchFamily="34" charset="0"/>
                <a:cs typeface="Arial" panose="020B0604020202020204" pitchFamily="34" charset="0"/>
              </a:rPr>
            </a:br>
            <a:br>
              <a:rPr lang="en-US" sz="3100" dirty="0">
                <a:latin typeface="Arial" panose="020B0604020202020204" pitchFamily="34" charset="0"/>
                <a:cs typeface="Arial" panose="020B0604020202020204" pitchFamily="34" charset="0"/>
              </a:rPr>
            </a:br>
            <a:r>
              <a:rPr lang="en-US" sz="3100" dirty="0">
                <a:latin typeface="Arial" panose="020B0604020202020204" pitchFamily="34" charset="0"/>
                <a:cs typeface="Arial" panose="020B0604020202020204" pitchFamily="34" charset="0"/>
              </a:rPr>
              <a:t>4. </a:t>
            </a:r>
            <a:r>
              <a:rPr lang="en-US" sz="3100" b="1" i="1" dirty="0">
                <a:latin typeface="Arial" panose="020B0604020202020204" pitchFamily="34" charset="0"/>
                <a:cs typeface="Arial" panose="020B0604020202020204" pitchFamily="34" charset="0"/>
              </a:rPr>
              <a:t>Airport Pair Trends</a:t>
            </a:r>
            <a:br>
              <a:rPr lang="en-US" sz="3100" dirty="0">
                <a:latin typeface="Arial" panose="020B0604020202020204" pitchFamily="34" charset="0"/>
                <a:cs typeface="Arial" panose="020B0604020202020204" pitchFamily="34" charset="0"/>
              </a:rPr>
            </a:br>
            <a:r>
              <a:rPr lang="en-US" sz="3100" dirty="0">
                <a:latin typeface="Arial" panose="020B0604020202020204" pitchFamily="34" charset="0"/>
                <a:cs typeface="Arial" panose="020B0604020202020204" pitchFamily="34" charset="0"/>
              </a:rPr>
              <a:t>Routes originating from ORD (Chicago O’Hare) appear frequently in the table, suggesting it’s a high-traffic and high-difficulty hub. ORD shows high difficulty possibly due to congestion or shorter ground time windows.</a:t>
            </a:r>
            <a:br>
              <a:rPr lang="en-US" sz="3100" dirty="0">
                <a:latin typeface="Arial" panose="020B0604020202020204" pitchFamily="34" charset="0"/>
                <a:cs typeface="Arial" panose="020B0604020202020204" pitchFamily="34" charset="0"/>
              </a:rPr>
            </a:br>
            <a:r>
              <a:rPr lang="en-US" sz="3100" dirty="0"/>
              <a:t>.</a:t>
            </a:r>
            <a:br>
              <a:rPr lang="en-US" sz="3100" dirty="0"/>
            </a:br>
            <a:br>
              <a:rPr lang="en-IN" sz="3100" dirty="0"/>
            </a:br>
            <a:endParaRPr lang="en-IN" sz="3100" dirty="0"/>
          </a:p>
        </p:txBody>
      </p:sp>
      <p:pic>
        <p:nvPicPr>
          <p:cNvPr id="3" name="Graphic 2" descr="Airplane">
            <a:extLst>
              <a:ext uri="{FF2B5EF4-FFF2-40B4-BE49-F238E27FC236}">
                <a16:creationId xmlns:a16="http://schemas.microsoft.com/office/drawing/2014/main" id="{9C21DC30-9CE4-D87D-EB09-BF896F2276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10230117" y="159750"/>
            <a:ext cx="1506127" cy="1506127"/>
          </a:xfrm>
          <a:prstGeom prst="rect">
            <a:avLst/>
          </a:prstGeom>
        </p:spPr>
      </p:pic>
    </p:spTree>
    <p:extLst>
      <p:ext uri="{BB962C8B-B14F-4D97-AF65-F5344CB8AC3E}">
        <p14:creationId xmlns:p14="http://schemas.microsoft.com/office/powerpoint/2010/main" val="3653081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AF662-8993-B282-37BC-858368FEC355}"/>
              </a:ext>
            </a:extLst>
          </p:cNvPr>
          <p:cNvSpPr>
            <a:spLocks noGrp="1"/>
          </p:cNvSpPr>
          <p:nvPr>
            <p:ph type="title"/>
          </p:nvPr>
        </p:nvSpPr>
        <p:spPr>
          <a:xfrm>
            <a:off x="1484311" y="685800"/>
            <a:ext cx="10251933" cy="2855686"/>
          </a:xfrm>
        </p:spPr>
        <p:txBody>
          <a:bodyPr>
            <a:normAutofit/>
          </a:bodyPr>
          <a:lstStyle/>
          <a:p>
            <a:pPr algn="l"/>
            <a:r>
              <a:rPr lang="en-US" sz="2800" dirty="0">
                <a:latin typeface="Arial" panose="020B0604020202020204" pitchFamily="34" charset="0"/>
                <a:cs typeface="Arial" panose="020B0604020202020204" pitchFamily="34" charset="0"/>
              </a:rPr>
              <a:t>5. </a:t>
            </a:r>
            <a:r>
              <a:rPr lang="en-US" sz="2800" b="1" i="1" dirty="0">
                <a:latin typeface="Arial" panose="020B0604020202020204" pitchFamily="34" charset="0"/>
                <a:cs typeface="Arial" panose="020B0604020202020204" pitchFamily="34" charset="0"/>
              </a:rPr>
              <a:t>Temporal Trends</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The 2025 flight data shows a higher proportion of difficult flights compared to easy or medium, indicating a rising operational challenge in recent schedules</a:t>
            </a:r>
            <a:br>
              <a:rPr lang="en-US" sz="2800" dirty="0">
                <a:latin typeface="Arial" panose="020B0604020202020204" pitchFamily="34" charset="0"/>
                <a:cs typeface="Arial" panose="020B0604020202020204" pitchFamily="34" charset="0"/>
              </a:rPr>
            </a:br>
            <a:endParaRPr lang="en-IN" sz="2800" dirty="0">
              <a:latin typeface="Arial" panose="020B0604020202020204" pitchFamily="34" charset="0"/>
              <a:cs typeface="Arial" panose="020B0604020202020204" pitchFamily="34" charset="0"/>
            </a:endParaRPr>
          </a:p>
        </p:txBody>
      </p:sp>
      <p:pic>
        <p:nvPicPr>
          <p:cNvPr id="3" name="Graphic 2" descr="Airplane">
            <a:extLst>
              <a:ext uri="{FF2B5EF4-FFF2-40B4-BE49-F238E27FC236}">
                <a16:creationId xmlns:a16="http://schemas.microsoft.com/office/drawing/2014/main" id="{50E4A80B-4F64-04B7-3B62-EE3612F326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10230117" y="159750"/>
            <a:ext cx="1506127" cy="1506127"/>
          </a:xfrm>
          <a:prstGeom prst="rect">
            <a:avLst/>
          </a:prstGeom>
        </p:spPr>
      </p:pic>
    </p:spTree>
    <p:extLst>
      <p:ext uri="{BB962C8B-B14F-4D97-AF65-F5344CB8AC3E}">
        <p14:creationId xmlns:p14="http://schemas.microsoft.com/office/powerpoint/2010/main" val="3239047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081DB-1EBE-E30A-9B88-AE5E9728A3DE}"/>
              </a:ext>
            </a:extLst>
          </p:cNvPr>
          <p:cNvSpPr>
            <a:spLocks noGrp="1"/>
          </p:cNvSpPr>
          <p:nvPr>
            <p:ph type="title"/>
          </p:nvPr>
        </p:nvSpPr>
        <p:spPr>
          <a:xfrm>
            <a:off x="1086643" y="170121"/>
            <a:ext cx="10018713" cy="678543"/>
          </a:xfrm>
        </p:spPr>
        <p:txBody>
          <a:bodyPr>
            <a:normAutofit/>
          </a:bodyPr>
          <a:lstStyle/>
          <a:p>
            <a:r>
              <a:rPr lang="en-US" sz="2800" u="sng" dirty="0">
                <a:latin typeface="Arial" panose="020B0604020202020204" pitchFamily="34" charset="0"/>
                <a:cs typeface="Arial" panose="020B0604020202020204" pitchFamily="34" charset="0"/>
              </a:rPr>
              <a:t>Dashboard</a:t>
            </a:r>
            <a:endParaRPr lang="en-IN" sz="2800" u="sng"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DB88130-A34F-6B99-393C-789B96F2A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48664"/>
            <a:ext cx="12192000" cy="6009336"/>
          </a:xfrm>
          <a:prstGeom prst="rect">
            <a:avLst/>
          </a:prstGeom>
        </p:spPr>
      </p:pic>
    </p:spTree>
    <p:extLst>
      <p:ext uri="{BB962C8B-B14F-4D97-AF65-F5344CB8AC3E}">
        <p14:creationId xmlns:p14="http://schemas.microsoft.com/office/powerpoint/2010/main" val="3377410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C92A3-FD75-9DE3-2112-E9F7A6558868}"/>
              </a:ext>
            </a:extLst>
          </p:cNvPr>
          <p:cNvSpPr>
            <a:spLocks noGrp="1"/>
          </p:cNvSpPr>
          <p:nvPr>
            <p:ph type="title"/>
          </p:nvPr>
        </p:nvSpPr>
        <p:spPr>
          <a:xfrm>
            <a:off x="1484311" y="685800"/>
            <a:ext cx="10488614" cy="5600700"/>
          </a:xfrm>
        </p:spPr>
        <p:txBody>
          <a:bodyPr>
            <a:normAutofit fontScale="90000"/>
          </a:bodyPr>
          <a:lstStyle/>
          <a:p>
            <a:pPr algn="l"/>
            <a:r>
              <a:rPr lang="en-US" b="1" u="sng" dirty="0">
                <a:latin typeface="Arial" panose="020B0604020202020204" pitchFamily="34" charset="0"/>
                <a:cs typeface="Arial" panose="020B0604020202020204" pitchFamily="34" charset="0"/>
              </a:rPr>
              <a:t>Recommendations</a:t>
            </a:r>
            <a:br>
              <a:rPr lang="en-US" b="1" u="sng" dirty="0">
                <a:latin typeface="Arial" panose="020B0604020202020204" pitchFamily="34" charset="0"/>
                <a:cs typeface="Arial" panose="020B0604020202020204" pitchFamily="34" charset="0"/>
              </a:rPr>
            </a:br>
            <a:br>
              <a:rPr lang="en-US" sz="2800" b="1"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1. </a:t>
            </a:r>
            <a:r>
              <a:rPr lang="en-US" sz="2800" b="1" i="1" dirty="0">
                <a:latin typeface="Arial" panose="020B0604020202020204" pitchFamily="34" charset="0"/>
                <a:cs typeface="Arial" panose="020B0604020202020204" pitchFamily="34" charset="0"/>
              </a:rPr>
              <a:t>Increase Ground Time for High-Difficulty Routes</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Add at least +5 to +10 minutes of buffer for ORD-based routes and those with high SSR (Special Service Requests) counts.</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Reduces turnaround stress and minimizes cascading delays.</a:t>
            </a: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2. </a:t>
            </a:r>
            <a:r>
              <a:rPr lang="en-US" sz="2800" b="1" i="1" dirty="0">
                <a:latin typeface="Arial" panose="020B0604020202020204" pitchFamily="34" charset="0"/>
                <a:cs typeface="Arial" panose="020B0604020202020204" pitchFamily="34" charset="0"/>
              </a:rPr>
              <a:t>Focus Operational Improvements on G7 and OO Airlines</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Prioritize maintenance efficiency, gate management, and baggage handling for these carriers to bring down overall difficulty.</a:t>
            </a:r>
            <a:br>
              <a:rPr lang="en-US" sz="2800" dirty="0"/>
            </a:br>
            <a:r>
              <a:rPr lang="en-US" sz="2800" dirty="0">
                <a:latin typeface="Arial" panose="020B0604020202020204" pitchFamily="34" charset="0"/>
                <a:cs typeface="Arial" panose="020B0604020202020204" pitchFamily="34" charset="0"/>
              </a:rPr>
              <a:t>.</a:t>
            </a:r>
            <a:br>
              <a:rPr lang="en-US" sz="2800" dirty="0">
                <a:latin typeface="Arial" panose="020B0604020202020204" pitchFamily="34" charset="0"/>
                <a:cs typeface="Arial" panose="020B0604020202020204" pitchFamily="34" charset="0"/>
              </a:rPr>
            </a:br>
            <a:endParaRPr lang="en-IN" sz="2800" dirty="0">
              <a:latin typeface="Arial" panose="020B0604020202020204" pitchFamily="34" charset="0"/>
              <a:cs typeface="Arial" panose="020B0604020202020204" pitchFamily="34" charset="0"/>
            </a:endParaRPr>
          </a:p>
        </p:txBody>
      </p:sp>
      <p:pic>
        <p:nvPicPr>
          <p:cNvPr id="3" name="Graphic 2" descr="Airplane">
            <a:extLst>
              <a:ext uri="{FF2B5EF4-FFF2-40B4-BE49-F238E27FC236}">
                <a16:creationId xmlns:a16="http://schemas.microsoft.com/office/drawing/2014/main" id="{43394B3B-F759-0F0A-CE1E-76AC9B2979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10230117" y="159750"/>
            <a:ext cx="1506127" cy="1506127"/>
          </a:xfrm>
          <a:prstGeom prst="rect">
            <a:avLst/>
          </a:prstGeom>
        </p:spPr>
      </p:pic>
    </p:spTree>
    <p:extLst>
      <p:ext uri="{BB962C8B-B14F-4D97-AF65-F5344CB8AC3E}">
        <p14:creationId xmlns:p14="http://schemas.microsoft.com/office/powerpoint/2010/main" val="2305164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8018-9C4F-478D-8B79-6AE928FC66AC}"/>
              </a:ext>
            </a:extLst>
          </p:cNvPr>
          <p:cNvSpPr>
            <a:spLocks noGrp="1"/>
          </p:cNvSpPr>
          <p:nvPr>
            <p:ph type="title"/>
          </p:nvPr>
        </p:nvSpPr>
        <p:spPr>
          <a:xfrm>
            <a:off x="1498825" y="1077687"/>
            <a:ext cx="10315804" cy="5395686"/>
          </a:xfrm>
        </p:spPr>
        <p:txBody>
          <a:bodyPr>
            <a:normAutofit/>
          </a:bodyPr>
          <a:lstStyle/>
          <a:p>
            <a:pPr algn="l"/>
            <a:r>
              <a:rPr lang="en-US" sz="2800" dirty="0">
                <a:latin typeface="Arial" panose="020B0604020202020204" pitchFamily="34" charset="0"/>
                <a:cs typeface="Arial" panose="020B0604020202020204" pitchFamily="34" charset="0"/>
              </a:rPr>
              <a:t>3. </a:t>
            </a:r>
            <a:r>
              <a:rPr lang="en-US" sz="2800" b="1" i="1" dirty="0">
                <a:latin typeface="Arial" panose="020B0604020202020204" pitchFamily="34" charset="0"/>
                <a:cs typeface="Arial" panose="020B0604020202020204" pitchFamily="34" charset="0"/>
              </a:rPr>
              <a:t>Dynamic Scheduling &amp; Predictive Planning</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Use the developed Flight Difficulty Score model to forecast high-risk flights daily and allocate resources (ground crew, gates, equipment) accordingly.</a:t>
            </a:r>
            <a:br>
              <a:rPr lang="en-US" sz="2800"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4. </a:t>
            </a:r>
            <a:r>
              <a:rPr lang="en-US" sz="2800" b="1" i="1" dirty="0">
                <a:latin typeface="Arial" panose="020B0604020202020204" pitchFamily="34" charset="0"/>
                <a:cs typeface="Arial" panose="020B0604020202020204" pitchFamily="34" charset="0"/>
              </a:rPr>
              <a:t>Airport Collaboration</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Collaborate with ground staff at ORD and other high-difficulty airports to streamline loading/unloading and improve on-time performance.</a:t>
            </a:r>
            <a:br>
              <a:rPr lang="en-US" sz="2800" dirty="0">
                <a:latin typeface="Arial" panose="020B0604020202020204" pitchFamily="34" charset="0"/>
                <a:cs typeface="Arial" panose="020B0604020202020204" pitchFamily="34" charset="0"/>
              </a:rPr>
            </a:br>
            <a:br>
              <a:rPr lang="en-US" sz="2800" dirty="0"/>
            </a:br>
            <a:endParaRPr lang="en-IN" sz="2800" dirty="0"/>
          </a:p>
        </p:txBody>
      </p:sp>
      <p:pic>
        <p:nvPicPr>
          <p:cNvPr id="3" name="Graphic 2" descr="Airplane">
            <a:extLst>
              <a:ext uri="{FF2B5EF4-FFF2-40B4-BE49-F238E27FC236}">
                <a16:creationId xmlns:a16="http://schemas.microsoft.com/office/drawing/2014/main" id="{CF8DEB00-BE23-FAFC-AD64-E239EE7F25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10230117" y="159750"/>
            <a:ext cx="1506127" cy="1506127"/>
          </a:xfrm>
          <a:prstGeom prst="rect">
            <a:avLst/>
          </a:prstGeom>
        </p:spPr>
      </p:pic>
    </p:spTree>
    <p:extLst>
      <p:ext uri="{BB962C8B-B14F-4D97-AF65-F5344CB8AC3E}">
        <p14:creationId xmlns:p14="http://schemas.microsoft.com/office/powerpoint/2010/main" val="1587269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0C89A-B27F-A559-716F-FDCD4403FD9E}"/>
              </a:ext>
            </a:extLst>
          </p:cNvPr>
          <p:cNvSpPr>
            <a:spLocks noGrp="1"/>
          </p:cNvSpPr>
          <p:nvPr>
            <p:ph type="title"/>
          </p:nvPr>
        </p:nvSpPr>
        <p:spPr>
          <a:xfrm>
            <a:off x="1484311" y="1222829"/>
            <a:ext cx="10018713" cy="1752599"/>
          </a:xfrm>
        </p:spPr>
        <p:txBody>
          <a:bodyPr>
            <a:noAutofit/>
          </a:bodyPr>
          <a:lstStyle/>
          <a:p>
            <a:pPr algn="l"/>
            <a:r>
              <a:rPr lang="en-US" sz="2800" dirty="0">
                <a:latin typeface="Arial" panose="020B0604020202020204" pitchFamily="34" charset="0"/>
                <a:cs typeface="Arial" panose="020B0604020202020204" pitchFamily="34" charset="0"/>
              </a:rPr>
              <a:t>5. </a:t>
            </a:r>
            <a:r>
              <a:rPr lang="en-US" sz="2800" b="1" i="1" dirty="0">
                <a:latin typeface="Arial" panose="020B0604020202020204" pitchFamily="34" charset="0"/>
                <a:cs typeface="Arial" panose="020B0604020202020204" pitchFamily="34" charset="0"/>
              </a:rPr>
              <a:t>Continuous Monitoring</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Integrate this Difficulty Score dashboard into regular operations to track progress monthly and measure if interventions reduce difficulty trends.</a:t>
            </a:r>
            <a:br>
              <a:rPr lang="en-US" sz="2800" dirty="0">
                <a:latin typeface="Arial" panose="020B0604020202020204" pitchFamily="34" charset="0"/>
                <a:cs typeface="Arial" panose="020B0604020202020204" pitchFamily="34" charset="0"/>
              </a:rPr>
            </a:br>
            <a:endParaRPr lang="en-IN" sz="2800" dirty="0"/>
          </a:p>
        </p:txBody>
      </p:sp>
      <p:pic>
        <p:nvPicPr>
          <p:cNvPr id="3" name="Graphic 2" descr="Airplane">
            <a:extLst>
              <a:ext uri="{FF2B5EF4-FFF2-40B4-BE49-F238E27FC236}">
                <a16:creationId xmlns:a16="http://schemas.microsoft.com/office/drawing/2014/main" id="{FD06137D-C74F-1DDF-CA48-BA06BF9EF2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10230117" y="159750"/>
            <a:ext cx="1506127" cy="1506127"/>
          </a:xfrm>
          <a:prstGeom prst="rect">
            <a:avLst/>
          </a:prstGeom>
        </p:spPr>
      </p:pic>
    </p:spTree>
    <p:extLst>
      <p:ext uri="{BB962C8B-B14F-4D97-AF65-F5344CB8AC3E}">
        <p14:creationId xmlns:p14="http://schemas.microsoft.com/office/powerpoint/2010/main" val="2583023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F4924-E5C1-6AED-59C6-06C5130BEC40}"/>
              </a:ext>
            </a:extLst>
          </p:cNvPr>
          <p:cNvSpPr>
            <a:spLocks noGrp="1"/>
          </p:cNvSpPr>
          <p:nvPr>
            <p:ph type="title"/>
          </p:nvPr>
        </p:nvSpPr>
        <p:spPr>
          <a:xfrm>
            <a:off x="1204767" y="1088572"/>
            <a:ext cx="10531477" cy="4949371"/>
          </a:xfrm>
        </p:spPr>
        <p:txBody>
          <a:bodyPr>
            <a:normAutofit fontScale="90000"/>
          </a:bodyPr>
          <a:lstStyle/>
          <a:p>
            <a:pPr algn="l"/>
            <a:r>
              <a:rPr lang="en-US" b="1" u="sng" dirty="0">
                <a:latin typeface="Arial" panose="020B0604020202020204" pitchFamily="34" charset="0"/>
                <a:cs typeface="Arial" panose="020B0604020202020204" pitchFamily="34" charset="0"/>
              </a:rPr>
              <a:t>Conclusion</a:t>
            </a:r>
            <a:br>
              <a:rPr lang="en-US" sz="2800" b="1" dirty="0">
                <a:latin typeface="Arial" panose="020B0604020202020204" pitchFamily="34" charset="0"/>
                <a:cs typeface="Arial" panose="020B0604020202020204" pitchFamily="34" charset="0"/>
              </a:rPr>
            </a:br>
            <a:br>
              <a:rPr lang="en-US" sz="2800" dirty="0">
                <a:latin typeface="Arial" panose="020B0604020202020204" pitchFamily="34" charset="0"/>
                <a:cs typeface="Arial" panose="020B0604020202020204" pitchFamily="34" charset="0"/>
              </a:rPr>
            </a:br>
            <a:r>
              <a:rPr lang="en-US" sz="2700" dirty="0">
                <a:latin typeface="Arial" panose="020B0604020202020204" pitchFamily="34" charset="0"/>
                <a:cs typeface="Arial" panose="020B0604020202020204" pitchFamily="34" charset="0"/>
              </a:rPr>
              <a:t>1. </a:t>
            </a:r>
            <a:r>
              <a:rPr lang="en-US" sz="2700" dirty="0"/>
              <a:t>Developed a daily-level Flight Difficulty Score model to assess operational performance.</a:t>
            </a:r>
            <a:br>
              <a:rPr lang="en-US" sz="2700" dirty="0"/>
            </a:br>
            <a:r>
              <a:rPr lang="en-US" sz="2700" dirty="0">
                <a:latin typeface="Arial" panose="020B0604020202020204" pitchFamily="34" charset="0"/>
                <a:cs typeface="Arial" panose="020B0604020202020204" pitchFamily="34" charset="0"/>
              </a:rPr>
              <a:t>2. </a:t>
            </a:r>
            <a:r>
              <a:rPr lang="en-US" sz="2700" dirty="0"/>
              <a:t>Identified that low ground buffer times and high SSR (special service requests) are major contributors to flight difficulty.</a:t>
            </a:r>
            <a:br>
              <a:rPr lang="en-US" sz="2700" dirty="0"/>
            </a:br>
            <a:r>
              <a:rPr lang="en-US" sz="2700" dirty="0">
                <a:latin typeface="Arial" panose="020B0604020202020204" pitchFamily="34" charset="0"/>
                <a:cs typeface="Arial" panose="020B0604020202020204" pitchFamily="34" charset="0"/>
              </a:rPr>
              <a:t>3. </a:t>
            </a:r>
            <a:r>
              <a:rPr lang="en-US" sz="2700" dirty="0"/>
              <a:t>Observed that some airlines and routes consistently experience higher operational difficulty.</a:t>
            </a:r>
            <a:br>
              <a:rPr lang="en-US" sz="2700" dirty="0"/>
            </a:br>
            <a:r>
              <a:rPr lang="en-US" sz="2700" dirty="0"/>
              <a:t>4. Highlighted the importance of optimizing turnaround processes and improving resource allocation at critical airports.</a:t>
            </a:r>
            <a:br>
              <a:rPr lang="en-US" sz="2700" dirty="0"/>
            </a:br>
            <a:r>
              <a:rPr lang="en-US" sz="2700" dirty="0"/>
              <a:t>5. Demonstrated how data-driven insights can enhance efficiency, on-time performance, and passenger satisfaction.</a:t>
            </a:r>
            <a:br>
              <a:rPr lang="en-US" sz="2700" dirty="0"/>
            </a:br>
            <a:br>
              <a:rPr lang="en-US" sz="2800" dirty="0"/>
            </a:br>
            <a:r>
              <a:rPr lang="en-US" sz="2800" dirty="0"/>
              <a:t>       </a:t>
            </a:r>
            <a:r>
              <a:rPr lang="en-US" sz="2800" b="1" i="1" dirty="0">
                <a:latin typeface="Arial" panose="020B0604020202020204" pitchFamily="34" charset="0"/>
                <a:cs typeface="Arial" panose="020B0604020202020204" pitchFamily="34" charset="0"/>
              </a:rPr>
              <a:t>Tools Used:</a:t>
            </a:r>
            <a:r>
              <a:rPr lang="en-US" sz="2800" i="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Power BI, DAX, Excel/Python</a:t>
            </a:r>
            <a:br>
              <a:rPr lang="en-US" sz="2800" dirty="0">
                <a:latin typeface="Arial" panose="020B0604020202020204" pitchFamily="34" charset="0"/>
                <a:cs typeface="Arial" panose="020B0604020202020204" pitchFamily="34" charset="0"/>
              </a:rPr>
            </a:br>
            <a:endParaRPr lang="en-IN" sz="2800" dirty="0">
              <a:latin typeface="Arial" panose="020B0604020202020204" pitchFamily="34" charset="0"/>
              <a:cs typeface="Arial" panose="020B0604020202020204" pitchFamily="34" charset="0"/>
            </a:endParaRPr>
          </a:p>
        </p:txBody>
      </p:sp>
      <p:pic>
        <p:nvPicPr>
          <p:cNvPr id="3" name="Graphic 2" descr="Airplane">
            <a:extLst>
              <a:ext uri="{FF2B5EF4-FFF2-40B4-BE49-F238E27FC236}">
                <a16:creationId xmlns:a16="http://schemas.microsoft.com/office/drawing/2014/main" id="{514E413C-8BCD-FAD8-8316-1818F1B018B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10230117" y="159750"/>
            <a:ext cx="1506127" cy="1506127"/>
          </a:xfrm>
          <a:prstGeom prst="rect">
            <a:avLst/>
          </a:prstGeom>
        </p:spPr>
      </p:pic>
    </p:spTree>
    <p:extLst>
      <p:ext uri="{BB962C8B-B14F-4D97-AF65-F5344CB8AC3E}">
        <p14:creationId xmlns:p14="http://schemas.microsoft.com/office/powerpoint/2010/main" val="225666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EF4E4-E91B-3930-7D59-A869349E742B}"/>
              </a:ext>
            </a:extLst>
          </p:cNvPr>
          <p:cNvSpPr>
            <a:spLocks noGrp="1"/>
          </p:cNvSpPr>
          <p:nvPr>
            <p:ph type="title"/>
          </p:nvPr>
        </p:nvSpPr>
        <p:spPr>
          <a:xfrm>
            <a:off x="1484311" y="685800"/>
            <a:ext cx="10018713" cy="2414587"/>
          </a:xfrm>
        </p:spPr>
        <p:txBody>
          <a:bodyPr>
            <a:normAutofit/>
          </a:bodyPr>
          <a:lstStyle/>
          <a:p>
            <a:pPr algn="l"/>
            <a:r>
              <a:rPr lang="en-IN" b="1" u="sng" dirty="0">
                <a:latin typeface="Arial" panose="020B0604020202020204" pitchFamily="34" charset="0"/>
                <a:cs typeface="Arial" panose="020B0604020202020204" pitchFamily="34" charset="0"/>
              </a:rPr>
              <a:t>Objective:</a:t>
            </a:r>
            <a:br>
              <a:rPr lang="en-IN" dirty="0">
                <a:latin typeface="Arial" panose="020B0604020202020204" pitchFamily="34" charset="0"/>
                <a:cs typeface="Arial" panose="020B0604020202020204" pitchFamily="34" charset="0"/>
              </a:rPr>
            </a:br>
            <a:r>
              <a:rPr lang="en-US" sz="2800" dirty="0"/>
              <a:t>To analyze flight operations and develop a data-driven ‘Flight Difficulty Score’ that identifies operationally challenging flights.</a:t>
            </a:r>
            <a:endParaRPr lang="en-IN"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9C99BD5-A9BE-71A9-4928-DE76914DA5D3}"/>
              </a:ext>
            </a:extLst>
          </p:cNvPr>
          <p:cNvSpPr>
            <a:spLocks noGrp="1"/>
          </p:cNvSpPr>
          <p:nvPr>
            <p:ph idx="1"/>
          </p:nvPr>
        </p:nvSpPr>
        <p:spPr>
          <a:xfrm>
            <a:off x="1484310" y="3481387"/>
            <a:ext cx="10018713" cy="2690813"/>
          </a:xfrm>
        </p:spPr>
        <p:txBody>
          <a:bodyPr>
            <a:normAutofit/>
          </a:bodyPr>
          <a:lstStyle/>
          <a:p>
            <a:pPr marL="0" indent="0">
              <a:buNone/>
            </a:pPr>
            <a:r>
              <a:rPr lang="en-US" sz="4000" b="1" dirty="0"/>
              <a:t> </a:t>
            </a:r>
            <a:r>
              <a:rPr lang="en-US" sz="4000" b="1" u="sng" dirty="0">
                <a:latin typeface="Arial" panose="020B0604020202020204" pitchFamily="34" charset="0"/>
                <a:cs typeface="Arial" panose="020B0604020202020204" pitchFamily="34" charset="0"/>
              </a:rPr>
              <a:t>Deliverables:</a:t>
            </a:r>
            <a:endParaRPr lang="en-US" sz="4000" u="sng"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Exploratory Data Analysis (EDA)</a:t>
            </a:r>
          </a:p>
          <a:p>
            <a:r>
              <a:rPr lang="en-US" sz="2800" dirty="0">
                <a:latin typeface="Arial" panose="020B0604020202020204" pitchFamily="34" charset="0"/>
                <a:cs typeface="Arial" panose="020B0604020202020204" pitchFamily="34" charset="0"/>
              </a:rPr>
              <a:t>Flight Difficulty Score Development</a:t>
            </a:r>
          </a:p>
          <a:p>
            <a:r>
              <a:rPr lang="en-US" sz="2800" dirty="0">
                <a:latin typeface="Arial" panose="020B0604020202020204" pitchFamily="34" charset="0"/>
                <a:cs typeface="Arial" panose="020B0604020202020204" pitchFamily="34" charset="0"/>
              </a:rPr>
              <a:t>Post-Analysis &amp; Operational Insights</a:t>
            </a:r>
          </a:p>
          <a:p>
            <a:endParaRPr lang="en-IN" dirty="0"/>
          </a:p>
        </p:txBody>
      </p:sp>
      <p:pic>
        <p:nvPicPr>
          <p:cNvPr id="4" name="Graphic 3" descr="Airplane">
            <a:extLst>
              <a:ext uri="{FF2B5EF4-FFF2-40B4-BE49-F238E27FC236}">
                <a16:creationId xmlns:a16="http://schemas.microsoft.com/office/drawing/2014/main" id="{7E0F787A-E053-7A23-4666-9C561990EA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10201542" y="116887"/>
            <a:ext cx="1506127" cy="1506127"/>
          </a:xfrm>
          <a:prstGeom prst="rect">
            <a:avLst/>
          </a:prstGeom>
        </p:spPr>
      </p:pic>
    </p:spTree>
    <p:extLst>
      <p:ext uri="{BB962C8B-B14F-4D97-AF65-F5344CB8AC3E}">
        <p14:creationId xmlns:p14="http://schemas.microsoft.com/office/powerpoint/2010/main" val="3383964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7FDE-D090-FD46-C62C-66004FDD4CFA}"/>
              </a:ext>
            </a:extLst>
          </p:cNvPr>
          <p:cNvSpPr>
            <a:spLocks noGrp="1"/>
          </p:cNvSpPr>
          <p:nvPr>
            <p:ph type="title"/>
          </p:nvPr>
        </p:nvSpPr>
        <p:spPr>
          <a:xfrm>
            <a:off x="1441448" y="542925"/>
            <a:ext cx="10018713" cy="5843588"/>
          </a:xfrm>
        </p:spPr>
        <p:txBody>
          <a:bodyPr>
            <a:normAutofit/>
          </a:bodyPr>
          <a:lstStyle/>
          <a:p>
            <a:r>
              <a:rPr lang="en-IN" sz="6000" i="1" dirty="0">
                <a:latin typeface="Arial" panose="020B0604020202020204" pitchFamily="34" charset="0"/>
                <a:cs typeface="Arial" panose="020B0604020202020204" pitchFamily="34" charset="0"/>
              </a:rPr>
              <a:t>Thank you!</a:t>
            </a:r>
          </a:p>
        </p:txBody>
      </p:sp>
      <p:pic>
        <p:nvPicPr>
          <p:cNvPr id="3" name="Graphic 2" descr="Airplane">
            <a:extLst>
              <a:ext uri="{FF2B5EF4-FFF2-40B4-BE49-F238E27FC236}">
                <a16:creationId xmlns:a16="http://schemas.microsoft.com/office/drawing/2014/main" id="{2B7C3494-57B4-F3A3-CB04-641CEB74F2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10230117" y="159750"/>
            <a:ext cx="1506127" cy="1506127"/>
          </a:xfrm>
          <a:prstGeom prst="rect">
            <a:avLst/>
          </a:prstGeom>
        </p:spPr>
      </p:pic>
    </p:spTree>
    <p:extLst>
      <p:ext uri="{BB962C8B-B14F-4D97-AF65-F5344CB8AC3E}">
        <p14:creationId xmlns:p14="http://schemas.microsoft.com/office/powerpoint/2010/main" val="131022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F74EC-DC26-7D98-539F-90F1DB0C40A4}"/>
              </a:ext>
            </a:extLst>
          </p:cNvPr>
          <p:cNvSpPr>
            <a:spLocks noGrp="1"/>
          </p:cNvSpPr>
          <p:nvPr>
            <p:ph type="title"/>
          </p:nvPr>
        </p:nvSpPr>
        <p:spPr>
          <a:xfrm>
            <a:off x="1484311" y="685800"/>
            <a:ext cx="10018713" cy="5572125"/>
          </a:xfrm>
        </p:spPr>
        <p:txBody>
          <a:bodyPr>
            <a:normAutofit/>
          </a:bodyPr>
          <a:lstStyle/>
          <a:p>
            <a:pPr algn="l"/>
            <a:r>
              <a:rPr lang="en-IN" b="1" u="sng" dirty="0">
                <a:latin typeface="Arial" panose="020B0604020202020204" pitchFamily="34" charset="0"/>
                <a:cs typeface="Arial" panose="020B0604020202020204" pitchFamily="34" charset="0"/>
              </a:rPr>
              <a:t>Datasets Used:</a:t>
            </a:r>
            <a:br>
              <a:rPr lang="en-IN" u="sng" dirty="0">
                <a:latin typeface="Arial" panose="020B0604020202020204" pitchFamily="34" charset="0"/>
                <a:cs typeface="Arial" panose="020B0604020202020204" pitchFamily="34" charset="0"/>
              </a:rPr>
            </a:br>
            <a:r>
              <a:rPr lang="en-IN" sz="2800" dirty="0">
                <a:latin typeface="Arial" panose="020B0604020202020204" pitchFamily="34" charset="0"/>
                <a:cs typeface="Arial" panose="020B0604020202020204" pitchFamily="34" charset="0"/>
              </a:rPr>
              <a:t>1. Flight Level Data</a:t>
            </a:r>
            <a:br>
              <a:rPr lang="en-IN" sz="2800" dirty="0">
                <a:latin typeface="Arial" panose="020B0604020202020204" pitchFamily="34" charset="0"/>
                <a:cs typeface="Arial" panose="020B0604020202020204" pitchFamily="34" charset="0"/>
              </a:rPr>
            </a:br>
            <a:r>
              <a:rPr lang="en-IN" sz="2800" dirty="0">
                <a:latin typeface="Arial" panose="020B0604020202020204" pitchFamily="34" charset="0"/>
                <a:cs typeface="Arial" panose="020B0604020202020204" pitchFamily="34" charset="0"/>
              </a:rPr>
              <a:t>2. PNR Flight Level Data</a:t>
            </a:r>
            <a:br>
              <a:rPr lang="en-IN" sz="2800" dirty="0">
                <a:latin typeface="Arial" panose="020B0604020202020204" pitchFamily="34" charset="0"/>
                <a:cs typeface="Arial" panose="020B0604020202020204" pitchFamily="34" charset="0"/>
              </a:rPr>
            </a:br>
            <a:r>
              <a:rPr lang="en-IN" sz="2800" dirty="0">
                <a:latin typeface="Arial" panose="020B0604020202020204" pitchFamily="34" charset="0"/>
                <a:cs typeface="Arial" panose="020B0604020202020204" pitchFamily="34" charset="0"/>
              </a:rPr>
              <a:t>3. PNR Remark Level Data</a:t>
            </a:r>
            <a:br>
              <a:rPr lang="en-IN" sz="2800" dirty="0">
                <a:latin typeface="Arial" panose="020B0604020202020204" pitchFamily="34" charset="0"/>
                <a:cs typeface="Arial" panose="020B0604020202020204" pitchFamily="34" charset="0"/>
              </a:rPr>
            </a:br>
            <a:r>
              <a:rPr lang="en-IN" sz="2800" dirty="0">
                <a:latin typeface="Arial" panose="020B0604020202020204" pitchFamily="34" charset="0"/>
                <a:cs typeface="Arial" panose="020B0604020202020204" pitchFamily="34" charset="0"/>
              </a:rPr>
              <a:t>4. Bag Level Data</a:t>
            </a:r>
            <a:br>
              <a:rPr lang="en-IN" sz="2800" dirty="0">
                <a:latin typeface="Arial" panose="020B0604020202020204" pitchFamily="34" charset="0"/>
                <a:cs typeface="Arial" panose="020B0604020202020204" pitchFamily="34" charset="0"/>
              </a:rPr>
            </a:br>
            <a:r>
              <a:rPr lang="en-IN" sz="2800" dirty="0">
                <a:latin typeface="Arial" panose="020B0604020202020204" pitchFamily="34" charset="0"/>
                <a:cs typeface="Arial" panose="020B0604020202020204" pitchFamily="34" charset="0"/>
              </a:rPr>
              <a:t>5. Airport Information</a:t>
            </a:r>
            <a:br>
              <a:rPr lang="en-IN" sz="2800" dirty="0">
                <a:latin typeface="Arial" panose="020B0604020202020204" pitchFamily="34" charset="0"/>
                <a:cs typeface="Arial" panose="020B0604020202020204" pitchFamily="34" charset="0"/>
              </a:rPr>
            </a:br>
            <a:br>
              <a:rPr lang="en-IN" sz="2800" dirty="0">
                <a:latin typeface="Arial" panose="020B0604020202020204" pitchFamily="34" charset="0"/>
                <a:cs typeface="Arial" panose="020B0604020202020204" pitchFamily="34" charset="0"/>
              </a:rPr>
            </a:br>
            <a:r>
              <a:rPr lang="en-IN" b="1" u="sng" dirty="0">
                <a:latin typeface="Arial" panose="020B0604020202020204" pitchFamily="34" charset="0"/>
                <a:cs typeface="Arial" panose="020B0604020202020204" pitchFamily="34" charset="0"/>
              </a:rPr>
              <a:t>Key Variables:</a:t>
            </a:r>
            <a:br>
              <a:rPr lang="en-IN" u="sng" dirty="0">
                <a:latin typeface="Arial" panose="020B0604020202020204" pitchFamily="34" charset="0"/>
                <a:cs typeface="Arial" panose="020B0604020202020204" pitchFamily="34" charset="0"/>
              </a:rPr>
            </a:br>
            <a:r>
              <a:rPr lang="en-IN" sz="2800" dirty="0">
                <a:latin typeface="Arial" panose="020B0604020202020204" pitchFamily="34" charset="0"/>
                <a:cs typeface="Arial" panose="020B0604020202020204" pitchFamily="34" charset="0"/>
              </a:rPr>
              <a:t>Delay, Ground Time, Passenger Load, Bag Type, SSR Requests</a:t>
            </a:r>
            <a:br>
              <a:rPr lang="en-IN" sz="2800" dirty="0"/>
            </a:br>
            <a:endParaRPr lang="en-IN" sz="2800" dirty="0">
              <a:latin typeface="Arial" panose="020B0604020202020204" pitchFamily="34" charset="0"/>
              <a:cs typeface="Arial" panose="020B0604020202020204" pitchFamily="34" charset="0"/>
            </a:endParaRPr>
          </a:p>
        </p:txBody>
      </p:sp>
      <p:pic>
        <p:nvPicPr>
          <p:cNvPr id="4" name="Graphic 3" descr="Airplane">
            <a:extLst>
              <a:ext uri="{FF2B5EF4-FFF2-40B4-BE49-F238E27FC236}">
                <a16:creationId xmlns:a16="http://schemas.microsoft.com/office/drawing/2014/main" id="{B991289F-CB0F-956B-CF72-369E1D62B8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10230117" y="159750"/>
            <a:ext cx="1506127" cy="1506127"/>
          </a:xfrm>
          <a:prstGeom prst="rect">
            <a:avLst/>
          </a:prstGeom>
        </p:spPr>
      </p:pic>
    </p:spTree>
    <p:extLst>
      <p:ext uri="{BB962C8B-B14F-4D97-AF65-F5344CB8AC3E}">
        <p14:creationId xmlns:p14="http://schemas.microsoft.com/office/powerpoint/2010/main" val="262591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326A19A-415C-9C0E-77C0-C12CEA804A07}"/>
              </a:ext>
            </a:extLst>
          </p:cNvPr>
          <p:cNvSpPr>
            <a:spLocks noGrp="1"/>
          </p:cNvSpPr>
          <p:nvPr>
            <p:ph type="title"/>
          </p:nvPr>
        </p:nvSpPr>
        <p:spPr>
          <a:xfrm>
            <a:off x="1484313" y="685800"/>
            <a:ext cx="10018712" cy="779463"/>
          </a:xfrm>
        </p:spPr>
        <p:txBody>
          <a:bodyPr>
            <a:normAutofit/>
          </a:bodyPr>
          <a:lstStyle/>
          <a:p>
            <a:r>
              <a:rPr lang="en-US" sz="2800" b="1" u="sng" dirty="0">
                <a:latin typeface="Arial" panose="020B0604020202020204" pitchFamily="34" charset="0"/>
                <a:cs typeface="Arial" panose="020B0604020202020204" pitchFamily="34" charset="0"/>
              </a:rPr>
              <a:t>Columns and key metrics from each dataset</a:t>
            </a:r>
            <a:endParaRPr lang="en-IN" sz="2800" b="1" u="sng"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1BC47AD1-D0C5-625A-51BF-523B89EBC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5591" y="1990884"/>
            <a:ext cx="2781493" cy="3447649"/>
          </a:xfrm>
          <a:prstGeom prst="rect">
            <a:avLst/>
          </a:prstGeom>
        </p:spPr>
      </p:pic>
      <p:pic>
        <p:nvPicPr>
          <p:cNvPr id="16" name="Picture 15">
            <a:extLst>
              <a:ext uri="{FF2B5EF4-FFF2-40B4-BE49-F238E27FC236}">
                <a16:creationId xmlns:a16="http://schemas.microsoft.com/office/drawing/2014/main" id="{7D982D60-26FD-8558-F082-E9AF430E2E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42" y="1990884"/>
            <a:ext cx="2920019" cy="3671954"/>
          </a:xfrm>
          <a:prstGeom prst="rect">
            <a:avLst/>
          </a:prstGeom>
        </p:spPr>
      </p:pic>
      <p:pic>
        <p:nvPicPr>
          <p:cNvPr id="18" name="Picture 17">
            <a:extLst>
              <a:ext uri="{FF2B5EF4-FFF2-40B4-BE49-F238E27FC236}">
                <a16:creationId xmlns:a16="http://schemas.microsoft.com/office/drawing/2014/main" id="{DAB067D8-0598-9E9B-6968-C352DED040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66996" y="1990884"/>
            <a:ext cx="2629544" cy="1939289"/>
          </a:xfrm>
          <a:prstGeom prst="rect">
            <a:avLst/>
          </a:prstGeom>
        </p:spPr>
      </p:pic>
      <p:pic>
        <p:nvPicPr>
          <p:cNvPr id="20" name="Picture 19">
            <a:extLst>
              <a:ext uri="{FF2B5EF4-FFF2-40B4-BE49-F238E27FC236}">
                <a16:creationId xmlns:a16="http://schemas.microsoft.com/office/drawing/2014/main" id="{BBC605A8-AC35-006B-7A4C-32C81865F3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8664" y="1972742"/>
            <a:ext cx="2738332" cy="3228602"/>
          </a:xfrm>
          <a:prstGeom prst="rect">
            <a:avLst/>
          </a:prstGeom>
        </p:spPr>
      </p:pic>
      <p:pic>
        <p:nvPicPr>
          <p:cNvPr id="21" name="Graphic 20" descr="Airplane">
            <a:extLst>
              <a:ext uri="{FF2B5EF4-FFF2-40B4-BE49-F238E27FC236}">
                <a16:creationId xmlns:a16="http://schemas.microsoft.com/office/drawing/2014/main" id="{12E234E6-8D09-6F6A-41E1-E36D528C116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10230117" y="159750"/>
            <a:ext cx="1506127" cy="1506127"/>
          </a:xfrm>
          <a:prstGeom prst="rect">
            <a:avLst/>
          </a:prstGeom>
        </p:spPr>
      </p:pic>
    </p:spTree>
    <p:extLst>
      <p:ext uri="{BB962C8B-B14F-4D97-AF65-F5344CB8AC3E}">
        <p14:creationId xmlns:p14="http://schemas.microsoft.com/office/powerpoint/2010/main" val="2899836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39A070A5-DBAB-86C3-E348-55629437C397}"/>
              </a:ext>
            </a:extLst>
          </p:cNvPr>
          <p:cNvSpPr>
            <a:spLocks noGrp="1" noChangeArrowheads="1"/>
          </p:cNvSpPr>
          <p:nvPr>
            <p:ph type="title"/>
          </p:nvPr>
        </p:nvSpPr>
        <p:spPr bwMode="auto">
          <a:xfrm>
            <a:off x="1484313" y="364631"/>
            <a:ext cx="7645174"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2800" b="1" i="0" u="sng" strike="noStrike" cap="none" normalizeH="0" baseline="0" dirty="0">
                <a:ln>
                  <a:noFill/>
                </a:ln>
                <a:solidFill>
                  <a:schemeClr val="tx1"/>
                </a:solidFill>
                <a:effectLst/>
                <a:latin typeface="Arial" panose="020B0604020202020204" pitchFamily="34" charset="0"/>
              </a:rPr>
              <a:t>Merging &amp; Cleaning Process in Power BI</a:t>
            </a:r>
            <a:br>
              <a:rPr kumimoji="0" lang="en-US" altLang="en-US" sz="2800" b="1" i="0" u="sng" strike="noStrike" cap="none" normalizeH="0" baseline="0" dirty="0">
                <a:ln>
                  <a:noFill/>
                </a:ln>
                <a:solidFill>
                  <a:schemeClr val="tx1"/>
                </a:solidFill>
                <a:effectLst/>
                <a:latin typeface="Arial" panose="020B0604020202020204" pitchFamily="34" charset="0"/>
              </a:rPr>
            </a:br>
            <a:endParaRPr kumimoji="0" lang="en-US" altLang="en-US" sz="2800" b="1"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Merged data using </a:t>
            </a:r>
            <a:r>
              <a:rPr kumimoji="0" lang="en-US" altLang="en-US" sz="2800" i="0" u="none" strike="noStrike" cap="none" normalizeH="0" baseline="0" dirty="0" err="1">
                <a:ln>
                  <a:noFill/>
                </a:ln>
                <a:solidFill>
                  <a:schemeClr val="tx1"/>
                </a:solidFill>
                <a:effectLst/>
                <a:latin typeface="Arial" panose="020B0604020202020204" pitchFamily="34" charset="0"/>
              </a:rPr>
              <a:t>flight_number</a:t>
            </a:r>
            <a:r>
              <a:rPr kumimoji="0" lang="en-US" altLang="en-US" sz="2800" i="0" u="none" strike="noStrike" cap="none" normalizeH="0" baseline="0" dirty="0">
                <a:ln>
                  <a:noFill/>
                </a:ln>
                <a:solidFill>
                  <a:schemeClr val="tx1"/>
                </a:solidFill>
                <a:effectLst/>
                <a:latin typeface="Arial" panose="020B0604020202020204" pitchFamily="34" charset="0"/>
              </a:rPr>
              <a:t> &amp; </a:t>
            </a:r>
            <a:r>
              <a:rPr kumimoji="0" lang="en-US" altLang="en-US" sz="2800" i="0" u="none" strike="noStrike" cap="none" normalizeH="0" baseline="0" dirty="0" err="1">
                <a:ln>
                  <a:noFill/>
                </a:ln>
                <a:solidFill>
                  <a:schemeClr val="tx1"/>
                </a:solidFill>
                <a:effectLst/>
                <a:latin typeface="Arial" panose="020B0604020202020204" pitchFamily="34" charset="0"/>
              </a:rPr>
              <a:t>scheduled_departure_date_local</a:t>
            </a:r>
            <a:endParaRPr kumimoji="0" lang="en-US" altLang="en-US" sz="2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Grouped and counted passengers, bags, and SSR requests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Arial" panose="020B0604020202020204" pitchFamily="34" charset="0"/>
              </a:rPr>
              <a:t>Created master flight-level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C4CEE3CF-D1F0-961C-36EF-BDC9DE92C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536" y="3435816"/>
            <a:ext cx="10454778" cy="3310760"/>
          </a:xfrm>
          <a:prstGeom prst="rect">
            <a:avLst/>
          </a:prstGeom>
        </p:spPr>
      </p:pic>
      <p:pic>
        <p:nvPicPr>
          <p:cNvPr id="8" name="Graphic 7" descr="Airplane">
            <a:extLst>
              <a:ext uri="{FF2B5EF4-FFF2-40B4-BE49-F238E27FC236}">
                <a16:creationId xmlns:a16="http://schemas.microsoft.com/office/drawing/2014/main" id="{ED72ABC2-E71E-08C8-2B05-BDE8E00536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0230117" y="159750"/>
            <a:ext cx="1506127" cy="1506127"/>
          </a:xfrm>
          <a:prstGeom prst="rect">
            <a:avLst/>
          </a:prstGeom>
        </p:spPr>
      </p:pic>
    </p:spTree>
    <p:extLst>
      <p:ext uri="{BB962C8B-B14F-4D97-AF65-F5344CB8AC3E}">
        <p14:creationId xmlns:p14="http://schemas.microsoft.com/office/powerpoint/2010/main" val="289551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7311F-2991-2925-3478-7CF67BE7BF19}"/>
              </a:ext>
            </a:extLst>
          </p:cNvPr>
          <p:cNvSpPr>
            <a:spLocks noGrp="1"/>
          </p:cNvSpPr>
          <p:nvPr>
            <p:ph type="title"/>
          </p:nvPr>
        </p:nvSpPr>
        <p:spPr>
          <a:xfrm>
            <a:off x="1484311" y="685800"/>
            <a:ext cx="10018713" cy="794657"/>
          </a:xfrm>
        </p:spPr>
        <p:txBody>
          <a:bodyPr>
            <a:normAutofit/>
          </a:bodyPr>
          <a:lstStyle/>
          <a:p>
            <a:r>
              <a:rPr lang="en-IN" sz="2800" b="1" u="sng" dirty="0">
                <a:latin typeface="Arial" panose="020B0604020202020204" pitchFamily="34" charset="0"/>
                <a:cs typeface="Arial" panose="020B0604020202020204" pitchFamily="34" charset="0"/>
              </a:rPr>
              <a:t>New Columns Created Using DAX</a:t>
            </a:r>
          </a:p>
        </p:txBody>
      </p:sp>
      <p:pic>
        <p:nvPicPr>
          <p:cNvPr id="5" name="Picture 4">
            <a:extLst>
              <a:ext uri="{FF2B5EF4-FFF2-40B4-BE49-F238E27FC236}">
                <a16:creationId xmlns:a16="http://schemas.microsoft.com/office/drawing/2014/main" id="{F0E84AFC-0727-BC95-F41B-D75CBD6D3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295" y="1609029"/>
            <a:ext cx="4685714" cy="1276190"/>
          </a:xfrm>
          <a:prstGeom prst="rect">
            <a:avLst/>
          </a:prstGeom>
        </p:spPr>
      </p:pic>
      <p:pic>
        <p:nvPicPr>
          <p:cNvPr id="7" name="Picture 6">
            <a:extLst>
              <a:ext uri="{FF2B5EF4-FFF2-40B4-BE49-F238E27FC236}">
                <a16:creationId xmlns:a16="http://schemas.microsoft.com/office/drawing/2014/main" id="{4D8A6C07-D400-9207-87DD-A871757B9B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3191" y="3085852"/>
            <a:ext cx="5047619" cy="1390476"/>
          </a:xfrm>
          <a:prstGeom prst="rect">
            <a:avLst/>
          </a:prstGeom>
        </p:spPr>
      </p:pic>
      <p:pic>
        <p:nvPicPr>
          <p:cNvPr id="10" name="Picture 9">
            <a:extLst>
              <a:ext uri="{FF2B5EF4-FFF2-40B4-BE49-F238E27FC236}">
                <a16:creationId xmlns:a16="http://schemas.microsoft.com/office/drawing/2014/main" id="{48EE1342-139F-D6C5-FDEB-508B626FAD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2353" y="3085852"/>
            <a:ext cx="4580733" cy="1314286"/>
          </a:xfrm>
          <a:prstGeom prst="rect">
            <a:avLst/>
          </a:prstGeom>
        </p:spPr>
      </p:pic>
      <p:pic>
        <p:nvPicPr>
          <p:cNvPr id="13" name="Picture 12">
            <a:extLst>
              <a:ext uri="{FF2B5EF4-FFF2-40B4-BE49-F238E27FC236}">
                <a16:creationId xmlns:a16="http://schemas.microsoft.com/office/drawing/2014/main" id="{12F64EAD-9BF0-C51D-EC50-D8A793E64C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0025" y="1475695"/>
            <a:ext cx="5257143" cy="1409524"/>
          </a:xfrm>
          <a:prstGeom prst="rect">
            <a:avLst/>
          </a:prstGeom>
        </p:spPr>
      </p:pic>
      <p:pic>
        <p:nvPicPr>
          <p:cNvPr id="16" name="Picture 15">
            <a:extLst>
              <a:ext uri="{FF2B5EF4-FFF2-40B4-BE49-F238E27FC236}">
                <a16:creationId xmlns:a16="http://schemas.microsoft.com/office/drawing/2014/main" id="{632E091B-7603-7E1A-1526-AF93B4331A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3191" y="4676961"/>
            <a:ext cx="5190476" cy="1533333"/>
          </a:xfrm>
          <a:prstGeom prst="rect">
            <a:avLst/>
          </a:prstGeom>
        </p:spPr>
      </p:pic>
      <p:pic>
        <p:nvPicPr>
          <p:cNvPr id="19" name="Picture 18">
            <a:extLst>
              <a:ext uri="{FF2B5EF4-FFF2-40B4-BE49-F238E27FC236}">
                <a16:creationId xmlns:a16="http://schemas.microsoft.com/office/drawing/2014/main" id="{79590304-1608-F1FB-1594-3BA8D62736C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46436" y="4676961"/>
            <a:ext cx="4580732" cy="1495238"/>
          </a:xfrm>
          <a:prstGeom prst="rect">
            <a:avLst/>
          </a:prstGeom>
        </p:spPr>
      </p:pic>
      <p:pic>
        <p:nvPicPr>
          <p:cNvPr id="23" name="Graphic 22" descr="Airplane">
            <a:extLst>
              <a:ext uri="{FF2B5EF4-FFF2-40B4-BE49-F238E27FC236}">
                <a16:creationId xmlns:a16="http://schemas.microsoft.com/office/drawing/2014/main" id="{BCD4130D-884E-CE6E-1AE9-30886C72B6E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5400000">
            <a:off x="10230117" y="159750"/>
            <a:ext cx="1506127" cy="1506127"/>
          </a:xfrm>
          <a:prstGeom prst="rect">
            <a:avLst/>
          </a:prstGeom>
        </p:spPr>
      </p:pic>
    </p:spTree>
    <p:extLst>
      <p:ext uri="{BB962C8B-B14F-4D97-AF65-F5344CB8AC3E}">
        <p14:creationId xmlns:p14="http://schemas.microsoft.com/office/powerpoint/2010/main" val="1185502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884B-EC19-2B4C-239F-923E6D7637D4}"/>
              </a:ext>
            </a:extLst>
          </p:cNvPr>
          <p:cNvSpPr>
            <a:spLocks noGrp="1"/>
          </p:cNvSpPr>
          <p:nvPr>
            <p:ph type="title"/>
          </p:nvPr>
        </p:nvSpPr>
        <p:spPr>
          <a:xfrm>
            <a:off x="1484311" y="685800"/>
            <a:ext cx="10018713" cy="5500688"/>
          </a:xfrm>
        </p:spPr>
        <p:txBody>
          <a:bodyPr>
            <a:normAutofit/>
          </a:bodyPr>
          <a:lstStyle/>
          <a:p>
            <a:pPr algn="l"/>
            <a:r>
              <a:rPr lang="en-US" sz="4400" b="1" u="sng" dirty="0">
                <a:latin typeface="Arial" panose="020B0604020202020204" pitchFamily="34" charset="0"/>
                <a:cs typeface="Arial" panose="020B0604020202020204" pitchFamily="34" charset="0"/>
              </a:rPr>
              <a:t>Exploratory Data Analysis (EDA)</a:t>
            </a:r>
            <a:br>
              <a:rPr lang="en-US" sz="4400" b="1" u="sng" dirty="0">
                <a:latin typeface="Arial" panose="020B0604020202020204" pitchFamily="34" charset="0"/>
                <a:cs typeface="Arial" panose="020B0604020202020204" pitchFamily="34" charset="0"/>
              </a:rPr>
            </a:br>
            <a:br>
              <a:rPr lang="en-US" b="1" u="sng" dirty="0">
                <a:latin typeface="Arial" panose="020B0604020202020204" pitchFamily="34" charset="0"/>
                <a:cs typeface="Arial" panose="020B0604020202020204" pitchFamily="34" charset="0"/>
              </a:rPr>
            </a:br>
            <a:r>
              <a:rPr lang="en-US" sz="3600" b="1" i="1" dirty="0">
                <a:latin typeface="Arial" panose="020B0604020202020204" pitchFamily="34" charset="0"/>
                <a:cs typeface="Arial" panose="020B0604020202020204" pitchFamily="34" charset="0"/>
              </a:rPr>
              <a:t>Key Questions Answered:</a:t>
            </a:r>
            <a:br>
              <a:rPr lang="en-US" sz="3600" i="1" dirty="0">
                <a:latin typeface="Arial" panose="020B0604020202020204" pitchFamily="34" charset="0"/>
                <a:cs typeface="Arial" panose="020B0604020202020204" pitchFamily="34" charset="0"/>
              </a:rPr>
            </a:br>
            <a:r>
              <a:rPr lang="en-US" sz="3100" i="1" dirty="0">
                <a:latin typeface="Arial" panose="020B0604020202020204" pitchFamily="34" charset="0"/>
                <a:cs typeface="Arial" panose="020B0604020202020204" pitchFamily="34" charset="0"/>
              </a:rPr>
              <a:t>1. A</a:t>
            </a:r>
            <a:r>
              <a:rPr lang="en-US" sz="3100" dirty="0">
                <a:latin typeface="Arial" panose="020B0604020202020204" pitchFamily="34" charset="0"/>
                <a:cs typeface="Arial" panose="020B0604020202020204" pitchFamily="34" charset="0"/>
              </a:rPr>
              <a:t>verage delay and % of late departures</a:t>
            </a:r>
            <a:br>
              <a:rPr lang="en-US" sz="3100" dirty="0">
                <a:latin typeface="Arial" panose="020B0604020202020204" pitchFamily="34" charset="0"/>
                <a:cs typeface="Arial" panose="020B0604020202020204" pitchFamily="34" charset="0"/>
              </a:rPr>
            </a:br>
            <a:r>
              <a:rPr lang="en-US" sz="3100" dirty="0">
                <a:latin typeface="Arial" panose="020B0604020202020204" pitchFamily="34" charset="0"/>
                <a:cs typeface="Arial" panose="020B0604020202020204" pitchFamily="34" charset="0"/>
              </a:rPr>
              <a:t>2. Flights with low ground time vs minimum turn time</a:t>
            </a:r>
            <a:br>
              <a:rPr lang="en-US" sz="3100" dirty="0">
                <a:latin typeface="Arial" panose="020B0604020202020204" pitchFamily="34" charset="0"/>
                <a:cs typeface="Arial" panose="020B0604020202020204" pitchFamily="34" charset="0"/>
              </a:rPr>
            </a:br>
            <a:r>
              <a:rPr lang="en-US" sz="3100" dirty="0">
                <a:latin typeface="Arial" panose="020B0604020202020204" pitchFamily="34" charset="0"/>
                <a:cs typeface="Arial" panose="020B0604020202020204" pitchFamily="34" charset="0"/>
              </a:rPr>
              <a:t>3. Ratio of transfer vs checked (origin) bags</a:t>
            </a:r>
            <a:br>
              <a:rPr lang="en-US" sz="3100" dirty="0">
                <a:latin typeface="Arial" panose="020B0604020202020204" pitchFamily="34" charset="0"/>
                <a:cs typeface="Arial" panose="020B0604020202020204" pitchFamily="34" charset="0"/>
              </a:rPr>
            </a:br>
            <a:r>
              <a:rPr lang="en-US" sz="3100" dirty="0">
                <a:latin typeface="Arial" panose="020B0604020202020204" pitchFamily="34" charset="0"/>
                <a:cs typeface="Arial" panose="020B0604020202020204" pitchFamily="34" charset="0"/>
              </a:rPr>
              <a:t>4. Passenger load and correlation with difficulty</a:t>
            </a:r>
            <a:br>
              <a:rPr lang="en-US" sz="3100" dirty="0">
                <a:latin typeface="Arial" panose="020B0604020202020204" pitchFamily="34" charset="0"/>
                <a:cs typeface="Arial" panose="020B0604020202020204" pitchFamily="34" charset="0"/>
              </a:rPr>
            </a:br>
            <a:r>
              <a:rPr lang="en-US" sz="3100" dirty="0">
                <a:latin typeface="Arial" panose="020B0604020202020204" pitchFamily="34" charset="0"/>
                <a:cs typeface="Arial" panose="020B0604020202020204" pitchFamily="34" charset="0"/>
              </a:rPr>
              <a:t>5. SSR flights and their delay trends</a:t>
            </a:r>
            <a:br>
              <a:rPr lang="en-US" sz="3100" dirty="0"/>
            </a:br>
            <a:endParaRPr lang="en-IN" sz="3100" dirty="0"/>
          </a:p>
        </p:txBody>
      </p:sp>
      <p:pic>
        <p:nvPicPr>
          <p:cNvPr id="3" name="Graphic 2" descr="Airplane">
            <a:extLst>
              <a:ext uri="{FF2B5EF4-FFF2-40B4-BE49-F238E27FC236}">
                <a16:creationId xmlns:a16="http://schemas.microsoft.com/office/drawing/2014/main" id="{4BC895E8-4916-DD3C-33D3-DC6C42585B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10230117" y="159750"/>
            <a:ext cx="1506127" cy="1506127"/>
          </a:xfrm>
          <a:prstGeom prst="rect">
            <a:avLst/>
          </a:prstGeom>
        </p:spPr>
      </p:pic>
    </p:spTree>
    <p:extLst>
      <p:ext uri="{BB962C8B-B14F-4D97-AF65-F5344CB8AC3E}">
        <p14:creationId xmlns:p14="http://schemas.microsoft.com/office/powerpoint/2010/main" val="3157693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AA32-08B9-6DEC-2DE0-7EA4CA00CFDD}"/>
              </a:ext>
            </a:extLst>
          </p:cNvPr>
          <p:cNvSpPr>
            <a:spLocks noGrp="1"/>
          </p:cNvSpPr>
          <p:nvPr>
            <p:ph type="title"/>
          </p:nvPr>
        </p:nvSpPr>
        <p:spPr>
          <a:xfrm>
            <a:off x="1484311" y="685801"/>
            <a:ext cx="10018713" cy="722086"/>
          </a:xfrm>
        </p:spPr>
        <p:txBody>
          <a:bodyPr>
            <a:normAutofit/>
          </a:bodyPr>
          <a:lstStyle/>
          <a:p>
            <a:r>
              <a:rPr lang="en-US" b="1" u="sng" dirty="0">
                <a:latin typeface="Arial" panose="020B0604020202020204" pitchFamily="34" charset="0"/>
                <a:cs typeface="Arial" panose="020B0604020202020204" pitchFamily="34" charset="0"/>
              </a:rPr>
              <a:t>Insights From EDA</a:t>
            </a:r>
            <a:endParaRPr lang="en-IN"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B087C61-14EF-5696-789C-FAD7817926B7}"/>
              </a:ext>
            </a:extLst>
          </p:cNvPr>
          <p:cNvSpPr txBox="1"/>
          <p:nvPr/>
        </p:nvSpPr>
        <p:spPr>
          <a:xfrm>
            <a:off x="1484311" y="1611086"/>
            <a:ext cx="10127118" cy="1754326"/>
          </a:xfrm>
          <a:prstGeom prst="rect">
            <a:avLst/>
          </a:prstGeom>
          <a:noFill/>
        </p:spPr>
        <p:txBody>
          <a:bodyPr wrap="square" rtlCol="0">
            <a:spAutoFit/>
          </a:bodyPr>
          <a:lstStyle/>
          <a:p>
            <a:r>
              <a:rPr lang="en-US" dirty="0" err="1"/>
              <a:t>avg_delay</a:t>
            </a:r>
            <a:r>
              <a:rPr lang="en-US" dirty="0"/>
              <a:t> = flights["</a:t>
            </a:r>
            <a:r>
              <a:rPr lang="en-US" dirty="0" err="1"/>
              <a:t>Delay_mins</a:t>
            </a:r>
            <a:r>
              <a:rPr lang="en-US" dirty="0"/>
              <a:t>"].mean()</a:t>
            </a:r>
          </a:p>
          <a:p>
            <a:r>
              <a:rPr lang="en-US" dirty="0"/>
              <a:t>print("Average Delay (min):", </a:t>
            </a:r>
            <a:r>
              <a:rPr lang="en-US" dirty="0" err="1"/>
              <a:t>avg_delay</a:t>
            </a:r>
            <a:r>
              <a:rPr lang="en-US" dirty="0"/>
              <a:t>)</a:t>
            </a:r>
          </a:p>
          <a:p>
            <a:r>
              <a:rPr lang="en-IN" dirty="0"/>
              <a:t> </a:t>
            </a:r>
          </a:p>
          <a:p>
            <a:r>
              <a:rPr lang="en-IN" dirty="0"/>
              <a:t>Average Delay (min): 197.9344363501667 </a:t>
            </a:r>
          </a:p>
          <a:p>
            <a:endParaRPr lang="en-IN" dirty="0"/>
          </a:p>
          <a:p>
            <a:endParaRPr lang="en-IN" dirty="0"/>
          </a:p>
        </p:txBody>
      </p:sp>
      <p:pic>
        <p:nvPicPr>
          <p:cNvPr id="4" name="Picture 3">
            <a:extLst>
              <a:ext uri="{FF2B5EF4-FFF2-40B4-BE49-F238E27FC236}">
                <a16:creationId xmlns:a16="http://schemas.microsoft.com/office/drawing/2014/main" id="{62DD32ED-31C5-6BA3-64F6-4703172CFB40}"/>
              </a:ext>
            </a:extLst>
          </p:cNvPr>
          <p:cNvPicPr>
            <a:picLocks noChangeAspect="1"/>
          </p:cNvPicPr>
          <p:nvPr/>
        </p:nvPicPr>
        <p:blipFill>
          <a:blip r:embed="rId2"/>
          <a:stretch>
            <a:fillRect/>
          </a:stretch>
        </p:blipFill>
        <p:spPr>
          <a:xfrm>
            <a:off x="6086929" y="2064342"/>
            <a:ext cx="5524500" cy="4314825"/>
          </a:xfrm>
          <a:prstGeom prst="rect">
            <a:avLst/>
          </a:prstGeom>
        </p:spPr>
      </p:pic>
      <p:pic>
        <p:nvPicPr>
          <p:cNvPr id="5" name="Picture 4">
            <a:extLst>
              <a:ext uri="{FF2B5EF4-FFF2-40B4-BE49-F238E27FC236}">
                <a16:creationId xmlns:a16="http://schemas.microsoft.com/office/drawing/2014/main" id="{588DA657-8B6D-40A3-6371-DBCF324F1CD8}"/>
              </a:ext>
            </a:extLst>
          </p:cNvPr>
          <p:cNvPicPr>
            <a:picLocks noChangeAspect="1"/>
          </p:cNvPicPr>
          <p:nvPr/>
        </p:nvPicPr>
        <p:blipFill>
          <a:blip r:embed="rId3"/>
          <a:stretch>
            <a:fillRect/>
          </a:stretch>
        </p:blipFill>
        <p:spPr>
          <a:xfrm>
            <a:off x="1382711" y="2953699"/>
            <a:ext cx="4385808" cy="3425468"/>
          </a:xfrm>
          <a:prstGeom prst="rect">
            <a:avLst/>
          </a:prstGeom>
        </p:spPr>
      </p:pic>
      <p:pic>
        <p:nvPicPr>
          <p:cNvPr id="6" name="Graphic 5" descr="Airplane">
            <a:extLst>
              <a:ext uri="{FF2B5EF4-FFF2-40B4-BE49-F238E27FC236}">
                <a16:creationId xmlns:a16="http://schemas.microsoft.com/office/drawing/2014/main" id="{6DDF0391-836A-9522-86A2-BF06230F28A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400000">
            <a:off x="10230117" y="159750"/>
            <a:ext cx="1506127" cy="1506127"/>
          </a:xfrm>
          <a:prstGeom prst="rect">
            <a:avLst/>
          </a:prstGeom>
        </p:spPr>
      </p:pic>
    </p:spTree>
    <p:extLst>
      <p:ext uri="{BB962C8B-B14F-4D97-AF65-F5344CB8AC3E}">
        <p14:creationId xmlns:p14="http://schemas.microsoft.com/office/powerpoint/2010/main" val="678594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CE7709A-DD90-9200-5D00-C1084088A908}"/>
              </a:ext>
            </a:extLst>
          </p:cNvPr>
          <p:cNvSpPr txBox="1"/>
          <p:nvPr/>
        </p:nvSpPr>
        <p:spPr>
          <a:xfrm>
            <a:off x="1756229" y="464457"/>
            <a:ext cx="9448800" cy="1477328"/>
          </a:xfrm>
          <a:prstGeom prst="rect">
            <a:avLst/>
          </a:prstGeom>
          <a:noFill/>
        </p:spPr>
        <p:txBody>
          <a:bodyPr wrap="square" rtlCol="0">
            <a:spAutoFit/>
          </a:bodyPr>
          <a:lstStyle/>
          <a:p>
            <a:r>
              <a:rPr lang="en-US" dirty="0" err="1"/>
              <a:t>short_ground</a:t>
            </a:r>
            <a:r>
              <a:rPr lang="en-US" dirty="0"/>
              <a:t> = (flights["</a:t>
            </a:r>
            <a:r>
              <a:rPr lang="en-US" dirty="0" err="1"/>
              <a:t>scheduled_ground_time_minutes</a:t>
            </a:r>
            <a:r>
              <a:rPr lang="en-US" dirty="0"/>
              <a:t>"] &lt;= flights["</a:t>
            </a:r>
            <a:r>
              <a:rPr lang="en-US" dirty="0" err="1"/>
              <a:t>minimum_turn_minutes</a:t>
            </a:r>
            <a:r>
              <a:rPr lang="en-US" dirty="0"/>
              <a:t>"]).sum()</a:t>
            </a:r>
          </a:p>
          <a:p>
            <a:r>
              <a:rPr lang="en-US" dirty="0"/>
              <a:t>print("Flights with short/insufficient ground time:", </a:t>
            </a:r>
            <a:r>
              <a:rPr lang="en-US" dirty="0" err="1"/>
              <a:t>short_ground</a:t>
            </a:r>
            <a:r>
              <a:rPr lang="en-US" dirty="0"/>
              <a:t>)</a:t>
            </a:r>
          </a:p>
          <a:p>
            <a:endParaRPr lang="en-IN" dirty="0"/>
          </a:p>
          <a:p>
            <a:r>
              <a:rPr lang="en-US" dirty="0"/>
              <a:t>Flights with short/insufficient ground time: 652</a:t>
            </a:r>
            <a:endParaRPr lang="en-IN" dirty="0"/>
          </a:p>
        </p:txBody>
      </p:sp>
      <p:pic>
        <p:nvPicPr>
          <p:cNvPr id="9" name="Picture 8">
            <a:extLst>
              <a:ext uri="{FF2B5EF4-FFF2-40B4-BE49-F238E27FC236}">
                <a16:creationId xmlns:a16="http://schemas.microsoft.com/office/drawing/2014/main" id="{5D120C9E-45C7-03E3-9949-7D055B6AA299}"/>
              </a:ext>
            </a:extLst>
          </p:cNvPr>
          <p:cNvPicPr>
            <a:picLocks noChangeAspect="1"/>
          </p:cNvPicPr>
          <p:nvPr/>
        </p:nvPicPr>
        <p:blipFill>
          <a:blip r:embed="rId2"/>
          <a:stretch>
            <a:fillRect/>
          </a:stretch>
        </p:blipFill>
        <p:spPr>
          <a:xfrm>
            <a:off x="3675516" y="2078718"/>
            <a:ext cx="5610225" cy="4314825"/>
          </a:xfrm>
          <a:prstGeom prst="rect">
            <a:avLst/>
          </a:prstGeom>
        </p:spPr>
      </p:pic>
      <p:pic>
        <p:nvPicPr>
          <p:cNvPr id="10" name="Graphic 9" descr="Airplane">
            <a:extLst>
              <a:ext uri="{FF2B5EF4-FFF2-40B4-BE49-F238E27FC236}">
                <a16:creationId xmlns:a16="http://schemas.microsoft.com/office/drawing/2014/main" id="{14D948CD-593A-4ABA-BCE6-A8515DF9F6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10230117" y="159750"/>
            <a:ext cx="1506127" cy="1506127"/>
          </a:xfrm>
          <a:prstGeom prst="rect">
            <a:avLst/>
          </a:prstGeom>
        </p:spPr>
      </p:pic>
    </p:spTree>
    <p:extLst>
      <p:ext uri="{BB962C8B-B14F-4D97-AF65-F5344CB8AC3E}">
        <p14:creationId xmlns:p14="http://schemas.microsoft.com/office/powerpoint/2010/main" val="2820206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169</TotalTime>
  <Words>937</Words>
  <Application>Microsoft Office PowerPoint</Application>
  <PresentationFormat>Widescreen</PresentationFormat>
  <Paragraphs>37</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Corbel</vt:lpstr>
      <vt:lpstr>Parallax</vt:lpstr>
      <vt:lpstr>Flight Operations Difficulty Analysis - United Airlines</vt:lpstr>
      <vt:lpstr>Objective: To analyze flight operations and develop a data-driven ‘Flight Difficulty Score’ that identifies operationally challenging flights.</vt:lpstr>
      <vt:lpstr>Datasets Used: 1. Flight Level Data 2. PNR Flight Level Data 3. PNR Remark Level Data 4. Bag Level Data 5. Airport Information  Key Variables: Delay, Ground Time, Passenger Load, Bag Type, SSR Requests </vt:lpstr>
      <vt:lpstr>Columns and key metrics from each dataset</vt:lpstr>
      <vt:lpstr>Merging &amp; Cleaning Process in Power BI  Merged data using flight_number &amp; scheduled_departure_date_local Grouped and counted passengers, bags, and SSR requests Created master flight-level table </vt:lpstr>
      <vt:lpstr>New Columns Created Using DAX</vt:lpstr>
      <vt:lpstr>Exploratory Data Analysis (EDA)  Key Questions Answered: 1. Average delay and % of late departures 2. Flights with low ground time vs minimum turn time 3. Ratio of transfer vs checked (origin) bags 4. Passenger load and correlation with difficulty 5. SSR flights and their delay trends </vt:lpstr>
      <vt:lpstr>Insights From EDA</vt:lpstr>
      <vt:lpstr>PowerPoint Presentation</vt:lpstr>
      <vt:lpstr>PowerPoint Presentation</vt:lpstr>
      <vt:lpstr>Flight Difficulty Score Development  Steps Taken: 1. Combined all data sources into one master flight-level table. 2. Identified difficulty factors:     ~ Delay (↑ harder)     ~ Ground Buffer (↓ harder)     ~ Transfer Bag Ratio (↑ harder)     ~ Passenger Load (↑ harder)     ~ SSR Count (↑ harder) 3. Normalized all values (0–1 scale) 4. Computed weighted difficulty score 5. Ranked &amp; classified flights (Easy / Medium / Difficult) </vt:lpstr>
      <vt:lpstr>Insights &amp; Findings  1. Overall Flight Difficulty Distribution Majority of the flights fall under the “Difficult” category (≈56.8K Difficulty Score) compared to Medium (8.7K) and Easy (0.6K). Indicates a significant operational challenge in maintaining on-time performance.  2. Difficulty by Airline (company_id) Airline G7 and OO show the highest difficulty scores, followed by UA and YX. This may be due to route complexity, higher load factors, or lower ground buffer time.  </vt:lpstr>
      <vt:lpstr>3. Ground Buffer vs Flight Difficulty The Sum of ‘ Difficulty Score vs Ground Buffer’ chart shows that flights with lower ground buffer minutes (0–10 mins) have higher difficulty scores. Suggests tight turnaround times significantly impact flight performance and increase delay risk.  4. Airport Pair Trends Routes originating from ORD (Chicago O’Hare) appear frequently in the table, suggesting it’s a high-traffic and high-difficulty hub. ORD shows high difficulty possibly due to congestion or shorter ground time windows. .  </vt:lpstr>
      <vt:lpstr>5. Temporal Trends The 2025 flight data shows a higher proportion of difficult flights compared to easy or medium, indicating a rising operational challenge in recent schedules </vt:lpstr>
      <vt:lpstr>Dashboard</vt:lpstr>
      <vt:lpstr>Recommendations  1. Increase Ground Time for High-Difficulty Routes Add at least +5 to +10 minutes of buffer for ORD-based routes and those with high SSR (Special Service Requests) counts. Reduces turnaround stress and minimizes cascading delays.  2. Focus Operational Improvements on G7 and OO Airlines Prioritize maintenance efficiency, gate management, and baggage handling for these carriers to bring down overall difficulty. . </vt:lpstr>
      <vt:lpstr>3. Dynamic Scheduling &amp; Predictive Planning Use the developed Flight Difficulty Score model to forecast high-risk flights daily and allocate resources (ground crew, gates, equipment) accordingly.  4. Airport Collaboration Collaborate with ground staff at ORD and other high-difficulty airports to streamline loading/unloading and improve on-time performance.  </vt:lpstr>
      <vt:lpstr>5. Continuous Monitoring Integrate this Difficulty Score dashboard into regular operations to track progress monthly and measure if interventions reduce difficulty trends. </vt:lpstr>
      <vt:lpstr>Conclusion  1. Developed a daily-level Flight Difficulty Score model to assess operational performance. 2. Identified that low ground buffer times and high SSR (special service requests) are major contributors to flight difficulty. 3. Observed that some airlines and routes consistently experience higher operational difficulty. 4. Highlighted the importance of optimizing turnaround processes and improving resource allocation at critical airports. 5. Demonstrated how data-driven insights can enhance efficiency, on-time performance, and passenger satisfaction.         Tools Used: Power BI, DAX, Excel/Python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Aakrati Gupta</dc:creator>
  <cp:lastModifiedBy>Aakrati Gupta</cp:lastModifiedBy>
  <cp:revision>1</cp:revision>
  <dcterms:created xsi:type="dcterms:W3CDTF">2025-10-05T10:14:45Z</dcterms:created>
  <dcterms:modified xsi:type="dcterms:W3CDTF">2025-10-05T13:04:36Z</dcterms:modified>
</cp:coreProperties>
</file>