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handoutMasterIdLst>
    <p:handoutMasterId r:id="rId32"/>
  </p:handoutMasterIdLst>
  <p:sldIdLst>
    <p:sldId id="256" r:id="rId2"/>
    <p:sldId id="315" r:id="rId3"/>
    <p:sldId id="364" r:id="rId4"/>
    <p:sldId id="403" r:id="rId5"/>
    <p:sldId id="393" r:id="rId6"/>
    <p:sldId id="430" r:id="rId7"/>
    <p:sldId id="394" r:id="rId8"/>
    <p:sldId id="441" r:id="rId9"/>
    <p:sldId id="442" r:id="rId10"/>
    <p:sldId id="443" r:id="rId11"/>
    <p:sldId id="444" r:id="rId12"/>
    <p:sldId id="445" r:id="rId13"/>
    <p:sldId id="446" r:id="rId14"/>
    <p:sldId id="434" r:id="rId15"/>
    <p:sldId id="435" r:id="rId16"/>
    <p:sldId id="436" r:id="rId17"/>
    <p:sldId id="437" r:id="rId18"/>
    <p:sldId id="439" r:id="rId19"/>
    <p:sldId id="440" r:id="rId20"/>
    <p:sldId id="438" r:id="rId21"/>
    <p:sldId id="395" r:id="rId22"/>
    <p:sldId id="396" r:id="rId23"/>
    <p:sldId id="373" r:id="rId24"/>
    <p:sldId id="397" r:id="rId25"/>
    <p:sldId id="406" r:id="rId26"/>
    <p:sldId id="407" r:id="rId27"/>
    <p:sldId id="408" r:id="rId28"/>
    <p:sldId id="398" r:id="rId29"/>
    <p:sldId id="428" r:id="rId3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79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Pradhan" userId="8deb9f21a71621b9" providerId="LiveId" clId="{0D1DAF88-43E4-482F-AC47-457F37D6B4A6}"/>
    <pc:docChg chg="delSld modSld">
      <pc:chgData name="Rahul Pradhan" userId="8deb9f21a71621b9" providerId="LiveId" clId="{0D1DAF88-43E4-482F-AC47-457F37D6B4A6}" dt="2022-12-08T04:30:24.526" v="41" actId="47"/>
      <pc:docMkLst>
        <pc:docMk/>
      </pc:docMkLst>
      <pc:sldChg chg="modSp mod">
        <pc:chgData name="Rahul Pradhan" userId="8deb9f21a71621b9" providerId="LiveId" clId="{0D1DAF88-43E4-482F-AC47-457F37D6B4A6}" dt="2022-12-08T04:27:38.405" v="14" actId="20577"/>
        <pc:sldMkLst>
          <pc:docMk/>
          <pc:sldMk cId="0" sldId="256"/>
        </pc:sldMkLst>
        <pc:spChg chg="mod">
          <ac:chgData name="Rahul Pradhan" userId="8deb9f21a71621b9" providerId="LiveId" clId="{0D1DAF88-43E4-482F-AC47-457F37D6B4A6}" dt="2022-12-08T04:27:31.144" v="1" actId="6549"/>
          <ac:spMkLst>
            <pc:docMk/>
            <pc:sldMk cId="0" sldId="256"/>
            <ac:spMk id="2" creationId="{00000000-0000-0000-0000-000000000000}"/>
          </ac:spMkLst>
        </pc:spChg>
        <pc:spChg chg="mod">
          <ac:chgData name="Rahul Pradhan" userId="8deb9f21a71621b9" providerId="LiveId" clId="{0D1DAF88-43E4-482F-AC47-457F37D6B4A6}" dt="2022-12-08T04:27:38.405" v="14" actId="20577"/>
          <ac:spMkLst>
            <pc:docMk/>
            <pc:sldMk cId="0" sldId="256"/>
            <ac:spMk id="9220" creationId="{00000000-0000-0000-0000-000000000000}"/>
          </ac:spMkLst>
        </pc:spChg>
      </pc:sldChg>
      <pc:sldChg chg="del">
        <pc:chgData name="Rahul Pradhan" userId="8deb9f21a71621b9" providerId="LiveId" clId="{0D1DAF88-43E4-482F-AC47-457F37D6B4A6}" dt="2022-12-08T04:29:04.362" v="28" actId="47"/>
        <pc:sldMkLst>
          <pc:docMk/>
          <pc:sldMk cId="0" sldId="365"/>
        </pc:sldMkLst>
      </pc:sldChg>
      <pc:sldChg chg="del">
        <pc:chgData name="Rahul Pradhan" userId="8deb9f21a71621b9" providerId="LiveId" clId="{0D1DAF88-43E4-482F-AC47-457F37D6B4A6}" dt="2022-12-08T04:29:06.853" v="29" actId="47"/>
        <pc:sldMkLst>
          <pc:docMk/>
          <pc:sldMk cId="0" sldId="366"/>
        </pc:sldMkLst>
      </pc:sldChg>
      <pc:sldChg chg="del">
        <pc:chgData name="Rahul Pradhan" userId="8deb9f21a71621b9" providerId="LiveId" clId="{0D1DAF88-43E4-482F-AC47-457F37D6B4A6}" dt="2022-12-08T04:29:23.356" v="34" actId="47"/>
        <pc:sldMkLst>
          <pc:docMk/>
          <pc:sldMk cId="0" sldId="374"/>
        </pc:sldMkLst>
      </pc:sldChg>
      <pc:sldChg chg="del">
        <pc:chgData name="Rahul Pradhan" userId="8deb9f21a71621b9" providerId="LiveId" clId="{0D1DAF88-43E4-482F-AC47-457F37D6B4A6}" dt="2022-12-08T04:29:48.572" v="36" actId="47"/>
        <pc:sldMkLst>
          <pc:docMk/>
          <pc:sldMk cId="0" sldId="399"/>
        </pc:sldMkLst>
      </pc:sldChg>
      <pc:sldChg chg="del">
        <pc:chgData name="Rahul Pradhan" userId="8deb9f21a71621b9" providerId="LiveId" clId="{0D1DAF88-43E4-482F-AC47-457F37D6B4A6}" dt="2022-12-08T04:29:20.317" v="31" actId="47"/>
        <pc:sldMkLst>
          <pc:docMk/>
          <pc:sldMk cId="0" sldId="400"/>
        </pc:sldMkLst>
      </pc:sldChg>
      <pc:sldChg chg="del">
        <pc:chgData name="Rahul Pradhan" userId="8deb9f21a71621b9" providerId="LiveId" clId="{0D1DAF88-43E4-482F-AC47-457F37D6B4A6}" dt="2022-12-08T04:29:21.551" v="32" actId="47"/>
        <pc:sldMkLst>
          <pc:docMk/>
          <pc:sldMk cId="0" sldId="401"/>
        </pc:sldMkLst>
      </pc:sldChg>
      <pc:sldChg chg="del">
        <pc:chgData name="Rahul Pradhan" userId="8deb9f21a71621b9" providerId="LiveId" clId="{0D1DAF88-43E4-482F-AC47-457F37D6B4A6}" dt="2022-12-08T04:29:22.323" v="33" actId="47"/>
        <pc:sldMkLst>
          <pc:docMk/>
          <pc:sldMk cId="0" sldId="402"/>
        </pc:sldMkLst>
      </pc:sldChg>
      <pc:sldChg chg="del">
        <pc:chgData name="Rahul Pradhan" userId="8deb9f21a71621b9" providerId="LiveId" clId="{0D1DAF88-43E4-482F-AC47-457F37D6B4A6}" dt="2022-12-08T04:29:34.088" v="35" actId="47"/>
        <pc:sldMkLst>
          <pc:docMk/>
          <pc:sldMk cId="0" sldId="404"/>
        </pc:sldMkLst>
      </pc:sldChg>
      <pc:sldChg chg="del">
        <pc:chgData name="Rahul Pradhan" userId="8deb9f21a71621b9" providerId="LiveId" clId="{0D1DAF88-43E4-482F-AC47-457F37D6B4A6}" dt="2022-12-08T04:29:52.058" v="37" actId="47"/>
        <pc:sldMkLst>
          <pc:docMk/>
          <pc:sldMk cId="0" sldId="410"/>
        </pc:sldMkLst>
      </pc:sldChg>
      <pc:sldChg chg="del">
        <pc:chgData name="Rahul Pradhan" userId="8deb9f21a71621b9" providerId="LiveId" clId="{0D1DAF88-43E4-482F-AC47-457F37D6B4A6}" dt="2022-12-08T04:27:44.196" v="15" actId="47"/>
        <pc:sldMkLst>
          <pc:docMk/>
          <pc:sldMk cId="0" sldId="412"/>
        </pc:sldMkLst>
      </pc:sldChg>
      <pc:sldChg chg="del">
        <pc:chgData name="Rahul Pradhan" userId="8deb9f21a71621b9" providerId="LiveId" clId="{0D1DAF88-43E4-482F-AC47-457F37D6B4A6}" dt="2022-12-08T04:27:45.664" v="16" actId="47"/>
        <pc:sldMkLst>
          <pc:docMk/>
          <pc:sldMk cId="0" sldId="413"/>
        </pc:sldMkLst>
      </pc:sldChg>
      <pc:sldChg chg="del">
        <pc:chgData name="Rahul Pradhan" userId="8deb9f21a71621b9" providerId="LiveId" clId="{0D1DAF88-43E4-482F-AC47-457F37D6B4A6}" dt="2022-12-08T04:27:46.381" v="17" actId="47"/>
        <pc:sldMkLst>
          <pc:docMk/>
          <pc:sldMk cId="0" sldId="414"/>
        </pc:sldMkLst>
      </pc:sldChg>
      <pc:sldChg chg="del">
        <pc:chgData name="Rahul Pradhan" userId="8deb9f21a71621b9" providerId="LiveId" clId="{0D1DAF88-43E4-482F-AC47-457F37D6B4A6}" dt="2022-12-08T04:27:47.294" v="18" actId="47"/>
        <pc:sldMkLst>
          <pc:docMk/>
          <pc:sldMk cId="0" sldId="415"/>
        </pc:sldMkLst>
      </pc:sldChg>
      <pc:sldChg chg="del">
        <pc:chgData name="Rahul Pradhan" userId="8deb9f21a71621b9" providerId="LiveId" clId="{0D1DAF88-43E4-482F-AC47-457F37D6B4A6}" dt="2022-12-08T04:27:48.012" v="19" actId="47"/>
        <pc:sldMkLst>
          <pc:docMk/>
          <pc:sldMk cId="0" sldId="416"/>
        </pc:sldMkLst>
      </pc:sldChg>
      <pc:sldChg chg="del">
        <pc:chgData name="Rahul Pradhan" userId="8deb9f21a71621b9" providerId="LiveId" clId="{0D1DAF88-43E4-482F-AC47-457F37D6B4A6}" dt="2022-12-08T04:27:48.768" v="20" actId="47"/>
        <pc:sldMkLst>
          <pc:docMk/>
          <pc:sldMk cId="0" sldId="417"/>
        </pc:sldMkLst>
      </pc:sldChg>
      <pc:sldChg chg="del">
        <pc:chgData name="Rahul Pradhan" userId="8deb9f21a71621b9" providerId="LiveId" clId="{0D1DAF88-43E4-482F-AC47-457F37D6B4A6}" dt="2022-12-08T04:27:50.103" v="21" actId="47"/>
        <pc:sldMkLst>
          <pc:docMk/>
          <pc:sldMk cId="0" sldId="418"/>
        </pc:sldMkLst>
      </pc:sldChg>
      <pc:sldChg chg="del">
        <pc:chgData name="Rahul Pradhan" userId="8deb9f21a71621b9" providerId="LiveId" clId="{0D1DAF88-43E4-482F-AC47-457F37D6B4A6}" dt="2022-12-08T04:27:50.938" v="22" actId="47"/>
        <pc:sldMkLst>
          <pc:docMk/>
          <pc:sldMk cId="0" sldId="419"/>
        </pc:sldMkLst>
      </pc:sldChg>
      <pc:sldChg chg="del">
        <pc:chgData name="Rahul Pradhan" userId="8deb9f21a71621b9" providerId="LiveId" clId="{0D1DAF88-43E4-482F-AC47-457F37D6B4A6}" dt="2022-12-08T04:27:54.210" v="24" actId="47"/>
        <pc:sldMkLst>
          <pc:docMk/>
          <pc:sldMk cId="0" sldId="420"/>
        </pc:sldMkLst>
      </pc:sldChg>
      <pc:sldChg chg="del">
        <pc:chgData name="Rahul Pradhan" userId="8deb9f21a71621b9" providerId="LiveId" clId="{0D1DAF88-43E4-482F-AC47-457F37D6B4A6}" dt="2022-12-08T04:27:55.573" v="25" actId="47"/>
        <pc:sldMkLst>
          <pc:docMk/>
          <pc:sldMk cId="0" sldId="421"/>
        </pc:sldMkLst>
      </pc:sldChg>
      <pc:sldChg chg="del">
        <pc:chgData name="Rahul Pradhan" userId="8deb9f21a71621b9" providerId="LiveId" clId="{0D1DAF88-43E4-482F-AC47-457F37D6B4A6}" dt="2022-12-08T04:30:19.901" v="40" actId="47"/>
        <pc:sldMkLst>
          <pc:docMk/>
          <pc:sldMk cId="0" sldId="422"/>
        </pc:sldMkLst>
      </pc:sldChg>
      <pc:sldChg chg="del">
        <pc:chgData name="Rahul Pradhan" userId="8deb9f21a71621b9" providerId="LiveId" clId="{0D1DAF88-43E4-482F-AC47-457F37D6B4A6}" dt="2022-12-08T04:28:06.813" v="26" actId="47"/>
        <pc:sldMkLst>
          <pc:docMk/>
          <pc:sldMk cId="0" sldId="423"/>
        </pc:sldMkLst>
      </pc:sldChg>
      <pc:sldChg chg="del">
        <pc:chgData name="Rahul Pradhan" userId="8deb9f21a71621b9" providerId="LiveId" clId="{0D1DAF88-43E4-482F-AC47-457F37D6B4A6}" dt="2022-12-08T04:30:24.526" v="41" actId="47"/>
        <pc:sldMkLst>
          <pc:docMk/>
          <pc:sldMk cId="0" sldId="424"/>
        </pc:sldMkLst>
      </pc:sldChg>
      <pc:sldChg chg="del">
        <pc:chgData name="Rahul Pradhan" userId="8deb9f21a71621b9" providerId="LiveId" clId="{0D1DAF88-43E4-482F-AC47-457F37D6B4A6}" dt="2022-12-08T04:29:15.382" v="30" actId="47"/>
        <pc:sldMkLst>
          <pc:docMk/>
          <pc:sldMk cId="0" sldId="427"/>
        </pc:sldMkLst>
      </pc:sldChg>
      <pc:sldChg chg="del">
        <pc:chgData name="Rahul Pradhan" userId="8deb9f21a71621b9" providerId="LiveId" clId="{0D1DAF88-43E4-482F-AC47-457F37D6B4A6}" dt="2022-12-08T04:27:52.592" v="23" actId="47"/>
        <pc:sldMkLst>
          <pc:docMk/>
          <pc:sldMk cId="0" sldId="429"/>
        </pc:sldMkLst>
      </pc:sldChg>
      <pc:sldChg chg="del">
        <pc:chgData name="Rahul Pradhan" userId="8deb9f21a71621b9" providerId="LiveId" clId="{0D1DAF88-43E4-482F-AC47-457F37D6B4A6}" dt="2022-12-08T04:30:16.822" v="38" actId="47"/>
        <pc:sldMkLst>
          <pc:docMk/>
          <pc:sldMk cId="0" sldId="431"/>
        </pc:sldMkLst>
      </pc:sldChg>
      <pc:sldChg chg="del">
        <pc:chgData name="Rahul Pradhan" userId="8deb9f21a71621b9" providerId="LiveId" clId="{0D1DAF88-43E4-482F-AC47-457F37D6B4A6}" dt="2022-12-08T04:30:17.901" v="39" actId="47"/>
        <pc:sldMkLst>
          <pc:docMk/>
          <pc:sldMk cId="0" sldId="432"/>
        </pc:sldMkLst>
      </pc:sldChg>
      <pc:sldChg chg="del">
        <pc:chgData name="Rahul Pradhan" userId="8deb9f21a71621b9" providerId="LiveId" clId="{0D1DAF88-43E4-482F-AC47-457F37D6B4A6}" dt="2022-12-08T04:28:17.440" v="27" actId="47"/>
        <pc:sldMkLst>
          <pc:docMk/>
          <pc:sldMk cId="0" sldId="43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D290833-705D-4A62-980C-33DE343F4756}" type="datetimeFigureOut">
              <a:rPr lang="en-US" smtClean="0"/>
              <a:pPr/>
              <a:t>12/8/2022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0B2314-66AE-428C-89D6-BE0681C780AC}"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08DBB5-B938-4F9F-AAF4-6D549C492B01}" type="datetimeFigureOut">
              <a:rPr lang="en-US" smtClean="0"/>
              <a:pPr/>
              <a:t>12/8/2022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35DDDB-A1EE-46FB-804D-D18D13FC36CA}" type="slidenum">
              <a:rPr lang="en-IN" smtClean="0"/>
              <a:pPr/>
              <a:t>‹#›</a:t>
            </a:fld>
            <a:endParaRPr lang="en-IN"/>
          </a:p>
        </p:txBody>
      </p:sp>
    </p:spTree>
    <p:extLst>
      <p:ext uri="{BB962C8B-B14F-4D97-AF65-F5344CB8AC3E}">
        <p14:creationId xmlns:p14="http://schemas.microsoft.com/office/powerpoint/2010/main" val="3814415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2B0506C1-DCF7-4CAF-99A2-6D473BA34DCE}" type="datetimeFigureOut">
              <a:rPr lang="en-US"/>
              <a:pPr>
                <a:defRPr/>
              </a:pPr>
              <a:t>12/8/2022</a:t>
            </a:fld>
            <a:endParaRPr lang="en-IN"/>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IN"/>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2975AB3B-9A09-4225-9B8A-60A3F336FD4E}" type="slidenum">
              <a:rPr lang="en-IN"/>
              <a:pPr>
                <a:defRPr/>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007B2B71-4B27-4354-B344-8610DE0E8754}" type="datetimeFigureOut">
              <a:rPr lang="en-US"/>
              <a:pPr>
                <a:defRPr/>
              </a:pPr>
              <a:t>12/8/2022</a:t>
            </a:fld>
            <a:endParaRPr lang="en-IN"/>
          </a:p>
        </p:txBody>
      </p:sp>
      <p:sp>
        <p:nvSpPr>
          <p:cNvPr id="5" name="Footer Placeholder 2"/>
          <p:cNvSpPr>
            <a:spLocks noGrp="1"/>
          </p:cNvSpPr>
          <p:nvPr>
            <p:ph type="ftr" sz="quarter" idx="11"/>
          </p:nvPr>
        </p:nvSpPr>
        <p:spPr/>
        <p:txBody>
          <a:bodyPr/>
          <a:lstStyle>
            <a:lvl1pPr>
              <a:defRPr/>
            </a:lvl1pPr>
          </a:lstStyle>
          <a:p>
            <a:pPr>
              <a:defRPr/>
            </a:pPr>
            <a:endParaRPr lang="en-IN"/>
          </a:p>
        </p:txBody>
      </p:sp>
      <p:sp>
        <p:nvSpPr>
          <p:cNvPr id="6" name="Slide Number Placeholder 22"/>
          <p:cNvSpPr>
            <a:spLocks noGrp="1"/>
          </p:cNvSpPr>
          <p:nvPr>
            <p:ph type="sldNum" sz="quarter" idx="12"/>
          </p:nvPr>
        </p:nvSpPr>
        <p:spPr/>
        <p:txBody>
          <a:bodyPr/>
          <a:lstStyle>
            <a:lvl1pPr>
              <a:defRPr/>
            </a:lvl1pPr>
          </a:lstStyle>
          <a:p>
            <a:pPr>
              <a:defRPr/>
            </a:pPr>
            <a:fld id="{04B12F85-3861-4DE9-92BB-88E9E6A5336C}"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8FCB42B0-43ED-49BE-93D9-C13270A615B2}" type="datetimeFigureOut">
              <a:rPr lang="en-US"/>
              <a:pPr>
                <a:defRPr/>
              </a:pPr>
              <a:t>12/8/2022</a:t>
            </a:fld>
            <a:endParaRPr lang="en-IN"/>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IN"/>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8491C853-950C-4338-B064-E02E3803A6DF}" type="slidenum">
              <a:rPr lang="en-IN"/>
              <a:pPr>
                <a:defRPr/>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D0EDDB16-8069-4029-801C-0AF4C10D1A34}" type="datetimeFigureOut">
              <a:rPr lang="en-US"/>
              <a:pPr>
                <a:defRPr/>
              </a:pPr>
              <a:t>12/8/2022</a:t>
            </a:fld>
            <a:endParaRPr lang="en-IN"/>
          </a:p>
        </p:txBody>
      </p:sp>
      <p:sp>
        <p:nvSpPr>
          <p:cNvPr id="5" name="Footer Placeholder 2"/>
          <p:cNvSpPr>
            <a:spLocks noGrp="1"/>
          </p:cNvSpPr>
          <p:nvPr>
            <p:ph type="ftr" sz="quarter" idx="11"/>
          </p:nvPr>
        </p:nvSpPr>
        <p:spPr/>
        <p:txBody>
          <a:bodyPr/>
          <a:lstStyle>
            <a:lvl1pPr>
              <a:defRPr/>
            </a:lvl1pPr>
          </a:lstStyle>
          <a:p>
            <a:pPr>
              <a:defRPr/>
            </a:pPr>
            <a:endParaRPr lang="en-IN"/>
          </a:p>
        </p:txBody>
      </p:sp>
      <p:sp>
        <p:nvSpPr>
          <p:cNvPr id="6" name="Slide Number Placeholder 22"/>
          <p:cNvSpPr>
            <a:spLocks noGrp="1"/>
          </p:cNvSpPr>
          <p:nvPr>
            <p:ph type="sldNum" sz="quarter" idx="12"/>
          </p:nvPr>
        </p:nvSpPr>
        <p:spPr/>
        <p:txBody>
          <a:bodyPr/>
          <a:lstStyle>
            <a:lvl1pPr>
              <a:defRPr/>
            </a:lvl1pPr>
          </a:lstStyle>
          <a:p>
            <a:pPr>
              <a:defRPr/>
            </a:pPr>
            <a:fld id="{DD587D03-E5A3-4153-8D58-DE09E9E8BDE2}"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a:lvl1pPr>
          </a:lstStyle>
          <a:p>
            <a:pPr>
              <a:defRPr/>
            </a:pPr>
            <a:fld id="{6196D8E0-74B5-41A2-AC8C-AF7F05D14071}" type="datetimeFigureOut">
              <a:rPr lang="en-US"/>
              <a:pPr>
                <a:defRPr/>
              </a:pPr>
              <a:t>12/8/2022</a:t>
            </a:fld>
            <a:endParaRPr lang="en-IN"/>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lvl1pPr>
          </a:lstStyle>
          <a:p>
            <a:pPr>
              <a:defRPr/>
            </a:pPr>
            <a:fld id="{8D1CFB9A-6A85-4301-B83E-4413842F4A02}" type="slidenum">
              <a:rPr lang="en-IN"/>
              <a:pPr>
                <a:defRPr/>
              </a:pPr>
              <a:t>‹#›</a:t>
            </a:fld>
            <a:endParaRPr lang="en-IN"/>
          </a:p>
        </p:txBody>
      </p:sp>
      <p:sp>
        <p:nvSpPr>
          <p:cNvPr id="9" name="Footer Placeholder 13"/>
          <p:cNvSpPr>
            <a:spLocks noGrp="1"/>
          </p:cNvSpPr>
          <p:nvPr>
            <p:ph type="ftr" sz="quarter" idx="12"/>
          </p:nvPr>
        </p:nvSpPr>
        <p:spPr/>
        <p:txBody>
          <a:bodyPr/>
          <a:lstStyle>
            <a:lvl1pPr>
              <a:defRPr/>
            </a:lvl1pPr>
          </a:lstStyle>
          <a:p>
            <a:pPr>
              <a:defRPr/>
            </a:pPr>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rtlCol="0"/>
          <a:lstStyle>
            <a:lvl1pPr>
              <a:defRPr/>
            </a:lvl1pPr>
          </a:lstStyle>
          <a:p>
            <a:pPr>
              <a:defRPr/>
            </a:pPr>
            <a:fld id="{F723498A-A53D-44CF-B42D-9AFAA7DE4BE5}" type="datetimeFigureOut">
              <a:rPr lang="en-US"/>
              <a:pPr>
                <a:defRPr/>
              </a:pPr>
              <a:t>12/8/2022</a:t>
            </a:fld>
            <a:endParaRPr lang="en-IN"/>
          </a:p>
        </p:txBody>
      </p:sp>
      <p:sp>
        <p:nvSpPr>
          <p:cNvPr id="6" name="Slide Number Placeholder 9"/>
          <p:cNvSpPr>
            <a:spLocks noGrp="1"/>
          </p:cNvSpPr>
          <p:nvPr>
            <p:ph type="sldNum" sz="quarter" idx="11"/>
          </p:nvPr>
        </p:nvSpPr>
        <p:spPr/>
        <p:txBody>
          <a:bodyPr/>
          <a:lstStyle>
            <a:lvl1pPr>
              <a:defRPr/>
            </a:lvl1pPr>
          </a:lstStyle>
          <a:p>
            <a:pPr>
              <a:defRPr/>
            </a:pPr>
            <a:fld id="{E63B9322-4BDA-4527-9803-7B4FADF21B0B}" type="slidenum">
              <a:rPr lang="en-IN"/>
              <a:pPr>
                <a:defRPr/>
              </a:pPr>
              <a:t>‹#›</a:t>
            </a:fld>
            <a:endParaRPr lang="en-IN"/>
          </a:p>
        </p:txBody>
      </p:sp>
      <p:sp>
        <p:nvSpPr>
          <p:cNvPr id="7" name="Footer Placeholder 11"/>
          <p:cNvSpPr>
            <a:spLocks noGrp="1"/>
          </p:cNvSpPr>
          <p:nvPr>
            <p:ph type="ftr" sz="quarter" idx="12"/>
          </p:nvPr>
        </p:nvSpPr>
        <p:spPr/>
        <p:txBody>
          <a:bodyPr rtlCol="0"/>
          <a:lstStyle>
            <a:lvl1pPr>
              <a:defRPr/>
            </a:lvl1pPr>
          </a:lstStyle>
          <a:p>
            <a:pPr>
              <a:defRPr/>
            </a:pPr>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C3CB858C-24E1-49B3-B400-62D834C1673B}" type="datetimeFigureOut">
              <a:rPr lang="en-US"/>
              <a:pPr>
                <a:defRPr/>
              </a:pPr>
              <a:t>12/8/2022</a:t>
            </a:fld>
            <a:endParaRPr lang="en-IN"/>
          </a:p>
        </p:txBody>
      </p:sp>
      <p:sp>
        <p:nvSpPr>
          <p:cNvPr id="8" name="Slide Number Placeholder 11"/>
          <p:cNvSpPr>
            <a:spLocks noGrp="1"/>
          </p:cNvSpPr>
          <p:nvPr>
            <p:ph type="sldNum" sz="quarter" idx="11"/>
          </p:nvPr>
        </p:nvSpPr>
        <p:spPr/>
        <p:txBody>
          <a:bodyPr/>
          <a:lstStyle>
            <a:lvl1pPr>
              <a:defRPr/>
            </a:lvl1pPr>
          </a:lstStyle>
          <a:p>
            <a:pPr>
              <a:defRPr/>
            </a:pPr>
            <a:fld id="{9D93FD7C-6CC2-45B6-A6B7-0F581008A73A}" type="slidenum">
              <a:rPr lang="en-IN"/>
              <a:pPr>
                <a:defRPr/>
              </a:pPr>
              <a:t>‹#›</a:t>
            </a:fld>
            <a:endParaRPr lang="en-IN"/>
          </a:p>
        </p:txBody>
      </p:sp>
      <p:sp>
        <p:nvSpPr>
          <p:cNvPr id="9" name="Footer Placeholder 13"/>
          <p:cNvSpPr>
            <a:spLocks noGrp="1"/>
          </p:cNvSpPr>
          <p:nvPr>
            <p:ph type="ftr" sz="quarter" idx="12"/>
          </p:nvPr>
        </p:nvSpPr>
        <p:spPr/>
        <p:txBody>
          <a:bodyPr rtlCol="0"/>
          <a:lstStyle>
            <a:lvl1pPr>
              <a:defRPr/>
            </a:lvl1pPr>
          </a:lstStyle>
          <a:p>
            <a:pPr>
              <a:defRPr/>
            </a:pP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D629A232-CD2A-404E-847E-422DE401B09B}" type="datetimeFigureOut">
              <a:rPr lang="en-US"/>
              <a:pPr>
                <a:defRPr/>
              </a:pPr>
              <a:t>12/8/2022</a:t>
            </a:fld>
            <a:endParaRPr lang="en-IN"/>
          </a:p>
        </p:txBody>
      </p:sp>
      <p:sp>
        <p:nvSpPr>
          <p:cNvPr id="4" name="Footer Placeholder 2"/>
          <p:cNvSpPr>
            <a:spLocks noGrp="1"/>
          </p:cNvSpPr>
          <p:nvPr>
            <p:ph type="ftr" sz="quarter" idx="11"/>
          </p:nvPr>
        </p:nvSpPr>
        <p:spPr/>
        <p:txBody>
          <a:bodyPr/>
          <a:lstStyle>
            <a:lvl1pPr>
              <a:defRPr/>
            </a:lvl1pPr>
          </a:lstStyle>
          <a:p>
            <a:pPr>
              <a:defRPr/>
            </a:pPr>
            <a:endParaRPr lang="en-IN"/>
          </a:p>
        </p:txBody>
      </p:sp>
      <p:sp>
        <p:nvSpPr>
          <p:cNvPr id="5" name="Slide Number Placeholder 22"/>
          <p:cNvSpPr>
            <a:spLocks noGrp="1"/>
          </p:cNvSpPr>
          <p:nvPr>
            <p:ph type="sldNum" sz="quarter" idx="12"/>
          </p:nvPr>
        </p:nvSpPr>
        <p:spPr/>
        <p:txBody>
          <a:bodyPr/>
          <a:lstStyle>
            <a:lvl1pPr>
              <a:defRPr/>
            </a:lvl1pPr>
          </a:lstStyle>
          <a:p>
            <a:pPr>
              <a:defRPr/>
            </a:pPr>
            <a:fld id="{A3326358-9D51-48D7-BEA1-FB59EA1A7AB9}"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B1E8029E-DE87-496E-AC3B-459A242DFF66}" type="datetimeFigureOut">
              <a:rPr lang="en-US"/>
              <a:pPr>
                <a:defRPr/>
              </a:pPr>
              <a:t>12/8/2022</a:t>
            </a:fld>
            <a:endParaRPr lang="en-IN"/>
          </a:p>
        </p:txBody>
      </p:sp>
      <p:sp>
        <p:nvSpPr>
          <p:cNvPr id="3" name="Footer Placeholder 2"/>
          <p:cNvSpPr>
            <a:spLocks noGrp="1"/>
          </p:cNvSpPr>
          <p:nvPr>
            <p:ph type="ftr" sz="quarter" idx="11"/>
          </p:nvPr>
        </p:nvSpPr>
        <p:spPr/>
        <p:txBody>
          <a:bodyPr/>
          <a:lstStyle>
            <a:lvl1pPr>
              <a:defRPr/>
            </a:lvl1pPr>
          </a:lstStyle>
          <a:p>
            <a:pPr>
              <a:defRPr/>
            </a:pPr>
            <a:endParaRPr lang="en-IN"/>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995183D8-4440-4788-A457-FBA41DB9C392}"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6A677AFB-5A27-4E93-ADCA-83020DDF5FC9}" type="datetimeFigureOut">
              <a:rPr lang="en-US"/>
              <a:pPr>
                <a:defRPr/>
              </a:pPr>
              <a:t>12/8/2022</a:t>
            </a:fld>
            <a:endParaRPr lang="en-IN"/>
          </a:p>
        </p:txBody>
      </p:sp>
      <p:sp>
        <p:nvSpPr>
          <p:cNvPr id="6" name="Footer Placeholder 2"/>
          <p:cNvSpPr>
            <a:spLocks noGrp="1"/>
          </p:cNvSpPr>
          <p:nvPr>
            <p:ph type="ftr" sz="quarter" idx="11"/>
          </p:nvPr>
        </p:nvSpPr>
        <p:spPr/>
        <p:txBody>
          <a:bodyPr/>
          <a:lstStyle>
            <a:lvl1pPr>
              <a:defRPr/>
            </a:lvl1pPr>
          </a:lstStyle>
          <a:p>
            <a:pPr>
              <a:defRPr/>
            </a:pPr>
            <a:endParaRPr lang="en-IN"/>
          </a:p>
        </p:txBody>
      </p:sp>
      <p:sp>
        <p:nvSpPr>
          <p:cNvPr id="7" name="Slide Number Placeholder 22"/>
          <p:cNvSpPr>
            <a:spLocks noGrp="1"/>
          </p:cNvSpPr>
          <p:nvPr>
            <p:ph type="sldNum" sz="quarter" idx="12"/>
          </p:nvPr>
        </p:nvSpPr>
        <p:spPr/>
        <p:txBody>
          <a:bodyPr/>
          <a:lstStyle>
            <a:lvl1pPr>
              <a:defRPr/>
            </a:lvl1pPr>
          </a:lstStyle>
          <a:p>
            <a:pPr>
              <a:defRPr/>
            </a:pPr>
            <a:fld id="{D54A1926-CD85-4C58-8DBE-CC4056473051}"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1137F14C-2B2C-41C3-A7D9-F5F54FEEE204}" type="datetimeFigureOut">
              <a:rPr lang="en-US"/>
              <a:pPr>
                <a:defRPr/>
              </a:pPr>
              <a:t>12/8/2022</a:t>
            </a:fld>
            <a:endParaRPr lang="en-IN"/>
          </a:p>
        </p:txBody>
      </p:sp>
      <p:sp>
        <p:nvSpPr>
          <p:cNvPr id="10" name="Slide Number Placeholder 12"/>
          <p:cNvSpPr>
            <a:spLocks noGrp="1"/>
          </p:cNvSpPr>
          <p:nvPr>
            <p:ph type="sldNum" sz="quarter" idx="11"/>
          </p:nvPr>
        </p:nvSpPr>
        <p:spPr>
          <a:xfrm>
            <a:off x="0" y="4667250"/>
            <a:ext cx="1447800" cy="663575"/>
          </a:xfrm>
        </p:spPr>
        <p:txBody>
          <a:bodyPr/>
          <a:lstStyle>
            <a:lvl1pPr>
              <a:defRPr sz="2800"/>
            </a:lvl1pPr>
          </a:lstStyle>
          <a:p>
            <a:pPr>
              <a:defRPr/>
            </a:pPr>
            <a:fld id="{9F7DDBC2-ED20-4141-97F6-EA09A3EC1797}" type="slidenum">
              <a:rPr lang="en-IN"/>
              <a:pPr>
                <a:defRPr/>
              </a:pPr>
              <a:t>‹#›</a:t>
            </a:fld>
            <a:endParaRPr lang="en-IN"/>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a:solidFill>
                  <a:schemeClr val="tx2"/>
                </a:solidFill>
                <a:latin typeface="+mn-lt"/>
                <a:cs typeface="+mn-cs"/>
              </a:defRPr>
            </a:lvl1pPr>
          </a:lstStyle>
          <a:p>
            <a:pPr>
              <a:defRPr/>
            </a:pPr>
            <a:fld id="{9C54E21F-DC29-49F6-8423-F3F82A6DC14B}" type="datetimeFigureOut">
              <a:rPr lang="en-US"/>
              <a:pPr>
                <a:defRPr/>
              </a:pPr>
              <a:t>12/8/2022</a:t>
            </a:fld>
            <a:endParaRPr lang="en-IN"/>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endParaRPr lang="en-IN"/>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latin typeface="Tw Cen MT" pitchFamily="34" charset="0"/>
                <a:cs typeface="Arial" charset="0"/>
              </a:defRPr>
            </a:lvl1pPr>
          </a:lstStyle>
          <a:p>
            <a:pPr>
              <a:defRPr/>
            </a:pPr>
            <a:fld id="{67FF6C81-0B47-477D-B30F-4F91E6773E37}"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875" r:id="rId1"/>
    <p:sldLayoutId id="2147483871" r:id="rId2"/>
    <p:sldLayoutId id="2147483876" r:id="rId3"/>
    <p:sldLayoutId id="2147483877" r:id="rId4"/>
    <p:sldLayoutId id="2147483878" r:id="rId5"/>
    <p:sldLayoutId id="2147483872" r:id="rId6"/>
    <p:sldLayoutId id="2147483879" r:id="rId7"/>
    <p:sldLayoutId id="2147483873" r:id="rId8"/>
    <p:sldLayoutId id="2147483880" r:id="rId9"/>
    <p:sldLayoutId id="2147483874" r:id="rId10"/>
    <p:sldLayoutId id="2147483881" r:id="rId11"/>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hadooptpoint.com/category/hiv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625" y="2143125"/>
            <a:ext cx="8358188" cy="1828800"/>
          </a:xfrm>
        </p:spPr>
        <p:txBody>
          <a:bodyPr>
            <a:noAutofit/>
          </a:bodyPr>
          <a:lstStyle/>
          <a:p>
            <a:pPr algn="ctr" eaLnBrk="1" fontAlgn="auto" hangingPunct="1">
              <a:spcAft>
                <a:spcPts val="0"/>
              </a:spcAft>
              <a:defRPr/>
            </a:pPr>
            <a:br>
              <a:rPr lang="en-US" sz="3200" b="1" dirty="0">
                <a:solidFill>
                  <a:srgbClr val="F4850A"/>
                </a:solidFill>
              </a:rPr>
            </a:br>
            <a:r>
              <a:rPr lang="en-US" dirty="0"/>
              <a:t>Introduction to HIVE</a:t>
            </a:r>
            <a:br>
              <a:rPr lang="en-US" b="1" dirty="0">
                <a:latin typeface="Trebuchet MS" panose="020B0603020202020204" pitchFamily="34" charset="0"/>
              </a:rPr>
            </a:br>
            <a:br>
              <a:rPr lang="en-US" b="1" dirty="0">
                <a:solidFill>
                  <a:srgbClr val="FF0000"/>
                </a:solidFill>
              </a:rPr>
            </a:br>
            <a:endParaRPr lang="en-IN" sz="3200" dirty="0"/>
          </a:p>
        </p:txBody>
      </p:sp>
      <p:sp>
        <p:nvSpPr>
          <p:cNvPr id="9219" name="Subtitle 2"/>
          <p:cNvSpPr>
            <a:spLocks noGrp="1"/>
          </p:cNvSpPr>
          <p:nvPr>
            <p:ph type="subTitle" idx="1"/>
          </p:nvPr>
        </p:nvSpPr>
        <p:spPr>
          <a:xfrm>
            <a:off x="2362200" y="6049963"/>
            <a:ext cx="6705600" cy="685800"/>
          </a:xfrm>
        </p:spPr>
        <p:txBody>
          <a:bodyPr/>
          <a:lstStyle/>
          <a:p>
            <a:pPr eaLnBrk="1" hangingPunct="1"/>
            <a:endParaRPr lang="en-IN"/>
          </a:p>
        </p:txBody>
      </p:sp>
      <p:sp>
        <p:nvSpPr>
          <p:cNvPr id="9220" name="Content Placeholder 2"/>
          <p:cNvSpPr txBox="1">
            <a:spLocks/>
          </p:cNvSpPr>
          <p:nvPr/>
        </p:nvSpPr>
        <p:spPr bwMode="auto">
          <a:xfrm>
            <a:off x="571500" y="4000500"/>
            <a:ext cx="8239125" cy="1812925"/>
          </a:xfrm>
          <a:prstGeom prst="rect">
            <a:avLst/>
          </a:prstGeom>
          <a:noFill/>
          <a:ln w="9525">
            <a:noFill/>
            <a:miter lim="800000"/>
            <a:headEnd/>
            <a:tailEnd/>
          </a:ln>
        </p:spPr>
        <p:txBody>
          <a:bodyPr anchor="ctr"/>
          <a:lstStyle/>
          <a:p>
            <a:pPr eaLnBrk="1" hangingPunct="1">
              <a:spcBef>
                <a:spcPts val="700"/>
              </a:spcBef>
              <a:buClr>
                <a:schemeClr val="accent2"/>
              </a:buClr>
              <a:buSzPct val="60000"/>
              <a:buFont typeface="Wingdings" pitchFamily="2" charset="2"/>
              <a:buNone/>
            </a:pPr>
            <a:r>
              <a:rPr lang="en-US" sz="2000" b="1" dirty="0">
                <a:solidFill>
                  <a:srgbClr val="FFFFFF"/>
                </a:solidFill>
                <a:latin typeface="Tw Cen MT" pitchFamily="34" charset="0"/>
              </a:rPr>
              <a:t>Presented By </a:t>
            </a:r>
          </a:p>
          <a:p>
            <a:pPr eaLnBrk="1" hangingPunct="1">
              <a:spcBef>
                <a:spcPts val="700"/>
              </a:spcBef>
              <a:buClr>
                <a:schemeClr val="accent2"/>
              </a:buClr>
              <a:buSzPct val="60000"/>
              <a:buFont typeface="Wingdings" pitchFamily="2" charset="2"/>
              <a:buNone/>
            </a:pPr>
            <a:r>
              <a:rPr lang="en-US" sz="2000" b="1" dirty="0">
                <a:solidFill>
                  <a:srgbClr val="FFFFFF"/>
                </a:solidFill>
                <a:latin typeface="Tw Cen MT" pitchFamily="34" charset="0"/>
              </a:rPr>
              <a:t>Rahul Pradhan</a:t>
            </a:r>
          </a:p>
          <a:p>
            <a:pPr eaLnBrk="1" hangingPunct="1">
              <a:spcBef>
                <a:spcPts val="700"/>
              </a:spcBef>
              <a:buClr>
                <a:schemeClr val="accent2"/>
              </a:buClr>
              <a:buSzPct val="60000"/>
              <a:buFont typeface="Wingdings" pitchFamily="2" charset="2"/>
              <a:buNone/>
            </a:pPr>
            <a:r>
              <a:rPr lang="en-US" sz="2000" b="1" dirty="0">
                <a:solidFill>
                  <a:srgbClr val="FFFFFF"/>
                </a:solidFill>
                <a:latin typeface="Tw Cen MT" pitchFamily="34" charset="0"/>
              </a:rPr>
              <a:t>Dept of Computer Engineering &amp; Applications</a:t>
            </a:r>
          </a:p>
          <a:p>
            <a:pPr eaLnBrk="1" hangingPunct="1">
              <a:spcBef>
                <a:spcPts val="700"/>
              </a:spcBef>
              <a:buClr>
                <a:schemeClr val="accent2"/>
              </a:buClr>
              <a:buSzPct val="60000"/>
              <a:buFont typeface="Wingdings" pitchFamily="2" charset="2"/>
              <a:buNone/>
            </a:pPr>
            <a:r>
              <a:rPr lang="en-US" sz="2000" b="1" dirty="0">
                <a:solidFill>
                  <a:srgbClr val="FFFFFF"/>
                </a:solidFill>
                <a:latin typeface="Tw Cen MT" pitchFamily="34" charset="0"/>
              </a:rPr>
              <a:t>GLA University India</a:t>
            </a:r>
            <a:endParaRPr lang="en-IN" sz="2000" b="1" dirty="0">
              <a:solidFill>
                <a:srgbClr val="FFFFFF"/>
              </a:solidFill>
              <a:latin typeface="Tw Cen MT"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Hive Architecture</a:t>
            </a:r>
            <a:endParaRPr lang="en-US" dirty="0"/>
          </a:p>
        </p:txBody>
      </p:sp>
      <p:sp>
        <p:nvSpPr>
          <p:cNvPr id="3" name="Content Placeholder 2"/>
          <p:cNvSpPr>
            <a:spLocks noGrp="1"/>
          </p:cNvSpPr>
          <p:nvPr>
            <p:ph sz="quarter" idx="1"/>
          </p:nvPr>
        </p:nvSpPr>
        <p:spPr/>
        <p:txBody>
          <a:bodyPr/>
          <a:lstStyle/>
          <a:p>
            <a:pPr algn="just"/>
            <a:r>
              <a:rPr lang="en-IN" sz="2400" b="1" dirty="0"/>
              <a:t>Driver: </a:t>
            </a:r>
            <a:r>
              <a:rPr lang="en-IN" sz="2400" dirty="0"/>
              <a:t>Hive queries are sent to the driver for compilation, optimization and execution.</a:t>
            </a:r>
          </a:p>
          <a:p>
            <a:r>
              <a:rPr lang="en-IN" sz="2400" b="1" dirty="0" err="1"/>
              <a:t>Metastore</a:t>
            </a:r>
            <a:r>
              <a:rPr lang="en-IN" sz="2400" b="1" dirty="0"/>
              <a:t>: </a:t>
            </a:r>
            <a:r>
              <a:rPr lang="en-IN" sz="2400" dirty="0"/>
              <a:t>Hive table definitions and  mappings to the data are stored in a </a:t>
            </a:r>
            <a:r>
              <a:rPr lang="en-IN" sz="2400" dirty="0" err="1"/>
              <a:t>Metastore</a:t>
            </a:r>
            <a:r>
              <a:rPr lang="en-IN" sz="2400" dirty="0"/>
              <a:t>. A </a:t>
            </a:r>
            <a:r>
              <a:rPr lang="en-IN" sz="2400" dirty="0" err="1"/>
              <a:t>Metastore</a:t>
            </a:r>
            <a:br>
              <a:rPr lang="en-IN" sz="2400" b="1" dirty="0"/>
            </a:br>
            <a:r>
              <a:rPr lang="en-IN" sz="2400" dirty="0"/>
              <a:t>consists of the following:</a:t>
            </a:r>
            <a:br>
              <a:rPr lang="en-IN" sz="2400" b="1" dirty="0"/>
            </a:br>
            <a:r>
              <a:rPr lang="en-IN" sz="2400" b="1" dirty="0"/>
              <a:t>	</a:t>
            </a:r>
            <a:r>
              <a:rPr lang="en-IN" sz="2400" dirty="0"/>
              <a:t>'</a:t>
            </a:r>
            <a:r>
              <a:rPr lang="en-IN" sz="2400" b="1" dirty="0" err="1"/>
              <a:t>Metastore</a:t>
            </a:r>
            <a:r>
              <a:rPr lang="en-IN" sz="2400" b="1" dirty="0"/>
              <a:t> service: </a:t>
            </a:r>
            <a:r>
              <a:rPr lang="en-IN" sz="2400" dirty="0"/>
              <a:t>Offers interface to the Hive.</a:t>
            </a:r>
            <a:br>
              <a:rPr lang="en-IN" sz="2400" b="1" dirty="0"/>
            </a:br>
            <a:r>
              <a:rPr lang="en-IN" sz="2400" b="1" dirty="0"/>
              <a:t>	</a:t>
            </a:r>
            <a:r>
              <a:rPr lang="en-IN" sz="2400" dirty="0"/>
              <a:t>' </a:t>
            </a:r>
            <a:r>
              <a:rPr lang="en-IN" sz="2400" b="1" dirty="0"/>
              <a:t>Database: </a:t>
            </a:r>
            <a:r>
              <a:rPr lang="en-IN" sz="2400" dirty="0"/>
              <a:t>Stores data definitions, mappings to the data and others.</a:t>
            </a:r>
          </a:p>
          <a:p>
            <a:r>
              <a:rPr lang="en-IN" sz="2200" dirty="0"/>
              <a:t>The metadata which is stored in the </a:t>
            </a:r>
            <a:r>
              <a:rPr lang="en-IN" sz="2200" dirty="0" err="1"/>
              <a:t>metastore</a:t>
            </a:r>
            <a:r>
              <a:rPr lang="en-IN" sz="2200" dirty="0"/>
              <a:t> includes IDs of Database, IDs of Tables, IDs of Indexes etc, the time of creation of a Table, the Input Format used for a Table, the Output Format used for a table etc. The </a:t>
            </a:r>
            <a:r>
              <a:rPr lang="en-IN" sz="2200" dirty="0" err="1"/>
              <a:t>metastore</a:t>
            </a:r>
            <a:r>
              <a:rPr lang="en-IN" sz="2200" dirty="0"/>
              <a:t> is updated whenever a cable is created or deleted from Hive. There are three kinds of </a:t>
            </a:r>
            <a:r>
              <a:rPr lang="en-IN" sz="2200" dirty="0" err="1"/>
              <a:t>metastore</a:t>
            </a:r>
            <a:r>
              <a:rPr lang="en-IN" sz="2200" dirty="0"/>
              <a:t>.</a:t>
            </a:r>
            <a:endParaRPr lang="en-US" sz="2200" dirty="0"/>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Hive Architecture</a:t>
            </a:r>
            <a:endParaRPr lang="en-US" dirty="0"/>
          </a:p>
        </p:txBody>
      </p:sp>
      <p:sp>
        <p:nvSpPr>
          <p:cNvPr id="3" name="Content Placeholder 2"/>
          <p:cNvSpPr>
            <a:spLocks noGrp="1"/>
          </p:cNvSpPr>
          <p:nvPr>
            <p:ph sz="quarter" idx="1"/>
          </p:nvPr>
        </p:nvSpPr>
        <p:spPr/>
        <p:txBody>
          <a:bodyPr/>
          <a:lstStyle/>
          <a:p>
            <a:r>
              <a:rPr lang="en-IN" sz="2400" b="1" dirty="0"/>
              <a:t>1. Embedded</a:t>
            </a:r>
            <a:r>
              <a:rPr lang="en-IN" sz="2400" dirty="0"/>
              <a:t> </a:t>
            </a:r>
            <a:r>
              <a:rPr lang="en-IN" sz="2400" b="1" dirty="0" err="1"/>
              <a:t>Metatore</a:t>
            </a:r>
            <a:r>
              <a:rPr lang="en-IN" sz="2400" b="1" dirty="0"/>
              <a:t>: </a:t>
            </a:r>
            <a:r>
              <a:rPr lang="en-IN" sz="2400" dirty="0"/>
              <a:t>This </a:t>
            </a:r>
            <a:r>
              <a:rPr lang="en-IN" sz="2400" dirty="0" err="1"/>
              <a:t>metastore</a:t>
            </a:r>
            <a:r>
              <a:rPr lang="en-IN" sz="2400" dirty="0"/>
              <a:t> is mainly used for unit tests. Here, only one process is allowed to connect to the </a:t>
            </a:r>
            <a:r>
              <a:rPr lang="en-IN" sz="2400" dirty="0" err="1"/>
              <a:t>metastore</a:t>
            </a:r>
            <a:r>
              <a:rPr lang="en-IN" sz="2400" dirty="0"/>
              <a:t> at a time. This is the default </a:t>
            </a:r>
            <a:r>
              <a:rPr lang="en-IN" sz="2400" dirty="0" err="1"/>
              <a:t>metastore</a:t>
            </a:r>
            <a:r>
              <a:rPr lang="en-IN" sz="2400" dirty="0"/>
              <a:t> for Hive. It is Apache Derby Database. In this </a:t>
            </a:r>
            <a:r>
              <a:rPr lang="en-IN" sz="2400" dirty="0" err="1"/>
              <a:t>metastore</a:t>
            </a:r>
            <a:r>
              <a:rPr lang="en-IN" sz="2400" dirty="0"/>
              <a:t>, both the database and the </a:t>
            </a:r>
            <a:r>
              <a:rPr lang="en-IN" sz="2400" dirty="0" err="1"/>
              <a:t>metastore</a:t>
            </a:r>
            <a:r>
              <a:rPr lang="en-IN" sz="2400" dirty="0"/>
              <a:t> service runs, embedded in the main</a:t>
            </a:r>
            <a:br>
              <a:rPr lang="en-IN" sz="2400" dirty="0"/>
            </a:br>
            <a:r>
              <a:rPr lang="en-IN" sz="2400" dirty="0"/>
              <a:t>Hive Server process. Figure 9.8 shows an Embedded </a:t>
            </a:r>
            <a:r>
              <a:rPr lang="en-IN" sz="2400" dirty="0" err="1"/>
              <a:t>Mecastore</a:t>
            </a:r>
            <a:r>
              <a:rPr lang="en-IN" sz="2400" dirty="0"/>
              <a:t>.</a:t>
            </a:r>
            <a:endParaRPr lang="en-US" sz="2400" dirty="0"/>
          </a:p>
          <a:p>
            <a:r>
              <a:rPr lang="en-IN" sz="2400" b="1" dirty="0"/>
              <a:t>2. Local </a:t>
            </a:r>
            <a:r>
              <a:rPr lang="en-IN" sz="2400" b="1" dirty="0" err="1"/>
              <a:t>Metastore</a:t>
            </a:r>
            <a:r>
              <a:rPr lang="en-IN" sz="2400" b="1" dirty="0"/>
              <a:t>: </a:t>
            </a:r>
            <a:r>
              <a:rPr lang="en-IN" sz="2400" dirty="0"/>
              <a:t>Metadata can be stored in any RDBMS component like </a:t>
            </a:r>
            <a:r>
              <a:rPr lang="en-IN" sz="2400" dirty="0" err="1"/>
              <a:t>MySQL</a:t>
            </a:r>
            <a:r>
              <a:rPr lang="en-IN" sz="2400" dirty="0"/>
              <a:t> Local </a:t>
            </a:r>
            <a:r>
              <a:rPr lang="en-IN" sz="2400" dirty="0" err="1"/>
              <a:t>metastore</a:t>
            </a:r>
            <a:r>
              <a:rPr lang="en-IN" sz="2400" dirty="0"/>
              <a:t> allows multiple connections at a time. In this mode, the Hive </a:t>
            </a:r>
            <a:r>
              <a:rPr lang="en-IN" sz="2400" dirty="0" err="1"/>
              <a:t>metastore</a:t>
            </a:r>
            <a:r>
              <a:rPr lang="en-IN" sz="2400" dirty="0"/>
              <a:t> service runs in the main Hive Server process, but the </a:t>
            </a:r>
            <a:r>
              <a:rPr lang="en-IN" sz="2400" dirty="0" err="1"/>
              <a:t>metastore</a:t>
            </a:r>
            <a:r>
              <a:rPr lang="en-IN" sz="2400" dirty="0"/>
              <a:t> database runs in a separate process, and can be on a separate host, Figure 9.9 shows a local </a:t>
            </a:r>
            <a:r>
              <a:rPr lang="en-IN" sz="2400" dirty="0" err="1"/>
              <a:t>Metastore</a:t>
            </a:r>
            <a:r>
              <a:rPr lang="en-IN" sz="2400" dirty="0"/>
              <a:t>.</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Hive Architecture</a:t>
            </a:r>
            <a:endParaRPr lang="en-US" dirty="0"/>
          </a:p>
        </p:txBody>
      </p:sp>
      <p:sp>
        <p:nvSpPr>
          <p:cNvPr id="3" name="Content Placeholder 2"/>
          <p:cNvSpPr>
            <a:spLocks noGrp="1"/>
          </p:cNvSpPr>
          <p:nvPr>
            <p:ph sz="quarter" idx="1"/>
          </p:nvPr>
        </p:nvSpPr>
        <p:spPr>
          <a:xfrm>
            <a:off x="612648" y="1600200"/>
            <a:ext cx="8153400" cy="2362200"/>
          </a:xfrm>
        </p:spPr>
        <p:txBody>
          <a:bodyPr/>
          <a:lstStyle/>
          <a:p>
            <a:r>
              <a:rPr lang="en-IN" sz="2400" b="1" dirty="0"/>
              <a:t>3. Remote </a:t>
            </a:r>
            <a:r>
              <a:rPr lang="en-IN" sz="2400" b="1" dirty="0" err="1"/>
              <a:t>Metastore</a:t>
            </a:r>
            <a:r>
              <a:rPr lang="en-IN" sz="2400" b="1" dirty="0"/>
              <a:t>: </a:t>
            </a:r>
            <a:r>
              <a:rPr lang="en-IN" sz="2400" dirty="0"/>
              <a:t>In this, the Hive driver and the </a:t>
            </a:r>
            <a:r>
              <a:rPr lang="en-IN" sz="2400" dirty="0" err="1"/>
              <a:t>metastore</a:t>
            </a:r>
            <a:r>
              <a:rPr lang="en-IN" sz="2400" dirty="0"/>
              <a:t> interface run on different JVMs (which can run on different machines as well) as in Figure 9.10. This way the database can be fire-walled from the Hive user and also database credentials are completely isolated from the users of Hive.</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a:xfrm>
            <a:off x="612648" y="1600200"/>
            <a:ext cx="8153400" cy="2362200"/>
          </a:xfrm>
        </p:spPr>
        <p:txBody>
          <a:bodyPr/>
          <a:lstStyle/>
          <a:p>
            <a:endParaRPr lang="en-US" sz="2400" dirty="0"/>
          </a:p>
        </p:txBody>
      </p:sp>
      <p:pic>
        <p:nvPicPr>
          <p:cNvPr id="1026"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Data Units</a:t>
            </a:r>
          </a:p>
        </p:txBody>
      </p:sp>
      <p:sp>
        <p:nvSpPr>
          <p:cNvPr id="3" name="Content Placeholder 2"/>
          <p:cNvSpPr>
            <a:spLocks noGrp="1"/>
          </p:cNvSpPr>
          <p:nvPr>
            <p:ph sz="quarter" idx="1"/>
          </p:nvPr>
        </p:nvSpPr>
        <p:spPr/>
        <p:txBody>
          <a:bodyPr/>
          <a:lstStyle/>
          <a:p>
            <a:endParaRPr lang="en-US" dirty="0"/>
          </a:p>
        </p:txBody>
      </p:sp>
      <p:pic>
        <p:nvPicPr>
          <p:cNvPr id="1028" name="Picture 4" descr="Image result for hive data units"/>
          <p:cNvPicPr>
            <a:picLocks noChangeAspect="1" noChangeArrowheads="1"/>
          </p:cNvPicPr>
          <p:nvPr/>
        </p:nvPicPr>
        <p:blipFill>
          <a:blip r:embed="rId2"/>
          <a:srcRect t="21687" b="15663"/>
          <a:stretch>
            <a:fillRect/>
          </a:stretch>
        </p:blipFill>
        <p:spPr bwMode="auto">
          <a:xfrm>
            <a:off x="228600" y="1600200"/>
            <a:ext cx="8915400" cy="50292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1200" cap="none" spc="0" normalizeH="0" baseline="0" noProof="0">
                <a:ln>
                  <a:noFill/>
                </a:ln>
                <a:solidFill>
                  <a:schemeClr val="tx2"/>
                </a:solidFill>
                <a:effectLst/>
                <a:uLnTx/>
                <a:uFillTx/>
                <a:latin typeface="+mj-lt"/>
                <a:ea typeface="+mj-ea"/>
                <a:cs typeface="+mj-cs"/>
              </a:rPr>
              <a:t>Hive Data Model Contd.</a:t>
            </a: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sp>
        <p:nvSpPr>
          <p:cNvPr id="5" name="Content Placeholder 2"/>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p>
            <a:pPr marL="319088" marR="0" lvl="0" indent="-319088" algn="l" defTabSz="914400" rtl="0" eaLnBrk="0" fontAlgn="base" latinLnBrk="0" hangingPunct="0">
              <a:lnSpc>
                <a:spcPct val="100000"/>
              </a:lnSpc>
              <a:spcBef>
                <a:spcPts val="700"/>
              </a:spcBef>
              <a:spcAft>
                <a:spcPct val="0"/>
              </a:spcAft>
              <a:buClr>
                <a:schemeClr val="accent2"/>
              </a:buClr>
              <a:buSzPct val="60000"/>
              <a:buFont typeface="Wingdings" pitchFamily="2" charset="2"/>
              <a:buChar char=""/>
              <a:tabLst/>
              <a:defRPr/>
            </a:pPr>
            <a:r>
              <a:rPr kumimoji="0" lang="en-US" sz="3500" b="0" i="0" u="none" strike="noStrike" kern="1200" cap="none" spc="0" normalizeH="0" baseline="0" noProof="0" dirty="0">
                <a:ln>
                  <a:noFill/>
                </a:ln>
                <a:solidFill>
                  <a:schemeClr val="tx1"/>
                </a:solidFill>
                <a:effectLst/>
                <a:uLnTx/>
                <a:uFillTx/>
                <a:latin typeface="+mn-lt"/>
                <a:ea typeface="+mn-ea"/>
                <a:cs typeface="+mn-cs"/>
              </a:rPr>
              <a:t>Tables</a:t>
            </a:r>
          </a:p>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r>
              <a:rPr kumimoji="0" lang="en-US" sz="2900" b="0" i="0" u="none" strike="noStrike" kern="1200" cap="none" spc="0" normalizeH="0" baseline="0" noProof="0" dirty="0">
                <a:ln>
                  <a:noFill/>
                </a:ln>
                <a:solidFill>
                  <a:schemeClr val="tx1"/>
                </a:solidFill>
                <a:effectLst/>
                <a:uLnTx/>
                <a:uFillTx/>
                <a:latin typeface="+mn-lt"/>
                <a:ea typeface="+mn-ea"/>
                <a:cs typeface="+mn-cs"/>
              </a:rPr>
              <a:t>-   Analogous to relational tables</a:t>
            </a:r>
          </a:p>
          <a:p>
            <a:pPr marL="319088" marR="0" lvl="0" indent="-319088" algn="l" defTabSz="914400" rtl="0" eaLnBrk="0" fontAlgn="base" latinLnBrk="0" hangingPunct="0">
              <a:lnSpc>
                <a:spcPct val="100000"/>
              </a:lnSpc>
              <a:spcBef>
                <a:spcPts val="700"/>
              </a:spcBef>
              <a:spcAft>
                <a:spcPct val="0"/>
              </a:spcAft>
              <a:buClr>
                <a:schemeClr val="accent2"/>
              </a:buClr>
              <a:buSzPct val="60000"/>
              <a:buFontTx/>
              <a:buChar char="-"/>
              <a:tabLst/>
              <a:defRPr/>
            </a:pPr>
            <a:r>
              <a:rPr kumimoji="0" lang="en-US" sz="2900" b="0" i="0" u="none" strike="noStrike" kern="1200" cap="none" spc="0" normalizeH="0" baseline="0" noProof="0" dirty="0">
                <a:ln>
                  <a:noFill/>
                </a:ln>
                <a:solidFill>
                  <a:schemeClr val="tx1"/>
                </a:solidFill>
                <a:effectLst/>
                <a:uLnTx/>
                <a:uFillTx/>
                <a:latin typeface="+mn-lt"/>
                <a:ea typeface="+mn-ea"/>
                <a:cs typeface="+mn-cs"/>
              </a:rPr>
              <a:t>Each table has a corresponding directory in HDFS</a:t>
            </a:r>
          </a:p>
          <a:p>
            <a:pPr marL="319088" marR="0" lvl="0" indent="-319088" algn="l" defTabSz="914400" rtl="0" eaLnBrk="0" fontAlgn="base" latinLnBrk="0" hangingPunct="0">
              <a:lnSpc>
                <a:spcPct val="100000"/>
              </a:lnSpc>
              <a:spcBef>
                <a:spcPts val="700"/>
              </a:spcBef>
              <a:spcAft>
                <a:spcPct val="0"/>
              </a:spcAft>
              <a:buClr>
                <a:schemeClr val="accent2"/>
              </a:buClr>
              <a:buSzPct val="60000"/>
              <a:buFontTx/>
              <a:buChar char="-"/>
              <a:tabLst/>
              <a:defRPr/>
            </a:pPr>
            <a:r>
              <a:rPr kumimoji="0" lang="en-US" sz="2900" b="0" i="0" u="none" strike="noStrike" kern="1200" cap="none" spc="0" normalizeH="0" baseline="0" noProof="0" dirty="0">
                <a:ln>
                  <a:noFill/>
                </a:ln>
                <a:solidFill>
                  <a:schemeClr val="tx1"/>
                </a:solidFill>
                <a:effectLst/>
                <a:uLnTx/>
                <a:uFillTx/>
                <a:latin typeface="+mn-lt"/>
                <a:ea typeface="+mn-ea"/>
                <a:cs typeface="+mn-cs"/>
              </a:rPr>
              <a:t>Data serialized and stored as files within that directory</a:t>
            </a:r>
          </a:p>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r>
              <a:rPr kumimoji="0" lang="en-US" sz="2900" b="0" i="0" u="none" strike="noStrike" kern="1200" cap="none" spc="0" normalizeH="0" baseline="0" noProof="0" dirty="0">
                <a:ln>
                  <a:noFill/>
                </a:ln>
                <a:solidFill>
                  <a:schemeClr val="tx1"/>
                </a:solidFill>
                <a:effectLst/>
                <a:uLnTx/>
                <a:uFillTx/>
                <a:latin typeface="+mn-lt"/>
                <a:ea typeface="+mn-ea"/>
                <a:cs typeface="+mn-cs"/>
              </a:rPr>
              <a:t>- Hive has default serialization built in which supports compression and lazy </a:t>
            </a:r>
            <a:r>
              <a:rPr kumimoji="0" lang="en-US" sz="2900" b="0" i="0" u="none" strike="noStrike" kern="1200" cap="none" spc="0" normalizeH="0" baseline="0" noProof="0" dirty="0" err="1">
                <a:ln>
                  <a:noFill/>
                </a:ln>
                <a:solidFill>
                  <a:schemeClr val="tx1"/>
                </a:solidFill>
                <a:effectLst/>
                <a:uLnTx/>
                <a:uFillTx/>
                <a:latin typeface="+mn-lt"/>
                <a:ea typeface="+mn-ea"/>
                <a:cs typeface="+mn-cs"/>
              </a:rPr>
              <a:t>deserialization</a:t>
            </a:r>
            <a:endParaRPr kumimoji="0" lang="en-US" sz="29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r>
              <a:rPr kumimoji="0" lang="en-US" sz="2900" b="0" i="0" u="none" strike="noStrike" kern="1200" cap="none" spc="0" normalizeH="0" baseline="0" noProof="0" dirty="0">
                <a:ln>
                  <a:noFill/>
                </a:ln>
                <a:solidFill>
                  <a:schemeClr val="tx1"/>
                </a:solidFill>
                <a:effectLst/>
                <a:uLnTx/>
                <a:uFillTx/>
                <a:latin typeface="+mn-lt"/>
                <a:ea typeface="+mn-ea"/>
                <a:cs typeface="+mn-cs"/>
              </a:rPr>
              <a:t>- Users can specify custom serialization –</a:t>
            </a:r>
            <a:r>
              <a:rPr kumimoji="0" lang="en-US" sz="2900" b="0" i="0" u="none" strike="noStrike" kern="1200" cap="none" spc="0" normalizeH="0" baseline="0" noProof="0" dirty="0" err="1">
                <a:ln>
                  <a:noFill/>
                </a:ln>
                <a:solidFill>
                  <a:schemeClr val="tx1"/>
                </a:solidFill>
                <a:effectLst/>
                <a:uLnTx/>
                <a:uFillTx/>
                <a:latin typeface="+mn-lt"/>
                <a:ea typeface="+mn-ea"/>
                <a:cs typeface="+mn-cs"/>
              </a:rPr>
              <a:t>deserialization</a:t>
            </a:r>
            <a:r>
              <a:rPr kumimoji="0" lang="en-US" sz="2900" b="0" i="0" u="none" strike="noStrike" kern="1200" cap="none" spc="0" normalizeH="0" baseline="0" noProof="0" dirty="0">
                <a:ln>
                  <a:noFill/>
                </a:ln>
                <a:solidFill>
                  <a:schemeClr val="tx1"/>
                </a:solidFill>
                <a:effectLst/>
                <a:uLnTx/>
                <a:uFillTx/>
                <a:latin typeface="+mn-lt"/>
                <a:ea typeface="+mn-ea"/>
                <a:cs typeface="+mn-cs"/>
              </a:rPr>
              <a:t> schemes (</a:t>
            </a:r>
            <a:r>
              <a:rPr kumimoji="0" lang="en-US" sz="2900" b="1" i="0" u="none" strike="noStrike" kern="1200" cap="none" spc="0" normalizeH="0" baseline="0" noProof="0" dirty="0" err="1">
                <a:ln>
                  <a:noFill/>
                </a:ln>
                <a:solidFill>
                  <a:schemeClr val="tx1"/>
                </a:solidFill>
                <a:effectLst/>
                <a:uLnTx/>
                <a:uFillTx/>
                <a:latin typeface="+mn-lt"/>
                <a:ea typeface="+mn-ea"/>
                <a:cs typeface="+mn-cs"/>
              </a:rPr>
              <a:t>SerDe’s</a:t>
            </a:r>
            <a:r>
              <a:rPr kumimoji="0" lang="en-US" sz="2900" b="0" i="0" u="none" strike="noStrike" kern="1200" cap="none" spc="0" normalizeH="0" baseline="0" noProof="0" dirty="0">
                <a:ln>
                  <a:noFill/>
                </a:ln>
                <a:solidFill>
                  <a:schemeClr val="tx1"/>
                </a:solidFill>
                <a:effectLst/>
                <a:uLnTx/>
                <a:uFillTx/>
                <a:latin typeface="+mn-lt"/>
                <a:ea typeface="+mn-ea"/>
                <a:cs typeface="+mn-cs"/>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1200" cap="none" spc="0" normalizeH="0" baseline="0" noProof="0">
                <a:ln>
                  <a:noFill/>
                </a:ln>
                <a:solidFill>
                  <a:schemeClr val="tx2"/>
                </a:solidFill>
                <a:effectLst/>
                <a:uLnTx/>
                <a:uFillTx/>
                <a:latin typeface="+mj-lt"/>
                <a:ea typeface="+mj-ea"/>
                <a:cs typeface="+mj-cs"/>
              </a:rPr>
              <a:t>Hive Data Model Contd.</a:t>
            </a: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Content Placeholder 2"/>
          <p:cNvSpPr txBox="1">
            <a:spLocks/>
          </p:cNvSpPr>
          <p:nvPr/>
        </p:nvSpPr>
        <p:spPr>
          <a:xfrm>
            <a:off x="457200" y="1600200"/>
            <a:ext cx="8229600" cy="4525963"/>
          </a:xfrm>
          <a:prstGeom prst="rect">
            <a:avLst/>
          </a:prstGeom>
        </p:spPr>
        <p:txBody>
          <a:bodyPr>
            <a:normAutofit fontScale="92500" lnSpcReduction="10000"/>
          </a:bodyPr>
          <a:lstStyle/>
          <a:p>
            <a:pPr marL="319088" marR="0" lvl="0" indent="-319088" algn="l" defTabSz="914400" rtl="0" eaLnBrk="0" fontAlgn="base" latinLnBrk="0" hangingPunct="0">
              <a:lnSpc>
                <a:spcPct val="100000"/>
              </a:lnSpc>
              <a:spcBef>
                <a:spcPts val="700"/>
              </a:spcBef>
              <a:spcAft>
                <a:spcPct val="0"/>
              </a:spcAft>
              <a:buClr>
                <a:schemeClr val="accent2"/>
              </a:buClr>
              <a:buSzPct val="60000"/>
              <a:buFont typeface="Wingdings" pitchFamily="2" charset="2"/>
              <a:buChar char=""/>
              <a:tabLst/>
              <a:defRPr/>
            </a:pPr>
            <a:r>
              <a:rPr kumimoji="0" lang="en-US" sz="3800" b="0" i="0" u="none" strike="noStrike" kern="1200" cap="none" spc="0" normalizeH="0" baseline="0" noProof="0">
                <a:ln>
                  <a:noFill/>
                </a:ln>
                <a:solidFill>
                  <a:schemeClr val="tx1"/>
                </a:solidFill>
                <a:effectLst/>
                <a:uLnTx/>
                <a:uFillTx/>
                <a:latin typeface="+mn-lt"/>
                <a:ea typeface="+mn-ea"/>
                <a:cs typeface="+mn-cs"/>
              </a:rPr>
              <a:t>Partitions</a:t>
            </a:r>
          </a:p>
          <a:p>
            <a:pPr marL="319088" marR="0" lvl="0" indent="-319088" algn="l" defTabSz="914400" rtl="0" eaLnBrk="0" fontAlgn="base" latinLnBrk="0" hangingPunct="0">
              <a:lnSpc>
                <a:spcPct val="100000"/>
              </a:lnSpc>
              <a:spcBef>
                <a:spcPts val="700"/>
              </a:spcBef>
              <a:spcAft>
                <a:spcPct val="0"/>
              </a:spcAft>
              <a:buClr>
                <a:schemeClr val="accent2"/>
              </a:buClr>
              <a:buSzPct val="60000"/>
              <a:buFontTx/>
              <a:buChar char="-"/>
              <a:tabLst/>
              <a:defRPr/>
            </a:pPr>
            <a:r>
              <a:rPr kumimoji="0" lang="en-US" sz="2900" b="0" i="0" u="none" strike="noStrike" kern="1200" cap="none" spc="0" normalizeH="0" baseline="0" noProof="0">
                <a:ln>
                  <a:noFill/>
                </a:ln>
                <a:solidFill>
                  <a:schemeClr val="tx1"/>
                </a:solidFill>
                <a:effectLst/>
                <a:uLnTx/>
                <a:uFillTx/>
                <a:latin typeface="+mn-lt"/>
                <a:ea typeface="+mn-ea"/>
                <a:cs typeface="+mn-cs"/>
              </a:rPr>
              <a:t>Each table can be broken into partitions</a:t>
            </a:r>
          </a:p>
          <a:p>
            <a:pPr marL="319088" marR="0" lvl="0" indent="-319088" algn="l" defTabSz="914400" rtl="0" eaLnBrk="0" fontAlgn="base" latinLnBrk="0" hangingPunct="0">
              <a:lnSpc>
                <a:spcPct val="100000"/>
              </a:lnSpc>
              <a:spcBef>
                <a:spcPts val="700"/>
              </a:spcBef>
              <a:spcAft>
                <a:spcPct val="0"/>
              </a:spcAft>
              <a:buClr>
                <a:schemeClr val="accent2"/>
              </a:buClr>
              <a:buSzPct val="60000"/>
              <a:buFontTx/>
              <a:buChar char="-"/>
              <a:tabLst/>
              <a:defRPr/>
            </a:pPr>
            <a:r>
              <a:rPr kumimoji="0" lang="en-US" sz="2900" b="0" i="0" u="none" strike="noStrike" kern="1200" cap="none" spc="0" normalizeH="0" baseline="0" noProof="0">
                <a:ln>
                  <a:noFill/>
                </a:ln>
                <a:solidFill>
                  <a:schemeClr val="tx1"/>
                </a:solidFill>
                <a:effectLst/>
                <a:uLnTx/>
                <a:uFillTx/>
                <a:latin typeface="+mn-lt"/>
                <a:ea typeface="+mn-ea"/>
                <a:cs typeface="+mn-cs"/>
              </a:rPr>
              <a:t>Partitions determine distribution of data within subdirectories</a:t>
            </a:r>
          </a:p>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r>
              <a:rPr kumimoji="0" lang="en-US" sz="2900" b="0" i="0" u="none" strike="noStrike" kern="1200" cap="none" spc="0" normalizeH="0" baseline="0" noProof="0">
                <a:ln>
                  <a:noFill/>
                </a:ln>
                <a:solidFill>
                  <a:schemeClr val="tx1"/>
                </a:solidFill>
                <a:effectLst/>
                <a:uLnTx/>
                <a:uFillTx/>
                <a:latin typeface="+mn-lt"/>
                <a:ea typeface="+mn-ea"/>
                <a:cs typeface="+mn-cs"/>
              </a:rPr>
              <a:t>Example - </a:t>
            </a:r>
          </a:p>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r>
              <a:rPr kumimoji="0" lang="en-US" sz="2900" b="1" i="0" u="none" strike="noStrike" kern="1200" cap="none" spc="0" normalizeH="0" baseline="0" noProof="0">
                <a:ln>
                  <a:noFill/>
                </a:ln>
                <a:solidFill>
                  <a:schemeClr val="tx1"/>
                </a:solidFill>
                <a:effectLst/>
                <a:uLnTx/>
                <a:uFillTx/>
                <a:latin typeface="+mn-lt"/>
                <a:ea typeface="+mn-ea"/>
                <a:cs typeface="+mn-cs"/>
              </a:rPr>
              <a:t>CREATE_TABLE </a:t>
            </a:r>
            <a:r>
              <a:rPr kumimoji="0" lang="en-US" sz="2900" b="0" i="0" u="none" strike="noStrike" kern="1200" cap="none" spc="0" normalizeH="0" baseline="0" noProof="0">
                <a:ln>
                  <a:noFill/>
                </a:ln>
                <a:solidFill>
                  <a:schemeClr val="tx1"/>
                </a:solidFill>
                <a:effectLst/>
                <a:uLnTx/>
                <a:uFillTx/>
                <a:latin typeface="+mn-lt"/>
                <a:ea typeface="+mn-ea"/>
                <a:cs typeface="+mn-cs"/>
              </a:rPr>
              <a:t>Sales (sale_id INT, amount FLOAT)</a:t>
            </a:r>
          </a:p>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r>
              <a:rPr kumimoji="0" lang="en-US" sz="2900" b="1" i="0" u="none" strike="noStrike" kern="1200" cap="none" spc="0" normalizeH="0" baseline="0" noProof="0">
                <a:ln>
                  <a:noFill/>
                </a:ln>
                <a:solidFill>
                  <a:schemeClr val="tx1"/>
                </a:solidFill>
                <a:effectLst/>
                <a:uLnTx/>
                <a:uFillTx/>
                <a:latin typeface="+mn-lt"/>
                <a:ea typeface="+mn-ea"/>
                <a:cs typeface="+mn-cs"/>
              </a:rPr>
              <a:t>PARTITIONED BY </a:t>
            </a:r>
            <a:r>
              <a:rPr kumimoji="0" lang="en-US" sz="2900" b="0" i="0" u="none" strike="noStrike" kern="1200" cap="none" spc="0" normalizeH="0" baseline="0" noProof="0">
                <a:ln>
                  <a:noFill/>
                </a:ln>
                <a:solidFill>
                  <a:schemeClr val="tx1"/>
                </a:solidFill>
                <a:effectLst/>
                <a:uLnTx/>
                <a:uFillTx/>
                <a:latin typeface="+mn-lt"/>
                <a:ea typeface="+mn-ea"/>
                <a:cs typeface="+mn-cs"/>
              </a:rPr>
              <a:t>(country STRING, year INT, month INT)</a:t>
            </a:r>
          </a:p>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r>
              <a:rPr kumimoji="0" lang="en-US" sz="2900" b="0" i="0" u="none" strike="noStrike" kern="1200" cap="none" spc="0" normalizeH="0" baseline="0" noProof="0">
                <a:ln>
                  <a:noFill/>
                </a:ln>
                <a:solidFill>
                  <a:schemeClr val="tx1"/>
                </a:solidFill>
                <a:effectLst/>
                <a:uLnTx/>
                <a:uFillTx/>
                <a:latin typeface="+mn-lt"/>
                <a:ea typeface="+mn-ea"/>
                <a:cs typeface="+mn-cs"/>
              </a:rPr>
              <a:t>So each partition will be split out into different folders like</a:t>
            </a:r>
          </a:p>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r>
              <a:rPr kumimoji="0" lang="en-US" sz="2900" b="1" i="0" u="none" strike="noStrike" kern="1200" cap="none" spc="0" normalizeH="0" baseline="0" noProof="0">
                <a:ln>
                  <a:noFill/>
                </a:ln>
                <a:solidFill>
                  <a:schemeClr val="tx1"/>
                </a:solidFill>
                <a:effectLst/>
                <a:uLnTx/>
                <a:uFillTx/>
                <a:latin typeface="+mn-lt"/>
                <a:ea typeface="+mn-ea"/>
                <a:cs typeface="+mn-cs"/>
              </a:rPr>
              <a:t>Sales/country=US/year=2012/month=12</a:t>
            </a:r>
          </a:p>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endParaRPr kumimoji="0" lang="en-US" sz="29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endParaRPr kumimoji="0" lang="en-US" sz="29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endParaRPr kumimoji="0" lang="en-US" sz="29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endParaRPr kumimoji="0" lang="en-US" sz="29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a:ln>
            <a:solidFill>
              <a:schemeClr val="bg2">
                <a:lumMod val="50000"/>
              </a:schemeClr>
            </a:solidFill>
          </a:ln>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1200" cap="none" spc="0" normalizeH="0" baseline="0" noProof="0">
                <a:ln>
                  <a:noFill/>
                </a:ln>
                <a:solidFill>
                  <a:schemeClr val="tx2"/>
                </a:solidFill>
                <a:effectLst/>
                <a:uLnTx/>
                <a:uFillTx/>
                <a:latin typeface="+mj-lt"/>
                <a:ea typeface="+mj-ea"/>
                <a:cs typeface="+mj-cs"/>
              </a:rPr>
              <a:t>Hierarchy of Hive Partitions</a:t>
            </a: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Rectangle 2"/>
          <p:cNvSpPr/>
          <p:nvPr/>
        </p:nvSpPr>
        <p:spPr>
          <a:xfrm>
            <a:off x="3772017" y="2133601"/>
            <a:ext cx="2072979" cy="582563"/>
          </a:xfrm>
          <a:prstGeom prst="rect">
            <a:avLst/>
          </a:prstGeom>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ln>
                  <a:solidFill>
                    <a:schemeClr val="tx1">
                      <a:lumMod val="75000"/>
                      <a:lumOff val="25000"/>
                    </a:schemeClr>
                  </a:solidFill>
                </a:ln>
                <a:solidFill>
                  <a:schemeClr val="tx1">
                    <a:lumMod val="85000"/>
                    <a:lumOff val="15000"/>
                  </a:schemeClr>
                </a:solidFill>
              </a:rPr>
              <a:t>/</a:t>
            </a:r>
            <a:r>
              <a:rPr lang="en-US" sz="2000" dirty="0" err="1">
                <a:ln>
                  <a:solidFill>
                    <a:schemeClr val="tx1">
                      <a:lumMod val="75000"/>
                      <a:lumOff val="25000"/>
                    </a:schemeClr>
                  </a:solidFill>
                </a:ln>
                <a:solidFill>
                  <a:schemeClr val="tx1">
                    <a:lumMod val="85000"/>
                    <a:lumOff val="15000"/>
                  </a:schemeClr>
                </a:solidFill>
              </a:rPr>
              <a:t>hivebase</a:t>
            </a:r>
            <a:r>
              <a:rPr lang="en-US" sz="2000" dirty="0">
                <a:ln>
                  <a:solidFill>
                    <a:schemeClr val="tx1">
                      <a:lumMod val="75000"/>
                      <a:lumOff val="25000"/>
                    </a:schemeClr>
                  </a:solidFill>
                </a:ln>
                <a:solidFill>
                  <a:schemeClr val="tx1">
                    <a:lumMod val="85000"/>
                    <a:lumOff val="15000"/>
                  </a:schemeClr>
                </a:solidFill>
              </a:rPr>
              <a:t>/Sales</a:t>
            </a:r>
          </a:p>
        </p:txBody>
      </p:sp>
      <p:sp>
        <p:nvSpPr>
          <p:cNvPr id="4" name="Rectangle 3"/>
          <p:cNvSpPr/>
          <p:nvPr/>
        </p:nvSpPr>
        <p:spPr>
          <a:xfrm>
            <a:off x="2247231" y="3063066"/>
            <a:ext cx="1709981" cy="427544"/>
          </a:xfrm>
          <a:prstGeom prst="rect">
            <a:avLst/>
          </a:prstGeom>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ln>
                  <a:solidFill>
                    <a:schemeClr val="tx1">
                      <a:lumMod val="75000"/>
                      <a:lumOff val="25000"/>
                    </a:schemeClr>
                  </a:solidFill>
                </a:ln>
                <a:solidFill>
                  <a:schemeClr val="tx1">
                    <a:lumMod val="85000"/>
                    <a:lumOff val="15000"/>
                  </a:schemeClr>
                </a:solidFill>
              </a:rPr>
              <a:t>/country=US</a:t>
            </a:r>
          </a:p>
        </p:txBody>
      </p:sp>
      <p:sp>
        <p:nvSpPr>
          <p:cNvPr id="5" name="Rectangle 4"/>
          <p:cNvSpPr/>
          <p:nvPr/>
        </p:nvSpPr>
        <p:spPr>
          <a:xfrm>
            <a:off x="5698785" y="3384132"/>
            <a:ext cx="2247599" cy="427544"/>
          </a:xfrm>
          <a:prstGeom prst="rect">
            <a:avLst/>
          </a:prstGeom>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ln>
                  <a:solidFill>
                    <a:schemeClr val="tx1">
                      <a:lumMod val="75000"/>
                      <a:lumOff val="25000"/>
                    </a:schemeClr>
                  </a:solidFill>
                </a:ln>
                <a:solidFill>
                  <a:schemeClr val="tx1">
                    <a:lumMod val="85000"/>
                    <a:lumOff val="15000"/>
                  </a:schemeClr>
                </a:solidFill>
              </a:rPr>
              <a:t>/country=CANADA</a:t>
            </a:r>
          </a:p>
        </p:txBody>
      </p:sp>
      <p:sp>
        <p:nvSpPr>
          <p:cNvPr id="6" name="Rectangle 5"/>
          <p:cNvSpPr/>
          <p:nvPr/>
        </p:nvSpPr>
        <p:spPr>
          <a:xfrm>
            <a:off x="1194472" y="4111302"/>
            <a:ext cx="1709981" cy="427544"/>
          </a:xfrm>
          <a:prstGeom prst="rect">
            <a:avLst/>
          </a:prstGeom>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ln>
                  <a:solidFill>
                    <a:schemeClr val="tx1">
                      <a:lumMod val="75000"/>
                      <a:lumOff val="25000"/>
                    </a:schemeClr>
                  </a:solidFill>
                </a:ln>
                <a:solidFill>
                  <a:schemeClr val="tx1">
                    <a:lumMod val="85000"/>
                    <a:lumOff val="15000"/>
                  </a:schemeClr>
                </a:solidFill>
              </a:rPr>
              <a:t>/year=2012</a:t>
            </a:r>
          </a:p>
        </p:txBody>
      </p:sp>
      <p:sp>
        <p:nvSpPr>
          <p:cNvPr id="7" name="Rectangle 6"/>
          <p:cNvSpPr/>
          <p:nvPr/>
        </p:nvSpPr>
        <p:spPr>
          <a:xfrm>
            <a:off x="3220306" y="4589254"/>
            <a:ext cx="1709981" cy="427544"/>
          </a:xfrm>
          <a:prstGeom prst="rect">
            <a:avLst/>
          </a:prstGeom>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ln>
                  <a:solidFill>
                    <a:schemeClr val="tx1">
                      <a:lumMod val="75000"/>
                      <a:lumOff val="25000"/>
                    </a:schemeClr>
                  </a:solidFill>
                </a:ln>
                <a:solidFill>
                  <a:schemeClr val="tx1">
                    <a:lumMod val="85000"/>
                    <a:lumOff val="15000"/>
                  </a:schemeClr>
                </a:solidFill>
              </a:rPr>
              <a:t>/year=2015</a:t>
            </a:r>
          </a:p>
        </p:txBody>
      </p:sp>
      <p:sp>
        <p:nvSpPr>
          <p:cNvPr id="8" name="Rectangle 7"/>
          <p:cNvSpPr/>
          <p:nvPr/>
        </p:nvSpPr>
        <p:spPr>
          <a:xfrm>
            <a:off x="5112604" y="4193427"/>
            <a:ext cx="1709981" cy="427544"/>
          </a:xfrm>
          <a:prstGeom prst="rect">
            <a:avLst/>
          </a:prstGeom>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ln>
                  <a:solidFill>
                    <a:schemeClr val="tx1">
                      <a:lumMod val="75000"/>
                      <a:lumOff val="25000"/>
                    </a:schemeClr>
                  </a:solidFill>
                </a:ln>
                <a:solidFill>
                  <a:schemeClr val="tx1">
                    <a:lumMod val="85000"/>
                    <a:lumOff val="15000"/>
                  </a:schemeClr>
                </a:solidFill>
              </a:rPr>
              <a:t>/year=2012</a:t>
            </a:r>
          </a:p>
        </p:txBody>
      </p:sp>
      <p:sp>
        <p:nvSpPr>
          <p:cNvPr id="9" name="Rectangle 8"/>
          <p:cNvSpPr/>
          <p:nvPr/>
        </p:nvSpPr>
        <p:spPr>
          <a:xfrm>
            <a:off x="6535494" y="4811096"/>
            <a:ext cx="1709981" cy="427544"/>
          </a:xfrm>
          <a:prstGeom prst="rect">
            <a:avLst/>
          </a:prstGeom>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ln>
                  <a:solidFill>
                    <a:schemeClr val="tx1">
                      <a:lumMod val="75000"/>
                      <a:lumOff val="25000"/>
                    </a:schemeClr>
                  </a:solidFill>
                </a:ln>
                <a:solidFill>
                  <a:schemeClr val="tx1">
                    <a:lumMod val="85000"/>
                    <a:lumOff val="15000"/>
                  </a:schemeClr>
                </a:solidFill>
              </a:rPr>
              <a:t>/year=2014</a:t>
            </a:r>
          </a:p>
        </p:txBody>
      </p:sp>
      <p:sp>
        <p:nvSpPr>
          <p:cNvPr id="10" name="Rectangle 9"/>
          <p:cNvSpPr/>
          <p:nvPr/>
        </p:nvSpPr>
        <p:spPr>
          <a:xfrm>
            <a:off x="997855" y="5086240"/>
            <a:ext cx="1709981" cy="427544"/>
          </a:xfrm>
          <a:prstGeom prst="rect">
            <a:avLst/>
          </a:prstGeom>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ln>
                  <a:solidFill>
                    <a:schemeClr val="tx1">
                      <a:lumMod val="75000"/>
                      <a:lumOff val="25000"/>
                    </a:schemeClr>
                  </a:solidFill>
                </a:ln>
                <a:solidFill>
                  <a:schemeClr val="tx1">
                    <a:lumMod val="85000"/>
                    <a:lumOff val="15000"/>
                  </a:schemeClr>
                </a:solidFill>
              </a:rPr>
              <a:t>/month=12</a:t>
            </a:r>
          </a:p>
        </p:txBody>
      </p:sp>
      <p:sp>
        <p:nvSpPr>
          <p:cNvPr id="11" name="Rectangle 10"/>
          <p:cNvSpPr/>
          <p:nvPr/>
        </p:nvSpPr>
        <p:spPr>
          <a:xfrm>
            <a:off x="3096842" y="5439170"/>
            <a:ext cx="1709981" cy="427544"/>
          </a:xfrm>
          <a:prstGeom prst="rect">
            <a:avLst/>
          </a:prstGeom>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ln>
                  <a:solidFill>
                    <a:schemeClr val="tx1">
                      <a:lumMod val="75000"/>
                      <a:lumOff val="25000"/>
                    </a:schemeClr>
                  </a:solidFill>
                </a:ln>
                <a:solidFill>
                  <a:schemeClr val="tx1">
                    <a:lumMod val="85000"/>
                    <a:lumOff val="15000"/>
                  </a:schemeClr>
                </a:solidFill>
              </a:rPr>
              <a:t>/month=11</a:t>
            </a:r>
          </a:p>
        </p:txBody>
      </p:sp>
      <p:cxnSp>
        <p:nvCxnSpPr>
          <p:cNvPr id="12" name="Straight Arrow Connector 11"/>
          <p:cNvCxnSpPr>
            <a:stCxn id="3" idx="2"/>
            <a:endCxn id="4" idx="0"/>
          </p:cNvCxnSpPr>
          <p:nvPr/>
        </p:nvCxnSpPr>
        <p:spPr>
          <a:xfrm flipH="1">
            <a:off x="3102222" y="2716164"/>
            <a:ext cx="1706285" cy="346902"/>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5" idx="0"/>
          </p:cNvCxnSpPr>
          <p:nvPr/>
        </p:nvCxnSpPr>
        <p:spPr>
          <a:xfrm>
            <a:off x="4627008" y="2716164"/>
            <a:ext cx="2195577" cy="667968"/>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4" idx="2"/>
            <a:endCxn id="6" idx="0"/>
          </p:cNvCxnSpPr>
          <p:nvPr/>
        </p:nvCxnSpPr>
        <p:spPr>
          <a:xfrm flipH="1">
            <a:off x="2049463" y="3490610"/>
            <a:ext cx="1052759" cy="620692"/>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7" idx="0"/>
          </p:cNvCxnSpPr>
          <p:nvPr/>
        </p:nvCxnSpPr>
        <p:spPr>
          <a:xfrm>
            <a:off x="3045799" y="3439146"/>
            <a:ext cx="1029498" cy="1150108"/>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6" idx="2"/>
            <a:endCxn id="10" idx="0"/>
          </p:cNvCxnSpPr>
          <p:nvPr/>
        </p:nvCxnSpPr>
        <p:spPr>
          <a:xfrm flipH="1">
            <a:off x="1852846" y="4538846"/>
            <a:ext cx="196617" cy="547394"/>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6" idx="2"/>
            <a:endCxn id="11" idx="0"/>
          </p:cNvCxnSpPr>
          <p:nvPr/>
        </p:nvCxnSpPr>
        <p:spPr>
          <a:xfrm>
            <a:off x="2049463" y="4538846"/>
            <a:ext cx="1902370" cy="900324"/>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5" idx="2"/>
            <a:endCxn id="8" idx="0"/>
          </p:cNvCxnSpPr>
          <p:nvPr/>
        </p:nvCxnSpPr>
        <p:spPr>
          <a:xfrm flipH="1">
            <a:off x="5967595" y="3811676"/>
            <a:ext cx="854990" cy="381751"/>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endCxn id="9" idx="0"/>
          </p:cNvCxnSpPr>
          <p:nvPr/>
        </p:nvCxnSpPr>
        <p:spPr>
          <a:xfrm>
            <a:off x="6822585" y="3811676"/>
            <a:ext cx="567900" cy="999420"/>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1079590" y="5932069"/>
            <a:ext cx="930431" cy="427544"/>
          </a:xfrm>
          <a:prstGeom prst="roundRect">
            <a:avLst/>
          </a:prstGeom>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File</a:t>
            </a:r>
          </a:p>
        </p:txBody>
      </p:sp>
      <p:sp>
        <p:nvSpPr>
          <p:cNvPr id="21" name="Rounded Rectangle 20"/>
          <p:cNvSpPr/>
          <p:nvPr/>
        </p:nvSpPr>
        <p:spPr>
          <a:xfrm>
            <a:off x="5037164" y="5969556"/>
            <a:ext cx="930431" cy="427544"/>
          </a:xfrm>
          <a:prstGeom prst="roundRect">
            <a:avLst/>
          </a:prstGeom>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File</a:t>
            </a:r>
          </a:p>
        </p:txBody>
      </p:sp>
      <p:sp>
        <p:nvSpPr>
          <p:cNvPr id="22" name="Rounded Rectangle 21"/>
          <p:cNvSpPr/>
          <p:nvPr/>
        </p:nvSpPr>
        <p:spPr>
          <a:xfrm>
            <a:off x="7946384" y="5921426"/>
            <a:ext cx="930431" cy="427544"/>
          </a:xfrm>
          <a:prstGeom prst="roundRect">
            <a:avLst/>
          </a:prstGeom>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File</a:t>
            </a:r>
          </a:p>
        </p:txBody>
      </p:sp>
      <p:cxnSp>
        <p:nvCxnSpPr>
          <p:cNvPr id="23" name="Straight Arrow Connector 22"/>
          <p:cNvCxnSpPr>
            <a:stCxn id="9" idx="2"/>
            <a:endCxn id="26" idx="0"/>
          </p:cNvCxnSpPr>
          <p:nvPr/>
        </p:nvCxnSpPr>
        <p:spPr>
          <a:xfrm flipH="1">
            <a:off x="6822585" y="5238640"/>
            <a:ext cx="567900" cy="244320"/>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1" idx="2"/>
            <a:endCxn id="21" idx="1"/>
          </p:cNvCxnSpPr>
          <p:nvPr/>
        </p:nvCxnSpPr>
        <p:spPr>
          <a:xfrm>
            <a:off x="3951833" y="5866714"/>
            <a:ext cx="1085331" cy="316614"/>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0" idx="2"/>
          </p:cNvCxnSpPr>
          <p:nvPr/>
        </p:nvCxnSpPr>
        <p:spPr>
          <a:xfrm flipH="1">
            <a:off x="1659688" y="5513784"/>
            <a:ext cx="193158" cy="459262"/>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5967594" y="5482960"/>
            <a:ext cx="1709981" cy="427544"/>
          </a:xfrm>
          <a:prstGeom prst="rect">
            <a:avLst/>
          </a:prstGeom>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ln>
                  <a:solidFill>
                    <a:schemeClr val="tx1">
                      <a:lumMod val="75000"/>
                      <a:lumOff val="25000"/>
                    </a:schemeClr>
                  </a:solidFill>
                </a:ln>
                <a:solidFill>
                  <a:schemeClr val="tx1">
                    <a:lumMod val="85000"/>
                    <a:lumOff val="15000"/>
                  </a:schemeClr>
                </a:solidFill>
              </a:rPr>
              <a:t>/month=11</a:t>
            </a:r>
          </a:p>
        </p:txBody>
      </p:sp>
      <p:cxnSp>
        <p:nvCxnSpPr>
          <p:cNvPr id="27" name="Straight Arrow Connector 26"/>
          <p:cNvCxnSpPr>
            <a:stCxn id="26" idx="2"/>
            <a:endCxn id="22" idx="1"/>
          </p:cNvCxnSpPr>
          <p:nvPr/>
        </p:nvCxnSpPr>
        <p:spPr>
          <a:xfrm>
            <a:off x="6822585" y="5910504"/>
            <a:ext cx="1123799" cy="224694"/>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20" grpId="0" animBg="1"/>
      <p:bldP spid="21" grpId="0" animBg="1"/>
      <p:bldP spid="22"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Partition</a:t>
            </a:r>
          </a:p>
        </p:txBody>
      </p:sp>
      <p:sp>
        <p:nvSpPr>
          <p:cNvPr id="3" name="Content Placeholder 2"/>
          <p:cNvSpPr>
            <a:spLocks noGrp="1"/>
          </p:cNvSpPr>
          <p:nvPr>
            <p:ph sz="quarter" idx="1"/>
          </p:nvPr>
        </p:nvSpPr>
        <p:spPr/>
        <p:txBody>
          <a:bodyPr/>
          <a:lstStyle/>
          <a:p>
            <a:r>
              <a:rPr lang="en-IN" dirty="0"/>
              <a:t>The general definition of Partition is  horizontally  dividing the data into number of slice in a equal and manageable manner.</a:t>
            </a:r>
          </a:p>
          <a:p>
            <a:pPr lvl="1"/>
            <a:r>
              <a:rPr lang="en-IN" dirty="0"/>
              <a:t>Every partition is stored as directory within data warehouse table. </a:t>
            </a:r>
          </a:p>
          <a:p>
            <a:r>
              <a:rPr lang="en-IN" dirty="0"/>
              <a:t>In data warehouse this partition concept is common but there is two types of Partitions are available in data warehouse concepts.</a:t>
            </a:r>
          </a:p>
          <a:p>
            <a:pPr lvl="1"/>
            <a:r>
              <a:rPr lang="en-IN" dirty="0"/>
              <a:t>There are</a:t>
            </a:r>
            <a:br>
              <a:rPr lang="en-IN" dirty="0"/>
            </a:br>
            <a:r>
              <a:rPr lang="en-IN" dirty="0" err="1"/>
              <a:t>i</a:t>
            </a:r>
            <a:r>
              <a:rPr lang="en-IN" dirty="0"/>
              <a:t>) SQL Partition</a:t>
            </a:r>
            <a:br>
              <a:rPr lang="en-IN" dirty="0"/>
            </a:br>
            <a:r>
              <a:rPr lang="en-IN" dirty="0"/>
              <a:t>ii) </a:t>
            </a:r>
            <a:r>
              <a:rPr lang="en-IN" b="1" dirty="0"/>
              <a:t>Hive Partition</a:t>
            </a:r>
            <a:br>
              <a:rPr lang="en-IN" dirty="0"/>
            </a:b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Hive Partition </a:t>
            </a:r>
          </a:p>
        </p:txBody>
      </p:sp>
      <p:sp>
        <p:nvSpPr>
          <p:cNvPr id="3" name="Content Placeholder 2"/>
          <p:cNvSpPr>
            <a:spLocks noGrp="1"/>
          </p:cNvSpPr>
          <p:nvPr>
            <p:ph sz="quarter" idx="1"/>
          </p:nvPr>
        </p:nvSpPr>
        <p:spPr/>
        <p:txBody>
          <a:bodyPr/>
          <a:lstStyle/>
          <a:p>
            <a:r>
              <a:rPr lang="en-IN" dirty="0"/>
              <a:t>The main work of </a:t>
            </a:r>
            <a:r>
              <a:rPr lang="en-IN" b="1" dirty="0">
                <a:hlinkClick r:id="rId2"/>
              </a:rPr>
              <a:t>Hive partition</a:t>
            </a:r>
            <a:r>
              <a:rPr lang="en-IN" dirty="0"/>
              <a:t> is also same as SQL Partition but </a:t>
            </a:r>
          </a:p>
          <a:p>
            <a:pPr lvl="1"/>
            <a:r>
              <a:rPr lang="en-IN" dirty="0"/>
              <a:t>the main difference between SQL partition and hive partition is SQL partition is only supported for single column in table  but in Hive partition it supported for Multiple columns in a table .</a:t>
            </a:r>
          </a:p>
          <a:p>
            <a:pPr lvl="1"/>
            <a:r>
              <a:rPr lang="en-IN"/>
              <a:t>The main work of </a:t>
            </a:r>
            <a:r>
              <a:rPr lang="en-IN" b="1">
                <a:hlinkClick r:id="rId2"/>
              </a:rPr>
              <a:t>Hive partition</a:t>
            </a:r>
            <a:r>
              <a:rPr lang="en-IN"/>
              <a:t> is also same as SQL Partition but the main difference between SQL partition and hive partition is SQL partition is only supported for single column in table  but in Hive partition it supported for Multiple columns in a table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12775" y="228600"/>
            <a:ext cx="8153400" cy="990600"/>
          </a:xfrm>
        </p:spPr>
        <p:txBody>
          <a:bodyPr/>
          <a:lstStyle/>
          <a:p>
            <a:r>
              <a:rPr lang="en-US" dirty="0"/>
              <a:t>Agenda</a:t>
            </a:r>
          </a:p>
        </p:txBody>
      </p:sp>
      <p:sp>
        <p:nvSpPr>
          <p:cNvPr id="4" name="Content Placeholder 3"/>
          <p:cNvSpPr>
            <a:spLocks noGrp="1"/>
          </p:cNvSpPr>
          <p:nvPr>
            <p:ph sz="quarter" idx="1"/>
          </p:nvPr>
        </p:nvSpPr>
        <p:spPr/>
        <p:txBody>
          <a:bodyPr/>
          <a:lstStyle/>
          <a:p>
            <a:endParaRPr lang="en-IN"/>
          </a:p>
        </p:txBody>
      </p:sp>
      <p:graphicFrame>
        <p:nvGraphicFramePr>
          <p:cNvPr id="5" name="Content Placeholder 3"/>
          <p:cNvGraphicFramePr>
            <a:graphicFrameLocks/>
          </p:cNvGraphicFramePr>
          <p:nvPr>
            <p:extLst>
              <p:ext uri="{D42A27DB-BD31-4B8C-83A1-F6EECF244321}">
                <p14:modId xmlns:p14="http://schemas.microsoft.com/office/powerpoint/2010/main" val="1867912498"/>
              </p:ext>
            </p:extLst>
          </p:nvPr>
        </p:nvGraphicFramePr>
        <p:xfrm>
          <a:off x="609600" y="1600200"/>
          <a:ext cx="8229600" cy="4876800"/>
        </p:xfrm>
        <a:graphic>
          <a:graphicData uri="http://schemas.openxmlformats.org/drawingml/2006/table">
            <a:tbl>
              <a:tblPr firstRow="1" bandRow="1">
                <a:tableStyleId>{5C22544A-7EE6-4342-B048-85BDC9FD1C3A}</a:tableStyleId>
              </a:tblPr>
              <a:tblGrid>
                <a:gridCol w="3998780">
                  <a:extLst>
                    <a:ext uri="{9D8B030D-6E8A-4147-A177-3AD203B41FA5}">
                      <a16:colId xmlns:a16="http://schemas.microsoft.com/office/drawing/2014/main" val="20000"/>
                    </a:ext>
                  </a:extLst>
                </a:gridCol>
                <a:gridCol w="4230820">
                  <a:extLst>
                    <a:ext uri="{9D8B030D-6E8A-4147-A177-3AD203B41FA5}">
                      <a16:colId xmlns:a16="http://schemas.microsoft.com/office/drawing/2014/main" val="20001"/>
                    </a:ext>
                  </a:extLst>
                </a:gridCol>
              </a:tblGrid>
              <a:tr h="513348">
                <a:tc>
                  <a:txBody>
                    <a:bodyPr/>
                    <a:lstStyle/>
                    <a:p>
                      <a:pPr algn="l"/>
                      <a:r>
                        <a:rPr lang="en-US" dirty="0">
                          <a:latin typeface="Trebuchet MS" panose="020B0603020202020204" pitchFamily="34" charset="0"/>
                        </a:rPr>
                        <a:t>Learning Objectives</a:t>
                      </a:r>
                    </a:p>
                  </a:txBody>
                  <a:tcPr/>
                </a:tc>
                <a:tc>
                  <a:txBody>
                    <a:bodyPr/>
                    <a:lstStyle/>
                    <a:p>
                      <a:pPr algn="l"/>
                      <a:r>
                        <a:rPr lang="en-US" dirty="0">
                          <a:latin typeface="Trebuchet MS" panose="020B0603020202020204" pitchFamily="34" charset="0"/>
                        </a:rPr>
                        <a:t>Learning Outcomes</a:t>
                      </a:r>
                    </a:p>
                  </a:txBody>
                  <a:tcPr/>
                </a:tc>
                <a:extLst>
                  <a:ext uri="{0D108BD9-81ED-4DB2-BD59-A6C34878D82A}">
                    <a16:rowId xmlns:a16="http://schemas.microsoft.com/office/drawing/2014/main" val="10000"/>
                  </a:ext>
                </a:extLst>
              </a:tr>
              <a:tr h="4363452">
                <a:tc>
                  <a:txBody>
                    <a:bodyPr/>
                    <a:lstStyle/>
                    <a:p>
                      <a:pPr algn="l"/>
                      <a:r>
                        <a:rPr lang="en-US" sz="2000" b="0" dirty="0">
                          <a:latin typeface="Trebuchet MS" panose="020B0603020202020204" pitchFamily="34" charset="0"/>
                        </a:rPr>
                        <a:t>Introduction to Hive</a:t>
                      </a:r>
                    </a:p>
                    <a:p>
                      <a:pPr algn="l"/>
                      <a:endParaRPr lang="en-US" sz="2000" b="0" baseline="0" dirty="0">
                        <a:latin typeface="Trebuchet MS" panose="020B0603020202020204" pitchFamily="34" charset="0"/>
                      </a:endParaRPr>
                    </a:p>
                    <a:p>
                      <a:pPr marL="342900" indent="-342900" algn="l">
                        <a:buFont typeface="+mj-lt"/>
                        <a:buAutoNum type="arabicPeriod"/>
                      </a:pPr>
                      <a:r>
                        <a:rPr lang="en-US" sz="2000" b="0" baseline="0" dirty="0">
                          <a:latin typeface="Trebuchet MS" panose="020B0603020202020204" pitchFamily="34" charset="0"/>
                        </a:rPr>
                        <a:t>To study the Hive Architecture</a:t>
                      </a:r>
                    </a:p>
                    <a:p>
                      <a:pPr marL="342900" indent="-342900" algn="l">
                        <a:buFont typeface="+mj-lt"/>
                        <a:buAutoNum type="arabicPeriod"/>
                      </a:pPr>
                      <a:endParaRPr lang="en-US" sz="2000" b="0" baseline="0" dirty="0">
                        <a:latin typeface="Trebuchet MS" panose="020B0603020202020204" pitchFamily="34" charset="0"/>
                      </a:endParaRPr>
                    </a:p>
                    <a:p>
                      <a:pPr marL="342900" indent="-342900" algn="l">
                        <a:buFont typeface="+mj-lt"/>
                        <a:buAutoNum type="arabicPeriod"/>
                      </a:pPr>
                      <a:r>
                        <a:rPr lang="en-US" sz="2000" b="0" baseline="0" dirty="0">
                          <a:latin typeface="Trebuchet MS" panose="020B0603020202020204" pitchFamily="34" charset="0"/>
                        </a:rPr>
                        <a:t>To study the Hive File format</a:t>
                      </a:r>
                    </a:p>
                    <a:p>
                      <a:pPr marL="342900" indent="-342900" algn="l">
                        <a:buFont typeface="+mj-lt"/>
                        <a:buAutoNum type="arabicPeriod"/>
                      </a:pPr>
                      <a:endParaRPr lang="en-US" sz="2000" b="0" baseline="0" dirty="0">
                        <a:latin typeface="Trebuchet MS" panose="020B0603020202020204" pitchFamily="34" charset="0"/>
                      </a:endParaRPr>
                    </a:p>
                    <a:p>
                      <a:pPr marL="342900" indent="-342900" algn="l">
                        <a:buFont typeface="+mj-lt"/>
                        <a:buAutoNum type="arabicPeriod"/>
                      </a:pPr>
                      <a:r>
                        <a:rPr lang="en-US" sz="2000" b="0" baseline="0" dirty="0">
                          <a:latin typeface="Trebuchet MS" panose="020B0603020202020204" pitchFamily="34" charset="0"/>
                        </a:rPr>
                        <a:t>To study the Hive Query Language</a:t>
                      </a:r>
                    </a:p>
                    <a:p>
                      <a:pPr marL="342900" indent="-342900" algn="l">
                        <a:buFont typeface="+mj-lt"/>
                        <a:buAutoNum type="arabicPeriod"/>
                      </a:pPr>
                      <a:endParaRPr lang="en-US" b="0" baseline="0" dirty="0">
                        <a:latin typeface="Trebuchet MS" panose="020B0603020202020204" pitchFamily="34" charset="0"/>
                      </a:endParaRPr>
                    </a:p>
                    <a:p>
                      <a:pPr marL="342900" indent="-342900" algn="l">
                        <a:buFont typeface="+mj-lt"/>
                        <a:buAutoNum type="arabicPeriod"/>
                      </a:pPr>
                      <a:endParaRPr lang="en-US" b="1" baseline="0" dirty="0">
                        <a:latin typeface="Trebuchet MS" panose="020B0603020202020204" pitchFamily="34" charset="0"/>
                      </a:endParaRPr>
                    </a:p>
                    <a:p>
                      <a:pPr algn="l"/>
                      <a:endParaRPr lang="en-US" baseline="0" dirty="0">
                        <a:latin typeface="Trebuchet MS" panose="020B0603020202020204" pitchFamily="34" charset="0"/>
                      </a:endParaRPr>
                    </a:p>
                  </a:txBody>
                  <a:tcPr/>
                </a:tc>
                <a:tc>
                  <a:txBody>
                    <a:bodyPr/>
                    <a:lstStyle/>
                    <a:p>
                      <a:pPr marL="342900" indent="-342900" algn="l">
                        <a:buFontTx/>
                        <a:buAutoNum type="alphaLcParenR"/>
                      </a:pPr>
                      <a:endParaRPr lang="en-US" dirty="0">
                        <a:latin typeface="Trebuchet MS" panose="020B0603020202020204" pitchFamily="34" charset="0"/>
                      </a:endParaRPr>
                    </a:p>
                    <a:p>
                      <a:pPr marL="342900" indent="-342900" algn="l">
                        <a:buFontTx/>
                        <a:buAutoNum type="alphaLcParenR"/>
                      </a:pPr>
                      <a:r>
                        <a:rPr lang="en-US" sz="2000" dirty="0">
                          <a:latin typeface="Trebuchet MS" panose="020B0603020202020204" pitchFamily="34" charset="0"/>
                        </a:rPr>
                        <a:t>To understand the hive architecture.</a:t>
                      </a:r>
                    </a:p>
                    <a:p>
                      <a:pPr marL="342900" indent="-342900" algn="l">
                        <a:buFontTx/>
                        <a:buAutoNum type="alphaLcParenR"/>
                      </a:pPr>
                      <a:r>
                        <a:rPr lang="en-US" sz="2000" dirty="0">
                          <a:latin typeface="Trebuchet MS" panose="020B0603020202020204" pitchFamily="34" charset="0"/>
                        </a:rPr>
                        <a:t>To create</a:t>
                      </a:r>
                      <a:r>
                        <a:rPr lang="en-US" sz="2000" baseline="0" dirty="0">
                          <a:latin typeface="Trebuchet MS" panose="020B0603020202020204" pitchFamily="34" charset="0"/>
                        </a:rPr>
                        <a:t> databases, tables and execute data manipulation language statements on it.</a:t>
                      </a:r>
                    </a:p>
                    <a:p>
                      <a:pPr marL="342900" indent="-342900" algn="l">
                        <a:buFontTx/>
                        <a:buAutoNum type="alphaLcParenR"/>
                      </a:pPr>
                      <a:r>
                        <a:rPr lang="en-US" sz="2000" baseline="0" dirty="0">
                          <a:latin typeface="Trebuchet MS" panose="020B0603020202020204" pitchFamily="34" charset="0"/>
                        </a:rPr>
                        <a:t>To differentiate between static and dynamic partitions.</a:t>
                      </a:r>
                    </a:p>
                    <a:p>
                      <a:pPr marL="342900" indent="-342900" algn="l">
                        <a:buFontTx/>
                        <a:buAutoNum type="alphaLcParenR"/>
                      </a:pPr>
                      <a:r>
                        <a:rPr lang="en-US" sz="2000" baseline="0" dirty="0">
                          <a:latin typeface="Trebuchet MS" panose="020B0603020202020204" pitchFamily="34" charset="0"/>
                        </a:rPr>
                        <a:t>To differentiate between managed and external tables. </a:t>
                      </a:r>
                      <a:endParaRPr lang="en-US" sz="2000" dirty="0">
                        <a:latin typeface="Trebuchet MS" panose="020B0603020202020204" pitchFamily="34"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5334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1200" cap="none" spc="0" normalizeH="0" baseline="0" noProof="0">
                <a:ln>
                  <a:noFill/>
                </a:ln>
                <a:solidFill>
                  <a:schemeClr val="tx2"/>
                </a:solidFill>
                <a:effectLst/>
                <a:uLnTx/>
                <a:uFillTx/>
                <a:latin typeface="+mj-lt"/>
                <a:ea typeface="+mj-ea"/>
                <a:cs typeface="+mj-cs"/>
              </a:rPr>
              <a:t>Hive Data Model Contd.</a:t>
            </a: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sp>
        <p:nvSpPr>
          <p:cNvPr id="5" name="Content Placeholder 2"/>
          <p:cNvSpPr txBox="1">
            <a:spLocks/>
          </p:cNvSpPr>
          <p:nvPr/>
        </p:nvSpPr>
        <p:spPr bwMode="auto">
          <a:xfrm>
            <a:off x="457200" y="2332037"/>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19088" marR="0" lvl="0" indent="-319088" algn="l" defTabSz="914400" rtl="0" eaLnBrk="0" fontAlgn="base" latinLnBrk="0" hangingPunct="0">
              <a:lnSpc>
                <a:spcPct val="100000"/>
              </a:lnSpc>
              <a:spcBef>
                <a:spcPts val="700"/>
              </a:spcBef>
              <a:spcAft>
                <a:spcPct val="0"/>
              </a:spcAft>
              <a:buClr>
                <a:schemeClr val="accent2"/>
              </a:buClr>
              <a:buSzPct val="60000"/>
              <a:buFont typeface="Wingdings" pitchFamily="2" charset="2"/>
              <a:buChar char=""/>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Buckets</a:t>
            </a:r>
          </a:p>
          <a:p>
            <a:pPr marL="319088" marR="0" lvl="0" indent="-319088" algn="l" defTabSz="914400" rtl="0" eaLnBrk="0" fontAlgn="base" latinLnBrk="0" hangingPunct="0">
              <a:lnSpc>
                <a:spcPct val="100000"/>
              </a:lnSpc>
              <a:spcBef>
                <a:spcPts val="700"/>
              </a:spcBef>
              <a:spcAft>
                <a:spcPct val="0"/>
              </a:spcAft>
              <a:buClr>
                <a:schemeClr val="accent2"/>
              </a:buClr>
              <a:buSzPct val="60000"/>
              <a:buFontTx/>
              <a:buChar char="-"/>
              <a:tabLst/>
              <a:defRPr/>
            </a:pPr>
            <a:r>
              <a:rPr kumimoji="0" lang="en-US" sz="2900" b="0" i="0" u="none" strike="noStrike" kern="1200" cap="none" spc="0" normalizeH="0" baseline="0" noProof="0" dirty="0">
                <a:ln>
                  <a:noFill/>
                </a:ln>
                <a:solidFill>
                  <a:schemeClr val="tx1"/>
                </a:solidFill>
                <a:effectLst/>
                <a:uLnTx/>
                <a:uFillTx/>
                <a:latin typeface="+mn-lt"/>
                <a:ea typeface="+mn-ea"/>
                <a:cs typeface="+mn-cs"/>
              </a:rPr>
              <a:t>Data in each partition divided into buckets</a:t>
            </a:r>
          </a:p>
          <a:p>
            <a:pPr marL="319088" marR="0" lvl="0" indent="-319088" algn="l" defTabSz="914400" rtl="0" eaLnBrk="0" fontAlgn="base" latinLnBrk="0" hangingPunct="0">
              <a:lnSpc>
                <a:spcPct val="100000"/>
              </a:lnSpc>
              <a:spcBef>
                <a:spcPts val="700"/>
              </a:spcBef>
              <a:spcAft>
                <a:spcPct val="0"/>
              </a:spcAft>
              <a:buClr>
                <a:schemeClr val="accent2"/>
              </a:buClr>
              <a:buSzPct val="60000"/>
              <a:buFontTx/>
              <a:buChar char="-"/>
              <a:tabLst/>
              <a:defRPr/>
            </a:pPr>
            <a:r>
              <a:rPr kumimoji="0" lang="en-US" sz="2900" b="0" i="0" u="none" strike="noStrike" kern="1200" cap="none" spc="0" normalizeH="0" baseline="0" noProof="0" dirty="0">
                <a:ln>
                  <a:noFill/>
                </a:ln>
                <a:solidFill>
                  <a:schemeClr val="tx1"/>
                </a:solidFill>
                <a:effectLst/>
                <a:uLnTx/>
                <a:uFillTx/>
                <a:latin typeface="+mn-lt"/>
                <a:ea typeface="+mn-ea"/>
                <a:cs typeface="+mn-cs"/>
              </a:rPr>
              <a:t>Based on a hash function of the column</a:t>
            </a:r>
          </a:p>
          <a:p>
            <a:pPr marL="319088" marR="0" lvl="0" indent="-319088" algn="l" defTabSz="914400" rtl="0" eaLnBrk="0" fontAlgn="base" latinLnBrk="0" hangingPunct="0">
              <a:lnSpc>
                <a:spcPct val="100000"/>
              </a:lnSpc>
              <a:spcBef>
                <a:spcPts val="700"/>
              </a:spcBef>
              <a:spcAft>
                <a:spcPct val="0"/>
              </a:spcAft>
              <a:buClr>
                <a:schemeClr val="accent2"/>
              </a:buClr>
              <a:buSzPct val="60000"/>
              <a:buFontTx/>
              <a:buChar char="-"/>
              <a:tabLst/>
              <a:defRPr/>
            </a:pPr>
            <a:r>
              <a:rPr kumimoji="0" lang="en-US" sz="2900" b="1" i="0" u="none" strike="noStrike" kern="1200" cap="none" spc="0" normalizeH="0" baseline="0" noProof="0" dirty="0">
                <a:ln>
                  <a:noFill/>
                </a:ln>
                <a:solidFill>
                  <a:schemeClr val="tx1"/>
                </a:solidFill>
                <a:effectLst/>
                <a:uLnTx/>
                <a:uFillTx/>
                <a:latin typeface="+mn-lt"/>
                <a:ea typeface="+mn-ea"/>
                <a:cs typeface="+mn-cs"/>
              </a:rPr>
              <a:t>H(column) mod </a:t>
            </a:r>
            <a:r>
              <a:rPr kumimoji="0" lang="en-US" sz="2900" b="1" i="0" u="none" strike="noStrike" kern="1200" cap="none" spc="0" normalizeH="0" baseline="0" noProof="0" dirty="0" err="1">
                <a:ln>
                  <a:noFill/>
                </a:ln>
                <a:solidFill>
                  <a:schemeClr val="tx1"/>
                </a:solidFill>
                <a:effectLst/>
                <a:uLnTx/>
                <a:uFillTx/>
                <a:latin typeface="+mn-lt"/>
                <a:ea typeface="+mn-ea"/>
                <a:cs typeface="+mn-cs"/>
              </a:rPr>
              <a:t>NumBuckets</a:t>
            </a:r>
            <a:r>
              <a:rPr kumimoji="0" lang="en-US" sz="2900" b="1" i="0" u="none" strike="noStrike" kern="1200" cap="none" spc="0" normalizeH="0" baseline="0" noProof="0" dirty="0">
                <a:ln>
                  <a:noFill/>
                </a:ln>
                <a:solidFill>
                  <a:schemeClr val="tx1"/>
                </a:solidFill>
                <a:effectLst/>
                <a:uLnTx/>
                <a:uFillTx/>
                <a:latin typeface="+mn-lt"/>
                <a:ea typeface="+mn-ea"/>
                <a:cs typeface="+mn-cs"/>
              </a:rPr>
              <a:t> = bucket number</a:t>
            </a:r>
          </a:p>
          <a:p>
            <a:pPr marL="319088" marR="0" lvl="0" indent="-319088" algn="l" defTabSz="914400" rtl="0" eaLnBrk="0" fontAlgn="base" latinLnBrk="0" hangingPunct="0">
              <a:lnSpc>
                <a:spcPct val="100000"/>
              </a:lnSpc>
              <a:spcBef>
                <a:spcPts val="700"/>
              </a:spcBef>
              <a:spcAft>
                <a:spcPct val="0"/>
              </a:spcAft>
              <a:buClr>
                <a:schemeClr val="accent2"/>
              </a:buClr>
              <a:buSzPct val="60000"/>
              <a:buFontTx/>
              <a:buChar char="-"/>
              <a:tabLst/>
              <a:defRPr/>
            </a:pPr>
            <a:r>
              <a:rPr kumimoji="0" lang="en-US" sz="2900" b="0" i="0" u="none" strike="noStrike" kern="1200" cap="none" spc="0" normalizeH="0" baseline="0" noProof="0" dirty="0">
                <a:ln>
                  <a:noFill/>
                </a:ln>
                <a:solidFill>
                  <a:schemeClr val="tx1"/>
                </a:solidFill>
                <a:effectLst/>
                <a:uLnTx/>
                <a:uFillTx/>
                <a:latin typeface="+mn-lt"/>
                <a:ea typeface="+mn-ea"/>
                <a:cs typeface="+mn-cs"/>
              </a:rPr>
              <a:t>Each bucket is stored as a file in partition directory</a:t>
            </a:r>
          </a:p>
          <a:p>
            <a:pPr marL="319088" marR="0" lvl="0" indent="-319088" algn="l" defTabSz="914400" rtl="0" eaLnBrk="0" fontAlgn="base" latinLnBrk="0" hangingPunct="0">
              <a:lnSpc>
                <a:spcPct val="100000"/>
              </a:lnSpc>
              <a:spcBef>
                <a:spcPts val="700"/>
              </a:spcBef>
              <a:spcAft>
                <a:spcPct val="0"/>
              </a:spcAft>
              <a:buClr>
                <a:schemeClr val="accent2"/>
              </a:buClr>
              <a:buSzPct val="60000"/>
              <a:buFontTx/>
              <a:buChar char="-"/>
              <a:tabLst/>
              <a:defRPr/>
            </a:pPr>
            <a:endParaRPr kumimoji="0" lang="en-US" sz="2900" b="0" i="0" u="none" strike="noStrike" kern="1200" cap="none" spc="0" normalizeH="0" baseline="0" noProof="0" dirty="0">
              <a:ln>
                <a:noFill/>
              </a:ln>
              <a:solidFill>
                <a:schemeClr val="tx1"/>
              </a:solidFill>
              <a:effectLst/>
              <a:uLnTx/>
              <a:uFillTx/>
              <a:latin typeface="+mn-lt"/>
              <a:ea typeface="+mn-ea"/>
              <a:cs typeface="+mn-cs"/>
            </a:endParaRPr>
          </a:p>
          <a:p>
            <a:pPr marL="319088" marR="0" lvl="0" indent="-319088" algn="l" defTabSz="914400" rtl="0" eaLnBrk="0" fontAlgn="base" latinLnBrk="0" hangingPunct="0">
              <a:lnSpc>
                <a:spcPct val="100000"/>
              </a:lnSpc>
              <a:spcBef>
                <a:spcPts val="700"/>
              </a:spcBef>
              <a:spcAft>
                <a:spcPct val="0"/>
              </a:spcAft>
              <a:buClr>
                <a:schemeClr val="accent2"/>
              </a:buClr>
              <a:buSzPct val="60000"/>
              <a:buFontTx/>
              <a:buChar char="-"/>
              <a:tabLst/>
              <a:defRPr/>
            </a:pPr>
            <a:endParaRPr kumimoji="0" lang="en-US" sz="29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Hive Data Types</a:t>
            </a:r>
            <a:endParaRPr lang="en-US" dirty="0"/>
          </a:p>
        </p:txBody>
      </p:sp>
      <p:sp>
        <p:nvSpPr>
          <p:cNvPr id="3" name="Content Placeholder 2"/>
          <p:cNvSpPr>
            <a:spLocks noGrp="1"/>
          </p:cNvSpPr>
          <p:nvPr>
            <p:ph sz="quarter"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33889681"/>
              </p:ext>
            </p:extLst>
          </p:nvPr>
        </p:nvGraphicFramePr>
        <p:xfrm>
          <a:off x="609600" y="1676400"/>
          <a:ext cx="8179633" cy="2171075"/>
        </p:xfrm>
        <a:graphic>
          <a:graphicData uri="http://schemas.openxmlformats.org/drawingml/2006/table">
            <a:tbl>
              <a:tblPr firstRow="1" firstCol="1" bandRow="1">
                <a:tableStyleId>{5C22544A-7EE6-4342-B048-85BDC9FD1C3A}</a:tableStyleId>
              </a:tblPr>
              <a:tblGrid>
                <a:gridCol w="2895600">
                  <a:extLst>
                    <a:ext uri="{9D8B030D-6E8A-4147-A177-3AD203B41FA5}">
                      <a16:colId xmlns:a16="http://schemas.microsoft.com/office/drawing/2014/main" val="20000"/>
                    </a:ext>
                  </a:extLst>
                </a:gridCol>
                <a:gridCol w="5284033">
                  <a:extLst>
                    <a:ext uri="{9D8B030D-6E8A-4147-A177-3AD203B41FA5}">
                      <a16:colId xmlns:a16="http://schemas.microsoft.com/office/drawing/2014/main" val="20001"/>
                    </a:ext>
                  </a:extLst>
                </a:gridCol>
              </a:tblGrid>
              <a:tr h="310679">
                <a:tc gridSpan="2">
                  <a:txBody>
                    <a:bodyPr/>
                    <a:lstStyle/>
                    <a:p>
                      <a:pPr marL="0" marR="0">
                        <a:lnSpc>
                          <a:spcPct val="107000"/>
                        </a:lnSpc>
                        <a:spcBef>
                          <a:spcPts val="0"/>
                        </a:spcBef>
                        <a:spcAft>
                          <a:spcPts val="0"/>
                        </a:spcAft>
                      </a:pPr>
                      <a:r>
                        <a:rPr lang="en-US" sz="1600" dirty="0">
                          <a:effectLst/>
                        </a:rPr>
                        <a:t>Numeric Data Type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310679">
                <a:tc>
                  <a:txBody>
                    <a:bodyPr/>
                    <a:lstStyle/>
                    <a:p>
                      <a:pPr marL="0" marR="0">
                        <a:lnSpc>
                          <a:spcPct val="107000"/>
                        </a:lnSpc>
                        <a:spcBef>
                          <a:spcPts val="0"/>
                        </a:spcBef>
                        <a:spcAft>
                          <a:spcPts val="0"/>
                        </a:spcAft>
                      </a:pPr>
                      <a:r>
                        <a:rPr lang="en-US" sz="1600">
                          <a:effectLst/>
                        </a:rPr>
                        <a:t>TINYINT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1 - byte signed integer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10679">
                <a:tc>
                  <a:txBody>
                    <a:bodyPr/>
                    <a:lstStyle/>
                    <a:p>
                      <a:pPr marL="0" marR="0">
                        <a:lnSpc>
                          <a:spcPct val="107000"/>
                        </a:lnSpc>
                        <a:spcBef>
                          <a:spcPts val="0"/>
                        </a:spcBef>
                        <a:spcAft>
                          <a:spcPts val="0"/>
                        </a:spcAft>
                      </a:pPr>
                      <a:r>
                        <a:rPr lang="en-US" sz="1600" dirty="0">
                          <a:effectLst/>
                        </a:rPr>
                        <a:t>SMALLINT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2 -byte signed integer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10679">
                <a:tc>
                  <a:txBody>
                    <a:bodyPr/>
                    <a:lstStyle/>
                    <a:p>
                      <a:pPr marL="0" marR="0">
                        <a:lnSpc>
                          <a:spcPct val="107000"/>
                        </a:lnSpc>
                        <a:spcBef>
                          <a:spcPts val="0"/>
                        </a:spcBef>
                        <a:spcAft>
                          <a:spcPts val="0"/>
                        </a:spcAft>
                      </a:pPr>
                      <a:r>
                        <a:rPr lang="en-US" sz="1600">
                          <a:effectLst/>
                        </a:rPr>
                        <a:t>INT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4 - byte signed integer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07001">
                <a:tc>
                  <a:txBody>
                    <a:bodyPr/>
                    <a:lstStyle/>
                    <a:p>
                      <a:pPr marL="0" marR="0">
                        <a:lnSpc>
                          <a:spcPct val="107000"/>
                        </a:lnSpc>
                        <a:spcBef>
                          <a:spcPts val="0"/>
                        </a:spcBef>
                        <a:spcAft>
                          <a:spcPts val="0"/>
                        </a:spcAft>
                      </a:pPr>
                      <a:r>
                        <a:rPr lang="en-US" sz="1600">
                          <a:effectLst/>
                        </a:rPr>
                        <a:t>BIGINT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8 - byte signed integer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10679">
                <a:tc>
                  <a:txBody>
                    <a:bodyPr/>
                    <a:lstStyle/>
                    <a:p>
                      <a:pPr marL="0" marR="0">
                        <a:lnSpc>
                          <a:spcPct val="107000"/>
                        </a:lnSpc>
                        <a:spcBef>
                          <a:spcPts val="0"/>
                        </a:spcBef>
                        <a:spcAft>
                          <a:spcPts val="0"/>
                        </a:spcAft>
                      </a:pPr>
                      <a:r>
                        <a:rPr lang="en-US" sz="1600" dirty="0">
                          <a:effectLst/>
                        </a:rPr>
                        <a:t>FLOAT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4 - byte single-precision floating-point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10679">
                <a:tc>
                  <a:txBody>
                    <a:bodyPr/>
                    <a:lstStyle/>
                    <a:p>
                      <a:pPr marL="0" marR="0">
                        <a:lnSpc>
                          <a:spcPct val="107000"/>
                        </a:lnSpc>
                        <a:spcBef>
                          <a:spcPts val="0"/>
                        </a:spcBef>
                        <a:spcAft>
                          <a:spcPts val="0"/>
                        </a:spcAft>
                      </a:pPr>
                      <a:r>
                        <a:rPr lang="en-US" sz="1600" dirty="0">
                          <a:effectLst/>
                        </a:rPr>
                        <a:t>DOUBLE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8 - byte double-precision floating-point number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23948378"/>
              </p:ext>
            </p:extLst>
          </p:nvPr>
        </p:nvGraphicFramePr>
        <p:xfrm>
          <a:off x="609600" y="3962400"/>
          <a:ext cx="8153400" cy="1244920"/>
        </p:xfrm>
        <a:graphic>
          <a:graphicData uri="http://schemas.openxmlformats.org/drawingml/2006/table">
            <a:tbl>
              <a:tblPr firstRow="1" firstCol="1" bandRow="1">
                <a:tableStyleId>{5C22544A-7EE6-4342-B048-85BDC9FD1C3A}</a:tableStyleId>
              </a:tblPr>
              <a:tblGrid>
                <a:gridCol w="28194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tblGrid>
              <a:tr h="0">
                <a:tc gridSpan="2">
                  <a:txBody>
                    <a:bodyPr/>
                    <a:lstStyle/>
                    <a:p>
                      <a:pPr marL="0" marR="0">
                        <a:lnSpc>
                          <a:spcPct val="107000"/>
                        </a:lnSpc>
                        <a:spcBef>
                          <a:spcPts val="0"/>
                        </a:spcBef>
                        <a:spcAft>
                          <a:spcPts val="0"/>
                        </a:spcAft>
                      </a:pPr>
                      <a:r>
                        <a:rPr lang="en-US" sz="1600" dirty="0">
                          <a:effectLst/>
                        </a:rPr>
                        <a:t>String Types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a:lnSpc>
                          <a:spcPct val="107000"/>
                        </a:lnSpc>
                        <a:spcBef>
                          <a:spcPts val="0"/>
                        </a:spcBef>
                        <a:spcAft>
                          <a:spcPts val="0"/>
                        </a:spcAft>
                      </a:pPr>
                      <a:r>
                        <a:rPr lang="en-US" sz="1600" dirty="0">
                          <a:effectLst/>
                        </a:rPr>
                        <a:t>STRING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marL="0" marR="0">
                        <a:lnSpc>
                          <a:spcPct val="107000"/>
                        </a:lnSpc>
                        <a:spcBef>
                          <a:spcPts val="0"/>
                        </a:spcBef>
                        <a:spcAft>
                          <a:spcPts val="0"/>
                        </a:spcAft>
                      </a:pPr>
                      <a:r>
                        <a:rPr lang="en-US" sz="1600">
                          <a:effectLst/>
                        </a:rPr>
                        <a:t>VARCHAR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Only available starting with Hive 0.12.0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marL="0" marR="0">
                        <a:lnSpc>
                          <a:spcPct val="107000"/>
                        </a:lnSpc>
                        <a:spcBef>
                          <a:spcPts val="0"/>
                        </a:spcBef>
                        <a:spcAft>
                          <a:spcPts val="0"/>
                        </a:spcAft>
                      </a:pPr>
                      <a:r>
                        <a:rPr lang="en-US" sz="1600">
                          <a:effectLst/>
                        </a:rPr>
                        <a:t>CHAR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Only available starting with Hive 0.13.0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gridSpan="2">
                  <a:txBody>
                    <a:bodyPr/>
                    <a:lstStyle/>
                    <a:p>
                      <a:pPr marL="0" marR="0">
                        <a:lnSpc>
                          <a:spcPct val="107000"/>
                        </a:lnSpc>
                        <a:spcBef>
                          <a:spcPts val="0"/>
                        </a:spcBef>
                        <a:spcAft>
                          <a:spcPts val="0"/>
                        </a:spcAft>
                      </a:pPr>
                      <a:r>
                        <a:rPr lang="en-US" sz="1600" dirty="0">
                          <a:effectLst/>
                        </a:rPr>
                        <a:t>Strings can be expressed in either single quotes (‘) or double quotes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376725699"/>
              </p:ext>
            </p:extLst>
          </p:nvPr>
        </p:nvGraphicFramePr>
        <p:xfrm>
          <a:off x="609600" y="5334000"/>
          <a:ext cx="8153400" cy="746952"/>
        </p:xfrm>
        <a:graphic>
          <a:graphicData uri="http://schemas.openxmlformats.org/drawingml/2006/table">
            <a:tbl>
              <a:tblPr firstRow="1" firstCol="1" bandRow="1">
                <a:tableStyleId>{5C22544A-7EE6-4342-B048-85BDC9FD1C3A}</a:tableStyleId>
              </a:tblPr>
              <a:tblGrid>
                <a:gridCol w="28194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tblGrid>
              <a:tr h="0">
                <a:tc gridSpan="2">
                  <a:txBody>
                    <a:bodyPr/>
                    <a:lstStyle/>
                    <a:p>
                      <a:pPr marL="0" marR="0">
                        <a:lnSpc>
                          <a:spcPct val="107000"/>
                        </a:lnSpc>
                        <a:spcBef>
                          <a:spcPts val="0"/>
                        </a:spcBef>
                        <a:spcAft>
                          <a:spcPts val="0"/>
                        </a:spcAft>
                      </a:pPr>
                      <a:r>
                        <a:rPr lang="en-US" sz="1600" dirty="0">
                          <a:effectLst/>
                        </a:rPr>
                        <a:t>Miscellaneous Types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a:lnSpc>
                          <a:spcPct val="107000"/>
                        </a:lnSpc>
                        <a:spcBef>
                          <a:spcPts val="0"/>
                        </a:spcBef>
                        <a:spcAft>
                          <a:spcPts val="0"/>
                        </a:spcAft>
                      </a:pPr>
                      <a:r>
                        <a:rPr lang="en-US" sz="1600">
                          <a:effectLst/>
                        </a:rPr>
                        <a:t>BOOLEAN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marL="0" marR="0">
                        <a:lnSpc>
                          <a:spcPct val="107000"/>
                        </a:lnSpc>
                        <a:spcBef>
                          <a:spcPts val="0"/>
                        </a:spcBef>
                        <a:spcAft>
                          <a:spcPts val="0"/>
                        </a:spcAft>
                      </a:pPr>
                      <a:r>
                        <a:rPr lang="en-US" sz="1600" dirty="0">
                          <a:effectLst/>
                        </a:rPr>
                        <a:t>BINARY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Only available starting with Hive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Hive Data Types cont..</a:t>
            </a:r>
            <a:endParaRPr lang="en-US" dirty="0"/>
          </a:p>
        </p:txBody>
      </p:sp>
      <p:sp>
        <p:nvSpPr>
          <p:cNvPr id="3" name="Content Placeholder 2"/>
          <p:cNvSpPr>
            <a:spLocks noGrp="1"/>
          </p:cNvSpPr>
          <p:nvPr>
            <p:ph sz="quarter"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28825257"/>
              </p:ext>
            </p:extLst>
          </p:nvPr>
        </p:nvGraphicFramePr>
        <p:xfrm>
          <a:off x="685800" y="1752600"/>
          <a:ext cx="8077200" cy="2594991"/>
        </p:xfrm>
        <a:graphic>
          <a:graphicData uri="http://schemas.openxmlformats.org/drawingml/2006/table">
            <a:tbl>
              <a:tblPr firstRow="1" firstCol="1" bandRow="1">
                <a:tableStyleId>{5C22544A-7EE6-4342-B048-85BDC9FD1C3A}</a:tableStyleId>
              </a:tblPr>
              <a:tblGrid>
                <a:gridCol w="1061919">
                  <a:extLst>
                    <a:ext uri="{9D8B030D-6E8A-4147-A177-3AD203B41FA5}">
                      <a16:colId xmlns:a16="http://schemas.microsoft.com/office/drawing/2014/main" val="20000"/>
                    </a:ext>
                  </a:extLst>
                </a:gridCol>
                <a:gridCol w="7015281">
                  <a:extLst>
                    <a:ext uri="{9D8B030D-6E8A-4147-A177-3AD203B41FA5}">
                      <a16:colId xmlns:a16="http://schemas.microsoft.com/office/drawing/2014/main" val="20001"/>
                    </a:ext>
                  </a:extLst>
                </a:gridCol>
              </a:tblGrid>
              <a:tr h="0">
                <a:tc gridSpan="2">
                  <a:txBody>
                    <a:bodyPr/>
                    <a:lstStyle/>
                    <a:p>
                      <a:pPr marL="0" marR="0">
                        <a:lnSpc>
                          <a:spcPct val="107000"/>
                        </a:lnSpc>
                        <a:spcBef>
                          <a:spcPts val="0"/>
                        </a:spcBef>
                        <a:spcAft>
                          <a:spcPts val="0"/>
                        </a:spcAft>
                      </a:pPr>
                      <a:r>
                        <a:rPr lang="en-US" sz="1800" dirty="0">
                          <a:effectLst/>
                        </a:rPr>
                        <a:t>Collection Data Types</a:t>
                      </a:r>
                    </a:p>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a:lnSpc>
                          <a:spcPct val="107000"/>
                        </a:lnSpc>
                        <a:spcBef>
                          <a:spcPts val="0"/>
                        </a:spcBef>
                        <a:spcAft>
                          <a:spcPts val="0"/>
                        </a:spcAft>
                      </a:pPr>
                      <a:r>
                        <a:rPr lang="en-US" sz="1800" dirty="0">
                          <a:effectLst/>
                        </a:rPr>
                        <a:t>STRUCT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Similar to ‘C’ </a:t>
                      </a:r>
                      <a:r>
                        <a:rPr lang="en-US" sz="1600" dirty="0" err="1">
                          <a:effectLst/>
                        </a:rPr>
                        <a:t>struct</a:t>
                      </a:r>
                      <a:r>
                        <a:rPr lang="en-US" sz="1600" dirty="0">
                          <a:effectLst/>
                        </a:rPr>
                        <a:t>. Fields are accessed using dot notation. </a:t>
                      </a:r>
                    </a:p>
                    <a:p>
                      <a:pPr marL="0" marR="0">
                        <a:lnSpc>
                          <a:spcPct val="107000"/>
                        </a:lnSpc>
                        <a:spcBef>
                          <a:spcPts val="0"/>
                        </a:spcBef>
                        <a:spcAft>
                          <a:spcPts val="0"/>
                        </a:spcAft>
                      </a:pPr>
                      <a:r>
                        <a:rPr lang="en-US" sz="1600" dirty="0">
                          <a:effectLst/>
                        </a:rPr>
                        <a:t>E.g.: </a:t>
                      </a:r>
                      <a:r>
                        <a:rPr lang="en-US" sz="1600" dirty="0" err="1">
                          <a:effectLst/>
                        </a:rPr>
                        <a:t>struct</a:t>
                      </a:r>
                      <a:r>
                        <a:rPr lang="en-US" sz="1600" dirty="0">
                          <a:effectLst/>
                        </a:rPr>
                        <a:t>('John', 'Doe')</a:t>
                      </a:r>
                    </a:p>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marL="0" marR="0">
                        <a:lnSpc>
                          <a:spcPct val="107000"/>
                        </a:lnSpc>
                        <a:spcBef>
                          <a:spcPts val="0"/>
                        </a:spcBef>
                        <a:spcAft>
                          <a:spcPts val="0"/>
                        </a:spcAft>
                      </a:pPr>
                      <a:r>
                        <a:rPr lang="en-US" sz="1800">
                          <a:effectLst/>
                        </a:rPr>
                        <a:t>MAP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A collection of key - value pairs.  Fields are accessed using [] notation. </a:t>
                      </a:r>
                    </a:p>
                    <a:p>
                      <a:pPr marL="0" marR="0">
                        <a:lnSpc>
                          <a:spcPct val="107000"/>
                        </a:lnSpc>
                        <a:spcBef>
                          <a:spcPts val="0"/>
                        </a:spcBef>
                        <a:spcAft>
                          <a:spcPts val="0"/>
                        </a:spcAft>
                      </a:pPr>
                      <a:r>
                        <a:rPr lang="en-US" sz="1600" dirty="0">
                          <a:effectLst/>
                        </a:rPr>
                        <a:t>E.g.: map('first', 'John', 'last', 'Doe')</a:t>
                      </a:r>
                    </a:p>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marL="0" marR="0">
                        <a:lnSpc>
                          <a:spcPct val="107000"/>
                        </a:lnSpc>
                        <a:spcBef>
                          <a:spcPts val="0"/>
                        </a:spcBef>
                        <a:spcAft>
                          <a:spcPts val="0"/>
                        </a:spcAft>
                      </a:pPr>
                      <a:r>
                        <a:rPr lang="en-US" sz="1800" dirty="0">
                          <a:effectLst/>
                        </a:rPr>
                        <a:t>ARRAY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Ordered sequence of same types. Fields are accessed using array index. </a:t>
                      </a:r>
                    </a:p>
                    <a:p>
                      <a:pPr marL="0" marR="0">
                        <a:lnSpc>
                          <a:spcPct val="107000"/>
                        </a:lnSpc>
                        <a:spcBef>
                          <a:spcPts val="0"/>
                        </a:spcBef>
                        <a:spcAft>
                          <a:spcPts val="0"/>
                        </a:spcAft>
                      </a:pPr>
                      <a:r>
                        <a:rPr lang="en-US" sz="1600" dirty="0">
                          <a:effectLst/>
                        </a:rPr>
                        <a:t>E.g.: array('John', 'Doe')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rebuchet MS" panose="020B0603020202020204" pitchFamily="34" charset="0"/>
              </a:rPr>
              <a:t>Database</a:t>
            </a:r>
            <a:endParaRPr lang="en-US" sz="4000" b="1" dirty="0"/>
          </a:p>
        </p:txBody>
      </p:sp>
      <p:sp>
        <p:nvSpPr>
          <p:cNvPr id="3" name="Content Placeholder 2"/>
          <p:cNvSpPr>
            <a:spLocks noGrp="1"/>
          </p:cNvSpPr>
          <p:nvPr>
            <p:ph sz="quarter" idx="1"/>
          </p:nvPr>
        </p:nvSpPr>
        <p:spPr/>
        <p:txBody>
          <a:bodyPr/>
          <a:lstStyle/>
          <a:p>
            <a:pPr>
              <a:lnSpc>
                <a:spcPct val="107000"/>
              </a:lnSpc>
              <a:spcAft>
                <a:spcPts val="800"/>
              </a:spcAft>
            </a:pPr>
            <a:r>
              <a:rPr lang="en-US" dirty="0">
                <a:ea typeface="Calibri" panose="020F0502020204030204" pitchFamily="34" charset="0"/>
                <a:cs typeface="Times New Roman" panose="02020603050405020304" pitchFamily="18" charset="0"/>
              </a:rPr>
              <a:t>To create a database named “STUDENTS” with comments and database properties.</a:t>
            </a:r>
          </a:p>
          <a:p>
            <a:pPr>
              <a:lnSpc>
                <a:spcPct val="107000"/>
              </a:lnSpc>
              <a:spcAft>
                <a:spcPts val="800"/>
              </a:spcAft>
              <a:buNone/>
            </a:pPr>
            <a:r>
              <a:rPr lang="en-US" b="1" dirty="0">
                <a:ea typeface="Calibri" panose="020F0502020204030204" pitchFamily="34" charset="0"/>
                <a:cs typeface="Times New Roman" panose="02020603050405020304" pitchFamily="18" charset="0"/>
              </a:rPr>
              <a:t>	CREATE DATABASE IF NOT EXISTS STUDENTS COMMENT 'STUDENT Details' WITH DBPROPERTIES ('creator' = 'JOHN');</a:t>
            </a:r>
            <a:endParaRPr lang="en-US" dirty="0">
              <a:ea typeface="Calibri" panose="020F0502020204030204" pitchFamily="34"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Tables</a:t>
            </a:r>
            <a:endParaRPr lang="en-US" dirty="0"/>
          </a:p>
        </p:txBody>
      </p:sp>
      <p:sp>
        <p:nvSpPr>
          <p:cNvPr id="3" name="Content Placeholder 2"/>
          <p:cNvSpPr>
            <a:spLocks noGrp="1"/>
          </p:cNvSpPr>
          <p:nvPr>
            <p:ph sz="quarter" idx="1"/>
          </p:nvPr>
        </p:nvSpPr>
        <p:spPr/>
        <p:txBody>
          <a:bodyPr/>
          <a:lstStyle/>
          <a:p>
            <a:pPr marL="0" indent="0" algn="just"/>
            <a:r>
              <a:rPr lang="en-US" dirty="0"/>
              <a:t> There are two types of </a:t>
            </a:r>
            <a:r>
              <a:rPr lang="en-US" b="1" dirty="0"/>
              <a:t>tables in Hive:</a:t>
            </a:r>
          </a:p>
          <a:p>
            <a:pPr marL="320675" lvl="1" indent="0" algn="just"/>
            <a:r>
              <a:rPr lang="en-US" b="1" dirty="0"/>
              <a:t>Managed table</a:t>
            </a:r>
          </a:p>
          <a:p>
            <a:pPr marL="320675" lvl="1" indent="0" algn="just"/>
            <a:r>
              <a:rPr lang="en-US" b="1" dirty="0"/>
              <a:t>External table</a:t>
            </a:r>
          </a:p>
          <a:p>
            <a:pPr marL="0" indent="0" algn="just"/>
            <a:r>
              <a:rPr lang="en-US" dirty="0"/>
              <a:t> The difference between two is when you drop       	a table:</a:t>
            </a:r>
          </a:p>
          <a:p>
            <a:pPr marL="320675" lvl="1" indent="0" algn="just"/>
            <a:r>
              <a:rPr lang="en-US" dirty="0"/>
              <a:t> if it is managed table hive deletes both data and meta data,</a:t>
            </a:r>
          </a:p>
          <a:p>
            <a:pPr marL="320675" lvl="1" indent="0" algn="just"/>
            <a:r>
              <a:rPr lang="en-US" dirty="0"/>
              <a:t>if it is external table hive only deletes metadata. </a:t>
            </a:r>
          </a:p>
          <a:p>
            <a:pPr marL="0" indent="0" algn="just"/>
            <a:r>
              <a:rPr lang="en-US" dirty="0"/>
              <a:t> Use </a:t>
            </a:r>
            <a:r>
              <a:rPr lang="en-US" b="1" dirty="0"/>
              <a:t>external</a:t>
            </a:r>
            <a:r>
              <a:rPr lang="en-US" dirty="0"/>
              <a:t> keyword to create a </a:t>
            </a:r>
            <a:r>
              <a:rPr lang="en-US" b="1" dirty="0"/>
              <a:t>external table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Tables</a:t>
            </a:r>
            <a:endParaRPr lang="en-US" dirty="0"/>
          </a:p>
        </p:txBody>
      </p:sp>
      <p:sp>
        <p:nvSpPr>
          <p:cNvPr id="3" name="Content Placeholder 2"/>
          <p:cNvSpPr>
            <a:spLocks noGrp="1"/>
          </p:cNvSpPr>
          <p:nvPr>
            <p:ph sz="quarter" idx="1"/>
          </p:nvPr>
        </p:nvSpPr>
        <p:spPr/>
        <p:txBody>
          <a:bodyPr/>
          <a:lstStyle/>
          <a:p>
            <a:pPr marL="0" indent="0" algn="just">
              <a:buNone/>
            </a:pPr>
            <a:r>
              <a:rPr lang="en-IN" dirty="0"/>
              <a:t>To create managed table named ‘STUDENT’.</a:t>
            </a:r>
          </a:p>
          <a:p>
            <a:pPr marL="0" indent="0" algn="just">
              <a:buNone/>
            </a:pPr>
            <a:endParaRPr lang="en-IN" dirty="0"/>
          </a:p>
          <a:p>
            <a:pPr marL="0" indent="0" algn="just">
              <a:buNone/>
            </a:pPr>
            <a:r>
              <a:rPr lang="en-IN" b="1" dirty="0"/>
              <a:t>CREATE TABLE IF NOT EXISTS STUDENT(</a:t>
            </a:r>
            <a:r>
              <a:rPr lang="en-IN" b="1" dirty="0" err="1"/>
              <a:t>rollno</a:t>
            </a:r>
            <a:r>
              <a:rPr lang="en-IN" b="1" dirty="0"/>
              <a:t> </a:t>
            </a:r>
            <a:r>
              <a:rPr lang="en-IN" b="1" dirty="0" err="1"/>
              <a:t>INT,name</a:t>
            </a:r>
            <a:r>
              <a:rPr lang="en-IN" b="1" dirty="0"/>
              <a:t> </a:t>
            </a:r>
            <a:r>
              <a:rPr lang="en-IN" b="1" dirty="0" err="1"/>
              <a:t>STRING,gpa</a:t>
            </a:r>
            <a:r>
              <a:rPr lang="en-IN" b="1" dirty="0"/>
              <a:t> FLOAT) ROW FORMAT DELIMITED FIELDS TERMINATED BY '\t';</a:t>
            </a:r>
          </a:p>
          <a:p>
            <a:pPr marL="0" indent="0" algn="just">
              <a:buNone/>
            </a:pP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Tables</a:t>
            </a:r>
            <a:endParaRPr lang="en-US" dirty="0"/>
          </a:p>
        </p:txBody>
      </p:sp>
      <p:sp>
        <p:nvSpPr>
          <p:cNvPr id="3" name="Content Placeholder 2"/>
          <p:cNvSpPr>
            <a:spLocks noGrp="1"/>
          </p:cNvSpPr>
          <p:nvPr>
            <p:ph sz="quarter" idx="1"/>
          </p:nvPr>
        </p:nvSpPr>
        <p:spPr/>
        <p:txBody>
          <a:bodyPr/>
          <a:lstStyle/>
          <a:p>
            <a:pPr marL="0" indent="0" algn="just">
              <a:buNone/>
            </a:pPr>
            <a:r>
              <a:rPr lang="en-IN" dirty="0"/>
              <a:t>To create external table named ‘EXT_STUDENT’.</a:t>
            </a:r>
          </a:p>
          <a:p>
            <a:pPr marL="0" indent="0" algn="just">
              <a:buNone/>
            </a:pPr>
            <a:endParaRPr lang="en-IN" dirty="0"/>
          </a:p>
          <a:p>
            <a:pPr marL="0" indent="0" algn="just">
              <a:buNone/>
            </a:pPr>
            <a:r>
              <a:rPr lang="en-IN" b="1" dirty="0"/>
              <a:t>CREATE EXTERNAL TABLE IF NOT EXISTS EXT_STUDENT(</a:t>
            </a:r>
            <a:r>
              <a:rPr lang="en-IN" b="1" dirty="0" err="1"/>
              <a:t>rollno</a:t>
            </a:r>
            <a:r>
              <a:rPr lang="en-IN" b="1" dirty="0"/>
              <a:t> </a:t>
            </a:r>
            <a:r>
              <a:rPr lang="en-IN" b="1" dirty="0" err="1"/>
              <a:t>INT,name</a:t>
            </a:r>
            <a:r>
              <a:rPr lang="en-IN" b="1" dirty="0"/>
              <a:t> </a:t>
            </a:r>
            <a:r>
              <a:rPr lang="en-IN" b="1" dirty="0" err="1"/>
              <a:t>STRING,gpa</a:t>
            </a:r>
            <a:r>
              <a:rPr lang="en-IN" b="1" dirty="0"/>
              <a:t> FLOAT) ROW FORMAT DELIMITED FIELDS TERMINATED BY '\t'  LOCATION ‘/STUDENT_INFO;</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Tables</a:t>
            </a:r>
            <a:endParaRPr lang="en-US" dirty="0"/>
          </a:p>
        </p:txBody>
      </p:sp>
      <p:sp>
        <p:nvSpPr>
          <p:cNvPr id="3" name="Content Placeholder 2"/>
          <p:cNvSpPr>
            <a:spLocks noGrp="1"/>
          </p:cNvSpPr>
          <p:nvPr>
            <p:ph sz="quarter" idx="1"/>
          </p:nvPr>
        </p:nvSpPr>
        <p:spPr/>
        <p:txBody>
          <a:bodyPr/>
          <a:lstStyle/>
          <a:p>
            <a:pPr marL="0" indent="0" algn="just">
              <a:buNone/>
            </a:pPr>
            <a:r>
              <a:rPr lang="en-IN" dirty="0"/>
              <a:t>To load data into the table from file named student.tsv.</a:t>
            </a:r>
          </a:p>
          <a:p>
            <a:pPr marL="0" indent="0" algn="just">
              <a:buNone/>
            </a:pPr>
            <a:r>
              <a:rPr lang="en-IN" b="1" dirty="0"/>
              <a:t>LOAD DATA LOCAL INPATH ‘/root/</a:t>
            </a:r>
            <a:r>
              <a:rPr lang="en-IN" b="1" dirty="0" err="1"/>
              <a:t>hivedemos</a:t>
            </a:r>
            <a:r>
              <a:rPr lang="en-IN" b="1" dirty="0"/>
              <a:t>/student.tsv' OVERWRITE INTO TABLE EXT_STUDENT;</a:t>
            </a:r>
          </a:p>
          <a:p>
            <a:pPr marL="0" indent="0" algn="just">
              <a:buNone/>
            </a:pPr>
            <a:endParaRPr lang="en-IN" dirty="0"/>
          </a:p>
          <a:p>
            <a:pPr marL="0" indent="0" algn="just">
              <a:buNone/>
            </a:pPr>
            <a:r>
              <a:rPr lang="en-IN" dirty="0"/>
              <a:t>To retrieve the student details from “EXT_STUDENT” table.</a:t>
            </a:r>
          </a:p>
          <a:p>
            <a:pPr marL="0" indent="0" algn="just">
              <a:buNone/>
            </a:pPr>
            <a:r>
              <a:rPr lang="en-IN" b="1" dirty="0"/>
              <a:t>SELECT * from EXT_STUDENT;</a:t>
            </a:r>
          </a:p>
          <a:p>
            <a:pPr marL="0" indent="0" algn="just">
              <a:buNone/>
            </a:pPr>
            <a:endParaRPr lang="en-IN" dirty="0"/>
          </a:p>
          <a:p>
            <a:pPr marL="0" indent="0" algn="just">
              <a:buNone/>
            </a:pP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Partitions</a:t>
            </a:r>
          </a:p>
        </p:txBody>
      </p:sp>
      <p:sp>
        <p:nvSpPr>
          <p:cNvPr id="3" name="Content Placeholder 2"/>
          <p:cNvSpPr>
            <a:spLocks noGrp="1"/>
          </p:cNvSpPr>
          <p:nvPr>
            <p:ph sz="quarter" idx="1"/>
          </p:nvPr>
        </p:nvSpPr>
        <p:spPr/>
        <p:txBody>
          <a:bodyPr/>
          <a:lstStyle/>
          <a:p>
            <a:pPr algn="just">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Partitions split the larger dataset into more meaningful chunks.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Hive provides two kinds of partitions: Static Partition and Dynamic Partition.</a:t>
            </a:r>
          </a:p>
          <a:p>
            <a:pPr marL="285750" indent="-285750" algn="just">
              <a:buFont typeface="Arial" panose="020B0604020202020204" pitchFamily="34" charset="0"/>
              <a:buChar char="•"/>
            </a:pPr>
            <a:r>
              <a:rPr lang="en-US" sz="2200" dirty="0"/>
              <a:t>To create static partition based on “</a:t>
            </a:r>
            <a:r>
              <a:rPr lang="en-US" sz="2200" dirty="0" err="1"/>
              <a:t>gpa</a:t>
            </a:r>
            <a:r>
              <a:rPr lang="en-US" sz="2200" dirty="0"/>
              <a:t>” column.</a:t>
            </a:r>
          </a:p>
          <a:p>
            <a:pPr algn="just">
              <a:buNone/>
            </a:pPr>
            <a:r>
              <a:rPr lang="en-US" sz="2200" b="1" dirty="0"/>
              <a:t>CREATE TABLE IF NOT EXISTS STATIC_PART_STUDENT (</a:t>
            </a:r>
            <a:r>
              <a:rPr lang="en-US" sz="2200" b="1" dirty="0" err="1"/>
              <a:t>rollno</a:t>
            </a:r>
            <a:r>
              <a:rPr lang="en-US" sz="2200" b="1" dirty="0"/>
              <a:t> INT, name STRING) PARTITIONED BY (</a:t>
            </a:r>
            <a:r>
              <a:rPr lang="en-US" sz="2200" b="1" dirty="0" err="1"/>
              <a:t>gpa</a:t>
            </a:r>
            <a:r>
              <a:rPr lang="en-US" sz="2200" b="1" dirty="0"/>
              <a:t> FLOAT) ROW FORMAT DELIMITED FIELDS TERMINATED BY '\t';</a:t>
            </a:r>
            <a:endParaRPr lang="en-US" sz="2200" dirty="0"/>
          </a:p>
          <a:p>
            <a:pPr marL="285750" indent="-285750" algn="just">
              <a:buNone/>
            </a:pPr>
            <a:r>
              <a:rPr lang="en-US" sz="2200" dirty="0"/>
              <a:t>Load data into partition table from table.</a:t>
            </a:r>
          </a:p>
          <a:p>
            <a:pPr algn="just">
              <a:buNone/>
            </a:pPr>
            <a:r>
              <a:rPr lang="en-US" sz="2200" b="1" dirty="0"/>
              <a:t>INSERT OVERWRITE TABLE STATIC_PART_STUDENT PARTITION (</a:t>
            </a:r>
            <a:r>
              <a:rPr lang="en-US" sz="2200" b="1" dirty="0" err="1"/>
              <a:t>gpa</a:t>
            </a:r>
            <a:r>
              <a:rPr lang="en-US" sz="2200" b="1" dirty="0"/>
              <a:t> =4.0) SELECT </a:t>
            </a:r>
            <a:r>
              <a:rPr lang="en-US" sz="2200" b="1" dirty="0" err="1"/>
              <a:t>rollno</a:t>
            </a:r>
            <a:r>
              <a:rPr lang="en-US" sz="2200" b="1" dirty="0"/>
              <a:t>, name from EXT_STUDENT where </a:t>
            </a:r>
            <a:r>
              <a:rPr lang="en-US" sz="2200" b="1" dirty="0" err="1"/>
              <a:t>gpa</a:t>
            </a:r>
            <a:r>
              <a:rPr lang="en-US" sz="2200" b="1" dirty="0"/>
              <a:t>=4.0;</a:t>
            </a:r>
            <a:endParaRPr lang="en-US" sz="2200" dirty="0"/>
          </a:p>
          <a:p>
            <a:pPr algn="just">
              <a:lnSpc>
                <a:spcPct val="107000"/>
              </a:lnSpc>
              <a:spcAft>
                <a:spcPts val="800"/>
              </a:spcAft>
            </a:pP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gn="just"/>
            <a:endParaRPr lang="en-US" sz="2200" dirty="0"/>
          </a:p>
          <a:p>
            <a:pPr algn="just"/>
            <a:endParaRPr lang="en-US" sz="2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Buckets</a:t>
            </a:r>
          </a:p>
        </p:txBody>
      </p:sp>
      <p:sp>
        <p:nvSpPr>
          <p:cNvPr id="3" name="Content Placeholder 2"/>
          <p:cNvSpPr>
            <a:spLocks noGrp="1"/>
          </p:cNvSpPr>
          <p:nvPr>
            <p:ph sz="quarter" idx="1"/>
          </p:nvPr>
        </p:nvSpPr>
        <p:spPr/>
        <p:txBody>
          <a:bodyPr/>
          <a:lstStyle/>
          <a:p>
            <a:pPr algn="just"/>
            <a:r>
              <a:rPr lang="en-US" dirty="0"/>
              <a:t>Tables or partitions are sub-divided into </a:t>
            </a:r>
            <a:r>
              <a:rPr lang="en-US" b="1" dirty="0"/>
              <a:t>buckets,</a:t>
            </a:r>
            <a:r>
              <a:rPr lang="en-US" dirty="0"/>
              <a:t> to provide extra structure to the data that may be used for more efficient querying. Bucketing works based on the value of hash function of some column of a table.</a:t>
            </a:r>
          </a:p>
          <a:p>
            <a:pPr algn="just"/>
            <a:r>
              <a:rPr lang="en-US" dirty="0"/>
              <a:t>We can add partitions to a table by altering the table. Let us assume we have a table called </a:t>
            </a:r>
            <a:r>
              <a:rPr lang="en-US" b="1" dirty="0"/>
              <a:t>employee</a:t>
            </a:r>
            <a:r>
              <a:rPr lang="en-US" dirty="0"/>
              <a:t> with fields such as Id, Name, Salary, Designation, Dept, and </a:t>
            </a:r>
            <a:r>
              <a:rPr lang="en-US" dirty="0" err="1"/>
              <a:t>yoj</a:t>
            </a:r>
            <a:r>
              <a:rPr lang="en-US" dirty="0"/>
              <a:t>.</a:t>
            </a:r>
          </a:p>
          <a:p>
            <a:pPr algn="just"/>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Agenda</a:t>
            </a:r>
          </a:p>
        </p:txBody>
      </p:sp>
      <p:sp>
        <p:nvSpPr>
          <p:cNvPr id="4" name="Content Placeholder 2"/>
          <p:cNvSpPr>
            <a:spLocks noGrp="1"/>
          </p:cNvSpPr>
          <p:nvPr>
            <p:ph sz="quarter" idx="1"/>
          </p:nvPr>
        </p:nvSpPr>
        <p:spPr/>
        <p:txBody>
          <a:bodyPr>
            <a:noAutofit/>
          </a:bodyPr>
          <a:lstStyle/>
          <a:p>
            <a:pPr lvl="0"/>
            <a:r>
              <a:rPr lang="en-US" dirty="0"/>
              <a:t>What is Hive?</a:t>
            </a:r>
          </a:p>
          <a:p>
            <a:pPr lvl="0"/>
            <a:r>
              <a:rPr lang="en-US" dirty="0"/>
              <a:t>Hive Architecture</a:t>
            </a:r>
          </a:p>
          <a:p>
            <a:pPr lvl="0"/>
            <a:r>
              <a:rPr lang="en-US" dirty="0"/>
              <a:t>Hive Data Types</a:t>
            </a:r>
          </a:p>
          <a:p>
            <a:pPr lvl="0"/>
            <a:r>
              <a:rPr lang="en-US" dirty="0"/>
              <a:t>Primitive Data Types</a:t>
            </a:r>
          </a:p>
          <a:p>
            <a:pPr lvl="0"/>
            <a:r>
              <a:rPr lang="en-US" dirty="0"/>
              <a:t>Collection Data Types</a:t>
            </a:r>
          </a:p>
          <a:p>
            <a:pPr lvl="0"/>
            <a:r>
              <a:rPr lang="en-US" dirty="0"/>
              <a:t>Hive File Format</a:t>
            </a:r>
          </a:p>
          <a:p>
            <a:pPr lvl="1"/>
            <a:r>
              <a:rPr lang="en-US" dirty="0"/>
              <a:t>Text File</a:t>
            </a:r>
          </a:p>
          <a:p>
            <a:pPr lvl="1"/>
            <a:r>
              <a:rPr lang="en-US" dirty="0"/>
              <a:t>Sequential File</a:t>
            </a:r>
          </a:p>
          <a:p>
            <a:pPr lvl="1"/>
            <a:r>
              <a:rPr lang="en-US" dirty="0" err="1"/>
              <a:t>RCFile</a:t>
            </a:r>
            <a:r>
              <a:rPr lang="en-US" dirty="0"/>
              <a:t> (Record Columnar File)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Agenda …</a:t>
            </a:r>
          </a:p>
        </p:txBody>
      </p:sp>
      <p:sp>
        <p:nvSpPr>
          <p:cNvPr id="4" name="Content Placeholder 2"/>
          <p:cNvSpPr>
            <a:spLocks noGrp="1"/>
          </p:cNvSpPr>
          <p:nvPr>
            <p:ph sz="quarter" idx="1"/>
          </p:nvPr>
        </p:nvSpPr>
        <p:spPr/>
        <p:txBody>
          <a:bodyPr>
            <a:noAutofit/>
          </a:bodyPr>
          <a:lstStyle/>
          <a:p>
            <a:pPr lvl="0"/>
            <a:r>
              <a:rPr lang="en-US" dirty="0"/>
              <a:t>Hive Query Language</a:t>
            </a:r>
          </a:p>
          <a:p>
            <a:pPr lvl="1"/>
            <a:r>
              <a:rPr lang="en-US" dirty="0"/>
              <a:t>DDL (Data Definition Language) Statements</a:t>
            </a:r>
          </a:p>
          <a:p>
            <a:pPr lvl="1"/>
            <a:r>
              <a:rPr lang="en-US" dirty="0"/>
              <a:t>DML (Data Manipulation Language) Statements</a:t>
            </a:r>
          </a:p>
          <a:p>
            <a:pPr lvl="1"/>
            <a:r>
              <a:rPr lang="en-US" dirty="0"/>
              <a:t>Database</a:t>
            </a:r>
          </a:p>
          <a:p>
            <a:pPr lvl="1"/>
            <a:r>
              <a:rPr lang="en-US" dirty="0"/>
              <a:t>Tables</a:t>
            </a:r>
          </a:p>
          <a:p>
            <a:pPr lvl="1"/>
            <a:r>
              <a:rPr lang="en-US" dirty="0"/>
              <a:t>Partitions</a:t>
            </a:r>
          </a:p>
          <a:p>
            <a:pPr lvl="1"/>
            <a:r>
              <a:rPr lang="en-US" dirty="0"/>
              <a:t>Buckets</a:t>
            </a:r>
          </a:p>
          <a:p>
            <a:pPr lvl="1"/>
            <a:r>
              <a:rPr lang="en-US" dirty="0"/>
              <a:t>Aggregation</a:t>
            </a:r>
          </a:p>
          <a:p>
            <a:pPr lvl="1"/>
            <a:r>
              <a:rPr lang="en-US" dirty="0"/>
              <a:t>Group BY and Having</a:t>
            </a:r>
          </a:p>
          <a:p>
            <a:pPr lvl="0"/>
            <a:r>
              <a:rPr lang="en-US" dirty="0"/>
              <a:t>SERDER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What is Hive?</a:t>
            </a:r>
            <a:endParaRPr lang="en-US" dirty="0"/>
          </a:p>
        </p:txBody>
      </p:sp>
      <p:sp>
        <p:nvSpPr>
          <p:cNvPr id="3" name="Content Placeholder 2"/>
          <p:cNvSpPr>
            <a:spLocks noGrp="1"/>
          </p:cNvSpPr>
          <p:nvPr>
            <p:ph sz="quarter" idx="1"/>
          </p:nvPr>
        </p:nvSpPr>
        <p:spPr/>
        <p:txBody>
          <a:bodyPr/>
          <a:lstStyle/>
          <a:p>
            <a:pPr algn="just">
              <a:lnSpc>
                <a:spcPct val="107000"/>
              </a:lnSpc>
              <a:spcAft>
                <a:spcPts val="800"/>
              </a:spcAft>
            </a:pPr>
            <a:r>
              <a:rPr lang="en-US" dirty="0">
                <a:ea typeface="Calibri" panose="020F0502020204030204" pitchFamily="34" charset="0"/>
                <a:cs typeface="Times New Roman" panose="02020603050405020304" pitchFamily="18" charset="0"/>
              </a:rPr>
              <a:t>Hive is a Data Warehousing tool. Hive is used to query structured data built on top of Hadoop.</a:t>
            </a:r>
          </a:p>
          <a:p>
            <a:pPr algn="just">
              <a:lnSpc>
                <a:spcPct val="107000"/>
              </a:lnSpc>
              <a:spcAft>
                <a:spcPts val="800"/>
              </a:spcAft>
            </a:pPr>
            <a:r>
              <a:rPr lang="en-US" dirty="0" err="1">
                <a:ea typeface="Calibri" panose="020F0502020204030204" pitchFamily="34" charset="0"/>
                <a:cs typeface="Times New Roman" panose="02020603050405020304" pitchFamily="18" charset="0"/>
              </a:rPr>
              <a:t>Facebook</a:t>
            </a:r>
            <a:r>
              <a:rPr lang="en-US" dirty="0">
                <a:ea typeface="Calibri" panose="020F0502020204030204" pitchFamily="34" charset="0"/>
                <a:cs typeface="Times New Roman" panose="02020603050405020304" pitchFamily="18" charset="0"/>
              </a:rPr>
              <a:t> created Hive component to manage their ever-growing volumes of data. Hive makes use of the following:</a:t>
            </a:r>
          </a:p>
          <a:p>
            <a:pPr marL="1052512" lvl="2" algn="just">
              <a:lnSpc>
                <a:spcPct val="107000"/>
              </a:lnSpc>
              <a:spcBef>
                <a:spcPts val="0"/>
              </a:spcBef>
              <a:spcAft>
                <a:spcPts val="0"/>
              </a:spcAft>
              <a:buNone/>
            </a:pPr>
            <a:r>
              <a:rPr lang="en-US" sz="3600" dirty="0">
                <a:latin typeface="Times New Roman" pitchFamily="18" charset="0"/>
                <a:ea typeface="Calibri" panose="020F0502020204030204" pitchFamily="34" charset="0"/>
                <a:cs typeface="Times New Roman" pitchFamily="18" charset="0"/>
              </a:rPr>
              <a:t>1. HDFS for Storage</a:t>
            </a:r>
          </a:p>
          <a:p>
            <a:pPr marL="1052512" lvl="2" algn="just">
              <a:lnSpc>
                <a:spcPct val="107000"/>
              </a:lnSpc>
              <a:spcBef>
                <a:spcPts val="0"/>
              </a:spcBef>
              <a:spcAft>
                <a:spcPts val="0"/>
              </a:spcAft>
              <a:buNone/>
            </a:pPr>
            <a:r>
              <a:rPr lang="en-US" sz="3600" dirty="0">
                <a:latin typeface="Times New Roman" pitchFamily="18" charset="0"/>
                <a:ea typeface="Calibri" panose="020F0502020204030204" pitchFamily="34" charset="0"/>
                <a:cs typeface="Times New Roman" pitchFamily="18" charset="0"/>
              </a:rPr>
              <a:t>2. </a:t>
            </a:r>
            <a:r>
              <a:rPr lang="en-US" sz="3600" dirty="0" err="1">
                <a:latin typeface="Times New Roman" pitchFamily="18" charset="0"/>
                <a:ea typeface="Calibri" panose="020F0502020204030204" pitchFamily="34" charset="0"/>
                <a:cs typeface="Times New Roman" pitchFamily="18" charset="0"/>
              </a:rPr>
              <a:t>MapReduce</a:t>
            </a:r>
            <a:r>
              <a:rPr lang="en-US" sz="3600" dirty="0">
                <a:latin typeface="Times New Roman" pitchFamily="18" charset="0"/>
                <a:ea typeface="Calibri" panose="020F0502020204030204" pitchFamily="34" charset="0"/>
                <a:cs typeface="Times New Roman" pitchFamily="18" charset="0"/>
              </a:rPr>
              <a:t> for execution</a:t>
            </a:r>
          </a:p>
          <a:p>
            <a:pPr marL="1052512" lvl="2" algn="just">
              <a:lnSpc>
                <a:spcPct val="107000"/>
              </a:lnSpc>
              <a:spcBef>
                <a:spcPts val="0"/>
              </a:spcBef>
              <a:spcAft>
                <a:spcPts val="0"/>
              </a:spcAft>
              <a:buNone/>
            </a:pPr>
            <a:r>
              <a:rPr lang="en-US" sz="3600" dirty="0">
                <a:latin typeface="Times New Roman" pitchFamily="18" charset="0"/>
                <a:ea typeface="Calibri" panose="020F0502020204030204" pitchFamily="34" charset="0"/>
                <a:cs typeface="Times New Roman" pitchFamily="18" charset="0"/>
              </a:rPr>
              <a:t>3. Stores metadata in an RDBMS.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Hive ?</a:t>
            </a:r>
            <a:br>
              <a:rPr lang="en-US" dirty="0"/>
            </a:br>
            <a:endParaRPr lang="en-US" dirty="0"/>
          </a:p>
        </p:txBody>
      </p:sp>
      <p:sp>
        <p:nvSpPr>
          <p:cNvPr id="3" name="Content Placeholder 2"/>
          <p:cNvSpPr>
            <a:spLocks noGrp="1"/>
          </p:cNvSpPr>
          <p:nvPr>
            <p:ph sz="quarter" idx="1"/>
          </p:nvPr>
        </p:nvSpPr>
        <p:spPr/>
        <p:txBody>
          <a:bodyPr/>
          <a:lstStyle/>
          <a:p>
            <a:r>
              <a:rPr lang="en-US" dirty="0"/>
              <a:t>Apache Hive is a popular SQL interface for batch processing on </a:t>
            </a:r>
            <a:r>
              <a:rPr lang="en-US" dirty="0" err="1"/>
              <a:t>Hadoop</a:t>
            </a:r>
            <a:r>
              <a:rPr lang="en-US" dirty="0"/>
              <a:t>. </a:t>
            </a:r>
          </a:p>
          <a:p>
            <a:r>
              <a:rPr lang="en-US" dirty="0" err="1"/>
              <a:t>Hadoop</a:t>
            </a:r>
            <a:r>
              <a:rPr lang="en-US" dirty="0"/>
              <a:t> was built to organize and store massive amounts of data. </a:t>
            </a:r>
          </a:p>
          <a:p>
            <a:r>
              <a:rPr lang="en-US" dirty="0"/>
              <a:t>Hive gives another way to access Data inside the cluster in easy, quick way.</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Features of Hive</a:t>
            </a:r>
            <a:endParaRPr lang="en-US" dirty="0"/>
          </a:p>
        </p:txBody>
      </p:sp>
      <p:sp>
        <p:nvSpPr>
          <p:cNvPr id="3" name="Content Placeholder 2"/>
          <p:cNvSpPr>
            <a:spLocks noGrp="1"/>
          </p:cNvSpPr>
          <p:nvPr>
            <p:ph sz="quarter" idx="1"/>
          </p:nvPr>
        </p:nvSpPr>
        <p:spPr/>
        <p:txBody>
          <a:bodyPr/>
          <a:lstStyle/>
          <a:p>
            <a:pPr marL="342900" marR="0" lvl="0" indent="-342900" algn="just">
              <a:lnSpc>
                <a:spcPct val="107000"/>
              </a:lnSpc>
              <a:spcBef>
                <a:spcPts val="0"/>
              </a:spcBef>
              <a:spcAft>
                <a:spcPts val="0"/>
              </a:spcAft>
              <a:buFont typeface="Times New Roman" panose="02020603050405020304" pitchFamily="18" charset="0"/>
              <a:buAutoNum type="arabicPeriod"/>
            </a:pPr>
            <a:r>
              <a:rPr lang="en-US" dirty="0">
                <a:ea typeface="Calibri" panose="020F0502020204030204" pitchFamily="34" charset="0"/>
                <a:cs typeface="Times New Roman" panose="02020603050405020304" pitchFamily="18" charset="0"/>
              </a:rPr>
              <a:t>It is similar to SQL.</a:t>
            </a:r>
          </a:p>
          <a:p>
            <a:pPr marL="342900" marR="0" lvl="0" indent="-342900" algn="just">
              <a:lnSpc>
                <a:spcPct val="107000"/>
              </a:lnSpc>
              <a:spcBef>
                <a:spcPts val="0"/>
              </a:spcBef>
              <a:spcAft>
                <a:spcPts val="0"/>
              </a:spcAft>
              <a:buFont typeface="Times New Roman" panose="02020603050405020304" pitchFamily="18" charset="0"/>
              <a:buAutoNum type="arabicPeriod"/>
            </a:pPr>
            <a:r>
              <a:rPr lang="en-US" dirty="0">
                <a:ea typeface="Calibri" panose="020F0502020204030204" pitchFamily="34" charset="0"/>
                <a:cs typeface="Times New Roman" panose="02020603050405020304" pitchFamily="18" charset="0"/>
              </a:rPr>
              <a:t>HQL is easy to code.</a:t>
            </a:r>
          </a:p>
          <a:p>
            <a:pPr marL="342900" marR="0" lvl="0" indent="-342900" algn="just">
              <a:lnSpc>
                <a:spcPct val="107000"/>
              </a:lnSpc>
              <a:spcBef>
                <a:spcPts val="0"/>
              </a:spcBef>
              <a:spcAft>
                <a:spcPts val="0"/>
              </a:spcAft>
              <a:buFont typeface="Times New Roman" panose="02020603050405020304" pitchFamily="18" charset="0"/>
              <a:buAutoNum type="arabicPeriod"/>
            </a:pPr>
            <a:r>
              <a:rPr lang="en-US" dirty="0">
                <a:ea typeface="Calibri" panose="020F0502020204030204" pitchFamily="34" charset="0"/>
                <a:cs typeface="Times New Roman" panose="02020603050405020304" pitchFamily="18" charset="0"/>
              </a:rPr>
              <a:t>Hive supports rich data types such as </a:t>
            </a:r>
            <a:r>
              <a:rPr lang="en-US" dirty="0" err="1">
                <a:ea typeface="Calibri" panose="020F0502020204030204" pitchFamily="34" charset="0"/>
                <a:cs typeface="Times New Roman" panose="02020603050405020304" pitchFamily="18" charset="0"/>
              </a:rPr>
              <a:t>structs</a:t>
            </a:r>
            <a:r>
              <a:rPr lang="en-US" dirty="0">
                <a:ea typeface="Calibri" panose="020F0502020204030204" pitchFamily="34" charset="0"/>
                <a:cs typeface="Times New Roman" panose="02020603050405020304" pitchFamily="18" charset="0"/>
              </a:rPr>
              <a:t>, lists, and maps.</a:t>
            </a:r>
          </a:p>
          <a:p>
            <a:pPr marL="342900" marR="0" lvl="0" indent="-342900" algn="just">
              <a:lnSpc>
                <a:spcPct val="107000"/>
              </a:lnSpc>
              <a:spcBef>
                <a:spcPts val="0"/>
              </a:spcBef>
              <a:spcAft>
                <a:spcPts val="800"/>
              </a:spcAft>
              <a:buFont typeface="Times New Roman" panose="02020603050405020304" pitchFamily="18" charset="0"/>
              <a:buAutoNum type="arabicPeriod"/>
            </a:pPr>
            <a:r>
              <a:rPr lang="en-US" dirty="0">
                <a:ea typeface="Calibri" panose="020F0502020204030204" pitchFamily="34" charset="0"/>
                <a:cs typeface="Times New Roman" panose="02020603050405020304" pitchFamily="18" charset="0"/>
              </a:rPr>
              <a:t>Hive supports SQL filters, group-by and order-by clauses.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12775" y="228600"/>
            <a:ext cx="8153400" cy="990600"/>
          </a:xfrm>
        </p:spPr>
        <p:txBody>
          <a:bodyPr/>
          <a:lstStyle/>
          <a:p>
            <a:pPr algn="ctr" eaLnBrk="1" hangingPunct="1"/>
            <a:r>
              <a:rPr lang="en-US" sz="4000" b="1" dirty="0">
                <a:latin typeface="Trebuchet MS" panose="020B0603020202020204" pitchFamily="34" charset="0"/>
              </a:rPr>
              <a:t>Hive Architecture</a:t>
            </a:r>
            <a:endParaRPr lang="en-IN" sz="4000" b="1" dirty="0"/>
          </a:p>
        </p:txBody>
      </p:sp>
      <p:sp>
        <p:nvSpPr>
          <p:cNvPr id="4" name="Content Placeholder 3"/>
          <p:cNvSpPr>
            <a:spLocks noGrp="1"/>
          </p:cNvSpPr>
          <p:nvPr>
            <p:ph sz="quarter" idx="1"/>
          </p:nvPr>
        </p:nvSpPr>
        <p:spPr/>
        <p:txBody>
          <a:bodyPr/>
          <a:lstStyle/>
          <a:p>
            <a:endParaRPr lang="en-US" sz="2800" dirty="0"/>
          </a:p>
        </p:txBody>
      </p:sp>
      <p:grpSp>
        <p:nvGrpSpPr>
          <p:cNvPr id="2" name="Group 4"/>
          <p:cNvGrpSpPr/>
          <p:nvPr/>
        </p:nvGrpSpPr>
        <p:grpSpPr>
          <a:xfrm>
            <a:off x="0" y="990600"/>
            <a:ext cx="9144000" cy="5867400"/>
            <a:chOff x="0" y="0"/>
            <a:chExt cx="5076825" cy="2590800"/>
          </a:xfrm>
        </p:grpSpPr>
        <p:sp>
          <p:nvSpPr>
            <p:cNvPr id="6" name="Rectangle 5"/>
            <p:cNvSpPr/>
            <p:nvPr/>
          </p:nvSpPr>
          <p:spPr>
            <a:xfrm>
              <a:off x="0" y="0"/>
              <a:ext cx="5076825" cy="259080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400"/>
            </a:p>
          </p:txBody>
        </p:sp>
        <p:sp>
          <p:nvSpPr>
            <p:cNvPr id="7" name="Rectangle 6"/>
            <p:cNvSpPr/>
            <p:nvPr/>
          </p:nvSpPr>
          <p:spPr>
            <a:xfrm>
              <a:off x="361950" y="190500"/>
              <a:ext cx="3848100" cy="122872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400"/>
            </a:p>
          </p:txBody>
        </p:sp>
        <p:sp>
          <p:nvSpPr>
            <p:cNvPr id="8" name="Rectangle 7"/>
            <p:cNvSpPr/>
            <p:nvPr/>
          </p:nvSpPr>
          <p:spPr>
            <a:xfrm>
              <a:off x="2295525" y="952500"/>
              <a:ext cx="1428750" cy="36195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Metastore</a:t>
              </a:r>
              <a:endParaRPr lang="en-US" sz="1400">
                <a:effectLst/>
                <a:ea typeface="Calibri" panose="020F0502020204030204" pitchFamily="34" charset="0"/>
                <a:cs typeface="Times New Roman" panose="02020603050405020304" pitchFamily="18" charset="0"/>
              </a:endParaRPr>
            </a:p>
          </p:txBody>
        </p:sp>
        <p:sp>
          <p:nvSpPr>
            <p:cNvPr id="9" name="Rectangle 8"/>
            <p:cNvSpPr/>
            <p:nvPr/>
          </p:nvSpPr>
          <p:spPr>
            <a:xfrm>
              <a:off x="695325" y="952500"/>
              <a:ext cx="1333500" cy="352425"/>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Driver (Query Compiler, Executor)</a:t>
              </a:r>
              <a:endParaRPr lang="en-US" sz="1400">
                <a:effectLst/>
                <a:ea typeface="Calibri" panose="020F0502020204030204" pitchFamily="34" charset="0"/>
                <a:cs typeface="Times New Roman" panose="02020603050405020304" pitchFamily="18" charset="0"/>
              </a:endParaRPr>
            </a:p>
          </p:txBody>
        </p:sp>
        <p:sp>
          <p:nvSpPr>
            <p:cNvPr id="10" name="Rectangle 9"/>
            <p:cNvSpPr/>
            <p:nvPr/>
          </p:nvSpPr>
          <p:spPr>
            <a:xfrm>
              <a:off x="704850" y="542925"/>
              <a:ext cx="923925" cy="34290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Command-Line Interface</a:t>
              </a:r>
              <a:endParaRPr lang="en-US" sz="1400">
                <a:effectLst/>
                <a:ea typeface="Calibri" panose="020F0502020204030204" pitchFamily="34" charset="0"/>
                <a:cs typeface="Times New Roman" panose="02020603050405020304" pitchFamily="18" charset="0"/>
              </a:endParaRPr>
            </a:p>
          </p:txBody>
        </p:sp>
        <p:sp>
          <p:nvSpPr>
            <p:cNvPr id="11" name="Rectangle 10"/>
            <p:cNvSpPr/>
            <p:nvPr/>
          </p:nvSpPr>
          <p:spPr>
            <a:xfrm>
              <a:off x="1733550" y="533400"/>
              <a:ext cx="923925" cy="36195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Hive Web Interface</a:t>
              </a:r>
              <a:endParaRPr lang="en-US" sz="1400">
                <a:effectLst/>
                <a:ea typeface="Calibri" panose="020F0502020204030204" pitchFamily="34" charset="0"/>
                <a:cs typeface="Times New Roman" panose="02020603050405020304" pitchFamily="18" charset="0"/>
              </a:endParaRPr>
            </a:p>
          </p:txBody>
        </p:sp>
        <p:sp>
          <p:nvSpPr>
            <p:cNvPr id="12" name="Rectangle 11"/>
            <p:cNvSpPr/>
            <p:nvPr/>
          </p:nvSpPr>
          <p:spPr>
            <a:xfrm>
              <a:off x="2809875" y="533400"/>
              <a:ext cx="923925" cy="36195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Hive Server (Thrift)</a:t>
              </a:r>
              <a:endParaRPr lang="en-US" sz="1400">
                <a:effectLst/>
                <a:ea typeface="Calibri" panose="020F0502020204030204" pitchFamily="34" charset="0"/>
                <a:cs typeface="Times New Roman" panose="02020603050405020304" pitchFamily="18" charset="0"/>
              </a:endParaRPr>
            </a:p>
          </p:txBody>
        </p:sp>
        <p:sp>
          <p:nvSpPr>
            <p:cNvPr id="13" name="Rectangle 12"/>
            <p:cNvSpPr/>
            <p:nvPr/>
          </p:nvSpPr>
          <p:spPr>
            <a:xfrm>
              <a:off x="723900" y="266700"/>
              <a:ext cx="781050" cy="20955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Hive</a:t>
              </a:r>
              <a:endParaRPr lang="en-US" sz="1400">
                <a:effectLst/>
                <a:ea typeface="Calibri" panose="020F0502020204030204" pitchFamily="34" charset="0"/>
                <a:cs typeface="Times New Roman" panose="02020603050405020304" pitchFamily="18" charset="0"/>
              </a:endParaRPr>
            </a:p>
          </p:txBody>
        </p:sp>
        <p:cxnSp>
          <p:nvCxnSpPr>
            <p:cNvPr id="14" name="Straight Arrow Connector 13"/>
            <p:cNvCxnSpPr/>
            <p:nvPr/>
          </p:nvCxnSpPr>
          <p:spPr>
            <a:xfrm>
              <a:off x="1152525" y="1428750"/>
              <a:ext cx="0" cy="32385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sp>
          <p:nvSpPr>
            <p:cNvPr id="15" name="Rectangle 14"/>
            <p:cNvSpPr/>
            <p:nvPr/>
          </p:nvSpPr>
          <p:spPr>
            <a:xfrm>
              <a:off x="685800" y="1809750"/>
              <a:ext cx="990600" cy="34290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JobTracker</a:t>
              </a:r>
              <a:endParaRPr lang="en-US" sz="1400" dirty="0">
                <a:effectLst/>
                <a:ea typeface="Calibri" panose="020F0502020204030204" pitchFamily="34" charset="0"/>
                <a:cs typeface="Times New Roman" panose="02020603050405020304" pitchFamily="18" charset="0"/>
              </a:endParaRPr>
            </a:p>
          </p:txBody>
        </p:sp>
        <p:sp>
          <p:nvSpPr>
            <p:cNvPr id="16" name="Rectangle 15"/>
            <p:cNvSpPr/>
            <p:nvPr/>
          </p:nvSpPr>
          <p:spPr>
            <a:xfrm>
              <a:off x="1876425" y="1800225"/>
              <a:ext cx="990600" cy="3429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TaskTracker</a:t>
              </a:r>
              <a:endParaRPr lang="en-US" sz="1400">
                <a:effectLst/>
                <a:ea typeface="Calibri" panose="020F0502020204030204" pitchFamily="34" charset="0"/>
                <a:cs typeface="Times New Roman" panose="02020603050405020304" pitchFamily="18" charset="0"/>
              </a:endParaRPr>
            </a:p>
          </p:txBody>
        </p:sp>
        <p:sp>
          <p:nvSpPr>
            <p:cNvPr id="17" name="Rectangle 16"/>
            <p:cNvSpPr/>
            <p:nvPr/>
          </p:nvSpPr>
          <p:spPr>
            <a:xfrm>
              <a:off x="609829" y="2276475"/>
              <a:ext cx="1219200" cy="21907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Hadoop</a:t>
              </a:r>
              <a:endParaRPr lang="en-US" sz="1400">
                <a:effectLst/>
                <a:ea typeface="Calibri" panose="020F0502020204030204" pitchFamily="34" charset="0"/>
                <a:cs typeface="Times New Roman" panose="02020603050405020304" pitchFamily="18" charset="0"/>
              </a:endParaRPr>
            </a:p>
          </p:txBody>
        </p:sp>
        <p:sp>
          <p:nvSpPr>
            <p:cNvPr id="18" name="Flowchart: Magnetic Disk 17"/>
            <p:cNvSpPr/>
            <p:nvPr/>
          </p:nvSpPr>
          <p:spPr>
            <a:xfrm>
              <a:off x="3059962" y="2026610"/>
              <a:ext cx="904875" cy="438150"/>
            </a:xfrm>
            <a:prstGeom prst="flowChartMagneticDisk">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HDFS</a:t>
              </a:r>
              <a:endParaRPr lang="en-US" sz="1400">
                <a:effectLst/>
                <a:ea typeface="Calibri" panose="020F0502020204030204" pitchFamily="34" charset="0"/>
                <a:cs typeface="Times New Roman" panose="02020603050405020304" pitchFamily="18" charset="0"/>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Hive Architecture</a:t>
            </a:r>
            <a:endParaRPr lang="en-US" dirty="0"/>
          </a:p>
        </p:txBody>
      </p:sp>
      <p:sp>
        <p:nvSpPr>
          <p:cNvPr id="3" name="Content Placeholder 2"/>
          <p:cNvSpPr>
            <a:spLocks noGrp="1"/>
          </p:cNvSpPr>
          <p:nvPr>
            <p:ph sz="quarter" idx="1"/>
          </p:nvPr>
        </p:nvSpPr>
        <p:spPr/>
        <p:txBody>
          <a:bodyPr/>
          <a:lstStyle/>
          <a:p>
            <a:pPr algn="just">
              <a:buNone/>
            </a:pPr>
            <a:r>
              <a:rPr lang="en-IN" sz="2400" dirty="0"/>
              <a:t>The various parts are as follows:</a:t>
            </a:r>
            <a:endParaRPr lang="en-US" sz="2400" dirty="0"/>
          </a:p>
          <a:p>
            <a:pPr algn="just"/>
            <a:r>
              <a:rPr lang="en-IN" sz="2400" b="1" dirty="0"/>
              <a:t>Hive Command-.Line Interface (Hive CLI): </a:t>
            </a:r>
            <a:r>
              <a:rPr lang="en-IN" sz="2400" dirty="0"/>
              <a:t>The most commonly used interface to interact with Hive.</a:t>
            </a:r>
          </a:p>
          <a:p>
            <a:pPr algn="just"/>
            <a:r>
              <a:rPr lang="en-IN" sz="2400" b="1" dirty="0"/>
              <a:t>Hive Web Interface: </a:t>
            </a:r>
            <a:r>
              <a:rPr lang="en-IN" sz="2400" dirty="0"/>
              <a:t>It is a simple Graphic User Interface to interact with Hive and to execute query.</a:t>
            </a:r>
          </a:p>
          <a:p>
            <a:pPr algn="just"/>
            <a:r>
              <a:rPr lang="en-IN" sz="2400" b="1" dirty="0"/>
              <a:t>Hive Server: </a:t>
            </a:r>
            <a:r>
              <a:rPr lang="en-IN" sz="2400" dirty="0"/>
              <a:t>This is an optional server. This can be used to submit Hive Jobs from a remote client.</a:t>
            </a:r>
          </a:p>
          <a:p>
            <a:r>
              <a:rPr lang="en-IN" sz="2400" b="1" dirty="0"/>
              <a:t>JDBC</a:t>
            </a:r>
            <a:r>
              <a:rPr lang="en-IN" sz="2400" dirty="0"/>
              <a:t> / </a:t>
            </a:r>
            <a:r>
              <a:rPr lang="en-IN" sz="2400" b="1" dirty="0"/>
              <a:t>ODBC: </a:t>
            </a:r>
            <a:r>
              <a:rPr lang="en-IN" sz="2400" dirty="0"/>
              <a:t>Jobs can be submitted from a JDBC Client. One can write a Java code to connect to Hive and submit jobs on it.</a:t>
            </a:r>
            <a:br>
              <a:rPr lang="en-IN" sz="2400" b="1" dirty="0"/>
            </a:br>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Median</Template>
  <TotalTime>1205</TotalTime>
  <Words>1702</Words>
  <Application>Microsoft Office PowerPoint</Application>
  <PresentationFormat>On-screen Show (4:3)</PresentationFormat>
  <Paragraphs>205</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Times New Roman</vt:lpstr>
      <vt:lpstr>Trebuchet MS</vt:lpstr>
      <vt:lpstr>Tw Cen MT</vt:lpstr>
      <vt:lpstr>Wingdings</vt:lpstr>
      <vt:lpstr>Wingdings 2</vt:lpstr>
      <vt:lpstr>Median</vt:lpstr>
      <vt:lpstr> Introduction to HIVE  </vt:lpstr>
      <vt:lpstr>Agenda</vt:lpstr>
      <vt:lpstr>Agenda</vt:lpstr>
      <vt:lpstr>Agenda …</vt:lpstr>
      <vt:lpstr>What is Hive?</vt:lpstr>
      <vt:lpstr>What is Hive ? </vt:lpstr>
      <vt:lpstr>Features of Hive</vt:lpstr>
      <vt:lpstr>Hive Architecture</vt:lpstr>
      <vt:lpstr>Hive Architecture</vt:lpstr>
      <vt:lpstr>Hive Architecture</vt:lpstr>
      <vt:lpstr>Hive Architecture</vt:lpstr>
      <vt:lpstr>Hive Architecture</vt:lpstr>
      <vt:lpstr>PowerPoint Presentation</vt:lpstr>
      <vt:lpstr>Hive Data Units</vt:lpstr>
      <vt:lpstr>PowerPoint Presentation</vt:lpstr>
      <vt:lpstr>PowerPoint Presentation</vt:lpstr>
      <vt:lpstr>PowerPoint Presentation</vt:lpstr>
      <vt:lpstr>Partition</vt:lpstr>
      <vt:lpstr>Hive Partition </vt:lpstr>
      <vt:lpstr>PowerPoint Presentation</vt:lpstr>
      <vt:lpstr>Hive Data Types</vt:lpstr>
      <vt:lpstr>Hive Data Types cont..</vt:lpstr>
      <vt:lpstr>Database</vt:lpstr>
      <vt:lpstr>Tables</vt:lpstr>
      <vt:lpstr>Tables</vt:lpstr>
      <vt:lpstr>Tables</vt:lpstr>
      <vt:lpstr>Tables</vt:lpstr>
      <vt:lpstr>Partitions</vt:lpstr>
      <vt:lpstr>Buckets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dilip</dc:creator>
  <cp:lastModifiedBy>Rahul Pradhan</cp:lastModifiedBy>
  <cp:revision>357</cp:revision>
  <dcterms:created xsi:type="dcterms:W3CDTF">2016-12-28T14:10:24Z</dcterms:created>
  <dcterms:modified xsi:type="dcterms:W3CDTF">2022-12-08T04:30:38Z</dcterms:modified>
</cp:coreProperties>
</file>