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2" r:id="rId2"/>
    <p:sldId id="256" r:id="rId3"/>
    <p:sldId id="258" r:id="rId4"/>
    <p:sldId id="259" r:id="rId5"/>
    <p:sldId id="284" r:id="rId6"/>
    <p:sldId id="285" r:id="rId7"/>
    <p:sldId id="260" r:id="rId8"/>
    <p:sldId id="262" r:id="rId9"/>
    <p:sldId id="261" r:id="rId10"/>
    <p:sldId id="264" r:id="rId11"/>
    <p:sldId id="263" r:id="rId12"/>
    <p:sldId id="269" r:id="rId13"/>
    <p:sldId id="273" r:id="rId14"/>
    <p:sldId id="274" r:id="rId15"/>
    <p:sldId id="275" r:id="rId16"/>
    <p:sldId id="276" r:id="rId17"/>
    <p:sldId id="277" r:id="rId18"/>
    <p:sldId id="278" r:id="rId19"/>
    <p:sldId id="279" r:id="rId20"/>
    <p:sldId id="280" r:id="rId21"/>
    <p:sldId id="281" r:id="rId22"/>
    <p:sldId id="282" r:id="rId23"/>
    <p:sldId id="257" r:id="rId24"/>
    <p:sldId id="286" r:id="rId25"/>
    <p:sldId id="287" r:id="rId26"/>
    <p:sldId id="288" r:id="rId27"/>
    <p:sldId id="265" r:id="rId28"/>
    <p:sldId id="289" r:id="rId29"/>
    <p:sldId id="290" r:id="rId30"/>
    <p:sldId id="270" r:id="rId31"/>
    <p:sldId id="291" r:id="rId32"/>
    <p:sldId id="292" r:id="rId33"/>
    <p:sldId id="293" r:id="rId34"/>
    <p:sldId id="294" r:id="rId35"/>
    <p:sldId id="267" r:id="rId36"/>
    <p:sldId id="268" r:id="rId37"/>
    <p:sldId id="283" r:id="rId38"/>
    <p:sldId id="27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24FA8-9866-4B32-9B76-40474CEAD107}" type="datetimeFigureOut">
              <a:rPr lang="en-US" smtClean="0"/>
              <a:pPr/>
              <a:t>7/8/2020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BA62E-57FA-4D7B-9B3E-2CFFF6111B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pital_expendi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latin typeface="+mn-lt"/>
                <a:ea typeface="+mn-ea"/>
                <a:cs typeface="+mn-cs"/>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a:defRPr/>
            </a:pPr>
            <a:r>
              <a:rPr lang="en-US" dirty="0" smtClean="0">
                <a:ea typeface="ＭＳ Ｐゴシック" pitchFamily="-112" charset="-128"/>
              </a:rPr>
              <a:t>cloud computing customers do not own the physical infrastructure.</a:t>
            </a:r>
          </a:p>
          <a:p>
            <a:pPr>
              <a:defRPr/>
            </a:pPr>
            <a:r>
              <a:rPr lang="en-US" dirty="0" smtClean="0">
                <a:ea typeface="ＭＳ Ｐゴシック" pitchFamily="-112" charset="-128"/>
              </a:rPr>
              <a:t>Cloud computing users avoid </a:t>
            </a:r>
            <a:r>
              <a:rPr lang="en-US" dirty="0" smtClean="0">
                <a:ea typeface="ＭＳ Ｐゴシック" pitchFamily="-112" charset="-128"/>
                <a:hlinkClick r:id="rId3" action="ppaction://hlinkfile" tooltip="Capital expenditure"/>
              </a:rPr>
              <a:t>capital expenditure</a:t>
            </a:r>
            <a:r>
              <a:rPr lang="en-US" dirty="0" smtClean="0">
                <a:ea typeface="ＭＳ Ｐゴシック" pitchFamily="-112" charset="-128"/>
              </a:rPr>
              <a:t> (</a:t>
            </a:r>
            <a:r>
              <a:rPr lang="en-US" dirty="0" err="1" smtClean="0">
                <a:ea typeface="ＭＳ Ｐゴシック" pitchFamily="-112" charset="-128"/>
              </a:rPr>
              <a:t>CapEx</a:t>
            </a:r>
            <a:r>
              <a:rPr lang="en-US" dirty="0" smtClean="0">
                <a:ea typeface="ＭＳ Ｐゴシック" pitchFamily="-112" charset="-128"/>
              </a:rPr>
              <a:t>) on hardware, software, and services when they pay a provider only for what they use.</a:t>
            </a:r>
          </a:p>
          <a:p>
            <a:pPr>
              <a:defRPr/>
            </a:pPr>
            <a:r>
              <a:rPr lang="en-US" dirty="0" smtClean="0">
                <a:ea typeface="ＭＳ Ｐゴシック" pitchFamily="-112" charset="-128"/>
              </a:rPr>
              <a:t>Low shared infrastructure and costs, low management overhead, and immediate access to a broad range of applications</a:t>
            </a:r>
          </a:p>
          <a:p>
            <a:pPr>
              <a:defRPr/>
            </a:pPr>
            <a:endParaRPr lang="en-US" dirty="0" smtClean="0">
              <a:ea typeface="ＭＳ Ｐゴシック" pitchFamily="-112" charset="-128"/>
            </a:endParaRPr>
          </a:p>
          <a:p>
            <a:pPr>
              <a:defRPr/>
            </a:pPr>
            <a:endParaRPr lang="en-US" dirty="0">
              <a:ea typeface="ＭＳ Ｐゴシック" pitchFamily="-112" charset="-128"/>
            </a:endParaRPr>
          </a:p>
        </p:txBody>
      </p:sp>
      <p:sp>
        <p:nvSpPr>
          <p:cNvPr id="59396" name="Slide Number Placeholder 3"/>
          <p:cNvSpPr>
            <a:spLocks noGrp="1"/>
          </p:cNvSpPr>
          <p:nvPr>
            <p:ph type="sldNum" sz="quarter" idx="5"/>
          </p:nvPr>
        </p:nvSpPr>
        <p:spPr>
          <a:noFill/>
        </p:spPr>
        <p:txBody>
          <a:bodyPr/>
          <a:lstStyle/>
          <a:p>
            <a:fld id="{288C80BD-DBBD-4C52-ADB1-3B2344C7292B}" type="slidenum">
              <a:rPr lang="en-US" smtClean="0"/>
              <a:pPr/>
              <a:t>10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EBA62E-57FA-4D7B-9B3E-2CFFF6111BD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3A6C57-524E-4737-8245-11C3041C913E}"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3A6C57-524E-4737-8245-11C3041C913E}"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3A6C57-524E-4737-8245-11C3041C913E}"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3A6C57-524E-4737-8245-11C3041C913E}"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pic>
        <p:nvPicPr>
          <p:cNvPr id="8" name="Picture 7"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3A6C57-524E-4737-8245-11C3041C913E}" type="datetimeFigureOut">
              <a:rPr lang="en-US" smtClean="0"/>
              <a:pPr/>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3A6C57-524E-4737-8245-11C3041C913E}"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0A54-3CDA-4888-958F-421438E19D7A}" type="slidenum">
              <a:rPr lang="en-US" smtClean="0"/>
              <a:pPr/>
              <a:t>‹#›</a:t>
            </a:fld>
            <a:endParaRPr lang="en-US"/>
          </a:p>
        </p:txBody>
      </p:sp>
      <p:pic>
        <p:nvPicPr>
          <p:cNvPr id="8" name="Picture 7"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3A6C57-524E-4737-8245-11C3041C913E}" type="datetimeFigureOut">
              <a:rPr lang="en-US" smtClean="0"/>
              <a:pPr/>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60A54-3CDA-4888-958F-421438E19D7A}" type="slidenum">
              <a:rPr lang="en-US" smtClean="0"/>
              <a:pPr/>
              <a:t>‹#›</a:t>
            </a:fld>
            <a:endParaRPr lang="en-US"/>
          </a:p>
        </p:txBody>
      </p:sp>
      <p:pic>
        <p:nvPicPr>
          <p:cNvPr id="10" name="Picture 9"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3A6C57-524E-4737-8245-11C3041C913E}" type="datetimeFigureOut">
              <a:rPr lang="en-US" smtClean="0"/>
              <a:pPr/>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60A54-3CDA-4888-958F-421438E19D7A}" type="slidenum">
              <a:rPr lang="en-US" smtClean="0"/>
              <a:pPr/>
              <a:t>‹#›</a:t>
            </a:fld>
            <a:endParaRPr lang="en-US"/>
          </a:p>
        </p:txBody>
      </p:sp>
      <p:pic>
        <p:nvPicPr>
          <p:cNvPr id="6" name="Picture 5"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A6C57-524E-4737-8245-11C3041C913E}" type="datetimeFigureOut">
              <a:rPr lang="en-US" smtClean="0"/>
              <a:pPr/>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3A6C57-524E-4737-8245-11C3041C913E}"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3A6C57-524E-4737-8245-11C3041C913E}" type="datetimeFigureOut">
              <a:rPr lang="en-US" smtClean="0"/>
              <a:pPr/>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A6C57-524E-4737-8245-11C3041C913E}" type="datetimeFigureOut">
              <a:rPr lang="en-US" smtClean="0"/>
              <a:pPr/>
              <a:t>7/8/2020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60A54-3CDA-4888-958F-421438E19D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143008"/>
          </a:xfrm>
        </p:spPr>
        <p:txBody>
          <a:bodyPr>
            <a:noAutofit/>
          </a:bodyPr>
          <a:lstStyle/>
          <a:p>
            <a:r>
              <a:rPr lang="en-US" dirty="0" smtClean="0">
                <a:latin typeface="Arial Black" pitchFamily="34" charset="0"/>
              </a:rPr>
              <a:t>Cloud Computing and Virtualization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357290" y="4572008"/>
            <a:ext cx="6400800" cy="1752600"/>
          </a:xfrm>
        </p:spPr>
        <p:txBody>
          <a:bodyPr/>
          <a:lstStyle/>
          <a:p>
            <a:r>
              <a:rPr lang="en-GB" b="1" dirty="0" smtClean="0">
                <a:solidFill>
                  <a:srgbClr val="002060"/>
                </a:solidFill>
                <a:latin typeface="Times New Roman" pitchFamily="18" charset="0"/>
                <a:cs typeface="Times New Roman" pitchFamily="18" charset="0"/>
              </a:rPr>
              <a:t>Presented by:</a:t>
            </a:r>
          </a:p>
          <a:p>
            <a:r>
              <a:rPr lang="en-GB" dirty="0" err="1" smtClean="0">
                <a:solidFill>
                  <a:srgbClr val="002060"/>
                </a:solidFill>
                <a:latin typeface="Times New Roman" pitchFamily="18" charset="0"/>
                <a:cs typeface="Times New Roman" pitchFamily="18" charset="0"/>
              </a:rPr>
              <a:t>Saurabh</a:t>
            </a:r>
            <a:r>
              <a:rPr lang="en-GB" dirty="0" smtClean="0">
                <a:solidFill>
                  <a:srgbClr val="002060"/>
                </a:solidFill>
                <a:latin typeface="Times New Roman" pitchFamily="18" charset="0"/>
                <a:cs typeface="Times New Roman" pitchFamily="18" charset="0"/>
              </a:rPr>
              <a:t> </a:t>
            </a:r>
            <a:r>
              <a:rPr lang="en-GB" dirty="0" err="1" smtClean="0">
                <a:solidFill>
                  <a:srgbClr val="002060"/>
                </a:solidFill>
                <a:latin typeface="Times New Roman" pitchFamily="18" charset="0"/>
                <a:cs typeface="Times New Roman" pitchFamily="18" charset="0"/>
              </a:rPr>
              <a:t>Singhal</a:t>
            </a:r>
            <a:endParaRPr lang="en-GB" dirty="0" smtClean="0">
              <a:solidFill>
                <a:srgbClr val="002060"/>
              </a:solidFill>
              <a:latin typeface="Times New Roman" pitchFamily="18" charset="0"/>
              <a:cs typeface="Times New Roman" pitchFamily="18" charset="0"/>
            </a:endParaRPr>
          </a:p>
          <a:p>
            <a:r>
              <a:rPr lang="en-GB" dirty="0" smtClean="0">
                <a:solidFill>
                  <a:srgbClr val="002060"/>
                </a:solidFill>
                <a:latin typeface="Times New Roman" pitchFamily="18" charset="0"/>
                <a:cs typeface="Times New Roman" pitchFamily="18" charset="0"/>
              </a:rPr>
              <a:t>Assistant Professor</a:t>
            </a:r>
            <a:endParaRPr lang="en-US"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762000" y="914400"/>
            <a:ext cx="7315200" cy="4038600"/>
          </a:xfrm>
          <a:prstGeom prst="cloud">
            <a:avLst/>
          </a:prstGeom>
        </p:spPr>
        <p:style>
          <a:lnRef idx="2">
            <a:schemeClr val="accent1"/>
          </a:lnRef>
          <a:fillRef idx="1001">
            <a:schemeClr val="lt2"/>
          </a:fillRef>
          <a:effectRef idx="0">
            <a:schemeClr val="accent1"/>
          </a:effectRef>
          <a:fontRef idx="minor">
            <a:schemeClr val="dk1"/>
          </a:fontRef>
        </p:style>
        <p:txBody>
          <a:bodyPr anchor="ctr"/>
          <a:lstStyle/>
          <a:p>
            <a:pPr marL="2057400" lvl="4" indent="-228600" algn="ctr" eaLnBrk="1" hangingPunct="1">
              <a:defRPr/>
            </a:pPr>
            <a:endParaRPr lang="en-US" sz="1600" b="1">
              <a:solidFill>
                <a:schemeClr val="tx1"/>
              </a:solidFill>
              <a:ea typeface="MS PGothic" pitchFamily="34" charset="-128"/>
            </a:endParaRPr>
          </a:p>
        </p:txBody>
      </p:sp>
      <p:sp>
        <p:nvSpPr>
          <p:cNvPr id="4" name="Content Placeholder 3"/>
          <p:cNvSpPr>
            <a:spLocks noGrp="1"/>
          </p:cNvSpPr>
          <p:nvPr>
            <p:ph idx="1"/>
          </p:nvPr>
        </p:nvSpPr>
        <p:spPr>
          <a:xfrm>
            <a:off x="457200" y="1295400"/>
            <a:ext cx="8229600" cy="5257800"/>
          </a:xfrm>
        </p:spPr>
        <p:txBody>
          <a:bodyPr>
            <a:normAutofit lnSpcReduction="10000"/>
          </a:bodyPr>
          <a:lstStyle/>
          <a:p>
            <a:pPr marL="342882" indent="-342882" algn="just" eaLnBrk="1" hangingPunct="1">
              <a:defRPr/>
            </a:pPr>
            <a:endParaRPr lang="en-US" dirty="0" smtClean="0">
              <a:latin typeface="Cambria" pitchFamily="18" charset="0"/>
            </a:endParaRPr>
          </a:p>
          <a:p>
            <a:pPr marL="342882" indent="-342882" algn="just" eaLnBrk="1" hangingPunct="1">
              <a:defRPr/>
            </a:pPr>
            <a:endParaRPr lang="en-US" dirty="0">
              <a:latin typeface="Cambria" pitchFamily="18" charset="0"/>
            </a:endParaRPr>
          </a:p>
          <a:p>
            <a:pPr marL="342882" indent="-342882" algn="just" eaLnBrk="1" hangingPunct="1">
              <a:defRPr/>
            </a:pPr>
            <a:endParaRPr lang="en-US" dirty="0" smtClean="0">
              <a:latin typeface="Cambria" pitchFamily="18" charset="0"/>
            </a:endParaRPr>
          </a:p>
          <a:p>
            <a:pPr marL="342882" indent="-342882" algn="just" eaLnBrk="1" hangingPunct="1">
              <a:defRPr/>
            </a:pPr>
            <a:endParaRPr lang="en-US" dirty="0" smtClean="0">
              <a:latin typeface="Cambria" pitchFamily="18" charset="0"/>
            </a:endParaRPr>
          </a:p>
          <a:p>
            <a:pPr marL="342882" indent="-342882" algn="just" eaLnBrk="1" hangingPunct="1">
              <a:defRPr/>
            </a:pPr>
            <a:endParaRPr lang="en-US" dirty="0" smtClean="0">
              <a:latin typeface="Cambria" pitchFamily="18" charset="0"/>
            </a:endParaRPr>
          </a:p>
          <a:p>
            <a:pPr marL="0" indent="0" algn="just" eaLnBrk="1" hangingPunct="1">
              <a:buFont typeface="Arial" charset="0"/>
              <a:buNone/>
              <a:defRPr/>
            </a:pPr>
            <a:endParaRPr lang="en-US" dirty="0">
              <a:latin typeface="Cambria" pitchFamily="18" charset="0"/>
            </a:endParaRPr>
          </a:p>
          <a:p>
            <a:pPr marL="342882" indent="-342882" algn="just" eaLnBrk="1" hangingPunct="1">
              <a:defRPr/>
            </a:pPr>
            <a:endParaRPr lang="en-US" sz="2800" dirty="0" smtClean="0">
              <a:latin typeface="Cambria" pitchFamily="18" charset="0"/>
            </a:endParaRPr>
          </a:p>
          <a:p>
            <a:pPr marL="342882" indent="-342882" algn="just" eaLnBrk="1" hangingPunct="1">
              <a:defRPr/>
            </a:pPr>
            <a:r>
              <a:rPr lang="en-US" sz="2800" dirty="0" smtClean="0">
                <a:latin typeface="Cambria" pitchFamily="18" charset="0"/>
              </a:rPr>
              <a:t>Shared pool of configurable computing resources</a:t>
            </a:r>
          </a:p>
          <a:p>
            <a:pPr marL="342882" indent="-342882" algn="just" eaLnBrk="1" hangingPunct="1">
              <a:defRPr/>
            </a:pPr>
            <a:r>
              <a:rPr lang="en-US" sz="2800" dirty="0" smtClean="0">
                <a:latin typeface="Cambria" pitchFamily="18" charset="0"/>
              </a:rPr>
              <a:t>On-demand network access</a:t>
            </a:r>
          </a:p>
          <a:p>
            <a:pPr marL="342882" indent="-342882" algn="just" eaLnBrk="1" hangingPunct="1">
              <a:defRPr/>
            </a:pPr>
            <a:r>
              <a:rPr lang="en-US" sz="2800" dirty="0" smtClean="0">
                <a:latin typeface="Cambria" pitchFamily="18" charset="0"/>
              </a:rPr>
              <a:t>Provisioned by the Service Provider</a:t>
            </a:r>
            <a:endParaRPr lang="en-US" dirty="0">
              <a:latin typeface="Cambria" pitchFamily="18" charset="0"/>
            </a:endParaRPr>
          </a:p>
        </p:txBody>
      </p:sp>
      <p:pic>
        <p:nvPicPr>
          <p:cNvPr id="1043" name="Picture 19" descr="C:\Documents and Settings\hemaj\Local Settings\Temporary Internet Files\Content.IE5\94AVCMI7\MC900016667[1].wmf"/>
          <p:cNvPicPr>
            <a:picLocks noChangeAspect="1" noChangeArrowheads="1"/>
          </p:cNvPicPr>
          <p:nvPr/>
        </p:nvPicPr>
        <p:blipFill>
          <a:blip r:embed="rId3"/>
          <a:srcRect/>
          <a:stretch>
            <a:fillRect/>
          </a:stretch>
        </p:blipFill>
        <p:spPr bwMode="auto">
          <a:xfrm>
            <a:off x="5715000" y="1676400"/>
            <a:ext cx="1441450" cy="1516063"/>
          </a:xfrm>
          <a:prstGeom prst="rect">
            <a:avLst/>
          </a:prstGeom>
          <a:noFill/>
          <a:ln w="9525">
            <a:noFill/>
            <a:miter lim="800000"/>
            <a:headEnd/>
            <a:tailEnd/>
          </a:ln>
        </p:spPr>
      </p:pic>
      <p:sp>
        <p:nvSpPr>
          <p:cNvPr id="25" name="TextBox 24"/>
          <p:cNvSpPr txBox="1"/>
          <p:nvPr/>
        </p:nvSpPr>
        <p:spPr>
          <a:xfrm>
            <a:off x="5257800" y="3200400"/>
            <a:ext cx="2438400" cy="584775"/>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Computer Network</a:t>
            </a:r>
          </a:p>
        </p:txBody>
      </p:sp>
      <p:pic>
        <p:nvPicPr>
          <p:cNvPr id="1047" name="Picture 23" descr="C:\Documents and Settings\hemaj\Local Settings\Temporary Internet Files\Content.IE5\QAMRBPPQ\MC900434845[1].png"/>
          <p:cNvPicPr>
            <a:picLocks noChangeAspect="1" noChangeArrowheads="1"/>
          </p:cNvPicPr>
          <p:nvPr/>
        </p:nvPicPr>
        <p:blipFill>
          <a:blip r:embed="rId4"/>
          <a:srcRect/>
          <a:stretch>
            <a:fillRect/>
          </a:stretch>
        </p:blipFill>
        <p:spPr bwMode="auto">
          <a:xfrm>
            <a:off x="1752600" y="2286000"/>
            <a:ext cx="1714500" cy="1714500"/>
          </a:xfrm>
          <a:prstGeom prst="rect">
            <a:avLst/>
          </a:prstGeom>
          <a:noFill/>
          <a:ln w="9525">
            <a:noFill/>
            <a:miter lim="800000"/>
            <a:headEnd/>
            <a:tailEnd/>
          </a:ln>
        </p:spPr>
      </p:pic>
      <p:pic>
        <p:nvPicPr>
          <p:cNvPr id="1048" name="Picture 24" descr="C:\Documents and Settings\hemaj\Local Settings\Temporary Internet Files\Content.IE5\6LL7HR2V\MC900197438[1].wmf"/>
          <p:cNvPicPr>
            <a:picLocks noChangeAspect="1" noChangeArrowheads="1"/>
          </p:cNvPicPr>
          <p:nvPr/>
        </p:nvPicPr>
        <p:blipFill>
          <a:blip r:embed="rId5"/>
          <a:srcRect/>
          <a:stretch>
            <a:fillRect/>
          </a:stretch>
        </p:blipFill>
        <p:spPr bwMode="auto">
          <a:xfrm>
            <a:off x="3733800" y="2895600"/>
            <a:ext cx="1447800" cy="1676400"/>
          </a:xfrm>
          <a:prstGeom prst="rect">
            <a:avLst/>
          </a:prstGeom>
          <a:noFill/>
          <a:ln w="9525">
            <a:noFill/>
            <a:miter lim="800000"/>
            <a:headEnd/>
            <a:tailEnd/>
          </a:ln>
        </p:spPr>
      </p:pic>
      <p:sp>
        <p:nvSpPr>
          <p:cNvPr id="33" name="TextBox 32"/>
          <p:cNvSpPr txBox="1"/>
          <p:nvPr/>
        </p:nvSpPr>
        <p:spPr>
          <a:xfrm>
            <a:off x="1447800" y="3886200"/>
            <a:ext cx="2362200" cy="584775"/>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Storage (Database)</a:t>
            </a:r>
          </a:p>
        </p:txBody>
      </p:sp>
      <p:sp>
        <p:nvSpPr>
          <p:cNvPr id="34" name="TextBox 33"/>
          <p:cNvSpPr txBox="1"/>
          <p:nvPr/>
        </p:nvSpPr>
        <p:spPr>
          <a:xfrm>
            <a:off x="3962400" y="4495800"/>
            <a:ext cx="1143000" cy="338554"/>
          </a:xfrm>
          <a:prstGeom prst="rect">
            <a:avLst/>
          </a:prstGeom>
          <a:noFill/>
        </p:spPr>
        <p:txBody>
          <a:bodyPr>
            <a:spAutoFit/>
          </a:bodyPr>
          <a:lstStyle/>
          <a:p>
            <a:pPr eaLnBrk="1" hangingPunct="1">
              <a:defRPr/>
            </a:pPr>
            <a:r>
              <a:rPr lang="en-US" sz="1600" b="1" cap="all" dirty="0" err="1">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SERvers</a:t>
            </a:r>
            <a:endPar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endParaRPr>
          </a:p>
        </p:txBody>
      </p:sp>
      <p:pic>
        <p:nvPicPr>
          <p:cNvPr id="1075" name="Picture 51" descr="C:\Documents and Settings\hemaj\Local Settings\Temporary Internet Files\Content.IE5\6LL7HR2V\MC900149562[1].wmf"/>
          <p:cNvPicPr>
            <a:picLocks noChangeAspect="1" noChangeArrowheads="1"/>
          </p:cNvPicPr>
          <p:nvPr/>
        </p:nvPicPr>
        <p:blipFill>
          <a:blip r:embed="rId6"/>
          <a:srcRect/>
          <a:stretch>
            <a:fillRect/>
          </a:stretch>
        </p:blipFill>
        <p:spPr bwMode="auto">
          <a:xfrm>
            <a:off x="3657600" y="1600200"/>
            <a:ext cx="1314450" cy="1149350"/>
          </a:xfrm>
          <a:prstGeom prst="rect">
            <a:avLst/>
          </a:prstGeom>
          <a:noFill/>
          <a:ln w="9525">
            <a:noFill/>
            <a:miter lim="800000"/>
            <a:headEnd/>
            <a:tailEnd/>
          </a:ln>
        </p:spPr>
      </p:pic>
      <p:sp>
        <p:nvSpPr>
          <p:cNvPr id="60" name="TextBox 59"/>
          <p:cNvSpPr txBox="1"/>
          <p:nvPr/>
        </p:nvSpPr>
        <p:spPr>
          <a:xfrm>
            <a:off x="2133600" y="1676400"/>
            <a:ext cx="1447800" cy="338554"/>
          </a:xfrm>
          <a:prstGeom prst="rect">
            <a:avLst/>
          </a:prstGeom>
          <a:noFill/>
        </p:spPr>
        <p:txBody>
          <a:bodyPr wrap="square">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Services</a:t>
            </a:r>
          </a:p>
        </p:txBody>
      </p:sp>
      <p:sp>
        <p:nvSpPr>
          <p:cNvPr id="64" name="TextBox 63"/>
          <p:cNvSpPr txBox="1"/>
          <p:nvPr/>
        </p:nvSpPr>
        <p:spPr>
          <a:xfrm>
            <a:off x="3429000" y="1371600"/>
            <a:ext cx="1981200" cy="338554"/>
          </a:xfrm>
          <a:prstGeom prst="rect">
            <a:avLst/>
          </a:prstGeom>
          <a:noFill/>
        </p:spPr>
        <p:txBody>
          <a:bodyPr wrap="square">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Applications</a:t>
            </a:r>
          </a:p>
        </p:txBody>
      </p:sp>
      <p:sp>
        <p:nvSpPr>
          <p:cNvPr id="10254" name="TextBox 64"/>
          <p:cNvSpPr txBox="1">
            <a:spLocks noChangeArrowheads="1"/>
          </p:cNvSpPr>
          <p:nvPr/>
        </p:nvSpPr>
        <p:spPr bwMode="auto">
          <a:xfrm>
            <a:off x="838200" y="5181600"/>
            <a:ext cx="7620000" cy="338138"/>
          </a:xfrm>
          <a:prstGeom prst="rect">
            <a:avLst/>
          </a:prstGeom>
          <a:noFill/>
          <a:ln w="9525">
            <a:noFill/>
            <a:miter lim="800000"/>
            <a:headEnd/>
            <a:tailEnd/>
          </a:ln>
        </p:spPr>
        <p:txBody>
          <a:bodyPr>
            <a:spAutoFit/>
          </a:bodyPr>
          <a:lstStyle/>
          <a:p>
            <a:pPr eaLnBrk="1" hangingPunct="1"/>
            <a:endParaRPr lang="en-US" sz="1600"/>
          </a:p>
        </p:txBody>
      </p:sp>
      <p:cxnSp>
        <p:nvCxnSpPr>
          <p:cNvPr id="18" name="Straight Connector 17"/>
          <p:cNvCxnSpPr>
            <a:stCxn id="0" idx="3"/>
          </p:cNvCxnSpPr>
          <p:nvPr/>
        </p:nvCxnSpPr>
        <p:spPr>
          <a:xfrm flipV="1">
            <a:off x="5181600" y="2590800"/>
            <a:ext cx="6096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0" idx="3"/>
          </p:cNvCxnSpPr>
          <p:nvPr/>
        </p:nvCxnSpPr>
        <p:spPr>
          <a:xfrm rot="10800000">
            <a:off x="4972050" y="2174875"/>
            <a:ext cx="819150" cy="4159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0" idx="2"/>
          </p:cNvCxnSpPr>
          <p:nvPr/>
        </p:nvCxnSpPr>
        <p:spPr>
          <a:xfrm flipV="1">
            <a:off x="2438400" y="2014954"/>
            <a:ext cx="419100" cy="3472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2971800" y="3200400"/>
            <a:ext cx="76200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2667000" y="1905000"/>
            <a:ext cx="9906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itle 3"/>
          <p:cNvSpPr txBox="1">
            <a:spLocks/>
          </p:cNvSpPr>
          <p:nvPr/>
        </p:nvSpPr>
        <p:spPr>
          <a:xfrm>
            <a:off x="6096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Cambria" pitchFamily="18" charset="0"/>
                <a:ea typeface="+mj-ea"/>
                <a:cs typeface="+mj-cs"/>
              </a:rPr>
              <a:t>      What is Cloud Computing</a:t>
            </a:r>
            <a:endParaRPr kumimoji="0" lang="en-US" sz="44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1043"/>
                                        </p:tgtEl>
                                        <p:attrNameLst>
                                          <p:attrName>style.visibility</p:attrName>
                                        </p:attrNameLst>
                                      </p:cBhvr>
                                      <p:to>
                                        <p:strVal val="visible"/>
                                      </p:to>
                                    </p:set>
                                    <p:animEffect transition="in" filter="circle(in)">
                                      <p:cBhvr>
                                        <p:cTn id="10" dur="500"/>
                                        <p:tgtEl>
                                          <p:spTgt spid="104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1048"/>
                                        </p:tgtEl>
                                        <p:attrNameLst>
                                          <p:attrName>style.visibility</p:attrName>
                                        </p:attrNameLst>
                                      </p:cBhvr>
                                      <p:to>
                                        <p:strVal val="visible"/>
                                      </p:to>
                                    </p:set>
                                    <p:animEffect transition="in" filter="circle(in)">
                                      <p:cBhvr>
                                        <p:cTn id="18" dur="500"/>
                                        <p:tgtEl>
                                          <p:spTgt spid="1048"/>
                                        </p:tgtEl>
                                      </p:cBhvr>
                                    </p:animEffect>
                                  </p:childTnLst>
                                </p:cTn>
                              </p:par>
                              <p:par>
                                <p:cTn id="19" presetID="6" presetClass="entr" presetSubtype="16"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500"/>
                                        <p:tgtEl>
                                          <p:spTgt spid="34"/>
                                        </p:tgtEl>
                                      </p:cBhvr>
                                    </p:animEffect>
                                  </p:childTnLst>
                                </p:cTn>
                              </p:par>
                              <p:par>
                                <p:cTn id="22" presetID="6"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1047"/>
                                        </p:tgtEl>
                                        <p:attrNameLst>
                                          <p:attrName>style.visibility</p:attrName>
                                        </p:attrNameLst>
                                      </p:cBhvr>
                                      <p:to>
                                        <p:strVal val="visible"/>
                                      </p:to>
                                    </p:set>
                                    <p:animEffect transition="in" filter="circle(in)">
                                      <p:cBhvr>
                                        <p:cTn id="29" dur="500"/>
                                        <p:tgtEl>
                                          <p:spTgt spid="1047"/>
                                        </p:tgtEl>
                                      </p:cBhvr>
                                    </p:animEffect>
                                  </p:childTnLst>
                                </p:cTn>
                              </p:par>
                              <p:par>
                                <p:cTn id="30" presetID="6" presetClass="entr" presetSubtype="16"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circle(in)">
                                      <p:cBhvr>
                                        <p:cTn id="32" dur="500"/>
                                        <p:tgtEl>
                                          <p:spTgt spid="33"/>
                                        </p:tgtEl>
                                      </p:cBhvr>
                                    </p:animEffect>
                                  </p:childTnLst>
                                </p:cTn>
                              </p:par>
                              <p:par>
                                <p:cTn id="33" presetID="6" presetClass="entr" presetSubtype="16"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nodeType="clickEffect">
                                  <p:stCondLst>
                                    <p:cond delay="0"/>
                                  </p:stCondLst>
                                  <p:childTnLst>
                                    <p:set>
                                      <p:cBhvr>
                                        <p:cTn id="39" dur="1" fill="hold">
                                          <p:stCondLst>
                                            <p:cond delay="0"/>
                                          </p:stCondLst>
                                        </p:cTn>
                                        <p:tgtEl>
                                          <p:spTgt spid="1075"/>
                                        </p:tgtEl>
                                        <p:attrNameLst>
                                          <p:attrName>style.visibility</p:attrName>
                                        </p:attrNameLst>
                                      </p:cBhvr>
                                      <p:to>
                                        <p:strVal val="visible"/>
                                      </p:to>
                                    </p:set>
                                    <p:animEffect transition="in" filter="circle(in)">
                                      <p:cBhvr>
                                        <p:cTn id="40" dur="500"/>
                                        <p:tgtEl>
                                          <p:spTgt spid="1075"/>
                                        </p:tgtEl>
                                      </p:cBhvr>
                                    </p:animEffect>
                                  </p:childTnLst>
                                </p:cTn>
                              </p:par>
                              <p:par>
                                <p:cTn id="41" presetID="6" presetClass="entr" presetSubtype="16"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circle(in)">
                                      <p:cBhvr>
                                        <p:cTn id="43" dur="500"/>
                                        <p:tgtEl>
                                          <p:spTgt spid="64"/>
                                        </p:tgtEl>
                                      </p:cBhvr>
                                    </p:animEffect>
                                  </p:childTnLst>
                                </p:cTn>
                              </p:par>
                              <p:par>
                                <p:cTn id="44" presetID="6" presetClass="entr" presetSubtype="16"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500"/>
                                        <p:tgtEl>
                                          <p:spTgt spid="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ircle(in)">
                                      <p:cBhvr>
                                        <p:cTn id="51" dur="500"/>
                                        <p:tgtEl>
                                          <p:spTgt spid="60"/>
                                        </p:tgtEl>
                                      </p:cBhvr>
                                    </p:animEffect>
                                  </p:childTnLst>
                                </p:cTn>
                              </p:par>
                              <p:par>
                                <p:cTn id="52" presetID="6"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500"/>
                                        <p:tgtEl>
                                          <p:spTgt spid="22"/>
                                        </p:tgtEl>
                                      </p:cBhvr>
                                    </p:animEffect>
                                  </p:childTnLst>
                                </p:cTn>
                              </p:par>
                              <p:par>
                                <p:cTn id="55" presetID="6" presetClass="entr" presetSubtype="16"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ircle(in)">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1295400"/>
            <a:ext cx="8229600" cy="4830763"/>
          </a:xfrm>
        </p:spPr>
        <p:txBody>
          <a:bodyPr>
            <a:noAutofit/>
          </a:bodyPr>
          <a:lstStyle/>
          <a:p>
            <a:pPr algn="just" eaLnBrk="1" hangingPunct="1"/>
            <a:endParaRPr lang="en-GB" sz="2400" dirty="0" smtClean="0">
              <a:latin typeface="Cambria" pitchFamily="18" charset="0"/>
            </a:endParaRPr>
          </a:p>
          <a:p>
            <a:pPr algn="just" eaLnBrk="1" hangingPunct="1"/>
            <a:r>
              <a:rPr lang="en-GB" sz="2400" dirty="0" smtClean="0">
                <a:latin typeface="Cambria" pitchFamily="18" charset="0"/>
              </a:rPr>
              <a:t>A number of characteristics define cloud data, applications services and infrastructure:</a:t>
            </a:r>
          </a:p>
          <a:p>
            <a:pPr lvl="1" algn="just" eaLnBrk="1" hangingPunct="1"/>
            <a:r>
              <a:rPr lang="en-GB" sz="2400" b="1" dirty="0" smtClean="0">
                <a:latin typeface="Cambria" pitchFamily="18" charset="0"/>
              </a:rPr>
              <a:t>Remotely hosted</a:t>
            </a:r>
            <a:r>
              <a:rPr lang="en-GB" sz="2400" dirty="0" smtClean="0">
                <a:latin typeface="Cambria" pitchFamily="18" charset="0"/>
              </a:rPr>
              <a:t>: Services or data are hosted on remote infrastructure. </a:t>
            </a:r>
          </a:p>
          <a:p>
            <a:pPr lvl="1" algn="just" eaLnBrk="1" hangingPunct="1"/>
            <a:r>
              <a:rPr lang="en-GB" sz="2400" b="1" dirty="0" smtClean="0">
                <a:latin typeface="Cambria" pitchFamily="18" charset="0"/>
              </a:rPr>
              <a:t>Ubiquitous</a:t>
            </a:r>
            <a:r>
              <a:rPr lang="en-GB" sz="2400" dirty="0" smtClean="0">
                <a:latin typeface="Cambria" pitchFamily="18" charset="0"/>
              </a:rPr>
              <a:t>: Services or data are available from anywhere.</a:t>
            </a:r>
          </a:p>
          <a:p>
            <a:pPr lvl="1" algn="just" eaLnBrk="1" hangingPunct="1"/>
            <a:r>
              <a:rPr lang="en-GB" sz="2400" b="1" dirty="0" err="1" smtClean="0">
                <a:latin typeface="Cambria" pitchFamily="18" charset="0"/>
              </a:rPr>
              <a:t>Commodified</a:t>
            </a:r>
            <a:r>
              <a:rPr lang="en-GB" sz="2400" dirty="0" smtClean="0">
                <a:latin typeface="Cambria" pitchFamily="18" charset="0"/>
              </a:rPr>
              <a:t>: The result is a utility computing model similar to traditional that of traditional utilities, like gas and electricity - you pay for what you would want!</a:t>
            </a:r>
          </a:p>
          <a:p>
            <a:pPr algn="just" eaLnBrk="1" hangingPunct="1"/>
            <a:endParaRPr lang="en-GB" sz="2400" dirty="0" smtClean="0">
              <a:latin typeface="Cambria" pitchFamily="18" charset="0"/>
            </a:endParaRPr>
          </a:p>
        </p:txBody>
      </p:sp>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a:bodyPr>
          <a:lstStyle/>
          <a:p>
            <a:pPr lvl="0" algn="ctr">
              <a:spcBef>
                <a:spcPct val="0"/>
              </a:spcBef>
              <a:defRPr/>
            </a:pPr>
            <a:r>
              <a:rPr kumimoji="0" lang="en-US" sz="4400" b="1" i="0" u="none" strike="noStrike" kern="1200" cap="none" spc="0" normalizeH="0" baseline="0" noProof="0" dirty="0" smtClean="0">
                <a:ln>
                  <a:noFill/>
                </a:ln>
                <a:solidFill>
                  <a:schemeClr val="tx1"/>
                </a:solidFill>
                <a:effectLst/>
                <a:uLnTx/>
                <a:uFillTx/>
                <a:latin typeface="Cambria" pitchFamily="18" charset="0"/>
                <a:ea typeface="+mj-ea"/>
                <a:cs typeface="+mj-cs"/>
              </a:rPr>
              <a:t>Cloud Summary</a:t>
            </a:r>
            <a:endParaRPr kumimoji="0" lang="en-US" sz="44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7" dur="500"/>
                                        <p:tgtEl>
                                          <p:spTgt spid="7171">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10" dur="500"/>
                                        <p:tgtEl>
                                          <p:spTgt spid="7171">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Effect transition="in" filter="randombar(horizontal)">
                                      <p:cBhvr>
                                        <p:cTn id="13"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3794" name="Picture 2" descr="Cloud Computing Applications - javatpoint"/>
          <p:cNvPicPr>
            <a:picLocks noChangeAspect="1" noChangeArrowheads="1"/>
          </p:cNvPicPr>
          <p:nvPr/>
        </p:nvPicPr>
        <p:blipFill>
          <a:blip r:embed="rId2"/>
          <a:srcRect/>
          <a:stretch>
            <a:fillRect/>
          </a:stretch>
        </p:blipFill>
        <p:spPr bwMode="auto">
          <a:xfrm>
            <a:off x="-1" y="0"/>
            <a:ext cx="9073297" cy="6400800"/>
          </a:xfrm>
          <a:prstGeom prst="rect">
            <a:avLst/>
          </a:prstGeom>
          <a:noFill/>
        </p:spPr>
      </p:pic>
      <p:pic>
        <p:nvPicPr>
          <p:cNvPr id="5" name="Picture 4"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0"/>
            <a:ext cx="8229600" cy="1143000"/>
          </a:xfrm>
          <a:prstGeom prst="rect">
            <a:avLst/>
          </a:prstGeom>
        </p:spPr>
        <p:style>
          <a:lnRef idx="0">
            <a:schemeClr val="accent2"/>
          </a:lnRef>
          <a:fillRef idx="3">
            <a:schemeClr val="accent2"/>
          </a:fillRef>
          <a:effectRef idx="3">
            <a:schemeClr val="accent2"/>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lt1"/>
                </a:solidFill>
                <a:effectLst/>
                <a:uLnTx/>
                <a:uFillTx/>
                <a:latin typeface="+mn-lt"/>
                <a:ea typeface="+mn-ea"/>
                <a:cs typeface="+mn-cs"/>
              </a:rPr>
              <a:t>Traditional Vs Cloud computing</a:t>
            </a:r>
          </a:p>
        </p:txBody>
      </p:sp>
      <p:pic>
        <p:nvPicPr>
          <p:cNvPr id="18434" name="Picture 2" descr="How Has Cloud Computing Changed The Enterprise Business Landscape?"/>
          <p:cNvPicPr>
            <a:picLocks noChangeAspect="1" noChangeArrowheads="1"/>
          </p:cNvPicPr>
          <p:nvPr/>
        </p:nvPicPr>
        <p:blipFill>
          <a:blip r:embed="rId2"/>
          <a:srcRect/>
          <a:stretch>
            <a:fillRect/>
          </a:stretch>
        </p:blipFill>
        <p:spPr bwMode="auto">
          <a:xfrm>
            <a:off x="4724400" y="311128"/>
            <a:ext cx="3829050" cy="470680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5" name="Picture 1"/>
          <p:cNvPicPr>
            <a:picLocks noChangeAspect="1" noChangeArrowheads="1"/>
          </p:cNvPicPr>
          <p:nvPr/>
        </p:nvPicPr>
        <p:blipFill>
          <a:blip r:embed="rId2"/>
          <a:srcRect/>
          <a:stretch>
            <a:fillRect/>
          </a:stretch>
        </p:blipFill>
        <p:spPr bwMode="auto">
          <a:xfrm>
            <a:off x="115822" y="1582616"/>
            <a:ext cx="8875778" cy="5120640"/>
          </a:xfrm>
          <a:prstGeom prst="rect">
            <a:avLst/>
          </a:prstGeom>
          <a:noFill/>
          <a:ln w="9525">
            <a:noFill/>
            <a:miter lim="800000"/>
            <a:headEnd/>
            <a:tailEnd/>
          </a:ln>
          <a:effectLst/>
        </p:spPr>
      </p:pic>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fontScale="92500"/>
          </a:bodyPr>
          <a:lstStyle/>
          <a:p>
            <a:pPr lvl="0" algn="ctr">
              <a:spcBef>
                <a:spcPct val="0"/>
              </a:spcBef>
              <a:defRPr/>
            </a:pPr>
            <a:r>
              <a:rPr lang="en-US" sz="4400" b="1" dirty="0" smtClean="0">
                <a:latin typeface="Cambria" pitchFamily="18" charset="0"/>
                <a:ea typeface="+mj-ea"/>
                <a:cs typeface="+mj-cs"/>
              </a:rPr>
              <a:t>Traditional Vs Cloud computing</a:t>
            </a:r>
            <a:endParaRPr lang="en-US" sz="4400" b="1" dirty="0">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lvl="0"/>
            <a:r>
              <a:rPr lang="en-US" b="1" dirty="0" smtClean="0">
                <a:latin typeface="Cambria" pitchFamily="18" charset="0"/>
              </a:rPr>
              <a:t>Traditional Vs Cloud computing</a:t>
            </a:r>
            <a:endParaRPr lang="en-US" dirty="0"/>
          </a:p>
        </p:txBody>
      </p:sp>
      <p:pic>
        <p:nvPicPr>
          <p:cNvPr id="17410" name="Picture 2"/>
          <p:cNvPicPr>
            <a:picLocks noChangeAspect="1" noChangeArrowheads="1"/>
          </p:cNvPicPr>
          <p:nvPr/>
        </p:nvPicPr>
        <p:blipFill>
          <a:blip r:embed="rId2"/>
          <a:srcRect/>
          <a:stretch>
            <a:fillRect/>
          </a:stretch>
        </p:blipFill>
        <p:spPr bwMode="auto">
          <a:xfrm>
            <a:off x="76200" y="1524000"/>
            <a:ext cx="896112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7800"/>
            <a:ext cx="8229600"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n-US" b="1" dirty="0" smtClean="0"/>
              <a:t>Importance of Cloud Computing</a:t>
            </a:r>
            <a:endParaRPr lang="en-US" dirty="0"/>
          </a:p>
        </p:txBody>
      </p:sp>
      <p:pic>
        <p:nvPicPr>
          <p:cNvPr id="26626" name="Picture 2" descr="Introduction to Cloud Computing – Growing Importance - Whizlabs Blog"/>
          <p:cNvPicPr>
            <a:picLocks noChangeAspect="1" noChangeArrowheads="1"/>
          </p:cNvPicPr>
          <p:nvPr/>
        </p:nvPicPr>
        <p:blipFill>
          <a:blip r:embed="rId2"/>
          <a:srcRect/>
          <a:stretch>
            <a:fillRect/>
          </a:stretch>
        </p:blipFill>
        <p:spPr bwMode="auto">
          <a:xfrm>
            <a:off x="762000" y="880694"/>
            <a:ext cx="7646052" cy="4300906"/>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Cambria" pitchFamily="18" charset="0"/>
              </a:rPr>
              <a:t>Cloud computing helps in reducing a considerable amount of </a:t>
            </a:r>
            <a:r>
              <a:rPr lang="en-US" sz="2800" b="1" dirty="0" smtClean="0">
                <a:solidFill>
                  <a:srgbClr val="FF0000"/>
                </a:solidFill>
                <a:latin typeface="Cambria" pitchFamily="18" charset="0"/>
              </a:rPr>
              <a:t>CAPEX</a:t>
            </a:r>
            <a:r>
              <a:rPr lang="en-US" sz="2800" dirty="0" smtClean="0">
                <a:latin typeface="Cambria" pitchFamily="18" charset="0"/>
              </a:rPr>
              <a:t> (Capital Expenditure) &amp; </a:t>
            </a:r>
            <a:r>
              <a:rPr lang="en-US" sz="2800" b="1" dirty="0" smtClean="0">
                <a:solidFill>
                  <a:srgbClr val="FF0000"/>
                </a:solidFill>
                <a:latin typeface="Cambria" pitchFamily="18" charset="0"/>
              </a:rPr>
              <a:t>OPEX</a:t>
            </a:r>
            <a:r>
              <a:rPr lang="en-US" sz="2800" dirty="0" smtClean="0">
                <a:latin typeface="Cambria" pitchFamily="18" charset="0"/>
              </a:rPr>
              <a:t> (Operational Expenditures) an organization does not need to invest in expensive hardware’s, storage devices, &amp; software’s etc. and you only have to pay for the resources you utilize.</a:t>
            </a:r>
          </a:p>
          <a:p>
            <a:endParaRPr lang="en-US" sz="2800" dirty="0">
              <a:latin typeface="Cambria" pitchFamily="18" charset="0"/>
            </a:endParaRPr>
          </a:p>
        </p:txBody>
      </p:sp>
      <p:sp>
        <p:nvSpPr>
          <p:cNvPr id="5" name="Title 1"/>
          <p:cNvSpPr>
            <a:spLocks noGrp="1"/>
          </p:cNvSpPr>
          <p:nvPr>
            <p:ph type="title"/>
          </p:nvPr>
        </p:nvSpPr>
        <p:spPr>
          <a:xfrm>
            <a:off x="457200" y="457200"/>
            <a:ext cx="8229600" cy="1143000"/>
          </a:xfrm>
        </p:spPr>
        <p:txBody>
          <a:bodyPr>
            <a:normAutofit/>
          </a:bodyPr>
          <a:lstStyle/>
          <a:p>
            <a:pPr lvl="0"/>
            <a:r>
              <a:rPr lang="en-US" b="1" dirty="0" smtClean="0">
                <a:latin typeface="Cambria" pitchFamily="18" charset="0"/>
              </a:rPr>
              <a:t>Cloud is inexpensive </a:t>
            </a:r>
            <a:endParaRPr lang="en-US" b="1" dirty="0">
              <a:latin typeface="Cambria"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Cambria" pitchFamily="18" charset="0"/>
              </a:rPr>
              <a:t>Cloud computing enables you to reduce and increase your resources demands as per your requirements. </a:t>
            </a:r>
          </a:p>
          <a:p>
            <a:pPr algn="just"/>
            <a:r>
              <a:rPr lang="en-US" sz="2800" dirty="0" smtClean="0">
                <a:latin typeface="Cambria" pitchFamily="18" charset="0"/>
              </a:rPr>
              <a:t>For e.g. if you have heavy traffic on your site you can increase your resources and vice versa. </a:t>
            </a:r>
          </a:p>
          <a:p>
            <a:pPr algn="just"/>
            <a:r>
              <a:rPr lang="en-US" sz="2800" b="1" dirty="0" smtClean="0">
                <a:solidFill>
                  <a:srgbClr val="FF0000"/>
                </a:solidFill>
                <a:latin typeface="Cambria" pitchFamily="18" charset="0"/>
              </a:rPr>
              <a:t>Cloud computing gives you the flexibility to work from wherever you want and whenever you want all you require is an internet connection.</a:t>
            </a:r>
          </a:p>
          <a:p>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lvl="0" algn="ctr">
              <a:spcBef>
                <a:spcPct val="0"/>
              </a:spcBef>
            </a:pPr>
            <a:r>
              <a:rPr lang="en-US" sz="4400" b="1" dirty="0" smtClean="0">
                <a:latin typeface="Cambria" pitchFamily="18" charset="0"/>
                <a:ea typeface="+mj-ea"/>
                <a:cs typeface="+mj-cs"/>
              </a:rPr>
              <a:t>Elasticity &amp; flexibility </a:t>
            </a:r>
            <a:endParaRPr lang="en-US" sz="4400" b="1" dirty="0">
              <a:latin typeface="Cambria" pitchFamily="18" charset="0"/>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Cambria" pitchFamily="18" charset="0"/>
              </a:rPr>
              <a:t>Software updates and upgrades can be a painful thing cloud computing simplifies it for you as all the </a:t>
            </a:r>
            <a:r>
              <a:rPr lang="en-US" sz="2800" b="1" dirty="0" smtClean="0">
                <a:solidFill>
                  <a:srgbClr val="FF0000"/>
                </a:solidFill>
                <a:latin typeface="Cambria" pitchFamily="18" charset="0"/>
              </a:rPr>
              <a:t>software maintenance </a:t>
            </a:r>
            <a:r>
              <a:rPr lang="en-US" sz="2800" dirty="0" smtClean="0">
                <a:latin typeface="Cambria" pitchFamily="18" charset="0"/>
              </a:rPr>
              <a:t>and </a:t>
            </a:r>
            <a:r>
              <a:rPr lang="en-US" sz="2800" b="1" dirty="0" smtClean="0">
                <a:solidFill>
                  <a:srgbClr val="FF0000"/>
                </a:solidFill>
                <a:latin typeface="Cambria" pitchFamily="18" charset="0"/>
              </a:rPr>
              <a:t>upgrades</a:t>
            </a:r>
            <a:r>
              <a:rPr lang="en-US" sz="2800" dirty="0" smtClean="0">
                <a:latin typeface="Cambria" pitchFamily="18" charset="0"/>
              </a:rPr>
              <a:t> are looked after and regulated by your cloud service provider.</a:t>
            </a:r>
          </a:p>
          <a:p>
            <a:pPr algn="just"/>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algn="ctr">
              <a:spcBef>
                <a:spcPct val="0"/>
              </a:spcBef>
            </a:pPr>
            <a:r>
              <a:rPr lang="en-US" sz="4400" b="1" dirty="0" smtClean="0">
                <a:latin typeface="Cambria" pitchFamily="18" charset="0"/>
                <a:ea typeface="+mj-ea"/>
                <a:cs typeface="+mj-cs"/>
              </a:rPr>
              <a:t>Auto Updating</a:t>
            </a:r>
            <a:endParaRPr lang="en-US" sz="4400" b="1" dirty="0">
              <a:latin typeface="Cambria" pitchFamily="18"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29200"/>
            <a:ext cx="7772400" cy="1470025"/>
          </a:xfrm>
        </p:spPr>
        <p:style>
          <a:lnRef idx="0">
            <a:schemeClr val="accent2"/>
          </a:lnRef>
          <a:fillRef idx="3">
            <a:schemeClr val="accent2"/>
          </a:fillRef>
          <a:effectRef idx="3">
            <a:schemeClr val="accent2"/>
          </a:effectRef>
          <a:fontRef idx="minor">
            <a:schemeClr val="lt1"/>
          </a:fontRef>
        </p:style>
        <p:txBody>
          <a:bodyPr/>
          <a:lstStyle/>
          <a:p>
            <a:r>
              <a:rPr lang="en-US" dirty="0" smtClean="0"/>
              <a:t>CLOUD COMPUTING</a:t>
            </a:r>
            <a:br>
              <a:rPr lang="en-US" dirty="0" smtClean="0"/>
            </a:br>
            <a:r>
              <a:rPr lang="en-US" dirty="0" smtClean="0"/>
              <a:t>Lecture 1</a:t>
            </a:r>
            <a:endParaRPr lang="en-US" dirty="0"/>
          </a:p>
        </p:txBody>
      </p:sp>
      <p:pic>
        <p:nvPicPr>
          <p:cNvPr id="1026" name="Picture 2" descr="A Primer on Cloud Computing - Colin Baird - Medium"/>
          <p:cNvPicPr>
            <a:picLocks noChangeAspect="1" noChangeArrowheads="1"/>
          </p:cNvPicPr>
          <p:nvPr/>
        </p:nvPicPr>
        <p:blipFill>
          <a:blip r:embed="rId2"/>
          <a:srcRect/>
          <a:stretch>
            <a:fillRect/>
          </a:stretch>
        </p:blipFill>
        <p:spPr bwMode="auto">
          <a:xfrm>
            <a:off x="1295400" y="457200"/>
            <a:ext cx="6096000" cy="4467226"/>
          </a:xfrm>
          <a:prstGeom prst="rect">
            <a:avLst/>
          </a:prstGeom>
          <a:noFill/>
        </p:spPr>
      </p:pic>
      <p:pic>
        <p:nvPicPr>
          <p:cNvPr id="4" name="Picture 3"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Cambria" pitchFamily="18" charset="0"/>
              </a:rPr>
              <a:t>Cloud computing enables employees to work in a more collaborative and coordinated manner as all the data and information about the organization, &amp; ongoing projects is available to every employee and can be </a:t>
            </a:r>
            <a:r>
              <a:rPr lang="en-US" sz="2800" b="1" dirty="0" smtClean="0">
                <a:solidFill>
                  <a:srgbClr val="FF0000"/>
                </a:solidFill>
                <a:latin typeface="Cambria" pitchFamily="18" charset="0"/>
              </a:rPr>
              <a:t>accessed from anywhere and anytime </a:t>
            </a:r>
            <a:r>
              <a:rPr lang="en-US" sz="2800" dirty="0" smtClean="0">
                <a:latin typeface="Cambria" pitchFamily="18" charset="0"/>
              </a:rPr>
              <a:t>which helps in </a:t>
            </a:r>
            <a:r>
              <a:rPr lang="en-US" sz="2800" b="1" dirty="0" smtClean="0">
                <a:solidFill>
                  <a:srgbClr val="002060"/>
                </a:solidFill>
                <a:latin typeface="Cambria" pitchFamily="18" charset="0"/>
              </a:rPr>
              <a:t>reducing delays and increase productivity.</a:t>
            </a:r>
          </a:p>
          <a:p>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algn="ctr">
              <a:spcBef>
                <a:spcPct val="0"/>
              </a:spcBef>
            </a:pPr>
            <a:r>
              <a:rPr lang="en-US" sz="4400" b="1" dirty="0" smtClean="0">
                <a:latin typeface="Cambria" pitchFamily="18" charset="0"/>
                <a:ea typeface="+mj-ea"/>
                <a:cs typeface="+mj-cs"/>
              </a:rPr>
              <a:t>Increased collaboration</a:t>
            </a:r>
            <a:endParaRPr lang="en-US" sz="4400" b="1" dirty="0">
              <a:latin typeface="Cambria" pitchFamily="18" charset="0"/>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smtClean="0">
                <a:latin typeface="Cambria" pitchFamily="18" charset="0"/>
              </a:rPr>
              <a:t>Time is the most crucial factor when it comes to decision-making and execution.  </a:t>
            </a:r>
          </a:p>
          <a:p>
            <a:pPr algn="just"/>
            <a:r>
              <a:rPr lang="en-US" sz="2800" dirty="0" smtClean="0">
                <a:latin typeface="Cambria" pitchFamily="18" charset="0"/>
              </a:rPr>
              <a:t>Cloud computing services have a very prompt and customer-centric </a:t>
            </a:r>
            <a:r>
              <a:rPr lang="en-US" sz="2800" b="1" dirty="0" smtClean="0">
                <a:solidFill>
                  <a:srgbClr val="FF0000"/>
                </a:solidFill>
                <a:latin typeface="Cambria" pitchFamily="18" charset="0"/>
              </a:rPr>
              <a:t>SLA’s (Service Level Agreements)</a:t>
            </a:r>
            <a:r>
              <a:rPr lang="en-US" sz="2800" dirty="0" smtClean="0">
                <a:latin typeface="Cambria" pitchFamily="18" charset="0"/>
              </a:rPr>
              <a:t>. </a:t>
            </a:r>
          </a:p>
          <a:p>
            <a:pPr algn="just"/>
            <a:r>
              <a:rPr lang="en-US" sz="2800" dirty="0" smtClean="0">
                <a:latin typeface="Cambria" pitchFamily="18" charset="0"/>
              </a:rPr>
              <a:t>Cloud Service providers offer up to </a:t>
            </a:r>
            <a:r>
              <a:rPr lang="en-US" sz="2800" b="1" dirty="0" smtClean="0">
                <a:solidFill>
                  <a:srgbClr val="FF0000"/>
                </a:solidFill>
                <a:latin typeface="Cambria" pitchFamily="18" charset="0"/>
              </a:rPr>
              <a:t>99.99%</a:t>
            </a:r>
            <a:r>
              <a:rPr lang="en-US" sz="2800" dirty="0" smtClean="0">
                <a:latin typeface="Cambria" pitchFamily="18" charset="0"/>
              </a:rPr>
              <a:t> uptimes which ensure continuous flow of business operations and executions.</a:t>
            </a:r>
          </a:p>
          <a:p>
            <a:pPr algn="just"/>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algn="ctr">
              <a:spcBef>
                <a:spcPct val="0"/>
              </a:spcBef>
            </a:pPr>
            <a:r>
              <a:rPr lang="en-US" sz="4400" b="1" dirty="0" smtClean="0">
                <a:latin typeface="Cambria" pitchFamily="18" charset="0"/>
                <a:ea typeface="+mj-ea"/>
                <a:cs typeface="+mj-cs"/>
              </a:rPr>
              <a:t>Agility &amp; Speed</a:t>
            </a:r>
            <a:endParaRPr lang="en-US" sz="4400" b="1" dirty="0">
              <a:latin typeface="Cambria" pitchFamily="18" charset="0"/>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3230563"/>
          </a:xfrm>
        </p:spPr>
        <p:style>
          <a:lnRef idx="1">
            <a:schemeClr val="accent2"/>
          </a:lnRef>
          <a:fillRef idx="3">
            <a:schemeClr val="accent2"/>
          </a:fillRef>
          <a:effectRef idx="2">
            <a:schemeClr val="accent2"/>
          </a:effectRef>
          <a:fontRef idx="minor">
            <a:schemeClr val="lt1"/>
          </a:fontRef>
        </p:style>
        <p:txBody>
          <a:bodyPr>
            <a:normAutofit/>
          </a:bodyPr>
          <a:lstStyle/>
          <a:p>
            <a:pPr algn="just"/>
            <a:endParaRPr lang="en-US" sz="2800" dirty="0" smtClean="0">
              <a:latin typeface="Cambria" pitchFamily="18" charset="0"/>
            </a:endParaRPr>
          </a:p>
          <a:p>
            <a:pPr algn="just">
              <a:buNone/>
            </a:pPr>
            <a:r>
              <a:rPr lang="en-US" sz="2800" dirty="0" smtClean="0">
                <a:latin typeface="Cambria" pitchFamily="18" charset="0"/>
              </a:rPr>
              <a:t>    99.9999999% ("nine nines") means only </a:t>
            </a:r>
            <a:r>
              <a:rPr lang="en-US" sz="2800" b="1" dirty="0" smtClean="0">
                <a:latin typeface="Cambria" pitchFamily="18" charset="0"/>
              </a:rPr>
              <a:t>31.56 </a:t>
            </a:r>
            <a:r>
              <a:rPr lang="en-US" sz="2800" dirty="0" smtClean="0">
                <a:latin typeface="Cambria" pitchFamily="18" charset="0"/>
              </a:rPr>
              <a:t>milliseconds downtime is allowed from a cloud service provider.</a:t>
            </a:r>
            <a:endParaRPr lang="en-US" sz="2800" dirty="0">
              <a:latin typeface="Cambria" pitchFamily="18" charset="0"/>
            </a:endParaRPr>
          </a:p>
        </p:txBody>
      </p:sp>
      <p:pic>
        <p:nvPicPr>
          <p:cNvPr id="4" name="Picture 2" descr="Color Note Pad – Noted For Lock Screen Notes 1.1.13 Apk Download ..."/>
          <p:cNvPicPr>
            <a:picLocks noChangeAspect="1" noChangeArrowheads="1"/>
          </p:cNvPicPr>
          <p:nvPr/>
        </p:nvPicPr>
        <p:blipFill>
          <a:blip r:embed="rId2"/>
          <a:srcRect/>
          <a:stretch>
            <a:fillRect/>
          </a:stretch>
        </p:blipFill>
        <p:spPr bwMode="auto">
          <a:xfrm>
            <a:off x="304800" y="228600"/>
            <a:ext cx="1981200" cy="1981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6" name="Title 4"/>
          <p:cNvSpPr>
            <a:spLocks noGrp="1"/>
          </p:cNvSpPr>
          <p:nvPr>
            <p:ph type="title"/>
          </p:nvPr>
        </p:nvSpPr>
        <p:spPr>
          <a:xfrm>
            <a:off x="457200" y="457200"/>
            <a:ext cx="8229600" cy="1143000"/>
          </a:xfrm>
        </p:spPr>
        <p:txBody>
          <a:bodyPr/>
          <a:lstStyle/>
          <a:p>
            <a:r>
              <a:rPr lang="en-US" b="1" dirty="0" smtClean="0">
                <a:latin typeface="Cambria" pitchFamily="18" charset="0"/>
              </a:rPr>
              <a:t>Features of Cloud Computing</a:t>
            </a:r>
            <a:endParaRPr lang="en-US" b="1" dirty="0">
              <a:latin typeface="Cambria" pitchFamily="18" charset="0"/>
            </a:endParaRPr>
          </a:p>
        </p:txBody>
      </p:sp>
      <p:pic>
        <p:nvPicPr>
          <p:cNvPr id="1026" name="Picture 2"/>
          <p:cNvPicPr>
            <a:picLocks noChangeAspect="1" noChangeArrowheads="1"/>
          </p:cNvPicPr>
          <p:nvPr/>
        </p:nvPicPr>
        <p:blipFill>
          <a:blip r:embed="rId3"/>
          <a:srcRect/>
          <a:stretch>
            <a:fillRect/>
          </a:stretch>
        </p:blipFill>
        <p:spPr bwMode="auto">
          <a:xfrm>
            <a:off x="71438" y="1724025"/>
            <a:ext cx="9001125"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Challenges</a:t>
            </a:r>
          </a:p>
        </p:txBody>
      </p:sp>
      <p:sp>
        <p:nvSpPr>
          <p:cNvPr id="3" name="Content Placeholder 2"/>
          <p:cNvSpPr>
            <a:spLocks noGrp="1"/>
          </p:cNvSpPr>
          <p:nvPr>
            <p:ph idx="1"/>
          </p:nvPr>
        </p:nvSpPr>
        <p:spPr/>
        <p:txBody>
          <a:bodyPr/>
          <a:lstStyle/>
          <a:p>
            <a:r>
              <a:rPr lang="en-US" dirty="0" smtClean="0">
                <a:latin typeface="Cambria" pitchFamily="18" charset="0"/>
              </a:rPr>
              <a:t>Security and Privacy </a:t>
            </a:r>
            <a:endParaRPr lang="en-US" dirty="0" smtClean="0">
              <a:latin typeface="Cambria" pitchFamily="18" charset="0"/>
            </a:endParaRPr>
          </a:p>
          <a:p>
            <a:r>
              <a:rPr lang="en-US" dirty="0" smtClean="0">
                <a:latin typeface="Cambria" pitchFamily="18" charset="0"/>
              </a:rPr>
              <a:t>Lack </a:t>
            </a:r>
            <a:r>
              <a:rPr lang="en-US" dirty="0" smtClean="0">
                <a:latin typeface="Cambria" pitchFamily="18" charset="0"/>
              </a:rPr>
              <a:t>of Standards </a:t>
            </a:r>
            <a:endParaRPr lang="en-US" dirty="0" smtClean="0">
              <a:latin typeface="Cambria" pitchFamily="18" charset="0"/>
            </a:endParaRPr>
          </a:p>
          <a:p>
            <a:r>
              <a:rPr lang="en-US" dirty="0" smtClean="0">
                <a:latin typeface="Cambria" pitchFamily="18" charset="0"/>
              </a:rPr>
              <a:t>Continuously </a:t>
            </a:r>
            <a:r>
              <a:rPr lang="en-US" dirty="0" smtClean="0">
                <a:latin typeface="Cambria" pitchFamily="18" charset="0"/>
              </a:rPr>
              <a:t>Evolving </a:t>
            </a:r>
            <a:endParaRPr lang="en-US" dirty="0" smtClean="0">
              <a:latin typeface="Cambria" pitchFamily="18" charset="0"/>
            </a:endParaRPr>
          </a:p>
          <a:p>
            <a:r>
              <a:rPr lang="en-US" dirty="0" smtClean="0">
                <a:latin typeface="Cambria" pitchFamily="18" charset="0"/>
              </a:rPr>
              <a:t>Compliance </a:t>
            </a:r>
            <a:r>
              <a:rPr lang="en-US" dirty="0" smtClean="0">
                <a:latin typeface="Cambria" pitchFamily="18" charset="0"/>
              </a:rPr>
              <a:t>Concerns </a:t>
            </a:r>
            <a:endParaRPr lang="en-US" dirty="0" smtClean="0">
              <a:latin typeface="Cambria" pitchFamily="18" charset="0"/>
            </a:endParaRPr>
          </a:p>
          <a:p>
            <a:r>
              <a:rPr lang="en-US" dirty="0" smtClean="0">
                <a:latin typeface="Cambria" pitchFamily="18" charset="0"/>
              </a:rPr>
              <a:t>Legal </a:t>
            </a:r>
            <a:r>
              <a:rPr lang="en-US" dirty="0" smtClean="0">
                <a:latin typeface="Cambria" pitchFamily="18" charset="0"/>
              </a:rPr>
              <a:t>issues</a:t>
            </a:r>
            <a:endParaRPr lang="en-US" dirty="0">
              <a:latin typeface="Cambr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What is Cloud Service???</a:t>
            </a:r>
            <a:endParaRPr lang="en-US" b="1" dirty="0">
              <a:latin typeface="Cambria" pitchFamily="18" charset="0"/>
            </a:endParaRPr>
          </a:p>
        </p:txBody>
      </p:sp>
      <p:sp>
        <p:nvSpPr>
          <p:cNvPr id="3" name="Content Placeholder 2"/>
          <p:cNvSpPr>
            <a:spLocks noGrp="1"/>
          </p:cNvSpPr>
          <p:nvPr>
            <p:ph idx="1"/>
          </p:nvPr>
        </p:nvSpPr>
        <p:spPr/>
        <p:txBody>
          <a:bodyPr>
            <a:normAutofit/>
          </a:bodyPr>
          <a:lstStyle/>
          <a:p>
            <a:r>
              <a:rPr lang="en-US" sz="2400" dirty="0" smtClean="0">
                <a:latin typeface="Cambria" pitchFamily="18" charset="0"/>
              </a:rPr>
              <a:t>According to Reese – The service is accessible via a Web browser (nonproprietary) or a Web services application programming interface (API). </a:t>
            </a:r>
            <a:endParaRPr lang="en-US" sz="2400" dirty="0" smtClean="0">
              <a:latin typeface="Cambria" pitchFamily="18" charset="0"/>
            </a:endParaRPr>
          </a:p>
          <a:p>
            <a:r>
              <a:rPr lang="en-US" sz="2400" dirty="0" smtClean="0">
                <a:latin typeface="Cambria" pitchFamily="18" charset="0"/>
              </a:rPr>
              <a:t>Zero </a:t>
            </a:r>
            <a:r>
              <a:rPr lang="en-US" sz="2400" dirty="0" smtClean="0">
                <a:latin typeface="Cambria" pitchFamily="18" charset="0"/>
              </a:rPr>
              <a:t>capital expenditure is necessary to get started. </a:t>
            </a:r>
            <a:endParaRPr lang="en-US" sz="2400" dirty="0" smtClean="0">
              <a:latin typeface="Cambria" pitchFamily="18" charset="0"/>
            </a:endParaRPr>
          </a:p>
          <a:p>
            <a:r>
              <a:rPr lang="en-US" sz="2400" dirty="0" smtClean="0">
                <a:latin typeface="Cambria" pitchFamily="18" charset="0"/>
              </a:rPr>
              <a:t>You </a:t>
            </a:r>
            <a:r>
              <a:rPr lang="en-US" sz="2400" dirty="0" smtClean="0">
                <a:latin typeface="Cambria" pitchFamily="18" charset="0"/>
              </a:rPr>
              <a:t>pay only for what you use as you use it.</a:t>
            </a:r>
            <a:endParaRPr lang="en-US" sz="2400" dirty="0">
              <a:latin typeface="Cambria"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latin typeface="Cambria" pitchFamily="18" charset="0"/>
              </a:rPr>
              <a:t>Overall view of Cloud Computing</a:t>
            </a:r>
            <a:endParaRPr lang="en-US" b="1" dirty="0">
              <a:latin typeface="Cambria"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l="10937" t="27083" r="10938" b="12500"/>
          <a:stretch>
            <a:fillRect/>
          </a:stretch>
        </p:blipFill>
        <p:spPr bwMode="auto">
          <a:xfrm>
            <a:off x="228600" y="1295400"/>
            <a:ext cx="8671034" cy="5029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22313" y="4406901"/>
            <a:ext cx="7772400" cy="850900"/>
          </a:xfrm>
        </p:spPr>
        <p:style>
          <a:lnRef idx="0">
            <a:schemeClr val="accent2"/>
          </a:lnRef>
          <a:fillRef idx="3">
            <a:schemeClr val="accent2"/>
          </a:fillRef>
          <a:effectRef idx="3">
            <a:schemeClr val="accent2"/>
          </a:effectRef>
          <a:fontRef idx="minor">
            <a:schemeClr val="lt1"/>
          </a:fontRef>
        </p:style>
        <p:txBody>
          <a:bodyPr/>
          <a:lstStyle/>
          <a:p>
            <a:r>
              <a:rPr lang="en-US" dirty="0" smtClean="0"/>
              <a:t>EVOLUTION OF CLOUD COMPUTING</a:t>
            </a:r>
          </a:p>
        </p:txBody>
      </p:sp>
      <p:pic>
        <p:nvPicPr>
          <p:cNvPr id="23554" name="Picture 2" descr="Evolution doesn't proceed in a straight line, so why draw it that way?"/>
          <p:cNvPicPr>
            <a:picLocks noChangeAspect="1" noChangeArrowheads="1"/>
          </p:cNvPicPr>
          <p:nvPr/>
        </p:nvPicPr>
        <p:blipFill>
          <a:blip r:embed="rId2"/>
          <a:srcRect/>
          <a:stretch>
            <a:fillRect/>
          </a:stretch>
        </p:blipFill>
        <p:spPr bwMode="auto">
          <a:xfrm>
            <a:off x="609600" y="685800"/>
            <a:ext cx="7620000" cy="3009901"/>
          </a:xfrm>
          <a:prstGeom prst="rect">
            <a:avLst/>
          </a:prstGeom>
          <a:noFill/>
        </p:spPr>
      </p:pic>
      <p:pic>
        <p:nvPicPr>
          <p:cNvPr id="4" name="Picture 3"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b="1" dirty="0" smtClean="0">
                <a:latin typeface="Cambria" pitchFamily="18" charset="0"/>
              </a:rPr>
              <a:t>The evolution of computing technologies</a:t>
            </a:r>
            <a:endParaRPr lang="en-US" b="1" dirty="0">
              <a:latin typeface="Cambria" pitchFamily="18" charset="0"/>
            </a:endParaRP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13281" t="25000" r="12500" b="14583"/>
          <a:stretch>
            <a:fillRect/>
          </a:stretch>
        </p:blipFill>
        <p:spPr bwMode="auto">
          <a:xfrm>
            <a:off x="304800" y="1371600"/>
            <a:ext cx="8534400" cy="521047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mbria" pitchFamily="18" charset="0"/>
              </a:rPr>
              <a:t>The evolution of computing technologies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l="7031" t="29167" r="21094" b="6250"/>
          <a:stretch>
            <a:fillRect/>
          </a:stretch>
        </p:blipFill>
        <p:spPr bwMode="auto">
          <a:xfrm>
            <a:off x="533400" y="1524000"/>
            <a:ext cx="8229600" cy="523792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 y="685800"/>
            <a:ext cx="8610600" cy="1470025"/>
          </a:xfrm>
        </p:spPr>
        <p:txBody>
          <a:bodyPr/>
          <a:lstStyle/>
          <a:p>
            <a:pPr eaLnBrk="1" hangingPunct="1"/>
            <a:r>
              <a:rPr lang="en-US" b="1" dirty="0" smtClean="0">
                <a:latin typeface="Cambria" pitchFamily="18" charset="0"/>
                <a:ea typeface="MS PGothic" pitchFamily="34" charset="-128"/>
              </a:rPr>
              <a:t>Define Cloud Computing</a:t>
            </a:r>
            <a:endParaRPr lang="en-US" b="1" dirty="0" smtClean="0">
              <a:latin typeface="Cambria" pitchFamily="18" charset="0"/>
            </a:endParaRPr>
          </a:p>
        </p:txBody>
      </p:sp>
      <p:sp>
        <p:nvSpPr>
          <p:cNvPr id="3" name="Rectangle 2"/>
          <p:cNvSpPr/>
          <p:nvPr/>
        </p:nvSpPr>
        <p:spPr>
          <a:xfrm>
            <a:off x="714348" y="2285992"/>
            <a:ext cx="7715304" cy="2246769"/>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just">
              <a:defRPr/>
            </a:pPr>
            <a:r>
              <a:rPr lang="en-US" sz="2800" dirty="0">
                <a:latin typeface="Cambria" pitchFamily="18" charset="0"/>
              </a:rPr>
              <a:t>Cloud computing is the on-demand delivery of compute power, database storage, applications, and other IT resources through a cloud services platform via the internet with pay-as-you-go pricing.</a:t>
            </a:r>
          </a:p>
        </p:txBody>
      </p:sp>
      <p:pic>
        <p:nvPicPr>
          <p:cNvPr id="4098" name="Picture 2" descr="https://www.esds.co.in/blog/wp-content/uploads/2015/03/7-Definitions-of-Cloud-Computing.jpg"/>
          <p:cNvPicPr>
            <a:picLocks noChangeAspect="1" noChangeArrowheads="1"/>
          </p:cNvPicPr>
          <p:nvPr/>
        </p:nvPicPr>
        <p:blipFill>
          <a:blip r:embed="rId2"/>
          <a:srcRect b="22667"/>
          <a:stretch>
            <a:fillRect/>
          </a:stretch>
        </p:blipFill>
        <p:spPr bwMode="auto">
          <a:xfrm>
            <a:off x="0" y="4876800"/>
            <a:ext cx="9144000" cy="2209800"/>
          </a:xfrm>
          <a:prstGeom prst="rect">
            <a:avLst/>
          </a:prstGeom>
          <a:noFill/>
        </p:spPr>
      </p:pic>
      <p:pic>
        <p:nvPicPr>
          <p:cNvPr id="5" name="Picture 4"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dirty="0" smtClean="0">
                <a:latin typeface="Cambria" pitchFamily="18" charset="0"/>
              </a:rPr>
              <a:t>Evolution of Cloud Computing</a:t>
            </a:r>
            <a:endParaRPr lang="en-US" b="1" dirty="0">
              <a:latin typeface="Cambria" pitchFamily="18" charset="0"/>
            </a:endParaRPr>
          </a:p>
        </p:txBody>
      </p:sp>
      <p:pic>
        <p:nvPicPr>
          <p:cNvPr id="34818" name="Picture 2" descr="How far has cloud computing developed? - Quora"/>
          <p:cNvPicPr>
            <a:picLocks noChangeAspect="1" noChangeArrowheads="1"/>
          </p:cNvPicPr>
          <p:nvPr/>
        </p:nvPicPr>
        <p:blipFill>
          <a:blip r:embed="rId2"/>
          <a:srcRect l="3364" t="13907"/>
          <a:stretch>
            <a:fillRect/>
          </a:stretch>
        </p:blipFill>
        <p:spPr bwMode="auto">
          <a:xfrm>
            <a:off x="152400" y="1676400"/>
            <a:ext cx="8754794" cy="4495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ambria" pitchFamily="18" charset="0"/>
              </a:rPr>
              <a:t>The evolution of computing technologies</a:t>
            </a:r>
            <a:r>
              <a:rPr lang="en-US" sz="3600" dirty="0" smtClean="0"/>
              <a:t>- </a:t>
            </a:r>
            <a:r>
              <a:rPr lang="en-US" sz="3600" b="1" dirty="0" smtClean="0">
                <a:latin typeface="Cambria" pitchFamily="18" charset="0"/>
              </a:rPr>
              <a:t>Mainframe Computing</a:t>
            </a:r>
          </a:p>
        </p:txBody>
      </p:sp>
      <p:sp>
        <p:nvSpPr>
          <p:cNvPr id="3" name="Content Placeholder 2"/>
          <p:cNvSpPr>
            <a:spLocks noGrp="1"/>
          </p:cNvSpPr>
          <p:nvPr>
            <p:ph idx="1"/>
          </p:nvPr>
        </p:nvSpPr>
        <p:spPr/>
        <p:txBody>
          <a:bodyPr>
            <a:normAutofit lnSpcReduction="10000"/>
          </a:bodyPr>
          <a:lstStyle/>
          <a:p>
            <a:pPr algn="just"/>
            <a:r>
              <a:rPr lang="en-US" sz="2400" dirty="0" smtClean="0">
                <a:latin typeface="Cambria" pitchFamily="18" charset="0"/>
              </a:rPr>
              <a:t>These were the first examples of large computational facilities leveraging multiple processing units</a:t>
            </a:r>
            <a:r>
              <a:rPr lang="en-US" sz="2400" dirty="0" smtClean="0">
                <a:latin typeface="Cambria" pitchFamily="18" charset="0"/>
              </a:rPr>
              <a:t>.</a:t>
            </a:r>
          </a:p>
          <a:p>
            <a:pPr algn="just"/>
            <a:r>
              <a:rPr lang="en-US" sz="2400" dirty="0" smtClean="0">
                <a:latin typeface="Cambria" pitchFamily="18" charset="0"/>
              </a:rPr>
              <a:t>Mainframes </a:t>
            </a:r>
            <a:r>
              <a:rPr lang="en-US" sz="2400" dirty="0" smtClean="0">
                <a:latin typeface="Cambria" pitchFamily="18" charset="0"/>
              </a:rPr>
              <a:t>were powerful, highly reliable computers specialized for large data movement and massive input/output (I/O) operations. </a:t>
            </a:r>
            <a:endParaRPr lang="en-US" sz="2400" dirty="0" smtClean="0">
              <a:latin typeface="Cambria" pitchFamily="18" charset="0"/>
            </a:endParaRPr>
          </a:p>
          <a:p>
            <a:pPr algn="just"/>
            <a:r>
              <a:rPr lang="en-US" sz="2400" dirty="0" smtClean="0">
                <a:latin typeface="Cambria" pitchFamily="18" charset="0"/>
              </a:rPr>
              <a:t>They </a:t>
            </a:r>
            <a:r>
              <a:rPr lang="en-US" sz="2400" dirty="0" smtClean="0">
                <a:latin typeface="Cambria" pitchFamily="18" charset="0"/>
              </a:rPr>
              <a:t>were mostly used by large organizations for bulk data processing tasks such as online transactions, enterprise resource planning, and other operations. </a:t>
            </a:r>
            <a:endParaRPr lang="en-US" sz="2400" dirty="0" smtClean="0">
              <a:latin typeface="Cambria" pitchFamily="18" charset="0"/>
            </a:endParaRPr>
          </a:p>
          <a:p>
            <a:pPr algn="just"/>
            <a:r>
              <a:rPr lang="en-US" sz="2400" dirty="0" smtClean="0">
                <a:latin typeface="Cambria" pitchFamily="18" charset="0"/>
              </a:rPr>
              <a:t>Even </a:t>
            </a:r>
            <a:r>
              <a:rPr lang="en-US" sz="2400" dirty="0" smtClean="0">
                <a:latin typeface="Cambria" pitchFamily="18" charset="0"/>
              </a:rPr>
              <a:t>though mainframes cannot be considered distributed systems, they offered large computational power by using multiple processors, which were presented as a single entity to users.</a:t>
            </a:r>
            <a:endParaRPr lang="en-US" sz="2400" dirty="0">
              <a:latin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mbria" pitchFamily="18" charset="0"/>
              </a:rPr>
              <a:t>The evolution of computing technologies</a:t>
            </a:r>
            <a:r>
              <a:rPr lang="en-US" dirty="0" smtClean="0"/>
              <a:t>- </a:t>
            </a:r>
            <a:r>
              <a:rPr lang="en-US" b="1" dirty="0" smtClean="0">
                <a:latin typeface="Cambria" pitchFamily="18" charset="0"/>
              </a:rPr>
              <a:t>Cluster Computing</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rPr>
              <a:t>Cluster computing started as a low-cost alternative to the use of mainframes and supercomputers</a:t>
            </a:r>
            <a:r>
              <a:rPr lang="en-US" sz="2400" dirty="0" smtClean="0">
                <a:latin typeface="Cambria" pitchFamily="18" charset="0"/>
              </a:rPr>
              <a:t>.</a:t>
            </a:r>
          </a:p>
          <a:p>
            <a:pPr algn="just"/>
            <a:r>
              <a:rPr lang="en-US" sz="2400" dirty="0" smtClean="0">
                <a:latin typeface="Cambria" pitchFamily="18" charset="0"/>
              </a:rPr>
              <a:t>The </a:t>
            </a:r>
            <a:r>
              <a:rPr lang="en-US" sz="2400" dirty="0" smtClean="0">
                <a:latin typeface="Cambria" pitchFamily="18" charset="0"/>
              </a:rPr>
              <a:t>technology advancement that created faster and more powerful mainframes and supercomputers eventually generated an increased availability of cheap commodity machines as a side effect. </a:t>
            </a:r>
            <a:endParaRPr lang="en-US" sz="2400" dirty="0" smtClean="0">
              <a:latin typeface="Cambria" pitchFamily="18" charset="0"/>
            </a:endParaRPr>
          </a:p>
          <a:p>
            <a:pPr algn="just"/>
            <a:r>
              <a:rPr lang="en-US" sz="2400" dirty="0" smtClean="0">
                <a:latin typeface="Cambria" pitchFamily="18" charset="0"/>
              </a:rPr>
              <a:t>These </a:t>
            </a:r>
            <a:r>
              <a:rPr lang="en-US" sz="2400" dirty="0" smtClean="0">
                <a:latin typeface="Cambria" pitchFamily="18" charset="0"/>
              </a:rPr>
              <a:t>machines could then be connected by a </a:t>
            </a:r>
            <a:r>
              <a:rPr lang="en-US" sz="2400" dirty="0" smtClean="0">
                <a:latin typeface="Cambria" pitchFamily="18" charset="0"/>
              </a:rPr>
              <a:t>high bandwidth </a:t>
            </a:r>
            <a:r>
              <a:rPr lang="en-US" sz="2400" dirty="0" smtClean="0">
                <a:latin typeface="Cambria" pitchFamily="18" charset="0"/>
              </a:rPr>
              <a:t>network and controlled by specific software tools that manage them as a single system. </a:t>
            </a:r>
            <a:endParaRPr lang="en-US" sz="2400" dirty="0" smtClean="0">
              <a:latin typeface="Cambria" pitchFamily="18" charset="0"/>
            </a:endParaRPr>
          </a:p>
          <a:p>
            <a:pPr algn="just"/>
            <a:r>
              <a:rPr lang="en-US" sz="2400" dirty="0" smtClean="0">
                <a:latin typeface="Cambria" pitchFamily="18" charset="0"/>
              </a:rPr>
              <a:t>Starting </a:t>
            </a:r>
            <a:r>
              <a:rPr lang="en-US" sz="2400" dirty="0" smtClean="0">
                <a:latin typeface="Cambria" pitchFamily="18" charset="0"/>
              </a:rPr>
              <a:t>in the 1980s, clusters become the standard technology for parallel and high-performance computing</a:t>
            </a:r>
            <a:endParaRPr lang="en-US" sz="2400" dirty="0">
              <a:latin typeface="Cambr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mbria" pitchFamily="18" charset="0"/>
              </a:rPr>
              <a:t>The evolution of computing technologies</a:t>
            </a:r>
            <a:r>
              <a:rPr lang="en-US" dirty="0" smtClean="0"/>
              <a:t>- </a:t>
            </a:r>
            <a:r>
              <a:rPr lang="en-US" b="1" dirty="0" smtClean="0">
                <a:latin typeface="Cambria" pitchFamily="18" charset="0"/>
              </a:rPr>
              <a:t>Cluster Computing</a:t>
            </a:r>
            <a:endParaRPr lang="en-US" dirty="0"/>
          </a:p>
        </p:txBody>
      </p:sp>
      <p:sp>
        <p:nvSpPr>
          <p:cNvPr id="3" name="Content Placeholder 2"/>
          <p:cNvSpPr>
            <a:spLocks noGrp="1"/>
          </p:cNvSpPr>
          <p:nvPr>
            <p:ph idx="1"/>
          </p:nvPr>
        </p:nvSpPr>
        <p:spPr/>
        <p:txBody>
          <a:bodyPr>
            <a:normAutofit fontScale="92500"/>
          </a:bodyPr>
          <a:lstStyle/>
          <a:p>
            <a:pPr algn="just"/>
            <a:r>
              <a:rPr lang="en-US" sz="2400" dirty="0" smtClean="0">
                <a:latin typeface="Cambria" pitchFamily="18" charset="0"/>
              </a:rPr>
              <a:t>They were cheaper than mainframes and made high performance computing available to a large number of groups . </a:t>
            </a:r>
          </a:p>
          <a:p>
            <a:pPr algn="just"/>
            <a:r>
              <a:rPr lang="en-US" sz="2400" dirty="0" smtClean="0">
                <a:latin typeface="Cambria" pitchFamily="18" charset="0"/>
              </a:rPr>
              <a:t>Cluster technology contributed considerably to the evolution of tools and frameworks for distributed computing, including Condor, Parallel Virtual Machine (PVM), and Message Passing Interface (MPI). </a:t>
            </a:r>
          </a:p>
          <a:p>
            <a:pPr algn="just"/>
            <a:r>
              <a:rPr lang="en-US" sz="2400" dirty="0" smtClean="0">
                <a:latin typeface="Cambria" pitchFamily="18" charset="0"/>
              </a:rPr>
              <a:t>One of the attractive features of clusters was that the computational power of commodity machines could be leveraged to solve problems that were previously manage able only on expensive super computers. </a:t>
            </a:r>
          </a:p>
          <a:p>
            <a:pPr algn="just"/>
            <a:r>
              <a:rPr lang="en-US" sz="2400" dirty="0" smtClean="0">
                <a:latin typeface="Cambria" pitchFamily="18" charset="0"/>
              </a:rPr>
              <a:t>Moreover, clusters could be easily extended if more computational power was required.</a:t>
            </a:r>
            <a:endParaRPr lang="en-US" sz="2400" dirty="0">
              <a:latin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Cambria" pitchFamily="18" charset="0"/>
              </a:rPr>
              <a:t>Grid computing appeared in the early 1990s as an evolution of cluster computing. </a:t>
            </a:r>
            <a:endParaRPr lang="en-US" sz="2400" dirty="0" smtClean="0">
              <a:latin typeface="Cambria" pitchFamily="18" charset="0"/>
            </a:endParaRPr>
          </a:p>
          <a:p>
            <a:pPr algn="just"/>
            <a:r>
              <a:rPr lang="en-US" sz="2400" dirty="0" smtClean="0">
                <a:latin typeface="Cambria" pitchFamily="18" charset="0"/>
              </a:rPr>
              <a:t>Grid </a:t>
            </a:r>
            <a:r>
              <a:rPr lang="en-US" sz="2400" dirty="0" smtClean="0">
                <a:latin typeface="Cambria" pitchFamily="18" charset="0"/>
              </a:rPr>
              <a:t>computing proposed a new approach to access large computational power, huge storage facilities, and a variety of services. </a:t>
            </a:r>
            <a:endParaRPr lang="en-US" sz="2400" dirty="0" smtClean="0">
              <a:latin typeface="Cambria" pitchFamily="18" charset="0"/>
            </a:endParaRPr>
          </a:p>
          <a:p>
            <a:pPr algn="just"/>
            <a:r>
              <a:rPr lang="en-US" sz="2400" dirty="0" smtClean="0">
                <a:latin typeface="Cambria" pitchFamily="18" charset="0"/>
              </a:rPr>
              <a:t>Grids </a:t>
            </a:r>
            <a:r>
              <a:rPr lang="en-US" sz="2400" dirty="0" smtClean="0">
                <a:latin typeface="Cambria" pitchFamily="18" charset="0"/>
              </a:rPr>
              <a:t>initially developed as aggregations of geographically dispersed clusters by means of Internet connections. </a:t>
            </a:r>
            <a:endParaRPr lang="en-US" sz="2400" dirty="0" smtClean="0">
              <a:latin typeface="Cambria" pitchFamily="18" charset="0"/>
            </a:endParaRPr>
          </a:p>
          <a:p>
            <a:pPr algn="just"/>
            <a:r>
              <a:rPr lang="en-US" sz="2400" dirty="0" smtClean="0">
                <a:latin typeface="Cambria" pitchFamily="18" charset="0"/>
              </a:rPr>
              <a:t> </a:t>
            </a:r>
            <a:r>
              <a:rPr lang="en-US" sz="2400" dirty="0" smtClean="0">
                <a:latin typeface="Cambria" pitchFamily="18" charset="0"/>
              </a:rPr>
              <a:t>These clusters belonged to different organizations, and arrangements were made among them to share the computational power.</a:t>
            </a:r>
            <a:endParaRPr lang="en-US" sz="2400" dirty="0">
              <a:latin typeface="Cambria" pitchFamily="18" charset="0"/>
            </a:endParaRPr>
          </a:p>
        </p:txBody>
      </p:sp>
      <p:sp>
        <p:nvSpPr>
          <p:cNvPr id="4" name="Title 4"/>
          <p:cNvSpPr>
            <a:spLocks noGrp="1"/>
          </p:cNvSpPr>
          <p:nvPr>
            <p:ph type="title"/>
          </p:nvPr>
        </p:nvSpPr>
        <p:spPr>
          <a:xfrm>
            <a:off x="685800" y="274638"/>
            <a:ext cx="8229600" cy="1143000"/>
          </a:xfrm>
        </p:spPr>
        <p:txBody>
          <a:bodyPr>
            <a:normAutofit fontScale="90000"/>
          </a:bodyPr>
          <a:lstStyle/>
          <a:p>
            <a:r>
              <a:rPr lang="en-US" b="1" dirty="0" smtClean="0">
                <a:latin typeface="Cambria" pitchFamily="18" charset="0"/>
              </a:rPr>
              <a:t>The evolution of computing technologies</a:t>
            </a:r>
            <a:r>
              <a:rPr lang="en-US" dirty="0" smtClean="0"/>
              <a:t>- </a:t>
            </a:r>
            <a:r>
              <a:rPr lang="en-US" b="1" dirty="0" smtClean="0">
                <a:latin typeface="Cambria" pitchFamily="18" charset="0"/>
              </a:rPr>
              <a:t>Grid </a:t>
            </a:r>
            <a:r>
              <a:rPr lang="en-US" b="1" dirty="0" smtClean="0">
                <a:latin typeface="Cambria" pitchFamily="18" charset="0"/>
              </a:rPr>
              <a:t>Computing</a:t>
            </a:r>
            <a:endParaRPr lang="en-US" b="1" dirty="0">
              <a:latin typeface="Cambri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229600" cy="4419600"/>
          </a:xfrm>
        </p:spPr>
        <p:txBody>
          <a:bodyPr>
            <a:normAutofit/>
          </a:bodyPr>
          <a:lstStyle/>
          <a:p>
            <a:pPr algn="just">
              <a:buFont typeface="Arial" pitchFamily="34" charset="0"/>
              <a:buChar char="•"/>
              <a:defRPr/>
            </a:pPr>
            <a:r>
              <a:rPr lang="en-US" sz="2400" b="1" dirty="0" smtClean="0">
                <a:latin typeface="Cambria" pitchFamily="18" charset="0"/>
              </a:rPr>
              <a:t>Grid computing - </a:t>
            </a:r>
            <a:r>
              <a:rPr lang="en-US" sz="2400" dirty="0" smtClean="0">
                <a:latin typeface="Cambria" pitchFamily="18" charset="0"/>
              </a:rPr>
              <a:t>combination of computer resources from multiple administrative domains applied to a common task </a:t>
            </a:r>
          </a:p>
          <a:p>
            <a:pPr algn="just">
              <a:defRPr/>
            </a:pPr>
            <a:r>
              <a:rPr lang="en-US" sz="2400" b="1" dirty="0" smtClean="0">
                <a:latin typeface="Cambria" pitchFamily="18" charset="0"/>
              </a:rPr>
              <a:t>Grid computing</a:t>
            </a:r>
            <a:r>
              <a:rPr lang="en-US" sz="2400" dirty="0" smtClean="0">
                <a:latin typeface="Cambria" pitchFamily="18" charset="0"/>
              </a:rPr>
              <a:t> is a </a:t>
            </a:r>
            <a:r>
              <a:rPr lang="en-US" sz="2400" b="1" dirty="0" smtClean="0">
                <a:latin typeface="Cambria" pitchFamily="18" charset="0"/>
              </a:rPr>
              <a:t>computer</a:t>
            </a:r>
            <a:r>
              <a:rPr lang="en-US" sz="2400" dirty="0" smtClean="0">
                <a:latin typeface="Cambria" pitchFamily="18" charset="0"/>
              </a:rPr>
              <a:t> network in which each </a:t>
            </a:r>
            <a:r>
              <a:rPr lang="en-US" sz="2400" b="1" dirty="0" smtClean="0">
                <a:latin typeface="Cambria" pitchFamily="18" charset="0"/>
              </a:rPr>
              <a:t>computer's</a:t>
            </a:r>
            <a:r>
              <a:rPr lang="en-US" sz="2400" dirty="0" smtClean="0">
                <a:latin typeface="Cambria" pitchFamily="18" charset="0"/>
              </a:rPr>
              <a:t> resources are shared with every other </a:t>
            </a:r>
            <a:r>
              <a:rPr lang="en-US" sz="2400" b="1" dirty="0" smtClean="0">
                <a:latin typeface="Cambria" pitchFamily="18" charset="0"/>
              </a:rPr>
              <a:t>computer</a:t>
            </a:r>
            <a:r>
              <a:rPr lang="en-US" sz="2400" dirty="0" smtClean="0">
                <a:latin typeface="Cambria" pitchFamily="18" charset="0"/>
              </a:rPr>
              <a:t> in the system. </a:t>
            </a:r>
          </a:p>
          <a:p>
            <a:pPr algn="just">
              <a:defRPr/>
            </a:pPr>
            <a:r>
              <a:rPr lang="en-US" sz="2400" dirty="0" smtClean="0">
                <a:latin typeface="Cambria" pitchFamily="18" charset="0"/>
              </a:rPr>
              <a:t>Processing power, memory and data storage are all community resources that authorized users can tap into and leverage for specific tasks.</a:t>
            </a:r>
            <a:endParaRPr lang="en-US" sz="2400" dirty="0">
              <a:latin typeface="Cambria" pitchFamily="18" charset="0"/>
            </a:endParaRPr>
          </a:p>
        </p:txBody>
      </p:sp>
      <p:sp>
        <p:nvSpPr>
          <p:cNvPr id="5" name="Title 4"/>
          <p:cNvSpPr>
            <a:spLocks noGrp="1"/>
          </p:cNvSpPr>
          <p:nvPr>
            <p:ph type="title"/>
          </p:nvPr>
        </p:nvSpPr>
        <p:spPr>
          <a:xfrm>
            <a:off x="685800" y="274638"/>
            <a:ext cx="8229600" cy="1143000"/>
          </a:xfrm>
        </p:spPr>
        <p:txBody>
          <a:bodyPr>
            <a:normAutofit fontScale="90000"/>
          </a:bodyPr>
          <a:lstStyle/>
          <a:p>
            <a:r>
              <a:rPr lang="en-US" b="1" dirty="0" smtClean="0">
                <a:latin typeface="Cambria" pitchFamily="18" charset="0"/>
              </a:rPr>
              <a:t>The evolution of computing technologies</a:t>
            </a:r>
            <a:r>
              <a:rPr lang="en-US" dirty="0" smtClean="0"/>
              <a:t>- </a:t>
            </a:r>
            <a:r>
              <a:rPr lang="en-US" b="1" dirty="0" smtClean="0">
                <a:latin typeface="Cambria" pitchFamily="18" charset="0"/>
              </a:rPr>
              <a:t>Grid </a:t>
            </a:r>
            <a:r>
              <a:rPr lang="en-US" b="1" dirty="0" smtClean="0">
                <a:latin typeface="Cambria" pitchFamily="18" charset="0"/>
              </a:rPr>
              <a:t>Computing</a:t>
            </a:r>
            <a:endParaRPr lang="en-US" b="1" dirty="0">
              <a:latin typeface="Cambria" pitchFamily="18" charset="0"/>
            </a:endParaRPr>
          </a:p>
        </p:txBody>
      </p:sp>
      <p:pic>
        <p:nvPicPr>
          <p:cNvPr id="6" name="Picture 5" descr="Related image"/>
          <p:cNvPicPr/>
          <p:nvPr/>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defRPr/>
            </a:pPr>
            <a:r>
              <a:rPr lang="en-US" sz="2800" b="1" dirty="0">
                <a:latin typeface="Cambria" pitchFamily="18" charset="0"/>
              </a:rPr>
              <a:t>Utility computing</a:t>
            </a:r>
            <a:r>
              <a:rPr lang="en-US" sz="2800" dirty="0">
                <a:latin typeface="Cambria" pitchFamily="18" charset="0"/>
              </a:rPr>
              <a:t> focus is on the business model on which providing the computing services are based. , as a </a:t>
            </a:r>
            <a:r>
              <a:rPr lang="en-US" sz="2800" b="1" dirty="0">
                <a:solidFill>
                  <a:srgbClr val="FF0000"/>
                </a:solidFill>
                <a:latin typeface="Cambria" pitchFamily="18" charset="0"/>
              </a:rPr>
              <a:t>metered service </a:t>
            </a:r>
            <a:r>
              <a:rPr lang="en-US" sz="2800" dirty="0">
                <a:latin typeface="Cambria" pitchFamily="18" charset="0"/>
              </a:rPr>
              <a:t>similar to a traditional public utility (such as electricity, water, natural gas, or telephone network). </a:t>
            </a:r>
            <a:endParaRPr lang="en-US" sz="2800" dirty="0" smtClean="0">
              <a:latin typeface="Cambria" pitchFamily="18" charset="0"/>
            </a:endParaRPr>
          </a:p>
          <a:p>
            <a:pPr algn="just">
              <a:defRPr/>
            </a:pPr>
            <a:r>
              <a:rPr lang="en-US" sz="2800" dirty="0" smtClean="0">
                <a:latin typeface="Cambria" pitchFamily="18" charset="0"/>
              </a:rPr>
              <a:t>Utility </a:t>
            </a:r>
            <a:r>
              <a:rPr lang="en-US" sz="2800" dirty="0">
                <a:latin typeface="Cambria" pitchFamily="18" charset="0"/>
              </a:rPr>
              <a:t>computing merely means </a:t>
            </a:r>
            <a:r>
              <a:rPr lang="en-US" sz="2800" b="1" dirty="0">
                <a:solidFill>
                  <a:srgbClr val="FF0000"/>
                </a:solidFill>
                <a:latin typeface="Cambria" pitchFamily="18" charset="0"/>
              </a:rPr>
              <a:t>"Pay and Use"</a:t>
            </a:r>
            <a:r>
              <a:rPr lang="en-US" sz="2800" dirty="0">
                <a:latin typeface="Cambria" pitchFamily="18" charset="0"/>
              </a:rPr>
              <a:t>, with regards to computing power. </a:t>
            </a:r>
          </a:p>
          <a:p>
            <a:endParaRPr lang="en-US" sz="2800" dirty="0">
              <a:latin typeface="Cambria" pitchFamily="18" charset="0"/>
            </a:endParaRPr>
          </a:p>
        </p:txBody>
      </p:sp>
      <p:sp>
        <p:nvSpPr>
          <p:cNvPr id="4" name="Title 3"/>
          <p:cNvSpPr>
            <a:spLocks noGrp="1"/>
          </p:cNvSpPr>
          <p:nvPr>
            <p:ph type="title"/>
          </p:nvPr>
        </p:nvSpPr>
        <p:spPr/>
        <p:txBody>
          <a:bodyPr/>
          <a:lstStyle/>
          <a:p>
            <a:r>
              <a:rPr lang="en-US" b="1" dirty="0" smtClean="0">
                <a:latin typeface="Cambria" pitchFamily="18" charset="0"/>
              </a:rPr>
              <a:t>Utility Computing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smtClean="0"/>
              <a:t>Quick Revision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Architectural Framework - IST432_SP10_TEAM12 - Confluence"/>
          <p:cNvPicPr>
            <a:picLocks noChangeAspect="1" noChangeArrowheads="1"/>
          </p:cNvPicPr>
          <p:nvPr/>
        </p:nvPicPr>
        <p:blipFill>
          <a:blip r:embed="rId2"/>
          <a:srcRect l="3448" t="7803" r="6034" b="10271"/>
          <a:stretch>
            <a:fillRect/>
          </a:stretch>
        </p:blipFill>
        <p:spPr bwMode="auto">
          <a:xfrm>
            <a:off x="457200" y="1524000"/>
            <a:ext cx="8001000" cy="510540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752600" y="76200"/>
            <a:ext cx="7239000" cy="1143000"/>
          </a:xfrm>
        </p:spPr>
        <p:txBody>
          <a:bodyPr/>
          <a:lstStyle/>
          <a:p>
            <a:endParaRPr lang="en-US" smtClean="0"/>
          </a:p>
        </p:txBody>
      </p:sp>
      <p:sp>
        <p:nvSpPr>
          <p:cNvPr id="57347" name="Content Placeholder 2"/>
          <p:cNvSpPr>
            <a:spLocks noGrp="1"/>
          </p:cNvSpPr>
          <p:nvPr>
            <p:ph idx="1"/>
          </p:nvPr>
        </p:nvSpPr>
        <p:spPr>
          <a:xfrm>
            <a:off x="457200" y="1295400"/>
            <a:ext cx="8229600" cy="4830763"/>
          </a:xfrm>
        </p:spPr>
        <p:txBody>
          <a:bodyPr/>
          <a:lstStyle/>
          <a:p>
            <a:endParaRPr lang="en-US" smtClean="0"/>
          </a:p>
        </p:txBody>
      </p:sp>
      <p:pic>
        <p:nvPicPr>
          <p:cNvPr id="57348" name="Picture 2" descr="Presentation of Self Introduction Thank You - SlideModel"/>
          <p:cNvPicPr>
            <a:picLocks noChangeAspect="1" noChangeArrowheads="1"/>
          </p:cNvPicPr>
          <p:nvPr/>
        </p:nvPicPr>
        <p:blipFill>
          <a:blip r:embed="rId2"/>
          <a:srcRect/>
          <a:stretch>
            <a:fillRect/>
          </a:stretch>
        </p:blipFill>
        <p:spPr bwMode="auto">
          <a:xfrm>
            <a:off x="0" y="0"/>
            <a:ext cx="9150350" cy="685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570037"/>
            <a:ext cx="8229600" cy="4830763"/>
          </a:xfrm>
        </p:spPr>
        <p:txBody>
          <a:bodyPr>
            <a:normAutofit/>
          </a:bodyPr>
          <a:lstStyle/>
          <a:p>
            <a:pPr algn="just" eaLnBrk="1" hangingPunct="1"/>
            <a:r>
              <a:rPr lang="en-US" sz="2800" b="1" dirty="0" smtClean="0">
                <a:latin typeface="Cambria" pitchFamily="18" charset="0"/>
              </a:rPr>
              <a:t>Cloud Computing </a:t>
            </a:r>
            <a:r>
              <a:rPr lang="en-US" sz="2800" dirty="0" smtClean="0">
                <a:latin typeface="Cambria" pitchFamily="18" charset="0"/>
              </a:rPr>
              <a:t>is a general term used to describe a new class of network based computing that takes place over the Internet, </a:t>
            </a:r>
          </a:p>
          <a:p>
            <a:pPr lvl="1" algn="just" eaLnBrk="1" hangingPunct="1"/>
            <a:r>
              <a:rPr lang="en-US" dirty="0" smtClean="0">
                <a:latin typeface="Cambria" pitchFamily="18" charset="0"/>
              </a:rPr>
              <a:t>basically a step on from </a:t>
            </a:r>
            <a:r>
              <a:rPr lang="en-US" b="1" dirty="0" smtClean="0">
                <a:solidFill>
                  <a:srgbClr val="FF0000"/>
                </a:solidFill>
                <a:latin typeface="Cambria" pitchFamily="18" charset="0"/>
              </a:rPr>
              <a:t>Utility Computing</a:t>
            </a:r>
          </a:p>
          <a:p>
            <a:pPr lvl="1" algn="just" eaLnBrk="1" hangingPunct="1"/>
            <a:r>
              <a:rPr lang="en-US" dirty="0" smtClean="0">
                <a:latin typeface="Cambria" pitchFamily="18" charset="0"/>
              </a:rPr>
              <a:t>a collection/group of integrated and networked hardware, software and Internet infrastructure (called a </a:t>
            </a:r>
            <a:r>
              <a:rPr lang="en-US" b="1" dirty="0" smtClean="0">
                <a:solidFill>
                  <a:srgbClr val="FF0000"/>
                </a:solidFill>
                <a:latin typeface="Cambria" pitchFamily="18" charset="0"/>
              </a:rPr>
              <a:t>platform</a:t>
            </a:r>
            <a:r>
              <a:rPr lang="en-US" dirty="0" smtClean="0">
                <a:latin typeface="Cambria" pitchFamily="18" charset="0"/>
              </a:rPr>
              <a:t>).</a:t>
            </a:r>
          </a:p>
          <a:p>
            <a:pPr lvl="1" algn="just" eaLnBrk="1" hangingPunct="1"/>
            <a:r>
              <a:rPr lang="en-US" dirty="0" smtClean="0">
                <a:latin typeface="Cambria" pitchFamily="18" charset="0"/>
              </a:rPr>
              <a:t>Using the Internet for communication and transport provides hardware, software and networking services to clients</a:t>
            </a:r>
          </a:p>
        </p:txBody>
      </p:sp>
      <p:sp>
        <p:nvSpPr>
          <p:cNvPr id="4" name="Title 3"/>
          <p:cNvSpPr>
            <a:spLocks noGrp="1"/>
          </p:cNvSpPr>
          <p:nvPr>
            <p:ph type="title"/>
          </p:nvPr>
        </p:nvSpPr>
        <p:spPr/>
        <p:txBody>
          <a:bodyPr/>
          <a:lstStyle/>
          <a:p>
            <a:r>
              <a:rPr lang="en-US" b="1" dirty="0" smtClean="0">
                <a:latin typeface="Cambria" pitchFamily="18" charset="0"/>
              </a:rPr>
              <a:t>      What is Cloud Computing</a:t>
            </a:r>
            <a:endParaRPr lang="en-US" b="1"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randombar(horizontal)">
                                      <p:cBhvr>
                                        <p:cTn id="7" dur="500"/>
                                        <p:tgtEl>
                                          <p:spTgt spid="512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randombar(horizontal)">
                                      <p:cBhvr>
                                        <p:cTn id="10" dur="500"/>
                                        <p:tgtEl>
                                          <p:spTgt spid="512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randombar(horizontal)">
                                      <p:cBhvr>
                                        <p:cTn id="13"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 What is Cloud Computing</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latin typeface="Cambria" pitchFamily="18" charset="0"/>
              </a:rPr>
              <a:t>The term cloud has historically been used in the telecommunications industry as an abstraction of the network in system diagrams. </a:t>
            </a:r>
            <a:endParaRPr lang="en-US" sz="2400" dirty="0" smtClean="0">
              <a:latin typeface="Cambria" pitchFamily="18" charset="0"/>
            </a:endParaRPr>
          </a:p>
          <a:p>
            <a:pPr algn="just"/>
            <a:r>
              <a:rPr lang="en-US" sz="2400" dirty="0" smtClean="0">
                <a:latin typeface="Cambria" pitchFamily="18" charset="0"/>
              </a:rPr>
              <a:t>Cloud </a:t>
            </a:r>
            <a:r>
              <a:rPr lang="en-US" sz="2400" dirty="0" smtClean="0">
                <a:latin typeface="Cambria" pitchFamily="18" charset="0"/>
              </a:rPr>
              <a:t>computing refers to both the applications delivered as services over the Internet and the hardware and system software in the datacenters that provide those services. [as per </a:t>
            </a:r>
            <a:r>
              <a:rPr lang="en-US" sz="2400" dirty="0" err="1" smtClean="0">
                <a:latin typeface="Cambria" pitchFamily="18" charset="0"/>
              </a:rPr>
              <a:t>Armbrust</a:t>
            </a:r>
            <a:r>
              <a:rPr lang="en-US" sz="2400" dirty="0" smtClean="0">
                <a:latin typeface="Cambria" pitchFamily="18" charset="0"/>
              </a:rPr>
              <a:t> et al] </a:t>
            </a:r>
            <a:endParaRPr lang="en-US" sz="2400" dirty="0" smtClean="0">
              <a:latin typeface="Cambria" pitchFamily="18" charset="0"/>
            </a:endParaRPr>
          </a:p>
          <a:p>
            <a:pPr algn="just"/>
            <a:r>
              <a:rPr lang="en-US" sz="2400" dirty="0" smtClean="0">
                <a:latin typeface="Cambria" pitchFamily="18" charset="0"/>
              </a:rPr>
              <a:t>Cloud </a:t>
            </a:r>
            <a:r>
              <a:rPr lang="en-US" sz="2400" dirty="0" smtClean="0">
                <a:latin typeface="Cambria" pitchFamily="18" charset="0"/>
              </a:rPr>
              <a:t>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[As per NIST]</a:t>
            </a:r>
            <a:endParaRPr lang="en-US" sz="2400"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mbria" pitchFamily="18" charset="0"/>
              </a:rPr>
              <a:t> What is Cloud Computing</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Cambria" pitchFamily="18" charset="0"/>
              </a:rPr>
              <a:t>As per </a:t>
            </a:r>
            <a:r>
              <a:rPr lang="en-US" sz="2400" dirty="0" err="1" smtClean="0">
                <a:latin typeface="Cambria" pitchFamily="18" charset="0"/>
              </a:rPr>
              <a:t>Buyya</a:t>
            </a:r>
            <a:r>
              <a:rPr lang="en-US" sz="2400" dirty="0" smtClean="0">
                <a:latin typeface="Cambria" pitchFamily="18" charset="0"/>
              </a:rPr>
              <a:t> et al: – A cloud is a type of parallel and distributed system consisting of a collection of interconnected and virtualized computers that are dynamically provisioned and presented as one or more unified computing resources based on service-level agreements established through negotiation between the service provider and consumers.</a:t>
            </a:r>
            <a:endParaRPr lang="en-US" sz="2400"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19400"/>
            <a:ext cx="8229600" cy="2819400"/>
          </a:xfrm>
        </p:spPr>
        <p:style>
          <a:lnRef idx="1">
            <a:schemeClr val="accent2"/>
          </a:lnRef>
          <a:fillRef idx="3">
            <a:schemeClr val="accent2"/>
          </a:fillRef>
          <a:effectRef idx="2">
            <a:schemeClr val="accent2"/>
          </a:effectRef>
          <a:fontRef idx="minor">
            <a:schemeClr val="lt1"/>
          </a:fontRef>
        </p:style>
        <p:txBody>
          <a:bodyPr/>
          <a:lstStyle/>
          <a:p>
            <a:pPr algn="just"/>
            <a:r>
              <a:rPr lang="en-US" dirty="0" smtClean="0">
                <a:latin typeface="Cambria" pitchFamily="18" charset="0"/>
              </a:rPr>
              <a:t>These platforms hide the complexity and details of the underlying infrastructure from users and applications by providing very simple graphical interface or API (Applications Programming Interface).</a:t>
            </a:r>
          </a:p>
          <a:p>
            <a:pPr algn="just"/>
            <a:endParaRPr lang="en-US" dirty="0">
              <a:latin typeface="Cambria" pitchFamily="18" charset="0"/>
            </a:endParaRPr>
          </a:p>
        </p:txBody>
      </p:sp>
      <p:pic>
        <p:nvPicPr>
          <p:cNvPr id="9218" name="Picture 2" descr="Color Note Pad – Noted For Lock Screen Notes 1.1.13 Apk Download ..."/>
          <p:cNvPicPr>
            <a:picLocks noChangeAspect="1" noChangeArrowheads="1"/>
          </p:cNvPicPr>
          <p:nvPr/>
        </p:nvPicPr>
        <p:blipFill>
          <a:blip r:embed="rId2"/>
          <a:srcRect/>
          <a:stretch>
            <a:fillRect/>
          </a:stretch>
        </p:blipFill>
        <p:spPr bwMode="auto">
          <a:xfrm>
            <a:off x="7162800" y="914400"/>
            <a:ext cx="1981200" cy="1981200"/>
          </a:xfrm>
          <a:prstGeom prst="rect">
            <a:avLst/>
          </a:prstGeom>
          <a:noFill/>
        </p:spPr>
      </p:pic>
      <p:sp>
        <p:nvSpPr>
          <p:cNvPr id="4" name="Title 3"/>
          <p:cNvSpPr>
            <a:spLocks noGrp="1"/>
          </p:cNvSpPr>
          <p:nvPr>
            <p:ph type="title"/>
          </p:nvPr>
        </p:nvSpPr>
        <p:spPr>
          <a:xfrm>
            <a:off x="457200" y="274638"/>
            <a:ext cx="8229600" cy="1143000"/>
          </a:xfrm>
        </p:spPr>
        <p:txBody>
          <a:bodyPr/>
          <a:lstStyle/>
          <a:p>
            <a:r>
              <a:rPr lang="en-US" b="1" dirty="0" smtClean="0">
                <a:latin typeface="Cambria" pitchFamily="18" charset="0"/>
              </a:rPr>
              <a:t>      What is Cloud Computing</a:t>
            </a:r>
            <a:endParaRPr lang="en-US" b="1" dirty="0">
              <a:latin typeface="Cambri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570037"/>
            <a:ext cx="8229600" cy="4830763"/>
          </a:xfrm>
        </p:spPr>
        <p:txBody>
          <a:bodyPr>
            <a:noAutofit/>
          </a:bodyPr>
          <a:lstStyle/>
          <a:p>
            <a:pPr algn="just" eaLnBrk="1" hangingPunct="1"/>
            <a:r>
              <a:rPr lang="en-US" sz="2800" dirty="0" smtClean="0">
                <a:latin typeface="Cambria" pitchFamily="18" charset="0"/>
              </a:rPr>
              <a:t>In addition, the platform provides on demand services, that are always on, </a:t>
            </a:r>
            <a:r>
              <a:rPr lang="en-US" sz="2800" b="1" dirty="0" smtClean="0">
                <a:solidFill>
                  <a:srgbClr val="002060"/>
                </a:solidFill>
                <a:latin typeface="Cambria" pitchFamily="18" charset="0"/>
              </a:rPr>
              <a:t>anywhere, anytime and any place</a:t>
            </a:r>
            <a:r>
              <a:rPr lang="en-US" sz="2800" dirty="0" smtClean="0">
                <a:latin typeface="Cambria" pitchFamily="18" charset="0"/>
              </a:rPr>
              <a:t>. </a:t>
            </a:r>
          </a:p>
          <a:p>
            <a:pPr algn="just" eaLnBrk="1" hangingPunct="1"/>
            <a:r>
              <a:rPr lang="en-US" sz="2800" b="1" dirty="0" smtClean="0">
                <a:solidFill>
                  <a:srgbClr val="FF0000"/>
                </a:solidFill>
                <a:latin typeface="Cambria" pitchFamily="18" charset="0"/>
              </a:rPr>
              <a:t>Pay for use</a:t>
            </a:r>
            <a:r>
              <a:rPr lang="en-US" sz="2800" dirty="0" smtClean="0">
                <a:latin typeface="Cambria" pitchFamily="18" charset="0"/>
              </a:rPr>
              <a:t> and as needed, </a:t>
            </a:r>
          </a:p>
          <a:p>
            <a:pPr algn="just" eaLnBrk="1" hangingPunct="1"/>
            <a:r>
              <a:rPr lang="en-US" sz="2800" b="1" dirty="0" smtClean="0">
                <a:solidFill>
                  <a:srgbClr val="FF0000"/>
                </a:solidFill>
                <a:latin typeface="Cambria" pitchFamily="18" charset="0"/>
              </a:rPr>
              <a:t>Elastic </a:t>
            </a:r>
            <a:r>
              <a:rPr lang="en-US" sz="2800" dirty="0" smtClean="0">
                <a:latin typeface="Cambria" pitchFamily="18" charset="0"/>
              </a:rPr>
              <a:t>scale up and down in capacity and functionalities</a:t>
            </a:r>
          </a:p>
        </p:txBody>
      </p:sp>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Cambria" pitchFamily="18" charset="0"/>
                <a:ea typeface="+mj-ea"/>
                <a:cs typeface="+mj-cs"/>
              </a:rPr>
              <a:t>      What is Cloud Computing</a:t>
            </a:r>
            <a:endParaRPr kumimoji="0" lang="en-US" sz="44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1752600"/>
          </a:xfrm>
        </p:spPr>
        <p:style>
          <a:lnRef idx="1">
            <a:schemeClr val="accent2"/>
          </a:lnRef>
          <a:fillRef idx="3">
            <a:schemeClr val="accent2"/>
          </a:fillRef>
          <a:effectRef idx="2">
            <a:schemeClr val="accent2"/>
          </a:effectRef>
          <a:fontRef idx="minor">
            <a:schemeClr val="lt1"/>
          </a:fontRef>
        </p:style>
        <p:txBody>
          <a:bodyPr>
            <a:normAutofit/>
          </a:bodyPr>
          <a:lstStyle/>
          <a:p>
            <a:r>
              <a:rPr lang="en-GB" sz="2800" dirty="0" smtClean="0">
                <a:latin typeface="Cambria" pitchFamily="18" charset="0"/>
              </a:rPr>
              <a:t>Cloud computing is an umbrella term used to refer to Internet based development and services.</a:t>
            </a:r>
          </a:p>
          <a:p>
            <a:endParaRPr lang="en-US" sz="2800" dirty="0">
              <a:latin typeface="Cambria" pitchFamily="18" charset="0"/>
            </a:endParaRPr>
          </a:p>
        </p:txBody>
      </p:sp>
      <p:pic>
        <p:nvPicPr>
          <p:cNvPr id="4" name="Picture 2" descr="Color Note Pad – Noted For Lock Screen Notes 1.1.13 Apk Download ..."/>
          <p:cNvPicPr>
            <a:picLocks noChangeAspect="1" noChangeArrowheads="1"/>
          </p:cNvPicPr>
          <p:nvPr/>
        </p:nvPicPr>
        <p:blipFill>
          <a:blip r:embed="rId2"/>
          <a:srcRect/>
          <a:stretch>
            <a:fillRect/>
          </a:stretch>
        </p:blipFill>
        <p:spPr bwMode="auto">
          <a:xfrm>
            <a:off x="7162800" y="838200"/>
            <a:ext cx="1981200" cy="1981200"/>
          </a:xfrm>
          <a:prstGeom prst="rect">
            <a:avLst/>
          </a:prstGeom>
          <a:noFill/>
        </p:spPr>
      </p:pic>
      <p:sp>
        <p:nvSpPr>
          <p:cNvPr id="5" name="Title 3"/>
          <p:cNvSpPr>
            <a:spLocks noGrp="1"/>
          </p:cNvSpPr>
          <p:nvPr>
            <p:ph type="title"/>
          </p:nvPr>
        </p:nvSpPr>
        <p:spPr>
          <a:xfrm>
            <a:off x="457200" y="274638"/>
            <a:ext cx="8229600" cy="1143000"/>
          </a:xfrm>
        </p:spPr>
        <p:txBody>
          <a:bodyPr/>
          <a:lstStyle/>
          <a:p>
            <a:r>
              <a:rPr lang="en-US" b="1" dirty="0" smtClean="0">
                <a:latin typeface="Cambria" pitchFamily="18" charset="0"/>
              </a:rPr>
              <a:t>      What is Cloud Computing</a:t>
            </a:r>
            <a:endParaRPr lang="en-US" b="1" dirty="0">
              <a:latin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9317</TotalTime>
  <Words>1385</Words>
  <Application>Microsoft Office PowerPoint</Application>
  <PresentationFormat>On-screen Show (4:3)</PresentationFormat>
  <Paragraphs>119</Paragraphs>
  <Slides>38</Slides>
  <Notes>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Cloud Computing and Virtualization</vt:lpstr>
      <vt:lpstr>CLOUD COMPUTING Lecture 1</vt:lpstr>
      <vt:lpstr>Define Cloud Computing</vt:lpstr>
      <vt:lpstr>      What is Cloud Computing</vt:lpstr>
      <vt:lpstr> What is Cloud Computing</vt:lpstr>
      <vt:lpstr> What is Cloud Computing</vt:lpstr>
      <vt:lpstr>      What is Cloud Computing</vt:lpstr>
      <vt:lpstr>Slide 8</vt:lpstr>
      <vt:lpstr>      What is Cloud Computing</vt:lpstr>
      <vt:lpstr>Slide 10</vt:lpstr>
      <vt:lpstr>Slide 11</vt:lpstr>
      <vt:lpstr>Slide 12</vt:lpstr>
      <vt:lpstr>Slide 13</vt:lpstr>
      <vt:lpstr>Slide 14</vt:lpstr>
      <vt:lpstr>Traditional Vs Cloud computing</vt:lpstr>
      <vt:lpstr>Importance of Cloud Computing</vt:lpstr>
      <vt:lpstr>Cloud is inexpensive </vt:lpstr>
      <vt:lpstr>Slide 18</vt:lpstr>
      <vt:lpstr>Slide 19</vt:lpstr>
      <vt:lpstr>Slide 20</vt:lpstr>
      <vt:lpstr>Slide 21</vt:lpstr>
      <vt:lpstr>Slide 22</vt:lpstr>
      <vt:lpstr>Features of Cloud Computing</vt:lpstr>
      <vt:lpstr>Challenges</vt:lpstr>
      <vt:lpstr>What is Cloud Service???</vt:lpstr>
      <vt:lpstr>Overall view of Cloud Computing</vt:lpstr>
      <vt:lpstr>EVOLUTION OF CLOUD COMPUTING</vt:lpstr>
      <vt:lpstr>The evolution of computing technologies</vt:lpstr>
      <vt:lpstr>The evolution of computing technologies</vt:lpstr>
      <vt:lpstr>Evolution of Cloud Computing</vt:lpstr>
      <vt:lpstr>The evolution of computing technologies- Mainframe Computing</vt:lpstr>
      <vt:lpstr>The evolution of computing technologies- Cluster Computing</vt:lpstr>
      <vt:lpstr>The evolution of computing technologies- Cluster Computing</vt:lpstr>
      <vt:lpstr>The evolution of computing technologies- Grid Computing</vt:lpstr>
      <vt:lpstr>The evolution of computing technologies- Grid Computing</vt:lpstr>
      <vt:lpstr>Utility Computing</vt:lpstr>
      <vt:lpstr>Quick Revision</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ambrish gangal</dc:creator>
  <cp:lastModifiedBy>Saurabh-PC</cp:lastModifiedBy>
  <cp:revision>11</cp:revision>
  <dcterms:created xsi:type="dcterms:W3CDTF">2020-06-15T03:27:12Z</dcterms:created>
  <dcterms:modified xsi:type="dcterms:W3CDTF">2020-07-08T04:21:24Z</dcterms:modified>
</cp:coreProperties>
</file>