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0" r:id="rId6"/>
    <p:sldId id="261" r:id="rId7"/>
    <p:sldId id="262" r:id="rId8"/>
    <p:sldId id="258"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4" r:id="rId2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sz="4400" b="1" baseline="0">
                <a:solidFill>
                  <a:schemeClr val="bg1"/>
                </a:solidFill>
                <a:latin typeface="Cambria" pitchFamily="18"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0"/>
          </p:nvPr>
        </p:nvSpPr>
        <p:spPr>
          <a:xfrm>
            <a:off x="228600" y="1524000"/>
            <a:ext cx="8305800" cy="4876800"/>
          </a:xfrm>
          <a:prstGeom prst="rect">
            <a:avLst/>
          </a:prstGeom>
        </p:spPr>
        <p:txBody>
          <a:bodyPr lIns="396000" anchor="t"/>
          <a:lstStyle>
            <a:lvl1pPr marL="0" indent="0">
              <a:buNone/>
              <a:defRPr sz="2800">
                <a:solidFill>
                  <a:schemeClr val="bg1"/>
                </a:solidFill>
                <a:latin typeface="Cambria" pitchFamily="18"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sz="4400" b="1" baseline="0">
                <a:solidFill>
                  <a:schemeClr val="bg1"/>
                </a:solidFill>
                <a:latin typeface="Cambria" pitchFamily="18" charset="0"/>
                <a:cs typeface="Arial" pitchFamily="34" charset="0"/>
              </a:defRPr>
            </a:lvl1pPr>
          </a:lstStyle>
          <a:p>
            <a:r>
              <a:rPr lang="en-US" altLang="ko-KR" dirty="0" smtClean="0"/>
              <a:t>Free PPT _ Click to add title</a:t>
            </a:r>
            <a:endParaRPr lang="ko-KR" altLang="en-US" dirty="0"/>
          </a:p>
        </p:txBody>
      </p:sp>
      <p:sp>
        <p:nvSpPr>
          <p:cNvPr id="5" name="Content Placeholder 2"/>
          <p:cNvSpPr>
            <a:spLocks noGrp="1"/>
          </p:cNvSpPr>
          <p:nvPr>
            <p:ph idx="10"/>
          </p:nvPr>
        </p:nvSpPr>
        <p:spPr>
          <a:xfrm>
            <a:off x="1676400" y="1295400"/>
            <a:ext cx="7162800" cy="5181600"/>
          </a:xfrm>
          <a:prstGeom prst="rect">
            <a:avLst/>
          </a:prstGeom>
        </p:spPr>
        <p:txBody>
          <a:bodyPr lIns="396000" anchor="t"/>
          <a:lstStyle>
            <a:lvl1pPr marL="0" indent="0">
              <a:buNone/>
              <a:defRPr sz="2800">
                <a:solidFill>
                  <a:schemeClr val="bg1"/>
                </a:solidFill>
                <a:latin typeface="Cambria" pitchFamily="18"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pPr/>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pPr/>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
          <p:cNvSpPr txBox="1">
            <a:spLocks noChangeArrowheads="1"/>
          </p:cNvSpPr>
          <p:nvPr/>
        </p:nvSpPr>
        <p:spPr bwMode="auto">
          <a:xfrm>
            <a:off x="2638230" y="2656790"/>
            <a:ext cx="4176464" cy="646331"/>
          </a:xfrm>
          <a:prstGeom prst="rect">
            <a:avLst/>
          </a:prstGeom>
          <a:noFill/>
          <a:ln w="9525">
            <a:noFill/>
            <a:miter lim="800000"/>
            <a:headEnd/>
            <a:tailEnd/>
          </a:ln>
        </p:spPr>
        <p:txBody>
          <a:bodyPr wrap="square">
            <a:spAutoFit/>
          </a:bodyPr>
          <a:lstStyle/>
          <a:p>
            <a:pPr algn="ctr"/>
            <a:r>
              <a:rPr lang="en-US" altLang="ko-KR" sz="3600" b="1" dirty="0" smtClean="0">
                <a:solidFill>
                  <a:schemeClr val="bg1">
                    <a:lumMod val="65000"/>
                  </a:schemeClr>
                </a:solidFill>
                <a:latin typeface="Arial" pitchFamily="34" charset="0"/>
                <a:ea typeface="맑은 고딕" pitchFamily="50" charset="-127"/>
                <a:cs typeface="Arial" pitchFamily="34" charset="0"/>
              </a:rPr>
              <a:t>Let’s Talk Cloud</a:t>
            </a:r>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9</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dirty="0" smtClean="0"/>
              <a:t>Which delivery model is an example of a cloud         computing environment that provides users with a web based email service?</a:t>
            </a:r>
          </a:p>
          <a:p>
            <a:pPr algn="just"/>
            <a:endParaRPr lang="en-US" dirty="0" smtClean="0"/>
          </a:p>
          <a:p>
            <a:pPr algn="just"/>
            <a:endParaRPr lang="en-US" dirty="0" smtClean="0"/>
          </a:p>
          <a:p>
            <a:pPr algn="just"/>
            <a:r>
              <a:rPr lang="en-US" altLang="ko-KR" dirty="0" smtClean="0"/>
              <a:t>Answer: </a:t>
            </a:r>
            <a:r>
              <a:rPr lang="en-US" altLang="ko-KR" dirty="0" err="1" smtClean="0"/>
              <a:t>SaaS</a:t>
            </a:r>
            <a:endParaRPr lang="ko-KR" altLang="en-US" dirty="0" smtClean="0"/>
          </a:p>
          <a:p>
            <a:pPr algn="just"/>
            <a:endParaRPr lang="en-US" dirty="0" smtClean="0"/>
          </a:p>
          <a:p>
            <a:endParaRPr lang="en-US" dirty="0" smtClean="0"/>
          </a:p>
          <a:p>
            <a:endParaRPr lang="en-US" dirty="0" smtClean="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10</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dirty="0" smtClean="0"/>
              <a:t>A cloud provider offers an environment for building applications that will run from the customer's environment. Which cloud computing delivery model are they using?</a:t>
            </a:r>
          </a:p>
          <a:p>
            <a:pPr algn="just"/>
            <a:endParaRPr lang="en-US" altLang="ko-KR" dirty="0" smtClean="0"/>
          </a:p>
          <a:p>
            <a:pPr algn="just"/>
            <a:endParaRPr lang="en-US" altLang="ko-KR" dirty="0" smtClean="0"/>
          </a:p>
          <a:p>
            <a:pPr algn="just"/>
            <a:r>
              <a:rPr lang="en-US" altLang="ko-KR" dirty="0" smtClean="0"/>
              <a:t>Answer: </a:t>
            </a:r>
            <a:r>
              <a:rPr lang="en-US" altLang="ko-KR" dirty="0" err="1" smtClean="0"/>
              <a:t>PaaS</a:t>
            </a:r>
            <a:endParaRPr lang="ko-KR" altLang="en-US" dirty="0" smtClean="0"/>
          </a:p>
          <a:p>
            <a:pPr algn="just"/>
            <a:endParaRPr lang="en-US" altLang="ko-KR" dirty="0" smtClean="0"/>
          </a:p>
          <a:p>
            <a:pPr algn="just"/>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11</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dirty="0" smtClean="0"/>
              <a:t>Which delivery model is an example of a cloud computing environment that provides users access to virtual machines?</a:t>
            </a:r>
          </a:p>
          <a:p>
            <a:pPr algn="just"/>
            <a:endParaRPr lang="en-US" altLang="ko-KR" dirty="0" smtClean="0"/>
          </a:p>
          <a:p>
            <a:pPr algn="just"/>
            <a:r>
              <a:rPr lang="en-US" altLang="ko-KR" dirty="0" smtClean="0"/>
              <a:t>Answer: </a:t>
            </a:r>
            <a:r>
              <a:rPr lang="en-US" altLang="ko-KR" dirty="0" err="1" smtClean="0"/>
              <a:t>IaaS</a:t>
            </a:r>
            <a:endParaRPr lang="ko-KR" altLang="en-US" dirty="0" smtClean="0"/>
          </a:p>
          <a:p>
            <a:pPr algn="just"/>
            <a:endParaRPr lang="en-US" altLang="ko-KR" dirty="0" smtClean="0"/>
          </a:p>
          <a:p>
            <a:pPr algn="just"/>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12</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dirty="0" smtClean="0"/>
              <a:t>A company would like to leverage cloud computing to provide advanced collaboration services (i.e. video, chat, and web conferences) for its employees but does not have the IT resources to deploy such an infrastructure. Which cloud computing model would best fit the company needs?</a:t>
            </a:r>
          </a:p>
          <a:p>
            <a:pPr algn="just"/>
            <a:endParaRPr lang="en-US" altLang="ko-KR" dirty="0" smtClean="0"/>
          </a:p>
          <a:p>
            <a:pPr algn="just"/>
            <a:endParaRPr lang="en-US" altLang="ko-KR" dirty="0" smtClean="0"/>
          </a:p>
          <a:p>
            <a:pPr algn="just"/>
            <a:r>
              <a:rPr lang="en-US" altLang="ko-KR" dirty="0" smtClean="0"/>
              <a:t>Answer: Public Cloud</a:t>
            </a:r>
            <a:endParaRPr lang="ko-KR" altLang="en-US" dirty="0" smtClean="0"/>
          </a:p>
          <a:p>
            <a:pPr algn="just"/>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13</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dirty="0" smtClean="0"/>
              <a:t>A company is considering a cloud environment to improve the operating efficiency for their data and applications. The company is part of an industry where strict security and data privacy issues are of the highest importance. Which type of cloud would be a good choice?</a:t>
            </a:r>
          </a:p>
          <a:p>
            <a:pPr algn="just"/>
            <a:endParaRPr lang="en-US" altLang="ko-KR" dirty="0" smtClean="0"/>
          </a:p>
          <a:p>
            <a:pPr algn="just"/>
            <a:r>
              <a:rPr lang="en-US" altLang="ko-KR" dirty="0" smtClean="0"/>
              <a:t>Answer: Private </a:t>
            </a:r>
            <a:r>
              <a:rPr lang="en-US" altLang="ko-KR" dirty="0" smtClean="0"/>
              <a:t>cloud</a:t>
            </a:r>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14</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dirty="0" smtClean="0"/>
              <a:t>An enterprise needs highly controlled storage and access to their databases as well as managing the infrastructure for web front ends and other applications. They have a large existing IT infrastructure and they are continually expanding the capabilities. Which cloud computing model will satisfy all their current needs and enable them to reduce cost?</a:t>
            </a:r>
          </a:p>
          <a:p>
            <a:pPr algn="just"/>
            <a:endParaRPr lang="en-US" altLang="ko-KR" dirty="0" smtClean="0"/>
          </a:p>
          <a:p>
            <a:pPr algn="just"/>
            <a:r>
              <a:rPr lang="en-US" altLang="ko-KR" dirty="0" smtClean="0"/>
              <a:t>Answer: Hybrid </a:t>
            </a:r>
            <a:r>
              <a:rPr lang="en-US" altLang="ko-KR" dirty="0" smtClean="0"/>
              <a:t>Cloud</a:t>
            </a:r>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15</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dirty="0" smtClean="0"/>
              <a:t>Which resources are typically provided by an Infrastructure as a Service cloud computing delivery model? </a:t>
            </a:r>
          </a:p>
          <a:p>
            <a:pPr marL="514350" indent="-514350" algn="just">
              <a:buAutoNum type="alphaUcPeriod"/>
            </a:pPr>
            <a:r>
              <a:rPr lang="en-US" dirty="0" smtClean="0"/>
              <a:t>Applications </a:t>
            </a:r>
          </a:p>
          <a:p>
            <a:pPr marL="514350" indent="-514350" algn="just">
              <a:buAutoNum type="alphaUcPeriod"/>
            </a:pPr>
            <a:r>
              <a:rPr lang="en-US" dirty="0" smtClean="0"/>
              <a:t>Virtual machines </a:t>
            </a:r>
          </a:p>
          <a:p>
            <a:pPr marL="514350" indent="-514350" algn="just">
              <a:buAutoNum type="alphaUcPeriod"/>
            </a:pPr>
            <a:r>
              <a:rPr lang="en-US" dirty="0" smtClean="0"/>
              <a:t>Virtual private networks </a:t>
            </a:r>
          </a:p>
          <a:p>
            <a:pPr marL="514350" indent="-514350" algn="just">
              <a:buAutoNum type="alphaUcPeriod"/>
            </a:pPr>
            <a:r>
              <a:rPr lang="en-US" dirty="0" smtClean="0"/>
              <a:t>Middleware software stacks</a:t>
            </a:r>
          </a:p>
          <a:p>
            <a:pPr marL="514350" indent="-514350" algn="just">
              <a:buAutoNum type="alphaUcPeriod"/>
            </a:pPr>
            <a:endParaRPr lang="en-US" altLang="ko-KR" dirty="0" smtClean="0"/>
          </a:p>
          <a:p>
            <a:pPr marL="514350" indent="-514350" algn="just"/>
            <a:r>
              <a:rPr lang="en-US" altLang="ko-KR" dirty="0" smtClean="0"/>
              <a:t>Answer:  B</a:t>
            </a:r>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16</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sz="2000" dirty="0" smtClean="0"/>
              <a:t>Which customer scenario is best suited to maximize the benefits gained from using a virtual private cloud? </a:t>
            </a:r>
          </a:p>
          <a:p>
            <a:pPr marL="514350" indent="-514350" algn="just">
              <a:buAutoNum type="alphaUcPeriod"/>
            </a:pPr>
            <a:r>
              <a:rPr lang="en-US" altLang="ko-KR" sz="2000" dirty="0" smtClean="0"/>
              <a:t>Small start up business focused primarily on short term projects and has minimal security policies. </a:t>
            </a:r>
          </a:p>
          <a:p>
            <a:pPr marL="514350" indent="-514350" algn="just">
              <a:buAutoNum type="alphaUcPeriod"/>
            </a:pPr>
            <a:r>
              <a:rPr lang="en-US" altLang="ko-KR" sz="2000" dirty="0" smtClean="0"/>
              <a:t>An enterprise whose IT infrastructure is under utilized on average and the system load is fairly consistent. </a:t>
            </a:r>
          </a:p>
          <a:p>
            <a:pPr marL="514350" indent="-514350" algn="just">
              <a:buAutoNum type="alphaUcPeriod"/>
            </a:pPr>
            <a:r>
              <a:rPr lang="en-US" altLang="ko-KR" sz="2000" dirty="0" smtClean="0"/>
              <a:t>An enterprise that requires minimal security over their data and has a large existing infrastructure that is capable of handling future needs. </a:t>
            </a:r>
          </a:p>
          <a:p>
            <a:pPr marL="514350" indent="-514350" algn="just">
              <a:buAutoNum type="alphaUcPeriod"/>
            </a:pPr>
            <a:r>
              <a:rPr lang="en-US" altLang="ko-KR" sz="2000" dirty="0" smtClean="0"/>
              <a:t>An enterprise that does not want to sacrifice security or make changes to their management practices but needs additional resources for test and development of new solutions. </a:t>
            </a:r>
          </a:p>
          <a:p>
            <a:pPr marL="514350" indent="-514350" algn="just"/>
            <a:endParaRPr lang="en-US" sz="2000" dirty="0" smtClean="0"/>
          </a:p>
          <a:p>
            <a:pPr marL="514350" indent="-514350" algn="just"/>
            <a:r>
              <a:rPr lang="en-US" sz="2000" dirty="0" smtClean="0"/>
              <a:t>Answer: D 	</a:t>
            </a:r>
          </a:p>
          <a:p>
            <a:pPr marL="514350" indent="-514350" algn="just">
              <a:buAutoNum type="alphaUcPeriod"/>
            </a:pPr>
            <a:endParaRPr lang="ko-KR" altLang="en-US" sz="2000"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17</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sz="2400" dirty="0" smtClean="0"/>
              <a:t>A company wants to build a test environment to test software updates and new solutions. The environment should mirror the production environment and be secure and inaccessible from outside the company network. The company does not want to invest in infrastructure that may be idle for a significant amount of time. Which cloud computing model will satisfy all these requirements? </a:t>
            </a:r>
          </a:p>
          <a:p>
            <a:pPr marL="457200" indent="-457200" algn="just">
              <a:buAutoNum type="alphaUcPeriod"/>
            </a:pPr>
            <a:r>
              <a:rPr lang="en-US" altLang="ko-KR" sz="2400" dirty="0" smtClean="0"/>
              <a:t>Public Cloud </a:t>
            </a:r>
          </a:p>
          <a:p>
            <a:pPr marL="457200" indent="-457200" algn="just">
              <a:buAutoNum type="alphaUcPeriod"/>
            </a:pPr>
            <a:r>
              <a:rPr lang="en-US" altLang="ko-KR" sz="2400" dirty="0" smtClean="0"/>
              <a:t>Private Cloud </a:t>
            </a:r>
          </a:p>
          <a:p>
            <a:pPr marL="457200" indent="-457200" algn="just">
              <a:buAutoNum type="alphaUcPeriod"/>
            </a:pPr>
            <a:r>
              <a:rPr lang="en-US" altLang="ko-KR" sz="2400" dirty="0" smtClean="0"/>
              <a:t>External Cloud </a:t>
            </a:r>
          </a:p>
          <a:p>
            <a:pPr marL="457200" indent="-457200" algn="just">
              <a:buAutoNum type="alphaUcPeriod"/>
            </a:pPr>
            <a:r>
              <a:rPr lang="en-US" altLang="ko-KR" sz="2400" dirty="0" smtClean="0"/>
              <a:t>Virtual Private Cloud </a:t>
            </a:r>
          </a:p>
          <a:p>
            <a:pPr marL="457200" indent="-457200" algn="just"/>
            <a:endParaRPr lang="en-US" altLang="ko-KR" sz="2400" dirty="0" smtClean="0"/>
          </a:p>
          <a:p>
            <a:pPr marL="457200" indent="-457200" algn="just"/>
            <a:r>
              <a:rPr lang="en-US" altLang="ko-KR" sz="2400" dirty="0" smtClean="0"/>
              <a:t>Answer: D</a:t>
            </a:r>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18</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sz="2400" dirty="0" smtClean="0"/>
              <a:t>A company is considering a cloud environment to improve the operating efficiency for their data and applications. The company is part of an industry where strict security and data privacy issues are of the highest importance. Which type of cloud would be a good choice? </a:t>
            </a:r>
          </a:p>
          <a:p>
            <a:pPr marL="457200" indent="-457200" algn="just">
              <a:buAutoNum type="alphaUcPeriod"/>
            </a:pPr>
            <a:r>
              <a:rPr lang="en-US" altLang="ko-KR" sz="2400" dirty="0" smtClean="0"/>
              <a:t>Hybrid cloud </a:t>
            </a:r>
          </a:p>
          <a:p>
            <a:pPr marL="457200" indent="-457200" algn="just">
              <a:buAutoNum type="alphaUcPeriod"/>
            </a:pPr>
            <a:r>
              <a:rPr lang="en-US" altLang="ko-KR" sz="2400" dirty="0" smtClean="0"/>
              <a:t>Public cloud </a:t>
            </a:r>
          </a:p>
          <a:p>
            <a:pPr marL="457200" indent="-457200" algn="just">
              <a:buAutoNum type="alphaUcPeriod"/>
            </a:pPr>
            <a:r>
              <a:rPr lang="en-US" altLang="ko-KR" sz="2400" dirty="0" smtClean="0"/>
              <a:t>Private cloud </a:t>
            </a:r>
          </a:p>
          <a:p>
            <a:pPr marL="457200" indent="-457200" algn="just">
              <a:buAutoNum type="alphaUcPeriod"/>
            </a:pPr>
            <a:r>
              <a:rPr lang="en-US" altLang="ko-KR" sz="2400" dirty="0" smtClean="0"/>
              <a:t>Virtual Private cloud </a:t>
            </a:r>
          </a:p>
          <a:p>
            <a:pPr marL="457200" indent="-457200" algn="just">
              <a:buAutoNum type="alphaUcPeriod"/>
            </a:pPr>
            <a:endParaRPr lang="en-US" altLang="ko-KR" sz="2400" dirty="0" smtClean="0"/>
          </a:p>
          <a:p>
            <a:pPr algn="just"/>
            <a:r>
              <a:rPr lang="en-US" altLang="ko-KR" sz="2400" dirty="0" smtClean="0"/>
              <a:t>Answer: C</a:t>
            </a:r>
          </a:p>
          <a:p>
            <a:pPr marL="457200" indent="-457200" algn="just">
              <a:buAutoNum type="alphaUcPeriod"/>
            </a:pPr>
            <a:endParaRPr lang="ko-KR" altLang="en-US" sz="2400"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a:t>
            </a:r>
            <a:endParaRPr lang="ko-KR" altLang="en-US" dirty="0"/>
          </a:p>
        </p:txBody>
      </p:sp>
      <p:sp>
        <p:nvSpPr>
          <p:cNvPr id="7" name="Content Placeholder 6"/>
          <p:cNvSpPr>
            <a:spLocks noGrp="1"/>
          </p:cNvSpPr>
          <p:nvPr>
            <p:ph idx="10"/>
          </p:nvPr>
        </p:nvSpPr>
        <p:spPr>
          <a:xfrm>
            <a:off x="228600" y="1219200"/>
            <a:ext cx="8305800" cy="5181600"/>
          </a:xfrm>
        </p:spPr>
        <p:txBody>
          <a:bodyPr/>
          <a:lstStyle/>
          <a:p>
            <a:r>
              <a:rPr lang="en-US" altLang="ko-KR" dirty="0" smtClean="0"/>
              <a:t>Cloud Computing is:</a:t>
            </a:r>
          </a:p>
          <a:p>
            <a:pPr>
              <a:buFont typeface="Arial" pitchFamily="34" charset="0"/>
              <a:buChar char="•"/>
            </a:pPr>
            <a:r>
              <a:rPr lang="en-US" altLang="ko-KR" dirty="0" smtClean="0"/>
              <a:t> Using remote servers</a:t>
            </a:r>
          </a:p>
          <a:p>
            <a:pPr>
              <a:buFont typeface="Arial" pitchFamily="34" charset="0"/>
              <a:buChar char="•"/>
            </a:pPr>
            <a:r>
              <a:rPr lang="en-US" altLang="ko-KR" dirty="0" smtClean="0"/>
              <a:t>Pay per use model</a:t>
            </a:r>
          </a:p>
          <a:p>
            <a:pPr>
              <a:buFont typeface="Arial" pitchFamily="34" charset="0"/>
              <a:buChar char="•"/>
            </a:pPr>
            <a:r>
              <a:rPr lang="en-US" altLang="ko-KR" dirty="0" smtClean="0"/>
              <a:t>On demand elasticity</a:t>
            </a:r>
          </a:p>
          <a:p>
            <a:pPr>
              <a:buFont typeface="Arial" pitchFamily="34" charset="0"/>
              <a:buChar char="•"/>
            </a:pPr>
            <a:r>
              <a:rPr lang="en-US" altLang="ko-KR" dirty="0" smtClean="0"/>
              <a:t>Shared computing</a:t>
            </a:r>
          </a:p>
          <a:p>
            <a:pPr>
              <a:buFont typeface="Arial" pitchFamily="34" charset="0"/>
              <a:buChar char="•"/>
            </a:pPr>
            <a:endParaRPr lang="en-US" altLang="ko-KR" dirty="0" smtClean="0"/>
          </a:p>
          <a:p>
            <a:pPr>
              <a:buFont typeface="Arial" pitchFamily="34" charset="0"/>
              <a:buChar char="•"/>
            </a:pPr>
            <a:r>
              <a:rPr lang="en-US" altLang="ko-KR" dirty="0" smtClean="0"/>
              <a:t>Answer: ALL</a:t>
            </a:r>
          </a:p>
          <a:p>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19</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sz="2100" dirty="0" smtClean="0"/>
              <a:t>Which statement best describes the Software as a Service cloud delivery model? </a:t>
            </a:r>
          </a:p>
          <a:p>
            <a:pPr marL="457200" indent="-457200" algn="just">
              <a:buAutoNum type="alphaUcPeriod"/>
            </a:pPr>
            <a:r>
              <a:rPr lang="en-US" altLang="ko-KR" sz="2100" dirty="0" smtClean="0"/>
              <a:t>A virtual machine provisioned and provided from the cloud which allows the customer to deploy custom applications. </a:t>
            </a:r>
          </a:p>
          <a:p>
            <a:pPr marL="457200" indent="-457200" algn="just">
              <a:buAutoNum type="alphaUcPeriod"/>
            </a:pPr>
            <a:r>
              <a:rPr lang="en-US" altLang="ko-KR" sz="2100" dirty="0" smtClean="0"/>
              <a:t>A multitenant storage service provisioned from the cloud which allows the customer to leverage the cloud for storing software data. </a:t>
            </a:r>
          </a:p>
          <a:p>
            <a:pPr marL="457200" indent="-457200" algn="just">
              <a:buAutoNum type="alphaUcPeriod"/>
            </a:pPr>
            <a:r>
              <a:rPr lang="en-US" altLang="ko-KR" sz="2100" dirty="0" smtClean="0"/>
              <a:t>A solution stack or set of middleware delivered to the client from the cloud which provides services for the design, development, and testing of industry aligned applications. </a:t>
            </a:r>
          </a:p>
          <a:p>
            <a:pPr marL="457200" indent="-457200" algn="just">
              <a:buAutoNum type="alphaUcPeriod"/>
            </a:pPr>
            <a:r>
              <a:rPr lang="en-US" altLang="ko-KR" sz="2100" dirty="0" smtClean="0"/>
              <a:t> An application delivered to the client from the cloud which eliminates the need to install and run the application on the customer's own computers and simplifying maintenance and support. </a:t>
            </a:r>
          </a:p>
          <a:p>
            <a:pPr marL="457200" indent="-457200" algn="just"/>
            <a:r>
              <a:rPr lang="en-US" altLang="ko-KR" sz="2100" dirty="0" smtClean="0"/>
              <a:t>Answer: D</a:t>
            </a:r>
          </a:p>
          <a:p>
            <a:pPr marL="457200" indent="-457200" algn="just"/>
            <a:endParaRPr lang="ko-KR" altLang="en-US" sz="2100"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20</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sz="2100" dirty="0" smtClean="0"/>
              <a:t>How can a company leverage the Platform as a Service cloud computing delivery model? </a:t>
            </a:r>
          </a:p>
          <a:p>
            <a:pPr marL="457200" indent="-457200" algn="just">
              <a:buAutoNum type="alphaUcPeriod"/>
            </a:pPr>
            <a:r>
              <a:rPr lang="en-US" altLang="ko-KR" sz="2100" dirty="0" smtClean="0"/>
              <a:t>A company requires more processing power to perform its financial analysis calculations and acquires additional computational resources. </a:t>
            </a:r>
          </a:p>
          <a:p>
            <a:pPr marL="457200" indent="-457200" algn="just">
              <a:buAutoNum type="alphaUcPeriod"/>
            </a:pPr>
            <a:r>
              <a:rPr lang="en-US" altLang="ko-KR" sz="2100" dirty="0" smtClean="0"/>
              <a:t>A company requires a customer relationship management solution and obtains an application that addresses their requirements from a cloud provider. </a:t>
            </a:r>
          </a:p>
          <a:p>
            <a:pPr marL="457200" indent="-457200" algn="just">
              <a:buAutoNum type="alphaUcPeriod"/>
            </a:pPr>
            <a:r>
              <a:rPr lang="en-US" altLang="ko-KR" sz="2100" dirty="0" smtClean="0"/>
              <a:t>A company is running out of storage space to store a customer database and dynamically requests additional space via the cloud provider </a:t>
            </a:r>
            <a:r>
              <a:rPr lang="ko-KR" altLang="en-US" sz="2100" dirty="0" smtClean="0"/>
              <a:t> </a:t>
            </a:r>
            <a:r>
              <a:rPr lang="en-US" altLang="ko-KR" sz="2100" dirty="0" smtClean="0"/>
              <a:t>web services interface. </a:t>
            </a:r>
          </a:p>
          <a:p>
            <a:pPr marL="457200" indent="-457200" algn="just">
              <a:buAutoNum type="alphaUcPeriod"/>
            </a:pPr>
            <a:r>
              <a:rPr lang="en-US" altLang="ko-KR" sz="2100" dirty="0" smtClean="0"/>
              <a:t>A company obtains an environment with a software stack from a cloud provider, develops a custom application, and makes that application available to its customers on the Internet. </a:t>
            </a:r>
          </a:p>
          <a:p>
            <a:pPr marL="457200" indent="-457200" algn="just"/>
            <a:r>
              <a:rPr lang="en-US" altLang="ko-KR" sz="2100" dirty="0" smtClean="0"/>
              <a:t>Answer D</a:t>
            </a:r>
          </a:p>
          <a:p>
            <a:pPr marL="457200" indent="-457200" algn="just"/>
            <a:endParaRPr lang="ko-KR" altLang="en-US" sz="2100"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21</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dirty="0" smtClean="0"/>
              <a:t>What is grid computing?</a:t>
            </a:r>
          </a:p>
          <a:p>
            <a:pPr marL="514350" indent="-514350" algn="just">
              <a:buAutoNum type="alphaUcPeriod"/>
            </a:pPr>
            <a:r>
              <a:rPr lang="en-US" altLang="ko-KR" dirty="0" smtClean="0"/>
              <a:t>It is distributed computing where autonomous computers perform independent tasks. </a:t>
            </a:r>
          </a:p>
          <a:p>
            <a:pPr marL="514350" indent="-514350" algn="just">
              <a:buAutoNum type="alphaUcPeriod"/>
            </a:pPr>
            <a:r>
              <a:rPr lang="en-US" altLang="ko-KR" dirty="0" smtClean="0"/>
              <a:t>It is interconnected computing where a computing platform is delivered to consumers. </a:t>
            </a:r>
          </a:p>
          <a:p>
            <a:pPr marL="514350" indent="-514350" algn="just">
              <a:buAutoNum type="alphaUcPeriod"/>
            </a:pPr>
            <a:r>
              <a:rPr lang="en-US" altLang="ko-KR" dirty="0" smtClean="0"/>
              <a:t>It is parallel and distributed computing where computer infrastructure is offered as a service. </a:t>
            </a:r>
          </a:p>
          <a:p>
            <a:pPr marL="514350" indent="-514350" algn="just">
              <a:buAutoNum type="alphaUcPeriod"/>
            </a:pPr>
            <a:r>
              <a:rPr lang="en-US" altLang="ko-KR" dirty="0" smtClean="0"/>
              <a:t>It is parallel computing where autonomous computers act together to perform very large tasks. </a:t>
            </a:r>
          </a:p>
          <a:p>
            <a:pPr marL="514350" indent="-514350" algn="just"/>
            <a:r>
              <a:rPr lang="en-US" altLang="ko-KR" dirty="0" smtClean="0"/>
              <a:t>Answer: D</a:t>
            </a:r>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22</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dirty="0" smtClean="0"/>
              <a:t>What is utility computing? </a:t>
            </a:r>
          </a:p>
          <a:p>
            <a:pPr marL="514350" indent="-514350" algn="just">
              <a:buAutoNum type="alphaUcPeriod"/>
            </a:pPr>
            <a:r>
              <a:rPr lang="en-US" altLang="ko-KR" dirty="0" smtClean="0"/>
              <a:t>It delivers computing resource as a metered service. </a:t>
            </a:r>
          </a:p>
          <a:p>
            <a:pPr marL="514350" indent="-514350" algn="just">
              <a:buAutoNum type="alphaUcPeriod"/>
            </a:pPr>
            <a:r>
              <a:rPr lang="en-US" altLang="ko-KR" dirty="0" smtClean="0"/>
              <a:t>It is a service model where customers pay a flat rate for usage. </a:t>
            </a:r>
          </a:p>
          <a:p>
            <a:pPr marL="514350" indent="-514350" algn="just">
              <a:buAutoNum type="alphaUcPeriod"/>
            </a:pPr>
            <a:r>
              <a:rPr lang="en-US" altLang="ko-KR" dirty="0" smtClean="0"/>
              <a:t>It is a computing model where computer resources are provided on demand. </a:t>
            </a:r>
          </a:p>
          <a:p>
            <a:pPr marL="514350" indent="-514350" algn="just">
              <a:buAutoNum type="alphaUcPeriod"/>
            </a:pPr>
            <a:r>
              <a:rPr lang="en-US" altLang="ko-KR" dirty="0" smtClean="0"/>
              <a:t>It is an organization that maintains the computer infrastructure for a public service. </a:t>
            </a:r>
          </a:p>
          <a:p>
            <a:pPr marL="514350" indent="-514350" algn="just">
              <a:buAutoNum type="alphaUcPeriod"/>
            </a:pPr>
            <a:endParaRPr lang="en-US" altLang="ko-KR" dirty="0" smtClean="0"/>
          </a:p>
          <a:p>
            <a:pPr marL="514350" indent="-514350" algn="just"/>
            <a:r>
              <a:rPr lang="en-US" altLang="ko-KR" dirty="0" smtClean="0"/>
              <a:t>Answer: A</a:t>
            </a:r>
            <a:endParaRPr lang="ko-KR" altLang="en-US" dirty="0" smtClean="0"/>
          </a:p>
          <a:p>
            <a:pPr marL="514350" indent="-514350" algn="just"/>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2</a:t>
            </a:r>
            <a:endParaRPr lang="ko-KR" altLang="en-US" dirty="0"/>
          </a:p>
        </p:txBody>
      </p:sp>
      <p:sp>
        <p:nvSpPr>
          <p:cNvPr id="7" name="Content Placeholder 6"/>
          <p:cNvSpPr>
            <a:spLocks noGrp="1"/>
          </p:cNvSpPr>
          <p:nvPr>
            <p:ph idx="10"/>
          </p:nvPr>
        </p:nvSpPr>
        <p:spPr>
          <a:xfrm>
            <a:off x="228600" y="1219200"/>
            <a:ext cx="8305800" cy="5181600"/>
          </a:xfrm>
        </p:spPr>
        <p:txBody>
          <a:bodyPr/>
          <a:lstStyle/>
          <a:p>
            <a:r>
              <a:rPr lang="en-US" altLang="ko-KR" dirty="0" smtClean="0"/>
              <a:t>Cloud provides:</a:t>
            </a:r>
          </a:p>
          <a:p>
            <a:pPr>
              <a:buFont typeface="Arial" pitchFamily="34" charset="0"/>
              <a:buChar char="•"/>
            </a:pPr>
            <a:r>
              <a:rPr lang="en-US" altLang="ko-KR" dirty="0" smtClean="0"/>
              <a:t> Networking Resources</a:t>
            </a:r>
          </a:p>
          <a:p>
            <a:pPr>
              <a:buFont typeface="Arial" pitchFamily="34" charset="0"/>
              <a:buChar char="•"/>
            </a:pPr>
            <a:r>
              <a:rPr lang="en-US" altLang="ko-KR" dirty="0" smtClean="0"/>
              <a:t>Storage</a:t>
            </a:r>
          </a:p>
          <a:p>
            <a:pPr>
              <a:buFont typeface="Arial" pitchFamily="34" charset="0"/>
              <a:buChar char="•"/>
            </a:pPr>
            <a:r>
              <a:rPr lang="en-US" altLang="ko-KR" dirty="0" smtClean="0"/>
              <a:t>Software</a:t>
            </a:r>
          </a:p>
          <a:p>
            <a:pPr>
              <a:buFont typeface="Arial" pitchFamily="34" charset="0"/>
              <a:buChar char="•"/>
            </a:pPr>
            <a:r>
              <a:rPr lang="en-US" altLang="ko-KR" dirty="0" smtClean="0"/>
              <a:t>Platforms</a:t>
            </a:r>
          </a:p>
          <a:p>
            <a:pPr>
              <a:buFont typeface="Arial" pitchFamily="34" charset="0"/>
              <a:buChar char="•"/>
            </a:pPr>
            <a:endParaRPr lang="en-US" altLang="ko-KR" dirty="0" smtClean="0"/>
          </a:p>
          <a:p>
            <a:pPr>
              <a:buFont typeface="Arial" pitchFamily="34" charset="0"/>
              <a:buChar char="•"/>
            </a:pPr>
            <a:r>
              <a:rPr lang="en-US" altLang="ko-KR" dirty="0" smtClean="0"/>
              <a:t>Answer: ALL</a:t>
            </a:r>
          </a:p>
          <a:p>
            <a:pPr>
              <a:buFont typeface="Arial" pitchFamily="34" charset="0"/>
              <a:buChar char="•"/>
            </a:pPr>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3</a:t>
            </a:r>
            <a:endParaRPr lang="ko-KR" altLang="en-US" dirty="0"/>
          </a:p>
        </p:txBody>
      </p:sp>
      <p:sp>
        <p:nvSpPr>
          <p:cNvPr id="7" name="Content Placeholder 6"/>
          <p:cNvSpPr>
            <a:spLocks noGrp="1"/>
          </p:cNvSpPr>
          <p:nvPr>
            <p:ph idx="10"/>
          </p:nvPr>
        </p:nvSpPr>
        <p:spPr>
          <a:xfrm>
            <a:off x="228600" y="1219200"/>
            <a:ext cx="8305800" cy="5181600"/>
          </a:xfrm>
        </p:spPr>
        <p:txBody>
          <a:bodyPr/>
          <a:lstStyle/>
          <a:p>
            <a:r>
              <a:rPr lang="en-US" altLang="ko-KR" dirty="0" smtClean="0"/>
              <a:t>Different deployment model in cloud are:</a:t>
            </a:r>
          </a:p>
          <a:p>
            <a:pPr>
              <a:buFont typeface="Arial" pitchFamily="34" charset="0"/>
              <a:buChar char="•"/>
            </a:pPr>
            <a:r>
              <a:rPr lang="en-US" altLang="ko-KR" dirty="0" smtClean="0"/>
              <a:t> Private Cloud</a:t>
            </a:r>
          </a:p>
          <a:p>
            <a:pPr>
              <a:buFont typeface="Arial" pitchFamily="34" charset="0"/>
              <a:buChar char="•"/>
            </a:pPr>
            <a:r>
              <a:rPr lang="en-US" altLang="ko-KR" dirty="0" smtClean="0"/>
              <a:t>Public Cloud</a:t>
            </a:r>
          </a:p>
          <a:p>
            <a:pPr>
              <a:buFont typeface="Arial" pitchFamily="34" charset="0"/>
              <a:buChar char="•"/>
            </a:pPr>
            <a:r>
              <a:rPr lang="en-US" altLang="ko-KR" dirty="0" smtClean="0"/>
              <a:t>Hybrid Cloud</a:t>
            </a:r>
          </a:p>
          <a:p>
            <a:pPr>
              <a:buFont typeface="Arial" pitchFamily="34" charset="0"/>
              <a:buChar char="•"/>
            </a:pPr>
            <a:r>
              <a:rPr lang="en-US" altLang="ko-KR" dirty="0" smtClean="0"/>
              <a:t>Community Cloud</a:t>
            </a:r>
          </a:p>
          <a:p>
            <a:pPr>
              <a:buFont typeface="Arial" pitchFamily="34" charset="0"/>
              <a:buChar char="•"/>
            </a:pPr>
            <a:endParaRPr lang="en-US" altLang="ko-KR" dirty="0" smtClean="0"/>
          </a:p>
          <a:p>
            <a:pPr>
              <a:buFont typeface="Arial" pitchFamily="34" charset="0"/>
              <a:buChar char="•"/>
            </a:pPr>
            <a:r>
              <a:rPr lang="en-US" altLang="ko-KR" dirty="0" smtClean="0"/>
              <a:t>Answer: ALL</a:t>
            </a:r>
          </a:p>
          <a:p>
            <a:pPr>
              <a:buFont typeface="Arial" pitchFamily="34" charset="0"/>
              <a:buChar char="•"/>
            </a:pPr>
            <a:endParaRPr lang="en-US" altLang="ko-KR" dirty="0" smtClean="0"/>
          </a:p>
          <a:p>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4</a:t>
            </a:r>
            <a:endParaRPr lang="ko-KR" altLang="en-US" dirty="0"/>
          </a:p>
        </p:txBody>
      </p:sp>
      <p:sp>
        <p:nvSpPr>
          <p:cNvPr id="7" name="Content Placeholder 6"/>
          <p:cNvSpPr>
            <a:spLocks noGrp="1"/>
          </p:cNvSpPr>
          <p:nvPr>
            <p:ph idx="10"/>
          </p:nvPr>
        </p:nvSpPr>
        <p:spPr>
          <a:xfrm>
            <a:off x="228600" y="1219200"/>
            <a:ext cx="8305800" cy="5181600"/>
          </a:xfrm>
        </p:spPr>
        <p:txBody>
          <a:bodyPr/>
          <a:lstStyle/>
          <a:p>
            <a:r>
              <a:rPr lang="en-US" altLang="ko-KR" dirty="0" smtClean="0"/>
              <a:t>Which one of these is not a cloud computing pricing model:</a:t>
            </a:r>
          </a:p>
          <a:p>
            <a:pPr>
              <a:buFont typeface="Arial" pitchFamily="34" charset="0"/>
              <a:buChar char="•"/>
            </a:pPr>
            <a:r>
              <a:rPr lang="en-US" altLang="ko-KR" dirty="0" smtClean="0"/>
              <a:t> Free</a:t>
            </a:r>
          </a:p>
          <a:p>
            <a:pPr>
              <a:buFont typeface="Arial" pitchFamily="34" charset="0"/>
              <a:buChar char="•"/>
            </a:pPr>
            <a:r>
              <a:rPr lang="en-US" altLang="ko-KR" dirty="0" smtClean="0"/>
              <a:t> License Software</a:t>
            </a:r>
          </a:p>
          <a:p>
            <a:pPr>
              <a:buFont typeface="Arial" pitchFamily="34" charset="0"/>
              <a:buChar char="•"/>
            </a:pPr>
            <a:r>
              <a:rPr lang="en-US" altLang="ko-KR" dirty="0" smtClean="0"/>
              <a:t>Subscription</a:t>
            </a:r>
          </a:p>
          <a:p>
            <a:pPr>
              <a:buFont typeface="Arial" pitchFamily="34" charset="0"/>
              <a:buChar char="•"/>
            </a:pPr>
            <a:r>
              <a:rPr lang="en-US" altLang="ko-KR" dirty="0" smtClean="0"/>
              <a:t> Pay per use</a:t>
            </a:r>
          </a:p>
          <a:p>
            <a:pPr>
              <a:buFont typeface="Arial" pitchFamily="34" charset="0"/>
              <a:buChar char="•"/>
            </a:pPr>
            <a:endParaRPr lang="en-US" altLang="ko-KR" dirty="0" smtClean="0"/>
          </a:p>
          <a:p>
            <a:pPr>
              <a:buFont typeface="Arial" pitchFamily="34" charset="0"/>
              <a:buChar char="•"/>
            </a:pPr>
            <a:r>
              <a:rPr lang="en-US" altLang="ko-KR" dirty="0" smtClean="0"/>
              <a:t>Answer: B</a:t>
            </a:r>
          </a:p>
          <a:p>
            <a:pPr>
              <a:buFont typeface="Arial" pitchFamily="34" charset="0"/>
              <a:buChar char="•"/>
            </a:pPr>
            <a:endParaRPr lang="en-US" altLang="ko-KR" dirty="0" smtClean="0"/>
          </a:p>
          <a:p>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5</a:t>
            </a:r>
            <a:endParaRPr lang="ko-KR" altLang="en-US" dirty="0"/>
          </a:p>
        </p:txBody>
      </p:sp>
      <p:sp>
        <p:nvSpPr>
          <p:cNvPr id="7" name="Content Placeholder 6"/>
          <p:cNvSpPr>
            <a:spLocks noGrp="1"/>
          </p:cNvSpPr>
          <p:nvPr>
            <p:ph idx="10"/>
          </p:nvPr>
        </p:nvSpPr>
        <p:spPr>
          <a:xfrm>
            <a:off x="228600" y="1219200"/>
            <a:ext cx="8305800" cy="5181600"/>
          </a:xfrm>
        </p:spPr>
        <p:txBody>
          <a:bodyPr/>
          <a:lstStyle/>
          <a:p>
            <a:r>
              <a:rPr lang="en-US" altLang="ko-KR" dirty="0" smtClean="0"/>
              <a:t>What “CLOUD” represents in Cloud Computing :</a:t>
            </a:r>
          </a:p>
          <a:p>
            <a:pPr>
              <a:buFont typeface="Arial" pitchFamily="34" charset="0"/>
              <a:buChar char="•"/>
            </a:pPr>
            <a:r>
              <a:rPr lang="en-US" altLang="ko-KR" dirty="0" smtClean="0"/>
              <a:t> Wireless</a:t>
            </a:r>
          </a:p>
          <a:p>
            <a:pPr>
              <a:buFont typeface="Arial" pitchFamily="34" charset="0"/>
              <a:buChar char="•"/>
            </a:pPr>
            <a:r>
              <a:rPr lang="en-US" altLang="ko-KR" dirty="0" smtClean="0"/>
              <a:t>Network</a:t>
            </a:r>
          </a:p>
          <a:p>
            <a:pPr>
              <a:buFont typeface="Arial" pitchFamily="34" charset="0"/>
              <a:buChar char="•"/>
            </a:pPr>
            <a:r>
              <a:rPr lang="en-US" altLang="ko-KR" dirty="0" smtClean="0"/>
              <a:t>Service providers and end users</a:t>
            </a:r>
          </a:p>
          <a:p>
            <a:pPr>
              <a:buFont typeface="Arial" pitchFamily="34" charset="0"/>
              <a:buChar char="•"/>
            </a:pPr>
            <a:r>
              <a:rPr lang="en-US" altLang="ko-KR" dirty="0" smtClean="0"/>
              <a:t> Resources</a:t>
            </a:r>
          </a:p>
          <a:p>
            <a:pPr>
              <a:buFont typeface="Arial" pitchFamily="34" charset="0"/>
              <a:buChar char="•"/>
            </a:pPr>
            <a:endParaRPr lang="en-US" altLang="ko-KR" dirty="0" smtClean="0"/>
          </a:p>
          <a:p>
            <a:pPr>
              <a:buFont typeface="Arial" pitchFamily="34" charset="0"/>
              <a:buChar char="•"/>
            </a:pPr>
            <a:r>
              <a:rPr lang="en-US" altLang="ko-KR" dirty="0" smtClean="0"/>
              <a:t>Answer: B</a:t>
            </a:r>
          </a:p>
          <a:p>
            <a:pPr>
              <a:buFont typeface="Arial" pitchFamily="34" charset="0"/>
              <a:buChar char="•"/>
            </a:pPr>
            <a:endParaRPr lang="en-US" altLang="ko-KR" dirty="0" smtClean="0"/>
          </a:p>
          <a:p>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6</a:t>
            </a:r>
            <a:endParaRPr lang="ko-KR" altLang="en-US" dirty="0"/>
          </a:p>
        </p:txBody>
      </p:sp>
      <p:sp>
        <p:nvSpPr>
          <p:cNvPr id="7" name="Content Placeholder 6"/>
          <p:cNvSpPr>
            <a:spLocks noGrp="1"/>
          </p:cNvSpPr>
          <p:nvPr>
            <p:ph idx="10"/>
          </p:nvPr>
        </p:nvSpPr>
        <p:spPr>
          <a:xfrm>
            <a:off x="228600" y="1219200"/>
            <a:ext cx="8305800" cy="5181600"/>
          </a:xfrm>
        </p:spPr>
        <p:txBody>
          <a:bodyPr/>
          <a:lstStyle/>
          <a:p>
            <a:r>
              <a:rPr lang="en-US" altLang="ko-KR" dirty="0" smtClean="0"/>
              <a:t>What is SPI?</a:t>
            </a:r>
          </a:p>
          <a:p>
            <a:endParaRPr lang="en-US" altLang="ko-KR" dirty="0" smtClean="0"/>
          </a:p>
          <a:p>
            <a:r>
              <a:rPr lang="en-US" altLang="ko-KR" dirty="0" err="1" smtClean="0"/>
              <a:t>SaaS</a:t>
            </a:r>
            <a:r>
              <a:rPr lang="en-US" altLang="ko-KR" dirty="0" smtClean="0"/>
              <a:t>, </a:t>
            </a:r>
            <a:r>
              <a:rPr lang="en-US" altLang="ko-KR" dirty="0" err="1" smtClean="0"/>
              <a:t>PaaS</a:t>
            </a:r>
            <a:r>
              <a:rPr lang="en-US" altLang="ko-KR" dirty="0" smtClean="0"/>
              <a:t>, </a:t>
            </a:r>
            <a:r>
              <a:rPr lang="en-US" altLang="ko-KR" dirty="0" err="1" smtClean="0"/>
              <a:t>IaaS</a:t>
            </a:r>
            <a:endParaRPr lang="en-US" altLang="ko-KR" dirty="0" smtClean="0"/>
          </a:p>
          <a:p>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1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7</a:t>
            </a:r>
            <a:endParaRPr lang="ko-KR" altLang="en-US" dirty="0"/>
          </a:p>
        </p:txBody>
      </p:sp>
      <p:sp>
        <p:nvSpPr>
          <p:cNvPr id="7" name="Content Placeholder 6"/>
          <p:cNvSpPr>
            <a:spLocks noGrp="1"/>
          </p:cNvSpPr>
          <p:nvPr>
            <p:ph idx="10"/>
          </p:nvPr>
        </p:nvSpPr>
        <p:spPr>
          <a:xfrm>
            <a:off x="228600" y="1219200"/>
            <a:ext cx="8305800" cy="5181600"/>
          </a:xfrm>
        </p:spPr>
        <p:txBody>
          <a:bodyPr/>
          <a:lstStyle/>
          <a:p>
            <a:r>
              <a:rPr lang="en-US" altLang="ko-KR" dirty="0" smtClean="0"/>
              <a:t>Cloud Computing is:</a:t>
            </a:r>
          </a:p>
          <a:p>
            <a:pPr>
              <a:buFont typeface="Arial" pitchFamily="34" charset="0"/>
              <a:buChar char="•"/>
            </a:pPr>
            <a:r>
              <a:rPr lang="en-US" altLang="ko-KR" dirty="0" smtClean="0"/>
              <a:t> Using remote servers</a:t>
            </a:r>
          </a:p>
          <a:p>
            <a:pPr>
              <a:buFont typeface="Arial" pitchFamily="34" charset="0"/>
              <a:buChar char="•"/>
            </a:pPr>
            <a:r>
              <a:rPr lang="en-US" altLang="ko-KR" dirty="0" smtClean="0"/>
              <a:t>Pay per use model</a:t>
            </a:r>
          </a:p>
          <a:p>
            <a:pPr>
              <a:buFont typeface="Arial" pitchFamily="34" charset="0"/>
              <a:buChar char="•"/>
            </a:pPr>
            <a:r>
              <a:rPr lang="en-US" altLang="ko-KR" dirty="0" smtClean="0"/>
              <a:t>On demand elasticity</a:t>
            </a:r>
          </a:p>
          <a:p>
            <a:pPr>
              <a:buFont typeface="Arial" pitchFamily="34" charset="0"/>
              <a:buChar char="•"/>
            </a:pPr>
            <a:r>
              <a:rPr lang="en-US" altLang="ko-KR" dirty="0" smtClean="0"/>
              <a:t>Shared computing</a:t>
            </a:r>
          </a:p>
          <a:p>
            <a:pPr>
              <a:buFont typeface="Arial" pitchFamily="34" charset="0"/>
              <a:buChar char="•"/>
            </a:pPr>
            <a:endParaRPr lang="en-US" altLang="ko-KR" dirty="0" smtClean="0"/>
          </a:p>
          <a:p>
            <a:pPr>
              <a:buFont typeface="Arial" pitchFamily="34" charset="0"/>
              <a:buChar char="•"/>
            </a:pPr>
            <a:r>
              <a:rPr lang="en-US" altLang="ko-KR" dirty="0" smtClean="0"/>
              <a:t>Answer: ALL</a:t>
            </a:r>
          </a:p>
          <a:p>
            <a:pPr>
              <a:buFont typeface="Arial" pitchFamily="34" charset="0"/>
              <a:buChar char="•"/>
            </a:pPr>
            <a:endParaRPr lang="en-US" altLang="ko-KR" dirty="0" smtClean="0"/>
          </a:p>
          <a:p>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8</a:t>
            </a:r>
            <a:endParaRPr lang="ko-KR" altLang="en-US" dirty="0"/>
          </a:p>
        </p:txBody>
      </p:sp>
      <p:sp>
        <p:nvSpPr>
          <p:cNvPr id="7" name="Content Placeholder 6"/>
          <p:cNvSpPr>
            <a:spLocks noGrp="1"/>
          </p:cNvSpPr>
          <p:nvPr>
            <p:ph idx="10"/>
          </p:nvPr>
        </p:nvSpPr>
        <p:spPr>
          <a:xfrm>
            <a:off x="228600" y="1219200"/>
            <a:ext cx="8305800" cy="5181600"/>
          </a:xfrm>
        </p:spPr>
        <p:txBody>
          <a:bodyPr/>
          <a:lstStyle/>
          <a:p>
            <a:pPr algn="just"/>
            <a:r>
              <a:rPr lang="en-US" altLang="ko-KR" dirty="0" smtClean="0"/>
              <a:t>A company has decided to leverage the web conferencing services provided by a cloud provider and to pay for those services as they are used. The cloud provider manages the infrastructure and any application upgrades. This is an example of what type of cloud delivery model?</a:t>
            </a:r>
          </a:p>
          <a:p>
            <a:endParaRPr lang="en-US" altLang="ko-KR" dirty="0" smtClean="0"/>
          </a:p>
          <a:p>
            <a:r>
              <a:rPr lang="en-US" altLang="ko-KR" dirty="0" smtClean="0"/>
              <a:t>Answer: </a:t>
            </a:r>
            <a:r>
              <a:rPr lang="en-US" altLang="ko-KR" dirty="0" err="1" smtClean="0"/>
              <a:t>SaaS</a:t>
            </a:r>
            <a:endParaRPr lang="ko-KR" altLang="en-US"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1066</Words>
  <Application>Microsoft Office PowerPoint</Application>
  <PresentationFormat>On-screen Show (4:3)</PresentationFormat>
  <Paragraphs>146</Paragraphs>
  <Slides>23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맑은 고딕</vt:lpstr>
      <vt:lpstr>Arial</vt:lpstr>
      <vt:lpstr>Calibri</vt:lpstr>
      <vt:lpstr>Cambria</vt:lpstr>
      <vt:lpstr>Office Theme</vt:lpstr>
      <vt:lpstr>Custom Design</vt:lpstr>
      <vt:lpstr>PowerPoint Presentation</vt:lpstr>
      <vt:lpstr>1</vt:lpstr>
      <vt:lpstr>2</vt:lpstr>
      <vt:lpstr>3</vt:lpstr>
      <vt:lpstr>4</vt:lpstr>
      <vt:lpstr>5</vt:lpstr>
      <vt:lpstr>6</vt:lpstr>
      <vt:lpstr>7</vt:lpstr>
      <vt:lpstr>8</vt:lpstr>
      <vt:lpstr>9</vt:lpstr>
      <vt:lpstr>10</vt:lpstr>
      <vt:lpstr>11</vt:lpstr>
      <vt:lpstr>12</vt:lpstr>
      <vt:lpstr>13</vt:lpstr>
      <vt:lpstr>14</vt:lpstr>
      <vt:lpstr>15</vt:lpstr>
      <vt:lpstr>16</vt:lpstr>
      <vt:lpstr>17</vt:lpstr>
      <vt:lpstr>18</vt:lpstr>
      <vt:lpstr>19</vt:lpstr>
      <vt:lpstr>20</vt:lpstr>
      <vt:lpstr>21</vt:lpstr>
      <vt:lpstr>22</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saurabh</cp:lastModifiedBy>
  <cp:revision>35</cp:revision>
  <dcterms:created xsi:type="dcterms:W3CDTF">2014-04-01T16:35:38Z</dcterms:created>
  <dcterms:modified xsi:type="dcterms:W3CDTF">2021-02-03T05:28:16Z</dcterms:modified>
</cp:coreProperties>
</file>