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73" r:id="rId3"/>
    <p:sldId id="284" r:id="rId4"/>
    <p:sldId id="285" r:id="rId5"/>
    <p:sldId id="286" r:id="rId6"/>
    <p:sldId id="287" r:id="rId7"/>
    <p:sldId id="288" r:id="rId8"/>
    <p:sldId id="289" r:id="rId9"/>
    <p:sldId id="290" r:id="rId10"/>
    <p:sldId id="291" r:id="rId11"/>
    <p:sldId id="292" r:id="rId12"/>
    <p:sldId id="293" r:id="rId13"/>
    <p:sldId id="295" r:id="rId14"/>
    <p:sldId id="294" r:id="rId15"/>
    <p:sldId id="296" r:id="rId16"/>
    <p:sldId id="297" r:id="rId17"/>
    <p:sldId id="298" r:id="rId18"/>
    <p:sldId id="299" r:id="rId19"/>
    <p:sldId id="301" r:id="rId20"/>
    <p:sldId id="302" r:id="rId21"/>
    <p:sldId id="303" r:id="rId22"/>
    <p:sldId id="304" r:id="rId23"/>
    <p:sldId id="305" r:id="rId24"/>
    <p:sldId id="306" r:id="rId25"/>
    <p:sldId id="307" r:id="rId26"/>
    <p:sldId id="308" r:id="rId27"/>
    <p:sldId id="309" r:id="rId28"/>
    <p:sldId id="311" r:id="rId29"/>
    <p:sldId id="312" r:id="rId30"/>
    <p:sldId id="313" r:id="rId31"/>
    <p:sldId id="314" r:id="rId32"/>
    <p:sldId id="315" r:id="rId33"/>
    <p:sldId id="316" r:id="rId34"/>
    <p:sldId id="317" r:id="rId35"/>
    <p:sldId id="31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5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228C42-FE94-48D1-8461-45145068F0F9}" type="datetimeFigureOut">
              <a:rPr lang="en-US" smtClean="0"/>
              <a:pPr/>
              <a:t>2/17/2023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397EB2-2CA9-4B1B-B208-70ECF7CDA4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7BBF3-1656-4093-8518-91BAF406AD75}" type="datetime1">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C457F5-8A30-4F9E-8E2B-9DBBF859228B}" type="datetime1">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DEB080-8C23-4B17-9E7E-DE42B07BE394}" type="datetime1">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D46F8D-F380-466D-9602-4AF6658140D1}" type="datetime1">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5D37E-1479-4A7D-BAB8-40DB5A0E2635}" type="datetime1">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6AD77E-2A97-4E7D-A53D-B91215283188}" type="datetime1">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143DF8-6118-480B-91B7-B3B2588BE1DF}" type="datetime1">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75B203-3511-47A3-9D9C-F40F5037AB11}" type="datetime1">
              <a:rPr lang="en-US" smtClean="0"/>
              <a:t>2/17/2023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1EA70-8875-4112-8C8B-9C1100B185A8}" type="datetime1">
              <a:rPr lang="en-US" smtClean="0"/>
              <a:t>2/17/2023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E79B8-2368-4296-9DBB-DECDEED5B6FB}" type="datetime1">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744AE-F14C-4487-8A9D-C7958D67B752}" type="datetime1">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751E0-2C20-4325-9AC5-E4F26D387D55}" type="datetime1">
              <a:rPr lang="en-US" smtClean="0"/>
              <a:t>2/17/2023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55922-87EB-483D-8474-2C9330A0D9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214554"/>
            <a:ext cx="7772400" cy="1143008"/>
          </a:xfrm>
        </p:spPr>
        <p:txBody>
          <a:bodyPr>
            <a:normAutofit/>
          </a:bodyPr>
          <a:lstStyle/>
          <a:p>
            <a:r>
              <a:rPr lang="en-GB" sz="5400" b="1" dirty="0" smtClean="0">
                <a:latin typeface="Times New Roman" pitchFamily="18" charset="0"/>
                <a:cs typeface="Times New Roman" pitchFamily="18" charset="0"/>
              </a:rPr>
              <a:t>Virtualization</a:t>
            </a:r>
            <a:endParaRPr lang="en-US" sz="5400" b="1" dirty="0">
              <a:latin typeface="Times New Roman" pitchFamily="18" charset="0"/>
              <a:cs typeface="Times New Roman" pitchFamily="18" charset="0"/>
            </a:endParaRPr>
          </a:p>
        </p:txBody>
      </p:sp>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312598"/>
            <a:ext cx="3312368" cy="14602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10</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pic>
        <p:nvPicPr>
          <p:cNvPr id="7170" name="Picture 2"/>
          <p:cNvPicPr>
            <a:picLocks noGrp="1" noChangeAspect="1" noChangeArrowheads="1"/>
          </p:cNvPicPr>
          <p:nvPr>
            <p:ph idx="1"/>
          </p:nvPr>
        </p:nvPicPr>
        <p:blipFill>
          <a:blip r:embed="rId3"/>
          <a:srcRect/>
          <a:stretch>
            <a:fillRect/>
          </a:stretch>
        </p:blipFill>
        <p:spPr bwMode="auto">
          <a:xfrm>
            <a:off x="571472" y="1571612"/>
            <a:ext cx="8215369" cy="464347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11</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lnSpcReduction="10000"/>
          </a:bodyPr>
          <a:lstStyle/>
          <a:p>
            <a:pPr algn="just">
              <a:buNone/>
            </a:pPr>
            <a:r>
              <a:rPr lang="en-IN" dirty="0" smtClean="0"/>
              <a:t>Benefits of Containers</a:t>
            </a:r>
          </a:p>
          <a:p>
            <a:pPr algn="just"/>
            <a:r>
              <a:rPr lang="en-IN" dirty="0" smtClean="0"/>
              <a:t>Reduced IT management resources</a:t>
            </a:r>
          </a:p>
          <a:p>
            <a:pPr algn="just"/>
            <a:r>
              <a:rPr lang="en-IN" dirty="0" smtClean="0"/>
              <a:t>Reduced size of snapshots</a:t>
            </a:r>
          </a:p>
          <a:p>
            <a:pPr algn="just"/>
            <a:r>
              <a:rPr lang="en-IN" dirty="0" smtClean="0"/>
              <a:t>Quicker spinning up apps</a:t>
            </a:r>
          </a:p>
          <a:p>
            <a:pPr algn="just"/>
            <a:r>
              <a:rPr lang="en-IN" dirty="0" smtClean="0"/>
              <a:t>Reduced &amp; simplified security updates</a:t>
            </a:r>
          </a:p>
          <a:p>
            <a:pPr algn="just"/>
            <a:r>
              <a:rPr lang="en-IN" dirty="0" smtClean="0"/>
              <a:t>Less code to transfer, migrate, upload workloads.</a:t>
            </a:r>
          </a:p>
          <a:p>
            <a:pPr algn="just"/>
            <a:r>
              <a:rPr lang="en-IN" dirty="0" smtClean="0"/>
              <a:t>LXC, LXD, </a:t>
            </a:r>
            <a:r>
              <a:rPr lang="en-IN" dirty="0" err="1" smtClean="0"/>
              <a:t>Docker</a:t>
            </a:r>
            <a:r>
              <a:rPr lang="en-IN" dirty="0" smtClean="0"/>
              <a:t>, Windows Server Containers.</a:t>
            </a:r>
          </a:p>
          <a:p>
            <a:pPr algn="just"/>
            <a:endParaRPr lang="en-IN"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12</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a:srcRect/>
          <a:stretch>
            <a:fillRect/>
          </a:stretch>
        </p:blipFill>
        <p:spPr bwMode="auto">
          <a:xfrm>
            <a:off x="428596" y="1500174"/>
            <a:ext cx="8215370" cy="478634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13</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9" name="Picture 2"/>
          <p:cNvPicPr>
            <a:picLocks noChangeAspect="1" noChangeArrowheads="1"/>
          </p:cNvPicPr>
          <p:nvPr/>
        </p:nvPicPr>
        <p:blipFill>
          <a:blip r:embed="rId3"/>
          <a:srcRect/>
          <a:stretch>
            <a:fillRect/>
          </a:stretch>
        </p:blipFill>
        <p:spPr bwMode="auto">
          <a:xfrm>
            <a:off x="285720" y="1285860"/>
            <a:ext cx="8429684" cy="51435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14</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9" name="Picture 2"/>
          <p:cNvPicPr>
            <a:picLocks noChangeAspect="1" noChangeArrowheads="1"/>
          </p:cNvPicPr>
          <p:nvPr/>
        </p:nvPicPr>
        <p:blipFill>
          <a:blip r:embed="rId3"/>
          <a:srcRect/>
          <a:stretch>
            <a:fillRect/>
          </a:stretch>
        </p:blipFill>
        <p:spPr bwMode="auto">
          <a:xfrm>
            <a:off x="0" y="1071546"/>
            <a:ext cx="8929718" cy="542928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15</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a:srcRect/>
          <a:stretch>
            <a:fillRect/>
          </a:stretch>
        </p:blipFill>
        <p:spPr bwMode="auto">
          <a:xfrm>
            <a:off x="214282" y="1214422"/>
            <a:ext cx="8643998" cy="507209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16</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9" name="Picture 2"/>
          <p:cNvPicPr>
            <a:picLocks noChangeAspect="1" noChangeArrowheads="1"/>
          </p:cNvPicPr>
          <p:nvPr/>
        </p:nvPicPr>
        <p:blipFill>
          <a:blip r:embed="rId3"/>
          <a:srcRect/>
          <a:stretch>
            <a:fillRect/>
          </a:stretch>
        </p:blipFill>
        <p:spPr bwMode="auto">
          <a:xfrm>
            <a:off x="214282" y="1214422"/>
            <a:ext cx="8643998" cy="507209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17</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a:srcRect/>
          <a:stretch>
            <a:fillRect/>
          </a:stretch>
        </p:blipFill>
        <p:spPr bwMode="auto">
          <a:xfrm>
            <a:off x="285720" y="1071546"/>
            <a:ext cx="8643998" cy="52864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18</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9" name="Picture 2"/>
          <p:cNvPicPr>
            <a:picLocks noChangeAspect="1" noChangeArrowheads="1"/>
          </p:cNvPicPr>
          <p:nvPr/>
        </p:nvPicPr>
        <p:blipFill>
          <a:blip r:embed="rId3"/>
          <a:srcRect/>
          <a:stretch>
            <a:fillRect/>
          </a:stretch>
        </p:blipFill>
        <p:spPr bwMode="auto">
          <a:xfrm>
            <a:off x="214282" y="1142984"/>
            <a:ext cx="8643998" cy="51435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19</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a:srcRect/>
          <a:stretch>
            <a:fillRect/>
          </a:stretch>
        </p:blipFill>
        <p:spPr bwMode="auto">
          <a:xfrm>
            <a:off x="214282" y="1142984"/>
            <a:ext cx="8643997" cy="521497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Types of Virtualization</a:t>
            </a:r>
            <a:endParaRPr lang="en-US" sz="4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B055922-87EB-483D-8474-2C9330A0D922}" type="slidenum">
              <a:rPr lang="en-US" smtClean="0"/>
              <a:pPr/>
              <a:t>2</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lstStyle/>
          <a:p>
            <a:r>
              <a:rPr lang="en-IN" dirty="0" smtClean="0"/>
              <a:t>Server Virtualization.</a:t>
            </a:r>
          </a:p>
          <a:p>
            <a:r>
              <a:rPr lang="en-IN" dirty="0" smtClean="0"/>
              <a:t>Desktop Virtualization.</a:t>
            </a:r>
          </a:p>
          <a:p>
            <a:r>
              <a:rPr lang="en-IN" dirty="0" smtClean="0"/>
              <a:t>Application Virtualization.</a:t>
            </a:r>
          </a:p>
          <a:p>
            <a:r>
              <a:rPr lang="en-IN" dirty="0" smtClean="0"/>
              <a:t>OS Virtualization.</a:t>
            </a:r>
          </a:p>
          <a:p>
            <a:r>
              <a:rPr lang="en-IN" dirty="0" smtClean="0"/>
              <a:t>Network Virtualization.</a:t>
            </a:r>
          </a:p>
          <a:p>
            <a:r>
              <a:rPr lang="en-IN" dirty="0" smtClean="0"/>
              <a:t>Storage Virtualization.</a:t>
            </a:r>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20</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10" name="Picture 2"/>
          <p:cNvPicPr>
            <a:picLocks noChangeAspect="1" noChangeArrowheads="1"/>
          </p:cNvPicPr>
          <p:nvPr/>
        </p:nvPicPr>
        <p:blipFill>
          <a:blip r:embed="rId3"/>
          <a:srcRect/>
          <a:stretch>
            <a:fillRect/>
          </a:stretch>
        </p:blipFill>
        <p:spPr bwMode="auto">
          <a:xfrm>
            <a:off x="214282" y="1142984"/>
            <a:ext cx="8715436" cy="521497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Desktop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21</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buNone/>
            </a:pPr>
            <a:endParaRPr lang="en-IN" dirty="0" smtClean="0"/>
          </a:p>
          <a:p>
            <a:pPr algn="just"/>
            <a:endParaRPr lang="en-IN" dirty="0"/>
          </a:p>
        </p:txBody>
      </p:sp>
      <p:pic>
        <p:nvPicPr>
          <p:cNvPr id="8" name="Picture 2"/>
          <p:cNvPicPr>
            <a:picLocks noChangeAspect="1" noChangeArrowheads="1"/>
          </p:cNvPicPr>
          <p:nvPr/>
        </p:nvPicPr>
        <p:blipFill>
          <a:blip r:embed="rId3"/>
          <a:srcRect/>
          <a:stretch>
            <a:fillRect/>
          </a:stretch>
        </p:blipFill>
        <p:spPr bwMode="auto">
          <a:xfrm>
            <a:off x="285720" y="1214422"/>
            <a:ext cx="8501122" cy="514353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22</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fontScale="92500"/>
          </a:bodyPr>
          <a:lstStyle/>
          <a:p>
            <a:pPr algn="just"/>
            <a:r>
              <a:rPr lang="en-IN" dirty="0" smtClean="0"/>
              <a:t>Encapsulates computer programs from the underlying operating system on which they are executed.</a:t>
            </a:r>
          </a:p>
          <a:p>
            <a:pPr algn="just"/>
            <a:r>
              <a:rPr lang="en-IN" dirty="0" smtClean="0"/>
              <a:t>A fully virtualized application is not installed in the traditional sense.</a:t>
            </a:r>
          </a:p>
          <a:p>
            <a:pPr algn="just"/>
            <a:r>
              <a:rPr lang="en-IN" dirty="0" smtClean="0"/>
              <a:t>The application behaves at runtime like it is directly interfacing with the original operating system and all the resources managed by it, but can be isolated or sandboxed to varying degrees.</a:t>
            </a:r>
            <a:endParaRPr lang="en-IN"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23</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r>
              <a:rPr lang="en-IN" dirty="0" smtClean="0"/>
              <a:t>The layer intercepts all disk operations of virtualized applications and transparently redirects them to a virtualized location, often a single file.</a:t>
            </a:r>
          </a:p>
          <a:p>
            <a:pPr algn="just"/>
            <a:r>
              <a:rPr lang="en-IN" dirty="0" smtClean="0"/>
              <a:t>The application remains unaware that it accesses a virtual resource instead of a physical one. </a:t>
            </a:r>
          </a:p>
          <a:p>
            <a:pPr algn="just"/>
            <a:endParaRPr lang="en-IN"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24</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a:bodyPr>
          <a:lstStyle/>
          <a:p>
            <a:pPr algn="just"/>
            <a:r>
              <a:rPr lang="en-IN" dirty="0" smtClean="0"/>
              <a:t>Since the application is now working with one file instead of many files spread throughout the system, it becomes easy to run the application on a different computer and previously incompatible applications can be run side by side. </a:t>
            </a:r>
          </a:p>
          <a:p>
            <a:pPr algn="just"/>
            <a:r>
              <a:rPr lang="en-IN" dirty="0" err="1" smtClean="0"/>
              <a:t>Cameyo</a:t>
            </a:r>
            <a:r>
              <a:rPr lang="en-IN" dirty="0" smtClean="0"/>
              <a:t>, </a:t>
            </a:r>
            <a:r>
              <a:rPr lang="en-IN" dirty="0" err="1" smtClean="0"/>
              <a:t>Ceedo</a:t>
            </a:r>
            <a:r>
              <a:rPr lang="en-IN" dirty="0" smtClean="0"/>
              <a:t>, Citrix </a:t>
            </a:r>
            <a:r>
              <a:rPr lang="en-IN" dirty="0" err="1" smtClean="0"/>
              <a:t>XenApp</a:t>
            </a:r>
            <a:r>
              <a:rPr lang="en-IN" dirty="0" smtClean="0"/>
              <a:t>, Microsoft App-V, </a:t>
            </a:r>
            <a:r>
              <a:rPr lang="en-IN" dirty="0" err="1" smtClean="0"/>
              <a:t>VMWare</a:t>
            </a:r>
            <a:r>
              <a:rPr lang="en-IN" dirty="0" smtClean="0"/>
              <a:t> </a:t>
            </a:r>
            <a:r>
              <a:rPr lang="en-IN" dirty="0" err="1" smtClean="0"/>
              <a:t>ThinApp</a:t>
            </a:r>
            <a:r>
              <a:rPr lang="en-IN" dirty="0" smtClean="0"/>
              <a:t>.</a:t>
            </a:r>
            <a:endParaRPr lang="en-IN"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Benefits</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25</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lnSpcReduction="10000"/>
          </a:bodyPr>
          <a:lstStyle/>
          <a:p>
            <a:pPr algn="just"/>
            <a:r>
              <a:rPr lang="en-IN" dirty="0" smtClean="0"/>
              <a:t>Allows applications to run in environments that do not suit the native application.</a:t>
            </a:r>
          </a:p>
          <a:p>
            <a:pPr algn="just"/>
            <a:r>
              <a:rPr lang="en-IN" dirty="0" smtClean="0"/>
              <a:t>Reduces system integration and administration costs by maintaining a common software baseline across multiple diverse computers in an organization.</a:t>
            </a:r>
          </a:p>
          <a:p>
            <a:pPr algn="just"/>
            <a:r>
              <a:rPr lang="en-IN" dirty="0" smtClean="0"/>
              <a:t>Lesser integration protects the operating system and other applications from poorly written or buggy code.</a:t>
            </a:r>
            <a:endParaRPr lang="en-IN"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Application Virtualization Benefits</a:t>
            </a:r>
          </a:p>
        </p:txBody>
      </p:sp>
      <p:sp>
        <p:nvSpPr>
          <p:cNvPr id="4" name="Slide Number Placeholder 3"/>
          <p:cNvSpPr>
            <a:spLocks noGrp="1"/>
          </p:cNvSpPr>
          <p:nvPr>
            <p:ph type="sldNum" sz="quarter" idx="12"/>
          </p:nvPr>
        </p:nvSpPr>
        <p:spPr/>
        <p:txBody>
          <a:bodyPr/>
          <a:lstStyle/>
          <a:p>
            <a:fld id="{BB055922-87EB-483D-8474-2C9330A0D922}" type="slidenum">
              <a:rPr lang="en-US" smtClean="0"/>
              <a:pPr/>
              <a:t>26</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normAutofit lnSpcReduction="10000"/>
          </a:bodyPr>
          <a:lstStyle/>
          <a:p>
            <a:pPr algn="just"/>
            <a:r>
              <a:rPr lang="en-IN" dirty="0" smtClean="0"/>
              <a:t>It allows incompatible applications to run side by side.</a:t>
            </a:r>
          </a:p>
          <a:p>
            <a:pPr algn="just"/>
            <a:r>
              <a:rPr lang="en-IN" dirty="0" smtClean="0"/>
              <a:t>Isolating applications from the operating system has security benefits as well, as the exposure of the application does automatically entail the exposure of the entire OS.</a:t>
            </a:r>
          </a:p>
          <a:p>
            <a:pPr algn="just"/>
            <a:r>
              <a:rPr lang="en-IN" dirty="0" smtClean="0"/>
              <a:t>Application virtualization uses fewer resources than a separate virtual machine.</a:t>
            </a:r>
            <a:endParaRPr lang="en-IN"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VPN</a:t>
            </a:r>
            <a:endParaRPr lang="en-IN" dirty="0"/>
          </a:p>
        </p:txBody>
      </p:sp>
      <p:sp>
        <p:nvSpPr>
          <p:cNvPr id="3" name="Subtitle 2"/>
          <p:cNvSpPr>
            <a:spLocks noGrp="1"/>
          </p:cNvSpPr>
          <p:nvPr>
            <p:ph type="subTitle" idx="1"/>
          </p:nvPr>
        </p:nvSpPr>
        <p:spPr/>
        <p:txBody>
          <a:bodyPr/>
          <a:lstStyle/>
          <a:p>
            <a:endParaRPr lang="en-IN"/>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val="2682422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VPN</a:t>
            </a:r>
            <a:endParaRPr lang="en-IN" dirty="0"/>
          </a:p>
        </p:txBody>
      </p:sp>
      <p:sp>
        <p:nvSpPr>
          <p:cNvPr id="3" name="Content Placeholder 2"/>
          <p:cNvSpPr>
            <a:spLocks noGrp="1"/>
          </p:cNvSpPr>
          <p:nvPr>
            <p:ph idx="1"/>
          </p:nvPr>
        </p:nvSpPr>
        <p:spPr>
          <a:xfrm>
            <a:off x="457200" y="1524000"/>
            <a:ext cx="8229600" cy="5105400"/>
          </a:xfrm>
        </p:spPr>
        <p:txBody>
          <a:bodyPr>
            <a:normAutofit fontScale="92500" lnSpcReduction="20000"/>
          </a:bodyPr>
          <a:lstStyle/>
          <a:p>
            <a:pPr lvl="0" algn="just"/>
            <a:r>
              <a:rPr lang="en-IN" sz="3400" dirty="0" smtClean="0"/>
              <a:t>A virtual private network (VPN) extends a private network across a public network, and enables users to send and receive data across shared or public networks as if their computing devices were directly connected to the private network. </a:t>
            </a:r>
          </a:p>
          <a:p>
            <a:pPr lvl="0" algn="just"/>
            <a:r>
              <a:rPr lang="en-IN" sz="3400" dirty="0" smtClean="0"/>
              <a:t>Applications running across a VPN may therefore benefit from the functionality, security, and management of the private network. </a:t>
            </a:r>
          </a:p>
          <a:p>
            <a:pPr lvl="0" algn="just"/>
            <a:r>
              <a:rPr lang="en-IN" sz="3400" dirty="0" smtClean="0"/>
              <a:t>Encryption is a common though not an inherent part of a VPN connection. </a:t>
            </a:r>
            <a:endParaRPr lang="en-IN" dirty="0" smtClean="0"/>
          </a:p>
          <a:p>
            <a:pPr lvl="0" algn="just"/>
            <a:endParaRPr lang="en-IN" dirty="0" smtClean="0"/>
          </a:p>
          <a:p>
            <a:pPr lvl="0" algn="just"/>
            <a:endParaRPr lang="en-IN" dirty="0" smtClean="0"/>
          </a:p>
          <a:p>
            <a:pPr lvl="0" algn="just"/>
            <a:endParaRPr lang="en-IN" dirty="0" smtClean="0"/>
          </a:p>
          <a:p>
            <a:pPr lvl="0" algn="just"/>
            <a:endParaRPr lang="en-IN" dirty="0" smtClean="0"/>
          </a:p>
          <a:p>
            <a:pPr algn="just"/>
            <a:endParaRPr lang="en-IN" dirty="0" smtClean="0"/>
          </a:p>
          <a:p>
            <a:pPr algn="just">
              <a:buNone/>
            </a:pPr>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val="2930788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VPN</a:t>
            </a:r>
            <a:endParaRPr lang="en-IN" dirty="0"/>
          </a:p>
        </p:txBody>
      </p:sp>
      <p:sp>
        <p:nvSpPr>
          <p:cNvPr id="3" name="Content Placeholder 2"/>
          <p:cNvSpPr>
            <a:spLocks noGrp="1"/>
          </p:cNvSpPr>
          <p:nvPr>
            <p:ph idx="1"/>
          </p:nvPr>
        </p:nvSpPr>
        <p:spPr>
          <a:xfrm>
            <a:off x="457200" y="1524000"/>
            <a:ext cx="8229600" cy="5105400"/>
          </a:xfrm>
        </p:spPr>
        <p:txBody>
          <a:bodyPr>
            <a:normAutofit/>
          </a:bodyPr>
          <a:lstStyle/>
          <a:p>
            <a:pPr lvl="0" algn="just"/>
            <a:r>
              <a:rPr lang="en-IN" sz="3400" dirty="0" smtClean="0"/>
              <a:t>VPN technology was developed to allow remote users and branch offices to access corporate applications and resources. To ensure security, the private network connection is established using an encrypted layered tunnelling protocol and VPN users use authentication methods, including passwords or certificates, to gain access to the VPN.</a:t>
            </a:r>
          </a:p>
          <a:p>
            <a:pPr lvl="0" algn="just"/>
            <a:endParaRPr lang="en-IN" dirty="0" smtClean="0"/>
          </a:p>
          <a:p>
            <a:pPr lvl="0" algn="just"/>
            <a:endParaRPr lang="en-IN" dirty="0" smtClean="0"/>
          </a:p>
          <a:p>
            <a:pPr lvl="0" algn="just"/>
            <a:endParaRPr lang="en-IN" dirty="0" smtClean="0"/>
          </a:p>
          <a:p>
            <a:pPr lvl="0" algn="just"/>
            <a:endParaRPr lang="en-IN" dirty="0" smtClean="0"/>
          </a:p>
          <a:p>
            <a:pPr lvl="0" algn="just"/>
            <a:endParaRPr lang="en-IN" dirty="0" smtClean="0"/>
          </a:p>
          <a:p>
            <a:pPr algn="just"/>
            <a:endParaRPr lang="en-IN" dirty="0" smtClean="0"/>
          </a:p>
          <a:p>
            <a:pPr algn="just">
              <a:buNone/>
            </a:pPr>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val="105426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3</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pic>
        <p:nvPicPr>
          <p:cNvPr id="1026" name="Picture 2"/>
          <p:cNvPicPr>
            <a:picLocks noGrp="1" noChangeAspect="1" noChangeArrowheads="1"/>
          </p:cNvPicPr>
          <p:nvPr>
            <p:ph idx="1"/>
          </p:nvPr>
        </p:nvPicPr>
        <p:blipFill>
          <a:blip r:embed="rId3"/>
          <a:srcRect/>
          <a:stretch>
            <a:fillRect/>
          </a:stretch>
        </p:blipFill>
        <p:spPr bwMode="auto">
          <a:xfrm>
            <a:off x="785786" y="1571613"/>
            <a:ext cx="7643866" cy="4714908"/>
          </a:xfrm>
          <a:prstGeom prst="rect">
            <a:avLst/>
          </a:prstGeom>
          <a:noFill/>
          <a:ln w="9525">
            <a:noFill/>
            <a:miter lim="800000"/>
            <a:headEnd/>
            <a:tailEnd/>
          </a:ln>
          <a:effec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a:t>
            </a:r>
            <a:endParaRPr lang="en-IN" dirty="0"/>
          </a:p>
        </p:txBody>
      </p:sp>
      <p:sp>
        <p:nvSpPr>
          <p:cNvPr id="3" name="Content Placeholder 2"/>
          <p:cNvSpPr>
            <a:spLocks noGrp="1"/>
          </p:cNvSpPr>
          <p:nvPr>
            <p:ph idx="1"/>
          </p:nvPr>
        </p:nvSpPr>
        <p:spPr/>
        <p:txBody>
          <a:bodyPr>
            <a:noAutofit/>
          </a:bodyPr>
          <a:lstStyle/>
          <a:p>
            <a:pPr algn="just"/>
            <a:r>
              <a:rPr lang="en-IN" dirty="0" smtClean="0"/>
              <a:t>Types of VPN: Site- to- Site VPN and Remote- access VPN.</a:t>
            </a:r>
          </a:p>
          <a:p>
            <a:pPr algn="just"/>
            <a:r>
              <a:rPr lang="en-IN" dirty="0" smtClean="0"/>
              <a:t>Site- to- Site VPN: Allow a company to connect its remote sites to the corporate backbone securely  over internet.</a:t>
            </a:r>
          </a:p>
          <a:p>
            <a:pPr algn="just"/>
            <a:r>
              <a:rPr lang="en-IN" dirty="0" smtClean="0"/>
              <a:t>Remote- Access VPN: Allow  remote user like telecommuters to securely access the corporate network wherever and they need to.</a:t>
            </a:r>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val="1288910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r>
              <a:rPr lang="en-IN" dirty="0" smtClean="0"/>
              <a:t>Security over Internet: VPN uses </a:t>
            </a:r>
            <a:r>
              <a:rPr lang="en-IN" dirty="0" err="1" smtClean="0"/>
              <a:t>IPsec</a:t>
            </a:r>
            <a:r>
              <a:rPr lang="en-IN" dirty="0" smtClean="0"/>
              <a:t> to provide secure communication over internet.</a:t>
            </a:r>
          </a:p>
          <a:p>
            <a:pPr algn="just"/>
            <a:r>
              <a:rPr lang="en-IN" dirty="0" smtClean="0"/>
              <a:t>Allow for secure data transmission over an IP- based network.</a:t>
            </a:r>
          </a:p>
          <a:p>
            <a:pPr algn="just"/>
            <a:r>
              <a:rPr lang="en-IN" dirty="0" smtClean="0"/>
              <a:t>Data confidentiality.</a:t>
            </a:r>
          </a:p>
          <a:p>
            <a:pPr algn="just"/>
            <a:r>
              <a:rPr lang="en-IN" dirty="0" smtClean="0"/>
              <a:t>Data integrity.</a:t>
            </a:r>
          </a:p>
          <a:p>
            <a:pPr algn="just"/>
            <a:r>
              <a:rPr lang="en-IN" dirty="0" smtClean="0"/>
              <a:t>Data origin authentication.</a:t>
            </a:r>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val="3100471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Ways to Implement VPN</a:t>
            </a:r>
            <a:endParaRPr lang="en-IN" dirty="0"/>
          </a:p>
        </p:txBody>
      </p:sp>
      <p:sp>
        <p:nvSpPr>
          <p:cNvPr id="3" name="Content Placeholder 2"/>
          <p:cNvSpPr>
            <a:spLocks noGrp="1"/>
          </p:cNvSpPr>
          <p:nvPr>
            <p:ph idx="1"/>
          </p:nvPr>
        </p:nvSpPr>
        <p:spPr/>
        <p:txBody>
          <a:bodyPr>
            <a:normAutofit fontScale="92500"/>
          </a:bodyPr>
          <a:lstStyle/>
          <a:p>
            <a:pPr algn="just"/>
            <a:r>
              <a:rPr lang="en-IN" dirty="0" smtClean="0"/>
              <a:t>Three ways to implement VPN:</a:t>
            </a:r>
          </a:p>
          <a:p>
            <a:pPr lvl="0" algn="just"/>
            <a:r>
              <a:rPr lang="en-IN" dirty="0" smtClean="0"/>
              <a:t>Generic Routing Encapsulation (GRE): Peer to Peer, No encryption, Manual Tunnel, Not Scalable, Static IP on all End Points.</a:t>
            </a:r>
          </a:p>
          <a:p>
            <a:pPr lvl="0" algn="just"/>
            <a:r>
              <a:rPr lang="en-IN" dirty="0" smtClean="0"/>
              <a:t>Dynamic Multi- point VPN (DMVPN): Multi point,  uses NHRP(Next Hop Resolution Protocol) protocol.</a:t>
            </a:r>
          </a:p>
          <a:p>
            <a:pPr lvl="0" algn="just"/>
            <a:r>
              <a:rPr lang="en-IN" dirty="0" smtClean="0"/>
              <a:t>IPSec: Provides encryption, confidentiality, data integrity, authentication, replay detection.</a:t>
            </a:r>
          </a:p>
          <a:p>
            <a:pPr algn="just"/>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val="1107193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buNone/>
            </a:pPr>
            <a:r>
              <a:rPr lang="en-IN" dirty="0" smtClean="0"/>
              <a:t>DMVPN:</a:t>
            </a:r>
          </a:p>
          <a:p>
            <a:pPr algn="just"/>
            <a:r>
              <a:rPr lang="en-IN" dirty="0" smtClean="0"/>
              <a:t>Automatically creates VPN tunnels when dynamic IP address on the both ends are used.</a:t>
            </a:r>
          </a:p>
          <a:p>
            <a:pPr algn="just"/>
            <a:r>
              <a:rPr lang="en-IN" dirty="0" smtClean="0"/>
              <a:t>Keeping cost low, minimising configuration complexity and increasing flexibility. </a:t>
            </a:r>
          </a:p>
          <a:p>
            <a:pPr algn="just"/>
            <a:r>
              <a:rPr lang="en-IN" dirty="0" smtClean="0"/>
              <a:t>NHRP: Maintains tunnel end point IP address with their public IP Address. </a:t>
            </a:r>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val="3008481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buNone/>
            </a:pPr>
            <a:r>
              <a:rPr lang="en-IN" dirty="0" smtClean="0"/>
              <a:t>IPSec VPN:</a:t>
            </a:r>
          </a:p>
          <a:p>
            <a:pPr algn="just"/>
            <a:r>
              <a:rPr lang="en-IN" dirty="0" smtClean="0"/>
              <a:t>Allow two or more hosts to communicate in a secure manner by authenticating and encryption each IP packet of a communication session.</a:t>
            </a:r>
          </a:p>
          <a:p>
            <a:pPr algn="just"/>
            <a:r>
              <a:rPr lang="en-IN" dirty="0" smtClean="0"/>
              <a:t>Provides confidentiality, data integrity, authentication, replay detection.</a:t>
            </a:r>
          </a:p>
          <a:p>
            <a:pPr algn="just"/>
            <a:r>
              <a:rPr lang="en-IN" dirty="0" smtClean="0"/>
              <a:t>Virtual tunnel between two endpoints.</a:t>
            </a:r>
          </a:p>
          <a:p>
            <a:pPr algn="just">
              <a:buNone/>
            </a:pPr>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val="3405591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VPN client packet into VPN server.</a:t>
            </a:r>
          </a:p>
          <a:p>
            <a:pPr algn="just"/>
            <a:r>
              <a:rPr lang="en-IN" dirty="0" smtClean="0"/>
              <a:t>VPN gave a secure way to connect to a company’s intranet.</a:t>
            </a:r>
          </a:p>
          <a:p>
            <a:pPr algn="just"/>
            <a:r>
              <a:rPr lang="en-IN" dirty="0" smtClean="0"/>
              <a:t>Information between VPN server and the destination server are subjected to normal internet traffic rules.</a:t>
            </a:r>
          </a:p>
          <a:p>
            <a:pPr algn="just"/>
            <a:r>
              <a:rPr lang="en-IN" dirty="0" smtClean="0"/>
              <a:t>Open VPN, IKEv2(Microsoft &amp; Cisco)</a:t>
            </a:r>
          </a:p>
          <a:p>
            <a:pPr algn="just"/>
            <a:r>
              <a:rPr lang="en-IN" dirty="0" smtClean="0"/>
              <a:t>VPN server needs to know where data is going and who to send it to.</a:t>
            </a:r>
            <a:endParaRPr lang="en-IN" dirty="0"/>
          </a:p>
        </p:txBody>
      </p:sp>
      <p:pic>
        <p:nvPicPr>
          <p:cNvPr id="4" name="Picture 3" descr="Related image"/>
          <p:cNvPicPr/>
          <p:nvPr/>
        </p:nvPicPr>
        <p:blipFill>
          <a:blip r:embed="rId2"/>
          <a:srcRect l="3793" t="21970" r="3781" b="23464"/>
          <a:stretch>
            <a:fillRect/>
          </a:stretch>
        </p:blipFill>
        <p:spPr bwMode="auto">
          <a:xfrm>
            <a:off x="0" y="0"/>
            <a:ext cx="1219200" cy="857232"/>
          </a:xfrm>
          <a:prstGeom prst="rect">
            <a:avLst/>
          </a:prstGeom>
          <a:noFill/>
          <a:ln w="9525">
            <a:noFill/>
            <a:miter lim="800000"/>
            <a:headEnd/>
            <a:tailEnd/>
          </a:ln>
        </p:spPr>
      </p:pic>
    </p:spTree>
    <p:extLst>
      <p:ext uri="{BB962C8B-B14F-4D97-AF65-F5344CB8AC3E}">
        <p14:creationId xmlns:p14="http://schemas.microsoft.com/office/powerpoint/2010/main" val="1868007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4</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pic>
        <p:nvPicPr>
          <p:cNvPr id="2050" name="Picture 2"/>
          <p:cNvPicPr>
            <a:picLocks noGrp="1" noChangeAspect="1" noChangeArrowheads="1"/>
          </p:cNvPicPr>
          <p:nvPr>
            <p:ph idx="1"/>
          </p:nvPr>
        </p:nvPicPr>
        <p:blipFill>
          <a:blip r:embed="rId3"/>
          <a:srcRect/>
          <a:stretch>
            <a:fillRect/>
          </a:stretch>
        </p:blipFill>
        <p:spPr bwMode="auto">
          <a:xfrm>
            <a:off x="714348" y="1428737"/>
            <a:ext cx="7572428" cy="4439458"/>
          </a:xfrm>
          <a:prstGeom prst="rect">
            <a:avLst/>
          </a:prstGeom>
          <a:noFill/>
          <a:ln w="9525">
            <a:noFill/>
            <a:miter lim="800000"/>
            <a:headEnd/>
            <a:tailEnd/>
          </a:ln>
          <a:effec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5</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pic>
        <p:nvPicPr>
          <p:cNvPr id="3074" name="Picture 2"/>
          <p:cNvPicPr>
            <a:picLocks noGrp="1" noChangeAspect="1" noChangeArrowheads="1"/>
          </p:cNvPicPr>
          <p:nvPr>
            <p:ph idx="1"/>
          </p:nvPr>
        </p:nvPicPr>
        <p:blipFill>
          <a:blip r:embed="rId3"/>
          <a:srcRect/>
          <a:stretch>
            <a:fillRect/>
          </a:stretch>
        </p:blipFill>
        <p:spPr bwMode="auto">
          <a:xfrm>
            <a:off x="642910" y="1643050"/>
            <a:ext cx="7643866" cy="4500594"/>
          </a:xfrm>
          <a:prstGeom prst="rect">
            <a:avLst/>
          </a:prstGeom>
          <a:noFill/>
          <a:ln w="9525">
            <a:noFill/>
            <a:miter lim="800000"/>
            <a:headEnd/>
            <a:tailEnd/>
          </a:ln>
          <a:effec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6</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sp>
        <p:nvSpPr>
          <p:cNvPr id="7" name="Content Placeholder 6"/>
          <p:cNvSpPr>
            <a:spLocks noGrp="1"/>
          </p:cNvSpPr>
          <p:nvPr>
            <p:ph idx="1"/>
          </p:nvPr>
        </p:nvSpPr>
        <p:spPr/>
        <p:txBody>
          <a:bodyPr/>
          <a:lstStyle/>
          <a:p>
            <a:r>
              <a:rPr lang="en-IN" dirty="0" smtClean="0"/>
              <a:t>Compatibility/ Dependency.</a:t>
            </a:r>
          </a:p>
          <a:p>
            <a:r>
              <a:rPr lang="en-IN" dirty="0" smtClean="0"/>
              <a:t>Long Setup Time.</a:t>
            </a:r>
          </a:p>
          <a:p>
            <a:r>
              <a:rPr lang="en-IN" dirty="0" smtClean="0"/>
              <a:t>Different Dev/ Test/ Prod environments.</a:t>
            </a:r>
          </a:p>
          <a:p>
            <a:endParaRPr lang="en-IN"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7</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pic>
        <p:nvPicPr>
          <p:cNvPr id="4098" name="Picture 2"/>
          <p:cNvPicPr>
            <a:picLocks noGrp="1" noChangeAspect="1" noChangeArrowheads="1"/>
          </p:cNvPicPr>
          <p:nvPr>
            <p:ph idx="1"/>
          </p:nvPr>
        </p:nvPicPr>
        <p:blipFill>
          <a:blip r:embed="rId3"/>
          <a:srcRect/>
          <a:stretch>
            <a:fillRect/>
          </a:stretch>
        </p:blipFill>
        <p:spPr bwMode="auto">
          <a:xfrm>
            <a:off x="642910" y="1571612"/>
            <a:ext cx="7786742" cy="4643470"/>
          </a:xfrm>
          <a:prstGeom prst="rect">
            <a:avLst/>
          </a:prstGeom>
          <a:noFill/>
          <a:ln w="9525">
            <a:noFill/>
            <a:miter lim="800000"/>
            <a:headEnd/>
            <a:tailEnd/>
          </a:ln>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8</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pic>
        <p:nvPicPr>
          <p:cNvPr id="5122" name="Picture 2"/>
          <p:cNvPicPr>
            <a:picLocks noGrp="1" noChangeAspect="1" noChangeArrowheads="1"/>
          </p:cNvPicPr>
          <p:nvPr>
            <p:ph idx="1"/>
          </p:nvPr>
        </p:nvPicPr>
        <p:blipFill>
          <a:blip r:embed="rId3"/>
          <a:srcRect/>
          <a:stretch>
            <a:fillRect/>
          </a:stretch>
        </p:blipFill>
        <p:spPr bwMode="auto">
          <a:xfrm>
            <a:off x="857224" y="1643050"/>
            <a:ext cx="7500989" cy="4429156"/>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t>OS Virtualization </a:t>
            </a:r>
          </a:p>
        </p:txBody>
      </p:sp>
      <p:sp>
        <p:nvSpPr>
          <p:cNvPr id="4" name="Slide Number Placeholder 3"/>
          <p:cNvSpPr>
            <a:spLocks noGrp="1"/>
          </p:cNvSpPr>
          <p:nvPr>
            <p:ph type="sldNum" sz="quarter" idx="12"/>
          </p:nvPr>
        </p:nvSpPr>
        <p:spPr/>
        <p:txBody>
          <a:bodyPr/>
          <a:lstStyle/>
          <a:p>
            <a:fld id="{BB055922-87EB-483D-8474-2C9330A0D922}" type="slidenum">
              <a:rPr lang="en-US" smtClean="0"/>
              <a:pPr/>
              <a:t>9</a:t>
            </a:fld>
            <a:endParaRPr lang="en-US"/>
          </a:p>
        </p:txBody>
      </p:sp>
      <p:pic>
        <p:nvPicPr>
          <p:cNvPr id="6" name="Picture 5" descr="Related image"/>
          <p:cNvPicPr/>
          <p:nvPr/>
        </p:nvPicPr>
        <p:blipFill>
          <a:blip r:embed="rId2"/>
          <a:srcRect l="3793" t="21970" r="3781" b="23464"/>
          <a:stretch>
            <a:fillRect/>
          </a:stretch>
        </p:blipFill>
        <p:spPr bwMode="auto">
          <a:xfrm>
            <a:off x="0" y="0"/>
            <a:ext cx="1622550" cy="828000"/>
          </a:xfrm>
          <a:prstGeom prst="rect">
            <a:avLst/>
          </a:prstGeom>
          <a:noFill/>
          <a:ln w="9525">
            <a:noFill/>
            <a:miter lim="800000"/>
            <a:headEnd/>
            <a:tailEnd/>
          </a:ln>
        </p:spPr>
      </p:pic>
      <p:pic>
        <p:nvPicPr>
          <p:cNvPr id="6146" name="Picture 2"/>
          <p:cNvPicPr>
            <a:picLocks noGrp="1" noChangeAspect="1" noChangeArrowheads="1"/>
          </p:cNvPicPr>
          <p:nvPr>
            <p:ph idx="1"/>
          </p:nvPr>
        </p:nvPicPr>
        <p:blipFill>
          <a:blip r:embed="rId3"/>
          <a:srcRect/>
          <a:stretch>
            <a:fillRect/>
          </a:stretch>
        </p:blipFill>
        <p:spPr bwMode="auto">
          <a:xfrm>
            <a:off x="714348" y="1357298"/>
            <a:ext cx="7858179" cy="4768865"/>
          </a:xfrm>
          <a:prstGeom prst="rect">
            <a:avLst/>
          </a:prstGeom>
          <a:noFill/>
          <a:ln w="9525">
            <a:noFill/>
            <a:miter lim="800000"/>
            <a:headEnd/>
            <a:tailEnd/>
          </a:ln>
          <a:effectLst/>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749</Words>
  <Application>Microsoft Office PowerPoint</Application>
  <PresentationFormat>On-screen Show (4:3)</PresentationFormat>
  <Paragraphs>128</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Times New Roman</vt:lpstr>
      <vt:lpstr>Office Theme</vt:lpstr>
      <vt:lpstr>Virtualization</vt:lpstr>
      <vt:lpstr>Types of Virtualization</vt:lpstr>
      <vt:lpstr>OS Virtualization </vt:lpstr>
      <vt:lpstr>OS Virtualization </vt:lpstr>
      <vt:lpstr>OS Virtualization </vt:lpstr>
      <vt:lpstr>OS Virtualization </vt:lpstr>
      <vt:lpstr>OS Virtualization </vt:lpstr>
      <vt:lpstr>OS Virtualization </vt:lpstr>
      <vt:lpstr>OS Virtualization </vt:lpstr>
      <vt:lpstr>OS Virtualization </vt:lpstr>
      <vt:lpstr>OS Virtualization </vt:lpstr>
      <vt:lpstr>Desktop Virtualization </vt:lpstr>
      <vt:lpstr>Desktop Virtualization </vt:lpstr>
      <vt:lpstr>Desktop Virtualization </vt:lpstr>
      <vt:lpstr>Desktop Virtualization </vt:lpstr>
      <vt:lpstr>Desktop Virtualization </vt:lpstr>
      <vt:lpstr>Desktop Virtualization </vt:lpstr>
      <vt:lpstr>Desktop Virtualization </vt:lpstr>
      <vt:lpstr>Desktop Virtualization </vt:lpstr>
      <vt:lpstr>Desktop Virtualization </vt:lpstr>
      <vt:lpstr>Desktop Virtualization </vt:lpstr>
      <vt:lpstr>Application Virtualization </vt:lpstr>
      <vt:lpstr>Application Virtualization </vt:lpstr>
      <vt:lpstr>Application Virtualization </vt:lpstr>
      <vt:lpstr>Application Virtualization Benefits</vt:lpstr>
      <vt:lpstr>Application Virtualization Benefits</vt:lpstr>
      <vt:lpstr>VPN</vt:lpstr>
      <vt:lpstr>VPN</vt:lpstr>
      <vt:lpstr>VPN</vt:lpstr>
      <vt:lpstr>Types</vt:lpstr>
      <vt:lpstr>Cont..</vt:lpstr>
      <vt:lpstr>Ways to Implement VPN</vt:lpstr>
      <vt:lpstr>Cont..</vt:lpstr>
      <vt:lpstr>Cont..</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Topic&gt;</dc:title>
  <dc:creator>admin</dc:creator>
  <cp:lastModifiedBy>saurabh</cp:lastModifiedBy>
  <cp:revision>19</cp:revision>
  <dcterms:created xsi:type="dcterms:W3CDTF">2020-06-30T05:06:42Z</dcterms:created>
  <dcterms:modified xsi:type="dcterms:W3CDTF">2023-02-17T02:35:29Z</dcterms:modified>
</cp:coreProperties>
</file>