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8" r:id="rId3"/>
    <p:sldId id="259" r:id="rId4"/>
    <p:sldId id="267" r:id="rId5"/>
    <p:sldId id="268" r:id="rId6"/>
    <p:sldId id="269" r:id="rId7"/>
    <p:sldId id="271" r:id="rId8"/>
    <p:sldId id="270" r:id="rId9"/>
    <p:sldId id="272" r:id="rId10"/>
    <p:sldId id="273" r:id="rId11"/>
    <p:sldId id="274" r:id="rId12"/>
    <p:sldId id="275" r:id="rId13"/>
    <p:sldId id="276" r:id="rId14"/>
    <p:sldId id="260" r:id="rId15"/>
    <p:sldId id="261" r:id="rId16"/>
    <p:sldId id="265" r:id="rId17"/>
    <p:sldId id="262" r:id="rId18"/>
    <p:sldId id="299" r:id="rId19"/>
    <p:sldId id="302" r:id="rId20"/>
    <p:sldId id="303" r:id="rId21"/>
    <p:sldId id="304" r:id="rId22"/>
    <p:sldId id="300" r:id="rId23"/>
    <p:sldId id="301" r:id="rId24"/>
    <p:sldId id="284" r:id="rId25"/>
    <p:sldId id="285" r:id="rId26"/>
    <p:sldId id="286" r:id="rId27"/>
    <p:sldId id="287" r:id="rId28"/>
    <p:sldId id="298" r:id="rId29"/>
    <p:sldId id="288" r:id="rId30"/>
    <p:sldId id="295" r:id="rId31"/>
    <p:sldId id="296" r:id="rId32"/>
    <p:sldId id="297" r:id="rId33"/>
    <p:sldId id="289" r:id="rId34"/>
    <p:sldId id="294" r:id="rId35"/>
    <p:sldId id="290" r:id="rId36"/>
    <p:sldId id="291" r:id="rId37"/>
    <p:sldId id="305" r:id="rId38"/>
    <p:sldId id="292" r:id="rId39"/>
    <p:sldId id="293" r:id="rId40"/>
    <p:sldId id="26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24" autoAdjust="0"/>
  </p:normalViewPr>
  <p:slideViewPr>
    <p:cSldViewPr>
      <p:cViewPr varScale="1">
        <p:scale>
          <a:sx n="79" d="100"/>
          <a:sy n="79" d="100"/>
        </p:scale>
        <p:origin x="2102"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0DC803-79B9-4D68-A0B2-67E6EAD24F3A}" type="datetimeFigureOut">
              <a:rPr lang="en-US" smtClean="0"/>
              <a:pPr/>
              <a:t>8/25/2022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E01B1A-1ED1-4975-A668-0E4B2AE151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397EB2-2CA9-4B1B-B208-70ECF7CDA4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E01B1A-1ED1-4975-A668-0E4B2AE151BD}"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p:spPr>
        <p:txBody>
          <a:bodyPr/>
          <a:lstStyle/>
          <a:p>
            <a:endParaRPr lang="en-IN" smtClean="0">
              <a:latin typeface="Arial" pitchFamily="34" charset="0"/>
            </a:endParaRPr>
          </a:p>
        </p:txBody>
      </p:sp>
      <p:sp>
        <p:nvSpPr>
          <p:cNvPr id="31748" name="Slide Number Placeholder 3"/>
          <p:cNvSpPr>
            <a:spLocks noGrp="1"/>
          </p:cNvSpPr>
          <p:nvPr>
            <p:ph type="sldNum" sz="quarter" idx="5"/>
          </p:nvPr>
        </p:nvSpPr>
        <p:spPr>
          <a:noFill/>
          <a:ln>
            <a:miter lim="800000"/>
            <a:headEnd/>
            <a:tailEnd/>
          </a:ln>
        </p:spPr>
        <p:txBody>
          <a:bodyPr/>
          <a:lstStyle/>
          <a:p>
            <a:fld id="{AD6B73BC-976A-40B1-B898-9231C5D98DA7}" type="slidenum">
              <a:rPr lang="en-IN" smtClean="0"/>
              <a:pPr/>
              <a:t>33</a:t>
            </a:fld>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17930F-A3DC-4269-9803-1FF2419ED5B0}" type="datetimeFigureOut">
              <a:rPr lang="en-US" smtClean="0"/>
              <a:pPr/>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17930F-A3DC-4269-9803-1FF2419ED5B0}" type="datetimeFigureOut">
              <a:rPr lang="en-US" smtClean="0"/>
              <a:pPr/>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17930F-A3DC-4269-9803-1FF2419ED5B0}" type="datetimeFigureOut">
              <a:rPr lang="en-US" smtClean="0"/>
              <a:pPr/>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201930" y="289511"/>
            <a:ext cx="8741880" cy="899665"/>
          </a:xfrm>
          <a:prstGeom prst="rect">
            <a:avLst/>
          </a:prstGeom>
        </p:spPr>
        <p:txBody>
          <a:bodyPr vert="horz" wrap="square" lIns="120481" tIns="75301" rIns="120481" bIns="75301" rtlCol="0" anchor="t">
            <a:noAutofit/>
          </a:bodyPr>
          <a:lstStyle>
            <a:lvl1pPr>
              <a:defRPr>
                <a:latin typeface="Cambria" pitchFamily="18" charset="0"/>
              </a:defRPr>
            </a:lvl1pPr>
          </a:lstStyle>
          <a:p>
            <a:r>
              <a:rPr lang="en-US" dirty="0"/>
              <a:t>Click to edit Master title style</a:t>
            </a:r>
          </a:p>
        </p:txBody>
      </p:sp>
      <p:sp>
        <p:nvSpPr>
          <p:cNvPr id="5" name="Text Placeholder 3"/>
          <p:cNvSpPr>
            <a:spLocks noGrp="1"/>
          </p:cNvSpPr>
          <p:nvPr>
            <p:ph idx="1"/>
          </p:nvPr>
        </p:nvSpPr>
        <p:spPr>
          <a:xfrm>
            <a:off x="201931" y="1189178"/>
            <a:ext cx="8740140" cy="2343442"/>
          </a:xfrm>
          <a:prstGeom prst="rect">
            <a:avLst/>
          </a:prstGeom>
        </p:spPr>
        <p:txBody>
          <a:bodyPr vert="horz" wrap="square" lIns="120481" tIns="75301" rIns="120481" bIns="75301" rtlCol="0">
            <a:spAutoFit/>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9398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17930F-A3DC-4269-9803-1FF2419ED5B0}" type="datetimeFigureOut">
              <a:rPr lang="en-US" smtClean="0"/>
              <a:pPr/>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17930F-A3DC-4269-9803-1FF2419ED5B0}" type="datetimeFigureOut">
              <a:rPr lang="en-US" smtClean="0"/>
              <a:pPr/>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17930F-A3DC-4269-9803-1FF2419ED5B0}" type="datetimeFigureOut">
              <a:rPr lang="en-US" smtClean="0"/>
              <a:pPr/>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17930F-A3DC-4269-9803-1FF2419ED5B0}" type="datetimeFigureOut">
              <a:rPr lang="en-US" smtClean="0"/>
              <a:pPr/>
              <a:t>8/25/2022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17930F-A3DC-4269-9803-1FF2419ED5B0}" type="datetimeFigureOut">
              <a:rPr lang="en-US" smtClean="0"/>
              <a:pPr/>
              <a:t>8/25/2022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17930F-A3DC-4269-9803-1FF2419ED5B0}" type="datetimeFigureOut">
              <a:rPr lang="en-US" smtClean="0"/>
              <a:pPr/>
              <a:t>8/25/2022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17930F-A3DC-4269-9803-1FF2419ED5B0}" type="datetimeFigureOut">
              <a:rPr lang="en-US" smtClean="0"/>
              <a:pPr/>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17930F-A3DC-4269-9803-1FF2419ED5B0}" type="datetimeFigureOut">
              <a:rPr lang="en-US" smtClean="0"/>
              <a:pPr/>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7930F-A3DC-4269-9803-1FF2419ED5B0}" type="datetimeFigureOut">
              <a:rPr lang="en-US" smtClean="0"/>
              <a:pPr/>
              <a:t>8/25/2022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F9F20-8095-4969-ACF2-24017FE519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819400"/>
            <a:ext cx="7772400" cy="1143008"/>
          </a:xfrm>
        </p:spPr>
        <p:txBody>
          <a:bodyPr>
            <a:noAutofit/>
          </a:bodyPr>
          <a:lstStyle/>
          <a:p>
            <a:r>
              <a:rPr lang="en-US" b="1" dirty="0" smtClean="0">
                <a:solidFill>
                  <a:srgbClr val="002060"/>
                </a:solidFill>
                <a:latin typeface="Cambria" pitchFamily="18" charset="0"/>
              </a:rPr>
              <a:t>Deployment Models in Cloud Computing  </a:t>
            </a:r>
            <a:endParaRPr lang="en-US" sz="5400" b="1" dirty="0">
              <a:solidFill>
                <a:srgbClr val="002060"/>
              </a:solidFill>
              <a:latin typeface="Cambria" pitchFamily="18" charset="0"/>
              <a:cs typeface="Times New Roman" pitchFamily="18" charset="0"/>
            </a:endParaRPr>
          </a:p>
        </p:txBody>
      </p:sp>
      <p:pic>
        <p:nvPicPr>
          <p:cNvPr id="4" name="Picture 3" descr="Related image"/>
          <p:cNvPicPr/>
          <p:nvPr/>
        </p:nvPicPr>
        <p:blipFill>
          <a:blip r:embed="rId3"/>
          <a:srcRect l="3793" t="21970" r="3781" b="23464"/>
          <a:stretch>
            <a:fillRect/>
          </a:stretch>
        </p:blipFill>
        <p:spPr bwMode="auto">
          <a:xfrm>
            <a:off x="3286116" y="500042"/>
            <a:ext cx="2286016" cy="1143008"/>
          </a:xfrm>
          <a:prstGeom prst="rect">
            <a:avLst/>
          </a:prstGeom>
          <a:noFill/>
          <a:ln w="9525">
            <a:noFill/>
            <a:miter lim="800000"/>
            <a:headEnd/>
            <a:tailEnd/>
          </a:ln>
        </p:spPr>
      </p:pic>
      <p:sp>
        <p:nvSpPr>
          <p:cNvPr id="5" name="Title 1"/>
          <p:cNvSpPr txBox="1">
            <a:spLocks/>
          </p:cNvSpPr>
          <p:nvPr/>
        </p:nvSpPr>
        <p:spPr>
          <a:xfrm>
            <a:off x="714348" y="2786058"/>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b="1" dirty="0" smtClean="0">
                <a:latin typeface="Cambria" pitchFamily="18" charset="0"/>
              </a:rPr>
              <a:t>Private Cloud</a:t>
            </a:r>
            <a:endParaRPr lang="en-US" dirty="0"/>
          </a:p>
        </p:txBody>
      </p:sp>
      <p:sp>
        <p:nvSpPr>
          <p:cNvPr id="4" name="Date Placeholder 3"/>
          <p:cNvSpPr>
            <a:spLocks noGrp="1"/>
          </p:cNvSpPr>
          <p:nvPr>
            <p:ph type="dt" sz="half" idx="10"/>
          </p:nvPr>
        </p:nvSpPr>
        <p:spPr/>
        <p:txBody>
          <a:bodyPr/>
          <a:lstStyle/>
          <a:p>
            <a:endParaRPr lang="en-US"/>
          </a:p>
        </p:txBody>
      </p:sp>
      <p:sp>
        <p:nvSpPr>
          <p:cNvPr id="5" name="Content Placeholder 2"/>
          <p:cNvSpPr>
            <a:spLocks noGrp="1"/>
          </p:cNvSpPr>
          <p:nvPr>
            <p:ph idx="1"/>
          </p:nvPr>
        </p:nvSpPr>
        <p:spPr>
          <a:xfrm>
            <a:off x="457200" y="1447800"/>
            <a:ext cx="8229600" cy="4571999"/>
          </a:xfrm>
        </p:spPr>
        <p:txBody>
          <a:bodyPr>
            <a:normAutofit/>
          </a:bodyPr>
          <a:lstStyle/>
          <a:p>
            <a:pPr algn="just"/>
            <a:r>
              <a:rPr lang="en-US" sz="2400" dirty="0" smtClean="0">
                <a:latin typeface="Cambria" pitchFamily="18" charset="0"/>
              </a:rPr>
              <a:t>Private clouds are built for the exclusive use of one   client, providing the utmost control over data, security, and quality of service. </a:t>
            </a:r>
          </a:p>
          <a:p>
            <a:pPr algn="just"/>
            <a:r>
              <a:rPr lang="en-US" sz="2400" dirty="0" smtClean="0">
                <a:latin typeface="Cambria" pitchFamily="18" charset="0"/>
              </a:rPr>
              <a:t>The company owns the infrastructure and has control over how applications are deployed on it. </a:t>
            </a:r>
          </a:p>
          <a:p>
            <a:pPr algn="just"/>
            <a:r>
              <a:rPr lang="en-US" sz="2400" dirty="0" smtClean="0">
                <a:latin typeface="Cambria" pitchFamily="18" charset="0"/>
              </a:rPr>
              <a:t>Private clouds may be deployed in an enterprise data-center, and they also may be deployed at a co-location facility. </a:t>
            </a:r>
          </a:p>
          <a:p>
            <a:pPr algn="just"/>
            <a:r>
              <a:rPr lang="en-US" sz="2400" dirty="0" smtClean="0">
                <a:latin typeface="Cambria" pitchFamily="18" charset="0"/>
              </a:rPr>
              <a:t>Private clouds can be built and managed by a               company’s own IT organization or by a cloud provider. </a:t>
            </a:r>
          </a:p>
          <a:p>
            <a:pPr algn="just"/>
            <a:endParaRPr lang="en-US" sz="2400" dirty="0" smtClean="0">
              <a:latin typeface="Cambria" pitchFamily="18" charset="0"/>
            </a:endParaRPr>
          </a:p>
          <a:p>
            <a:pPr algn="just"/>
            <a:endParaRPr lang="en-US" sz="2400" dirty="0" smtClean="0">
              <a:latin typeface="Cambri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
            </a:r>
            <a:br>
              <a:rPr lang="en-US" dirty="0" smtClean="0"/>
            </a:br>
            <a:r>
              <a:rPr lang="en-US" sz="4900" b="1" dirty="0" smtClean="0">
                <a:latin typeface="Cambria" pitchFamily="18" charset="0"/>
              </a:rPr>
              <a:t>Private Cloud</a:t>
            </a:r>
            <a:endParaRPr lang="en-US" sz="4900" b="1" dirty="0">
              <a:latin typeface="Cambria" pitchFamily="18" charset="0"/>
            </a:endParaRPr>
          </a:p>
        </p:txBody>
      </p:sp>
      <p:pic>
        <p:nvPicPr>
          <p:cNvPr id="2051" name="Picture 3"/>
          <p:cNvPicPr>
            <a:picLocks noChangeAspect="1" noChangeArrowheads="1"/>
          </p:cNvPicPr>
          <p:nvPr/>
        </p:nvPicPr>
        <p:blipFill>
          <a:blip r:embed="rId2"/>
          <a:srcRect/>
          <a:stretch>
            <a:fillRect/>
          </a:stretch>
        </p:blipFill>
        <p:spPr bwMode="auto">
          <a:xfrm>
            <a:off x="2895600" y="3352800"/>
            <a:ext cx="5972175" cy="31623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endParaRPr lang="en-US"/>
          </a:p>
        </p:txBody>
      </p:sp>
      <p:sp>
        <p:nvSpPr>
          <p:cNvPr id="6" name="Content Placeholder 2"/>
          <p:cNvSpPr>
            <a:spLocks noGrp="1"/>
          </p:cNvSpPr>
          <p:nvPr>
            <p:ph idx="1"/>
          </p:nvPr>
        </p:nvSpPr>
        <p:spPr>
          <a:xfrm>
            <a:off x="457200" y="1447800"/>
            <a:ext cx="8229600" cy="4571999"/>
          </a:xfrm>
        </p:spPr>
        <p:txBody>
          <a:bodyPr>
            <a:normAutofit/>
          </a:bodyPr>
          <a:lstStyle/>
          <a:p>
            <a:pPr algn="just"/>
            <a:r>
              <a:rPr lang="en-US" sz="2400" dirty="0" smtClean="0">
                <a:latin typeface="Cambria" pitchFamily="18" charset="0"/>
              </a:rPr>
              <a:t>This model gives companies a high level of control     over the use of cloud resources while bringing in the expertise needed to establish and operate the environment .</a:t>
            </a:r>
          </a:p>
          <a:p>
            <a:pPr algn="just"/>
            <a:endParaRPr lang="en-US" sz="2400" dirty="0" smtClean="0">
              <a:latin typeface="Cambria" pitchFamily="18" charset="0"/>
            </a:endParaRPr>
          </a:p>
          <a:p>
            <a:pPr algn="just"/>
            <a:endParaRPr lang="en-US" sz="2400" dirty="0" smtClean="0">
              <a:latin typeface="Cambri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sz="4900" b="1" dirty="0" smtClean="0">
                <a:latin typeface="Cambria" pitchFamily="18" charset="0"/>
              </a:rPr>
              <a:t>Hybrid Cloud</a:t>
            </a:r>
            <a:endParaRPr lang="en-US" sz="4900" b="1" dirty="0">
              <a:latin typeface="Cambria" pitchFamily="18" charset="0"/>
            </a:endParaRPr>
          </a:p>
        </p:txBody>
      </p:sp>
      <p:sp>
        <p:nvSpPr>
          <p:cNvPr id="4" name="Date Placeholder 3"/>
          <p:cNvSpPr>
            <a:spLocks noGrp="1"/>
          </p:cNvSpPr>
          <p:nvPr>
            <p:ph type="dt" sz="half" idx="10"/>
          </p:nvPr>
        </p:nvSpPr>
        <p:spPr/>
        <p:txBody>
          <a:bodyPr/>
          <a:lstStyle/>
          <a:p>
            <a:endParaRPr lang="en-US"/>
          </a:p>
        </p:txBody>
      </p:sp>
      <p:sp>
        <p:nvSpPr>
          <p:cNvPr id="5" name="Content Placeholder 2"/>
          <p:cNvSpPr>
            <a:spLocks noGrp="1"/>
          </p:cNvSpPr>
          <p:nvPr>
            <p:ph idx="1"/>
          </p:nvPr>
        </p:nvSpPr>
        <p:spPr>
          <a:xfrm>
            <a:off x="457200" y="1447800"/>
            <a:ext cx="8229600" cy="4571999"/>
          </a:xfrm>
        </p:spPr>
        <p:txBody>
          <a:bodyPr>
            <a:normAutofit/>
          </a:bodyPr>
          <a:lstStyle/>
          <a:p>
            <a:pPr algn="just"/>
            <a:r>
              <a:rPr lang="en-US" sz="2400" dirty="0" smtClean="0">
                <a:latin typeface="Cambria" pitchFamily="18" charset="0"/>
              </a:rPr>
              <a:t>Hybrid clouds combine both public and private cloud models. </a:t>
            </a:r>
          </a:p>
          <a:p>
            <a:pPr algn="just"/>
            <a:r>
              <a:rPr lang="en-US" sz="2400" dirty="0" smtClean="0">
                <a:latin typeface="Cambria" pitchFamily="18" charset="0"/>
              </a:rPr>
              <a:t>They can help to provide on-demand, externally        provisioned scale. </a:t>
            </a:r>
          </a:p>
          <a:p>
            <a:pPr algn="just"/>
            <a:r>
              <a:rPr lang="en-US" sz="2400" dirty="0" smtClean="0">
                <a:latin typeface="Cambria" pitchFamily="18" charset="0"/>
              </a:rPr>
              <a:t>The ability to augment a private cloud with the           resources of a public cloud can be used to maintain      service levels in the face of rapid workload fluctuation. </a:t>
            </a:r>
          </a:p>
          <a:p>
            <a:pPr algn="just"/>
            <a:r>
              <a:rPr lang="en-US" sz="2400" dirty="0" smtClean="0">
                <a:latin typeface="Cambria" pitchFamily="18" charset="0"/>
              </a:rPr>
              <a:t>This is most often seen with the use of storage cloud to support Web 2.0 applications. </a:t>
            </a:r>
          </a:p>
          <a:p>
            <a:pPr algn="just"/>
            <a:r>
              <a:rPr lang="en-US" sz="2400" dirty="0" smtClean="0">
                <a:latin typeface="Cambria" pitchFamily="18" charset="0"/>
              </a:rPr>
              <a:t>A hybrid cloud also can be used to handle planned   workload spikes </a:t>
            </a:r>
          </a:p>
          <a:p>
            <a:pPr algn="just"/>
            <a:endParaRPr lang="en-US" sz="2400" dirty="0" smtClean="0">
              <a:latin typeface="Cambria" pitchFamily="18" charset="0"/>
            </a:endParaRPr>
          </a:p>
          <a:p>
            <a:pPr algn="just"/>
            <a:endParaRPr lang="en-US" sz="2400" dirty="0" smtClean="0">
              <a:latin typeface="Cambria"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sz="4900" b="1" dirty="0" smtClean="0">
                <a:latin typeface="Cambria" pitchFamily="18" charset="0"/>
              </a:rPr>
              <a:t>Hybrid Cloud</a:t>
            </a:r>
            <a:endParaRPr lang="en-US" sz="4900" b="1" dirty="0">
              <a:latin typeface="Cambria" pitchFamily="18" charset="0"/>
            </a:endParaRPr>
          </a:p>
        </p:txBody>
      </p:sp>
      <p:sp>
        <p:nvSpPr>
          <p:cNvPr id="6" name="Date Placeholder 5"/>
          <p:cNvSpPr>
            <a:spLocks noGrp="1"/>
          </p:cNvSpPr>
          <p:nvPr>
            <p:ph type="dt" sz="half" idx="10"/>
          </p:nvPr>
        </p:nvSpPr>
        <p:spPr/>
        <p:txBody>
          <a:bodyPr/>
          <a:lstStyle/>
          <a:p>
            <a:endParaRPr lang="en-US"/>
          </a:p>
        </p:txBody>
      </p:sp>
      <p:sp>
        <p:nvSpPr>
          <p:cNvPr id="7" name="Content Placeholder 2"/>
          <p:cNvSpPr>
            <a:spLocks noGrp="1"/>
          </p:cNvSpPr>
          <p:nvPr>
            <p:ph idx="1"/>
          </p:nvPr>
        </p:nvSpPr>
        <p:spPr>
          <a:xfrm>
            <a:off x="457200" y="1447800"/>
            <a:ext cx="8229600" cy="4571999"/>
          </a:xfrm>
        </p:spPr>
        <p:txBody>
          <a:bodyPr>
            <a:normAutofit/>
          </a:bodyPr>
          <a:lstStyle/>
          <a:p>
            <a:pPr algn="just"/>
            <a:r>
              <a:rPr lang="en-US" sz="2400" dirty="0" smtClean="0">
                <a:latin typeface="Cambria" pitchFamily="18" charset="0"/>
              </a:rPr>
              <a:t>Hybrid clouds introduce the complexity of                determining how to distribute applications across    both a public and private cloud. </a:t>
            </a:r>
          </a:p>
          <a:p>
            <a:pPr algn="just"/>
            <a:r>
              <a:rPr lang="en-US" sz="2400" dirty="0" smtClean="0">
                <a:latin typeface="Cambria" pitchFamily="18" charset="0"/>
              </a:rPr>
              <a:t>Among the issues that need to be considered is the relationship between data and processing resources</a:t>
            </a:r>
          </a:p>
          <a:p>
            <a:pPr algn="just"/>
            <a:r>
              <a:rPr lang="en-US" sz="2400" dirty="0" smtClean="0">
                <a:latin typeface="Cambria" pitchFamily="18" charset="0"/>
              </a:rPr>
              <a:t>Issues is what has to be kept where?  </a:t>
            </a:r>
          </a:p>
          <a:p>
            <a:pPr algn="just"/>
            <a:endParaRPr lang="en-US" sz="2400" dirty="0" smtClean="0">
              <a:latin typeface="Cambria" pitchFamily="18" charset="0"/>
            </a:endParaRPr>
          </a:p>
          <a:p>
            <a:pPr algn="just"/>
            <a:endParaRPr lang="en-US" sz="2400" dirty="0" smtClean="0">
              <a:latin typeface="Cambria" pitchFamily="18" charset="0"/>
            </a:endParaRPr>
          </a:p>
        </p:txBody>
      </p:sp>
      <p:pic>
        <p:nvPicPr>
          <p:cNvPr id="8" name="Picture 2"/>
          <p:cNvPicPr>
            <a:picLocks noChangeAspect="1" noChangeArrowheads="1"/>
          </p:cNvPicPr>
          <p:nvPr/>
        </p:nvPicPr>
        <p:blipFill>
          <a:blip r:embed="rId2"/>
          <a:srcRect/>
          <a:stretch>
            <a:fillRect/>
          </a:stretch>
        </p:blipFill>
        <p:spPr bwMode="auto">
          <a:xfrm>
            <a:off x="5486400" y="3810000"/>
            <a:ext cx="3657600" cy="29762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b="1" dirty="0" smtClean="0">
                <a:latin typeface="Cambria" pitchFamily="18" charset="0"/>
              </a:rPr>
              <a:t>Comparison</a:t>
            </a:r>
            <a:endParaRPr lang="en-US" b="1" dirty="0">
              <a:latin typeface="Cambria" pitchFamily="18" charset="0"/>
            </a:endParaRPr>
          </a:p>
        </p:txBody>
      </p:sp>
      <p:pic>
        <p:nvPicPr>
          <p:cNvPr id="10242" name="Picture 2" descr="Cloud Deployment Models – Science Now Academy"/>
          <p:cNvPicPr>
            <a:picLocks noChangeAspect="1" noChangeArrowheads="1"/>
          </p:cNvPicPr>
          <p:nvPr/>
        </p:nvPicPr>
        <p:blipFill>
          <a:blip r:embed="rId2"/>
          <a:srcRect/>
          <a:stretch>
            <a:fillRect/>
          </a:stretch>
        </p:blipFill>
        <p:spPr bwMode="auto">
          <a:xfrm>
            <a:off x="106680" y="1752600"/>
            <a:ext cx="8961120" cy="401859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Hosted private cloud"/>
          <p:cNvPicPr>
            <a:picLocks noChangeAspect="1" noChangeArrowheads="1"/>
          </p:cNvPicPr>
          <p:nvPr/>
        </p:nvPicPr>
        <p:blipFill>
          <a:blip r:embed="rId2"/>
          <a:srcRect t="13333" b="4444"/>
          <a:stretch>
            <a:fillRect/>
          </a:stretch>
        </p:blipFill>
        <p:spPr bwMode="auto">
          <a:xfrm>
            <a:off x="1612011" y="1358976"/>
            <a:ext cx="6084189" cy="5422824"/>
          </a:xfrm>
          <a:prstGeom prst="rect">
            <a:avLst/>
          </a:prstGeom>
          <a:noFill/>
        </p:spPr>
      </p:pic>
      <p:sp>
        <p:nvSpPr>
          <p:cNvPr id="3" name="Title 1"/>
          <p:cNvSpPr>
            <a:spLocks noGrp="1"/>
          </p:cNvSpPr>
          <p:nvPr>
            <p:ph type="title"/>
          </p:nvPr>
        </p:nvSpPr>
        <p:spPr>
          <a:xfrm>
            <a:off x="457200" y="274638"/>
            <a:ext cx="8229600" cy="1096962"/>
          </a:xfrm>
        </p:spPr>
        <p:style>
          <a:lnRef idx="3">
            <a:schemeClr val="lt1"/>
          </a:lnRef>
          <a:fillRef idx="1">
            <a:schemeClr val="accent1"/>
          </a:fillRef>
          <a:effectRef idx="1">
            <a:schemeClr val="accent1"/>
          </a:effectRef>
          <a:fontRef idx="minor">
            <a:schemeClr val="lt1"/>
          </a:fontRef>
        </p:style>
        <p:txBody>
          <a:bodyPr/>
          <a:lstStyle/>
          <a:p>
            <a:r>
              <a:rPr lang="en-US" b="1" dirty="0" smtClean="0">
                <a:latin typeface="Cambria" pitchFamily="18" charset="0"/>
              </a:rPr>
              <a:t>Virtual Private Cloud (VPC)</a:t>
            </a:r>
            <a:endParaRPr lang="en-US" b="1" dirty="0">
              <a:latin typeface="Cambria"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1" name="Picture 2"/>
          <p:cNvPicPr>
            <a:picLocks noGrp="1" noChangeAspect="1" noChangeArrowheads="1"/>
          </p:cNvPicPr>
          <p:nvPr>
            <p:ph idx="1"/>
          </p:nvPr>
        </p:nvPicPr>
        <p:blipFill>
          <a:blip r:embed="rId2"/>
          <a:srcRect t="12763" r="1667" b="7179"/>
          <a:stretch>
            <a:fillRect/>
          </a:stretch>
        </p:blipFill>
        <p:spPr>
          <a:xfrm>
            <a:off x="152400" y="1143000"/>
            <a:ext cx="8991600" cy="5257800"/>
          </a:xfrm>
        </p:spPr>
      </p:pic>
      <p:sp>
        <p:nvSpPr>
          <p:cNvPr id="4" name="Title 1"/>
          <p:cNvSpPr>
            <a:spLocks noGrp="1"/>
          </p:cNvSpPr>
          <p:nvPr>
            <p:ph type="title"/>
          </p:nvPr>
        </p:nvSpPr>
        <p:spPr>
          <a:xfrm>
            <a:off x="457200" y="76200"/>
            <a:ext cx="8229600" cy="1143000"/>
          </a:xfrm>
        </p:spPr>
        <p:style>
          <a:lnRef idx="3">
            <a:schemeClr val="lt1"/>
          </a:lnRef>
          <a:fillRef idx="1">
            <a:schemeClr val="accent1"/>
          </a:fillRef>
          <a:effectRef idx="1">
            <a:schemeClr val="accent1"/>
          </a:effectRef>
          <a:fontRef idx="minor">
            <a:schemeClr val="lt1"/>
          </a:fontRef>
        </p:style>
        <p:txBody>
          <a:bodyPr/>
          <a:lstStyle/>
          <a:p>
            <a:r>
              <a:rPr lang="en-US" b="1" dirty="0" smtClean="0">
                <a:latin typeface="Cambria" pitchFamily="18" charset="0"/>
              </a:rPr>
              <a:t>Pros and Cons of Each Model</a:t>
            </a:r>
            <a:endParaRPr lang="en-US" b="1" dirty="0">
              <a:latin typeface="Cambria"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b="1" dirty="0" smtClean="0">
                <a:latin typeface="Cambria" pitchFamily="18" charset="0"/>
              </a:rPr>
              <a:t>Cloud Bursting</a:t>
            </a:r>
            <a:endParaRPr lang="en-US" b="1" dirty="0">
              <a:latin typeface="Cambria" pitchFamily="18" charset="0"/>
            </a:endParaRPr>
          </a:p>
        </p:txBody>
      </p:sp>
      <p:sp>
        <p:nvSpPr>
          <p:cNvPr id="3" name="Content Placeholder 2"/>
          <p:cNvSpPr>
            <a:spLocks noGrp="1"/>
          </p:cNvSpPr>
          <p:nvPr>
            <p:ph idx="1"/>
          </p:nvPr>
        </p:nvSpPr>
        <p:spPr/>
        <p:txBody>
          <a:bodyPr>
            <a:normAutofit/>
          </a:bodyPr>
          <a:lstStyle/>
          <a:p>
            <a:pPr algn="just"/>
            <a:r>
              <a:rPr lang="en-US" sz="2800" dirty="0" smtClean="0">
                <a:latin typeface="Cambria" pitchFamily="18" charset="0"/>
              </a:rPr>
              <a:t>Cloud bursting is an application deployment model in which an application runs in a private cloud or data center and </a:t>
            </a:r>
            <a:r>
              <a:rPr lang="en-US" sz="2800" b="1" dirty="0" smtClean="0">
                <a:solidFill>
                  <a:srgbClr val="FF0000"/>
                </a:solidFill>
                <a:latin typeface="Cambria" pitchFamily="18" charset="0"/>
              </a:rPr>
              <a:t>bursts into a public cloud</a:t>
            </a:r>
            <a:r>
              <a:rPr lang="en-US" sz="2800" dirty="0" smtClean="0">
                <a:latin typeface="Cambria" pitchFamily="18" charset="0"/>
              </a:rPr>
              <a:t> when the demand for computing capacity spikes. </a:t>
            </a:r>
          </a:p>
          <a:p>
            <a:pPr algn="just"/>
            <a:r>
              <a:rPr lang="en-US" sz="2800" dirty="0" smtClean="0">
                <a:latin typeface="Cambria" pitchFamily="18" charset="0"/>
              </a:rPr>
              <a:t>The </a:t>
            </a:r>
            <a:r>
              <a:rPr lang="en-US" sz="2800" b="1" dirty="0" smtClean="0">
                <a:solidFill>
                  <a:srgbClr val="FF0000"/>
                </a:solidFill>
                <a:latin typeface="Cambria" pitchFamily="18" charset="0"/>
              </a:rPr>
              <a:t>advantage</a:t>
            </a:r>
            <a:r>
              <a:rPr lang="en-US" sz="2800" dirty="0" smtClean="0">
                <a:latin typeface="Cambria" pitchFamily="18" charset="0"/>
              </a:rPr>
              <a:t> of such a hybrid cloud deployment is that an organization only pays for extra compute resources when they are needed.</a:t>
            </a:r>
            <a:endParaRPr lang="en-US" sz="2800" dirty="0">
              <a:latin typeface="Cambria"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QUIZ</a:t>
            </a:r>
            <a:endParaRPr lang="en-US" dirty="0">
              <a:latin typeface="Cambria" pitchFamily="18" charset="0"/>
            </a:endParaRPr>
          </a:p>
        </p:txBody>
      </p:sp>
      <p:sp>
        <p:nvSpPr>
          <p:cNvPr id="3" name="Content Placeholder 2"/>
          <p:cNvSpPr>
            <a:spLocks noGrp="1"/>
          </p:cNvSpPr>
          <p:nvPr>
            <p:ph idx="10"/>
          </p:nvPr>
        </p:nvSpPr>
        <p:spPr>
          <a:xfrm>
            <a:off x="228600" y="1524000"/>
            <a:ext cx="8534400" cy="3657600"/>
          </a:xfrm>
        </p:spPr>
        <p:txBody>
          <a:bodyPr/>
          <a:lstStyle/>
          <a:p>
            <a:pPr algn="just"/>
            <a:r>
              <a:rPr lang="en-US" sz="2000" dirty="0" smtClean="0">
                <a:solidFill>
                  <a:schemeClr val="tx1"/>
                </a:solidFill>
                <a:latin typeface="Cambria" pitchFamily="18" charset="0"/>
              </a:rPr>
              <a:t>A private cloud helps businesses reduce their cost in what two ways? (Choose two.) </a:t>
            </a:r>
          </a:p>
          <a:p>
            <a:pPr marL="514350" indent="-514350" algn="just">
              <a:buAutoNum type="alphaUcPeriod"/>
            </a:pPr>
            <a:r>
              <a:rPr lang="en-US" sz="2000" dirty="0" smtClean="0">
                <a:solidFill>
                  <a:schemeClr val="tx1"/>
                </a:solidFill>
                <a:latin typeface="Cambria" pitchFamily="18" charset="0"/>
              </a:rPr>
              <a:t>It reduces infrastructure cost by adopting  virtualization techniques. </a:t>
            </a:r>
          </a:p>
          <a:p>
            <a:pPr marL="514350" indent="-514350" algn="just">
              <a:buAutoNum type="alphaUcPeriod"/>
            </a:pPr>
            <a:r>
              <a:rPr lang="en-US" sz="2000" dirty="0" smtClean="0">
                <a:solidFill>
                  <a:schemeClr val="tx1"/>
                </a:solidFill>
                <a:latin typeface="Cambria" pitchFamily="18" charset="0"/>
              </a:rPr>
              <a:t>It reduces infrastructure cost by owning all of the computing resources. </a:t>
            </a:r>
          </a:p>
          <a:p>
            <a:pPr marL="514350" indent="-514350" algn="just">
              <a:buAutoNum type="alphaUcPeriod"/>
            </a:pPr>
            <a:r>
              <a:rPr lang="en-US" sz="2000" dirty="0" smtClean="0">
                <a:solidFill>
                  <a:schemeClr val="tx1"/>
                </a:solidFill>
                <a:latin typeface="Cambria" pitchFamily="18" charset="0"/>
              </a:rPr>
              <a:t>It reduces operating costs by having maximum control over the data and infrastructure. </a:t>
            </a:r>
          </a:p>
          <a:p>
            <a:pPr marL="514350" indent="-514350" algn="just">
              <a:buAutoNum type="alphaUcPeriod"/>
            </a:pPr>
            <a:r>
              <a:rPr lang="en-US" sz="2000" dirty="0" smtClean="0">
                <a:solidFill>
                  <a:schemeClr val="tx1"/>
                </a:solidFill>
                <a:latin typeface="Cambria" pitchFamily="18" charset="0"/>
              </a:rPr>
              <a:t>It reduces infrastructure cost by consolidating computing resources and distributed computing. </a:t>
            </a:r>
            <a:endParaRPr lang="en-US" sz="2000" dirty="0">
              <a:solidFill>
                <a:schemeClr val="tx1"/>
              </a:solidFill>
              <a:latin typeface="Cambria"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How to choose Cloud</a:t>
            </a:r>
            <a:endParaRPr lang="en-US" dirty="0"/>
          </a:p>
        </p:txBody>
      </p:sp>
      <p:sp>
        <p:nvSpPr>
          <p:cNvPr id="3" name="Content Placeholder 2"/>
          <p:cNvSpPr>
            <a:spLocks noGrp="1"/>
          </p:cNvSpPr>
          <p:nvPr>
            <p:ph idx="1"/>
          </p:nvPr>
        </p:nvSpPr>
        <p:spPr>
          <a:xfrm>
            <a:off x="201931" y="1056901"/>
            <a:ext cx="8740140" cy="5827473"/>
          </a:xfrm>
        </p:spPr>
        <p:txBody>
          <a:bodyPr/>
          <a:lstStyle/>
          <a:p>
            <a:r>
              <a:rPr lang="en-US" sz="2600" b="1" dirty="0" smtClean="0"/>
              <a:t>Finance</a:t>
            </a:r>
          </a:p>
          <a:p>
            <a:pPr lvl="1"/>
            <a:r>
              <a:rPr lang="en-US" sz="2300" dirty="0" smtClean="0"/>
              <a:t>Does your business prefer spending CAPEX or OPEX on your IT Infrastructure?</a:t>
            </a:r>
          </a:p>
          <a:p>
            <a:r>
              <a:rPr lang="en-US" sz="2600" b="1" dirty="0" smtClean="0"/>
              <a:t>Infrastructure	</a:t>
            </a:r>
          </a:p>
          <a:p>
            <a:pPr lvl="1"/>
            <a:r>
              <a:rPr lang="en-US" sz="2300" dirty="0" smtClean="0"/>
              <a:t>Do you have existing infrastructure that is less than two years old?</a:t>
            </a:r>
          </a:p>
          <a:p>
            <a:r>
              <a:rPr lang="en-US" sz="2600" b="1" dirty="0" smtClean="0"/>
              <a:t>Facilities</a:t>
            </a:r>
          </a:p>
          <a:p>
            <a:pPr lvl="1"/>
            <a:r>
              <a:rPr lang="en-US" sz="2300" dirty="0" smtClean="0"/>
              <a:t>Are your DC facilities in need of a refurbish/upgrade?</a:t>
            </a:r>
          </a:p>
          <a:p>
            <a:r>
              <a:rPr lang="en-US" sz="2600" b="1" dirty="0" smtClean="0"/>
              <a:t>Network</a:t>
            </a:r>
          </a:p>
          <a:p>
            <a:pPr lvl="1"/>
            <a:r>
              <a:rPr lang="en-US" sz="2300" dirty="0" smtClean="0"/>
              <a:t>Do you have an MPLS network?</a:t>
            </a:r>
          </a:p>
          <a:p>
            <a:r>
              <a:rPr lang="en-US" sz="2600" b="1" dirty="0" smtClean="0"/>
              <a:t>Compliance</a:t>
            </a:r>
          </a:p>
          <a:p>
            <a:pPr lvl="1"/>
            <a:r>
              <a:rPr lang="en-US" sz="2300" dirty="0" smtClean="0"/>
              <a:t>Are there any compliance or industry restrictions hosting applications that you are aware of?</a:t>
            </a:r>
            <a:endParaRPr lang="en-US" sz="3600" dirty="0" smtClean="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857250"/>
          </a:xfrm>
        </p:spPr>
        <p:style>
          <a:lnRef idx="1">
            <a:schemeClr val="accent1"/>
          </a:lnRef>
          <a:fillRef idx="3">
            <a:schemeClr val="accent1"/>
          </a:fillRef>
          <a:effectRef idx="2">
            <a:schemeClr val="accent1"/>
          </a:effectRef>
          <a:fontRef idx="minor">
            <a:schemeClr val="lt1"/>
          </a:fontRef>
        </p:style>
        <p:txBody>
          <a:bodyPr>
            <a:noAutofit/>
          </a:bodyPr>
          <a:lstStyle/>
          <a:p>
            <a:pPr>
              <a:defRPr/>
            </a:pPr>
            <a:r>
              <a:rPr lang="en-IN" sz="4800" dirty="0" smtClean="0">
                <a:latin typeface="Cambria" pitchFamily="18" charset="0"/>
              </a:rPr>
              <a:t>Deployment Models</a:t>
            </a:r>
            <a:endParaRPr lang="en-IN" dirty="0">
              <a:latin typeface="Cambria" pitchFamily="18" charset="0"/>
            </a:endParaRPr>
          </a:p>
        </p:txBody>
      </p:sp>
      <p:sp>
        <p:nvSpPr>
          <p:cNvPr id="21507" name="Content Placeholder 2"/>
          <p:cNvSpPr>
            <a:spLocks noGrp="1"/>
          </p:cNvSpPr>
          <p:nvPr>
            <p:ph idx="1"/>
          </p:nvPr>
        </p:nvSpPr>
        <p:spPr/>
        <p:txBody>
          <a:bodyPr>
            <a:normAutofit/>
          </a:bodyPr>
          <a:lstStyle/>
          <a:p>
            <a:r>
              <a:rPr lang="en-IN" sz="2800" dirty="0" smtClean="0">
                <a:latin typeface="Cambria" pitchFamily="18" charset="0"/>
              </a:rPr>
              <a:t>Private cloud</a:t>
            </a:r>
          </a:p>
          <a:p>
            <a:r>
              <a:rPr lang="en-IN" sz="2800" dirty="0" smtClean="0">
                <a:latin typeface="Cambria" pitchFamily="18" charset="0"/>
              </a:rPr>
              <a:t>Public cloud</a:t>
            </a:r>
          </a:p>
          <a:p>
            <a:r>
              <a:rPr lang="en-IN" sz="2800" dirty="0" smtClean="0">
                <a:latin typeface="Cambria" pitchFamily="18" charset="0"/>
              </a:rPr>
              <a:t>Hybrid cloud</a:t>
            </a:r>
          </a:p>
          <a:p>
            <a:r>
              <a:rPr lang="en-US" sz="2800" dirty="0" smtClean="0">
                <a:latin typeface="Cambria" pitchFamily="18" charset="0"/>
              </a:rPr>
              <a:t>Community Cloud </a:t>
            </a:r>
          </a:p>
          <a:p>
            <a:endParaRPr lang="en-IN" sz="2800" dirty="0" smtClean="0">
              <a:latin typeface="Cambria" pitchFamily="18" charset="0"/>
            </a:endParaRPr>
          </a:p>
        </p:txBody>
      </p:sp>
      <p:pic>
        <p:nvPicPr>
          <p:cNvPr id="2052" name="Picture 4" descr="Dad Ef Sticker GIF | Gfycat"/>
          <p:cNvPicPr>
            <a:picLocks noChangeAspect="1" noChangeArrowheads="1" noCrop="1"/>
          </p:cNvPicPr>
          <p:nvPr/>
        </p:nvPicPr>
        <p:blipFill>
          <a:blip r:embed="rId2"/>
          <a:srcRect/>
          <a:stretch>
            <a:fillRect/>
          </a:stretch>
        </p:blipFill>
        <p:spPr bwMode="auto">
          <a:xfrm>
            <a:off x="4114800" y="1371600"/>
            <a:ext cx="4762500" cy="428625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How to choose Cloud</a:t>
            </a:r>
            <a:endParaRPr lang="en-US" dirty="0"/>
          </a:p>
        </p:txBody>
      </p:sp>
      <p:sp>
        <p:nvSpPr>
          <p:cNvPr id="3" name="Content Placeholder 2"/>
          <p:cNvSpPr>
            <a:spLocks noGrp="1"/>
          </p:cNvSpPr>
          <p:nvPr>
            <p:ph idx="1"/>
          </p:nvPr>
        </p:nvSpPr>
        <p:spPr>
          <a:xfrm>
            <a:off x="201931" y="1056901"/>
            <a:ext cx="8740140" cy="3565315"/>
          </a:xfrm>
        </p:spPr>
        <p:txBody>
          <a:bodyPr/>
          <a:lstStyle/>
          <a:p>
            <a:r>
              <a:rPr lang="en-US" sz="2600" b="1" dirty="0" smtClean="0"/>
              <a:t>Headcount</a:t>
            </a:r>
          </a:p>
          <a:p>
            <a:pPr lvl="1"/>
            <a:r>
              <a:rPr lang="en-US" sz="2300" dirty="0" smtClean="0"/>
              <a:t>Do you run a lean IT Division in terms of headcount?</a:t>
            </a:r>
          </a:p>
          <a:p>
            <a:r>
              <a:rPr lang="en-US" sz="2600" b="1" dirty="0" smtClean="0"/>
              <a:t>Growth rate</a:t>
            </a:r>
          </a:p>
          <a:p>
            <a:pPr lvl="1"/>
            <a:r>
              <a:rPr lang="en-US" sz="2300" dirty="0" smtClean="0"/>
              <a:t>Do you have trouble controlling server sprawl in your environment</a:t>
            </a:r>
          </a:p>
          <a:p>
            <a:pPr lvl="1"/>
            <a:r>
              <a:rPr lang="en-US" sz="2300" dirty="0" smtClean="0"/>
              <a:t>Do you have a dynamic ever-changing environment?</a:t>
            </a:r>
          </a:p>
          <a:p>
            <a:r>
              <a:rPr lang="en-US" sz="2600" b="1" dirty="0" smtClean="0"/>
              <a:t>Applications</a:t>
            </a:r>
          </a:p>
          <a:p>
            <a:pPr lvl="1"/>
            <a:r>
              <a:rPr lang="en-US" sz="2300" dirty="0" smtClean="0"/>
              <a:t>Are your applications predominantly web based?</a:t>
            </a:r>
            <a:endParaRPr lang="en-US" sz="2300" b="1" dirty="0" smtClean="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smtClean="0"/>
              <a:t>Money Calculation</a:t>
            </a:r>
            <a:endParaRPr lang="en-US" b="1" dirty="0"/>
          </a:p>
        </p:txBody>
      </p:sp>
      <p:sp>
        <p:nvSpPr>
          <p:cNvPr id="3" name="Content Placeholder 2"/>
          <p:cNvSpPr>
            <a:spLocks noGrp="1"/>
          </p:cNvSpPr>
          <p:nvPr>
            <p:ph idx="1"/>
          </p:nvPr>
        </p:nvSpPr>
        <p:spPr>
          <a:xfrm>
            <a:off x="201931" y="1012808"/>
            <a:ext cx="8740140" cy="5858250"/>
          </a:xfrm>
        </p:spPr>
        <p:txBody>
          <a:bodyPr/>
          <a:lstStyle/>
          <a:p>
            <a:r>
              <a:rPr lang="en-US" dirty="0" smtClean="0"/>
              <a:t>Medium-sized organization: wishes to run a service for </a:t>
            </a:r>
            <a:r>
              <a:rPr lang="en-US" i="1" dirty="0" smtClean="0"/>
              <a:t>M months </a:t>
            </a:r>
          </a:p>
          <a:p>
            <a:pPr lvl="1"/>
            <a:r>
              <a:rPr lang="en-US" sz="2300" dirty="0" smtClean="0"/>
              <a:t>Service requires 128 servers (1024 cores) and 524 TB </a:t>
            </a:r>
          </a:p>
          <a:p>
            <a:r>
              <a:rPr lang="en-US" b="1" dirty="0" smtClean="0">
                <a:solidFill>
                  <a:srgbClr val="FFC000"/>
                </a:solidFill>
              </a:rPr>
              <a:t>OUTSOURCE (lets say AWS)</a:t>
            </a:r>
          </a:p>
          <a:p>
            <a:r>
              <a:rPr lang="en-US" sz="2300" dirty="0" smtClean="0"/>
              <a:t>S3 costs: $0.12 per GB month. EC2 costs: $0.10 per CPU hour Storage = $ 0.12 X 524 X 1000 ~ $62 K </a:t>
            </a:r>
          </a:p>
          <a:p>
            <a:r>
              <a:rPr lang="en-US" sz="2300" dirty="0" smtClean="0"/>
              <a:t>–Total = Storage + CPUs = $62 K + $0.10 X 1024 X 24 X 30 ~ $136 K </a:t>
            </a:r>
          </a:p>
          <a:p>
            <a:r>
              <a:rPr lang="en-US" b="1" dirty="0" smtClean="0">
                <a:solidFill>
                  <a:srgbClr val="FF0000"/>
                </a:solidFill>
              </a:rPr>
              <a:t>Own: monthly cost </a:t>
            </a:r>
          </a:p>
          <a:p>
            <a:r>
              <a:rPr lang="en-US" sz="2300" dirty="0" smtClean="0"/>
              <a:t>Storage ~ $349 K / M Total ~ $ 1555 K / M + 7.5 K (includes 1 </a:t>
            </a:r>
            <a:r>
              <a:rPr lang="en-US" sz="2300" dirty="0" err="1" smtClean="0"/>
              <a:t>sysadmin</a:t>
            </a:r>
            <a:r>
              <a:rPr lang="en-US" sz="2300" dirty="0" smtClean="0"/>
              <a:t> / 100 nodes) </a:t>
            </a:r>
          </a:p>
          <a:p>
            <a:r>
              <a:rPr lang="en-US" sz="2300" dirty="0" smtClean="0"/>
              <a:t>•using 0.45:0.4:0.15 split for hardware: power: network and 3 year lifetime of hardware </a:t>
            </a:r>
            <a:endParaRPr lang="en-US" dirty="0"/>
          </a:p>
        </p:txBody>
      </p:sp>
      <p:sp>
        <p:nvSpPr>
          <p:cNvPr id="4" name="Rectangular Callout 3"/>
          <p:cNvSpPr/>
          <p:nvPr/>
        </p:nvSpPr>
        <p:spPr bwMode="auto">
          <a:xfrm>
            <a:off x="1840611" y="1293386"/>
            <a:ext cx="5422635" cy="4335784"/>
          </a:xfrm>
          <a:prstGeom prst="wedgeRect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602" tIns="120481" rIns="150602" bIns="120481" numCol="1" spcCol="0" rtlCol="0" fromWordArt="0" anchor="t" anchorCtr="0" forceAA="0" compatLnSpc="1">
            <a:prstTxWarp prst="textNoShape">
              <a:avLst/>
            </a:prstTxWarp>
            <a:noAutofit/>
          </a:bodyPr>
          <a:lstStyle/>
          <a:p>
            <a:pPr algn="ctr" defTabSz="767891" fontAlgn="base">
              <a:lnSpc>
                <a:spcPct val="90000"/>
              </a:lnSpc>
              <a:spcBef>
                <a:spcPct val="0"/>
              </a:spcBef>
              <a:spcAft>
                <a:spcPct val="0"/>
              </a:spcAft>
            </a:pPr>
            <a:endParaRPr lang="en-US" sz="4000" dirty="0" smtClean="0"/>
          </a:p>
          <a:p>
            <a:pPr algn="ctr" defTabSz="767891" fontAlgn="base">
              <a:lnSpc>
                <a:spcPct val="90000"/>
              </a:lnSpc>
              <a:spcBef>
                <a:spcPct val="0"/>
              </a:spcBef>
              <a:spcAft>
                <a:spcPct val="0"/>
              </a:spcAft>
            </a:pPr>
            <a:endParaRPr lang="en-US" sz="4000" dirty="0" smtClean="0"/>
          </a:p>
          <a:p>
            <a:pPr algn="ctr" defTabSz="767891" fontAlgn="base">
              <a:lnSpc>
                <a:spcPct val="90000"/>
              </a:lnSpc>
              <a:spcBef>
                <a:spcPct val="0"/>
              </a:spcBef>
              <a:spcAft>
                <a:spcPct val="0"/>
              </a:spcAft>
            </a:pPr>
            <a:r>
              <a:rPr lang="en-US" sz="4000" dirty="0" smtClean="0"/>
              <a:t>Which is Better???</a:t>
            </a:r>
          </a:p>
          <a:p>
            <a:pPr algn="ctr" defTabSz="767891" fontAlgn="base">
              <a:lnSpc>
                <a:spcPct val="90000"/>
              </a:lnSpc>
              <a:spcBef>
                <a:spcPct val="0"/>
              </a:spcBef>
              <a:spcAft>
                <a:spcPct val="0"/>
              </a:spcAft>
            </a:pPr>
            <a:endParaRPr lang="en-US" sz="2000" dirty="0" err="1" smtClean="0">
              <a:gradFill>
                <a:gsLst>
                  <a:gs pos="0">
                    <a:srgbClr val="FFFFFF"/>
                  </a:gs>
                  <a:gs pos="100000">
                    <a:srgbClr val="FFFFFF"/>
                  </a:gs>
                </a:gsLst>
                <a:lin ang="5400000" scaled="0"/>
              </a:gradFill>
              <a:ea typeface="Segoe UI" pitchFamily="34" charset="0"/>
              <a:cs typeface="Segoe U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2"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itchFamily="18" charset="0"/>
              </a:rPr>
              <a:t>QUIZ</a:t>
            </a:r>
            <a:endParaRPr lang="en-US" b="1" dirty="0">
              <a:latin typeface="Cambria" pitchFamily="18" charset="0"/>
            </a:endParaRPr>
          </a:p>
        </p:txBody>
      </p:sp>
      <p:sp>
        <p:nvSpPr>
          <p:cNvPr id="3" name="Content Placeholder 2"/>
          <p:cNvSpPr>
            <a:spLocks noGrp="1"/>
          </p:cNvSpPr>
          <p:nvPr>
            <p:ph idx="10"/>
          </p:nvPr>
        </p:nvSpPr>
        <p:spPr>
          <a:xfrm>
            <a:off x="228600" y="1219200"/>
            <a:ext cx="8763000" cy="3733800"/>
          </a:xfrm>
        </p:spPr>
        <p:txBody>
          <a:bodyPr/>
          <a:lstStyle/>
          <a:p>
            <a:pPr algn="just"/>
            <a:r>
              <a:rPr lang="en-US" sz="2000" dirty="0" smtClean="0">
                <a:solidFill>
                  <a:schemeClr val="tx1"/>
                </a:solidFill>
                <a:latin typeface="Cambria" pitchFamily="18" charset="0"/>
              </a:rPr>
              <a:t>What is an advantage of building a private cloud infrastructure? </a:t>
            </a:r>
          </a:p>
          <a:p>
            <a:pPr marL="514350" indent="-514350" algn="just">
              <a:buAutoNum type="alphaUcPeriod"/>
            </a:pPr>
            <a:r>
              <a:rPr lang="en-US" sz="2000" dirty="0" smtClean="0">
                <a:solidFill>
                  <a:schemeClr val="tx1"/>
                </a:solidFill>
                <a:latin typeface="Cambria" pitchFamily="18" charset="0"/>
              </a:rPr>
              <a:t>Private cloud enables business to reduce operating costs by having maximum control over the data and infrastructure. </a:t>
            </a:r>
          </a:p>
          <a:p>
            <a:pPr marL="514350" indent="-514350" algn="just">
              <a:buAutoNum type="alphaUcPeriod"/>
            </a:pPr>
            <a:r>
              <a:rPr lang="en-US" sz="2000" dirty="0" smtClean="0">
                <a:solidFill>
                  <a:schemeClr val="tx1"/>
                </a:solidFill>
                <a:latin typeface="Cambria" pitchFamily="18" charset="0"/>
              </a:rPr>
              <a:t>Private cloud enables business to reduce operating costs by using their own IT department to manage computing            resources. </a:t>
            </a:r>
          </a:p>
          <a:p>
            <a:pPr marL="514350" indent="-514350" algn="just">
              <a:buAutoNum type="alphaUcPeriod"/>
            </a:pPr>
            <a:r>
              <a:rPr lang="en-US" sz="2000" dirty="0" smtClean="0">
                <a:solidFill>
                  <a:schemeClr val="tx1"/>
                </a:solidFill>
                <a:latin typeface="Cambria" pitchFamily="18" charset="0"/>
              </a:rPr>
              <a:t>An enterprise can reduce the cost from capital expenditures and IT infrastructure investment to an utility operating        expense model. </a:t>
            </a:r>
          </a:p>
          <a:p>
            <a:pPr marL="514350" indent="-514350" algn="just">
              <a:buAutoNum type="alphaUcPeriod"/>
            </a:pPr>
            <a:r>
              <a:rPr lang="en-US" sz="2000" dirty="0" smtClean="0">
                <a:solidFill>
                  <a:schemeClr val="tx1"/>
                </a:solidFill>
                <a:latin typeface="Cambria" pitchFamily="18" charset="0"/>
              </a:rPr>
              <a:t>An enterprise can consolidate hardware, storage, network  by </a:t>
            </a:r>
            <a:r>
              <a:rPr lang="en-US" sz="2000" dirty="0" err="1" smtClean="0">
                <a:solidFill>
                  <a:schemeClr val="tx1"/>
                </a:solidFill>
                <a:latin typeface="Cambria" pitchFamily="18" charset="0"/>
              </a:rPr>
              <a:t>virtualizing</a:t>
            </a:r>
            <a:r>
              <a:rPr lang="en-US" sz="2000" dirty="0" smtClean="0">
                <a:solidFill>
                  <a:schemeClr val="tx1"/>
                </a:solidFill>
                <a:latin typeface="Cambria" pitchFamily="18" charset="0"/>
              </a:rPr>
              <a:t> resources to be more   flexible, dynamic, &amp; meet on demand requirements</a:t>
            </a:r>
            <a:r>
              <a:rPr lang="en-US" sz="2400" dirty="0" smtClean="0"/>
              <a:t>. </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itchFamily="18" charset="0"/>
              </a:rPr>
              <a:t>QUIZ</a:t>
            </a:r>
            <a:endParaRPr lang="en-US" b="1" dirty="0">
              <a:latin typeface="Cambria" pitchFamily="18" charset="0"/>
            </a:endParaRPr>
          </a:p>
        </p:txBody>
      </p:sp>
      <p:sp>
        <p:nvSpPr>
          <p:cNvPr id="3" name="Content Placeholder 2"/>
          <p:cNvSpPr>
            <a:spLocks noGrp="1"/>
          </p:cNvSpPr>
          <p:nvPr>
            <p:ph idx="10"/>
          </p:nvPr>
        </p:nvSpPr>
        <p:spPr>
          <a:xfrm>
            <a:off x="228600" y="1295400"/>
            <a:ext cx="8610600" cy="3352800"/>
          </a:xfrm>
        </p:spPr>
        <p:txBody>
          <a:bodyPr/>
          <a:lstStyle/>
          <a:p>
            <a:pPr algn="just"/>
            <a:r>
              <a:rPr lang="en-US" sz="2000" dirty="0" smtClean="0">
                <a:solidFill>
                  <a:schemeClr val="tx1"/>
                </a:solidFill>
                <a:latin typeface="Cambria" pitchFamily="18" charset="0"/>
              </a:rPr>
              <a:t>Which scenario best illustrates the benefits of using a hybrid   cloud? </a:t>
            </a:r>
          </a:p>
          <a:p>
            <a:pPr algn="just"/>
            <a:r>
              <a:rPr lang="en-US" sz="2000" dirty="0" smtClean="0">
                <a:solidFill>
                  <a:schemeClr val="tx1"/>
                </a:solidFill>
                <a:latin typeface="Cambria" pitchFamily="18" charset="0"/>
              </a:rPr>
              <a:t>A.   An enterprise whose IT infrastructure is underutilized on average, and the system load is fairly consistent.   </a:t>
            </a:r>
          </a:p>
          <a:p>
            <a:pPr algn="just"/>
            <a:r>
              <a:rPr lang="en-US" sz="2000" dirty="0" smtClean="0">
                <a:solidFill>
                  <a:schemeClr val="tx1"/>
                </a:solidFill>
                <a:latin typeface="Cambria" pitchFamily="18" charset="0"/>
              </a:rPr>
              <a:t>B.    Small start up business that is focused primarily on short term projects,   and the system load is highly unpredictable.  </a:t>
            </a:r>
          </a:p>
          <a:p>
            <a:pPr marL="457200" indent="-457200" algn="just">
              <a:buAutoNum type="alphaUcPeriod" startAt="3"/>
            </a:pPr>
            <a:r>
              <a:rPr lang="en-US" sz="2000" dirty="0" smtClean="0">
                <a:solidFill>
                  <a:schemeClr val="tx1"/>
                </a:solidFill>
                <a:latin typeface="Cambria" pitchFamily="18" charset="0"/>
              </a:rPr>
              <a:t>An enterprise that is not too concerned about control over  their data and has large existing infrastructure that is capable of handling future needs. </a:t>
            </a:r>
          </a:p>
          <a:p>
            <a:pPr marL="457200" indent="-457200" algn="just">
              <a:buAutoNum type="alphaUcPeriod" startAt="3"/>
            </a:pPr>
            <a:r>
              <a:rPr lang="en-US" sz="2000" dirty="0" smtClean="0">
                <a:solidFill>
                  <a:schemeClr val="tx1"/>
                </a:solidFill>
                <a:latin typeface="Cambria" pitchFamily="18" charset="0"/>
              </a:rPr>
              <a:t>An enterprise that needs highly controlled storage and access to their data and that has a large existing infrastructure but needs additional resources for test and development of new solutions</a:t>
            </a:r>
            <a:r>
              <a:rPr lang="en-US" sz="2400" dirty="0" smtClean="0"/>
              <a:t>. </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28625" y="285750"/>
            <a:ext cx="8229600" cy="1143000"/>
          </a:xfrm>
        </p:spPr>
        <p:style>
          <a:lnRef idx="3">
            <a:schemeClr val="lt1"/>
          </a:lnRef>
          <a:fillRef idx="1">
            <a:schemeClr val="accent1"/>
          </a:fillRef>
          <a:effectRef idx="1">
            <a:schemeClr val="accent1"/>
          </a:effectRef>
          <a:fontRef idx="minor">
            <a:schemeClr val="lt1"/>
          </a:fontRef>
        </p:style>
        <p:txBody>
          <a:bodyPr/>
          <a:lstStyle/>
          <a:p>
            <a:r>
              <a:rPr lang="en-IN" sz="4400" b="1" dirty="0" smtClean="0">
                <a:latin typeface="Cambria" pitchFamily="18" charset="0"/>
              </a:rPr>
              <a:t>Service models of Cloud</a:t>
            </a:r>
          </a:p>
        </p:txBody>
      </p:sp>
      <p:sp>
        <p:nvSpPr>
          <p:cNvPr id="16387" name="Content Placeholder 2"/>
          <p:cNvSpPr>
            <a:spLocks noGrp="1"/>
          </p:cNvSpPr>
          <p:nvPr>
            <p:ph idx="1"/>
          </p:nvPr>
        </p:nvSpPr>
        <p:spPr/>
        <p:txBody>
          <a:bodyPr>
            <a:normAutofit/>
          </a:bodyPr>
          <a:lstStyle/>
          <a:p>
            <a:r>
              <a:rPr lang="en-US" sz="2400" dirty="0" smtClean="0">
                <a:latin typeface="Cambria" pitchFamily="18" charset="0"/>
              </a:rPr>
              <a:t>Cloud computing can describe services being provided at any of the traditional layers from hardware to applications </a:t>
            </a:r>
          </a:p>
          <a:p>
            <a:pPr>
              <a:buFont typeface="Wingdings" pitchFamily="2" charset="2"/>
              <a:buNone/>
            </a:pPr>
            <a:endParaRPr lang="en-IN" sz="2400" dirty="0" smtClean="0">
              <a:latin typeface="Cambria" pitchFamily="18" charset="0"/>
            </a:endParaRPr>
          </a:p>
          <a:p>
            <a:pPr>
              <a:buFont typeface="Wingdings" pitchFamily="2" charset="2"/>
              <a:buNone/>
            </a:pPr>
            <a:r>
              <a:rPr lang="en-IN" sz="2400" dirty="0" smtClean="0">
                <a:latin typeface="Cambria" pitchFamily="18" charset="0"/>
              </a:rPr>
              <a:t>The service models are as follows:</a:t>
            </a:r>
          </a:p>
          <a:p>
            <a:r>
              <a:rPr lang="en-IN" sz="2400" dirty="0" smtClean="0">
                <a:latin typeface="Cambria" pitchFamily="18" charset="0"/>
              </a:rPr>
              <a:t>Software as a Service (</a:t>
            </a:r>
            <a:r>
              <a:rPr lang="en-IN" sz="2400" dirty="0" err="1" smtClean="0">
                <a:latin typeface="Cambria" pitchFamily="18" charset="0"/>
              </a:rPr>
              <a:t>SaaS</a:t>
            </a:r>
            <a:r>
              <a:rPr lang="en-IN" sz="2400" dirty="0" smtClean="0">
                <a:latin typeface="Cambria" pitchFamily="18" charset="0"/>
              </a:rPr>
              <a:t>)</a:t>
            </a:r>
          </a:p>
          <a:p>
            <a:r>
              <a:rPr lang="en-IN" sz="2400" dirty="0" smtClean="0">
                <a:latin typeface="Cambria" pitchFamily="18" charset="0"/>
              </a:rPr>
              <a:t>Platform as a Service (</a:t>
            </a:r>
            <a:r>
              <a:rPr lang="en-IN" sz="2400" dirty="0" err="1" smtClean="0">
                <a:latin typeface="Cambria" pitchFamily="18" charset="0"/>
              </a:rPr>
              <a:t>PaaS</a:t>
            </a:r>
            <a:r>
              <a:rPr lang="en-IN" sz="2400" dirty="0" smtClean="0">
                <a:latin typeface="Cambria" pitchFamily="18" charset="0"/>
              </a:rPr>
              <a:t>)</a:t>
            </a:r>
          </a:p>
          <a:p>
            <a:r>
              <a:rPr lang="en-IN" sz="2400" dirty="0" smtClean="0">
                <a:latin typeface="Cambria" pitchFamily="18" charset="0"/>
              </a:rPr>
              <a:t>Infrastructure as a Service (</a:t>
            </a:r>
            <a:r>
              <a:rPr lang="en-IN" sz="2400" dirty="0" err="1" smtClean="0">
                <a:latin typeface="Cambria" pitchFamily="18" charset="0"/>
              </a:rPr>
              <a:t>IaaS</a:t>
            </a:r>
            <a:r>
              <a:rPr lang="en-IN" sz="2400" dirty="0" smtClean="0">
                <a:latin typeface="Cambria" pitchFamily="18" charset="0"/>
              </a:rPr>
              <a:t>)</a:t>
            </a:r>
          </a:p>
          <a:p>
            <a:r>
              <a:rPr lang="en-US" sz="2400" b="1" dirty="0" err="1">
                <a:latin typeface="Cambria" pitchFamily="18" charset="0"/>
              </a:rPr>
              <a:t>XaaS</a:t>
            </a:r>
            <a:r>
              <a:rPr lang="en-US" sz="2400" b="1" dirty="0">
                <a:latin typeface="Cambria" pitchFamily="18" charset="0"/>
              </a:rPr>
              <a:t> (Anything as a Service</a:t>
            </a:r>
            <a:r>
              <a:rPr lang="en-US" sz="2400" b="1" dirty="0" smtClean="0">
                <a:latin typeface="Cambria" pitchFamily="18" charset="0"/>
              </a:rPr>
              <a:t>) / </a:t>
            </a:r>
            <a:r>
              <a:rPr lang="en-US" sz="2400" b="1" dirty="0">
                <a:latin typeface="Cambria" pitchFamily="18" charset="0"/>
              </a:rPr>
              <a:t>Everything as a Service</a:t>
            </a:r>
          </a:p>
          <a:p>
            <a:endParaRPr lang="en-IN" sz="2400" dirty="0" smtClean="0">
              <a:latin typeface="Cambria" pitchFamily="18" charset="0"/>
            </a:endParaRPr>
          </a:p>
          <a:p>
            <a:pPr>
              <a:buFont typeface="Wingdings" pitchFamily="2" charset="2"/>
              <a:buNone/>
            </a:pPr>
            <a:endParaRPr lang="en-IN" sz="2400" dirty="0" smtClean="0">
              <a:latin typeface="Cambria"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ypes of Services offered by cloud computing. | Download ..."/>
          <p:cNvPicPr>
            <a:picLocks noChangeAspect="1" noChangeArrowheads="1"/>
          </p:cNvPicPr>
          <p:nvPr/>
        </p:nvPicPr>
        <p:blipFill>
          <a:blip r:embed="rId2"/>
          <a:srcRect/>
          <a:stretch>
            <a:fillRect/>
          </a:stretch>
        </p:blipFill>
        <p:spPr bwMode="auto">
          <a:xfrm>
            <a:off x="0" y="533400"/>
            <a:ext cx="9189035" cy="59436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7 Different Types of Cloud Computing Structures | UniPrint.net"/>
          <p:cNvPicPr>
            <a:picLocks noChangeAspect="1" noChangeArrowheads="1"/>
          </p:cNvPicPr>
          <p:nvPr/>
        </p:nvPicPr>
        <p:blipFill>
          <a:blip r:embed="rId2"/>
          <a:srcRect/>
          <a:stretch>
            <a:fillRect/>
          </a:stretch>
        </p:blipFill>
        <p:spPr bwMode="auto">
          <a:xfrm>
            <a:off x="228600" y="533400"/>
            <a:ext cx="8915400" cy="5415998"/>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33400" y="228600"/>
            <a:ext cx="8229600" cy="1143000"/>
          </a:xfrm>
        </p:spPr>
        <p:style>
          <a:lnRef idx="3">
            <a:schemeClr val="lt1"/>
          </a:lnRef>
          <a:fillRef idx="1">
            <a:schemeClr val="accent1"/>
          </a:fillRef>
          <a:effectRef idx="1">
            <a:schemeClr val="accent1"/>
          </a:effectRef>
          <a:fontRef idx="minor">
            <a:schemeClr val="lt1"/>
          </a:fontRef>
        </p:style>
        <p:txBody>
          <a:bodyPr>
            <a:normAutofit/>
          </a:bodyPr>
          <a:lstStyle/>
          <a:p>
            <a:r>
              <a:rPr lang="en-IN" b="1" dirty="0" smtClean="0">
                <a:latin typeface="Cambria" pitchFamily="18" charset="0"/>
              </a:rPr>
              <a:t>Software as a Service (</a:t>
            </a:r>
            <a:r>
              <a:rPr lang="en-IN" b="1" dirty="0" err="1" smtClean="0">
                <a:latin typeface="Cambria" pitchFamily="18" charset="0"/>
              </a:rPr>
              <a:t>SaaS</a:t>
            </a:r>
            <a:r>
              <a:rPr lang="en-IN" b="1" dirty="0" smtClean="0">
                <a:latin typeface="Cambria" pitchFamily="18" charset="0"/>
              </a:rPr>
              <a:t>)</a:t>
            </a:r>
          </a:p>
        </p:txBody>
      </p:sp>
      <p:sp>
        <p:nvSpPr>
          <p:cNvPr id="17411" name="Content Placeholder 2"/>
          <p:cNvSpPr>
            <a:spLocks noGrp="1"/>
          </p:cNvSpPr>
          <p:nvPr>
            <p:ph idx="1"/>
          </p:nvPr>
        </p:nvSpPr>
        <p:spPr/>
        <p:txBody>
          <a:bodyPr>
            <a:normAutofit/>
          </a:bodyPr>
          <a:lstStyle/>
          <a:p>
            <a:pPr algn="just"/>
            <a:r>
              <a:rPr lang="en-US" sz="2400" dirty="0" smtClean="0">
                <a:latin typeface="Cambria" pitchFamily="18" charset="0"/>
              </a:rPr>
              <a:t>At the top of the stack, </a:t>
            </a:r>
            <a:r>
              <a:rPr lang="en-US" sz="2400" dirty="0" err="1" smtClean="0">
                <a:latin typeface="Cambria" pitchFamily="18" charset="0"/>
              </a:rPr>
              <a:t>SaaS</a:t>
            </a:r>
            <a:r>
              <a:rPr lang="en-US" sz="2400" dirty="0" smtClean="0">
                <a:latin typeface="Cambria" pitchFamily="18" charset="0"/>
              </a:rPr>
              <a:t> solutions provide applications and services on demand. </a:t>
            </a:r>
          </a:p>
          <a:p>
            <a:pPr algn="just"/>
            <a:r>
              <a:rPr lang="en-US" sz="2400" dirty="0" smtClean="0">
                <a:latin typeface="Cambria" pitchFamily="18" charset="0"/>
              </a:rPr>
              <a:t>•Most of the common functionalities of desktop applications are replicated on the provider’s infrastructure and made more scalable and accessible through a browser on demand. </a:t>
            </a:r>
          </a:p>
          <a:p>
            <a:pPr algn="just"/>
            <a:r>
              <a:rPr lang="en-US" sz="2400" dirty="0" smtClean="0">
                <a:latin typeface="Cambria" pitchFamily="18" charset="0"/>
              </a:rPr>
              <a:t>•These applications are shared across multiple users whose interaction is isolated from the other users. </a:t>
            </a:r>
          </a:p>
          <a:p>
            <a:pPr algn="just"/>
            <a:r>
              <a:rPr lang="en-US" sz="2400" dirty="0" smtClean="0">
                <a:latin typeface="Cambria" pitchFamily="18" charset="0"/>
              </a:rPr>
              <a:t>•The </a:t>
            </a:r>
            <a:r>
              <a:rPr lang="en-US" sz="2400" dirty="0" err="1" smtClean="0">
                <a:latin typeface="Cambria" pitchFamily="18" charset="0"/>
              </a:rPr>
              <a:t>SaaS</a:t>
            </a:r>
            <a:r>
              <a:rPr lang="en-US" sz="2400" dirty="0" smtClean="0">
                <a:latin typeface="Cambria" pitchFamily="18" charset="0"/>
              </a:rPr>
              <a:t> layer is also the area of social networking Websites, which leverage cloud-based infrastructures to sustain the load generated by their popularity </a:t>
            </a:r>
          </a:p>
          <a:p>
            <a:pPr algn="just"/>
            <a:endParaRPr lang="en-IN" sz="2000" dirty="0" smtClean="0">
              <a:latin typeface="Cambria"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400" dirty="0" smtClean="0">
                <a:latin typeface="Cambria" pitchFamily="18" charset="0"/>
              </a:rPr>
              <a:t>A single instance of the software runs on the cloud and services multiple end users or client organizations </a:t>
            </a:r>
          </a:p>
          <a:p>
            <a:r>
              <a:rPr lang="en-US" sz="2400" dirty="0" smtClean="0">
                <a:latin typeface="Cambria" pitchFamily="18" charset="0"/>
              </a:rPr>
              <a:t>The most widely known example of </a:t>
            </a:r>
            <a:r>
              <a:rPr lang="en-US" sz="2400" dirty="0" err="1" smtClean="0">
                <a:latin typeface="Cambria" pitchFamily="18" charset="0"/>
              </a:rPr>
              <a:t>SaaS</a:t>
            </a:r>
            <a:r>
              <a:rPr lang="en-US" sz="2400" dirty="0" smtClean="0">
                <a:latin typeface="Cambria" pitchFamily="18" charset="0"/>
              </a:rPr>
              <a:t> is: </a:t>
            </a:r>
          </a:p>
          <a:p>
            <a:r>
              <a:rPr lang="en-US" sz="2400" b="1" dirty="0" smtClean="0">
                <a:latin typeface="Cambria" pitchFamily="18" charset="0"/>
              </a:rPr>
              <a:t>salesforce.com </a:t>
            </a:r>
          </a:p>
          <a:p>
            <a:r>
              <a:rPr lang="en-US" sz="2400" b="1" dirty="0" smtClean="0">
                <a:latin typeface="Cambria" pitchFamily="18" charset="0"/>
              </a:rPr>
              <a:t>Google Documents </a:t>
            </a:r>
          </a:p>
          <a:p>
            <a:r>
              <a:rPr lang="en-US" sz="2400" b="1" dirty="0" err="1" smtClean="0">
                <a:latin typeface="Cambria" pitchFamily="18" charset="0"/>
              </a:rPr>
              <a:t>Facebook</a:t>
            </a:r>
            <a:r>
              <a:rPr lang="en-US" sz="2400" b="1" dirty="0" smtClean="0">
                <a:latin typeface="Cambria" pitchFamily="18" charset="0"/>
              </a:rPr>
              <a:t> </a:t>
            </a:r>
          </a:p>
          <a:p>
            <a:r>
              <a:rPr lang="en-US" sz="2400" b="1" dirty="0" err="1" smtClean="0">
                <a:latin typeface="Cambria" pitchFamily="18" charset="0"/>
              </a:rPr>
              <a:t>Flickr</a:t>
            </a:r>
            <a:r>
              <a:rPr lang="en-US" sz="2400" b="1" dirty="0" smtClean="0">
                <a:latin typeface="Cambria" pitchFamily="18" charset="0"/>
              </a:rPr>
              <a:t> </a:t>
            </a:r>
          </a:p>
          <a:p>
            <a:endParaRPr lang="en-US" sz="2400" dirty="0">
              <a:latin typeface="Cambria" pitchFamily="18" charset="0"/>
            </a:endParaRPr>
          </a:p>
        </p:txBody>
      </p:sp>
      <p:sp>
        <p:nvSpPr>
          <p:cNvPr id="4" name="Title 1"/>
          <p:cNvSpPr txBox="1">
            <a:spLocks/>
          </p:cNvSpPr>
          <p:nvPr/>
        </p:nvSpPr>
        <p:spPr>
          <a:xfrm>
            <a:off x="533400" y="228600"/>
            <a:ext cx="82296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smtClean="0">
                <a:ln>
                  <a:noFill/>
                </a:ln>
                <a:solidFill>
                  <a:schemeClr val="lt1"/>
                </a:solidFill>
                <a:effectLst/>
                <a:uLnTx/>
                <a:uFillTx/>
                <a:latin typeface="Cambria" pitchFamily="18" charset="0"/>
                <a:ea typeface="+mn-ea"/>
                <a:cs typeface="+mn-cs"/>
              </a:rPr>
              <a:t>Software as a Service (SaaS)</a:t>
            </a:r>
            <a:endParaRPr kumimoji="0" lang="en-IN" sz="4400" b="1" i="0" u="none" strike="noStrike" kern="1200" cap="none" spc="0" normalizeH="0" baseline="0" noProof="0" dirty="0" smtClean="0">
              <a:ln>
                <a:noFill/>
              </a:ln>
              <a:solidFill>
                <a:schemeClr val="lt1"/>
              </a:solidFill>
              <a:effectLst/>
              <a:uLnTx/>
              <a:uFillTx/>
              <a:latin typeface="Cambria" pitchFamily="18" charset="0"/>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28600"/>
            <a:ext cx="8229600" cy="1143000"/>
          </a:xfrm>
        </p:spPr>
        <p:style>
          <a:lnRef idx="3">
            <a:schemeClr val="lt1"/>
          </a:lnRef>
          <a:fillRef idx="1">
            <a:schemeClr val="accent1"/>
          </a:fillRef>
          <a:effectRef idx="1">
            <a:schemeClr val="accent1"/>
          </a:effectRef>
          <a:fontRef idx="minor">
            <a:schemeClr val="lt1"/>
          </a:fontRef>
        </p:style>
        <p:txBody>
          <a:bodyPr>
            <a:normAutofit/>
          </a:bodyPr>
          <a:lstStyle/>
          <a:p>
            <a:r>
              <a:rPr lang="en-IN" b="1" dirty="0" smtClean="0">
                <a:latin typeface="Cambria" pitchFamily="18" charset="0"/>
              </a:rPr>
              <a:t>Platform as a Service (</a:t>
            </a:r>
            <a:r>
              <a:rPr lang="en-IN" b="1" dirty="0" err="1" smtClean="0">
                <a:latin typeface="Cambria" pitchFamily="18" charset="0"/>
              </a:rPr>
              <a:t>PaaS</a:t>
            </a:r>
            <a:r>
              <a:rPr lang="en-IN" b="1" dirty="0" smtClean="0">
                <a:latin typeface="Cambria" pitchFamily="18" charset="0"/>
              </a:rPr>
              <a:t>)</a:t>
            </a:r>
          </a:p>
        </p:txBody>
      </p:sp>
      <p:sp>
        <p:nvSpPr>
          <p:cNvPr id="18435" name="Content Placeholder 2"/>
          <p:cNvSpPr>
            <a:spLocks noGrp="1"/>
          </p:cNvSpPr>
          <p:nvPr>
            <p:ph idx="1"/>
          </p:nvPr>
        </p:nvSpPr>
        <p:spPr/>
        <p:txBody>
          <a:bodyPr>
            <a:normAutofit/>
          </a:bodyPr>
          <a:lstStyle/>
          <a:p>
            <a:r>
              <a:rPr lang="en-US" sz="2400" dirty="0" err="1" smtClean="0">
                <a:latin typeface="Cambria" pitchFamily="18" charset="0"/>
              </a:rPr>
              <a:t>PaaS</a:t>
            </a:r>
            <a:r>
              <a:rPr lang="en-US" sz="2400" dirty="0" smtClean="0">
                <a:latin typeface="Cambria" pitchFamily="18" charset="0"/>
              </a:rPr>
              <a:t> solutions are the next step in the stack. </a:t>
            </a:r>
          </a:p>
          <a:p>
            <a:r>
              <a:rPr lang="en-US" sz="2400" dirty="0" smtClean="0">
                <a:latin typeface="Cambria" pitchFamily="18" charset="0"/>
              </a:rPr>
              <a:t>They deliver scalable and elastic runtime environments on demand and host the execution of applications. </a:t>
            </a:r>
          </a:p>
          <a:p>
            <a:r>
              <a:rPr lang="en-US" sz="2400" dirty="0" smtClean="0">
                <a:latin typeface="Cambria" pitchFamily="18" charset="0"/>
              </a:rPr>
              <a:t>These services are backed by a core middleware platform that is responsible for creating the abstract environment where applications are deployed and executed. </a:t>
            </a:r>
          </a:p>
          <a:p>
            <a:r>
              <a:rPr lang="en-US" sz="2400" dirty="0" smtClean="0">
                <a:latin typeface="Cambria" pitchFamily="18" charset="0"/>
              </a:rPr>
              <a:t>It is the responsibility of the service provider to provide scalability and to manage fault tolerance, while users are requested to focus on the logic of the application developed by leveraging the provider’s APIs and libraries.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IN" dirty="0" smtClean="0">
                <a:latin typeface="Cambria" pitchFamily="18" charset="0"/>
              </a:rPr>
              <a:t>Deployment Models</a:t>
            </a:r>
            <a:endParaRPr lang="en-US" dirty="0"/>
          </a:p>
        </p:txBody>
      </p:sp>
      <p:pic>
        <p:nvPicPr>
          <p:cNvPr id="1026" name="Picture 2" descr="FCHS Deployment Models | U.S. Department of the Interior"/>
          <p:cNvPicPr>
            <a:picLocks noChangeAspect="1" noChangeArrowheads="1"/>
          </p:cNvPicPr>
          <p:nvPr/>
        </p:nvPicPr>
        <p:blipFill>
          <a:blip r:embed="rId2"/>
          <a:srcRect/>
          <a:stretch>
            <a:fillRect/>
          </a:stretch>
        </p:blipFill>
        <p:spPr bwMode="auto">
          <a:xfrm>
            <a:off x="76200" y="1752600"/>
            <a:ext cx="8961120" cy="4938035"/>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latin typeface="Cambria" pitchFamily="18" charset="0"/>
              </a:rPr>
              <a:t>This approach increases the level of abstraction at which cloud computing is leveraged but also constrains the user in a more controlled environment. </a:t>
            </a:r>
          </a:p>
          <a:p>
            <a:r>
              <a:rPr lang="en-US" sz="2400" dirty="0" err="1" smtClean="0">
                <a:latin typeface="Cambria" pitchFamily="18" charset="0"/>
              </a:rPr>
              <a:t>PaaS</a:t>
            </a:r>
            <a:r>
              <a:rPr lang="en-US" sz="2400" dirty="0" smtClean="0">
                <a:latin typeface="Cambria" pitchFamily="18" charset="0"/>
              </a:rPr>
              <a:t> offerings can provide for every phase of software development and testing, or they can be specialized around a particular area such as content management </a:t>
            </a:r>
          </a:p>
          <a:p>
            <a:endParaRPr lang="en-US" sz="2400" dirty="0">
              <a:latin typeface="Cambria" pitchFamily="18" charset="0"/>
            </a:endParaRPr>
          </a:p>
        </p:txBody>
      </p:sp>
      <p:sp>
        <p:nvSpPr>
          <p:cNvPr id="4" name="Title 1"/>
          <p:cNvSpPr txBox="1">
            <a:spLocks/>
          </p:cNvSpPr>
          <p:nvPr/>
        </p:nvSpPr>
        <p:spPr>
          <a:xfrm>
            <a:off x="457200" y="228600"/>
            <a:ext cx="82296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smtClean="0">
                <a:ln>
                  <a:noFill/>
                </a:ln>
                <a:solidFill>
                  <a:schemeClr val="lt1"/>
                </a:solidFill>
                <a:effectLst/>
                <a:uLnTx/>
                <a:uFillTx/>
                <a:latin typeface="Cambria" pitchFamily="18" charset="0"/>
                <a:ea typeface="+mn-ea"/>
                <a:cs typeface="+mn-cs"/>
              </a:rPr>
              <a:t>Platform as a Service (PaaS)</a:t>
            </a:r>
            <a:endParaRPr kumimoji="0" lang="en-IN" sz="4400" b="1" i="0" u="none" strike="noStrike" kern="1200" cap="none" spc="0" normalizeH="0" baseline="0" noProof="0" dirty="0" smtClean="0">
              <a:ln>
                <a:noFill/>
              </a:ln>
              <a:solidFill>
                <a:schemeClr val="lt1"/>
              </a:solidFill>
              <a:effectLst/>
              <a:uLnTx/>
              <a:uFillTx/>
              <a:latin typeface="Cambria" pitchFamily="18" charset="0"/>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US" sz="2400" dirty="0" smtClean="0">
                <a:latin typeface="Cambria" pitchFamily="18" charset="0"/>
              </a:rPr>
              <a:t>There are at least two perspectives on </a:t>
            </a:r>
            <a:r>
              <a:rPr lang="en-US" sz="2400" dirty="0" err="1" smtClean="0">
                <a:latin typeface="Cambria" pitchFamily="18" charset="0"/>
              </a:rPr>
              <a:t>PaaS</a:t>
            </a:r>
            <a:r>
              <a:rPr lang="en-US" sz="2400" dirty="0" smtClean="0">
                <a:latin typeface="Cambria" pitchFamily="18" charset="0"/>
              </a:rPr>
              <a:t> depending on the perspective of the producer or consumer of the services: </a:t>
            </a:r>
          </a:p>
          <a:p>
            <a:pPr algn="just"/>
            <a:r>
              <a:rPr lang="en-US" sz="2400" dirty="0" smtClean="0">
                <a:latin typeface="Cambria" pitchFamily="18" charset="0"/>
              </a:rPr>
              <a:t>A. Someone producing </a:t>
            </a:r>
            <a:r>
              <a:rPr lang="en-US" sz="2400" dirty="0" err="1" smtClean="0">
                <a:latin typeface="Cambria" pitchFamily="18" charset="0"/>
              </a:rPr>
              <a:t>PaaS</a:t>
            </a:r>
            <a:r>
              <a:rPr lang="en-US" sz="2400" dirty="0" smtClean="0">
                <a:latin typeface="Cambria" pitchFamily="18" charset="0"/>
              </a:rPr>
              <a:t> might produce a platform by integrating an OS, middleware, application software, and even a development environment that is then provided to a customer as a service. </a:t>
            </a:r>
          </a:p>
          <a:p>
            <a:pPr algn="just"/>
            <a:r>
              <a:rPr lang="en-US" sz="2400" dirty="0" smtClean="0">
                <a:latin typeface="Cambria" pitchFamily="18" charset="0"/>
              </a:rPr>
              <a:t>B. Someone using </a:t>
            </a:r>
            <a:r>
              <a:rPr lang="en-US" sz="2400" dirty="0" err="1" smtClean="0">
                <a:latin typeface="Cambria" pitchFamily="18" charset="0"/>
              </a:rPr>
              <a:t>PaaS</a:t>
            </a:r>
            <a:r>
              <a:rPr lang="en-US" sz="2400" dirty="0" smtClean="0">
                <a:latin typeface="Cambria" pitchFamily="18" charset="0"/>
              </a:rPr>
              <a:t> would see an encapsulated service that is presented to them through an API. </a:t>
            </a:r>
          </a:p>
          <a:p>
            <a:pPr algn="just"/>
            <a:endParaRPr lang="en-US" sz="2400" dirty="0">
              <a:latin typeface="Cambria" pitchFamily="18" charset="0"/>
            </a:endParaRPr>
          </a:p>
        </p:txBody>
      </p:sp>
      <p:sp>
        <p:nvSpPr>
          <p:cNvPr id="4" name="Title 1"/>
          <p:cNvSpPr txBox="1">
            <a:spLocks/>
          </p:cNvSpPr>
          <p:nvPr/>
        </p:nvSpPr>
        <p:spPr>
          <a:xfrm>
            <a:off x="457200" y="228600"/>
            <a:ext cx="82296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smtClean="0">
                <a:ln>
                  <a:noFill/>
                </a:ln>
                <a:solidFill>
                  <a:schemeClr val="lt1"/>
                </a:solidFill>
                <a:effectLst/>
                <a:uLnTx/>
                <a:uFillTx/>
                <a:latin typeface="Cambria" pitchFamily="18" charset="0"/>
                <a:ea typeface="+mn-ea"/>
                <a:cs typeface="+mn-cs"/>
              </a:rPr>
              <a:t>Platform as a Service (PaaS)</a:t>
            </a:r>
            <a:endParaRPr kumimoji="0" lang="en-IN" sz="4400" b="1" i="0" u="none" strike="noStrike" kern="1200" cap="none" spc="0" normalizeH="0" baseline="0" noProof="0" dirty="0" smtClean="0">
              <a:ln>
                <a:noFill/>
              </a:ln>
              <a:solidFill>
                <a:schemeClr val="lt1"/>
              </a:solidFill>
              <a:effectLst/>
              <a:uLnTx/>
              <a:uFillTx/>
              <a:latin typeface="Cambria" pitchFamily="18" charset="0"/>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latin typeface="Cambria" pitchFamily="18" charset="0"/>
              </a:rPr>
              <a:t>Commercial examples of </a:t>
            </a:r>
            <a:r>
              <a:rPr lang="en-US" sz="2400" dirty="0" err="1" smtClean="0">
                <a:latin typeface="Cambria" pitchFamily="18" charset="0"/>
              </a:rPr>
              <a:t>PaaS</a:t>
            </a:r>
            <a:r>
              <a:rPr lang="en-US" sz="2400" dirty="0" smtClean="0">
                <a:latin typeface="Cambria" pitchFamily="18" charset="0"/>
              </a:rPr>
              <a:t> include: </a:t>
            </a:r>
          </a:p>
          <a:p>
            <a:r>
              <a:rPr lang="en-US" sz="2400" dirty="0" smtClean="0">
                <a:latin typeface="Cambria" pitchFamily="18" charset="0"/>
              </a:rPr>
              <a:t>The Google Apps Engine, which serves applications on Google’s infrastructure. </a:t>
            </a:r>
          </a:p>
          <a:p>
            <a:r>
              <a:rPr lang="en-US" sz="2400" dirty="0" smtClean="0">
                <a:latin typeface="Cambria" pitchFamily="18" charset="0"/>
              </a:rPr>
              <a:t>Windows Azure </a:t>
            </a:r>
          </a:p>
          <a:p>
            <a:r>
              <a:rPr lang="en-US" sz="2400" dirty="0" smtClean="0">
                <a:latin typeface="Cambria" pitchFamily="18" charset="0"/>
              </a:rPr>
              <a:t>Hadoop </a:t>
            </a:r>
          </a:p>
          <a:p>
            <a:r>
              <a:rPr lang="en-US" sz="2400" dirty="0" smtClean="0">
                <a:latin typeface="Cambria" pitchFamily="18" charset="0"/>
              </a:rPr>
              <a:t>Aneka </a:t>
            </a:r>
          </a:p>
          <a:p>
            <a:endParaRPr lang="en-US" sz="2400" dirty="0">
              <a:latin typeface="Cambria" pitchFamily="18" charset="0"/>
            </a:endParaRPr>
          </a:p>
        </p:txBody>
      </p:sp>
      <p:sp>
        <p:nvSpPr>
          <p:cNvPr id="4" name="Title 1"/>
          <p:cNvSpPr txBox="1">
            <a:spLocks/>
          </p:cNvSpPr>
          <p:nvPr/>
        </p:nvSpPr>
        <p:spPr>
          <a:xfrm>
            <a:off x="457200" y="228600"/>
            <a:ext cx="82296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smtClean="0">
                <a:ln>
                  <a:noFill/>
                </a:ln>
                <a:solidFill>
                  <a:schemeClr val="lt1"/>
                </a:solidFill>
                <a:effectLst/>
                <a:uLnTx/>
                <a:uFillTx/>
                <a:latin typeface="Cambria" pitchFamily="18" charset="0"/>
                <a:ea typeface="+mn-ea"/>
                <a:cs typeface="+mn-cs"/>
              </a:rPr>
              <a:t>Platform as a Service (PaaS)</a:t>
            </a:r>
            <a:endParaRPr kumimoji="0" lang="en-IN" sz="4400" b="1" i="0" u="none" strike="noStrike" kern="1200" cap="none" spc="0" normalizeH="0" baseline="0" noProof="0" dirty="0" smtClean="0">
              <a:ln>
                <a:noFill/>
              </a:ln>
              <a:solidFill>
                <a:schemeClr val="lt1"/>
              </a:solidFill>
              <a:effectLst/>
              <a:uLnTx/>
              <a:uFillTx/>
              <a:latin typeface="Cambria" pitchFamily="18" charset="0"/>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81000" y="304800"/>
            <a:ext cx="8229600" cy="11430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IN" b="1" dirty="0" smtClean="0">
                <a:latin typeface="Cambria" pitchFamily="18" charset="0"/>
              </a:rPr>
              <a:t>Infrastructure as a Service (</a:t>
            </a:r>
            <a:r>
              <a:rPr lang="en-IN" b="1" dirty="0" err="1" smtClean="0">
                <a:latin typeface="Cambria" pitchFamily="18" charset="0"/>
              </a:rPr>
              <a:t>IaaS</a:t>
            </a:r>
            <a:r>
              <a:rPr lang="en-IN" b="1" dirty="0" smtClean="0">
                <a:latin typeface="Cambria" pitchFamily="18" charset="0"/>
              </a:rPr>
              <a:t>)</a:t>
            </a:r>
          </a:p>
        </p:txBody>
      </p:sp>
      <p:sp>
        <p:nvSpPr>
          <p:cNvPr id="19459" name="Content Placeholder 2"/>
          <p:cNvSpPr>
            <a:spLocks noGrp="1"/>
          </p:cNvSpPr>
          <p:nvPr>
            <p:ph idx="1"/>
          </p:nvPr>
        </p:nvSpPr>
        <p:spPr/>
        <p:txBody>
          <a:bodyPr>
            <a:noAutofit/>
          </a:bodyPr>
          <a:lstStyle/>
          <a:p>
            <a:pPr algn="just"/>
            <a:r>
              <a:rPr lang="en-US" sz="2400" dirty="0" smtClean="0">
                <a:latin typeface="Cambria" pitchFamily="18" charset="0"/>
              </a:rPr>
              <a:t>At the base of the stack, </a:t>
            </a:r>
            <a:r>
              <a:rPr lang="en-US" sz="2400" dirty="0" err="1" smtClean="0">
                <a:latin typeface="Cambria" pitchFamily="18" charset="0"/>
              </a:rPr>
              <a:t>IaaS</a:t>
            </a:r>
            <a:r>
              <a:rPr lang="en-US" sz="2400" dirty="0" smtClean="0">
                <a:latin typeface="Cambria" pitchFamily="18" charset="0"/>
              </a:rPr>
              <a:t> solutions deliver infrastructure on demand in the form of virtual hardware, storage, and networking. </a:t>
            </a:r>
          </a:p>
          <a:p>
            <a:pPr algn="just"/>
            <a:r>
              <a:rPr lang="en-US" sz="2400" dirty="0" smtClean="0">
                <a:latin typeface="Cambria" pitchFamily="18" charset="0"/>
              </a:rPr>
              <a:t>These are created at users’ request on the provider’s infrastructure, and users are given tools and interfaces to configure the software stack installed in the virtual machine. </a:t>
            </a:r>
          </a:p>
          <a:p>
            <a:pPr algn="just"/>
            <a:r>
              <a:rPr lang="en-US" sz="2400" dirty="0" smtClean="0">
                <a:latin typeface="Cambria" pitchFamily="18" charset="0"/>
              </a:rPr>
              <a:t>•</a:t>
            </a:r>
            <a:r>
              <a:rPr lang="en-US" sz="2400" dirty="0" err="1" smtClean="0">
                <a:latin typeface="Cambria" pitchFamily="18" charset="0"/>
              </a:rPr>
              <a:t>IaaS</a:t>
            </a:r>
            <a:r>
              <a:rPr lang="en-US" sz="2400" dirty="0" smtClean="0">
                <a:latin typeface="Cambria" pitchFamily="18" charset="0"/>
              </a:rPr>
              <a:t> delivers basic storage and compute capabilities as standardized services over the network. Servers, storage systems, switches, routers, and other systems are pooled and made available to handle workloads that range from application components to high-performance computing applications </a:t>
            </a:r>
            <a:endParaRPr lang="en-IN" sz="2000" dirty="0" smtClean="0">
              <a:latin typeface="Cambria"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latin typeface="Cambria" pitchFamily="18" charset="0"/>
              </a:rPr>
              <a:t>Commercial examples of </a:t>
            </a:r>
            <a:r>
              <a:rPr lang="en-US" sz="2400" dirty="0" err="1" smtClean="0">
                <a:latin typeface="Cambria" pitchFamily="18" charset="0"/>
              </a:rPr>
              <a:t>IaaS</a:t>
            </a:r>
            <a:r>
              <a:rPr lang="en-US" sz="2400" dirty="0" smtClean="0">
                <a:latin typeface="Cambria" pitchFamily="18" charset="0"/>
              </a:rPr>
              <a:t>: </a:t>
            </a:r>
          </a:p>
          <a:p>
            <a:r>
              <a:rPr lang="en-US" sz="2400" dirty="0" err="1" smtClean="0">
                <a:latin typeface="Cambria" pitchFamily="18" charset="0"/>
              </a:rPr>
              <a:t>Joyent</a:t>
            </a:r>
            <a:r>
              <a:rPr lang="en-US" sz="2400" dirty="0" smtClean="0">
                <a:latin typeface="Cambria" pitchFamily="18" charset="0"/>
              </a:rPr>
              <a:t>, whose main product is a line of virtualized servers that provide a highly available on-demand infrastructure. </a:t>
            </a:r>
          </a:p>
          <a:p>
            <a:r>
              <a:rPr lang="en-US" sz="2400" dirty="0" smtClean="0">
                <a:latin typeface="Cambria" pitchFamily="18" charset="0"/>
              </a:rPr>
              <a:t>Amazon EC2 </a:t>
            </a:r>
          </a:p>
          <a:p>
            <a:r>
              <a:rPr lang="en-US" sz="2400" dirty="0" smtClean="0">
                <a:latin typeface="Cambria" pitchFamily="18" charset="0"/>
              </a:rPr>
              <a:t> S3 </a:t>
            </a:r>
          </a:p>
          <a:p>
            <a:r>
              <a:rPr lang="en-US" sz="2400" dirty="0" err="1" smtClean="0">
                <a:latin typeface="Cambria" pitchFamily="18" charset="0"/>
              </a:rPr>
              <a:t>Rightscale</a:t>
            </a:r>
            <a:r>
              <a:rPr lang="en-US" sz="2400" dirty="0" smtClean="0">
                <a:latin typeface="Cambria" pitchFamily="18" charset="0"/>
              </a:rPr>
              <a:t> </a:t>
            </a:r>
          </a:p>
          <a:p>
            <a:r>
              <a:rPr lang="en-US" sz="2400" dirty="0" err="1" smtClean="0">
                <a:latin typeface="Cambria" pitchFamily="18" charset="0"/>
              </a:rPr>
              <a:t>vCloud</a:t>
            </a:r>
            <a:r>
              <a:rPr lang="en-US" sz="2400" dirty="0" smtClean="0">
                <a:latin typeface="Cambria" pitchFamily="18" charset="0"/>
              </a:rPr>
              <a:t> </a:t>
            </a:r>
          </a:p>
          <a:p>
            <a:endParaRPr lang="en-US" sz="2400" dirty="0">
              <a:latin typeface="Cambria" pitchFamily="18" charset="0"/>
            </a:endParaRPr>
          </a:p>
        </p:txBody>
      </p:sp>
      <p:sp>
        <p:nvSpPr>
          <p:cNvPr id="4" name="Title 1"/>
          <p:cNvSpPr txBox="1">
            <a:spLocks/>
          </p:cNvSpPr>
          <p:nvPr/>
        </p:nvSpPr>
        <p:spPr>
          <a:xfrm>
            <a:off x="381000" y="304800"/>
            <a:ext cx="82296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smtClean="0">
                <a:ln>
                  <a:noFill/>
                </a:ln>
                <a:solidFill>
                  <a:schemeClr val="lt1"/>
                </a:solidFill>
                <a:effectLst/>
                <a:uLnTx/>
                <a:uFillTx/>
                <a:latin typeface="Cambria" pitchFamily="18" charset="0"/>
                <a:ea typeface="+mn-ea"/>
                <a:cs typeface="+mn-cs"/>
              </a:rPr>
              <a:t>Infrastructure as a Service (IaaS)</a:t>
            </a:r>
            <a:endParaRPr kumimoji="0" lang="en-IN" sz="4400" b="1" i="0" u="none" strike="noStrike" kern="1200" cap="none" spc="0" normalizeH="0" baseline="0" noProof="0" dirty="0" smtClean="0">
              <a:ln>
                <a:noFill/>
              </a:ln>
              <a:solidFill>
                <a:schemeClr val="lt1"/>
              </a:solidFill>
              <a:effectLst/>
              <a:uLnTx/>
              <a:uFillTx/>
              <a:latin typeface="Cambria" pitchFamily="18" charset="0"/>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0"/>
            <a:ext cx="9144000" cy="7050318"/>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2"/>
          <p:cNvPicPr>
            <a:picLocks noGrp="1" noChangeAspect="1" noChangeArrowheads="1"/>
          </p:cNvPicPr>
          <p:nvPr>
            <p:ph idx="1"/>
          </p:nvPr>
        </p:nvPicPr>
        <p:blipFill>
          <a:blip r:embed="rId2"/>
          <a:srcRect/>
          <a:stretch>
            <a:fillRect/>
          </a:stretch>
        </p:blipFill>
        <p:spPr>
          <a:xfrm>
            <a:off x="381000" y="1298575"/>
            <a:ext cx="8458200" cy="5559425"/>
          </a:xfrm>
        </p:spPr>
      </p:pic>
      <p:pic>
        <p:nvPicPr>
          <p:cNvPr id="44036" name="Picture 3"/>
          <p:cNvPicPr>
            <a:picLocks noChangeAspect="1" noChangeArrowheads="1"/>
          </p:cNvPicPr>
          <p:nvPr/>
        </p:nvPicPr>
        <p:blipFill>
          <a:blip r:embed="rId3"/>
          <a:srcRect/>
          <a:stretch>
            <a:fillRect/>
          </a:stretch>
        </p:blipFill>
        <p:spPr bwMode="auto">
          <a:xfrm>
            <a:off x="2000250" y="0"/>
            <a:ext cx="4857750" cy="1127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l="13281" t="30208" r="10938" b="20833"/>
          <a:stretch>
            <a:fillRect/>
          </a:stretch>
        </p:blipFill>
        <p:spPr bwMode="auto">
          <a:xfrm>
            <a:off x="228600" y="1447800"/>
            <a:ext cx="8649511" cy="4191000"/>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000250" y="0"/>
            <a:ext cx="4857750" cy="1127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a:bodyPr>
          <a:lstStyle/>
          <a:p>
            <a:r>
              <a:rPr lang="en-US" dirty="0" smtClean="0"/>
              <a:t>Other kinds of </a:t>
            </a:r>
            <a:r>
              <a:rPr lang="en-US" dirty="0" err="1" smtClean="0"/>
              <a:t>XaaS</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Cambria" pitchFamily="18" charset="0"/>
              </a:rPr>
              <a:t>Database as a Service (</a:t>
            </a:r>
            <a:r>
              <a:rPr lang="en-US" dirty="0" err="1" smtClean="0">
                <a:latin typeface="Cambria" pitchFamily="18" charset="0"/>
              </a:rPr>
              <a:t>DBaaS</a:t>
            </a:r>
            <a:r>
              <a:rPr lang="en-US" dirty="0" smtClean="0">
                <a:latin typeface="Cambria" pitchFamily="18" charset="0"/>
              </a:rPr>
              <a:t>), </a:t>
            </a:r>
          </a:p>
          <a:p>
            <a:r>
              <a:rPr lang="en-US" dirty="0" smtClean="0">
                <a:latin typeface="Cambria" pitchFamily="18" charset="0"/>
              </a:rPr>
              <a:t>Storage-as-a-Service, </a:t>
            </a:r>
          </a:p>
          <a:p>
            <a:r>
              <a:rPr lang="en-US" dirty="0" smtClean="0">
                <a:latin typeface="Cambria" pitchFamily="18" charset="0"/>
              </a:rPr>
              <a:t>Desktop as a Service (</a:t>
            </a:r>
            <a:r>
              <a:rPr lang="en-US" dirty="0" err="1" smtClean="0">
                <a:latin typeface="Cambria" pitchFamily="18" charset="0"/>
              </a:rPr>
              <a:t>DaaS</a:t>
            </a:r>
            <a:r>
              <a:rPr lang="en-US" dirty="0" smtClean="0">
                <a:latin typeface="Cambria" pitchFamily="18" charset="0"/>
              </a:rPr>
              <a:t>), </a:t>
            </a:r>
          </a:p>
          <a:p>
            <a:r>
              <a:rPr lang="en-US" dirty="0" smtClean="0">
                <a:latin typeface="Cambria" pitchFamily="18" charset="0"/>
              </a:rPr>
              <a:t>Communications as a Service (</a:t>
            </a:r>
            <a:r>
              <a:rPr lang="en-US" dirty="0" err="1" smtClean="0">
                <a:latin typeface="Cambria" pitchFamily="18" charset="0"/>
              </a:rPr>
              <a:t>CaaS</a:t>
            </a:r>
            <a:r>
              <a:rPr lang="en-US" dirty="0" smtClean="0">
                <a:latin typeface="Cambria" pitchFamily="18" charset="0"/>
              </a:rPr>
              <a:t>), </a:t>
            </a:r>
          </a:p>
          <a:p>
            <a:r>
              <a:rPr lang="en-US" dirty="0" err="1" smtClean="0">
                <a:latin typeface="Cambria" pitchFamily="18" charset="0"/>
              </a:rPr>
              <a:t>Iot</a:t>
            </a:r>
            <a:r>
              <a:rPr lang="en-US" dirty="0" smtClean="0">
                <a:latin typeface="Cambria" pitchFamily="18" charset="0"/>
              </a:rPr>
              <a:t> as a Service (</a:t>
            </a:r>
            <a:r>
              <a:rPr lang="en-US" dirty="0" err="1" smtClean="0">
                <a:latin typeface="Cambria" pitchFamily="18" charset="0"/>
              </a:rPr>
              <a:t>Iotaas</a:t>
            </a:r>
            <a:r>
              <a:rPr lang="en-US" dirty="0" smtClean="0">
                <a:latin typeface="Cambria" pitchFamily="18" charset="0"/>
              </a:rPr>
              <a:t>)</a:t>
            </a:r>
          </a:p>
          <a:p>
            <a:r>
              <a:rPr lang="en-US" dirty="0" smtClean="0">
                <a:latin typeface="Cambria" pitchFamily="18" charset="0"/>
              </a:rPr>
              <a:t>Monitoring as a service (</a:t>
            </a:r>
            <a:r>
              <a:rPr lang="en-US" dirty="0" err="1" smtClean="0">
                <a:latin typeface="Cambria" pitchFamily="18" charset="0"/>
              </a:rPr>
              <a:t>MaaS</a:t>
            </a:r>
            <a:r>
              <a:rPr lang="en-US" dirty="0" smtClean="0">
                <a:latin typeface="Cambria" pitchFamily="18" charset="0"/>
              </a:rPr>
              <a:t>)</a:t>
            </a:r>
          </a:p>
          <a:p>
            <a:pPr>
              <a:buNone/>
            </a:pPr>
            <a:r>
              <a:rPr lang="en-US" dirty="0" smtClean="0">
                <a:latin typeface="Cambria" pitchFamily="18" charset="0"/>
              </a:rPr>
              <a:t/>
            </a:r>
            <a:br>
              <a:rPr lang="en-US" dirty="0" smtClean="0">
                <a:latin typeface="Cambria" pitchFamily="18" charset="0"/>
              </a:rPr>
            </a:br>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752600" y="76200"/>
            <a:ext cx="7239000" cy="1143000"/>
          </a:xfrm>
        </p:spPr>
        <p:txBody>
          <a:bodyPr/>
          <a:lstStyle/>
          <a:p>
            <a:endParaRPr lang="en-US" smtClean="0"/>
          </a:p>
        </p:txBody>
      </p:sp>
      <p:pic>
        <p:nvPicPr>
          <p:cNvPr id="49155" name="Picture 2"/>
          <p:cNvPicPr>
            <a:picLocks noGrp="1" noChangeAspect="1" noChangeArrowheads="1"/>
          </p:cNvPicPr>
          <p:nvPr>
            <p:ph idx="1"/>
          </p:nvPr>
        </p:nvPicPr>
        <p:blipFill>
          <a:blip r:embed="rId2"/>
          <a:srcRect/>
          <a:stretch>
            <a:fillRect/>
          </a:stretch>
        </p:blipFill>
        <p:spPr>
          <a:xfrm>
            <a:off x="-1" y="0"/>
            <a:ext cx="9157507" cy="68580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4900" b="1" dirty="0" smtClean="0">
                <a:latin typeface="Cambria" pitchFamily="18" charset="0"/>
              </a:rPr>
              <a:t>Cloud Deployment Model </a:t>
            </a:r>
            <a:endParaRPr lang="en-US" sz="4900" b="1" dirty="0">
              <a:latin typeface="Cambria" pitchFamily="18" charset="0"/>
            </a:endParaRPr>
          </a:p>
        </p:txBody>
      </p:sp>
      <p:sp>
        <p:nvSpPr>
          <p:cNvPr id="5" name="Content Placeholder 2"/>
          <p:cNvSpPr>
            <a:spLocks noGrp="1"/>
          </p:cNvSpPr>
          <p:nvPr>
            <p:ph idx="1"/>
          </p:nvPr>
        </p:nvSpPr>
        <p:spPr>
          <a:xfrm>
            <a:off x="457200" y="1600200"/>
            <a:ext cx="8229600" cy="4525963"/>
          </a:xfrm>
        </p:spPr>
        <p:txBody>
          <a:bodyPr>
            <a:normAutofit/>
          </a:bodyPr>
          <a:lstStyle/>
          <a:p>
            <a:pPr algn="just"/>
            <a:r>
              <a:rPr lang="en-US" sz="2400" dirty="0" smtClean="0">
                <a:latin typeface="Cambria" pitchFamily="18" charset="0"/>
              </a:rPr>
              <a:t>IT organizations can choose to deploy applications on public, private, or hybrid clouds, each of which has its trade-offs. </a:t>
            </a:r>
          </a:p>
          <a:p>
            <a:pPr algn="just"/>
            <a:r>
              <a:rPr lang="en-US" sz="2400" dirty="0" smtClean="0">
                <a:latin typeface="Cambria" pitchFamily="18" charset="0"/>
              </a:rPr>
              <a:t>•The terms public, private, and hybrid do not dictate location. </a:t>
            </a:r>
          </a:p>
          <a:p>
            <a:pPr algn="just"/>
            <a:r>
              <a:rPr lang="en-US" sz="2400" dirty="0" smtClean="0">
                <a:latin typeface="Cambria" pitchFamily="18" charset="0"/>
              </a:rPr>
              <a:t>•While public clouds are typically “out there” on the Internet and private clouds are typically located on  premises, a private cloud might be hosted at a co-      location facility as well. </a:t>
            </a:r>
          </a:p>
          <a:p>
            <a:pPr algn="just"/>
            <a:endParaRPr lang="en-US" sz="2400" dirty="0" smtClean="0">
              <a:latin typeface="Cambria" pitchFamily="18" charset="0"/>
            </a:endParaRPr>
          </a:p>
          <a:p>
            <a:pPr algn="just"/>
            <a:endParaRPr lang="en-US" sz="2400" dirty="0">
              <a:latin typeface="Cambria"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752600" y="76200"/>
            <a:ext cx="7239000" cy="1143000"/>
          </a:xfrm>
        </p:spPr>
        <p:txBody>
          <a:bodyPr/>
          <a:lstStyle/>
          <a:p>
            <a:endParaRPr lang="en-US" smtClean="0"/>
          </a:p>
        </p:txBody>
      </p:sp>
      <p:sp>
        <p:nvSpPr>
          <p:cNvPr id="57347" name="Content Placeholder 2"/>
          <p:cNvSpPr>
            <a:spLocks noGrp="1"/>
          </p:cNvSpPr>
          <p:nvPr>
            <p:ph idx="1"/>
          </p:nvPr>
        </p:nvSpPr>
        <p:spPr>
          <a:xfrm>
            <a:off x="457200" y="1295400"/>
            <a:ext cx="8229600" cy="4830763"/>
          </a:xfrm>
        </p:spPr>
        <p:txBody>
          <a:bodyPr/>
          <a:lstStyle/>
          <a:p>
            <a:endParaRPr lang="en-US" smtClean="0"/>
          </a:p>
        </p:txBody>
      </p:sp>
      <p:pic>
        <p:nvPicPr>
          <p:cNvPr id="57348" name="Picture 2" descr="Presentation of Self Introduction Thank You - SlideModel"/>
          <p:cNvPicPr>
            <a:picLocks noChangeAspect="1" noChangeArrowheads="1"/>
          </p:cNvPicPr>
          <p:nvPr/>
        </p:nvPicPr>
        <p:blipFill>
          <a:blip r:embed="rId2"/>
          <a:srcRect/>
          <a:stretch>
            <a:fillRect/>
          </a:stretch>
        </p:blipFill>
        <p:spPr bwMode="auto">
          <a:xfrm>
            <a:off x="0" y="0"/>
            <a:ext cx="915035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itchFamily="18" charset="0"/>
              </a:rPr>
              <a:t>Cloud Deployment Model </a:t>
            </a:r>
            <a:endParaRPr lang="en-US" dirty="0"/>
          </a:p>
        </p:txBody>
      </p:sp>
      <p:sp>
        <p:nvSpPr>
          <p:cNvPr id="4" name="Content Placeholder 2"/>
          <p:cNvSpPr>
            <a:spLocks noGrp="1"/>
          </p:cNvSpPr>
          <p:nvPr>
            <p:ph idx="1"/>
          </p:nvPr>
        </p:nvSpPr>
        <p:spPr>
          <a:xfrm>
            <a:off x="457200" y="1600200"/>
            <a:ext cx="8229600" cy="4525963"/>
          </a:xfrm>
        </p:spPr>
        <p:txBody>
          <a:bodyPr>
            <a:normAutofit/>
          </a:bodyPr>
          <a:lstStyle/>
          <a:p>
            <a:pPr algn="just"/>
            <a:r>
              <a:rPr lang="en-US" sz="2400" dirty="0" smtClean="0">
                <a:latin typeface="Cambria" pitchFamily="18" charset="0"/>
              </a:rPr>
              <a:t>Public clouds. The cloud is open to the wider public. </a:t>
            </a:r>
          </a:p>
          <a:p>
            <a:pPr algn="just"/>
            <a:r>
              <a:rPr lang="en-US" sz="2400" dirty="0" smtClean="0">
                <a:latin typeface="Cambria" pitchFamily="18" charset="0"/>
              </a:rPr>
              <a:t>Private clouds. The cloud is implemented with in the private premises of an institution and generally made accessible to the members of the institution or a sub- set of them. </a:t>
            </a:r>
          </a:p>
          <a:p>
            <a:pPr algn="just"/>
            <a:r>
              <a:rPr lang="en-US" sz="2400" dirty="0" smtClean="0">
                <a:latin typeface="Cambria" pitchFamily="18" charset="0"/>
              </a:rPr>
              <a:t>Hybrid or heterogeneous clouds. This cloud is a         combination of the two previous solutions and most   likely identifies a private cloud that has been augmented with resources or services hosted in a public cloud. </a:t>
            </a:r>
          </a:p>
          <a:p>
            <a:pPr algn="just"/>
            <a:endParaRPr lang="en-US" sz="2400" dirty="0" smtClean="0">
              <a:latin typeface="Cambria" pitchFamily="18" charset="0"/>
            </a:endParaRPr>
          </a:p>
          <a:p>
            <a:pPr algn="just"/>
            <a:endParaRPr lang="en-US" sz="2400" dirty="0">
              <a:latin typeface="Cambria"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itchFamily="18" charset="0"/>
              </a:rPr>
              <a:t>Cloud Deployment Model </a:t>
            </a:r>
            <a:endParaRPr lang="en-US" dirty="0"/>
          </a:p>
        </p:txBody>
      </p:sp>
      <p:sp>
        <p:nvSpPr>
          <p:cNvPr id="4" name="Content Placeholder 2"/>
          <p:cNvSpPr>
            <a:spLocks noGrp="1"/>
          </p:cNvSpPr>
          <p:nvPr>
            <p:ph idx="1"/>
          </p:nvPr>
        </p:nvSpPr>
        <p:spPr>
          <a:xfrm>
            <a:off x="457200" y="1600200"/>
            <a:ext cx="8229600" cy="4525963"/>
          </a:xfrm>
        </p:spPr>
        <p:txBody>
          <a:bodyPr>
            <a:normAutofit/>
          </a:bodyPr>
          <a:lstStyle/>
          <a:p>
            <a:pPr algn="just"/>
            <a:r>
              <a:rPr lang="en-US" sz="2400" dirty="0" smtClean="0">
                <a:latin typeface="Cambria" pitchFamily="18" charset="0"/>
              </a:rPr>
              <a:t>Community clouds. The cloud is characterized by a multi-administrative domain involving different deployment models(public, private and hybrid), and  it is specifically designed to address the needs of a  specific industry </a:t>
            </a:r>
          </a:p>
          <a:p>
            <a:endParaRPr lang="en-US" sz="2400" dirty="0">
              <a:latin typeface="Cambri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itchFamily="18" charset="0"/>
              </a:rPr>
              <a:t>Public Cloud</a:t>
            </a:r>
            <a:endParaRPr lang="en-US" dirty="0"/>
          </a:p>
        </p:txBody>
      </p:sp>
      <p:sp>
        <p:nvSpPr>
          <p:cNvPr id="4" name="Date Placeholder 3"/>
          <p:cNvSpPr>
            <a:spLocks noGrp="1"/>
          </p:cNvSpPr>
          <p:nvPr>
            <p:ph type="dt" sz="half" idx="10"/>
          </p:nvPr>
        </p:nvSpPr>
        <p:spPr/>
        <p:txBody>
          <a:bodyPr/>
          <a:lstStyle/>
          <a:p>
            <a:endParaRPr lang="en-US"/>
          </a:p>
        </p:txBody>
      </p:sp>
      <p:sp>
        <p:nvSpPr>
          <p:cNvPr id="5" name="Content Placeholder 2"/>
          <p:cNvSpPr>
            <a:spLocks noGrp="1"/>
          </p:cNvSpPr>
          <p:nvPr>
            <p:ph idx="1"/>
          </p:nvPr>
        </p:nvSpPr>
        <p:spPr>
          <a:xfrm>
            <a:off x="457200" y="1600200"/>
            <a:ext cx="8229600" cy="4571999"/>
          </a:xfrm>
        </p:spPr>
        <p:txBody>
          <a:bodyPr>
            <a:normAutofit/>
          </a:bodyPr>
          <a:lstStyle/>
          <a:p>
            <a:pPr algn="just"/>
            <a:r>
              <a:rPr lang="en-US" sz="2400" dirty="0" smtClean="0">
                <a:latin typeface="Cambria" pitchFamily="18" charset="0"/>
              </a:rPr>
              <a:t>A public cloud provides services to multiple           customers, and is typically deployed at a co-location facility. </a:t>
            </a:r>
          </a:p>
          <a:p>
            <a:pPr algn="just"/>
            <a:r>
              <a:rPr lang="en-US" sz="2400" dirty="0" smtClean="0">
                <a:latin typeface="Cambria" pitchFamily="18" charset="0"/>
              </a:rPr>
              <a:t>Public clouds are run by third parties, applications from different customers are likely to   be mixed together on the cloud’s servers, storage systems, and    networks. </a:t>
            </a:r>
          </a:p>
          <a:p>
            <a:pPr algn="just"/>
            <a:r>
              <a:rPr lang="en-US" sz="2400" dirty="0" smtClean="0">
                <a:latin typeface="Cambria" pitchFamily="18" charset="0"/>
              </a:rPr>
              <a:t>Public clouds are most often hosted away from       customer premises, and they provide a way to            reduce customer risk and cost by providing  flexible, even temporary extension to enterprise infrastructure.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4900" b="1" dirty="0" smtClean="0">
                <a:latin typeface="Cambria" pitchFamily="18" charset="0"/>
              </a:rPr>
              <a:t>Public Cloud</a:t>
            </a:r>
            <a:endParaRPr lang="en-US" sz="4900" b="1" dirty="0">
              <a:latin typeface="Cambria" pitchFamily="18" charset="0"/>
            </a:endParaRPr>
          </a:p>
        </p:txBody>
      </p:sp>
      <p:sp>
        <p:nvSpPr>
          <p:cNvPr id="4" name="Content Placeholder 2"/>
          <p:cNvSpPr>
            <a:spLocks noGrp="1"/>
          </p:cNvSpPr>
          <p:nvPr>
            <p:ph idx="1"/>
          </p:nvPr>
        </p:nvSpPr>
        <p:spPr>
          <a:xfrm>
            <a:off x="457200" y="1600200"/>
            <a:ext cx="8229600" cy="4571999"/>
          </a:xfrm>
        </p:spPr>
        <p:txBody>
          <a:bodyPr>
            <a:normAutofit/>
          </a:bodyPr>
          <a:lstStyle/>
          <a:p>
            <a:pPr algn="just"/>
            <a:r>
              <a:rPr lang="en-US" sz="2400" dirty="0" smtClean="0">
                <a:latin typeface="Cambria" pitchFamily="18" charset="0"/>
              </a:rPr>
              <a:t>Such clouds are appealing to users because they        allow users to quickly leverage compute, storage, and application services. </a:t>
            </a:r>
          </a:p>
          <a:p>
            <a:pPr algn="just"/>
            <a:r>
              <a:rPr lang="en-US" sz="2400" dirty="0" smtClean="0">
                <a:latin typeface="Cambria" pitchFamily="18" charset="0"/>
              </a:rPr>
              <a:t>In this environment, users’ data and applications are deployed on cloud datacenters on the vendor’s             premises </a:t>
            </a:r>
          </a:p>
          <a:p>
            <a:pPr algn="just"/>
            <a:r>
              <a:rPr lang="en-US" sz="2400" dirty="0" smtClean="0">
                <a:latin typeface="Cambria" pitchFamily="18" charset="0"/>
              </a:rPr>
              <a:t>If a public cloud is implemented with performance, security, and data locality in mind, the existence of      other applications running in the cloud should be        transparent to both cloud architects and end users </a:t>
            </a:r>
          </a:p>
          <a:p>
            <a:pPr algn="just"/>
            <a:endParaRPr lang="en-US" sz="2400" dirty="0" smtClean="0">
              <a:latin typeface="Cambria" pitchFamily="18" charset="0"/>
            </a:endParaRPr>
          </a:p>
          <a:p>
            <a:pPr algn="just"/>
            <a:endParaRPr lang="en-US" sz="2400" dirty="0" smtClean="0">
              <a:latin typeface="Cambria" pitchFamily="18" charset="0"/>
            </a:endParaRPr>
          </a:p>
          <a:p>
            <a:pPr algn="just"/>
            <a:endParaRPr lang="en-US" sz="2400" dirty="0" smtClean="0">
              <a:latin typeface="Cambria"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itchFamily="18" charset="0"/>
              </a:rPr>
              <a:t>Public Cloud</a:t>
            </a:r>
            <a:endParaRPr lang="en-US" dirty="0"/>
          </a:p>
        </p:txBody>
      </p:sp>
      <p:pic>
        <p:nvPicPr>
          <p:cNvPr id="1026" name="Picture 2"/>
          <p:cNvPicPr>
            <a:picLocks noChangeAspect="1" noChangeArrowheads="1"/>
          </p:cNvPicPr>
          <p:nvPr/>
        </p:nvPicPr>
        <p:blipFill>
          <a:blip r:embed="rId2"/>
          <a:srcRect/>
          <a:stretch>
            <a:fillRect/>
          </a:stretch>
        </p:blipFill>
        <p:spPr bwMode="auto">
          <a:xfrm>
            <a:off x="5029200" y="3265226"/>
            <a:ext cx="4114800" cy="3592773"/>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endParaRPr lang="en-US"/>
          </a:p>
        </p:txBody>
      </p:sp>
      <p:sp>
        <p:nvSpPr>
          <p:cNvPr id="7" name="Content Placeholder 2"/>
          <p:cNvSpPr>
            <a:spLocks noGrp="1"/>
          </p:cNvSpPr>
          <p:nvPr>
            <p:ph idx="1"/>
          </p:nvPr>
        </p:nvSpPr>
        <p:spPr>
          <a:xfrm>
            <a:off x="457200" y="1447800"/>
            <a:ext cx="8229600" cy="4571999"/>
          </a:xfrm>
        </p:spPr>
        <p:txBody>
          <a:bodyPr>
            <a:normAutofit/>
          </a:bodyPr>
          <a:lstStyle/>
          <a:p>
            <a:pPr algn="just"/>
            <a:r>
              <a:rPr lang="en-US" sz="2400" dirty="0" smtClean="0">
                <a:latin typeface="Cambria" pitchFamily="18" charset="0"/>
              </a:rPr>
              <a:t>One of the benefits of public clouds is that they can be much larger than a company’s private cloud might be, offering the ability to scale up and down on demand, and shifting infrastructure risks from the enterprise to the cloud provider, if even just  temporarily. </a:t>
            </a:r>
          </a:p>
          <a:p>
            <a:endParaRPr lang="en-US" sz="2400" dirty="0" smtClean="0">
              <a:latin typeface="Cambria" pitchFamily="18" charset="0"/>
            </a:endParaRPr>
          </a:p>
          <a:p>
            <a:pPr algn="just"/>
            <a:endParaRPr lang="en-US" sz="2400" dirty="0" smtClean="0">
              <a:latin typeface="Cambri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1788</Words>
  <Application>Microsoft Office PowerPoint</Application>
  <PresentationFormat>On-screen Show (4:3)</PresentationFormat>
  <Paragraphs>160</Paragraphs>
  <Slides>40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Cambria</vt:lpstr>
      <vt:lpstr>Segoe UI</vt:lpstr>
      <vt:lpstr>Times New Roman</vt:lpstr>
      <vt:lpstr>Wingdings</vt:lpstr>
      <vt:lpstr>Office Theme</vt:lpstr>
      <vt:lpstr>Deployment Models in Cloud Computing  </vt:lpstr>
      <vt:lpstr>Deployment Models</vt:lpstr>
      <vt:lpstr>Deployment Models</vt:lpstr>
      <vt:lpstr> Cloud Deployment Model </vt:lpstr>
      <vt:lpstr>Cloud Deployment Model </vt:lpstr>
      <vt:lpstr>Cloud Deployment Model </vt:lpstr>
      <vt:lpstr>Public Cloud</vt:lpstr>
      <vt:lpstr> Public Cloud</vt:lpstr>
      <vt:lpstr>Public Cloud</vt:lpstr>
      <vt:lpstr> Private Cloud</vt:lpstr>
      <vt:lpstr> Private Cloud</vt:lpstr>
      <vt:lpstr> Hybrid Cloud</vt:lpstr>
      <vt:lpstr> Hybrid Cloud</vt:lpstr>
      <vt:lpstr>Comparison</vt:lpstr>
      <vt:lpstr>Virtual Private Cloud (VPC)</vt:lpstr>
      <vt:lpstr>Pros and Cons of Each Model</vt:lpstr>
      <vt:lpstr>Cloud Bursting</vt:lpstr>
      <vt:lpstr>QUIZ</vt:lpstr>
      <vt:lpstr>How to choose Cloud</vt:lpstr>
      <vt:lpstr>How to choose Cloud</vt:lpstr>
      <vt:lpstr>Money Calculation</vt:lpstr>
      <vt:lpstr>QUIZ</vt:lpstr>
      <vt:lpstr>QUIZ</vt:lpstr>
      <vt:lpstr>Service models of Cloud</vt:lpstr>
      <vt:lpstr>PowerPoint Presentation</vt:lpstr>
      <vt:lpstr>PowerPoint Presentation</vt:lpstr>
      <vt:lpstr>Software as a Service (SaaS)</vt:lpstr>
      <vt:lpstr>PowerPoint Presentation</vt:lpstr>
      <vt:lpstr>Platform as a Service (PaaS)</vt:lpstr>
      <vt:lpstr>PowerPoint Presentation</vt:lpstr>
      <vt:lpstr>PowerPoint Presentation</vt:lpstr>
      <vt:lpstr>PowerPoint Presentation</vt:lpstr>
      <vt:lpstr>Infrastructure as a Service (IaaS)</vt:lpstr>
      <vt:lpstr>PowerPoint Presentation</vt:lpstr>
      <vt:lpstr>PowerPoint Presentation</vt:lpstr>
      <vt:lpstr>PowerPoint Presentation</vt:lpstr>
      <vt:lpstr>PowerPoint Presentation</vt:lpstr>
      <vt:lpstr>Other kinds of XaaS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Deployment models in cloud computing</dc:title>
  <dc:creator>ambrish gangal</dc:creator>
  <cp:lastModifiedBy>saurabh</cp:lastModifiedBy>
  <cp:revision>12</cp:revision>
  <dcterms:created xsi:type="dcterms:W3CDTF">2020-07-09T03:00:23Z</dcterms:created>
  <dcterms:modified xsi:type="dcterms:W3CDTF">2022-08-25T07:23:45Z</dcterms:modified>
</cp:coreProperties>
</file>