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6" autoAdjust="0"/>
    <p:restoredTop sz="94660"/>
  </p:normalViewPr>
  <p:slideViewPr>
    <p:cSldViewPr>
      <p:cViewPr varScale="1">
        <p:scale>
          <a:sx n="84" d="100"/>
          <a:sy n="84" d="100"/>
        </p:scale>
        <p:origin x="175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3/14/2023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3/14/2023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a:bodyPr>
          <a:lstStyle/>
          <a:p>
            <a:r>
              <a:rPr lang="en-US" sz="5400" dirty="0" err="1" smtClean="0">
                <a:solidFill>
                  <a:srgbClr val="002060"/>
                </a:solidFill>
                <a:latin typeface="Times New Roman" pitchFamily="18" charset="0"/>
                <a:cs typeface="Times New Roman" pitchFamily="18" charset="0"/>
              </a:rPr>
              <a:t>PaaS</a:t>
            </a:r>
            <a:r>
              <a:rPr lang="en-US" sz="5400" dirty="0" smtClean="0">
                <a:solidFill>
                  <a:srgbClr val="002060"/>
                </a:solidFill>
                <a:latin typeface="Times New Roman" pitchFamily="18" charset="0"/>
                <a:cs typeface="Times New Roman" pitchFamily="18" charset="0"/>
              </a:rPr>
              <a:t> &amp; </a:t>
            </a:r>
            <a:r>
              <a:rPr lang="en-US" sz="5400" dirty="0" err="1" smtClean="0">
                <a:solidFill>
                  <a:srgbClr val="002060"/>
                </a:solidFill>
                <a:latin typeface="Times New Roman" pitchFamily="18" charset="0"/>
                <a:cs typeface="Times New Roman" pitchFamily="18" charset="0"/>
              </a:rPr>
              <a:t>SaaS</a:t>
            </a:r>
            <a:endParaRPr lang="en-US" sz="5400" b="1" dirty="0">
              <a:solidFill>
                <a:srgbClr val="002060"/>
              </a:solidFill>
              <a:latin typeface="Times New Roman" pitchFamily="18" charset="0"/>
              <a:cs typeface="Times New Roman" pitchFamily="18" charset="0"/>
            </a:endParaRPr>
          </a:p>
        </p:txBody>
      </p:sp>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Dr</a:t>
            </a:r>
            <a:r>
              <a:rPr lang="en-US" sz="2000" b="1" dirty="0" smtClean="0">
                <a:latin typeface="Cambria" pitchFamily="18" charset="0"/>
              </a:rPr>
              <a:t>.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Associate </a:t>
            </a:r>
            <a:r>
              <a:rPr lang="en-US" sz="2000" b="1" dirty="0" smtClean="0">
                <a:latin typeface="Cambria" pitchFamily="18" charset="0"/>
              </a:rPr>
              <a:t>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1" y="381000"/>
            <a:ext cx="221464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sp>
        <p:nvSpPr>
          <p:cNvPr id="3" name="Content Placeholder 2"/>
          <p:cNvSpPr>
            <a:spLocks noGrp="1"/>
          </p:cNvSpPr>
          <p:nvPr>
            <p:ph idx="1"/>
          </p:nvPr>
        </p:nvSpPr>
        <p:spPr/>
        <p:txBody>
          <a:bodyPr>
            <a:normAutofit/>
          </a:bodyPr>
          <a:lstStyle/>
          <a:p>
            <a:r>
              <a:rPr lang="en-US" dirty="0" smtClean="0">
                <a:latin typeface="Cambria" pitchFamily="18" charset="0"/>
              </a:rPr>
              <a:t>The technology of Web Services is the most likely connection technology of service-oriented architectures. </a:t>
            </a:r>
          </a:p>
          <a:p>
            <a:endParaRPr lang="en-US" dirty="0" smtClean="0">
              <a:latin typeface="Cambria" pitchFamily="18" charset="0"/>
            </a:endParaRPr>
          </a:p>
          <a:p>
            <a:endParaRPr lang="en-US" dirty="0"/>
          </a:p>
        </p:txBody>
      </p:sp>
      <p:pic>
        <p:nvPicPr>
          <p:cNvPr id="22530" name="Picture 2" descr="Service-oriented architecture"/>
          <p:cNvPicPr>
            <a:picLocks noChangeAspect="1" noChangeArrowheads="1"/>
          </p:cNvPicPr>
          <p:nvPr/>
        </p:nvPicPr>
        <p:blipFill>
          <a:blip r:embed="rId2"/>
          <a:srcRect/>
          <a:stretch>
            <a:fillRect/>
          </a:stretch>
        </p:blipFill>
        <p:spPr bwMode="auto">
          <a:xfrm>
            <a:off x="664004" y="3352800"/>
            <a:ext cx="8098996"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pic>
        <p:nvPicPr>
          <p:cNvPr id="34818" name="Picture 2"/>
          <p:cNvPicPr>
            <a:picLocks noChangeAspect="1" noChangeArrowheads="1"/>
          </p:cNvPicPr>
          <p:nvPr/>
        </p:nvPicPr>
        <p:blipFill>
          <a:blip r:embed="rId2"/>
          <a:srcRect l="43750" t="32292" r="28906" b="21875"/>
          <a:stretch>
            <a:fillRect/>
          </a:stretch>
        </p:blipFill>
        <p:spPr bwMode="auto">
          <a:xfrm>
            <a:off x="380999" y="1600200"/>
            <a:ext cx="3939886"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sp>
        <p:nvSpPr>
          <p:cNvPr id="3" name="Content Placeholder 2"/>
          <p:cNvSpPr>
            <a:spLocks noGrp="1"/>
          </p:cNvSpPr>
          <p:nvPr>
            <p:ph idx="1"/>
          </p:nvPr>
        </p:nvSpPr>
        <p:spPr/>
        <p:txBody>
          <a:bodyPr>
            <a:noAutofit/>
          </a:bodyPr>
          <a:lstStyle/>
          <a:p>
            <a:pPr algn="just" fontAlgn="base"/>
            <a:r>
              <a:rPr lang="en-US" sz="2400" dirty="0">
                <a:latin typeface="Cambria" pitchFamily="18" charset="0"/>
              </a:rPr>
              <a:t>T</a:t>
            </a:r>
            <a:r>
              <a:rPr lang="en-US" sz="2400" dirty="0" smtClean="0">
                <a:latin typeface="Cambria" pitchFamily="18" charset="0"/>
              </a:rPr>
              <a:t>here </a:t>
            </a:r>
            <a:r>
              <a:rPr lang="en-US" sz="2400" dirty="0">
                <a:latin typeface="Cambria" pitchFamily="18" charset="0"/>
              </a:rPr>
              <a:t>are two major roles within Service-oriented Architecture:</a:t>
            </a:r>
          </a:p>
          <a:p>
            <a:pPr algn="just" fontAlgn="base"/>
            <a:r>
              <a:rPr lang="en-US" sz="2400" b="1" dirty="0">
                <a:latin typeface="Cambria" pitchFamily="18" charset="0"/>
              </a:rPr>
              <a:t>Service provider:</a:t>
            </a:r>
            <a:r>
              <a:rPr lang="en-US" sz="2400" dirty="0">
                <a:latin typeface="Cambria" pitchFamily="18" charset="0"/>
              </a:rPr>
              <a:t> 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r>
              <a:rPr lang="en-US" sz="2400" b="1" dirty="0">
                <a:latin typeface="Cambria" pitchFamily="18" charset="0"/>
              </a:rPr>
              <a:t>Service consumer:</a:t>
            </a:r>
            <a:r>
              <a:rPr lang="en-US" sz="2400" dirty="0">
                <a:latin typeface="Cambria" pitchFamily="18" charset="0"/>
              </a:rPr>
              <a:t> The service consumer can locate the service metadata in the registry and develop the required client components to bind and use the service.</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smtClean="0"/>
              <a:t>SOA</a:t>
            </a:r>
            <a:endParaRPr lang="en-US" dirty="0"/>
          </a:p>
        </p:txBody>
      </p:sp>
      <p:sp>
        <p:nvSpPr>
          <p:cNvPr id="3" name="Content Placeholder 2"/>
          <p:cNvSpPr>
            <a:spLocks noGrp="1"/>
          </p:cNvSpPr>
          <p:nvPr>
            <p:ph idx="1"/>
          </p:nvPr>
        </p:nvSpPr>
        <p:spPr/>
        <p:txBody>
          <a:bodyPr>
            <a:normAutofit/>
          </a:bodyPr>
          <a:lstStyle/>
          <a:p>
            <a:pPr fontAlgn="base"/>
            <a:r>
              <a:rPr lang="en-US" sz="2800" dirty="0">
                <a:latin typeface="Cambria" pitchFamily="18" charset="0"/>
              </a:rPr>
              <a:t>Service </a:t>
            </a:r>
            <a:r>
              <a:rPr lang="en-US" sz="2800" dirty="0" smtClean="0">
                <a:latin typeface="Cambria" pitchFamily="18" charset="0"/>
              </a:rPr>
              <a:t>reusability</a:t>
            </a:r>
            <a:endParaRPr lang="en-US" sz="2800" dirty="0">
              <a:latin typeface="Cambria" pitchFamily="18" charset="0"/>
            </a:endParaRPr>
          </a:p>
          <a:p>
            <a:pPr fontAlgn="base"/>
            <a:r>
              <a:rPr lang="en-US" sz="2800" dirty="0">
                <a:latin typeface="Cambria" pitchFamily="18" charset="0"/>
              </a:rPr>
              <a:t>Easy </a:t>
            </a:r>
            <a:r>
              <a:rPr lang="en-US" sz="2800" dirty="0" smtClean="0">
                <a:latin typeface="Cambria" pitchFamily="18" charset="0"/>
              </a:rPr>
              <a:t>maintenance</a:t>
            </a:r>
            <a:endParaRPr lang="en-US" sz="2800" dirty="0">
              <a:latin typeface="Cambria" pitchFamily="18" charset="0"/>
            </a:endParaRPr>
          </a:p>
          <a:p>
            <a:pPr fontAlgn="base"/>
            <a:r>
              <a:rPr lang="en-US" sz="2800" dirty="0">
                <a:latin typeface="Cambria" pitchFamily="18" charset="0"/>
              </a:rPr>
              <a:t>Platform </a:t>
            </a:r>
            <a:r>
              <a:rPr lang="en-US" sz="2800" dirty="0" smtClean="0">
                <a:latin typeface="Cambria" pitchFamily="18" charset="0"/>
              </a:rPr>
              <a:t>independent</a:t>
            </a:r>
          </a:p>
          <a:p>
            <a:pPr fontAlgn="base"/>
            <a:r>
              <a:rPr lang="en-US" sz="2800" dirty="0" smtClean="0">
                <a:latin typeface="Cambria" pitchFamily="18" charset="0"/>
              </a:rPr>
              <a:t>Availability</a:t>
            </a:r>
          </a:p>
          <a:p>
            <a:pPr fontAlgn="base"/>
            <a:r>
              <a:rPr lang="en-US" sz="2800" dirty="0" smtClean="0">
                <a:latin typeface="Cambria" pitchFamily="18" charset="0"/>
              </a:rPr>
              <a:t>Reliability</a:t>
            </a:r>
          </a:p>
          <a:p>
            <a:pPr fontAlgn="base"/>
            <a:r>
              <a:rPr lang="en-US" sz="2800" dirty="0" smtClean="0">
                <a:latin typeface="Cambria" pitchFamily="18" charset="0"/>
              </a:rPr>
              <a:t>Scalability</a:t>
            </a:r>
            <a:endParaRPr lang="en-US" sz="28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t>
            </a:r>
            <a:r>
              <a:rPr lang="en-US" b="1" dirty="0" smtClean="0"/>
              <a:t>SOA</a:t>
            </a:r>
            <a:endParaRPr lang="en-US" dirty="0"/>
          </a:p>
        </p:txBody>
      </p:sp>
      <p:sp>
        <p:nvSpPr>
          <p:cNvPr id="3" name="Content Placeholder 2"/>
          <p:cNvSpPr>
            <a:spLocks noGrp="1"/>
          </p:cNvSpPr>
          <p:nvPr>
            <p:ph idx="1"/>
          </p:nvPr>
        </p:nvSpPr>
        <p:spPr/>
        <p:txBody>
          <a:bodyPr/>
          <a:lstStyle/>
          <a:p>
            <a:pPr fontAlgn="base"/>
            <a:r>
              <a:rPr lang="en-US" sz="2800" dirty="0"/>
              <a:t>High </a:t>
            </a:r>
            <a:r>
              <a:rPr lang="en-US" sz="2800" dirty="0" smtClean="0"/>
              <a:t>overhead</a:t>
            </a:r>
            <a:endParaRPr lang="en-US" sz="2800" dirty="0"/>
          </a:p>
          <a:p>
            <a:pPr fontAlgn="base"/>
            <a:r>
              <a:rPr lang="en-US" sz="2800" dirty="0"/>
              <a:t>High </a:t>
            </a:r>
            <a:r>
              <a:rPr lang="en-US" sz="2800" dirty="0" smtClean="0"/>
              <a:t>investment</a:t>
            </a:r>
          </a:p>
          <a:p>
            <a:pPr fontAlgn="base"/>
            <a:r>
              <a:rPr lang="en-US" sz="2800" dirty="0" smtClean="0"/>
              <a:t>Complex </a:t>
            </a:r>
            <a:r>
              <a:rPr lang="en-US" sz="2800" dirty="0"/>
              <a:t>service </a:t>
            </a:r>
            <a:r>
              <a:rPr lang="en-US" sz="2800" dirty="0" smtClean="0"/>
              <a:t>management</a:t>
            </a:r>
            <a:endParaRPr lang="en-US" sz="28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Components of </a:t>
            </a:r>
            <a:r>
              <a:rPr lang="en-US" b="1" dirty="0" smtClean="0"/>
              <a:t>SOA</a:t>
            </a:r>
            <a:endParaRPr lang="en-US" dirty="0"/>
          </a:p>
        </p:txBody>
      </p:sp>
      <p:sp>
        <p:nvSpPr>
          <p:cNvPr id="35842" name="AutoShape 2"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5" name="Picture 5"/>
          <p:cNvPicPr>
            <a:picLocks noChangeAspect="1" noChangeArrowheads="1"/>
          </p:cNvPicPr>
          <p:nvPr/>
        </p:nvPicPr>
        <p:blipFill>
          <a:blip r:embed="rId2"/>
          <a:srcRect r="-157"/>
          <a:stretch>
            <a:fillRect/>
          </a:stretch>
        </p:blipFill>
        <p:spPr bwMode="auto">
          <a:xfrm>
            <a:off x="14288" y="1647825"/>
            <a:ext cx="9129712" cy="505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rPr>
              <a:t>Software as a service (or </a:t>
            </a:r>
            <a:r>
              <a:rPr lang="en-US" sz="2400" dirty="0" err="1" smtClean="0">
                <a:latin typeface="Cambria" pitchFamily="18" charset="0"/>
              </a:rPr>
              <a:t>SaaS</a:t>
            </a:r>
            <a:r>
              <a:rPr lang="en-US" sz="2400" dirty="0" smtClean="0">
                <a:latin typeface="Cambria" pitchFamily="18" charset="0"/>
              </a:rPr>
              <a:t>) is a way of delivering applications over the Internet—as a service. Instead of installing and maintaining software, you simply access it via the Internet, freeing yourself from complex software and hardware management.</a:t>
            </a:r>
          </a:p>
          <a:p>
            <a:pPr algn="just"/>
            <a:r>
              <a:rPr lang="en-US" sz="2400" dirty="0" err="1" smtClean="0">
                <a:latin typeface="Cambria" pitchFamily="18" charset="0"/>
              </a:rPr>
              <a:t>SaaS</a:t>
            </a:r>
            <a:r>
              <a:rPr lang="en-US" sz="2400" dirty="0" smtClean="0">
                <a:latin typeface="Cambria" pitchFamily="18" charset="0"/>
              </a:rPr>
              <a:t> applications are sometimes called Web-based software, on-demand software, or hosted software. Whatever the name, </a:t>
            </a:r>
            <a:r>
              <a:rPr lang="en-US" sz="2400" dirty="0" err="1" smtClean="0">
                <a:latin typeface="Cambria" pitchFamily="18" charset="0"/>
              </a:rPr>
              <a:t>SaaS</a:t>
            </a:r>
            <a:r>
              <a:rPr lang="en-US" sz="2400" dirty="0" smtClean="0">
                <a:latin typeface="Cambria" pitchFamily="18" charset="0"/>
              </a:rPr>
              <a:t> applications run on a </a:t>
            </a:r>
            <a:r>
              <a:rPr lang="en-US" sz="2400" dirty="0" err="1" smtClean="0">
                <a:latin typeface="Cambria" pitchFamily="18" charset="0"/>
              </a:rPr>
              <a:t>SaaS</a:t>
            </a:r>
            <a:r>
              <a:rPr lang="en-US" sz="2400" dirty="0" smtClean="0">
                <a:latin typeface="Cambria" pitchFamily="18" charset="0"/>
              </a:rPr>
              <a:t> provider’s servers. </a:t>
            </a:r>
          </a:p>
          <a:p>
            <a:pPr algn="just"/>
            <a:r>
              <a:rPr lang="en-US" sz="2400" dirty="0" smtClean="0">
                <a:latin typeface="Cambria" pitchFamily="18" charset="0"/>
              </a:rPr>
              <a:t>The provider manages access to the application, including security, availability, and performance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a:t>
            </a:r>
            <a:r>
              <a:rPr lang="en-US" dirty="0" err="1" smtClean="0"/>
              <a:t>SaaS</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is easy to buy</a:t>
            </a:r>
          </a:p>
          <a:p>
            <a:r>
              <a:rPr lang="en-US" dirty="0" smtClean="0"/>
              <a:t>Less hardware required for </a:t>
            </a:r>
            <a:r>
              <a:rPr lang="en-US" dirty="0" err="1" smtClean="0"/>
              <a:t>SaaS</a:t>
            </a:r>
            <a:endParaRPr lang="en-US" dirty="0" smtClean="0"/>
          </a:p>
          <a:p>
            <a:r>
              <a:rPr lang="en-US" dirty="0" smtClean="0"/>
              <a:t>Low Maintenance required for </a:t>
            </a:r>
            <a:r>
              <a:rPr lang="en-US" dirty="0" err="1" smtClean="0"/>
              <a:t>SaaS</a:t>
            </a:r>
            <a:endParaRPr lang="en-US" dirty="0" smtClean="0"/>
          </a:p>
          <a:p>
            <a:r>
              <a:rPr lang="en-US" dirty="0" smtClean="0"/>
              <a:t>No special software or hardware versions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 of </a:t>
            </a:r>
            <a:r>
              <a:rPr lang="en-US" b="1" dirty="0" err="1" smtClean="0"/>
              <a:t>SaaS</a:t>
            </a:r>
            <a:endParaRPr lang="en-US" b="1" dirty="0"/>
          </a:p>
        </p:txBody>
      </p:sp>
      <p:sp>
        <p:nvSpPr>
          <p:cNvPr id="3" name="Content Placeholder 2"/>
          <p:cNvSpPr>
            <a:spLocks noGrp="1"/>
          </p:cNvSpPr>
          <p:nvPr>
            <p:ph idx="1"/>
          </p:nvPr>
        </p:nvSpPr>
        <p:spPr/>
        <p:txBody>
          <a:bodyPr/>
          <a:lstStyle/>
          <a:p>
            <a:r>
              <a:rPr lang="en-US" dirty="0" smtClean="0"/>
              <a:t>Security</a:t>
            </a:r>
          </a:p>
          <a:p>
            <a:r>
              <a:rPr lang="en-US" dirty="0" smtClean="0"/>
              <a:t>Latency issue</a:t>
            </a:r>
          </a:p>
          <a:p>
            <a:r>
              <a:rPr lang="en-US" dirty="0" smtClean="0"/>
              <a:t>Total Dependency on Internet</a:t>
            </a:r>
          </a:p>
          <a:p>
            <a:r>
              <a:rPr lang="en-US" dirty="0" smtClean="0"/>
              <a:t>Switching between </a:t>
            </a:r>
            <a:r>
              <a:rPr lang="en-US" dirty="0" err="1" smtClean="0"/>
              <a:t>SaaS</a:t>
            </a:r>
            <a:r>
              <a:rPr lang="en-US" dirty="0" smtClean="0"/>
              <a:t> vendors is difficult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a:t>
            </a:r>
            <a:r>
              <a:rPr lang="en-US" b="1" dirty="0" err="1" smtClean="0"/>
              <a:t>SaaS</a:t>
            </a:r>
            <a:r>
              <a:rPr lang="en-US" b="1" dirty="0" smtClean="0"/>
              <a:t> and SOA</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A considerable amount of </a:t>
            </a:r>
            <a:r>
              <a:rPr lang="en-US" sz="2400" dirty="0" err="1" smtClean="0">
                <a:latin typeface="Cambria" pitchFamily="18" charset="0"/>
              </a:rPr>
              <a:t>SaaS</a:t>
            </a:r>
            <a:r>
              <a:rPr lang="en-US" sz="2400" dirty="0" smtClean="0">
                <a:latin typeface="Cambria" pitchFamily="18" charset="0"/>
              </a:rPr>
              <a:t> software is based on open source software. </a:t>
            </a:r>
          </a:p>
          <a:p>
            <a:pPr algn="just"/>
            <a:r>
              <a:rPr lang="en-US" sz="2400" dirty="0" smtClean="0">
                <a:latin typeface="Cambria" pitchFamily="18" charset="0"/>
              </a:rPr>
              <a:t>When open source software is used in a </a:t>
            </a:r>
            <a:r>
              <a:rPr lang="en-US" sz="2400" dirty="0" err="1" smtClean="0">
                <a:latin typeface="Cambria" pitchFamily="18" charset="0"/>
              </a:rPr>
              <a:t>SaaS</a:t>
            </a:r>
            <a:r>
              <a:rPr lang="en-US" sz="2400" dirty="0" smtClean="0">
                <a:latin typeface="Cambria" pitchFamily="18" charset="0"/>
              </a:rPr>
              <a:t>, it is referred to as </a:t>
            </a:r>
            <a:r>
              <a:rPr lang="en-US" sz="2400" i="1" dirty="0" smtClean="0">
                <a:latin typeface="Cambria" pitchFamily="18" charset="0"/>
              </a:rPr>
              <a:t>Open </a:t>
            </a:r>
            <a:r>
              <a:rPr lang="en-US" sz="2400" i="1" dirty="0" err="1" smtClean="0">
                <a:latin typeface="Cambria" pitchFamily="18" charset="0"/>
              </a:rPr>
              <a:t>SaaS</a:t>
            </a:r>
            <a:r>
              <a:rPr lang="en-US" sz="2400" i="1" dirty="0" smtClean="0">
                <a:latin typeface="Cambria" pitchFamily="18" charset="0"/>
              </a:rPr>
              <a:t>. </a:t>
            </a:r>
          </a:p>
          <a:p>
            <a:pPr algn="just"/>
            <a:r>
              <a:rPr lang="en-US" sz="2400" i="1" dirty="0" smtClean="0">
                <a:latin typeface="Cambria" pitchFamily="18" charset="0"/>
              </a:rPr>
              <a:t>The advantages of using open </a:t>
            </a:r>
            <a:r>
              <a:rPr lang="en-US" sz="2400" dirty="0" smtClean="0">
                <a:latin typeface="Cambria" pitchFamily="18" charset="0"/>
              </a:rPr>
              <a:t>source software are that systems are much cheaper to deploy because users don’t have to purchase the operating system or software, there is less vendor lock-in, and applications are more portable.</a:t>
            </a:r>
          </a:p>
          <a:p>
            <a:pPr algn="just"/>
            <a:r>
              <a:rPr lang="en-US" sz="2400" dirty="0" smtClean="0">
                <a:latin typeface="Cambria" pitchFamily="18" charset="0"/>
              </a:rPr>
              <a:t>The impact of Open </a:t>
            </a:r>
            <a:r>
              <a:rPr lang="en-US" sz="2400" dirty="0" err="1" smtClean="0">
                <a:latin typeface="Cambria" pitchFamily="18" charset="0"/>
              </a:rPr>
              <a:t>SaaS</a:t>
            </a:r>
            <a:r>
              <a:rPr lang="en-US" sz="2400" dirty="0" smtClean="0">
                <a:latin typeface="Cambria" pitchFamily="18" charset="0"/>
              </a:rPr>
              <a:t> will likely translate into better profitability for the companies that deploy open source software in the cloud, resulting in lower development costs and more robust solutions.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err="1"/>
              <a:t>PaaS</a:t>
            </a:r>
            <a:r>
              <a:rPr lang="en-US" b="1" dirty="0" smtClean="0"/>
              <a:t>?</a:t>
            </a:r>
            <a:endParaRPr lang="en-US" dirty="0"/>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Platform as a service (</a:t>
            </a:r>
            <a:r>
              <a:rPr lang="en-US" sz="2400" dirty="0" err="1">
                <a:latin typeface="Cambria" pitchFamily="18" charset="0"/>
              </a:rPr>
              <a:t>PaaS</a:t>
            </a:r>
            <a:r>
              <a:rPr lang="en-US" sz="2400" dirty="0">
                <a:latin typeface="Cambria" pitchFamily="18" charset="0"/>
              </a:rPr>
              <a:t>) is a complete development and deployment environment in the cloud, with resources that enable </a:t>
            </a:r>
            <a:r>
              <a:rPr lang="en-US" sz="2400" dirty="0" smtClean="0">
                <a:latin typeface="Cambria" pitchFamily="18" charset="0"/>
              </a:rPr>
              <a:t>user </a:t>
            </a:r>
            <a:r>
              <a:rPr lang="en-US" sz="2400" dirty="0">
                <a:latin typeface="Cambria" pitchFamily="18" charset="0"/>
              </a:rPr>
              <a:t>to deliver everything from simple cloud-based apps to sophisticated, cloud-enabled enterprise applications. </a:t>
            </a:r>
            <a:endParaRPr lang="en-US" sz="2400" dirty="0" smtClean="0">
              <a:latin typeface="Cambria" pitchFamily="18" charset="0"/>
            </a:endParaRPr>
          </a:p>
          <a:p>
            <a:pPr algn="just"/>
            <a:r>
              <a:rPr lang="en-US" sz="2400" dirty="0" smtClean="0">
                <a:latin typeface="Cambria" pitchFamily="18" charset="0"/>
              </a:rPr>
              <a:t>User </a:t>
            </a:r>
            <a:r>
              <a:rPr lang="en-US" sz="2400" dirty="0">
                <a:latin typeface="Cambria" pitchFamily="18" charset="0"/>
              </a:rPr>
              <a:t>purchase the resources </a:t>
            </a:r>
            <a:r>
              <a:rPr lang="en-US" sz="2400" dirty="0" smtClean="0">
                <a:latin typeface="Cambria" pitchFamily="18" charset="0"/>
              </a:rPr>
              <a:t>required from </a:t>
            </a:r>
            <a:r>
              <a:rPr lang="en-US" sz="2400" dirty="0">
                <a:latin typeface="Cambria" pitchFamily="18" charset="0"/>
              </a:rPr>
              <a:t>a cloud service provider on a pay-as-you-go basis and access them over a secure Internet connection.</a:t>
            </a:r>
          </a:p>
          <a:p>
            <a:pPr algn="just"/>
            <a:r>
              <a:rPr lang="en-US" sz="2400" dirty="0">
                <a:latin typeface="Cambria" pitchFamily="18" charset="0"/>
              </a:rPr>
              <a:t>Like IaaS, </a:t>
            </a:r>
            <a:r>
              <a:rPr lang="en-US" sz="2400" dirty="0" err="1">
                <a:latin typeface="Cambria" pitchFamily="18" charset="0"/>
              </a:rPr>
              <a:t>PaaS</a:t>
            </a:r>
            <a:r>
              <a:rPr lang="en-US" sz="2400" dirty="0">
                <a:latin typeface="Cambria" pitchFamily="18" charset="0"/>
              </a:rPr>
              <a:t> includes infrastructure—servers, storage and networking—but also middleware, development tools, business intelligence (BI) services, database management systems and more. </a:t>
            </a:r>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2031" t="18750" r="26563" b="13542"/>
          <a:stretch>
            <a:fillRect/>
          </a:stretch>
        </p:blipFill>
        <p:spPr bwMode="auto">
          <a:xfrm>
            <a:off x="0" y="1"/>
            <a:ext cx="5596596" cy="6863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a:t>
            </a:r>
            <a:r>
              <a:rPr lang="en-US" b="1" dirty="0" err="1" smtClean="0"/>
              <a:t>SaaS</a:t>
            </a:r>
            <a:r>
              <a:rPr lang="en-US" b="1" dirty="0" smtClean="0"/>
              <a:t> and SOA</a:t>
            </a:r>
            <a:endParaRPr lang="en-US" dirty="0"/>
          </a:p>
        </p:txBody>
      </p:sp>
      <p:sp>
        <p:nvSpPr>
          <p:cNvPr id="3" name="Content Placeholder 2"/>
          <p:cNvSpPr>
            <a:spLocks noGrp="1"/>
          </p:cNvSpPr>
          <p:nvPr>
            <p:ph idx="1"/>
          </p:nvPr>
        </p:nvSpPr>
        <p:spPr/>
        <p:txBody>
          <a:bodyPr>
            <a:normAutofit/>
          </a:bodyPr>
          <a:lstStyle/>
          <a:p>
            <a:r>
              <a:rPr lang="en-US" sz="2400" dirty="0" smtClean="0">
                <a:latin typeface="Cambria" pitchFamily="18" charset="0"/>
              </a:rPr>
              <a:t>The componentized nature of </a:t>
            </a:r>
            <a:r>
              <a:rPr lang="en-US" sz="2400" dirty="0" err="1" smtClean="0">
                <a:latin typeface="Cambria" pitchFamily="18" charset="0"/>
              </a:rPr>
              <a:t>SaaS</a:t>
            </a:r>
            <a:r>
              <a:rPr lang="en-US" sz="2400" dirty="0" smtClean="0">
                <a:latin typeface="Cambria" pitchFamily="18" charset="0"/>
              </a:rPr>
              <a:t> solutions enables many of these solutions to support a feature called </a:t>
            </a:r>
            <a:r>
              <a:rPr lang="en-US" sz="2400" b="1" dirty="0" err="1" smtClean="0">
                <a:latin typeface="Cambria" pitchFamily="18" charset="0"/>
              </a:rPr>
              <a:t>mashups</a:t>
            </a:r>
            <a:r>
              <a:rPr lang="en-US" sz="2400" dirty="0" smtClean="0">
                <a:latin typeface="Cambria" pitchFamily="18" charset="0"/>
              </a:rPr>
              <a:t>. </a:t>
            </a:r>
          </a:p>
          <a:p>
            <a:r>
              <a:rPr lang="en-US" sz="2400" dirty="0" smtClean="0">
                <a:latin typeface="Cambria" pitchFamily="18" charset="0"/>
              </a:rPr>
              <a:t>A </a:t>
            </a:r>
            <a:r>
              <a:rPr lang="en-US" sz="2400" dirty="0" err="1" smtClean="0">
                <a:latin typeface="Cambria" pitchFamily="18" charset="0"/>
              </a:rPr>
              <a:t>mashup</a:t>
            </a:r>
            <a:r>
              <a:rPr lang="en-US" sz="2400" dirty="0" smtClean="0">
                <a:latin typeface="Cambria" pitchFamily="18" charset="0"/>
              </a:rPr>
              <a:t> is an application that can display a Web page that shows data and supports features from two or more sources. </a:t>
            </a:r>
          </a:p>
          <a:p>
            <a:r>
              <a:rPr lang="en-US" sz="2400" dirty="0" smtClean="0">
                <a:latin typeface="Cambria" pitchFamily="18" charset="0"/>
              </a:rPr>
              <a:t>Annotating a map such as Google maps is an example of a </a:t>
            </a:r>
            <a:r>
              <a:rPr lang="en-US" sz="2400" dirty="0" err="1" smtClean="0">
                <a:latin typeface="Cambria" pitchFamily="18" charset="0"/>
              </a:rPr>
              <a:t>mashup</a:t>
            </a:r>
            <a:r>
              <a:rPr lang="en-US" sz="2400" dirty="0" smtClean="0">
                <a:latin typeface="Cambria" pitchFamily="18" charset="0"/>
              </a:rPr>
              <a:t>. </a:t>
            </a:r>
          </a:p>
          <a:p>
            <a:r>
              <a:rPr lang="en-US" sz="2400" dirty="0" err="1" smtClean="0">
                <a:latin typeface="Cambria" pitchFamily="18" charset="0"/>
              </a:rPr>
              <a:t>Mashups</a:t>
            </a:r>
            <a:r>
              <a:rPr lang="en-US" sz="2400" dirty="0" smtClean="0">
                <a:latin typeface="Cambria" pitchFamily="18" charset="0"/>
              </a:rPr>
              <a:t> are considered one of the premier examples of Web 2.0, and that is technology’s ability to support social network systems.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2.0</a:t>
            </a:r>
            <a:endParaRPr lang="en-US" dirty="0"/>
          </a:p>
        </p:txBody>
      </p:sp>
      <p:sp>
        <p:nvSpPr>
          <p:cNvPr id="3" name="Content Placeholder 2"/>
          <p:cNvSpPr>
            <a:spLocks noGrp="1"/>
          </p:cNvSpPr>
          <p:nvPr>
            <p:ph idx="1"/>
          </p:nvPr>
        </p:nvSpPr>
        <p:spPr/>
        <p:txBody>
          <a:bodyPr>
            <a:normAutofit fontScale="92500"/>
          </a:bodyPr>
          <a:lstStyle/>
          <a:p>
            <a:pPr algn="just"/>
            <a:r>
              <a:rPr lang="en-US" sz="2400" b="1" dirty="0" smtClean="0">
                <a:latin typeface="Cambria" pitchFamily="18" charset="0"/>
              </a:rPr>
              <a:t>Web 2.0</a:t>
            </a:r>
            <a:r>
              <a:rPr lang="en-US" sz="2400" dirty="0" smtClean="0">
                <a:latin typeface="Cambria" pitchFamily="18" charset="0"/>
              </a:rPr>
              <a:t> is the term used to describe a variety of </a:t>
            </a:r>
            <a:r>
              <a:rPr lang="en-US" sz="2400" b="1" dirty="0" smtClean="0">
                <a:latin typeface="Cambria" pitchFamily="18" charset="0"/>
              </a:rPr>
              <a:t>web</a:t>
            </a:r>
            <a:r>
              <a:rPr lang="en-US" sz="2400" dirty="0" smtClean="0">
                <a:latin typeface="Cambria" pitchFamily="18" charset="0"/>
              </a:rPr>
              <a:t> sites and applications that allow anyone to create and share online information or material they have created. A key element of the </a:t>
            </a:r>
            <a:r>
              <a:rPr lang="en-US" sz="2400" b="1" dirty="0" smtClean="0">
                <a:latin typeface="Cambria" pitchFamily="18" charset="0"/>
              </a:rPr>
              <a:t>technology</a:t>
            </a:r>
            <a:r>
              <a:rPr lang="en-US" sz="2400" dirty="0" smtClean="0">
                <a:latin typeface="Cambria" pitchFamily="18" charset="0"/>
              </a:rPr>
              <a:t> is that it allows people to create, share, collaborate &amp; communicate</a:t>
            </a:r>
          </a:p>
          <a:p>
            <a:pPr algn="just"/>
            <a:r>
              <a:rPr lang="en-US" sz="2400" dirty="0" smtClean="0">
                <a:latin typeface="Cambria" pitchFamily="18" charset="0"/>
              </a:rPr>
              <a:t>It’s a simply improved version of the first world wide web, characterized specifically by the change from static to dynamic or user-generated content and also the growth of social media. </a:t>
            </a:r>
          </a:p>
          <a:p>
            <a:pPr algn="just"/>
            <a:r>
              <a:rPr lang="en-US" sz="2400" dirty="0" smtClean="0">
                <a:latin typeface="Cambria" pitchFamily="18" charset="0"/>
              </a:rPr>
              <a:t>The concept behind Web 2.0 refers to rich web applications, web- oriented architecture and social web. It refer to changes in the ways web pages are designed and used by the users, without any change in any technical specifications.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122" name="AutoShape 2"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srcRect/>
          <a:stretch>
            <a:fillRect/>
          </a:stretch>
        </p:blipFill>
        <p:spPr bwMode="auto">
          <a:xfrm>
            <a:off x="3505200" y="762000"/>
            <a:ext cx="5373155" cy="6096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Web 2.0</a:t>
            </a:r>
            <a:endParaRPr lang="en-US" dirty="0"/>
          </a:p>
        </p:txBody>
      </p:sp>
      <p:sp>
        <p:nvSpPr>
          <p:cNvPr id="3" name="Content Placeholder 2"/>
          <p:cNvSpPr>
            <a:spLocks noGrp="1"/>
          </p:cNvSpPr>
          <p:nvPr>
            <p:ph idx="1"/>
          </p:nvPr>
        </p:nvSpPr>
        <p:spPr/>
        <p:txBody>
          <a:bodyPr>
            <a:noAutofit/>
          </a:bodyPr>
          <a:lstStyle/>
          <a:p>
            <a:pPr fontAlgn="base"/>
            <a:r>
              <a:rPr lang="en-US" sz="2400" dirty="0" smtClean="0">
                <a:latin typeface="Cambria" pitchFamily="18" charset="0"/>
              </a:rPr>
              <a:t>Available at any time, any place.</a:t>
            </a:r>
          </a:p>
          <a:p>
            <a:pPr fontAlgn="base"/>
            <a:r>
              <a:rPr lang="en-US" sz="2400" dirty="0" smtClean="0">
                <a:latin typeface="Cambria" pitchFamily="18" charset="0"/>
              </a:rPr>
              <a:t>Variety of media.</a:t>
            </a:r>
          </a:p>
          <a:p>
            <a:pPr fontAlgn="base"/>
            <a:r>
              <a:rPr lang="en-US" sz="2400" dirty="0" smtClean="0">
                <a:latin typeface="Cambria" pitchFamily="18" charset="0"/>
              </a:rPr>
              <a:t>Ease of usage.</a:t>
            </a:r>
          </a:p>
          <a:p>
            <a:pPr fontAlgn="base"/>
            <a:r>
              <a:rPr lang="en-US" sz="2400" dirty="0" smtClean="0">
                <a:latin typeface="Cambria" pitchFamily="18" charset="0"/>
              </a:rPr>
              <a:t>Learners can actively be involved in knowledge building.</a:t>
            </a:r>
          </a:p>
          <a:p>
            <a:pPr fontAlgn="base"/>
            <a:r>
              <a:rPr lang="en-US" sz="2400" dirty="0" smtClean="0">
                <a:latin typeface="Cambria" pitchFamily="18" charset="0"/>
              </a:rPr>
              <a:t>Can create dynamic learning communities.</a:t>
            </a:r>
          </a:p>
          <a:p>
            <a:pPr fontAlgn="base"/>
            <a:r>
              <a:rPr lang="en-US" sz="2400" dirty="0" smtClean="0">
                <a:latin typeface="Cambria" pitchFamily="18" charset="0"/>
              </a:rPr>
              <a:t>Everybody is the author and the editor, every edit that has been made can be tracked.</a:t>
            </a:r>
          </a:p>
          <a:p>
            <a:pPr fontAlgn="base"/>
            <a:r>
              <a:rPr lang="en-US" sz="2400" dirty="0" smtClean="0">
                <a:latin typeface="Cambria" pitchFamily="18" charset="0"/>
              </a:rPr>
              <a:t>User friendly</a:t>
            </a:r>
          </a:p>
          <a:p>
            <a:pPr fontAlgn="base"/>
            <a:r>
              <a:rPr lang="en-US" sz="2400" dirty="0" smtClean="0">
                <a:latin typeface="Cambria" pitchFamily="18" charset="0"/>
              </a:rPr>
              <a:t>Updates in wiki are immediate and it offers more sources for researchers.</a:t>
            </a:r>
          </a:p>
          <a:p>
            <a:pPr fontAlgn="base"/>
            <a:r>
              <a:rPr lang="en-US" sz="2400" dirty="0" smtClean="0">
                <a:latin typeface="Cambria" pitchFamily="18" charset="0"/>
              </a:rPr>
              <a:t>Provides real-time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Web 1.o, Web 2.o </a:t>
            </a:r>
            <a:endParaRPr lang="en-US" dirty="0"/>
          </a:p>
        </p:txBody>
      </p:sp>
      <p:graphicFrame>
        <p:nvGraphicFramePr>
          <p:cNvPr id="4" name="Content Placeholder 3"/>
          <p:cNvGraphicFramePr>
            <a:graphicFrameLocks noGrp="1"/>
          </p:cNvGraphicFramePr>
          <p:nvPr>
            <p:ph idx="1"/>
          </p:nvPr>
        </p:nvGraphicFramePr>
        <p:xfrm>
          <a:off x="457200" y="1600200"/>
          <a:ext cx="8229600" cy="4663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400" dirty="0" smtClean="0">
                          <a:latin typeface="Times New Roman" pitchFamily="18" charset="0"/>
                          <a:cs typeface="Times New Roman" pitchFamily="18" charset="0"/>
                        </a:rPr>
                        <a:t>Web 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Web 2.0</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fontAlgn="base"/>
                      <a:r>
                        <a:rPr lang="en-US" sz="2400" b="1" dirty="0" smtClean="0">
                          <a:latin typeface="Times New Roman" pitchFamily="18" charset="0"/>
                          <a:cs typeface="Times New Roman" pitchFamily="18" charset="0"/>
                        </a:rPr>
                        <a:t>Content</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Speedy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destination sites and personal portals</a:t>
                      </a:r>
                    </a:p>
                    <a:p>
                      <a:pPr fontAlgn="base"/>
                      <a:endParaRPr lang="en-US" sz="2400" dirty="0">
                        <a:latin typeface="Times New Roman" pitchFamily="18" charset="0"/>
                        <a:cs typeface="Times New Roman" pitchFamily="18" charset="0"/>
                      </a:endParaRPr>
                    </a:p>
                  </a:txBody>
                  <a:tcPr anchor="ctr"/>
                </a:tc>
                <a:tc>
                  <a:txBody>
                    <a:bodyPr/>
                    <a:lstStyle/>
                    <a:p>
                      <a:r>
                        <a:rPr lang="en-US" sz="2400" b="0" i="0" kern="1200" dirty="0" smtClean="0">
                          <a:solidFill>
                            <a:schemeClr val="dk1"/>
                          </a:solidFill>
                          <a:latin typeface="Times New Roman" pitchFamily="18" charset="0"/>
                          <a:ea typeface="+mn-ea"/>
                          <a:cs typeface="Times New Roman" pitchFamily="18" charset="0"/>
                        </a:rPr>
                        <a:t>more timely information and more efficient tools to find information</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fontAlgn="base"/>
                      <a:r>
                        <a:rPr lang="en-US" sz="2400" b="1" i="0" kern="1200" dirty="0" smtClean="0">
                          <a:solidFill>
                            <a:schemeClr val="dk1"/>
                          </a:solidFill>
                          <a:latin typeface="Times New Roman" pitchFamily="18" charset="0"/>
                          <a:ea typeface="+mn-ea"/>
                          <a:cs typeface="Times New Roman" pitchFamily="18" charset="0"/>
                        </a:rPr>
                        <a:t>Search</a:t>
                      </a:r>
                      <a:endParaRPr lang="en-US" sz="2400" dirty="0">
                        <a:latin typeface="Times New Roman" pitchFamily="18" charset="0"/>
                        <a:cs typeface="Times New Roman" pitchFamily="18" charset="0"/>
                      </a:endParaRPr>
                    </a:p>
                  </a:txBody>
                  <a:tcPr anchor="ctr"/>
                </a:tc>
                <a:tc>
                  <a:txBody>
                    <a:bodyPr/>
                    <a:lstStyle/>
                    <a:p>
                      <a:r>
                        <a:rPr lang="en-US" sz="2400" b="1" i="0" kern="1200" dirty="0" smtClean="0">
                          <a:solidFill>
                            <a:schemeClr val="dk1"/>
                          </a:solidFill>
                          <a:latin typeface="Times New Roman" pitchFamily="18" charset="0"/>
                          <a:ea typeface="+mn-ea"/>
                          <a:cs typeface="Times New Roman" pitchFamily="18" charset="0"/>
                        </a:rPr>
                        <a:t>Collaborative</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fontAlgn="base"/>
                      <a:r>
                        <a:rPr lang="en-US" sz="2400" b="0" i="0" kern="1200" dirty="0" smtClean="0">
                          <a:solidFill>
                            <a:schemeClr val="dk1"/>
                          </a:solidFill>
                          <a:latin typeface="Times New Roman" pitchFamily="18" charset="0"/>
                          <a:ea typeface="+mn-ea"/>
                          <a:cs typeface="Times New Roman" pitchFamily="18" charset="0"/>
                        </a:rPr>
                        <a:t>critical mass of content drives need for search engines</a:t>
                      </a:r>
                      <a:endParaRPr lang="en-US" sz="2400" dirty="0">
                        <a:latin typeface="Times New Roman" pitchFamily="18" charset="0"/>
                        <a:cs typeface="Times New Roman" pitchFamily="18" charset="0"/>
                      </a:endParaRPr>
                    </a:p>
                  </a:txBody>
                  <a:tcPr anchor="ctr"/>
                </a:tc>
                <a:tc>
                  <a:txBody>
                    <a:bodyPr/>
                    <a:lstStyle/>
                    <a:p>
                      <a:r>
                        <a:rPr lang="en-US" sz="2400" b="0" i="0" kern="1200" dirty="0" smtClean="0">
                          <a:solidFill>
                            <a:schemeClr val="dk1"/>
                          </a:solidFill>
                          <a:latin typeface="Times New Roman" pitchFamily="18" charset="0"/>
                          <a:ea typeface="+mn-ea"/>
                          <a:cs typeface="Times New Roman" pitchFamily="18" charset="0"/>
                        </a:rPr>
                        <a:t>actions of user a mass, police, and prioritize content</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370840">
                <a:tc>
                  <a:txBody>
                    <a:bodyPr/>
                    <a:lstStyle/>
                    <a:p>
                      <a:pPr fontAlgn="base"/>
                      <a:r>
                        <a:rPr lang="en-US" sz="2400" b="1" i="0" kern="1200" dirty="0" smtClean="0">
                          <a:solidFill>
                            <a:schemeClr val="dk1"/>
                          </a:solidFill>
                          <a:latin typeface="Times New Roman" pitchFamily="18" charset="0"/>
                          <a:ea typeface="+mn-ea"/>
                          <a:cs typeface="Times New Roman" pitchFamily="18" charset="0"/>
                        </a:rPr>
                        <a:t>Commerce</a:t>
                      </a:r>
                      <a:endParaRPr lang="en-US" sz="2400" dirty="0">
                        <a:latin typeface="Times New Roman" pitchFamily="18" charset="0"/>
                        <a:cs typeface="Times New Roman" pitchFamily="18" charset="0"/>
                      </a:endParaRPr>
                    </a:p>
                  </a:txBody>
                  <a:tcPr anchor="ctr"/>
                </a:tc>
                <a:tc>
                  <a:txBody>
                    <a:bodyPr/>
                    <a:lstStyle/>
                    <a:p>
                      <a:r>
                        <a:rPr lang="en-US" sz="2400" b="1" i="0" kern="1200" dirty="0" smtClean="0">
                          <a:solidFill>
                            <a:schemeClr val="dk1"/>
                          </a:solidFill>
                          <a:latin typeface="Times New Roman" pitchFamily="18" charset="0"/>
                          <a:ea typeface="+mn-ea"/>
                          <a:cs typeface="Times New Roman" pitchFamily="18" charset="0"/>
                        </a:rPr>
                        <a:t>Trust-worthy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r h="370840">
                <a:tc>
                  <a:txBody>
                    <a:bodyPr/>
                    <a:lstStyle/>
                    <a:p>
                      <a:pPr fontAlgn="base"/>
                      <a:r>
                        <a:rPr lang="en-US" sz="2400" dirty="0">
                          <a:latin typeface="Times New Roman" pitchFamily="18" charset="0"/>
                          <a:cs typeface="Times New Roman" pitchFamily="18" charset="0"/>
                        </a:rPr>
                        <a:t>goes </a:t>
                      </a:r>
                      <a:r>
                        <a:rPr lang="en-US" sz="2400" dirty="0" err="1">
                          <a:latin typeface="Times New Roman" pitchFamily="18" charset="0"/>
                          <a:cs typeface="Times New Roman" pitchFamily="18" charset="0"/>
                        </a:rPr>
                        <a:t>mainstrean</a:t>
                      </a:r>
                      <a:r>
                        <a:rPr lang="en-US" sz="2400" dirty="0">
                          <a:latin typeface="Times New Roman" pitchFamily="18" charset="0"/>
                          <a:cs typeface="Times New Roman" pitchFamily="18" charset="0"/>
                        </a:rPr>
                        <a:t>; digital good rise</a:t>
                      </a:r>
                    </a:p>
                  </a:txBody>
                  <a:tcPr anchor="ctr"/>
                </a:tc>
                <a:tc>
                  <a:txBody>
                    <a:bodyPr/>
                    <a:lstStyle/>
                    <a:p>
                      <a:pPr fontAlgn="base"/>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establish trust networks and home trust radars</a:t>
                      </a:r>
                    </a:p>
                  </a:txBody>
                  <a:tcPr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The client-side technologies used in Web 2.0 development include Ajax and JavaScript frameworks. </a:t>
            </a:r>
          </a:p>
          <a:p>
            <a:pPr algn="just"/>
            <a:r>
              <a:rPr lang="en-US" sz="2400" dirty="0" smtClean="0">
                <a:latin typeface="Cambria" pitchFamily="18" charset="0"/>
              </a:rPr>
              <a:t>Ajax programming uses JavaScript and the Document Object Model (DOM) to update selected regions of the page area without undergoing a full page reload. </a:t>
            </a:r>
          </a:p>
          <a:p>
            <a:pPr algn="just"/>
            <a:r>
              <a:rPr lang="en-US" sz="2400" dirty="0" smtClean="0">
                <a:latin typeface="Cambria" pitchFamily="18" charset="0"/>
              </a:rPr>
              <a:t>To allow users to continue interacting with the page, communications such as data requests going to the server are separated from data coming back to the page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Concepts</a:t>
            </a:r>
            <a:endParaRPr lang="en-US" b="1"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Web 2.0 can be described in three parts:</a:t>
            </a:r>
          </a:p>
          <a:p>
            <a:pPr algn="just"/>
            <a:r>
              <a:rPr lang="en-US" sz="2400" b="1" dirty="0" smtClean="0">
                <a:latin typeface="Cambria" pitchFamily="18" charset="0"/>
              </a:rPr>
              <a:t>Rich Internet application (RIA)</a:t>
            </a:r>
            <a:r>
              <a:rPr lang="en-US" sz="2400" dirty="0" smtClean="0">
                <a:latin typeface="Cambria" pitchFamily="18" charset="0"/>
              </a:rPr>
              <a:t> — defines the experience brought from desktop to browser, whether it is "rich" from a graphical point of view or a usability/interactivity or features point of view.</a:t>
            </a:r>
          </a:p>
          <a:p>
            <a:pPr algn="just"/>
            <a:r>
              <a:rPr lang="en-US" sz="2400" b="1" dirty="0" smtClean="0">
                <a:latin typeface="Cambria" pitchFamily="18" charset="0"/>
              </a:rPr>
              <a:t>Web-oriented architecture (WOA)</a:t>
            </a:r>
            <a:r>
              <a:rPr lang="en-US" sz="2400" dirty="0" smtClean="0">
                <a:latin typeface="Cambria" pitchFamily="18" charset="0"/>
              </a:rPr>
              <a:t> — defines how Web 2.0 applications expose their functionality so that other applications can leverage and integrate the functionality providing a set of much richer applications.</a:t>
            </a:r>
          </a:p>
          <a:p>
            <a:pPr algn="just"/>
            <a:r>
              <a:rPr lang="en-US" sz="2400" b="1" dirty="0" smtClean="0">
                <a:latin typeface="Cambria" pitchFamily="18" charset="0"/>
              </a:rPr>
              <a:t>Social Web</a:t>
            </a:r>
            <a:r>
              <a:rPr lang="en-US" sz="2400" dirty="0" smtClean="0">
                <a:latin typeface="Cambria" pitchFamily="18" charset="0"/>
              </a:rPr>
              <a:t> — defines how Web 2.0 websites tend to interact much more with the end user and make the end user an integral part of the website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WebOS</a:t>
            </a:r>
            <a:endParaRPr lang="en-US" dirty="0"/>
          </a:p>
        </p:txBody>
      </p:sp>
      <p:sp>
        <p:nvSpPr>
          <p:cNvPr id="3" name="Content Placeholder 2"/>
          <p:cNvSpPr>
            <a:spLocks noGrp="1"/>
          </p:cNvSpPr>
          <p:nvPr>
            <p:ph idx="1"/>
          </p:nvPr>
        </p:nvSpPr>
        <p:spPr/>
        <p:txBody>
          <a:bodyPr>
            <a:normAutofit/>
          </a:bodyPr>
          <a:lstStyle/>
          <a:p>
            <a:pPr algn="just"/>
            <a:r>
              <a:rPr lang="en-US" sz="2400" dirty="0" err="1" smtClean="0">
                <a:latin typeface="Cambria" pitchFamily="18" charset="0"/>
              </a:rPr>
              <a:t>WebOS</a:t>
            </a:r>
            <a:r>
              <a:rPr lang="en-US" sz="2400" dirty="0" smtClean="0">
                <a:latin typeface="Cambria" pitchFamily="18" charset="0"/>
              </a:rPr>
              <a:t> is a Linux-based proprietary mobile operating system. This mobile OS runs on devices like Palm Pre phones, Palm </a:t>
            </a:r>
            <a:r>
              <a:rPr lang="en-US" sz="2400" dirty="0" err="1" smtClean="0">
                <a:latin typeface="Cambria" pitchFamily="18" charset="0"/>
              </a:rPr>
              <a:t>Pixi</a:t>
            </a:r>
            <a:r>
              <a:rPr lang="en-US" sz="2400" dirty="0" smtClean="0">
                <a:latin typeface="Cambria" pitchFamily="18" charset="0"/>
              </a:rPr>
              <a:t> phones and the HP Veer. </a:t>
            </a:r>
          </a:p>
          <a:p>
            <a:pPr algn="just"/>
            <a:r>
              <a:rPr lang="en-US" sz="2400" dirty="0" smtClean="0">
                <a:latin typeface="Cambria" pitchFamily="18" charset="0"/>
              </a:rPr>
              <a:t>There are two ways of developing </a:t>
            </a:r>
            <a:r>
              <a:rPr lang="en-US" sz="2400" dirty="0" err="1" smtClean="0">
                <a:latin typeface="Cambria" pitchFamily="18" charset="0"/>
              </a:rPr>
              <a:t>WebOS</a:t>
            </a:r>
            <a:r>
              <a:rPr lang="en-US" sz="2400" dirty="0" smtClean="0">
                <a:latin typeface="Cambria" pitchFamily="18" charset="0"/>
              </a:rPr>
              <a:t> applications:</a:t>
            </a:r>
          </a:p>
          <a:p>
            <a:pPr lvl="1" algn="just"/>
            <a:r>
              <a:rPr lang="en-US" sz="2400" dirty="0" smtClean="0">
                <a:latin typeface="Cambria" pitchFamily="18" charset="0"/>
              </a:rPr>
              <a:t>By using JavaScript, HTML and CSS. This requires the software development kit, which can be installed on a computer running OS X, Windows or </a:t>
            </a:r>
            <a:r>
              <a:rPr lang="en-US" sz="2400" dirty="0" err="1" smtClean="0">
                <a:latin typeface="Cambria" pitchFamily="18" charset="0"/>
              </a:rPr>
              <a:t>Ubuntu</a:t>
            </a:r>
            <a:r>
              <a:rPr lang="en-US" sz="2400" dirty="0" smtClean="0">
                <a:latin typeface="Cambria" pitchFamily="18" charset="0"/>
              </a:rPr>
              <a:t>.</a:t>
            </a:r>
          </a:p>
          <a:p>
            <a:pPr lvl="1" algn="just"/>
            <a:r>
              <a:rPr lang="en-US" sz="2400" dirty="0" smtClean="0">
                <a:latin typeface="Cambria" pitchFamily="18" charset="0"/>
              </a:rPr>
              <a:t>By using C or C++., This requires the platform development kit, which can only run on Windows and Mac computers.</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PaaS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sz="2400" dirty="0" err="1" smtClean="0">
                <a:latin typeface="Cambria" pitchFamily="18" charset="0"/>
              </a:rPr>
              <a:t>PaaS</a:t>
            </a:r>
            <a:r>
              <a:rPr lang="en-US" sz="2400" dirty="0" smtClean="0">
                <a:latin typeface="Cambria" pitchFamily="18" charset="0"/>
              </a:rPr>
              <a:t> is designed to support the complete web application lifecycle: building, testing, deploying, managing and updating.</a:t>
            </a:r>
          </a:p>
          <a:p>
            <a:pPr algn="just"/>
            <a:r>
              <a:rPr lang="en-US" sz="2400" dirty="0" err="1" smtClean="0">
                <a:latin typeface="Cambria" pitchFamily="18" charset="0"/>
              </a:rPr>
              <a:t>PaaS</a:t>
            </a:r>
            <a:r>
              <a:rPr lang="en-US" sz="2400" dirty="0" smtClean="0">
                <a:latin typeface="Cambria" pitchFamily="18" charset="0"/>
              </a:rPr>
              <a:t> allows user to avoid the expense and complexity of buying and managing software licenses, the underlying application infrastructure and middleware, container orchestrators such as Kubernetes or the development tools and other resources. </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PaaS</a:t>
            </a:r>
            <a:r>
              <a:rPr lang="en-US" b="1" dirty="0" smtClean="0"/>
              <a:t>?</a:t>
            </a:r>
            <a:endParaRPr lang="en-US" dirty="0"/>
          </a:p>
        </p:txBody>
      </p:sp>
      <p:pic>
        <p:nvPicPr>
          <p:cNvPr id="1026" name="Picture 2" descr="Platform as a Service â IaaS includes servers and storage, networking firewalls and security and datacenter (physical plant/building). PaaS includes IaaS elements plus operating systems, development tools, database management and business analytics. SaaS includes PaaS elements plus hosted apps."/>
          <p:cNvPicPr>
            <a:picLocks noChangeAspect="1" noChangeArrowheads="1"/>
          </p:cNvPicPr>
          <p:nvPr/>
        </p:nvPicPr>
        <p:blipFill>
          <a:blip r:embed="rId2"/>
          <a:srcRect/>
          <a:stretch>
            <a:fillRect/>
          </a:stretch>
        </p:blipFill>
        <p:spPr bwMode="auto">
          <a:xfrm>
            <a:off x="228601" y="3059660"/>
            <a:ext cx="8382000" cy="2093365"/>
          </a:xfrm>
          <a:prstGeom prst="rect">
            <a:avLst/>
          </a:prstGeom>
          <a:noFill/>
        </p:spPr>
      </p:pic>
      <p:graphicFrame>
        <p:nvGraphicFramePr>
          <p:cNvPr id="5" name="Table 4"/>
          <p:cNvGraphicFramePr>
            <a:graphicFrameLocks noGrp="1"/>
          </p:cNvGraphicFramePr>
          <p:nvPr/>
        </p:nvGraphicFramePr>
        <p:xfrm>
          <a:off x="381000" y="5257800"/>
          <a:ext cx="8305800" cy="1227935"/>
        </p:xfrm>
        <a:graphic>
          <a:graphicData uri="http://schemas.openxmlformats.org/drawingml/2006/table">
            <a:tbl>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227935">
                <a:tc>
                  <a:txBody>
                    <a:bodyPr/>
                    <a:lstStyle/>
                    <a:p>
                      <a:pPr algn="l" fontAlgn="t"/>
                      <a:r>
                        <a:rPr lang="en-US" sz="1600" dirty="0">
                          <a:latin typeface="Cambria" pitchFamily="18" charset="0"/>
                        </a:rPr>
                        <a:t>Hosted applications/apps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Development tools, database management, business analytics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Operating systems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Servers and storage</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Networking firewalls</a:t>
                      </a:r>
                      <a:r>
                        <a:rPr lang="en-US" sz="1600" dirty="0" smtClean="0">
                          <a:latin typeface="Cambria" pitchFamily="18" charset="0"/>
                        </a:rPr>
                        <a:t>/</a:t>
                      </a:r>
                    </a:p>
                    <a:p>
                      <a:pPr fontAlgn="t"/>
                      <a:r>
                        <a:rPr lang="en-US" sz="1600" dirty="0" smtClean="0">
                          <a:latin typeface="Cambria" pitchFamily="18" charset="0"/>
                        </a:rPr>
                        <a:t>security</a:t>
                      </a:r>
                      <a:endParaRPr lang="en-US" sz="1600" dirty="0">
                        <a:latin typeface="Cambria" pitchFamily="18" charset="0"/>
                      </a:endParaRP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Data center physical plant/building</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a:t>
            </a:r>
            <a:r>
              <a:rPr lang="en-US" b="1" dirty="0" err="1"/>
              <a:t>PaaS</a:t>
            </a:r>
            <a:r>
              <a:rPr lang="en-US" b="1" dirty="0"/>
              <a:t> </a:t>
            </a:r>
            <a:r>
              <a:rPr lang="en-US" b="1" dirty="0" smtClean="0"/>
              <a:t>scenarios</a:t>
            </a:r>
            <a:endParaRPr lang="en-US" dirty="0"/>
          </a:p>
        </p:txBody>
      </p:sp>
      <p:sp>
        <p:nvSpPr>
          <p:cNvPr id="3" name="Content Placeholder 2"/>
          <p:cNvSpPr>
            <a:spLocks noGrp="1"/>
          </p:cNvSpPr>
          <p:nvPr>
            <p:ph idx="1"/>
          </p:nvPr>
        </p:nvSpPr>
        <p:spPr/>
        <p:txBody>
          <a:bodyPr>
            <a:noAutofit/>
          </a:bodyPr>
          <a:lstStyle/>
          <a:p>
            <a:pPr algn="just"/>
            <a:r>
              <a:rPr lang="en-US" sz="2400" dirty="0" err="1">
                <a:latin typeface="Cambria" pitchFamily="18" charset="0"/>
              </a:rPr>
              <a:t>Organisations</a:t>
            </a:r>
            <a:r>
              <a:rPr lang="en-US" sz="2400" dirty="0">
                <a:latin typeface="Cambria" pitchFamily="18" charset="0"/>
              </a:rPr>
              <a:t> typically use </a:t>
            </a:r>
            <a:r>
              <a:rPr lang="en-US" sz="2400" dirty="0" err="1">
                <a:latin typeface="Cambria" pitchFamily="18" charset="0"/>
              </a:rPr>
              <a:t>PaaS</a:t>
            </a:r>
            <a:r>
              <a:rPr lang="en-US" sz="2400" dirty="0">
                <a:latin typeface="Cambria" pitchFamily="18" charset="0"/>
              </a:rPr>
              <a:t> for these scenarios:</a:t>
            </a:r>
          </a:p>
          <a:p>
            <a:pPr algn="just"/>
            <a:r>
              <a:rPr lang="en-US" sz="2400" b="1" dirty="0">
                <a:latin typeface="Cambria" pitchFamily="18" charset="0"/>
              </a:rPr>
              <a:t>Development framework.</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provides a framework that developers can build upon to develop or </a:t>
            </a:r>
            <a:r>
              <a:rPr lang="en-US" sz="2400" dirty="0" err="1">
                <a:latin typeface="Cambria" pitchFamily="18" charset="0"/>
              </a:rPr>
              <a:t>customise</a:t>
            </a:r>
            <a:r>
              <a:rPr lang="en-US" sz="2400" dirty="0">
                <a:latin typeface="Cambria" pitchFamily="18" charset="0"/>
              </a:rPr>
              <a:t> cloud-based applications</a:t>
            </a:r>
            <a:r>
              <a:rPr lang="en-US" sz="2400" dirty="0" smtClean="0">
                <a:latin typeface="Cambria" pitchFamily="18" charset="0"/>
              </a:rPr>
              <a:t>.</a:t>
            </a:r>
            <a:endParaRPr lang="en-US" sz="2400" dirty="0">
              <a:latin typeface="Cambria" pitchFamily="18" charset="0"/>
            </a:endParaRPr>
          </a:p>
          <a:p>
            <a:pPr algn="just"/>
            <a:r>
              <a:rPr lang="en-US" sz="2400" b="1" dirty="0">
                <a:latin typeface="Cambria" pitchFamily="18" charset="0"/>
              </a:rPr>
              <a:t>Analytics or business intelligence.</a:t>
            </a:r>
            <a:r>
              <a:rPr lang="en-US" sz="2400" dirty="0">
                <a:latin typeface="Cambria" pitchFamily="18" charset="0"/>
              </a:rPr>
              <a:t> Tools provided as a service with </a:t>
            </a:r>
            <a:r>
              <a:rPr lang="en-US" sz="2400" dirty="0" err="1">
                <a:latin typeface="Cambria" pitchFamily="18" charset="0"/>
              </a:rPr>
              <a:t>PaaS</a:t>
            </a:r>
            <a:r>
              <a:rPr lang="en-US" sz="2400" dirty="0">
                <a:latin typeface="Cambria" pitchFamily="18" charset="0"/>
              </a:rPr>
              <a:t> allow </a:t>
            </a:r>
            <a:r>
              <a:rPr lang="en-US" sz="2400" dirty="0" smtClean="0">
                <a:latin typeface="Cambria" pitchFamily="18" charset="0"/>
              </a:rPr>
              <a:t>organizations </a:t>
            </a:r>
            <a:r>
              <a:rPr lang="en-US" sz="2400" dirty="0">
                <a:latin typeface="Cambria" pitchFamily="18" charset="0"/>
              </a:rPr>
              <a:t>to </a:t>
            </a:r>
            <a:r>
              <a:rPr lang="en-US" sz="2400" dirty="0" smtClean="0">
                <a:latin typeface="Cambria" pitchFamily="18" charset="0"/>
              </a:rPr>
              <a:t>analyze </a:t>
            </a:r>
            <a:r>
              <a:rPr lang="en-US" sz="2400" dirty="0">
                <a:latin typeface="Cambria" pitchFamily="18" charset="0"/>
              </a:rPr>
              <a:t>and mine their data, finding insights and patterns and predicting outcomes to improve forecasting, product design decisions, investment returns and other business decisions.</a:t>
            </a:r>
          </a:p>
          <a:p>
            <a:pPr algn="just"/>
            <a:r>
              <a:rPr lang="en-US" sz="2400" b="1" dirty="0">
                <a:latin typeface="Cambria" pitchFamily="18" charset="0"/>
              </a:rPr>
              <a:t>Additional services.</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providers may offer other services that enhance applications, such as workflow, directory, security and scheduling.</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a:t>
            </a:r>
            <a:r>
              <a:rPr lang="en-US" b="1" dirty="0" err="1" smtClean="0"/>
              <a:t>PaaS</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rPr>
              <a:t>Cut coding time</a:t>
            </a:r>
            <a:r>
              <a:rPr lang="en-US" sz="2400" dirty="0" smtClean="0">
                <a:latin typeface="Cambria" pitchFamily="18" charset="0"/>
              </a:rPr>
              <a:t>.</a:t>
            </a:r>
          </a:p>
          <a:p>
            <a:r>
              <a:rPr lang="en-US" sz="2400" dirty="0" smtClean="0">
                <a:latin typeface="Cambria" pitchFamily="18" charset="0"/>
              </a:rPr>
              <a:t> Add </a:t>
            </a:r>
            <a:r>
              <a:rPr lang="en-US" sz="2400" dirty="0">
                <a:latin typeface="Cambria" pitchFamily="18" charset="0"/>
              </a:rPr>
              <a:t>development capabilities without adding staff. </a:t>
            </a:r>
            <a:endParaRPr lang="en-US" sz="2400" dirty="0" smtClean="0">
              <a:latin typeface="Cambria" pitchFamily="18" charset="0"/>
            </a:endParaRPr>
          </a:p>
          <a:p>
            <a:r>
              <a:rPr lang="en-US" sz="2400" dirty="0" smtClean="0">
                <a:latin typeface="Cambria" pitchFamily="18" charset="0"/>
              </a:rPr>
              <a:t>Develop for multiple platforms—including mobile—more easily. </a:t>
            </a:r>
          </a:p>
          <a:p>
            <a:r>
              <a:rPr lang="en-US" sz="2400" dirty="0" smtClean="0">
                <a:latin typeface="Cambria" pitchFamily="18" charset="0"/>
              </a:rPr>
              <a:t>Use </a:t>
            </a:r>
            <a:r>
              <a:rPr lang="en-US" sz="2400" dirty="0">
                <a:latin typeface="Cambria" pitchFamily="18" charset="0"/>
              </a:rPr>
              <a:t>sophisticated tools affordably</a:t>
            </a:r>
            <a:r>
              <a:rPr lang="en-US" sz="2400" dirty="0" smtClean="0">
                <a:latin typeface="Cambria" pitchFamily="18" charset="0"/>
              </a:rPr>
              <a:t>. Support </a:t>
            </a:r>
            <a:r>
              <a:rPr lang="en-US" sz="2400" dirty="0">
                <a:latin typeface="Cambria" pitchFamily="18" charset="0"/>
              </a:rPr>
              <a:t>geographically distributed development teams</a:t>
            </a:r>
            <a:r>
              <a:rPr lang="en-US" sz="2400" dirty="0" smtClean="0">
                <a:latin typeface="Cambria" pitchFamily="18" charset="0"/>
              </a:rPr>
              <a:t>. </a:t>
            </a:r>
          </a:p>
          <a:p>
            <a:r>
              <a:rPr lang="en-US" sz="2400" dirty="0" smtClean="0">
                <a:latin typeface="Cambria" pitchFamily="18" charset="0"/>
              </a:rPr>
              <a:t>Efficiently </a:t>
            </a:r>
            <a:r>
              <a:rPr lang="en-US" sz="2400" dirty="0">
                <a:latin typeface="Cambria" pitchFamily="18" charset="0"/>
              </a:rPr>
              <a:t>manage the application lifecycle.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err="1" smtClean="0"/>
              <a:t>PaaS</a:t>
            </a:r>
            <a:endParaRPr lang="en-US" b="1" dirty="0"/>
          </a:p>
        </p:txBody>
      </p:sp>
      <p:sp>
        <p:nvSpPr>
          <p:cNvPr id="3" name="Content Placeholder 2"/>
          <p:cNvSpPr>
            <a:spLocks noGrp="1"/>
          </p:cNvSpPr>
          <p:nvPr>
            <p:ph idx="1"/>
          </p:nvPr>
        </p:nvSpPr>
        <p:spPr/>
        <p:txBody>
          <a:bodyPr>
            <a:normAutofit/>
          </a:bodyPr>
          <a:lstStyle/>
          <a:p>
            <a:r>
              <a:rPr lang="en-US" dirty="0" smtClean="0">
                <a:latin typeface="Cambria" pitchFamily="18" charset="0"/>
              </a:rPr>
              <a:t>Vendor </a:t>
            </a:r>
            <a:r>
              <a:rPr lang="en-US" dirty="0">
                <a:latin typeface="Cambria" pitchFamily="18" charset="0"/>
              </a:rPr>
              <a:t>lock-in</a:t>
            </a:r>
          </a:p>
          <a:p>
            <a:r>
              <a:rPr lang="en-US" dirty="0" smtClean="0">
                <a:latin typeface="Cambria" pitchFamily="18" charset="0"/>
              </a:rPr>
              <a:t>Data </a:t>
            </a:r>
            <a:r>
              <a:rPr lang="en-US" dirty="0">
                <a:latin typeface="Cambria" pitchFamily="18" charset="0"/>
              </a:rPr>
              <a:t>Privacy</a:t>
            </a:r>
          </a:p>
          <a:p>
            <a:r>
              <a:rPr lang="en-US" dirty="0" smtClean="0">
                <a:latin typeface="Cambria" pitchFamily="18" charset="0"/>
              </a:rPr>
              <a:t>Integration </a:t>
            </a:r>
            <a:r>
              <a:rPr lang="en-US" dirty="0">
                <a:latin typeface="Cambria" pitchFamily="18" charset="0"/>
              </a:rPr>
              <a:t>with the rest of the systems applications</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vendors </a:t>
            </a:r>
          </a:p>
        </p:txBody>
      </p:sp>
      <p:sp>
        <p:nvSpPr>
          <p:cNvPr id="3" name="Content Placeholder 2"/>
          <p:cNvSpPr>
            <a:spLocks noGrp="1"/>
          </p:cNvSpPr>
          <p:nvPr>
            <p:ph idx="1"/>
          </p:nvPr>
        </p:nvSpPr>
        <p:spPr/>
        <p:txBody>
          <a:bodyPr/>
          <a:lstStyle/>
          <a:p>
            <a:r>
              <a:rPr lang="en-US" dirty="0"/>
              <a:t>Google Apps Engine (GAE)</a:t>
            </a:r>
          </a:p>
          <a:p>
            <a:r>
              <a:rPr lang="en-US" dirty="0"/>
              <a:t>SalesFroce.com</a:t>
            </a:r>
          </a:p>
          <a:p>
            <a:r>
              <a:rPr lang="en-US" dirty="0"/>
              <a:t>Windows Azure</a:t>
            </a:r>
          </a:p>
          <a:p>
            <a:r>
              <a:rPr lang="en-US" dirty="0" err="1"/>
              <a:t>AppFog</a:t>
            </a:r>
            <a:endParaRPr lang="en-US" dirty="0"/>
          </a:p>
          <a:p>
            <a:r>
              <a:rPr lang="en-US" dirty="0" err="1"/>
              <a:t>Openshift</a:t>
            </a:r>
            <a:endParaRPr lang="en-US" dirty="0"/>
          </a:p>
          <a:p>
            <a:r>
              <a:rPr lang="en-US" dirty="0"/>
              <a:t>Cloud </a:t>
            </a:r>
            <a:r>
              <a:rPr lang="en-US" dirty="0" err="1"/>
              <a:t>Foundary</a:t>
            </a:r>
            <a:r>
              <a:rPr lang="en-US" dirty="0"/>
              <a:t> from VMware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r>
              <a:rPr lang="en-US" b="1" dirty="0" smtClean="0"/>
              <a:t>)</a:t>
            </a:r>
            <a:endParaRPr lang="en-US" b="1" dirty="0"/>
          </a:p>
        </p:txBody>
      </p:sp>
      <p:sp>
        <p:nvSpPr>
          <p:cNvPr id="3" name="Content Placeholder 2"/>
          <p:cNvSpPr>
            <a:spLocks noGrp="1"/>
          </p:cNvSpPr>
          <p:nvPr>
            <p:ph idx="1"/>
          </p:nvPr>
        </p:nvSpPr>
        <p:spPr/>
        <p:txBody>
          <a:bodyPr>
            <a:noAutofit/>
          </a:bodyPr>
          <a:lstStyle/>
          <a:p>
            <a:r>
              <a:rPr lang="en-US" sz="2400" dirty="0">
                <a:latin typeface="Cambria" pitchFamily="18" charset="0"/>
              </a:rPr>
              <a:t>A service-oriented architecture is essentially a collection of services. </a:t>
            </a:r>
            <a:endParaRPr lang="en-US" sz="2400" dirty="0" smtClean="0">
              <a:latin typeface="Cambria" pitchFamily="18" charset="0"/>
            </a:endParaRPr>
          </a:p>
          <a:p>
            <a:r>
              <a:rPr lang="en-US" sz="2400" dirty="0" smtClean="0">
                <a:latin typeface="Cambria" pitchFamily="18" charset="0"/>
              </a:rPr>
              <a:t>These </a:t>
            </a:r>
            <a:r>
              <a:rPr lang="en-US" sz="2400" dirty="0">
                <a:latin typeface="Cambria" pitchFamily="18" charset="0"/>
              </a:rPr>
              <a:t>services communicate with each other. </a:t>
            </a:r>
            <a:endParaRPr lang="en-US" sz="2400" dirty="0" smtClean="0">
              <a:latin typeface="Cambria" pitchFamily="18" charset="0"/>
            </a:endParaRPr>
          </a:p>
          <a:p>
            <a:r>
              <a:rPr lang="en-US" sz="2400" dirty="0" smtClean="0">
                <a:latin typeface="Cambria" pitchFamily="18" charset="0"/>
              </a:rPr>
              <a:t>The </a:t>
            </a:r>
            <a:r>
              <a:rPr lang="en-US" sz="2400" dirty="0">
                <a:latin typeface="Cambria" pitchFamily="18" charset="0"/>
              </a:rPr>
              <a:t>communication can involve either simple data passing or it could involve two or more services coordinating some activity. </a:t>
            </a:r>
            <a:endParaRPr lang="en-US" sz="2400" dirty="0" smtClean="0">
              <a:latin typeface="Cambria" pitchFamily="18" charset="0"/>
            </a:endParaRPr>
          </a:p>
          <a:p>
            <a:r>
              <a:rPr lang="en-US" sz="2400" dirty="0" smtClean="0">
                <a:latin typeface="Cambria" pitchFamily="18" charset="0"/>
              </a:rPr>
              <a:t>Some </a:t>
            </a:r>
            <a:r>
              <a:rPr lang="en-US" sz="2400" dirty="0">
                <a:latin typeface="Cambria" pitchFamily="18" charset="0"/>
              </a:rPr>
              <a:t>means of connecting services to each other is needed.</a:t>
            </a:r>
          </a:p>
          <a:p>
            <a:r>
              <a:rPr lang="en-US" sz="2400" dirty="0" smtClean="0">
                <a:latin typeface="Cambria" pitchFamily="18" charset="0"/>
              </a:rPr>
              <a:t>A </a:t>
            </a:r>
            <a:r>
              <a:rPr lang="en-US" sz="2400" dirty="0">
                <a:latin typeface="Cambria" pitchFamily="18" charset="0"/>
              </a:rPr>
              <a:t>service is a function that is well-defined, self-contained, and does not depend on the context or state of other services. </a:t>
            </a:r>
            <a:endParaRPr lang="en-US" sz="24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TotalTime>
  <Words>842</Words>
  <Application>Microsoft Office PowerPoint</Application>
  <PresentationFormat>On-screen Show (4:3)</PresentationFormat>
  <Paragraphs>136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vt:lpstr>
      <vt:lpstr>Times New Roman</vt:lpstr>
      <vt:lpstr>Office Theme</vt:lpstr>
      <vt:lpstr>PaaS &amp; SaaS</vt:lpstr>
      <vt:lpstr>What is PaaS?</vt:lpstr>
      <vt:lpstr>What is PaaS?</vt:lpstr>
      <vt:lpstr>What is PaaS?</vt:lpstr>
      <vt:lpstr>Common PaaS scenarios</vt:lpstr>
      <vt:lpstr>Advantages of PaaS</vt:lpstr>
      <vt:lpstr>Disadvantages of PaaS</vt:lpstr>
      <vt:lpstr>Top vendors </vt:lpstr>
      <vt:lpstr>Service-Oriented Architecture (SOA)</vt:lpstr>
      <vt:lpstr>Service-Oriented Architecture (SOA)</vt:lpstr>
      <vt:lpstr>Service-Oriented Architecture (SOA)</vt:lpstr>
      <vt:lpstr>Service-Oriented Architecture (SOA)</vt:lpstr>
      <vt:lpstr>Advantages of SOA</vt:lpstr>
      <vt:lpstr>Disadvantages of SOA</vt:lpstr>
      <vt:lpstr>Components of SOA</vt:lpstr>
      <vt:lpstr>SaaS</vt:lpstr>
      <vt:lpstr>Advantages of SaaS</vt:lpstr>
      <vt:lpstr>Disadvantages of SaaS</vt:lpstr>
      <vt:lpstr>Open SaaS and SOA</vt:lpstr>
      <vt:lpstr>PowerPoint Presentation</vt:lpstr>
      <vt:lpstr>Open SaaS and SOA</vt:lpstr>
      <vt:lpstr>Web 2.0</vt:lpstr>
      <vt:lpstr>PowerPoint Presentation</vt:lpstr>
      <vt:lpstr>Advantages of Web 2.0</vt:lpstr>
      <vt:lpstr>Differences between Web 1.o, Web 2.o </vt:lpstr>
      <vt:lpstr>Technologies</vt:lpstr>
      <vt:lpstr>Concepts</vt:lpstr>
      <vt:lpstr>WebOS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saurabh</cp:lastModifiedBy>
  <cp:revision>26</cp:revision>
  <dcterms:created xsi:type="dcterms:W3CDTF">2020-07-14T02:31:03Z</dcterms:created>
  <dcterms:modified xsi:type="dcterms:W3CDTF">2023-03-14T04:28:33Z</dcterms:modified>
</cp:coreProperties>
</file>