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AC15-E138-4404-846F-1F0ECFFBC07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6FCE-252B-43D0-9805-BAB115CBC1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Infrastructure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VM THREAT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itchFamily="18" charset="0"/>
              </a:rPr>
              <a:t>When categorizing the threat posed to virtualized environments, often </a:t>
            </a:r>
            <a:r>
              <a:rPr lang="en-US" sz="2000" dirty="0" smtClean="0">
                <a:latin typeface="Cambria" pitchFamily="18" charset="0"/>
              </a:rPr>
              <a:t>the vulnerability/threat </a:t>
            </a:r>
            <a:r>
              <a:rPr lang="en-US" sz="2000" dirty="0">
                <a:latin typeface="Cambria" pitchFamily="18" charset="0"/>
              </a:rPr>
              <a:t>matrix is </a:t>
            </a:r>
            <a:r>
              <a:rPr lang="en-US" sz="2000" dirty="0" smtClean="0">
                <a:latin typeface="Cambria" pitchFamily="18" charset="0"/>
              </a:rPr>
              <a:t>classified </a:t>
            </a:r>
            <a:r>
              <a:rPr lang="en-US" sz="2000" dirty="0">
                <a:latin typeface="Cambria" pitchFamily="18" charset="0"/>
              </a:rPr>
              <a:t>into three levels of compromise:</a:t>
            </a:r>
          </a:p>
          <a:p>
            <a:r>
              <a:rPr lang="en-US" sz="2000" b="1" dirty="0" smtClean="0">
                <a:latin typeface="Cambria" pitchFamily="18" charset="0"/>
              </a:rPr>
              <a:t>Abnormally </a:t>
            </a:r>
            <a:r>
              <a:rPr lang="en-US" sz="2000" b="1" dirty="0">
                <a:latin typeface="Cambria" pitchFamily="18" charset="0"/>
              </a:rPr>
              <a:t>terminated </a:t>
            </a:r>
            <a:endParaRPr lang="en-US" sz="2000" b="1" dirty="0" smtClean="0">
              <a:latin typeface="Cambria" pitchFamily="18" charset="0"/>
            </a:endParaRPr>
          </a:p>
          <a:p>
            <a:pPr lvl="1" algn="just"/>
            <a:r>
              <a:rPr lang="en-US" sz="2000" dirty="0" smtClean="0">
                <a:latin typeface="Cambria" pitchFamily="18" charset="0"/>
              </a:rPr>
              <a:t>Availability </a:t>
            </a:r>
            <a:r>
              <a:rPr lang="en-US" sz="2000" dirty="0">
                <a:latin typeface="Cambria" pitchFamily="18" charset="0"/>
              </a:rPr>
              <a:t>to the virtual machine is compromised</a:t>
            </a:r>
            <a:r>
              <a:rPr lang="en-US" sz="2000" dirty="0" smtClean="0">
                <a:latin typeface="Cambria" pitchFamily="18" charset="0"/>
              </a:rPr>
              <a:t>, as </a:t>
            </a:r>
            <a:r>
              <a:rPr lang="en-US" sz="2000" dirty="0">
                <a:latin typeface="Cambria" pitchFamily="18" charset="0"/>
              </a:rPr>
              <a:t>the VM is placed into an </a:t>
            </a:r>
            <a:r>
              <a:rPr lang="en-US" sz="2000" dirty="0" smtClean="0">
                <a:latin typeface="Cambria" pitchFamily="18" charset="0"/>
              </a:rPr>
              <a:t>infinite </a:t>
            </a:r>
            <a:r>
              <a:rPr lang="en-US" sz="2000" dirty="0">
                <a:latin typeface="Cambria" pitchFamily="18" charset="0"/>
              </a:rPr>
              <a:t>loop that prevents the </a:t>
            </a:r>
            <a:r>
              <a:rPr lang="en-US" sz="2000" dirty="0" smtClean="0">
                <a:latin typeface="Cambria" pitchFamily="18" charset="0"/>
              </a:rPr>
              <a:t>VM administrator </a:t>
            </a:r>
            <a:r>
              <a:rPr lang="en-US" sz="2000" dirty="0">
                <a:latin typeface="Cambria" pitchFamily="18" charset="0"/>
              </a:rPr>
              <a:t>from accessing the VM’s monitor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r>
              <a:rPr lang="en-US" sz="2000" b="1" dirty="0">
                <a:latin typeface="Cambria" pitchFamily="18" charset="0"/>
              </a:rPr>
              <a:t>Partially compromised </a:t>
            </a:r>
            <a:endParaRPr lang="en-US" sz="2000" b="1" dirty="0" smtClean="0">
              <a:latin typeface="Cambria" pitchFamily="18" charset="0"/>
            </a:endParaRPr>
          </a:p>
          <a:p>
            <a:pPr lvl="1" algn="just"/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virtual machine allows a hostile process </a:t>
            </a:r>
            <a:r>
              <a:rPr lang="en-US" sz="2000" dirty="0" smtClean="0">
                <a:latin typeface="Cambria" pitchFamily="18" charset="0"/>
              </a:rPr>
              <a:t>to interfere </a:t>
            </a:r>
            <a:r>
              <a:rPr lang="en-US" sz="2000" dirty="0">
                <a:latin typeface="Cambria" pitchFamily="18" charset="0"/>
              </a:rPr>
              <a:t>with the virtualization manager, contaminating stet </a:t>
            </a:r>
            <a:r>
              <a:rPr lang="en-US" sz="2000" dirty="0" smtClean="0">
                <a:latin typeface="Cambria" pitchFamily="18" charset="0"/>
              </a:rPr>
              <a:t>checkpoints or </a:t>
            </a:r>
            <a:r>
              <a:rPr lang="en-US" sz="2000" dirty="0">
                <a:latin typeface="Cambria" pitchFamily="18" charset="0"/>
              </a:rPr>
              <a:t>over-allocating resources.</a:t>
            </a:r>
          </a:p>
          <a:p>
            <a:r>
              <a:rPr lang="en-US" sz="2000" b="1" dirty="0" smtClean="0">
                <a:latin typeface="Cambria" pitchFamily="18" charset="0"/>
              </a:rPr>
              <a:t>Totally </a:t>
            </a:r>
            <a:r>
              <a:rPr lang="en-US" sz="2000" b="1" dirty="0">
                <a:latin typeface="Cambria" pitchFamily="18" charset="0"/>
              </a:rPr>
              <a:t>compromised </a:t>
            </a:r>
            <a:endParaRPr lang="en-US" sz="2000" b="1" dirty="0" smtClean="0">
              <a:latin typeface="Cambria" pitchFamily="18" charset="0"/>
            </a:endParaRPr>
          </a:p>
          <a:p>
            <a:pPr lvl="1" algn="just"/>
            <a:r>
              <a:rPr lang="en-US" sz="2000" dirty="0" smtClean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virtual machine is completely overtaken </a:t>
            </a:r>
            <a:r>
              <a:rPr lang="en-US" sz="2000" dirty="0" smtClean="0">
                <a:latin typeface="Cambria" pitchFamily="18" charset="0"/>
              </a:rPr>
              <a:t>and directed </a:t>
            </a:r>
            <a:r>
              <a:rPr lang="en-US" sz="2000" dirty="0">
                <a:latin typeface="Cambria" pitchFamily="18" charset="0"/>
              </a:rPr>
              <a:t>to execute unauthorized commands on its host with </a:t>
            </a:r>
            <a:r>
              <a:rPr lang="en-US" sz="2000" dirty="0" smtClean="0">
                <a:latin typeface="Cambria" pitchFamily="18" charset="0"/>
              </a:rPr>
              <a:t>elevated privileges</a:t>
            </a:r>
            <a:r>
              <a:rPr lang="en-US" sz="2000" dirty="0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Cambria" pitchFamily="18" charset="0"/>
              </a:rPr>
              <a:t>Virtual machine hosting servers are not any less secure than any other type of server - they are just as vulnerable to malware or targeted attacks.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Some threats to virtualized systems are general in nature, as they are </a:t>
            </a:r>
            <a:r>
              <a:rPr lang="en-US" sz="2200" dirty="0" smtClean="0">
                <a:latin typeface="Cambria" pitchFamily="18" charset="0"/>
              </a:rPr>
              <a:t>inherent threats </a:t>
            </a:r>
            <a:r>
              <a:rPr lang="en-US" sz="2200" dirty="0">
                <a:latin typeface="Cambria" pitchFamily="18" charset="0"/>
              </a:rPr>
              <a:t>to all computerized </a:t>
            </a:r>
            <a:r>
              <a:rPr lang="en-US" sz="2200" dirty="0" smtClean="0">
                <a:latin typeface="Cambria" pitchFamily="18" charset="0"/>
              </a:rPr>
              <a:t>systems</a:t>
            </a:r>
            <a:endParaRPr lang="en-US" sz="2200" dirty="0">
              <a:latin typeface="Cambria" pitchFamily="18" charset="0"/>
            </a:endParaRPr>
          </a:p>
          <a:p>
            <a:pPr algn="just"/>
            <a:r>
              <a:rPr lang="en-US" sz="2200" dirty="0">
                <a:latin typeface="Cambria" pitchFamily="18" charset="0"/>
              </a:rPr>
              <a:t>Other threats and vulnerabilities, however, are unique to virtual machines. </a:t>
            </a:r>
            <a:endParaRPr lang="en-US" sz="2200" dirty="0" smtClean="0">
              <a:latin typeface="Cambria" pitchFamily="18" charset="0"/>
            </a:endParaRPr>
          </a:p>
          <a:p>
            <a:pPr algn="just"/>
            <a:r>
              <a:rPr lang="en-US" sz="2200" dirty="0" smtClean="0">
                <a:latin typeface="Cambria" pitchFamily="18" charset="0"/>
              </a:rPr>
              <a:t>Many VM </a:t>
            </a:r>
            <a:r>
              <a:rPr lang="en-US" sz="2200" dirty="0">
                <a:latin typeface="Cambria" pitchFamily="18" charset="0"/>
              </a:rPr>
              <a:t>vulnerabilities stem from the fact that a vulnerability in one VM </a:t>
            </a:r>
            <a:r>
              <a:rPr lang="en-US" sz="2200" dirty="0" smtClean="0">
                <a:latin typeface="Cambria" pitchFamily="18" charset="0"/>
              </a:rPr>
              <a:t>system can </a:t>
            </a:r>
            <a:r>
              <a:rPr lang="en-US" sz="2200" dirty="0">
                <a:latin typeface="Cambria" pitchFamily="18" charset="0"/>
              </a:rPr>
              <a:t>be exploited to attack other VM systems or the host systems, as </a:t>
            </a:r>
            <a:r>
              <a:rPr lang="en-US" sz="2200" dirty="0" smtClean="0">
                <a:latin typeface="Cambria" pitchFamily="18" charset="0"/>
              </a:rPr>
              <a:t>multiple virtual </a:t>
            </a:r>
            <a:r>
              <a:rPr lang="en-US" sz="2200" dirty="0">
                <a:latin typeface="Cambria" pitchFamily="18" charset="0"/>
              </a:rPr>
              <a:t>machines share the same physical hardware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Hypervisor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It </a:t>
            </a:r>
            <a:r>
              <a:rPr lang="en-US" sz="2400" i="1" dirty="0" smtClean="0">
                <a:latin typeface="Cambria" pitchFamily="18" charset="0"/>
              </a:rPr>
              <a:t>is </a:t>
            </a:r>
            <a:r>
              <a:rPr lang="en-US" sz="2400" i="1" dirty="0">
                <a:latin typeface="Cambria" pitchFamily="18" charset="0"/>
              </a:rPr>
              <a:t>the part of a virtual machine that allows host resource </a:t>
            </a:r>
            <a:r>
              <a:rPr lang="en-US" sz="2400" i="1" dirty="0" smtClean="0">
                <a:latin typeface="Cambria" pitchFamily="18" charset="0"/>
              </a:rPr>
              <a:t>sharing </a:t>
            </a:r>
            <a:r>
              <a:rPr lang="en-US" sz="2400" dirty="0" smtClean="0">
                <a:latin typeface="Cambria" pitchFamily="18" charset="0"/>
              </a:rPr>
              <a:t>and </a:t>
            </a:r>
            <a:r>
              <a:rPr lang="en-US" sz="2400" dirty="0">
                <a:latin typeface="Cambria" pitchFamily="18" charset="0"/>
              </a:rPr>
              <a:t>enables VM/host isolation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Therefore</a:t>
            </a:r>
            <a:r>
              <a:rPr lang="en-US" sz="2400" dirty="0">
                <a:latin typeface="Cambria" pitchFamily="18" charset="0"/>
              </a:rPr>
              <a:t>, the ability of the hypervisor </a:t>
            </a:r>
            <a:r>
              <a:rPr lang="en-US" sz="2400" dirty="0" smtClean="0">
                <a:latin typeface="Cambria" pitchFamily="18" charset="0"/>
              </a:rPr>
              <a:t>to provide </a:t>
            </a:r>
            <a:r>
              <a:rPr lang="en-US" sz="2400" dirty="0">
                <a:latin typeface="Cambria" pitchFamily="18" charset="0"/>
              </a:rPr>
              <a:t>the necessary isolation during intentional attack greatly </a:t>
            </a:r>
            <a:r>
              <a:rPr lang="en-US" sz="2400" dirty="0" smtClean="0">
                <a:latin typeface="Cambria" pitchFamily="18" charset="0"/>
              </a:rPr>
              <a:t>determines how </a:t>
            </a:r>
            <a:r>
              <a:rPr lang="en-US" sz="2400" dirty="0">
                <a:latin typeface="Cambria" pitchFamily="18" charset="0"/>
              </a:rPr>
              <a:t>well the virtual machine can survive risk.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Since the </a:t>
            </a:r>
            <a:r>
              <a:rPr lang="en-US" sz="2400" dirty="0">
                <a:latin typeface="Cambria" pitchFamily="18" charset="0"/>
              </a:rPr>
              <a:t>hypervisor is </a:t>
            </a:r>
            <a:r>
              <a:rPr lang="en-US" sz="2400" dirty="0" smtClean="0">
                <a:latin typeface="Cambria" pitchFamily="18" charset="0"/>
              </a:rPr>
              <a:t>software thus is more susceptible </a:t>
            </a:r>
            <a:r>
              <a:rPr lang="en-US" sz="2400" dirty="0">
                <a:latin typeface="Cambria" pitchFamily="18" charset="0"/>
              </a:rPr>
              <a:t>to </a:t>
            </a:r>
            <a:r>
              <a:rPr lang="en-US" sz="2400" dirty="0" smtClean="0">
                <a:latin typeface="Cambria" pitchFamily="18" charset="0"/>
              </a:rPr>
              <a:t>risk;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Major </a:t>
            </a:r>
            <a:r>
              <a:rPr lang="en-US" sz="2400" dirty="0">
                <a:latin typeface="Cambria" pitchFamily="18" charset="0"/>
              </a:rPr>
              <a:t>vulnerabilities inherent in the hypervisor consist </a:t>
            </a:r>
            <a:r>
              <a:rPr lang="en-US" sz="2400" dirty="0" smtClean="0">
                <a:latin typeface="Cambria" pitchFamily="18" charset="0"/>
              </a:rPr>
              <a:t>of</a:t>
            </a:r>
          </a:p>
          <a:p>
            <a:pPr lvl="1" algn="just"/>
            <a:r>
              <a:rPr lang="en-US" sz="2000" dirty="0" smtClean="0">
                <a:latin typeface="Cambria" pitchFamily="18" charset="0"/>
              </a:rPr>
              <a:t>Rogue hypervisor </a:t>
            </a:r>
            <a:r>
              <a:rPr lang="en-US" sz="2000" dirty="0" err="1" smtClean="0">
                <a:latin typeface="Cambria" pitchFamily="18" charset="0"/>
              </a:rPr>
              <a:t>rootkits</a:t>
            </a:r>
            <a:r>
              <a:rPr lang="en-US" sz="2000" dirty="0">
                <a:latin typeface="Cambria" pitchFamily="18" charset="0"/>
              </a:rPr>
              <a:t>, </a:t>
            </a:r>
            <a:endParaRPr lang="en-US" sz="2000" dirty="0" smtClean="0">
              <a:latin typeface="Cambria" pitchFamily="18" charset="0"/>
            </a:endParaRPr>
          </a:p>
          <a:p>
            <a:pPr lvl="1" algn="just"/>
            <a:r>
              <a:rPr lang="en-US" sz="2000" dirty="0" smtClean="0">
                <a:latin typeface="Cambria" pitchFamily="18" charset="0"/>
              </a:rPr>
              <a:t>External modification </a:t>
            </a:r>
            <a:r>
              <a:rPr lang="en-US" sz="2000" dirty="0">
                <a:latin typeface="Cambria" pitchFamily="18" charset="0"/>
              </a:rPr>
              <a:t>to the hypervisor</a:t>
            </a:r>
            <a:r>
              <a:rPr lang="en-US" sz="2000" dirty="0" smtClean="0">
                <a:latin typeface="Cambria" pitchFamily="18" charset="0"/>
              </a:rPr>
              <a:t>,</a:t>
            </a:r>
          </a:p>
          <a:p>
            <a:pPr lvl="1" algn="just"/>
            <a:r>
              <a:rPr lang="en-US" sz="2000" dirty="0" smtClean="0">
                <a:latin typeface="Cambria" pitchFamily="18" charset="0"/>
              </a:rPr>
              <a:t>VM </a:t>
            </a:r>
            <a:r>
              <a:rPr lang="en-US" sz="2000" dirty="0">
                <a:latin typeface="Cambria" pitchFamily="18" charset="0"/>
              </a:rPr>
              <a:t>escape.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Rogue Hypervisors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Cambria" pitchFamily="18" charset="0"/>
              </a:rPr>
              <a:t>Rootkits</a:t>
            </a:r>
            <a:r>
              <a:rPr lang="en-US" sz="2400" dirty="0">
                <a:latin typeface="Cambria" pitchFamily="18" charset="0"/>
              </a:rPr>
              <a:t> that target virtualization, </a:t>
            </a:r>
            <a:r>
              <a:rPr lang="en-US" sz="2400" dirty="0" smtClean="0">
                <a:latin typeface="Cambria" pitchFamily="18" charset="0"/>
              </a:rPr>
              <a:t>can hide from </a:t>
            </a:r>
            <a:r>
              <a:rPr lang="en-US" sz="2400" dirty="0">
                <a:latin typeface="Cambria" pitchFamily="18" charset="0"/>
              </a:rPr>
              <a:t>normal malware detection systems by initiating a “rogue” hypervisor </a:t>
            </a:r>
            <a:r>
              <a:rPr lang="en-US" sz="2400" dirty="0" smtClean="0">
                <a:latin typeface="Cambria" pitchFamily="18" charset="0"/>
              </a:rPr>
              <a:t>and creating </a:t>
            </a:r>
            <a:r>
              <a:rPr lang="en-US" sz="2400" dirty="0">
                <a:latin typeface="Cambria" pitchFamily="18" charset="0"/>
              </a:rPr>
              <a:t>a cover channel to dump unauthorized code into the system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Cambria" pitchFamily="18" charset="0"/>
              </a:rPr>
              <a:t>Rootkit</a:t>
            </a:r>
            <a:r>
              <a:rPr lang="en-US" sz="2400" dirty="0" smtClean="0">
                <a:latin typeface="Cambria" pitchFamily="18" charset="0"/>
              </a:rPr>
              <a:t> can </a:t>
            </a:r>
            <a:r>
              <a:rPr lang="en-US" sz="2400" dirty="0">
                <a:latin typeface="Cambria" pitchFamily="18" charset="0"/>
              </a:rPr>
              <a:t>insert itself into RAM, downgrade the host OS to a VM, and make </a:t>
            </a:r>
            <a:r>
              <a:rPr lang="en-US" sz="2400" dirty="0" smtClean="0">
                <a:latin typeface="Cambria" pitchFamily="18" charset="0"/>
              </a:rPr>
              <a:t>itself invisible</a:t>
            </a:r>
            <a:r>
              <a:rPr lang="en-US" sz="2400" dirty="0">
                <a:latin typeface="Cambria" pitchFamily="18" charset="0"/>
              </a:rPr>
              <a:t>. </a:t>
            </a:r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A </a:t>
            </a:r>
            <a:r>
              <a:rPr lang="en-US" sz="2400" dirty="0">
                <a:latin typeface="Cambria" pitchFamily="18" charset="0"/>
              </a:rPr>
              <a:t>properly designed </a:t>
            </a:r>
            <a:r>
              <a:rPr lang="en-US" sz="2400" dirty="0" err="1">
                <a:latin typeface="Cambria" pitchFamily="18" charset="0"/>
              </a:rPr>
              <a:t>rootkit</a:t>
            </a:r>
            <a:r>
              <a:rPr lang="en-US" sz="2400" dirty="0">
                <a:latin typeface="Cambria" pitchFamily="18" charset="0"/>
              </a:rPr>
              <a:t> could then stay “undetectable” to </a:t>
            </a:r>
            <a:r>
              <a:rPr lang="en-US" sz="2400" dirty="0" smtClean="0">
                <a:latin typeface="Cambria" pitchFamily="18" charset="0"/>
              </a:rPr>
              <a:t>the host </a:t>
            </a:r>
            <a:r>
              <a:rPr lang="en-US" sz="2400" dirty="0">
                <a:latin typeface="Cambria" pitchFamily="18" charset="0"/>
              </a:rPr>
              <a:t>OS, resisting attempts by malware detectors to discover and remove it</a:t>
            </a:r>
            <a:r>
              <a:rPr lang="en-US" sz="2400" dirty="0" smtClean="0">
                <a:latin typeface="Cambria" pitchFamily="18" charset="0"/>
              </a:rPr>
              <a:t>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External Modification of the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aseline="0" dirty="0" smtClean="0">
                <a:latin typeface="Cambria" pitchFamily="18" charset="0"/>
              </a:rPr>
              <a:t>A poorly protected or designed hypervisor can also create an attack vector. </a:t>
            </a:r>
          </a:p>
          <a:p>
            <a:pPr algn="just"/>
            <a:r>
              <a:rPr lang="en-US" sz="2400" baseline="0" dirty="0" smtClean="0">
                <a:latin typeface="Cambria" pitchFamily="18" charset="0"/>
              </a:rPr>
              <a:t>Therefore, a self-protected virtual machine may allow direct modification of its hypervisor by an </a:t>
            </a:r>
            <a:r>
              <a:rPr lang="en-US" sz="2400" baseline="0" dirty="0" smtClean="0">
                <a:latin typeface="Cambria" pitchFamily="18" charset="0"/>
              </a:rPr>
              <a:t>external intruder</a:t>
            </a:r>
            <a:r>
              <a:rPr lang="en-US" sz="2400" baseline="0" dirty="0" smtClean="0">
                <a:latin typeface="Cambria" pitchFamily="18" charset="0"/>
              </a:rPr>
              <a:t>. </a:t>
            </a:r>
          </a:p>
          <a:p>
            <a:pPr algn="just"/>
            <a:r>
              <a:rPr lang="en-US" sz="2400" baseline="0" dirty="0" smtClean="0">
                <a:latin typeface="Cambria" pitchFamily="18" charset="0"/>
              </a:rPr>
              <a:t>This can occur in virtualized systems that don’t validate the hypervisor as a regular process.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VM Escape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Cambria" pitchFamily="18" charset="0"/>
              </a:rPr>
              <a:t>Due to the host machine’s fundamentally privileged position in </a:t>
            </a:r>
            <a:r>
              <a:rPr lang="en-US" sz="2000" dirty="0" smtClean="0">
                <a:latin typeface="Cambria" pitchFamily="18" charset="0"/>
              </a:rPr>
              <a:t>relationship to </a:t>
            </a:r>
            <a:r>
              <a:rPr lang="en-US" sz="2000" dirty="0">
                <a:latin typeface="Cambria" pitchFamily="18" charset="0"/>
              </a:rPr>
              <a:t>the VM, an improperly </a:t>
            </a:r>
            <a:r>
              <a:rPr lang="en-US" sz="2000" dirty="0" smtClean="0">
                <a:latin typeface="Cambria" pitchFamily="18" charset="0"/>
              </a:rPr>
              <a:t>configured </a:t>
            </a:r>
            <a:r>
              <a:rPr lang="en-US" sz="2000" dirty="0">
                <a:latin typeface="Cambria" pitchFamily="18" charset="0"/>
              </a:rPr>
              <a:t>VM could allow code to completely </a:t>
            </a:r>
            <a:r>
              <a:rPr lang="en-US" sz="2000" dirty="0" smtClean="0">
                <a:latin typeface="Cambria" pitchFamily="18" charset="0"/>
              </a:rPr>
              <a:t>bypass the </a:t>
            </a:r>
            <a:r>
              <a:rPr lang="en-US" sz="2000" dirty="0">
                <a:latin typeface="Cambria" pitchFamily="18" charset="0"/>
              </a:rPr>
              <a:t>virtual environment, and obtain full root or kernel access to the </a:t>
            </a:r>
            <a:r>
              <a:rPr lang="en-US" sz="2000" dirty="0" smtClean="0">
                <a:latin typeface="Cambria" pitchFamily="18" charset="0"/>
              </a:rPr>
              <a:t>physical host</a:t>
            </a:r>
            <a:r>
              <a:rPr lang="en-US" sz="2000" dirty="0">
                <a:latin typeface="Cambria" pitchFamily="18" charset="0"/>
              </a:rPr>
              <a:t>. </a:t>
            </a:r>
            <a:endParaRPr lang="en-US" sz="2000" dirty="0" smtClean="0">
              <a:latin typeface="Cambria" pitchFamily="18" charset="0"/>
            </a:endParaRPr>
          </a:p>
          <a:p>
            <a:pPr algn="just"/>
            <a:r>
              <a:rPr lang="en-US" sz="2000" dirty="0" smtClean="0">
                <a:latin typeface="Cambria" pitchFamily="18" charset="0"/>
              </a:rPr>
              <a:t>This </a:t>
            </a:r>
            <a:r>
              <a:rPr lang="en-US" sz="2000" dirty="0">
                <a:latin typeface="Cambria" pitchFamily="18" charset="0"/>
              </a:rPr>
              <a:t>would result in a complete failure of the security mechanisms of </a:t>
            </a:r>
            <a:r>
              <a:rPr lang="en-US" sz="2000" dirty="0" smtClean="0">
                <a:latin typeface="Cambria" pitchFamily="18" charset="0"/>
              </a:rPr>
              <a:t>the system</a:t>
            </a:r>
            <a:r>
              <a:rPr lang="en-US" sz="2000" dirty="0">
                <a:latin typeface="Cambria" pitchFamily="18" charset="0"/>
              </a:rPr>
              <a:t>, and is called </a:t>
            </a:r>
            <a:r>
              <a:rPr lang="en-US" sz="2000" i="1" dirty="0">
                <a:latin typeface="Cambria" pitchFamily="18" charset="0"/>
              </a:rPr>
              <a:t>VM escape.</a:t>
            </a:r>
          </a:p>
          <a:p>
            <a:pPr algn="just"/>
            <a:r>
              <a:rPr lang="en-US" sz="2000" dirty="0">
                <a:latin typeface="Cambria" pitchFamily="18" charset="0"/>
              </a:rPr>
              <a:t>Virtual machine escape refers to the attacker’s ability to execute arbitrary </a:t>
            </a:r>
            <a:r>
              <a:rPr lang="en-US" sz="2000" dirty="0" smtClean="0">
                <a:latin typeface="Cambria" pitchFamily="18" charset="0"/>
              </a:rPr>
              <a:t>code on </a:t>
            </a:r>
            <a:r>
              <a:rPr lang="en-US" sz="2000" dirty="0">
                <a:latin typeface="Cambria" pitchFamily="18" charset="0"/>
              </a:rPr>
              <a:t>the VM’s physical host, by “escaping” the hypervisor. </a:t>
            </a:r>
            <a:endParaRPr lang="en-US" sz="20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Security of any service run in the cloud depends on the security of the cloud infrastructure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It </a:t>
            </a:r>
            <a:r>
              <a:rPr lang="en-US" sz="2400" dirty="0">
                <a:latin typeface="Cambria" pitchFamily="18" charset="0"/>
              </a:rPr>
              <a:t>is not possible to protect a virtual </a:t>
            </a:r>
            <a:r>
              <a:rPr lang="en-US" sz="2400" dirty="0" smtClean="0">
                <a:latin typeface="Cambria" pitchFamily="18" charset="0"/>
              </a:rPr>
              <a:t>against </a:t>
            </a:r>
            <a:r>
              <a:rPr lang="en-US" sz="2400" dirty="0">
                <a:latin typeface="Cambria" pitchFamily="18" charset="0"/>
              </a:rPr>
              <a:t>a compromised hypervisor. </a:t>
            </a:r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Thus</a:t>
            </a:r>
            <a:r>
              <a:rPr lang="en-US" sz="2400" dirty="0">
                <a:latin typeface="Cambria" pitchFamily="18" charset="0"/>
              </a:rPr>
              <a:t>, breaches involving the infrastructure are a major additional security concern beyond those facing traditional servers. </a:t>
            </a:r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On </a:t>
            </a:r>
            <a:r>
              <a:rPr lang="en-US" sz="2400" dirty="0">
                <a:latin typeface="Cambria" pitchFamily="18" charset="0"/>
              </a:rPr>
              <a:t>the other hand, the cloud service provider will generally keep its infrastructure well patched and properly </a:t>
            </a:r>
            <a:r>
              <a:rPr lang="en-US" sz="2400" dirty="0" smtClean="0">
                <a:latin typeface="Cambria" pitchFamily="18" charset="0"/>
              </a:rPr>
              <a:t>configured</a:t>
            </a:r>
            <a:r>
              <a:rPr lang="en-US" sz="2400" dirty="0">
                <a:latin typeface="Cambria" pitchFamily="18" charset="0"/>
              </a:rPr>
              <a:t>, and thus the risk of certain exploitable vulnerabilities is reduced.</a:t>
            </a:r>
          </a:p>
          <a:p>
            <a:pPr algn="just"/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Cambria" pitchFamily="18" charset="0"/>
              </a:rPr>
              <a:t>IaaS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can be a target for </a:t>
            </a:r>
            <a:r>
              <a:rPr lang="en-US" sz="2400" dirty="0" err="1">
                <a:latin typeface="Cambria" pitchFamily="18" charset="0"/>
              </a:rPr>
              <a:t>cyberattacks</a:t>
            </a:r>
            <a:r>
              <a:rPr lang="en-US" sz="2400" dirty="0">
                <a:latin typeface="Cambria" pitchFamily="18" charset="0"/>
              </a:rPr>
              <a:t> attempting to hijack </a:t>
            </a:r>
            <a:r>
              <a:rPr lang="en-US" sz="2400" dirty="0" err="1">
                <a:latin typeface="Cambria" pitchFamily="18" charset="0"/>
              </a:rPr>
              <a:t>IaaS</a:t>
            </a:r>
            <a:r>
              <a:rPr lang="en-US" sz="2400" dirty="0">
                <a:latin typeface="Cambria" pitchFamily="18" charset="0"/>
              </a:rPr>
              <a:t> resources to launch denial-of-service attacks, run </a:t>
            </a:r>
            <a:r>
              <a:rPr lang="en-US" sz="2400" dirty="0" err="1">
                <a:latin typeface="Cambria" pitchFamily="18" charset="0"/>
              </a:rPr>
              <a:t>botnets</a:t>
            </a:r>
            <a:r>
              <a:rPr lang="en-US" sz="2400" dirty="0">
                <a:latin typeface="Cambria" pitchFamily="18" charset="0"/>
              </a:rPr>
              <a:t>, or mine </a:t>
            </a:r>
            <a:r>
              <a:rPr lang="en-US" sz="2400" dirty="0" err="1">
                <a:latin typeface="Cambria" pitchFamily="18" charset="0"/>
              </a:rPr>
              <a:t>cryptocurrencies</a:t>
            </a:r>
            <a:r>
              <a:rPr lang="en-US" sz="2400" dirty="0">
                <a:latin typeface="Cambria" pitchFamily="18" charset="0"/>
              </a:rPr>
              <a:t>. </a:t>
            </a:r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Storage </a:t>
            </a:r>
            <a:r>
              <a:rPr lang="en-US" sz="2400" dirty="0">
                <a:latin typeface="Cambria" pitchFamily="18" charset="0"/>
              </a:rPr>
              <a:t>resources and databases are a frequent target for data </a:t>
            </a:r>
            <a:r>
              <a:rPr lang="en-US" sz="2400" dirty="0" err="1">
                <a:latin typeface="Cambria" pitchFamily="18" charset="0"/>
              </a:rPr>
              <a:t>exfiltration</a:t>
            </a:r>
            <a:r>
              <a:rPr lang="en-US" sz="2400" dirty="0">
                <a:latin typeface="Cambria" pitchFamily="18" charset="0"/>
              </a:rPr>
              <a:t> in many data breaches. 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In addition, attackers who successfully infiltrate an organization's infrastructure services can then leverage those accounts to gain access to other parts of the enterprise architecture.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Typical Cloud Information Security </a:t>
            </a:r>
            <a:r>
              <a:rPr lang="en-US" b="1" dirty="0" smtClean="0"/>
              <a:t>Threats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Leaks</a:t>
            </a:r>
          </a:p>
          <a:p>
            <a:r>
              <a:rPr lang="en-US" b="1" dirty="0"/>
              <a:t>Compromising Accounts and Authentication Bypass</a:t>
            </a:r>
          </a:p>
          <a:p>
            <a:r>
              <a:rPr lang="en-US" b="1" dirty="0"/>
              <a:t>Interface and API Hacking</a:t>
            </a:r>
          </a:p>
          <a:p>
            <a:r>
              <a:rPr lang="en-US" b="1" dirty="0" err="1"/>
              <a:t>Cyberattacks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Infrastructure Security: The Network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When looking at the network level of infrastructure security, it is important to </a:t>
            </a:r>
            <a:r>
              <a:rPr lang="en-US" sz="2400" dirty="0" smtClean="0">
                <a:latin typeface="Cambria" pitchFamily="18" charset="0"/>
              </a:rPr>
              <a:t>distinguish between </a:t>
            </a:r>
            <a:r>
              <a:rPr lang="en-US" sz="2400" dirty="0">
                <a:latin typeface="Cambria" pitchFamily="18" charset="0"/>
              </a:rPr>
              <a:t>public clouds and private </a:t>
            </a:r>
            <a:r>
              <a:rPr lang="en-US" sz="2400" dirty="0" smtClean="0">
                <a:latin typeface="Cambria" pitchFamily="18" charset="0"/>
              </a:rPr>
              <a:t>clouds.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With private cloud </a:t>
            </a:r>
            <a:r>
              <a:rPr lang="en-US" sz="2400" dirty="0">
                <a:latin typeface="Cambria" pitchFamily="18" charset="0"/>
              </a:rPr>
              <a:t>there are no new </a:t>
            </a:r>
            <a:r>
              <a:rPr lang="en-US" sz="2400" dirty="0" smtClean="0">
                <a:latin typeface="Cambria" pitchFamily="18" charset="0"/>
              </a:rPr>
              <a:t>attacks as there is minimum change in network topology however with </a:t>
            </a:r>
            <a:r>
              <a:rPr lang="en-US" sz="2400" dirty="0">
                <a:latin typeface="Cambria" pitchFamily="18" charset="0"/>
              </a:rPr>
              <a:t>public cloud services, changing security requirements </a:t>
            </a:r>
            <a:r>
              <a:rPr lang="en-US" sz="2400" dirty="0" smtClean="0">
                <a:latin typeface="Cambria" pitchFamily="18" charset="0"/>
              </a:rPr>
              <a:t>will require </a:t>
            </a:r>
            <a:r>
              <a:rPr lang="en-US" sz="2400" dirty="0">
                <a:latin typeface="Cambria" pitchFamily="18" charset="0"/>
              </a:rPr>
              <a:t>changes to your network </a:t>
            </a:r>
            <a:r>
              <a:rPr lang="en-US" sz="2400" dirty="0" smtClean="0">
                <a:latin typeface="Cambria" pitchFamily="18" charset="0"/>
              </a:rPr>
              <a:t>topology.</a:t>
            </a:r>
          </a:p>
          <a:p>
            <a:pPr algn="just"/>
            <a:r>
              <a:rPr lang="en-US" sz="2400" dirty="0" smtClean="0"/>
              <a:t>The architect must address how existing network topology </a:t>
            </a:r>
            <a:r>
              <a:rPr lang="en-US" sz="2400" dirty="0"/>
              <a:t>interacts with your cloud provider’s network topology. 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Infrastructure Security: The Network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There are four significant risk factors in this use case: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Ensuring the confidentiality and integrity of organization’s data-in-transit to and from public cloud provider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Ensuring proper access control to whatever resources are used at public cloud provider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Ensuring the availability of the Internet-facing resources in a public cloud that are being used by organization, or have been assigned to organization by public cloud providers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Replacing the established model of network zones and tiers with domains</a:t>
            </a:r>
          </a:p>
          <a:p>
            <a:pPr algn="just"/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Network-Level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Network-level risks exist regardless of what aspects of “cloud computing” services are being used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The primary determination of risk level is therefore not which service is being used, but rather whether your organization intends to use or is using a public, private, or hybrid cloud.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Although some </a:t>
            </a:r>
            <a:r>
              <a:rPr lang="en-US" sz="2400" dirty="0" err="1" smtClean="0">
                <a:latin typeface="Cambria" pitchFamily="18" charset="0"/>
              </a:rPr>
              <a:t>IaaS</a:t>
            </a:r>
            <a:r>
              <a:rPr lang="en-US" sz="2400" dirty="0" smtClean="0">
                <a:latin typeface="Cambria" pitchFamily="18" charset="0"/>
              </a:rPr>
              <a:t> clouds offer virtual network zoning, they may not match an internal private cloud environment that performs </a:t>
            </a:r>
            <a:r>
              <a:rPr lang="en-US" sz="2400" dirty="0" err="1" smtClean="0">
                <a:latin typeface="Cambria" pitchFamily="18" charset="0"/>
              </a:rPr>
              <a:t>stateful</a:t>
            </a:r>
            <a:r>
              <a:rPr lang="en-US" sz="2400" dirty="0" smtClean="0">
                <a:latin typeface="Cambria" pitchFamily="18" charset="0"/>
              </a:rPr>
              <a:t> inspection and other network security measures.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Infrastructure Security:</a:t>
            </a:r>
            <a:r>
              <a:rPr lang="en-US" dirty="0" smtClean="0"/>
              <a:t> The Network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mbria" pitchFamily="18" charset="0"/>
              </a:rPr>
              <a:t>If organization is large enough to afford the resources of a private cloud, the risks will decrease</a:t>
            </a:r>
          </a:p>
          <a:p>
            <a:r>
              <a:rPr lang="en-US" sz="2400" b="1" dirty="0" smtClean="0">
                <a:latin typeface="Cambria" pitchFamily="18" charset="0"/>
              </a:rPr>
              <a:t>Confidentiality </a:t>
            </a:r>
            <a:r>
              <a:rPr lang="en-US" sz="2400" dirty="0" smtClean="0">
                <a:latin typeface="Cambria" pitchFamily="18" charset="0"/>
              </a:rPr>
              <a:t>risks can be reduced by using encryption; specifically by using validated implementations of cryptography for data-in-transit. </a:t>
            </a:r>
          </a:p>
          <a:p>
            <a:r>
              <a:rPr lang="en-US" sz="2400" dirty="0" smtClean="0">
                <a:latin typeface="Cambria" pitchFamily="18" charset="0"/>
              </a:rPr>
              <a:t>Secure digital signatures make it much more difficult, if not impossible, for someone to tamper with your data, and this ensures </a:t>
            </a:r>
            <a:r>
              <a:rPr lang="en-US" sz="2400" b="1" dirty="0" smtClean="0">
                <a:latin typeface="Cambria" pitchFamily="18" charset="0"/>
              </a:rPr>
              <a:t>data integrity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r>
              <a:rPr lang="en-US" sz="2400" b="1" dirty="0" smtClean="0">
                <a:latin typeface="Cambria" pitchFamily="18" charset="0"/>
              </a:rPr>
              <a:t>Availability </a:t>
            </a:r>
            <a:r>
              <a:rPr lang="en-US" sz="2400" dirty="0" smtClean="0">
                <a:latin typeface="Cambria" pitchFamily="18" charset="0"/>
              </a:rPr>
              <a:t>problems at the network level are far more difficult to mitigate with cloud computing unless your organization is using a private cloud that is internal to your network topology. </a:t>
            </a:r>
          </a:p>
          <a:p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Virtualization Security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The most important thing </a:t>
            </a:r>
            <a:r>
              <a:rPr lang="en-US" sz="2400" dirty="0" smtClean="0">
                <a:latin typeface="Cambria" pitchFamily="18" charset="0"/>
              </a:rPr>
              <a:t>from </a:t>
            </a:r>
            <a:r>
              <a:rPr lang="en-US" sz="2400" dirty="0">
                <a:latin typeface="Cambria" pitchFamily="18" charset="0"/>
              </a:rPr>
              <a:t>a security perspective is </a:t>
            </a:r>
            <a:r>
              <a:rPr lang="en-US" sz="2400" dirty="0" smtClean="0">
                <a:latin typeface="Cambria" pitchFamily="18" charset="0"/>
              </a:rPr>
              <a:t>that there </a:t>
            </a:r>
            <a:r>
              <a:rPr lang="en-US" sz="2400" dirty="0">
                <a:latin typeface="Cambria" pitchFamily="18" charset="0"/>
              </a:rPr>
              <a:t>is a more </a:t>
            </a:r>
            <a:r>
              <a:rPr lang="en-US" sz="2400" dirty="0" smtClean="0">
                <a:latin typeface="Cambria" pitchFamily="18" charset="0"/>
              </a:rPr>
              <a:t>significant </a:t>
            </a:r>
            <a:r>
              <a:rPr lang="en-US" sz="2400" dirty="0">
                <a:latin typeface="Cambria" pitchFamily="18" charset="0"/>
              </a:rPr>
              <a:t>impact when a host OS with user applications </a:t>
            </a:r>
            <a:r>
              <a:rPr lang="en-US" sz="2400" dirty="0" smtClean="0">
                <a:latin typeface="Cambria" pitchFamily="18" charset="0"/>
              </a:rPr>
              <a:t>and interfaces </a:t>
            </a:r>
            <a:r>
              <a:rPr lang="en-US" sz="2400" dirty="0">
                <a:latin typeface="Cambria" pitchFamily="18" charset="0"/>
              </a:rPr>
              <a:t>is running outside of a VM at a level lower than the other VMs (i.e., </a:t>
            </a:r>
            <a:r>
              <a:rPr lang="en-US" sz="2400" dirty="0" smtClean="0">
                <a:latin typeface="Cambria" pitchFamily="18" charset="0"/>
              </a:rPr>
              <a:t>a Type </a:t>
            </a:r>
            <a:r>
              <a:rPr lang="en-US" sz="2400" dirty="0">
                <a:latin typeface="Cambria" pitchFamily="18" charset="0"/>
              </a:rPr>
              <a:t>2 architecture</a:t>
            </a:r>
            <a:r>
              <a:rPr lang="en-US" sz="2400" dirty="0" smtClean="0">
                <a:latin typeface="Cambria" pitchFamily="18" charset="0"/>
              </a:rPr>
              <a:t>).</a:t>
            </a:r>
          </a:p>
          <a:p>
            <a:r>
              <a:rPr lang="en-US" sz="2800" b="1" dirty="0" smtClean="0">
                <a:latin typeface="Cambria" pitchFamily="18" charset="0"/>
              </a:rPr>
              <a:t>WHY??</a:t>
            </a:r>
            <a:endParaRPr lang="en-US" sz="28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1004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Office Theme</vt:lpstr>
      <vt:lpstr>Infrastructure Security</vt:lpstr>
      <vt:lpstr>Introduction</vt:lpstr>
      <vt:lpstr>Introduction</vt:lpstr>
      <vt:lpstr>Typical Cloud Information Security Threats</vt:lpstr>
      <vt:lpstr>Infrastructure Security: The Network Level</vt:lpstr>
      <vt:lpstr>Infrastructure Security: The Network Level</vt:lpstr>
      <vt:lpstr>Network-Level Mitigation</vt:lpstr>
      <vt:lpstr>Infrastructure Security: The Network Level</vt:lpstr>
      <vt:lpstr>Virtualization Security Management</vt:lpstr>
      <vt:lpstr>VM THREAT LEVELS</vt:lpstr>
      <vt:lpstr>Virtual Threats</vt:lpstr>
      <vt:lpstr>Hypervisor Risks</vt:lpstr>
      <vt:lpstr>Rogue Hypervisors</vt:lpstr>
      <vt:lpstr>External Modification of the Hypervisor</vt:lpstr>
      <vt:lpstr>VM Escape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Saurabh-PC</dc:creator>
  <cp:lastModifiedBy>saurabh</cp:lastModifiedBy>
  <cp:revision>2</cp:revision>
  <dcterms:created xsi:type="dcterms:W3CDTF">2019-11-30T03:12:58Z</dcterms:created>
  <dcterms:modified xsi:type="dcterms:W3CDTF">2021-12-07T02:56:56Z</dcterms:modified>
</cp:coreProperties>
</file>