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336504-7143-4A24-B856-314532F7ABF0}">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2D7E9-AD74-423C-9C21-18F52BA77B80}" type="datetimeFigureOut">
              <a:rPr lang="en-US" smtClean="0"/>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A3237-54D2-46E9-ABE4-EADB19B8EA0F}" type="slidenum">
              <a:rPr lang="en-US" smtClean="0"/>
              <a:t>‹#›</a:t>
            </a:fld>
            <a:endParaRPr lang="en-US"/>
          </a:p>
        </p:txBody>
      </p:sp>
    </p:spTree>
    <p:extLst>
      <p:ext uri="{BB962C8B-B14F-4D97-AF65-F5344CB8AC3E}">
        <p14:creationId xmlns:p14="http://schemas.microsoft.com/office/powerpoint/2010/main" val="52263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CC934D-B340-41CC-956D-8DC7652D5E1B}" type="slidenum">
              <a:rPr lang="en-US" smtClean="0"/>
              <a:t>4</a:t>
            </a:fld>
            <a:endParaRPr lang="en-US"/>
          </a:p>
        </p:txBody>
      </p:sp>
    </p:spTree>
    <p:extLst>
      <p:ext uri="{BB962C8B-B14F-4D97-AF65-F5344CB8AC3E}">
        <p14:creationId xmlns:p14="http://schemas.microsoft.com/office/powerpoint/2010/main" val="128690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F344DF-1F18-4467-BEED-FA81C1C59FE5}"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376596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44DF-1F18-4467-BEED-FA81C1C59FE5}"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7633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44DF-1F18-4467-BEED-FA81C1C59FE5}"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267595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344DF-1F18-4467-BEED-FA81C1C59FE5}"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41191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F344DF-1F18-4467-BEED-FA81C1C59FE5}"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74896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F344DF-1F18-4467-BEED-FA81C1C59FE5}"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399171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F344DF-1F18-4467-BEED-FA81C1C59FE5}"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54634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F344DF-1F18-4467-BEED-FA81C1C59FE5}"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64623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344DF-1F18-4467-BEED-FA81C1C59FE5}"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18197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344DF-1F18-4467-BEED-FA81C1C59FE5}"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112822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F344DF-1F18-4467-BEED-FA81C1C59FE5}"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11372-BE8D-485B-93C7-F5C43DEC2C6C}" type="slidenum">
              <a:rPr lang="en-US" smtClean="0"/>
              <a:t>‹#›</a:t>
            </a:fld>
            <a:endParaRPr lang="en-US"/>
          </a:p>
        </p:txBody>
      </p:sp>
    </p:spTree>
    <p:extLst>
      <p:ext uri="{BB962C8B-B14F-4D97-AF65-F5344CB8AC3E}">
        <p14:creationId xmlns:p14="http://schemas.microsoft.com/office/powerpoint/2010/main" val="387918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344DF-1F18-4467-BEED-FA81C1C59FE5}"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11372-BE8D-485B-93C7-F5C43DEC2C6C}" type="slidenum">
              <a:rPr lang="en-US" smtClean="0"/>
              <a:t>‹#›</a:t>
            </a:fld>
            <a:endParaRPr lang="en-US"/>
          </a:p>
        </p:txBody>
      </p:sp>
    </p:spTree>
    <p:extLst>
      <p:ext uri="{BB962C8B-B14F-4D97-AF65-F5344CB8AC3E}">
        <p14:creationId xmlns:p14="http://schemas.microsoft.com/office/powerpoint/2010/main" val="31365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537029"/>
            <a:ext cx="10711543" cy="3800248"/>
          </a:xfrm>
        </p:spPr>
        <p:txBody>
          <a:bodyPr/>
          <a:lstStyle/>
          <a:p>
            <a:pPr algn="l"/>
            <a:r>
              <a:rPr lang="en-US" b="1" dirty="0" err="1" smtClean="0">
                <a:solidFill>
                  <a:srgbClr val="0070C0"/>
                </a:solidFill>
              </a:rPr>
              <a:t>Ad_Hoc</a:t>
            </a:r>
            <a:r>
              <a:rPr lang="en-US" b="1" dirty="0" smtClean="0">
                <a:solidFill>
                  <a:srgbClr val="0070C0"/>
                </a:solidFill>
              </a:rPr>
              <a:t> Insights</a:t>
            </a:r>
            <a:r>
              <a:rPr lang="en-US" sz="5400" b="1" dirty="0" smtClean="0">
                <a:solidFill>
                  <a:srgbClr val="0070C0"/>
                </a:solidFill>
              </a:rPr>
              <a:t/>
            </a:r>
            <a:br>
              <a:rPr lang="en-US" sz="5400" b="1" dirty="0" smtClean="0">
                <a:solidFill>
                  <a:srgbClr val="0070C0"/>
                </a:solidFill>
              </a:rPr>
            </a:br>
            <a:r>
              <a:rPr lang="en-US" sz="5400" dirty="0" smtClean="0">
                <a:solidFill>
                  <a:srgbClr val="00B0F0"/>
                </a:solidFill>
              </a:rPr>
              <a:t>Consumer Goods</a:t>
            </a:r>
            <a:r>
              <a:rPr lang="en-US" sz="5400" dirty="0">
                <a:solidFill>
                  <a:srgbClr val="00B0F0"/>
                </a:solidFill>
              </a:rPr>
              <a:t/>
            </a:r>
            <a:br>
              <a:rPr lang="en-US" sz="5400" dirty="0">
                <a:solidFill>
                  <a:srgbClr val="00B0F0"/>
                </a:solidFill>
              </a:rPr>
            </a:br>
            <a:r>
              <a:rPr lang="en-US" sz="5400" dirty="0" smtClean="0">
                <a:solidFill>
                  <a:srgbClr val="00B0F0"/>
                </a:solidFill>
              </a:rPr>
              <a:t/>
            </a:r>
            <a:br>
              <a:rPr lang="en-US" sz="5400" dirty="0" smtClean="0">
                <a:solidFill>
                  <a:srgbClr val="00B0F0"/>
                </a:solidFill>
              </a:rPr>
            </a:br>
            <a:endParaRPr lang="en-US" sz="5400" dirty="0"/>
          </a:p>
        </p:txBody>
      </p:sp>
      <p:sp>
        <p:nvSpPr>
          <p:cNvPr id="3" name="Subtitle 2"/>
          <p:cNvSpPr>
            <a:spLocks noGrp="1"/>
          </p:cNvSpPr>
          <p:nvPr>
            <p:ph type="subTitle" idx="1"/>
          </p:nvPr>
        </p:nvSpPr>
        <p:spPr>
          <a:xfrm>
            <a:off x="1385455" y="4751965"/>
            <a:ext cx="10545288" cy="1655762"/>
          </a:xfrm>
        </p:spPr>
        <p:txBody>
          <a:bodyPr>
            <a:normAutofit lnSpcReduction="10000"/>
          </a:bodyPr>
          <a:lstStyle/>
          <a:p>
            <a:pPr algn="r"/>
            <a:endParaRPr lang="en-US" dirty="0" smtClean="0"/>
          </a:p>
          <a:p>
            <a:pPr algn="r"/>
            <a:endParaRPr lang="en-US" dirty="0"/>
          </a:p>
          <a:p>
            <a:pPr algn="r"/>
            <a:endParaRPr lang="en-US" dirty="0" smtClean="0"/>
          </a:p>
          <a:p>
            <a:pPr algn="r"/>
            <a:r>
              <a:rPr lang="en-US" b="1" dirty="0" smtClean="0">
                <a:solidFill>
                  <a:srgbClr val="002060"/>
                </a:solidFill>
              </a:rPr>
              <a:t> By: Aakriti Neupane</a:t>
            </a:r>
            <a:endParaRPr lang="en-US" b="1" dirty="0">
              <a:solidFill>
                <a:srgbClr val="002060"/>
              </a:solidFill>
            </a:endParaRPr>
          </a:p>
        </p:txBody>
      </p:sp>
      <p:sp>
        <p:nvSpPr>
          <p:cNvPr id="5" name="Rounded Rectangle 4"/>
          <p:cNvSpPr/>
          <p:nvPr/>
        </p:nvSpPr>
        <p:spPr>
          <a:xfrm>
            <a:off x="609599" y="3792991"/>
            <a:ext cx="6662057" cy="1088571"/>
          </a:xfrm>
          <a:prstGeom prst="roundRect">
            <a:avLst/>
          </a:prstGeom>
          <a:solidFill>
            <a:srgbClr val="7030A0"/>
          </a:solidFill>
        </p:spPr>
        <p:style>
          <a:lnRef idx="2">
            <a:schemeClr val="accent1">
              <a:shade val="50000"/>
            </a:schemeClr>
          </a:lnRef>
          <a:fillRef idx="1002">
            <a:schemeClr val="lt2"/>
          </a:fillRef>
          <a:effectRef idx="0">
            <a:schemeClr val="accent1"/>
          </a:effectRef>
          <a:fontRef idx="minor">
            <a:schemeClr val="lt1"/>
          </a:fontRef>
        </p:style>
        <p:txBody>
          <a:bodyPr rtlCol="0" anchor="ctr"/>
          <a:lstStyle/>
          <a:p>
            <a:r>
              <a:rPr lang="en-US" dirty="0" smtClean="0"/>
              <a:t>Challenge:</a:t>
            </a:r>
          </a:p>
          <a:p>
            <a:r>
              <a:rPr lang="en-US" dirty="0"/>
              <a:t>Provide Insights to Management in Consumer Goods Domain</a:t>
            </a:r>
          </a:p>
        </p:txBody>
      </p:sp>
    </p:spTree>
    <p:extLst>
      <p:ext uri="{BB962C8B-B14F-4D97-AF65-F5344CB8AC3E}">
        <p14:creationId xmlns:p14="http://schemas.microsoft.com/office/powerpoint/2010/main" val="521008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58" y="314566"/>
            <a:ext cx="11208656" cy="2602806"/>
          </a:xfrm>
        </p:spPr>
        <p:txBody>
          <a:bodyPr>
            <a:normAutofit/>
          </a:bodyPr>
          <a:lstStyle/>
          <a:p>
            <a:r>
              <a:rPr lang="en-US" sz="2800" b="1" dirty="0" smtClean="0"/>
              <a:t>7. </a:t>
            </a:r>
            <a:r>
              <a:rPr lang="en-US" sz="2400" b="1" dirty="0" smtClean="0"/>
              <a:t>Get the complete report of the Gross sales amount for the customer “</a:t>
            </a:r>
            <a:r>
              <a:rPr lang="en-US" sz="2400" b="1" dirty="0" err="1" smtClean="0"/>
              <a:t>AtliqExclusive</a:t>
            </a:r>
            <a:r>
              <a:rPr lang="en-US" sz="2400" b="1" dirty="0" smtClean="0"/>
              <a:t>” for each month. This analysis helps to get an idea of low and high-performing months and take strategic decisions. The final report contains these columns:</a:t>
            </a:r>
            <a:br>
              <a:rPr lang="en-US" sz="2400" b="1" dirty="0" smtClean="0"/>
            </a:br>
            <a:r>
              <a:rPr lang="en-US" sz="2400" b="1" dirty="0" smtClean="0"/>
              <a:t>Month</a:t>
            </a:r>
            <a:br>
              <a:rPr lang="en-US" sz="2400" b="1" dirty="0" smtClean="0"/>
            </a:br>
            <a:r>
              <a:rPr lang="en-US" sz="2400" b="1" dirty="0" smtClean="0"/>
              <a:t>Year</a:t>
            </a:r>
            <a:br>
              <a:rPr lang="en-US" sz="2400" b="1" dirty="0" smtClean="0"/>
            </a:br>
            <a:r>
              <a:rPr lang="en-US" sz="2400" b="1" dirty="0" smtClean="0"/>
              <a:t>Gross sales Amount</a:t>
            </a:r>
            <a:endParaRPr lang="en-US" sz="2400" b="1" dirty="0"/>
          </a:p>
        </p:txBody>
      </p:sp>
      <p:pic>
        <p:nvPicPr>
          <p:cNvPr id="6" name="Content Placeholder 5"/>
          <p:cNvPicPr>
            <a:picLocks noGrp="1" noChangeAspect="1"/>
          </p:cNvPicPr>
          <p:nvPr>
            <p:ph idx="1"/>
          </p:nvPr>
        </p:nvPicPr>
        <p:blipFill>
          <a:blip r:embed="rId2"/>
          <a:stretch>
            <a:fillRect/>
          </a:stretch>
        </p:blipFill>
        <p:spPr>
          <a:xfrm>
            <a:off x="803547" y="2917372"/>
            <a:ext cx="3187881" cy="3677204"/>
          </a:xfrm>
          <a:prstGeom prst="rect">
            <a:avLst/>
          </a:prstGeom>
        </p:spPr>
      </p:pic>
      <p:pic>
        <p:nvPicPr>
          <p:cNvPr id="7" name="Picture 6"/>
          <p:cNvPicPr>
            <a:picLocks noChangeAspect="1"/>
          </p:cNvPicPr>
          <p:nvPr/>
        </p:nvPicPr>
        <p:blipFill>
          <a:blip r:embed="rId3"/>
          <a:stretch>
            <a:fillRect/>
          </a:stretch>
        </p:blipFill>
        <p:spPr>
          <a:xfrm>
            <a:off x="6893512" y="2917372"/>
            <a:ext cx="4150539" cy="3818359"/>
          </a:xfrm>
          <a:prstGeom prst="rect">
            <a:avLst/>
          </a:prstGeom>
        </p:spPr>
      </p:pic>
    </p:spTree>
    <p:extLst>
      <p:ext uri="{BB962C8B-B14F-4D97-AF65-F5344CB8AC3E}">
        <p14:creationId xmlns:p14="http://schemas.microsoft.com/office/powerpoint/2010/main" val="201671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82989"/>
          </a:xfrm>
        </p:spPr>
        <p:txBody>
          <a:bodyPr>
            <a:normAutofit/>
          </a:bodyPr>
          <a:lstStyle/>
          <a:p>
            <a:r>
              <a:rPr lang="en-US" sz="2800" b="1" dirty="0" smtClean="0"/>
              <a:t>8. In which quarter of 2020, got the maximum </a:t>
            </a:r>
            <a:r>
              <a:rPr lang="en-US" sz="2800" b="1" dirty="0" err="1" smtClean="0"/>
              <a:t>total_sold_quantity</a:t>
            </a:r>
            <a:r>
              <a:rPr lang="en-US" sz="2800" b="1" dirty="0" smtClean="0"/>
              <a:t>? The final output contains these fields sorted by the </a:t>
            </a:r>
            <a:r>
              <a:rPr lang="en-US" sz="2800" b="1" dirty="0" err="1" smtClean="0"/>
              <a:t>total_sold_quantity</a:t>
            </a:r>
            <a:r>
              <a:rPr lang="en-US" sz="2800" b="1" dirty="0" smtClean="0"/>
              <a:t>,</a:t>
            </a:r>
            <a:br>
              <a:rPr lang="en-US" sz="2800" b="1" dirty="0" smtClean="0"/>
            </a:br>
            <a:r>
              <a:rPr lang="en-US" sz="2800" b="1" dirty="0" smtClean="0"/>
              <a:t>Quarter</a:t>
            </a:r>
            <a:br>
              <a:rPr lang="en-US" sz="2800" b="1" dirty="0" smtClean="0"/>
            </a:br>
            <a:r>
              <a:rPr lang="en-US" sz="2800" b="1" dirty="0" err="1" smtClean="0"/>
              <a:t>total_sold_quantity</a:t>
            </a:r>
            <a:endParaRPr lang="en-US" sz="2800" b="1" dirty="0"/>
          </a:p>
        </p:txBody>
      </p:sp>
      <p:pic>
        <p:nvPicPr>
          <p:cNvPr id="4" name="Content Placeholder 3"/>
          <p:cNvPicPr>
            <a:picLocks noGrp="1" noChangeAspect="1"/>
          </p:cNvPicPr>
          <p:nvPr>
            <p:ph idx="1"/>
          </p:nvPr>
        </p:nvPicPr>
        <p:blipFill>
          <a:blip r:embed="rId2"/>
          <a:stretch>
            <a:fillRect/>
          </a:stretch>
        </p:blipFill>
        <p:spPr>
          <a:xfrm>
            <a:off x="838200" y="2312012"/>
            <a:ext cx="5254876" cy="2589361"/>
          </a:xfrm>
          <a:prstGeom prst="rect">
            <a:avLst/>
          </a:prstGeom>
        </p:spPr>
      </p:pic>
      <p:sp>
        <p:nvSpPr>
          <p:cNvPr id="5" name="Rectangle 4"/>
          <p:cNvSpPr/>
          <p:nvPr/>
        </p:nvSpPr>
        <p:spPr>
          <a:xfrm>
            <a:off x="653143" y="4901373"/>
            <a:ext cx="8403771" cy="1760684"/>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Fiscal year of company starts from September and first three months (</a:t>
            </a:r>
            <a:r>
              <a:rPr lang="en-US" sz="2400" dirty="0" err="1" smtClean="0"/>
              <a:t>sept</a:t>
            </a:r>
            <a:r>
              <a:rPr lang="en-US" sz="2400" dirty="0" smtClean="0"/>
              <a:t>, </a:t>
            </a:r>
            <a:r>
              <a:rPr lang="en-US" sz="2400" dirty="0" err="1" smtClean="0"/>
              <a:t>oct</a:t>
            </a:r>
            <a:r>
              <a:rPr lang="en-US" sz="2400" dirty="0" smtClean="0"/>
              <a:t>, </a:t>
            </a:r>
            <a:r>
              <a:rPr lang="en-US" sz="2400" dirty="0" err="1" smtClean="0"/>
              <a:t>nov</a:t>
            </a:r>
            <a:r>
              <a:rPr lang="en-US" sz="2400" dirty="0" smtClean="0"/>
              <a:t>) got the maximum total sold quantity.</a:t>
            </a:r>
            <a:endParaRPr lang="en-US" sz="2400" dirty="0"/>
          </a:p>
        </p:txBody>
      </p:sp>
    </p:spTree>
    <p:extLst>
      <p:ext uri="{BB962C8B-B14F-4D97-AF65-F5344CB8AC3E}">
        <p14:creationId xmlns:p14="http://schemas.microsoft.com/office/powerpoint/2010/main" val="410277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04002"/>
          </a:xfrm>
        </p:spPr>
        <p:txBody>
          <a:bodyPr>
            <a:normAutofit fontScale="90000"/>
          </a:bodyPr>
          <a:lstStyle/>
          <a:p>
            <a:r>
              <a:rPr lang="en-US" sz="2800" b="1" dirty="0" smtClean="0"/>
              <a:t>9. Which channel helped to bring more gross sales in the fiscal year 2021 and the percentage of contribution? The final output contains these fields,</a:t>
            </a:r>
            <a:br>
              <a:rPr lang="en-US" sz="2800" b="1" dirty="0" smtClean="0"/>
            </a:br>
            <a:r>
              <a:rPr lang="en-US" sz="2800" b="1" dirty="0" smtClean="0"/>
              <a:t>channel</a:t>
            </a:r>
            <a:br>
              <a:rPr lang="en-US" sz="2800" b="1" dirty="0" smtClean="0"/>
            </a:br>
            <a:r>
              <a:rPr lang="en-US" sz="2800" b="1" dirty="0" err="1" smtClean="0"/>
              <a:t>gross_sales_mln</a:t>
            </a:r>
            <a:r>
              <a:rPr lang="en-US" sz="2800" b="1" dirty="0" smtClean="0"/>
              <a:t/>
            </a:r>
            <a:br>
              <a:rPr lang="en-US" sz="2800" b="1" dirty="0" smtClean="0"/>
            </a:br>
            <a:r>
              <a:rPr lang="en-US" sz="2800" b="1" dirty="0" smtClean="0"/>
              <a:t>percentage</a:t>
            </a:r>
            <a:endParaRPr lang="en-US" sz="2800" b="1" dirty="0"/>
          </a:p>
        </p:txBody>
      </p:sp>
      <p:pic>
        <p:nvPicPr>
          <p:cNvPr id="4" name="Content Placeholder 3"/>
          <p:cNvPicPr>
            <a:picLocks noGrp="1" noChangeAspect="1"/>
          </p:cNvPicPr>
          <p:nvPr>
            <p:ph idx="1"/>
          </p:nvPr>
        </p:nvPicPr>
        <p:blipFill>
          <a:blip r:embed="rId2"/>
          <a:stretch>
            <a:fillRect/>
          </a:stretch>
        </p:blipFill>
        <p:spPr>
          <a:xfrm>
            <a:off x="962011" y="2521035"/>
            <a:ext cx="5508062" cy="2082882"/>
          </a:xfrm>
          <a:prstGeom prst="rect">
            <a:avLst/>
          </a:prstGeom>
        </p:spPr>
      </p:pic>
      <p:sp>
        <p:nvSpPr>
          <p:cNvPr id="5" name="Rectangle 4"/>
          <p:cNvSpPr/>
          <p:nvPr/>
        </p:nvSpPr>
        <p:spPr>
          <a:xfrm>
            <a:off x="962011" y="4779818"/>
            <a:ext cx="7309153" cy="127461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Channel “Retailer” helped to bring more gross sales in the fiscal year 2021 with 73% contribution.</a:t>
            </a:r>
            <a:endParaRPr lang="en-US" sz="2400" dirty="0"/>
          </a:p>
        </p:txBody>
      </p:sp>
    </p:spTree>
    <p:extLst>
      <p:ext uri="{BB962C8B-B14F-4D97-AF65-F5344CB8AC3E}">
        <p14:creationId xmlns:p14="http://schemas.microsoft.com/office/powerpoint/2010/main" val="227283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07020"/>
          </a:xfrm>
        </p:spPr>
        <p:txBody>
          <a:bodyPr>
            <a:normAutofit fontScale="90000"/>
          </a:bodyPr>
          <a:lstStyle/>
          <a:p>
            <a:r>
              <a:rPr lang="en-US" sz="2800" b="1" dirty="0" smtClean="0"/>
              <a:t>10. Get the Top 3 products in each division that have a high </a:t>
            </a:r>
            <a:r>
              <a:rPr lang="en-US" sz="2800" b="1" dirty="0" err="1" smtClean="0"/>
              <a:t>total_sold_quantity</a:t>
            </a:r>
            <a:r>
              <a:rPr lang="en-US" sz="2800" b="1" dirty="0" smtClean="0"/>
              <a:t> in the </a:t>
            </a:r>
            <a:r>
              <a:rPr lang="en-US" sz="2800" b="1" dirty="0" err="1" smtClean="0"/>
              <a:t>fiscal_year</a:t>
            </a:r>
            <a:r>
              <a:rPr lang="en-US" sz="2800" b="1" dirty="0" smtClean="0"/>
              <a:t> 2021? The final output contains these fields,</a:t>
            </a:r>
            <a:br>
              <a:rPr lang="en-US" sz="2800" b="1" dirty="0" smtClean="0"/>
            </a:br>
            <a:r>
              <a:rPr lang="en-US" sz="2800" b="1" dirty="0" smtClean="0"/>
              <a:t>division</a:t>
            </a:r>
            <a:br>
              <a:rPr lang="en-US" sz="2800" b="1" dirty="0" smtClean="0"/>
            </a:br>
            <a:r>
              <a:rPr lang="en-US" sz="2800" b="1" dirty="0" err="1" smtClean="0"/>
              <a:t>product_code</a:t>
            </a:r>
            <a:endParaRPr lang="en-US" sz="2800" b="1" dirty="0"/>
          </a:p>
        </p:txBody>
      </p:sp>
      <p:pic>
        <p:nvPicPr>
          <p:cNvPr id="4" name="Content Placeholder 3"/>
          <p:cNvPicPr>
            <a:picLocks noGrp="1" noChangeAspect="1"/>
          </p:cNvPicPr>
          <p:nvPr>
            <p:ph idx="1"/>
          </p:nvPr>
        </p:nvPicPr>
        <p:blipFill>
          <a:blip r:embed="rId2"/>
          <a:stretch>
            <a:fillRect/>
          </a:stretch>
        </p:blipFill>
        <p:spPr>
          <a:xfrm>
            <a:off x="838199" y="2419805"/>
            <a:ext cx="6657109" cy="2930402"/>
          </a:xfrm>
          <a:prstGeom prst="rect">
            <a:avLst/>
          </a:prstGeom>
        </p:spPr>
      </p:pic>
    </p:spTree>
    <p:extLst>
      <p:ext uri="{BB962C8B-B14F-4D97-AF65-F5344CB8AC3E}">
        <p14:creationId xmlns:p14="http://schemas.microsoft.com/office/powerpoint/2010/main" val="97592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3" y="1825624"/>
            <a:ext cx="10522527" cy="4367357"/>
          </a:xfrm>
        </p:spPr>
        <p:txBody>
          <a:bodyPr>
            <a:normAutofit/>
          </a:bodyPr>
          <a:lstStyle/>
          <a:p>
            <a:pPr marL="0" indent="0" algn="ctr">
              <a:buNone/>
            </a:pPr>
            <a:r>
              <a:rPr lang="en-US" sz="11500" b="1" dirty="0" smtClean="0">
                <a:solidFill>
                  <a:srgbClr val="00B0F0"/>
                </a:solidFill>
              </a:rPr>
              <a:t>Thank You!</a:t>
            </a:r>
            <a:endParaRPr lang="en-US" sz="11500" b="1" dirty="0">
              <a:solidFill>
                <a:srgbClr val="00B0F0"/>
              </a:solidFill>
            </a:endParaRPr>
          </a:p>
        </p:txBody>
      </p:sp>
    </p:spTree>
    <p:extLst>
      <p:ext uri="{BB962C8B-B14F-4D97-AF65-F5344CB8AC3E}">
        <p14:creationId xmlns:p14="http://schemas.microsoft.com/office/powerpoint/2010/main" val="31635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Description</a:t>
            </a:r>
            <a:r>
              <a:rPr lang="en-US" dirty="0" smtClean="0"/>
              <a:t>:</a:t>
            </a:r>
            <a:endParaRPr lang="en-US" dirty="0"/>
          </a:p>
        </p:txBody>
      </p:sp>
      <p:sp>
        <p:nvSpPr>
          <p:cNvPr id="3" name="Content Placeholder 2"/>
          <p:cNvSpPr>
            <a:spLocks noGrp="1"/>
          </p:cNvSpPr>
          <p:nvPr>
            <p:ph idx="1"/>
          </p:nvPr>
        </p:nvSpPr>
        <p:spPr/>
        <p:txBody>
          <a:bodyPr/>
          <a:lstStyle/>
          <a:p>
            <a:r>
              <a:rPr lang="en-US" b="1" dirty="0" err="1">
                <a:solidFill>
                  <a:srgbClr val="00B0F0"/>
                </a:solidFill>
              </a:rPr>
              <a:t>Atliq</a:t>
            </a:r>
            <a:r>
              <a:rPr lang="en-US" b="1" dirty="0">
                <a:solidFill>
                  <a:srgbClr val="00B0F0"/>
                </a:solidFill>
              </a:rPr>
              <a:t> </a:t>
            </a:r>
            <a:r>
              <a:rPr lang="en-US" b="1" dirty="0" err="1">
                <a:solidFill>
                  <a:srgbClr val="00B0F0"/>
                </a:solidFill>
              </a:rPr>
              <a:t>Hardwares</a:t>
            </a:r>
            <a:r>
              <a:rPr lang="en-US" b="1" dirty="0">
                <a:solidFill>
                  <a:srgbClr val="00B0F0"/>
                </a:solidFill>
              </a:rPr>
              <a:t> </a:t>
            </a:r>
            <a:r>
              <a:rPr lang="en-US" dirty="0"/>
              <a:t>(imaginary company) is one of the leading computer hardware producers in India and well expanded in other countries too.</a:t>
            </a:r>
          </a:p>
          <a:p>
            <a:r>
              <a:rPr lang="en-US" dirty="0"/>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a:t>
            </a:r>
            <a:endParaRPr lang="en-US" dirty="0" smtClean="0"/>
          </a:p>
          <a:p>
            <a:r>
              <a:rPr lang="en-US" dirty="0" smtClean="0"/>
              <a:t>Hence</a:t>
            </a:r>
            <a:r>
              <a:rPr lang="en-US" dirty="0"/>
              <a:t>, he decided to conduct a SQL challenge which will help him understand both the skills.</a:t>
            </a:r>
          </a:p>
        </p:txBody>
      </p:sp>
    </p:spTree>
    <p:extLst>
      <p:ext uri="{BB962C8B-B14F-4D97-AF65-F5344CB8AC3E}">
        <p14:creationId xmlns:p14="http://schemas.microsoft.com/office/powerpoint/2010/main" val="10706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a:t>
            </a:r>
            <a:endParaRPr lang="en-US" b="1" dirty="0"/>
          </a:p>
        </p:txBody>
      </p:sp>
      <p:sp>
        <p:nvSpPr>
          <p:cNvPr id="3" name="Content Placeholder 2"/>
          <p:cNvSpPr>
            <a:spLocks noGrp="1"/>
          </p:cNvSpPr>
          <p:nvPr>
            <p:ph idx="1"/>
          </p:nvPr>
        </p:nvSpPr>
        <p:spPr/>
        <p:txBody>
          <a:bodyPr/>
          <a:lstStyle/>
          <a:p>
            <a:r>
              <a:rPr lang="en-US" dirty="0" smtClean="0"/>
              <a:t>There </a:t>
            </a:r>
            <a:r>
              <a:rPr lang="en-US" dirty="0"/>
              <a:t>are 10 ad hoc requests for which the business needs insights</a:t>
            </a:r>
            <a:r>
              <a:rPr lang="en-US" dirty="0" smtClean="0"/>
              <a:t>.</a:t>
            </a:r>
          </a:p>
          <a:p>
            <a:r>
              <a:rPr lang="en-US" dirty="0" smtClean="0"/>
              <a:t> Run </a:t>
            </a:r>
            <a:r>
              <a:rPr lang="en-US" dirty="0"/>
              <a:t>a SQL query to answer these requests. </a:t>
            </a:r>
            <a:endParaRPr lang="en-US" dirty="0" smtClean="0"/>
          </a:p>
          <a:p>
            <a:r>
              <a:rPr lang="en-US" dirty="0" smtClean="0"/>
              <a:t>Make a presentation to show the insights.</a:t>
            </a:r>
            <a:endParaRPr lang="en-US" dirty="0"/>
          </a:p>
        </p:txBody>
      </p:sp>
    </p:spTree>
    <p:extLst>
      <p:ext uri="{BB962C8B-B14F-4D97-AF65-F5344CB8AC3E}">
        <p14:creationId xmlns:p14="http://schemas.microsoft.com/office/powerpoint/2010/main" val="1920384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258894"/>
            <a:ext cx="10058400" cy="1450757"/>
          </a:xfrm>
        </p:spPr>
        <p:txBody>
          <a:bodyPr>
            <a:normAutofit/>
          </a:bodyPr>
          <a:lstStyle/>
          <a:p>
            <a:pPr lvl="0"/>
            <a:r>
              <a:rPr lang="en-US" sz="2800" b="1" dirty="0" smtClean="0"/>
              <a:t>1.Provide </a:t>
            </a:r>
            <a:r>
              <a:rPr lang="en-US" sz="2800" b="1" dirty="0"/>
              <a:t>the list of markets in which customer "</a:t>
            </a:r>
            <a:r>
              <a:rPr lang="en-US" sz="2800" b="1" dirty="0" err="1">
                <a:solidFill>
                  <a:srgbClr val="00B0F0"/>
                </a:solidFill>
              </a:rPr>
              <a:t>Atliq</a:t>
            </a:r>
            <a:r>
              <a:rPr lang="en-US" sz="2800" b="1" dirty="0">
                <a:solidFill>
                  <a:srgbClr val="00B0F0"/>
                </a:solidFill>
              </a:rPr>
              <a:t> Exclusive</a:t>
            </a:r>
            <a:r>
              <a:rPr lang="en-US" sz="2800" b="1" dirty="0"/>
              <a:t>" operates its business in the APAC region.</a:t>
            </a:r>
          </a:p>
        </p:txBody>
      </p:sp>
      <p:pic>
        <p:nvPicPr>
          <p:cNvPr id="7" name="Content Placeholder 6"/>
          <p:cNvPicPr>
            <a:picLocks noGrp="1"/>
          </p:cNvPicPr>
          <p:nvPr>
            <p:ph idx="1"/>
          </p:nvPr>
        </p:nvPicPr>
        <p:blipFill>
          <a:blip r:embed="rId3"/>
          <a:stretch>
            <a:fillRect/>
          </a:stretch>
        </p:blipFill>
        <p:spPr>
          <a:xfrm>
            <a:off x="1096963" y="2033895"/>
            <a:ext cx="2691046" cy="2551960"/>
          </a:xfrm>
          <a:prstGeom prst="rect">
            <a:avLst/>
          </a:prstGeom>
        </p:spPr>
      </p:pic>
    </p:spTree>
    <p:extLst>
      <p:ext uri="{BB962C8B-B14F-4D97-AF65-F5344CB8AC3E}">
        <p14:creationId xmlns:p14="http://schemas.microsoft.com/office/powerpoint/2010/main" val="322577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4511"/>
          </a:xfrm>
        </p:spPr>
        <p:txBody>
          <a:bodyPr>
            <a:normAutofit fontScale="90000"/>
          </a:bodyPr>
          <a:lstStyle/>
          <a:p>
            <a:pPr lvl="0"/>
            <a:r>
              <a:rPr lang="en-US" sz="2400" b="1" dirty="0" smtClean="0"/>
              <a:t>2. What </a:t>
            </a:r>
            <a:r>
              <a:rPr lang="en-US" sz="2400" b="1" dirty="0"/>
              <a:t>is the percentage of unique product increase in 2021 vs. 2020? The final output </a:t>
            </a:r>
            <a:r>
              <a:rPr lang="en-US" sz="2400" b="1" dirty="0" smtClean="0"/>
              <a:t>    contains </a:t>
            </a:r>
            <a:r>
              <a:rPr lang="en-US" sz="2400" b="1" dirty="0"/>
              <a:t>these fields</a:t>
            </a:r>
            <a:r>
              <a:rPr lang="en-US" sz="2400" b="1" dirty="0" smtClean="0"/>
              <a:t>,</a:t>
            </a:r>
            <a:br>
              <a:rPr lang="en-US" sz="2400" b="1" dirty="0" smtClean="0"/>
            </a:br>
            <a:r>
              <a:rPr lang="en-US" sz="2400" b="1" dirty="0" smtClean="0"/>
              <a:t>unique_products_2020 </a:t>
            </a:r>
            <a:br>
              <a:rPr lang="en-US" sz="2400" b="1" dirty="0" smtClean="0"/>
            </a:br>
            <a:r>
              <a:rPr lang="en-US" sz="2400" b="1" dirty="0" smtClean="0"/>
              <a:t>unique_products_2021</a:t>
            </a:r>
            <a:br>
              <a:rPr lang="en-US" sz="2400" b="1" dirty="0" smtClean="0"/>
            </a:br>
            <a:r>
              <a:rPr lang="en-US" sz="2400" b="1" dirty="0" err="1" smtClean="0"/>
              <a:t>percentage_chg</a:t>
            </a:r>
            <a:endParaRPr lang="en-US" sz="2400" b="1" dirty="0"/>
          </a:p>
        </p:txBody>
      </p:sp>
      <p:pic>
        <p:nvPicPr>
          <p:cNvPr id="5" name="Content Placeholder 4"/>
          <p:cNvPicPr>
            <a:picLocks noGrp="1"/>
          </p:cNvPicPr>
          <p:nvPr>
            <p:ph idx="1"/>
          </p:nvPr>
        </p:nvPicPr>
        <p:blipFill>
          <a:blip r:embed="rId2"/>
          <a:stretch>
            <a:fillRect/>
          </a:stretch>
        </p:blipFill>
        <p:spPr>
          <a:xfrm>
            <a:off x="838199" y="2570673"/>
            <a:ext cx="6201230" cy="1783613"/>
          </a:xfrm>
          <a:prstGeom prst="rect">
            <a:avLst/>
          </a:prstGeom>
        </p:spPr>
      </p:pic>
      <p:sp>
        <p:nvSpPr>
          <p:cNvPr id="3" name="Rectangle 2"/>
          <p:cNvSpPr/>
          <p:nvPr/>
        </p:nvSpPr>
        <p:spPr>
          <a:xfrm>
            <a:off x="838200" y="5138057"/>
            <a:ext cx="7870371" cy="1103086"/>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Productions was increased by 36.33% in 2021 compared with 2020.</a:t>
            </a:r>
            <a:endParaRPr lang="en-US" sz="2000" dirty="0"/>
          </a:p>
        </p:txBody>
      </p:sp>
    </p:spTree>
    <p:extLst>
      <p:ext uri="{BB962C8B-B14F-4D97-AF65-F5344CB8AC3E}">
        <p14:creationId xmlns:p14="http://schemas.microsoft.com/office/powerpoint/2010/main" val="523546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916270"/>
          </a:xfrm>
        </p:spPr>
        <p:txBody>
          <a:bodyPr>
            <a:normAutofit/>
          </a:bodyPr>
          <a:lstStyle/>
          <a:p>
            <a:pPr lvl="0"/>
            <a:r>
              <a:rPr lang="en-US" sz="2400" b="1" dirty="0" smtClean="0"/>
              <a:t>3. Provide </a:t>
            </a:r>
            <a:r>
              <a:rPr lang="en-US" sz="2400" b="1" dirty="0"/>
              <a:t>a report with all the unique product counts for each segment and sort them in descending order of product counts. The final output contains 2 fields</a:t>
            </a:r>
            <a:r>
              <a:rPr lang="en-US" sz="2400" b="1" dirty="0" smtClean="0"/>
              <a:t>,</a:t>
            </a:r>
            <a:br>
              <a:rPr lang="en-US" sz="2400" b="1" dirty="0" smtClean="0"/>
            </a:br>
            <a:r>
              <a:rPr lang="en-US" sz="2400" b="1" dirty="0" smtClean="0"/>
              <a:t>segment</a:t>
            </a:r>
            <a:br>
              <a:rPr lang="en-US" sz="2400" b="1" dirty="0" smtClean="0"/>
            </a:br>
            <a:r>
              <a:rPr lang="en-US" sz="2400" b="1" dirty="0" err="1" smtClean="0"/>
              <a:t>product_count</a:t>
            </a:r>
            <a:endParaRPr lang="en-US" sz="2400" b="1" dirty="0"/>
          </a:p>
        </p:txBody>
      </p:sp>
      <p:sp>
        <p:nvSpPr>
          <p:cNvPr id="3" name="Content Placeholder 2"/>
          <p:cNvSpPr>
            <a:spLocks noGrp="1"/>
          </p:cNvSpPr>
          <p:nvPr>
            <p:ph idx="1"/>
          </p:nvPr>
        </p:nvSpPr>
        <p:spPr>
          <a:xfrm>
            <a:off x="838200" y="2479963"/>
            <a:ext cx="10515600" cy="3696999"/>
          </a:xfrm>
        </p:spPr>
        <p:txBody>
          <a:bodyPr/>
          <a:lstStyle/>
          <a:p>
            <a:pPr marL="0" indent="0">
              <a:buNone/>
            </a:pPr>
            <a:endParaRPr lang="en-US" dirty="0"/>
          </a:p>
          <a:p>
            <a:endParaRPr lang="en-US" dirty="0"/>
          </a:p>
        </p:txBody>
      </p:sp>
      <p:pic>
        <p:nvPicPr>
          <p:cNvPr id="4" name="Picture 3"/>
          <p:cNvPicPr/>
          <p:nvPr/>
        </p:nvPicPr>
        <p:blipFill>
          <a:blip r:embed="rId2"/>
          <a:stretch>
            <a:fillRect/>
          </a:stretch>
        </p:blipFill>
        <p:spPr>
          <a:xfrm>
            <a:off x="1097280" y="2833459"/>
            <a:ext cx="4026263" cy="3343503"/>
          </a:xfrm>
          <a:prstGeom prst="rect">
            <a:avLst/>
          </a:prstGeom>
        </p:spPr>
      </p:pic>
    </p:spTree>
    <p:extLst>
      <p:ext uri="{BB962C8B-B14F-4D97-AF65-F5344CB8AC3E}">
        <p14:creationId xmlns:p14="http://schemas.microsoft.com/office/powerpoint/2010/main" val="2081654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45846"/>
          </a:xfrm>
        </p:spPr>
        <p:txBody>
          <a:bodyPr>
            <a:normAutofit fontScale="90000"/>
          </a:bodyPr>
          <a:lstStyle/>
          <a:p>
            <a:pPr lvl="0"/>
            <a:r>
              <a:rPr lang="en-US" sz="2800" b="1" dirty="0" smtClean="0"/>
              <a:t>4. Which </a:t>
            </a:r>
            <a:r>
              <a:rPr lang="en-US" sz="2800" b="1" dirty="0"/>
              <a:t>segment had the most increase in unique products in 2021 </a:t>
            </a:r>
            <a:r>
              <a:rPr lang="en-US" sz="2800" b="1" dirty="0" err="1"/>
              <a:t>vs</a:t>
            </a:r>
            <a:r>
              <a:rPr lang="en-US" sz="2800" b="1" dirty="0"/>
              <a:t> 2020? The final output contains these fields</a:t>
            </a:r>
            <a:r>
              <a:rPr lang="en-US" sz="2800" b="1" dirty="0" smtClean="0"/>
              <a:t>,</a:t>
            </a:r>
            <a:br>
              <a:rPr lang="en-US" sz="2800" b="1" dirty="0" smtClean="0"/>
            </a:br>
            <a:r>
              <a:rPr lang="en-US" sz="2800" b="1" dirty="0" smtClean="0"/>
              <a:t>segment </a:t>
            </a:r>
            <a:br>
              <a:rPr lang="en-US" sz="2800" b="1" dirty="0" smtClean="0"/>
            </a:br>
            <a:r>
              <a:rPr lang="en-US" sz="2800" b="1" dirty="0" smtClean="0"/>
              <a:t>product_count_2020</a:t>
            </a:r>
            <a:br>
              <a:rPr lang="en-US" sz="2800" b="1" dirty="0" smtClean="0"/>
            </a:br>
            <a:r>
              <a:rPr lang="en-US" sz="2800" b="1" dirty="0" smtClean="0"/>
              <a:t>product_count_2021</a:t>
            </a:r>
            <a:br>
              <a:rPr lang="en-US" sz="2800" b="1" dirty="0" smtClean="0"/>
            </a:br>
            <a:r>
              <a:rPr lang="en-US" sz="2800" b="1" dirty="0" smtClean="0"/>
              <a:t>difference</a:t>
            </a:r>
            <a:endParaRPr lang="en-US" sz="2800" b="1" dirty="0"/>
          </a:p>
        </p:txBody>
      </p:sp>
      <p:pic>
        <p:nvPicPr>
          <p:cNvPr id="4" name="Content Placeholder 3"/>
          <p:cNvPicPr>
            <a:picLocks noGrp="1"/>
          </p:cNvPicPr>
          <p:nvPr>
            <p:ph idx="1"/>
          </p:nvPr>
        </p:nvPicPr>
        <p:blipFill>
          <a:blip r:embed="rId2"/>
          <a:stretch>
            <a:fillRect/>
          </a:stretch>
        </p:blipFill>
        <p:spPr>
          <a:xfrm>
            <a:off x="838200" y="2881444"/>
            <a:ext cx="7779657" cy="2096956"/>
          </a:xfrm>
          <a:prstGeom prst="rect">
            <a:avLst/>
          </a:prstGeom>
        </p:spPr>
      </p:pic>
      <p:sp>
        <p:nvSpPr>
          <p:cNvPr id="5" name="Rectangle 4"/>
          <p:cNvSpPr/>
          <p:nvPr/>
        </p:nvSpPr>
        <p:spPr>
          <a:xfrm>
            <a:off x="711200" y="5312229"/>
            <a:ext cx="7924800" cy="134982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t>Segment “</a:t>
            </a:r>
            <a:r>
              <a:rPr lang="en-US" sz="2400" b="1" dirty="0" smtClean="0">
                <a:solidFill>
                  <a:srgbClr val="00B0F0"/>
                </a:solidFill>
              </a:rPr>
              <a:t>Accessories</a:t>
            </a:r>
            <a:r>
              <a:rPr lang="en-US" sz="2400" dirty="0" smtClean="0"/>
              <a:t>” had the most increase in</a:t>
            </a:r>
            <a:r>
              <a:rPr lang="en-US" sz="2400" dirty="0" smtClean="0"/>
              <a:t> unique products in 2021 </a:t>
            </a:r>
            <a:r>
              <a:rPr lang="en-US" sz="2400" dirty="0" err="1" smtClean="0"/>
              <a:t>vs</a:t>
            </a:r>
            <a:r>
              <a:rPr lang="en-US" sz="2400" dirty="0" smtClean="0"/>
              <a:t> 2020.</a:t>
            </a:r>
            <a:endParaRPr lang="en-US" sz="2400" dirty="0"/>
          </a:p>
        </p:txBody>
      </p:sp>
    </p:spTree>
    <p:extLst>
      <p:ext uri="{BB962C8B-B14F-4D97-AF65-F5344CB8AC3E}">
        <p14:creationId xmlns:p14="http://schemas.microsoft.com/office/powerpoint/2010/main" val="355054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24818"/>
          </a:xfrm>
        </p:spPr>
        <p:txBody>
          <a:bodyPr>
            <a:noAutofit/>
          </a:bodyPr>
          <a:lstStyle/>
          <a:p>
            <a:r>
              <a:rPr lang="en-US" sz="2400" b="1" dirty="0" smtClean="0"/>
              <a:t>5. Get </a:t>
            </a:r>
            <a:r>
              <a:rPr lang="en-US" sz="2400" b="1" dirty="0"/>
              <a:t>the products that have the highest and lowest manufacturing costs. The final output should contain these fields, </a:t>
            </a:r>
            <a:r>
              <a:rPr lang="en-US" sz="2400" b="1" dirty="0" smtClean="0"/>
              <a:t/>
            </a:r>
            <a:br>
              <a:rPr lang="en-US" sz="2400" b="1" dirty="0" smtClean="0"/>
            </a:br>
            <a:r>
              <a:rPr lang="en-US" sz="2400" b="1" dirty="0" err="1" smtClean="0"/>
              <a:t>product_code</a:t>
            </a:r>
            <a:r>
              <a:rPr lang="en-US" sz="2400" b="1" dirty="0" smtClean="0"/>
              <a:t/>
            </a:r>
            <a:br>
              <a:rPr lang="en-US" sz="2400" b="1" dirty="0" smtClean="0"/>
            </a:br>
            <a:r>
              <a:rPr lang="en-US" sz="2400" b="1" dirty="0" smtClean="0"/>
              <a:t>product </a:t>
            </a:r>
            <a:r>
              <a:rPr lang="en-US" sz="2400" b="1" dirty="0" err="1"/>
              <a:t>manufacturing_cost</a:t>
            </a:r>
            <a:r>
              <a:rPr lang="en-US" sz="2400" b="1" dirty="0"/>
              <a:t>	</a:t>
            </a:r>
          </a:p>
        </p:txBody>
      </p:sp>
      <p:pic>
        <p:nvPicPr>
          <p:cNvPr id="6" name="Content Placeholder 5"/>
          <p:cNvPicPr>
            <a:picLocks noGrp="1"/>
          </p:cNvPicPr>
          <p:nvPr>
            <p:ph idx="1"/>
          </p:nvPr>
        </p:nvPicPr>
        <p:blipFill>
          <a:blip r:embed="rId2"/>
          <a:stretch>
            <a:fillRect/>
          </a:stretch>
        </p:blipFill>
        <p:spPr>
          <a:xfrm>
            <a:off x="838200" y="2874569"/>
            <a:ext cx="6097735" cy="1624859"/>
          </a:xfrm>
          <a:prstGeom prst="rect">
            <a:avLst/>
          </a:prstGeom>
        </p:spPr>
      </p:pic>
      <p:sp>
        <p:nvSpPr>
          <p:cNvPr id="7" name="Rectangle 6"/>
          <p:cNvSpPr/>
          <p:nvPr/>
        </p:nvSpPr>
        <p:spPr>
          <a:xfrm>
            <a:off x="957943" y="5196114"/>
            <a:ext cx="5138057" cy="1262743"/>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Highest = AQ HOME </a:t>
            </a:r>
            <a:r>
              <a:rPr lang="en-US" dirty="0" err="1" smtClean="0"/>
              <a:t>Allin</a:t>
            </a:r>
            <a:r>
              <a:rPr lang="en-US" dirty="0" smtClean="0"/>
              <a:t> 1 Gen 2 </a:t>
            </a:r>
          </a:p>
          <a:p>
            <a:pPr algn="ctr"/>
            <a:r>
              <a:rPr lang="en-US" dirty="0" smtClean="0"/>
              <a:t>Lowest = AQ Master wired x1 </a:t>
            </a:r>
            <a:r>
              <a:rPr lang="en-US" dirty="0" err="1" smtClean="0"/>
              <a:t>Ms</a:t>
            </a:r>
            <a:endParaRPr lang="en-US" dirty="0"/>
          </a:p>
        </p:txBody>
      </p:sp>
    </p:spTree>
    <p:extLst>
      <p:ext uri="{BB962C8B-B14F-4D97-AF65-F5344CB8AC3E}">
        <p14:creationId xmlns:p14="http://schemas.microsoft.com/office/powerpoint/2010/main" val="12771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2417309"/>
          </a:xfrm>
        </p:spPr>
        <p:txBody>
          <a:bodyPr>
            <a:noAutofit/>
          </a:bodyPr>
          <a:lstStyle/>
          <a:p>
            <a:r>
              <a:rPr lang="en-US" sz="2400" b="1" dirty="0" smtClean="0"/>
              <a:t>6. Generate a report which contains the top 5 customers who received an average high </a:t>
            </a:r>
            <a:r>
              <a:rPr lang="en-US" sz="2400" b="1" dirty="0" err="1" smtClean="0"/>
              <a:t>pre_invoice_discount_pct</a:t>
            </a:r>
            <a:r>
              <a:rPr lang="en-US" sz="2400" b="1" dirty="0" smtClean="0"/>
              <a:t> for the fiscal year 2021 and in the Indian market. The final output contains these fields,</a:t>
            </a:r>
            <a:br>
              <a:rPr lang="en-US" sz="2400" b="1" dirty="0" smtClean="0"/>
            </a:br>
            <a:r>
              <a:rPr lang="en-US" sz="2400" b="1" dirty="0" err="1" smtClean="0"/>
              <a:t>customer_code</a:t>
            </a:r>
            <a:r>
              <a:rPr lang="en-US" sz="2400" b="1" dirty="0" smtClean="0"/>
              <a:t/>
            </a:r>
            <a:br>
              <a:rPr lang="en-US" sz="2400" b="1" dirty="0" smtClean="0"/>
            </a:br>
            <a:r>
              <a:rPr lang="en-US" sz="2400" b="1" dirty="0" smtClean="0"/>
              <a:t>customer</a:t>
            </a:r>
            <a:br>
              <a:rPr lang="en-US" sz="2400" b="1" dirty="0" smtClean="0"/>
            </a:br>
            <a:r>
              <a:rPr lang="en-US" sz="2400" b="1" dirty="0" err="1" smtClean="0"/>
              <a:t>average_discount_percentage</a:t>
            </a:r>
            <a:r>
              <a:rPr lang="en-US" sz="2400" b="1" dirty="0" smtClean="0"/>
              <a:t/>
            </a:r>
            <a:br>
              <a:rPr lang="en-US" sz="2400" b="1" dirty="0" smtClean="0"/>
            </a:br>
            <a:endParaRPr lang="en-US" sz="2400" b="1" dirty="0"/>
          </a:p>
        </p:txBody>
      </p:sp>
      <p:pic>
        <p:nvPicPr>
          <p:cNvPr id="4" name="Content Placeholder 3"/>
          <p:cNvPicPr>
            <a:picLocks noGrp="1" noChangeAspect="1"/>
          </p:cNvPicPr>
          <p:nvPr>
            <p:ph idx="1"/>
          </p:nvPr>
        </p:nvPicPr>
        <p:blipFill>
          <a:blip r:embed="rId2"/>
          <a:stretch>
            <a:fillRect/>
          </a:stretch>
        </p:blipFill>
        <p:spPr>
          <a:xfrm>
            <a:off x="716993" y="2917371"/>
            <a:ext cx="6540149" cy="2608036"/>
          </a:xfrm>
          <a:prstGeom prst="rect">
            <a:avLst/>
          </a:prstGeom>
        </p:spPr>
      </p:pic>
    </p:spTree>
    <p:extLst>
      <p:ext uri="{BB962C8B-B14F-4D97-AF65-F5344CB8AC3E}">
        <p14:creationId xmlns:p14="http://schemas.microsoft.com/office/powerpoint/2010/main" val="35833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414</Words>
  <Application>Microsoft Office PowerPoint</Application>
  <PresentationFormat>Widescreen</PresentationFormat>
  <Paragraphs>33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Ad_Hoc Insights Consumer Goods  </vt:lpstr>
      <vt:lpstr>Description:</vt:lpstr>
      <vt:lpstr>Task</vt:lpstr>
      <vt:lpstr>1.Provide the list of markets in which customer "Atliq Exclusive" operates its business in the APAC region.</vt:lpstr>
      <vt:lpstr>2. What is the percentage of unique product increase in 2021 vs. 2020? The final output     contains these fields, unique_products_2020  unique_products_2021 percentage_chg</vt:lpstr>
      <vt:lpstr>3. Provide a report with all the unique product counts for each segment and sort them in descending order of product counts. The final output contains 2 fields, segment product_count</vt:lpstr>
      <vt:lpstr>4. Which segment had the most increase in unique products in 2021 vs 2020? The final output contains these fields, segment  product_count_2020 product_count_2021 difference</vt:lpstr>
      <vt:lpstr>5. Get the products that have the highest and lowest manufacturing costs. The final output should contain these fields,  product_code product manufacturing_cost </vt:lpstr>
      <vt:lpstr>6. Generate a report which contains the top 5 customers who received an average high pre_invoice_discount_pct for the fiscal year 2021 and in the Indian market. The final output contains these fields, customer_code customer average_discount_percentage </vt:lpstr>
      <vt:lpstr>7. Get the complete report of the Gross sales amount for the customer “AtliqExclusive” for each month. This analysis helps to get an idea of low and high-performing months and take strategic decisions. The final report contains these columns: Month Year Gross sales Amount</vt:lpstr>
      <vt:lpstr>8. In which quarter of 2020, got the maximum total_sold_quantity? The final output contains these fields sorted by the total_sold_quantity, Quarter total_sold_quantity</vt:lpstr>
      <vt:lpstr>9. Which channel helped to bring more gross sales in the fiscal year 2021 and the percentage of contribution? The final output contains these fields, channel gross_sales_mln percentage</vt:lpstr>
      <vt:lpstr>10. Get the Top 3 products in each division that have a high total_sold_quantity in the fiscal_year 2021? The final output contains these fields, division product_code</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2024-07-13T11:51:48Z</dcterms:created>
  <dcterms:modified xsi:type="dcterms:W3CDTF">2024-07-13T13:40:00Z</dcterms:modified>
</cp:coreProperties>
</file>