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kriti Gautam" initials="AG" lastIdx="1" clrIdx="0">
    <p:extLst>
      <p:ext uri="{19B8F6BF-5375-455C-9EA6-DF929625EA0E}">
        <p15:presenceInfo xmlns:p15="http://schemas.microsoft.com/office/powerpoint/2012/main" userId="694b51086d826df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67FA51-A601-4CB4-8857-EC031BBBFFB2}"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FA8C4-6738-4B1E-B430-560EA825DA5C}" type="slidenum">
              <a:rPr lang="en-US" smtClean="0"/>
              <a:t>‹#›</a:t>
            </a:fld>
            <a:endParaRPr lang="en-US"/>
          </a:p>
        </p:txBody>
      </p:sp>
    </p:spTree>
    <p:extLst>
      <p:ext uri="{BB962C8B-B14F-4D97-AF65-F5344CB8AC3E}">
        <p14:creationId xmlns:p14="http://schemas.microsoft.com/office/powerpoint/2010/main" val="4087635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67FA51-A601-4CB4-8857-EC031BBBFFB2}"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FA8C4-6738-4B1E-B430-560EA825DA5C}" type="slidenum">
              <a:rPr lang="en-US" smtClean="0"/>
              <a:t>‹#›</a:t>
            </a:fld>
            <a:endParaRPr lang="en-US"/>
          </a:p>
        </p:txBody>
      </p:sp>
    </p:spTree>
    <p:extLst>
      <p:ext uri="{BB962C8B-B14F-4D97-AF65-F5344CB8AC3E}">
        <p14:creationId xmlns:p14="http://schemas.microsoft.com/office/powerpoint/2010/main" val="2567891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67FA51-A601-4CB4-8857-EC031BBBFFB2}"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FA8C4-6738-4B1E-B430-560EA825DA5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10298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67FA51-A601-4CB4-8857-EC031BBBFFB2}"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FA8C4-6738-4B1E-B430-560EA825DA5C}" type="slidenum">
              <a:rPr lang="en-US" smtClean="0"/>
              <a:t>‹#›</a:t>
            </a:fld>
            <a:endParaRPr lang="en-US"/>
          </a:p>
        </p:txBody>
      </p:sp>
    </p:spTree>
    <p:extLst>
      <p:ext uri="{BB962C8B-B14F-4D97-AF65-F5344CB8AC3E}">
        <p14:creationId xmlns:p14="http://schemas.microsoft.com/office/powerpoint/2010/main" val="2450962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67FA51-A601-4CB4-8857-EC031BBBFFB2}"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FA8C4-6738-4B1E-B430-560EA825DA5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20876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67FA51-A601-4CB4-8857-EC031BBBFFB2}"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FA8C4-6738-4B1E-B430-560EA825DA5C}" type="slidenum">
              <a:rPr lang="en-US" smtClean="0"/>
              <a:t>‹#›</a:t>
            </a:fld>
            <a:endParaRPr lang="en-US"/>
          </a:p>
        </p:txBody>
      </p:sp>
    </p:spTree>
    <p:extLst>
      <p:ext uri="{BB962C8B-B14F-4D97-AF65-F5344CB8AC3E}">
        <p14:creationId xmlns:p14="http://schemas.microsoft.com/office/powerpoint/2010/main" val="3225166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67FA51-A601-4CB4-8857-EC031BBBFFB2}"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FA8C4-6738-4B1E-B430-560EA825DA5C}" type="slidenum">
              <a:rPr lang="en-US" smtClean="0"/>
              <a:t>‹#›</a:t>
            </a:fld>
            <a:endParaRPr lang="en-US"/>
          </a:p>
        </p:txBody>
      </p:sp>
    </p:spTree>
    <p:extLst>
      <p:ext uri="{BB962C8B-B14F-4D97-AF65-F5344CB8AC3E}">
        <p14:creationId xmlns:p14="http://schemas.microsoft.com/office/powerpoint/2010/main" val="22164596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67FA51-A601-4CB4-8857-EC031BBBFFB2}"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FA8C4-6738-4B1E-B430-560EA825DA5C}" type="slidenum">
              <a:rPr lang="en-US" smtClean="0"/>
              <a:t>‹#›</a:t>
            </a:fld>
            <a:endParaRPr lang="en-US"/>
          </a:p>
        </p:txBody>
      </p:sp>
    </p:spTree>
    <p:extLst>
      <p:ext uri="{BB962C8B-B14F-4D97-AF65-F5344CB8AC3E}">
        <p14:creationId xmlns:p14="http://schemas.microsoft.com/office/powerpoint/2010/main" val="1571413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67FA51-A601-4CB4-8857-EC031BBBFFB2}"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FA8C4-6738-4B1E-B430-560EA825DA5C}" type="slidenum">
              <a:rPr lang="en-US" smtClean="0"/>
              <a:t>‹#›</a:t>
            </a:fld>
            <a:endParaRPr lang="en-US"/>
          </a:p>
        </p:txBody>
      </p:sp>
    </p:spTree>
    <p:extLst>
      <p:ext uri="{BB962C8B-B14F-4D97-AF65-F5344CB8AC3E}">
        <p14:creationId xmlns:p14="http://schemas.microsoft.com/office/powerpoint/2010/main" val="100874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67FA51-A601-4CB4-8857-EC031BBBFFB2}"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FA8C4-6738-4B1E-B430-560EA825DA5C}" type="slidenum">
              <a:rPr lang="en-US" smtClean="0"/>
              <a:t>‹#›</a:t>
            </a:fld>
            <a:endParaRPr lang="en-US"/>
          </a:p>
        </p:txBody>
      </p:sp>
    </p:spTree>
    <p:extLst>
      <p:ext uri="{BB962C8B-B14F-4D97-AF65-F5344CB8AC3E}">
        <p14:creationId xmlns:p14="http://schemas.microsoft.com/office/powerpoint/2010/main" val="3471526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67FA51-A601-4CB4-8857-EC031BBBFFB2}" type="datetimeFigureOut">
              <a:rPr lang="en-US" smtClean="0"/>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FA8C4-6738-4B1E-B430-560EA825DA5C}" type="slidenum">
              <a:rPr lang="en-US" smtClean="0"/>
              <a:t>‹#›</a:t>
            </a:fld>
            <a:endParaRPr lang="en-US"/>
          </a:p>
        </p:txBody>
      </p:sp>
    </p:spTree>
    <p:extLst>
      <p:ext uri="{BB962C8B-B14F-4D97-AF65-F5344CB8AC3E}">
        <p14:creationId xmlns:p14="http://schemas.microsoft.com/office/powerpoint/2010/main" val="3841553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67FA51-A601-4CB4-8857-EC031BBBFFB2}" type="datetimeFigureOut">
              <a:rPr lang="en-US" smtClean="0"/>
              <a:t>9/21/2020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2FA8C4-6738-4B1E-B430-560EA825DA5C}" type="slidenum">
              <a:rPr lang="en-US" smtClean="0"/>
              <a:t>‹#›</a:t>
            </a:fld>
            <a:endParaRPr lang="en-US"/>
          </a:p>
        </p:txBody>
      </p:sp>
    </p:spTree>
    <p:extLst>
      <p:ext uri="{BB962C8B-B14F-4D97-AF65-F5344CB8AC3E}">
        <p14:creationId xmlns:p14="http://schemas.microsoft.com/office/powerpoint/2010/main" val="1278115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67FA51-A601-4CB4-8857-EC031BBBFFB2}" type="datetimeFigureOut">
              <a:rPr lang="en-US" smtClean="0"/>
              <a:t>9/21/2020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2FA8C4-6738-4B1E-B430-560EA825DA5C}" type="slidenum">
              <a:rPr lang="en-US" smtClean="0"/>
              <a:t>‹#›</a:t>
            </a:fld>
            <a:endParaRPr lang="en-US"/>
          </a:p>
        </p:txBody>
      </p:sp>
    </p:spTree>
    <p:extLst>
      <p:ext uri="{BB962C8B-B14F-4D97-AF65-F5344CB8AC3E}">
        <p14:creationId xmlns:p14="http://schemas.microsoft.com/office/powerpoint/2010/main" val="10481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67FA51-A601-4CB4-8857-EC031BBBFFB2}" type="datetimeFigureOut">
              <a:rPr lang="en-US" smtClean="0"/>
              <a:t>9/21/2020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2FA8C4-6738-4B1E-B430-560EA825DA5C}" type="slidenum">
              <a:rPr lang="en-US" smtClean="0"/>
              <a:t>‹#›</a:t>
            </a:fld>
            <a:endParaRPr lang="en-US"/>
          </a:p>
        </p:txBody>
      </p:sp>
    </p:spTree>
    <p:extLst>
      <p:ext uri="{BB962C8B-B14F-4D97-AF65-F5344CB8AC3E}">
        <p14:creationId xmlns:p14="http://schemas.microsoft.com/office/powerpoint/2010/main" val="550982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67FA51-A601-4CB4-8857-EC031BBBFFB2}" type="datetimeFigureOut">
              <a:rPr lang="en-US" smtClean="0"/>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FA8C4-6738-4B1E-B430-560EA825DA5C}" type="slidenum">
              <a:rPr lang="en-US" smtClean="0"/>
              <a:t>‹#›</a:t>
            </a:fld>
            <a:endParaRPr lang="en-US"/>
          </a:p>
        </p:txBody>
      </p:sp>
    </p:spTree>
    <p:extLst>
      <p:ext uri="{BB962C8B-B14F-4D97-AF65-F5344CB8AC3E}">
        <p14:creationId xmlns:p14="http://schemas.microsoft.com/office/powerpoint/2010/main" val="1200781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67FA51-A601-4CB4-8857-EC031BBBFFB2}" type="datetimeFigureOut">
              <a:rPr lang="en-US" smtClean="0"/>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FA8C4-6738-4B1E-B430-560EA825DA5C}" type="slidenum">
              <a:rPr lang="en-US" smtClean="0"/>
              <a:t>‹#›</a:t>
            </a:fld>
            <a:endParaRPr lang="en-US"/>
          </a:p>
        </p:txBody>
      </p:sp>
    </p:spTree>
    <p:extLst>
      <p:ext uri="{BB962C8B-B14F-4D97-AF65-F5344CB8AC3E}">
        <p14:creationId xmlns:p14="http://schemas.microsoft.com/office/powerpoint/2010/main" val="4202081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167FA51-A601-4CB4-8857-EC031BBBFFB2}" type="datetimeFigureOut">
              <a:rPr lang="en-US" smtClean="0"/>
              <a:t>9/21/2020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C2FA8C4-6738-4B1E-B430-560EA825DA5C}" type="slidenum">
              <a:rPr lang="en-US" smtClean="0"/>
              <a:t>‹#›</a:t>
            </a:fld>
            <a:endParaRPr lang="en-US"/>
          </a:p>
        </p:txBody>
      </p:sp>
    </p:spTree>
    <p:extLst>
      <p:ext uri="{BB962C8B-B14F-4D97-AF65-F5344CB8AC3E}">
        <p14:creationId xmlns:p14="http://schemas.microsoft.com/office/powerpoint/2010/main" val="36297105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04736-D45E-4A21-BA8B-F1AB08242D2D}"/>
              </a:ext>
            </a:extLst>
          </p:cNvPr>
          <p:cNvSpPr>
            <a:spLocks noGrp="1"/>
          </p:cNvSpPr>
          <p:nvPr>
            <p:ph type="ctrTitle"/>
          </p:nvPr>
        </p:nvSpPr>
        <p:spPr/>
        <p:txBody>
          <a:bodyPr/>
          <a:lstStyle/>
          <a:p>
            <a:r>
              <a:rPr lang="en-US" dirty="0"/>
              <a:t>Life Cycle in JSF</a:t>
            </a:r>
          </a:p>
        </p:txBody>
      </p:sp>
      <p:sp>
        <p:nvSpPr>
          <p:cNvPr id="3" name="Subtitle 2">
            <a:extLst>
              <a:ext uri="{FF2B5EF4-FFF2-40B4-BE49-F238E27FC236}">
                <a16:creationId xmlns:a16="http://schemas.microsoft.com/office/drawing/2014/main" id="{A4E79703-62C2-4730-8A50-39B93CD1D604}"/>
              </a:ext>
            </a:extLst>
          </p:cNvPr>
          <p:cNvSpPr>
            <a:spLocks noGrp="1"/>
          </p:cNvSpPr>
          <p:nvPr>
            <p:ph type="subTitle" idx="1"/>
          </p:nvPr>
        </p:nvSpPr>
        <p:spPr/>
        <p:txBody>
          <a:bodyPr/>
          <a:lstStyle/>
          <a:p>
            <a:r>
              <a:rPr lang="en-US" dirty="0"/>
              <a:t>Submitted By :Aakriti Gautam</a:t>
            </a:r>
          </a:p>
        </p:txBody>
      </p:sp>
    </p:spTree>
    <p:extLst>
      <p:ext uri="{BB962C8B-B14F-4D97-AF65-F5344CB8AC3E}">
        <p14:creationId xmlns:p14="http://schemas.microsoft.com/office/powerpoint/2010/main" val="3317232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ADB10-3A63-41BD-A217-7D34C2CAE6B2}"/>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254938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04FF1-10E1-4A65-99C2-BD1DA90A3376}"/>
              </a:ext>
            </a:extLst>
          </p:cNvPr>
          <p:cNvSpPr>
            <a:spLocks noGrp="1"/>
          </p:cNvSpPr>
          <p:nvPr>
            <p:ph type="title"/>
          </p:nvPr>
        </p:nvSpPr>
        <p:spPr/>
        <p:txBody>
          <a:bodyPr/>
          <a:lstStyle/>
          <a:p>
            <a:r>
              <a:rPr lang="en-US" dirty="0"/>
              <a:t>JSF lifecycle consist of six phases:</a:t>
            </a:r>
          </a:p>
        </p:txBody>
      </p:sp>
      <p:sp>
        <p:nvSpPr>
          <p:cNvPr id="3" name="Content Placeholder 2">
            <a:extLst>
              <a:ext uri="{FF2B5EF4-FFF2-40B4-BE49-F238E27FC236}">
                <a16:creationId xmlns:a16="http://schemas.microsoft.com/office/drawing/2014/main" id="{1BC43088-2BD2-4911-B8E0-4CE029F66B57}"/>
              </a:ext>
            </a:extLst>
          </p:cNvPr>
          <p:cNvSpPr>
            <a:spLocks noGrp="1"/>
          </p:cNvSpPr>
          <p:nvPr>
            <p:ph idx="1"/>
          </p:nvPr>
        </p:nvSpPr>
        <p:spPr/>
        <p:txBody>
          <a:bodyPr/>
          <a:lstStyle/>
          <a:p>
            <a:r>
              <a:rPr lang="en-US" dirty="0"/>
              <a:t>Restore view phase</a:t>
            </a:r>
          </a:p>
          <a:p>
            <a:r>
              <a:rPr lang="en-US" dirty="0"/>
              <a:t>Apply request values phase; process events</a:t>
            </a:r>
          </a:p>
          <a:p>
            <a:r>
              <a:rPr lang="en-US" dirty="0"/>
              <a:t>Process validations phase ; process events</a:t>
            </a:r>
          </a:p>
          <a:p>
            <a:r>
              <a:rPr lang="en-US" dirty="0"/>
              <a:t>Update model values phase ; process events</a:t>
            </a:r>
          </a:p>
          <a:p>
            <a:r>
              <a:rPr lang="en-US" dirty="0"/>
              <a:t>Invoke application phase ; process events</a:t>
            </a:r>
          </a:p>
          <a:p>
            <a:r>
              <a:rPr lang="en-US" dirty="0"/>
              <a:t>Render response phase</a:t>
            </a:r>
          </a:p>
        </p:txBody>
      </p:sp>
    </p:spTree>
    <p:extLst>
      <p:ext uri="{BB962C8B-B14F-4D97-AF65-F5344CB8AC3E}">
        <p14:creationId xmlns:p14="http://schemas.microsoft.com/office/powerpoint/2010/main" val="1826212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04FF1-10E1-4A65-99C2-BD1DA90A3376}"/>
              </a:ext>
            </a:extLst>
          </p:cNvPr>
          <p:cNvSpPr>
            <a:spLocks noGrp="1"/>
          </p:cNvSpPr>
          <p:nvPr>
            <p:ph type="title"/>
          </p:nvPr>
        </p:nvSpPr>
        <p:spPr/>
        <p:txBody>
          <a:bodyPr/>
          <a:lstStyle/>
          <a:p>
            <a:r>
              <a:rPr lang="en-US" dirty="0"/>
              <a:t>JSF Lifecycle:</a:t>
            </a:r>
          </a:p>
        </p:txBody>
      </p:sp>
      <p:pic>
        <p:nvPicPr>
          <p:cNvPr id="5" name="Content Placeholder 4">
            <a:extLst>
              <a:ext uri="{FF2B5EF4-FFF2-40B4-BE49-F238E27FC236}">
                <a16:creationId xmlns:a16="http://schemas.microsoft.com/office/drawing/2014/main" id="{2BD44083-0746-44DA-BB7E-979E177DE5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3733" y="2201334"/>
            <a:ext cx="7607506" cy="3489252"/>
          </a:xfrm>
        </p:spPr>
      </p:pic>
    </p:spTree>
    <p:extLst>
      <p:ext uri="{BB962C8B-B14F-4D97-AF65-F5344CB8AC3E}">
        <p14:creationId xmlns:p14="http://schemas.microsoft.com/office/powerpoint/2010/main" val="529233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72B1-061E-4956-9138-67534FCF9FBD}"/>
              </a:ext>
            </a:extLst>
          </p:cNvPr>
          <p:cNvSpPr>
            <a:spLocks noGrp="1"/>
          </p:cNvSpPr>
          <p:nvPr>
            <p:ph type="title"/>
          </p:nvPr>
        </p:nvSpPr>
        <p:spPr/>
        <p:txBody>
          <a:bodyPr/>
          <a:lstStyle/>
          <a:p>
            <a:r>
              <a:rPr lang="en-US" dirty="0"/>
              <a:t>Restore view</a:t>
            </a:r>
          </a:p>
        </p:txBody>
      </p:sp>
      <p:sp>
        <p:nvSpPr>
          <p:cNvPr id="3" name="Content Placeholder 2">
            <a:extLst>
              <a:ext uri="{FF2B5EF4-FFF2-40B4-BE49-F238E27FC236}">
                <a16:creationId xmlns:a16="http://schemas.microsoft.com/office/drawing/2014/main" id="{914430A5-666B-462B-A66B-A4F19F4F4BB1}"/>
              </a:ext>
            </a:extLst>
          </p:cNvPr>
          <p:cNvSpPr>
            <a:spLocks noGrp="1"/>
          </p:cNvSpPr>
          <p:nvPr>
            <p:ph idx="1"/>
          </p:nvPr>
        </p:nvSpPr>
        <p:spPr/>
        <p:txBody>
          <a:bodyPr/>
          <a:lstStyle/>
          <a:p>
            <a:pPr marL="0" indent="0">
              <a:buNone/>
            </a:pPr>
            <a:r>
              <a:rPr lang="en-US" dirty="0"/>
              <a:t> JSF begins the restore view phase as soon as link or a button is clicked and JSF receives a request.</a:t>
            </a:r>
          </a:p>
          <a:p>
            <a:pPr marL="0" indent="0">
              <a:buNone/>
            </a:pPr>
            <a:r>
              <a:rPr lang="en-US" dirty="0"/>
              <a:t>During this phase, JSF builds the view , wires event handlers and validators to UI components and saves the view in the FacesContext </a:t>
            </a:r>
            <a:r>
              <a:rPr lang="en-US" dirty="0" err="1"/>
              <a:t>instance.The</a:t>
            </a:r>
            <a:r>
              <a:rPr lang="en-US" dirty="0"/>
              <a:t> FacesContext instance will now contain all the information required to process a request.</a:t>
            </a:r>
          </a:p>
          <a:p>
            <a:pPr marL="0" indent="0">
              <a:buNone/>
            </a:pPr>
            <a:endParaRPr lang="en-US" dirty="0"/>
          </a:p>
        </p:txBody>
      </p:sp>
    </p:spTree>
    <p:extLst>
      <p:ext uri="{BB962C8B-B14F-4D97-AF65-F5344CB8AC3E}">
        <p14:creationId xmlns:p14="http://schemas.microsoft.com/office/powerpoint/2010/main" val="60320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35358-5A23-4E16-88CD-A596F14CB153}"/>
              </a:ext>
            </a:extLst>
          </p:cNvPr>
          <p:cNvSpPr>
            <a:spLocks noGrp="1"/>
          </p:cNvSpPr>
          <p:nvPr>
            <p:ph type="title"/>
          </p:nvPr>
        </p:nvSpPr>
        <p:spPr/>
        <p:txBody>
          <a:bodyPr/>
          <a:lstStyle/>
          <a:p>
            <a:r>
              <a:rPr lang="en-US" dirty="0"/>
              <a:t>Apply request values</a:t>
            </a:r>
          </a:p>
        </p:txBody>
      </p:sp>
      <p:sp>
        <p:nvSpPr>
          <p:cNvPr id="3" name="Content Placeholder 2">
            <a:extLst>
              <a:ext uri="{FF2B5EF4-FFF2-40B4-BE49-F238E27FC236}">
                <a16:creationId xmlns:a16="http://schemas.microsoft.com/office/drawing/2014/main" id="{ECFA77C8-41B9-46CF-9F01-BDDADB374CCA}"/>
              </a:ext>
            </a:extLst>
          </p:cNvPr>
          <p:cNvSpPr>
            <a:spLocks noGrp="1"/>
          </p:cNvSpPr>
          <p:nvPr>
            <p:ph idx="1"/>
          </p:nvPr>
        </p:nvSpPr>
        <p:spPr/>
        <p:txBody>
          <a:bodyPr/>
          <a:lstStyle/>
          <a:p>
            <a:r>
              <a:rPr lang="en-US" dirty="0"/>
              <a:t>After the component tree is created , each component in the component tree uses the decode method to extract its new value from the request parameters.</a:t>
            </a:r>
          </a:p>
          <a:p>
            <a:r>
              <a:rPr lang="en-US" dirty="0"/>
              <a:t> Component stores its value</a:t>
            </a:r>
          </a:p>
          <a:p>
            <a:r>
              <a:rPr lang="en-US" dirty="0"/>
              <a:t>If the conversion fails , an error message is generated and queued on FacesContext. This message will be displayed during the render response phase , along with any validations errors.</a:t>
            </a:r>
          </a:p>
          <a:p>
            <a:r>
              <a:rPr lang="en-US" dirty="0"/>
              <a:t>If any decode methods event listeners called renderResponse on the current FacesContext instance, the JSF moves to the render response phase</a:t>
            </a:r>
          </a:p>
          <a:p>
            <a:endParaRPr lang="en-US" dirty="0"/>
          </a:p>
        </p:txBody>
      </p:sp>
    </p:spTree>
    <p:extLst>
      <p:ext uri="{BB962C8B-B14F-4D97-AF65-F5344CB8AC3E}">
        <p14:creationId xmlns:p14="http://schemas.microsoft.com/office/powerpoint/2010/main" val="3199657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1D426-FD20-48AE-91C2-2C4B15276E2A}"/>
              </a:ext>
            </a:extLst>
          </p:cNvPr>
          <p:cNvSpPr>
            <a:spLocks noGrp="1"/>
          </p:cNvSpPr>
          <p:nvPr>
            <p:ph type="title"/>
          </p:nvPr>
        </p:nvSpPr>
        <p:spPr/>
        <p:txBody>
          <a:bodyPr/>
          <a:lstStyle/>
          <a:p>
            <a:r>
              <a:rPr lang="en-US" dirty="0"/>
              <a:t>Process Validation</a:t>
            </a:r>
          </a:p>
        </p:txBody>
      </p:sp>
      <p:sp>
        <p:nvSpPr>
          <p:cNvPr id="3" name="Content Placeholder 2">
            <a:extLst>
              <a:ext uri="{FF2B5EF4-FFF2-40B4-BE49-F238E27FC236}">
                <a16:creationId xmlns:a16="http://schemas.microsoft.com/office/drawing/2014/main" id="{435D6F2D-F04D-4C3F-B7F8-DAF5A30246F6}"/>
              </a:ext>
            </a:extLst>
          </p:cNvPr>
          <p:cNvSpPr>
            <a:spLocks noGrp="1"/>
          </p:cNvSpPr>
          <p:nvPr>
            <p:ph idx="1"/>
          </p:nvPr>
        </p:nvSpPr>
        <p:spPr/>
        <p:txBody>
          <a:bodyPr/>
          <a:lstStyle/>
          <a:p>
            <a:r>
              <a:rPr lang="en-US" dirty="0"/>
              <a:t>During this phase, JSF processes all validators registered on the component tree.</a:t>
            </a:r>
          </a:p>
          <a:p>
            <a:r>
              <a:rPr lang="en-US" dirty="0"/>
              <a:t> It examines the component attribute rules for the validation and compares these rules to the local value stored for the component.</a:t>
            </a:r>
          </a:p>
          <a:p>
            <a:r>
              <a:rPr lang="en-US" dirty="0"/>
              <a:t>If the local value is invalid, JSF adds an error message to the FacesContext instance, and the life cycle advances to the render response phase and displays the same page again with the error </a:t>
            </a:r>
            <a:r>
              <a:rPr lang="en-US" dirty="0" err="1"/>
              <a:t>messafe</a:t>
            </a:r>
            <a:endParaRPr lang="en-US" dirty="0"/>
          </a:p>
          <a:p>
            <a:endParaRPr lang="en-US" dirty="0"/>
          </a:p>
        </p:txBody>
      </p:sp>
    </p:spTree>
    <p:extLst>
      <p:ext uri="{BB962C8B-B14F-4D97-AF65-F5344CB8AC3E}">
        <p14:creationId xmlns:p14="http://schemas.microsoft.com/office/powerpoint/2010/main" val="1008911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51818-3C41-4CAE-9C4A-1C515B47A65D}"/>
              </a:ext>
            </a:extLst>
          </p:cNvPr>
          <p:cNvSpPr>
            <a:spLocks noGrp="1"/>
          </p:cNvSpPr>
          <p:nvPr>
            <p:ph type="title"/>
          </p:nvPr>
        </p:nvSpPr>
        <p:spPr/>
        <p:txBody>
          <a:bodyPr/>
          <a:lstStyle/>
          <a:p>
            <a:r>
              <a:rPr lang="en-US" dirty="0"/>
              <a:t>Update model Values</a:t>
            </a:r>
          </a:p>
        </p:txBody>
      </p:sp>
      <p:sp>
        <p:nvSpPr>
          <p:cNvPr id="3" name="Content Placeholder 2">
            <a:extLst>
              <a:ext uri="{FF2B5EF4-FFF2-40B4-BE49-F238E27FC236}">
                <a16:creationId xmlns:a16="http://schemas.microsoft.com/office/drawing/2014/main" id="{BB8AB635-1C51-4521-898E-DC69DE164E83}"/>
              </a:ext>
            </a:extLst>
          </p:cNvPr>
          <p:cNvSpPr>
            <a:spLocks noGrp="1"/>
          </p:cNvSpPr>
          <p:nvPr>
            <p:ph idx="1"/>
          </p:nvPr>
        </p:nvSpPr>
        <p:spPr/>
        <p:txBody>
          <a:bodyPr/>
          <a:lstStyle/>
          <a:p>
            <a:r>
              <a:rPr lang="en-US" dirty="0"/>
              <a:t>After the JSF checks that the data is valid , it walks over the component tree and sets the corresponding server side object properties to the component local values.</a:t>
            </a:r>
          </a:p>
          <a:p>
            <a:r>
              <a:rPr lang="en-US" dirty="0"/>
              <a:t>JSF will update the bean properties corresponding to the input components value attribute.</a:t>
            </a:r>
          </a:p>
          <a:p>
            <a:r>
              <a:rPr lang="en-US" dirty="0"/>
              <a:t>If any updateModels methods called renderResponse on the current FacesContext instance , JSF Moves to the render response phase.</a:t>
            </a:r>
          </a:p>
          <a:p>
            <a:endParaRPr lang="en-US" dirty="0"/>
          </a:p>
          <a:p>
            <a:endParaRPr lang="en-US" dirty="0"/>
          </a:p>
        </p:txBody>
      </p:sp>
    </p:spTree>
    <p:extLst>
      <p:ext uri="{BB962C8B-B14F-4D97-AF65-F5344CB8AC3E}">
        <p14:creationId xmlns:p14="http://schemas.microsoft.com/office/powerpoint/2010/main" val="2304527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DCF15-2BDB-4324-BD70-025530BBC376}"/>
              </a:ext>
            </a:extLst>
          </p:cNvPr>
          <p:cNvSpPr>
            <a:spLocks noGrp="1"/>
          </p:cNvSpPr>
          <p:nvPr>
            <p:ph type="title"/>
          </p:nvPr>
        </p:nvSpPr>
        <p:spPr/>
        <p:txBody>
          <a:bodyPr/>
          <a:lstStyle/>
          <a:p>
            <a:r>
              <a:rPr lang="en-US" dirty="0"/>
              <a:t>Invoke application</a:t>
            </a:r>
          </a:p>
        </p:txBody>
      </p:sp>
      <p:sp>
        <p:nvSpPr>
          <p:cNvPr id="3" name="Content Placeholder 2">
            <a:extLst>
              <a:ext uri="{FF2B5EF4-FFF2-40B4-BE49-F238E27FC236}">
                <a16:creationId xmlns:a16="http://schemas.microsoft.com/office/drawing/2014/main" id="{92D48A53-22AE-4D58-83FB-5D4910854CBC}"/>
              </a:ext>
            </a:extLst>
          </p:cNvPr>
          <p:cNvSpPr>
            <a:spLocks noGrp="1"/>
          </p:cNvSpPr>
          <p:nvPr>
            <p:ph idx="1"/>
          </p:nvPr>
        </p:nvSpPr>
        <p:spPr/>
        <p:txBody>
          <a:bodyPr/>
          <a:lstStyle/>
          <a:p>
            <a:r>
              <a:rPr lang="en-US" dirty="0"/>
              <a:t>During this phase, JSF handles any application-level events , such as submitting a form/linking to another page.</a:t>
            </a:r>
          </a:p>
        </p:txBody>
      </p:sp>
    </p:spTree>
    <p:extLst>
      <p:ext uri="{BB962C8B-B14F-4D97-AF65-F5344CB8AC3E}">
        <p14:creationId xmlns:p14="http://schemas.microsoft.com/office/powerpoint/2010/main" val="2645607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A252D-B8EB-4009-B75A-25B87A5B7A5D}"/>
              </a:ext>
            </a:extLst>
          </p:cNvPr>
          <p:cNvSpPr>
            <a:spLocks noGrp="1"/>
          </p:cNvSpPr>
          <p:nvPr>
            <p:ph type="title"/>
          </p:nvPr>
        </p:nvSpPr>
        <p:spPr/>
        <p:txBody>
          <a:bodyPr/>
          <a:lstStyle/>
          <a:p>
            <a:r>
              <a:rPr lang="en-US" dirty="0"/>
              <a:t>Render response</a:t>
            </a:r>
          </a:p>
        </p:txBody>
      </p:sp>
      <p:sp>
        <p:nvSpPr>
          <p:cNvPr id="3" name="Content Placeholder 2">
            <a:extLst>
              <a:ext uri="{FF2B5EF4-FFF2-40B4-BE49-F238E27FC236}">
                <a16:creationId xmlns:a16="http://schemas.microsoft.com/office/drawing/2014/main" id="{503F684D-836D-416A-A045-97443C0503AA}"/>
              </a:ext>
            </a:extLst>
          </p:cNvPr>
          <p:cNvSpPr>
            <a:spLocks noGrp="1"/>
          </p:cNvSpPr>
          <p:nvPr>
            <p:ph idx="1"/>
          </p:nvPr>
        </p:nvSpPr>
        <p:spPr/>
        <p:txBody>
          <a:bodyPr/>
          <a:lstStyle/>
          <a:p>
            <a:r>
              <a:rPr lang="en-US" dirty="0"/>
              <a:t>During this phase, JSF asks container/application server to render the page if the application is using JSP pages. </a:t>
            </a:r>
          </a:p>
          <a:p>
            <a:r>
              <a:rPr lang="en-US" dirty="0"/>
              <a:t>For initial request, the components represented on the page will be added to the component tree as JSP container executes the page.</a:t>
            </a:r>
          </a:p>
          <a:p>
            <a:r>
              <a:rPr lang="en-US" dirty="0"/>
              <a:t>If this is not an initial request , the component tree is already built so components need not be added again .</a:t>
            </a:r>
          </a:p>
          <a:p>
            <a:r>
              <a:rPr lang="en-US" dirty="0"/>
              <a:t> In either case, the components will render themselves as the JSP container/Application server traverses the tags in the page.</a:t>
            </a:r>
          </a:p>
          <a:p>
            <a:r>
              <a:rPr lang="en-US" dirty="0"/>
              <a:t>After the content of the view is rendered, the response state is saved so that subsequent requests can access it and it is available to the restore view phase.</a:t>
            </a:r>
          </a:p>
          <a:p>
            <a:endParaRPr lang="en-US" dirty="0"/>
          </a:p>
        </p:txBody>
      </p:sp>
    </p:spTree>
    <p:extLst>
      <p:ext uri="{BB962C8B-B14F-4D97-AF65-F5344CB8AC3E}">
        <p14:creationId xmlns:p14="http://schemas.microsoft.com/office/powerpoint/2010/main" val="23554216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54</TotalTime>
  <Words>499</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Life Cycle in JSF</vt:lpstr>
      <vt:lpstr>JSF lifecycle consist of six phases:</vt:lpstr>
      <vt:lpstr>JSF Lifecycle:</vt:lpstr>
      <vt:lpstr>Restore view</vt:lpstr>
      <vt:lpstr>Apply request values</vt:lpstr>
      <vt:lpstr>Process Validation</vt:lpstr>
      <vt:lpstr>Update model Values</vt:lpstr>
      <vt:lpstr>Invoke application</vt:lpstr>
      <vt:lpstr>Render response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Cycle in JSF</dc:title>
  <dc:creator>Aakriti Gautam</dc:creator>
  <cp:lastModifiedBy>Aakriti Gautam</cp:lastModifiedBy>
  <cp:revision>5</cp:revision>
  <dcterms:created xsi:type="dcterms:W3CDTF">2020-09-21T05:04:41Z</dcterms:created>
  <dcterms:modified xsi:type="dcterms:W3CDTF">2020-09-21T06:00:23Z</dcterms:modified>
</cp:coreProperties>
</file>