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9601200" cx="12801600"/>
  <p:notesSz cx="9144000" cy="6858000"/>
  <p:embeddedFontLst>
    <p:embeddedFont>
      <p:font typeface="Bungee"/>
      <p:regular r:id="rId12"/>
    </p:embeddedFont>
    <p:embeddedFont>
      <p:font typeface="Arial Black"/>
      <p:regular r:id="rId13"/>
    </p:embeddedFon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000000"/>
          </p15:clr>
        </p15:guide>
        <p15:guide id="2" pos="4032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im1/nM5/F60qlQccKHwoJvqck2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40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alBlack-regular.fntdata"/><Relationship Id="rId12" Type="http://schemas.openxmlformats.org/officeDocument/2006/relationships/font" Target="fonts/Bunge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b3c5bdc40_0_194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b3c5bdc40_0_194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bb3c5bdc40_0_194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b3c5bdc40_0_6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b3c5bdc40_0_6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bb3c5bdc40_0_6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b3c5bdc40_0_12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b3c5bdc40_0_12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bb3c5bdc40_0_12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b3c5bdc40_0_21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b3c5bdc40_0_21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bb3c5bdc40_0_21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b3c5bdc40_0_27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bb3c5bdc40_0_27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bb3c5bdc40_0_27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314261" y="535339"/>
            <a:ext cx="10687200" cy="2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314261" y="3200404"/>
            <a:ext cx="10687200" cy="5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1314261" y="8925951"/>
            <a:ext cx="2446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240530" y="8925951"/>
            <a:ext cx="4320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041132" y="8925951"/>
            <a:ext cx="2960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314261" y="535339"/>
            <a:ext cx="10687200" cy="2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4142400" y="372304"/>
            <a:ext cx="5031000" cy="10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1314261" y="8925951"/>
            <a:ext cx="2446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4240530" y="8925951"/>
            <a:ext cx="4320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9041132" y="8925951"/>
            <a:ext cx="2960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 rot="5400000">
            <a:off x="6975777" y="3215240"/>
            <a:ext cx="78405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 rot="5400000">
            <a:off x="1466588" y="388940"/>
            <a:ext cx="7840500" cy="8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1314261" y="8925951"/>
            <a:ext cx="2446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4240530" y="8925951"/>
            <a:ext cx="4320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9041132" y="8925951"/>
            <a:ext cx="2960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 title="scalloped circle"/>
          <p:cNvSpPr/>
          <p:nvPr/>
        </p:nvSpPr>
        <p:spPr>
          <a:xfrm>
            <a:off x="2888361" y="883313"/>
            <a:ext cx="7322516" cy="732091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6" name="Google Shape;26;p4"/>
          <p:cNvSpPr txBox="1"/>
          <p:nvPr>
            <p:ph type="ctrTitle"/>
          </p:nvPr>
        </p:nvSpPr>
        <p:spPr>
          <a:xfrm>
            <a:off x="1132449" y="1537743"/>
            <a:ext cx="10834200" cy="6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0"/>
              <a:buFont typeface="Impact"/>
              <a:buNone/>
              <a:defRPr sz="10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325798" y="8370876"/>
            <a:ext cx="84477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2100"/>
              <a:buNone/>
              <a:defRPr b="1" i="0" sz="2100" cap="none">
                <a:solidFill>
                  <a:schemeClr val="dk2"/>
                </a:solidFill>
              </a:defRPr>
            </a:lvl1pPr>
            <a:lvl2pPr lvl="1" rtl="0" algn="ctr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90"/>
              <a:buNone/>
              <a:defRPr sz="1890"/>
            </a:lvl3pPr>
            <a:lvl4pPr lvl="3" rtl="0" algn="ctr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sz="1679"/>
            </a:lvl4pPr>
            <a:lvl5pPr lvl="4" rtl="0" algn="ctr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sz="1679"/>
            </a:lvl5pPr>
            <a:lvl6pPr lvl="5" rtl="0" algn="ctr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sz="1679"/>
            </a:lvl6pPr>
            <a:lvl7pPr lvl="6" rtl="0" algn="ctr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sz="1679"/>
            </a:lvl7pPr>
            <a:lvl8pPr lvl="7" rtl="0" algn="ctr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sz="1679"/>
            </a:lvl8pPr>
            <a:lvl9pPr lvl="8" rtl="0" algn="ctr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sz="1679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1132449" y="8925951"/>
            <a:ext cx="2446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389349" y="8925951"/>
            <a:ext cx="4320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520580" y="8925951"/>
            <a:ext cx="24462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0"/>
            <a:ext cx="297600" cy="960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 title="left edge border"/>
          <p:cNvSpPr/>
          <p:nvPr/>
        </p:nvSpPr>
        <p:spPr>
          <a:xfrm>
            <a:off x="0" y="0"/>
            <a:ext cx="297600" cy="960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1" y="0"/>
            <a:ext cx="2955369" cy="9601200"/>
          </a:xfrm>
          <a:custGeom>
            <a:rect b="b" l="l" r="r" t="t"/>
            <a:pathLst>
              <a:path extrusionOk="0" h="4320" w="1773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3405077" y="1503445"/>
            <a:ext cx="8596500" cy="56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20"/>
              <a:buFont typeface="Impact"/>
              <a:buNone/>
              <a:defRPr sz="882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405077" y="7223696"/>
            <a:ext cx="73683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2100"/>
              <a:buNone/>
              <a:defRPr b="1" i="0" sz="21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90"/>
              <a:buNone/>
              <a:defRPr sz="189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sz="1679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sz="1679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sz="1679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sz="1679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sz="1679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sz="1679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3398374" y="8925951"/>
            <a:ext cx="1568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5543017" y="8925951"/>
            <a:ext cx="4320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439556" y="8925951"/>
            <a:ext cx="1561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918101" y="0"/>
            <a:ext cx="1728552" cy="9601200"/>
          </a:xfrm>
          <a:custGeom>
            <a:rect b="b" l="l" r="r" t="t"/>
            <a:pathLst>
              <a:path extrusionOk="0" h="4320" w="1037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41" name="Google Shape;41;p5" title="left scallop shape"/>
          <p:cNvGrpSpPr/>
          <p:nvPr/>
        </p:nvGrpSpPr>
        <p:grpSpPr>
          <a:xfrm>
            <a:off x="1" y="0"/>
            <a:ext cx="2955369" cy="9601200"/>
            <a:chOff x="0" y="0"/>
            <a:chExt cx="2110978" cy="6858000"/>
          </a:xfrm>
        </p:grpSpPr>
        <p:sp>
          <p:nvSpPr>
            <p:cNvPr id="42" name="Google Shape;42;p5" title="left scallop shape"/>
            <p:cNvSpPr/>
            <p:nvPr/>
          </p:nvSpPr>
          <p:spPr>
            <a:xfrm>
              <a:off x="0" y="0"/>
              <a:ext cx="211097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3" name="Google Shape;43;p5" title="left scallop inline"/>
            <p:cNvSpPr/>
            <p:nvPr/>
          </p:nvSpPr>
          <p:spPr>
            <a:xfrm>
              <a:off x="655786" y="0"/>
              <a:ext cx="123467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314261" y="535339"/>
            <a:ext cx="10687200" cy="2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320165" y="3200400"/>
            <a:ext cx="50310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980184" y="3200400"/>
            <a:ext cx="50310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1314261" y="8925951"/>
            <a:ext cx="2446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240530" y="8925951"/>
            <a:ext cx="4320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9041132" y="8925951"/>
            <a:ext cx="2960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320166" y="533402"/>
            <a:ext cx="106812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318565" y="3079488"/>
            <a:ext cx="50565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2520"/>
              <a:buNone/>
              <a:defRPr b="1" sz="252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2100"/>
              <a:buNone/>
              <a:defRPr b="1" sz="2100"/>
            </a:lvl2pPr>
            <a:lvl3pPr indent="-228600" lvl="2" marL="1371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90"/>
              <a:buNone/>
              <a:defRPr b="1" sz="1890"/>
            </a:lvl3pPr>
            <a:lvl4pPr indent="-228600" lvl="3" marL="1828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b="1" sz="1679"/>
            </a:lvl4pPr>
            <a:lvl5pPr indent="-228600" lvl="4" marL="22860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b="1" sz="1679"/>
            </a:lvl5pPr>
            <a:lvl6pPr indent="-228600" lvl="5" marL="2743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b="1" sz="1679"/>
            </a:lvl6pPr>
            <a:lvl7pPr indent="-228600" lvl="6" marL="3200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b="1" sz="1679"/>
            </a:lvl7pPr>
            <a:lvl8pPr indent="-228600" lvl="7" marL="3657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b="1" sz="1679"/>
            </a:lvl8pPr>
            <a:lvl9pPr indent="-228600" lvl="8" marL="4114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b="1" sz="1679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1318565" y="4072743"/>
            <a:ext cx="50565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965557" y="3079488"/>
            <a:ext cx="50565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2520"/>
              <a:buNone/>
              <a:defRPr b="1" sz="252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2100"/>
              <a:buNone/>
              <a:defRPr b="1" sz="2100"/>
            </a:lvl2pPr>
            <a:lvl3pPr indent="-228600" lvl="2" marL="1371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90"/>
              <a:buNone/>
              <a:defRPr b="1" sz="1890"/>
            </a:lvl3pPr>
            <a:lvl4pPr indent="-228600" lvl="3" marL="1828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b="1" sz="1679"/>
            </a:lvl4pPr>
            <a:lvl5pPr indent="-228600" lvl="4" marL="22860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b="1" sz="1679"/>
            </a:lvl5pPr>
            <a:lvl6pPr indent="-228600" lvl="5" marL="2743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b="1" sz="1679"/>
            </a:lvl6pPr>
            <a:lvl7pPr indent="-228600" lvl="6" marL="3200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b="1" sz="1679"/>
            </a:lvl7pPr>
            <a:lvl8pPr indent="-228600" lvl="7" marL="3657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b="1" sz="1679"/>
            </a:lvl8pPr>
            <a:lvl9pPr indent="-228600" lvl="8" marL="4114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680"/>
              <a:buNone/>
              <a:defRPr b="1" sz="1679"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965557" y="4072743"/>
            <a:ext cx="50565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314261" y="8925951"/>
            <a:ext cx="2446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4240530" y="8925951"/>
            <a:ext cx="4320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041132" y="8925951"/>
            <a:ext cx="2960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314261" y="535339"/>
            <a:ext cx="10687200" cy="2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314261" y="8925951"/>
            <a:ext cx="2446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4240530" y="8925951"/>
            <a:ext cx="4320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041132" y="8925951"/>
            <a:ext cx="2960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1314261" y="8925951"/>
            <a:ext cx="2446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240530" y="8925951"/>
            <a:ext cx="4320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9041132" y="8925951"/>
            <a:ext cx="2960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 title="right scallop background shape"/>
          <p:cNvSpPr/>
          <p:nvPr/>
        </p:nvSpPr>
        <p:spPr>
          <a:xfrm>
            <a:off x="7759304" y="0"/>
            <a:ext cx="5042297" cy="96012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8754780" y="640081"/>
            <a:ext cx="32466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Gill Sans"/>
              <a:buNone/>
              <a:defRPr b="1" i="0" sz="252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803303" y="1288528"/>
            <a:ext cx="6466200" cy="6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1960" lvl="0" marL="457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3360"/>
              <a:buChar char="•"/>
              <a:defRPr sz="3359"/>
            </a:lvl1pPr>
            <a:lvl2pPr indent="-415290" lvl="1" marL="914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2940"/>
              <a:buChar char="–"/>
              <a:defRPr sz="2940"/>
            </a:lvl2pPr>
            <a:lvl3pPr indent="-388619" lvl="2" marL="1371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2520"/>
              <a:buChar char="•"/>
              <a:defRPr sz="2520"/>
            </a:lvl3pPr>
            <a:lvl4pPr indent="-361950" lvl="3" marL="1828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2100"/>
              <a:buChar char="–"/>
              <a:defRPr sz="2100"/>
            </a:lvl4pPr>
            <a:lvl5pPr indent="-361950" lvl="4" marL="22860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2100"/>
              <a:buChar char="•"/>
              <a:defRPr sz="2100"/>
            </a:lvl5pPr>
            <a:lvl6pPr indent="-361950" lvl="5" marL="2743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2100"/>
              <a:buChar char="–"/>
              <a:defRPr sz="2100"/>
            </a:lvl6pPr>
            <a:lvl7pPr indent="-361950" lvl="6" marL="3200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2100"/>
              <a:buChar char="•"/>
              <a:defRPr sz="2100"/>
            </a:lvl7pPr>
            <a:lvl8pPr indent="-361950" lvl="7" marL="3657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2100"/>
              <a:buChar char="–"/>
              <a:defRPr sz="2100"/>
            </a:lvl8pPr>
            <a:lvl9pPr indent="-361950" lvl="8" marL="4114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8754780" y="2437870"/>
            <a:ext cx="3246600" cy="5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680"/>
              </a:spcBef>
              <a:spcAft>
                <a:spcPts val="0"/>
              </a:spcAft>
              <a:buSzPts val="1960"/>
              <a:buNone/>
              <a:defRPr sz="196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470"/>
              <a:buNone/>
              <a:defRPr sz="1470"/>
            </a:lvl2pPr>
            <a:lvl3pPr indent="-228600" lvl="2" marL="1371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260"/>
              <a:buNone/>
              <a:defRPr sz="1260"/>
            </a:lvl3pPr>
            <a:lvl4pPr indent="-228600" lvl="3" marL="1828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050"/>
              <a:buNone/>
              <a:defRPr sz="1050"/>
            </a:lvl4pPr>
            <a:lvl5pPr indent="-228600" lvl="4" marL="22860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050"/>
              <a:buNone/>
              <a:defRPr sz="1050"/>
            </a:lvl5pPr>
            <a:lvl6pPr indent="-228600" lvl="5" marL="2743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050"/>
              <a:buNone/>
              <a:defRPr sz="1050"/>
            </a:lvl6pPr>
            <a:lvl7pPr indent="-228600" lvl="6" marL="3200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050"/>
              <a:buNone/>
              <a:defRPr sz="1050"/>
            </a:lvl7pPr>
            <a:lvl8pPr indent="-228600" lvl="7" marL="3657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050"/>
              <a:buNone/>
              <a:defRPr sz="1050"/>
            </a:lvl8pPr>
            <a:lvl9pPr indent="-228600" lvl="8" marL="4114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803305" y="8925951"/>
            <a:ext cx="1295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2208802" y="8925951"/>
            <a:ext cx="3656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5975565" y="8925951"/>
            <a:ext cx="12942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0"/>
          <p:cNvSpPr/>
          <p:nvPr/>
        </p:nvSpPr>
        <p:spPr>
          <a:xfrm>
            <a:off x="0" y="0"/>
            <a:ext cx="297600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" title="left edge border"/>
          <p:cNvSpPr/>
          <p:nvPr/>
        </p:nvSpPr>
        <p:spPr>
          <a:xfrm>
            <a:off x="0" y="0"/>
            <a:ext cx="297600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>
            <p:ph idx="2" type="pic"/>
          </p:nvPr>
        </p:nvSpPr>
        <p:spPr>
          <a:xfrm>
            <a:off x="297638" y="2"/>
            <a:ext cx="7723500" cy="9601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 title="right scallop background shape"/>
          <p:cNvSpPr/>
          <p:nvPr/>
        </p:nvSpPr>
        <p:spPr>
          <a:xfrm>
            <a:off x="7759304" y="0"/>
            <a:ext cx="5042297" cy="96012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2" name="Google Shape;82;p11"/>
          <p:cNvSpPr/>
          <p:nvPr/>
        </p:nvSpPr>
        <p:spPr>
          <a:xfrm>
            <a:off x="0" y="0"/>
            <a:ext cx="297600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8754778" y="640080"/>
            <a:ext cx="32466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Gill Sans"/>
              <a:buNone/>
              <a:defRPr b="1" i="0" sz="252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8754778" y="2437870"/>
            <a:ext cx="3246600" cy="5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680"/>
              </a:spcBef>
              <a:spcAft>
                <a:spcPts val="0"/>
              </a:spcAft>
              <a:buSzPts val="1960"/>
              <a:buNone/>
              <a:defRPr sz="196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470"/>
              <a:buNone/>
              <a:defRPr sz="1470"/>
            </a:lvl2pPr>
            <a:lvl3pPr indent="-228600" lvl="2" marL="1371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260"/>
              <a:buNone/>
              <a:defRPr sz="1260"/>
            </a:lvl3pPr>
            <a:lvl4pPr indent="-228600" lvl="3" marL="1828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050"/>
              <a:buNone/>
              <a:defRPr sz="1050"/>
            </a:lvl4pPr>
            <a:lvl5pPr indent="-228600" lvl="4" marL="22860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050"/>
              <a:buNone/>
              <a:defRPr sz="1050"/>
            </a:lvl5pPr>
            <a:lvl6pPr indent="-228600" lvl="5" marL="2743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050"/>
              <a:buNone/>
              <a:defRPr sz="1050"/>
            </a:lvl6pPr>
            <a:lvl7pPr indent="-228600" lvl="6" marL="32004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050"/>
              <a:buNone/>
              <a:defRPr sz="1050"/>
            </a:lvl7pPr>
            <a:lvl8pPr indent="-228600" lvl="7" marL="36576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050"/>
              <a:buNone/>
              <a:defRPr sz="1050"/>
            </a:lvl8pPr>
            <a:lvl9pPr indent="-228600" lvl="8" marL="41148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804248" y="8925951"/>
            <a:ext cx="1294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2208802" y="8925951"/>
            <a:ext cx="3656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5958614" y="8925951"/>
            <a:ext cx="1326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1" title="left edge border"/>
          <p:cNvSpPr/>
          <p:nvPr/>
        </p:nvSpPr>
        <p:spPr>
          <a:xfrm>
            <a:off x="0" y="0"/>
            <a:ext cx="297600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314261" y="535339"/>
            <a:ext cx="10687200" cy="2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40"/>
              <a:buFont typeface="Impact"/>
              <a:buNone/>
              <a:defRPr b="0" i="0" sz="714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314261" y="3200404"/>
            <a:ext cx="10687200" cy="5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8619" lvl="1" marL="914400" marR="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Gill Sans"/>
              <a:buChar char="–"/>
              <a:defRPr b="0" i="0" sz="252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70839" lvl="2" marL="1371600" marR="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Arial"/>
              <a:buChar char="•"/>
              <a:defRPr b="0" i="0" sz="224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3060" lvl="3" marL="1828800" marR="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Gill Sans"/>
              <a:buChar char="–"/>
              <a:defRPr b="0" i="0" sz="196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3060" lvl="4" marL="2286000" marR="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Arial"/>
              <a:buChar char="•"/>
              <a:defRPr b="0" i="0" sz="196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3060" lvl="5" marL="2743200" marR="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Gill Sans"/>
              <a:buChar char="–"/>
              <a:defRPr b="0" i="0" sz="196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3060" lvl="6" marL="3200400" marR="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Arial"/>
              <a:buChar char="•"/>
              <a:defRPr b="0" i="0" sz="196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3059" lvl="7" marL="3657600" marR="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Gill Sans"/>
              <a:buChar char="–"/>
              <a:defRPr b="0" i="0" sz="196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3059" lvl="8" marL="4114800" marR="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Arial"/>
              <a:buChar char="•"/>
              <a:defRPr b="0" i="0" sz="196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314261" y="8925951"/>
            <a:ext cx="2446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240530" y="8925951"/>
            <a:ext cx="4320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9041132" y="8925951"/>
            <a:ext cx="2960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3963" y="0"/>
            <a:ext cx="297600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 title="right edge border"/>
          <p:cNvSpPr/>
          <p:nvPr/>
        </p:nvSpPr>
        <p:spPr>
          <a:xfrm>
            <a:off x="12503963" y="0"/>
            <a:ext cx="297600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" y="0"/>
            <a:ext cx="950726" cy="9601200"/>
          </a:xfrm>
          <a:custGeom>
            <a:rect b="b" l="l" r="r" t="t"/>
            <a:pathLst>
              <a:path extrusionOk="0" h="2160" w="211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areers360.com/" TargetMode="External"/><Relationship Id="rId4" Type="http://schemas.openxmlformats.org/officeDocument/2006/relationships/hyperlink" Target="https://www.vedantu.com/" TargetMode="External"/><Relationship Id="rId10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hyperlink" Target="https://www.haroldserrano.com/" TargetMode="External"/><Relationship Id="rId6" Type="http://schemas.openxmlformats.org/officeDocument/2006/relationships/hyperlink" Target="https://hrcak.srce.hr/" TargetMode="External"/><Relationship Id="rId7" Type="http://schemas.openxmlformats.org/officeDocument/2006/relationships/hyperlink" Target="https://www.researchgate.net/" TargetMode="External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CE5CD"/>
            </a:gs>
            <a:gs pos="54000">
              <a:srgbClr val="F6C798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idx="4294967295" type="title"/>
          </p:nvPr>
        </p:nvSpPr>
        <p:spPr>
          <a:xfrm>
            <a:off x="2889362" y="1287236"/>
            <a:ext cx="7569300" cy="687600"/>
          </a:xfrm>
          <a:prstGeom prst="rect">
            <a:avLst/>
          </a:prstGeom>
          <a:gradFill>
            <a:gsLst>
              <a:gs pos="0">
                <a:srgbClr val="FABB50"/>
              </a:gs>
              <a:gs pos="50000">
                <a:srgbClr val="FFB617"/>
              </a:gs>
              <a:gs pos="100000">
                <a:srgbClr val="EDA30A"/>
              </a:gs>
            </a:gsLst>
            <a:lin ang="5400000" scaled="0"/>
          </a:gradFill>
          <a:ln>
            <a:noFill/>
          </a:ln>
          <a:effectLst>
            <a:outerShdw blurRad="38100" rotWithShape="0" algn="ctr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 Black"/>
              <a:buNone/>
            </a:pPr>
            <a:r>
              <a:rPr b="1" lang="en-US" sz="2000">
                <a:latin typeface="Arial Black"/>
                <a:ea typeface="Arial Black"/>
                <a:cs typeface="Arial Black"/>
                <a:sym typeface="Arial Black"/>
              </a:rPr>
              <a:t>APPLICATION OF MATRICES IN COMPUTER GRAPHICS</a:t>
            </a:r>
            <a:endParaRPr b="1" i="0" sz="20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990600" y="158304"/>
            <a:ext cx="10881360" cy="1077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K. J. SOMAIYA COLLEGE OF ENGINEERING, MUMBAI – 400 077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CONSTITUENT COLLEGE OF SOMAIYA VIDYAVIHAR UNIVERSITY)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DEPT. OF  SCIENCE AND HUMANITIES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F.Y. B. TECH. SEMESTER –I  (2022-23) 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APPLIED MATHEMATICS-I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IA-I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Impact"/>
              <a:buNone/>
            </a:pPr>
            <a:r>
              <a:t/>
            </a:r>
            <a:endParaRPr b="0" i="0" sz="1050" u="none" cap="none" strike="noStrike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2509500" y="531171"/>
            <a:ext cx="292100" cy="97719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picture containing drawing&#10;&#10;Description automatically generated"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08" y="20217"/>
            <a:ext cx="2437264" cy="81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10" name="Google Shape;1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23980" y="24045"/>
            <a:ext cx="885520" cy="87897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 txBox="1"/>
          <p:nvPr/>
        </p:nvSpPr>
        <p:spPr>
          <a:xfrm>
            <a:off x="10663569" y="1007028"/>
            <a:ext cx="2138100" cy="62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NAME :AAKRITI MEHTA</a:t>
            </a:r>
            <a:endParaRPr b="1" sz="11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ROLL NO. :16010122109</a:t>
            </a:r>
            <a:endParaRPr b="1" sz="11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DIV:  2         BATCH: C2-2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CE5CD"/>
            </a:gs>
            <a:gs pos="54000">
              <a:srgbClr val="F6C798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b3c5bdc40_0_6"/>
          <p:cNvSpPr txBox="1"/>
          <p:nvPr>
            <p:ph type="title"/>
          </p:nvPr>
        </p:nvSpPr>
        <p:spPr>
          <a:xfrm>
            <a:off x="1314261" y="535339"/>
            <a:ext cx="10687200" cy="20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bb3c5bdc40_0_6"/>
          <p:cNvSpPr txBox="1"/>
          <p:nvPr>
            <p:ph idx="1" type="body"/>
          </p:nvPr>
        </p:nvSpPr>
        <p:spPr>
          <a:xfrm>
            <a:off x="1314261" y="3200404"/>
            <a:ext cx="10687200" cy="503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935"/>
              <a:buNone/>
            </a:pPr>
            <a:r>
              <a:rPr lang="en-US" sz="238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AMONGST ALL THE COMMON TOOLS IN ENGINEERING ARE RECTANGULAR GRIDS KNOWN AS MATRICES WHICH REPRESENTS DATA OR MATHEMATICAL EQUATIONS.</a:t>
            </a:r>
            <a:endParaRPr sz="238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935"/>
              <a:buNone/>
            </a:pPr>
            <a:r>
              <a:rPr lang="en-US" sz="238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BY MULTIPLYING MATRICES WE CAN GET A QUICK AND GOOD APPROXIMATIONS OF COMPLICATED CALCULATIONS.</a:t>
            </a:r>
            <a:endParaRPr sz="238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935"/>
              <a:buNone/>
            </a:pPr>
            <a:r>
              <a:rPr lang="en-US" sz="238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MATRICES PLAYS AN IMPORTANT  ROLE IN CONVERTING THREE DIMENSIONSAL IMAGE TO TWO DIMENSIONAL IMAGE.</a:t>
            </a:r>
            <a:endParaRPr sz="238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935"/>
              <a:buNone/>
            </a:pPr>
            <a:r>
              <a:rPr lang="en-US" sz="238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MATRICES IS USED TO PROCESS LINEAR TRANSFORMATIONS TO MAKE IMAGES.</a:t>
            </a:r>
            <a:endParaRPr sz="238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935"/>
              <a:buNone/>
            </a:pPr>
            <a:r>
              <a:rPr lang="en-US" sz="238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IN COMPUTER GRAPHICS EVERY ELEMENT IS REPRESNETED BY A MATRIX.</a:t>
            </a:r>
            <a:endParaRPr sz="238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935"/>
              <a:buNone/>
            </a:pPr>
            <a:r>
              <a:rPr lang="en-US" sz="238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The usefulness of a matrix in computer graphics is its ability to convert geometric data into different coordinate systems.</a:t>
            </a:r>
            <a:endParaRPr sz="2380"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124" name="Google Shape;124;g1bb3c5bdc4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000" y="535346"/>
            <a:ext cx="3713599" cy="20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b3c5bdc40_0_12"/>
          <p:cNvSpPr txBox="1"/>
          <p:nvPr>
            <p:ph type="title"/>
          </p:nvPr>
        </p:nvSpPr>
        <p:spPr>
          <a:xfrm>
            <a:off x="1314261" y="535339"/>
            <a:ext cx="10687200" cy="20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bb3c5bdc40_0_12"/>
          <p:cNvSpPr txBox="1"/>
          <p:nvPr>
            <p:ph idx="1" type="body"/>
          </p:nvPr>
        </p:nvSpPr>
        <p:spPr>
          <a:xfrm>
            <a:off x="1314261" y="3200404"/>
            <a:ext cx="10687200" cy="503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980"/>
              </a:spcBef>
              <a:spcAft>
                <a:spcPts val="0"/>
              </a:spcAft>
              <a:buNone/>
            </a:pPr>
            <a:r>
              <a:rPr lang="en-US">
                <a:latin typeface="Bungee"/>
                <a:ea typeface="Bungee"/>
                <a:cs typeface="Bungee"/>
                <a:sym typeface="Bungee"/>
              </a:rPr>
              <a:t>Computer graphics is a computing field that involves the creating, storing and processing of image content via computer. It has a wide application in science, engineering, art and especially in the field of entertainment, movies and video games.COMPUTER GRAPHICS IS USED FOR VARIOUS EDUCATIONAL PURPOSES.</a:t>
            </a:r>
            <a:endParaRPr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980"/>
              </a:spcBef>
              <a:spcAft>
                <a:spcPts val="0"/>
              </a:spcAft>
              <a:buNone/>
            </a:pPr>
            <a:r>
              <a:rPr lang="en-US">
                <a:latin typeface="Bungee"/>
                <a:ea typeface="Bungee"/>
                <a:cs typeface="Bungee"/>
                <a:sym typeface="Bungee"/>
              </a:rPr>
              <a:t> MATRIX IN COMPUTER GRAPHICS PROVIDES A SIMPLE INTERFACE TO STUDY 2D GRAHICS.</a:t>
            </a:r>
            <a:endParaRPr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980"/>
              </a:spcBef>
              <a:spcAft>
                <a:spcPts val="0"/>
              </a:spcAft>
              <a:buNone/>
            </a:pPr>
            <a:r>
              <a:rPr lang="en-US">
                <a:latin typeface="Bungee"/>
                <a:ea typeface="Bungee"/>
                <a:cs typeface="Bungee"/>
                <a:sym typeface="Bungee"/>
              </a:rPr>
              <a:t>BY USING MATRIX IN COMPUTER GRAPHICS WE CAN EASILY DO ANY OF THESE TRANSFORMATIONS ( SCCALING,SHEAR,REFLECTION, ROTATION, TRANSLATION).</a:t>
            </a:r>
            <a:endParaRPr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980"/>
              </a:spcBef>
              <a:spcAft>
                <a:spcPts val="0"/>
              </a:spcAft>
              <a:buNone/>
            </a:pPr>
            <a:r>
              <a:rPr lang="en-US">
                <a:latin typeface="Bungee"/>
                <a:ea typeface="Bungee"/>
                <a:cs typeface="Bungee"/>
                <a:sym typeface="Bungee"/>
              </a:rPr>
              <a:t>GAMES THAT INVOLVE 2D OR 3D GRAPHICS RELY ON MATRIX OPERATION.</a:t>
            </a:r>
            <a:endParaRPr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b3c5bdc40_0_21"/>
          <p:cNvSpPr txBox="1"/>
          <p:nvPr>
            <p:ph type="title"/>
          </p:nvPr>
        </p:nvSpPr>
        <p:spPr>
          <a:xfrm>
            <a:off x="1314261" y="535339"/>
            <a:ext cx="10687200" cy="20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bb3c5bdc40_0_21"/>
          <p:cNvSpPr txBox="1"/>
          <p:nvPr>
            <p:ph idx="1" type="body"/>
          </p:nvPr>
        </p:nvSpPr>
        <p:spPr>
          <a:xfrm>
            <a:off x="1314261" y="3200404"/>
            <a:ext cx="10687200" cy="503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80"/>
              </a:spcBef>
              <a:spcAft>
                <a:spcPts val="0"/>
              </a:spcAft>
              <a:buNone/>
            </a:pPr>
            <a:r>
              <a:rPr lang="en-US">
                <a:latin typeface="Bungee"/>
                <a:ea typeface="Bungee"/>
                <a:cs typeface="Bungee"/>
                <a:sym typeface="Bungee"/>
              </a:rPr>
              <a:t>THUS, WE CAN DRAW THE DESRIED OBJECT BY USING THE DETERMINED MATRIX BY APLYING THE NECESSARY GEOMETRIC TRANSFORMATION.</a:t>
            </a:r>
            <a:endParaRPr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980"/>
              </a:spcBef>
              <a:spcAft>
                <a:spcPts val="0"/>
              </a:spcAft>
              <a:buNone/>
            </a:pPr>
            <a:r>
              <a:rPr lang="en-US">
                <a:latin typeface="Bungee"/>
                <a:ea typeface="Bungee"/>
                <a:cs typeface="Bungee"/>
                <a:sym typeface="Bungee"/>
              </a:rPr>
              <a:t>MATRIX IS USED IN IMAGE PROCESSING,COMPUTER GRAPHICS,ENCRYPTION AND DECRYPTION OF THE CODES</a:t>
            </a:r>
            <a:endParaRPr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b3c5bdc40_0_27"/>
          <p:cNvSpPr txBox="1"/>
          <p:nvPr>
            <p:ph type="title"/>
          </p:nvPr>
        </p:nvSpPr>
        <p:spPr>
          <a:xfrm>
            <a:off x="1314261" y="535339"/>
            <a:ext cx="10687200" cy="20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bb3c5bdc40_0_27"/>
          <p:cNvSpPr txBox="1"/>
          <p:nvPr>
            <p:ph idx="1" type="body"/>
          </p:nvPr>
        </p:nvSpPr>
        <p:spPr>
          <a:xfrm>
            <a:off x="1314261" y="3200404"/>
            <a:ext cx="10687200" cy="503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8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https://www.careers360.com/</a:t>
            </a:r>
            <a:endParaRPr/>
          </a:p>
          <a:p>
            <a:pPr indent="0" lvl="0" marL="0" rtl="0" algn="l">
              <a:spcBef>
                <a:spcPts val="98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https://www.vedantu.com/</a:t>
            </a:r>
            <a:endParaRPr/>
          </a:p>
          <a:p>
            <a:pPr indent="0" lvl="0" marL="0" rtl="0" algn="l">
              <a:spcBef>
                <a:spcPts val="98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https://www.haroldserrano.com/</a:t>
            </a:r>
            <a:endParaRPr/>
          </a:p>
          <a:p>
            <a:pPr indent="0" lvl="0" marL="0" rtl="0" algn="l">
              <a:spcBef>
                <a:spcPts val="98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https://hrcak.srce.hr/</a:t>
            </a:r>
            <a:endParaRPr/>
          </a:p>
          <a:p>
            <a:pPr indent="0" lvl="0" marL="0" rtl="0" algn="l">
              <a:spcBef>
                <a:spcPts val="98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https://www.researchgate.net/</a:t>
            </a:r>
            <a:endParaRPr/>
          </a:p>
          <a:p>
            <a:pPr indent="0" lvl="0" marL="0" rtl="0" algn="l">
              <a:spcBef>
                <a:spcPts val="9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g1bb3c5bdc40_0_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7300" y="381000"/>
            <a:ext cx="3590450" cy="28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bb3c5bdc40_0_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98148" y="4536325"/>
            <a:ext cx="4903325" cy="41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bb3c5bdc40_0_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06513" y="220775"/>
            <a:ext cx="5086550" cy="41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3F3F2"/>
      </a:lt2>
      <a:accent1>
        <a:srgbClr val="F8B323"/>
      </a:accent1>
      <a:accent2>
        <a:srgbClr val="C00000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2020-03-20T04:35:33Z</dcterms:created>
  <dc:creator>Sukanya menon</dc:creator>
</cp:coreProperties>
</file>