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2" roundtripDataSignature="AMtx7mhilNAjftJA8CW/4pm240F+y58Y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C79D63-3339-4E03-AEE6-15975641B247}">
  <a:tblStyle styleId="{57C79D63-3339-4E03-AEE6-15975641B24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customschemas.google.com/relationships/presentationmetadata" Target="meta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7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7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8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8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8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8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8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8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7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7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7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7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8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8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8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8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8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8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85"/>
          <p:cNvSpPr/>
          <p:nvPr>
            <p:ph idx="2" type="pic"/>
          </p:nvPr>
        </p:nvSpPr>
        <p:spPr>
          <a:xfrm>
            <a:off x="3887391" y="987426"/>
            <a:ext cx="4629150" cy="4873625"/>
          </a:xfrm>
          <a:prstGeom prst="rect">
            <a:avLst/>
          </a:prstGeom>
          <a:noFill/>
          <a:ln>
            <a:noFill/>
          </a:ln>
        </p:spPr>
      </p:sp>
      <p:sp>
        <p:nvSpPr>
          <p:cNvPr id="72" name="Google Shape;72;p8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8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jpg"/><Relationship Id="rId2" Type="http://schemas.openxmlformats.org/officeDocument/2006/relationships/image" Target="../media/image15.png"/><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drawing&#10;&#10;Description automatically generated" id="15" name="Google Shape;15;p76"/>
          <p:cNvPicPr preferRelativeResize="0"/>
          <p:nvPr/>
        </p:nvPicPr>
        <p:blipFill rotWithShape="1">
          <a:blip r:embed="rId1">
            <a:alphaModFix/>
          </a:blip>
          <a:srcRect b="0" l="0" r="0" t="0"/>
          <a:stretch/>
        </p:blipFill>
        <p:spPr>
          <a:xfrm>
            <a:off x="135245" y="93609"/>
            <a:ext cx="2837329" cy="863652"/>
          </a:xfrm>
          <a:prstGeom prst="rect">
            <a:avLst/>
          </a:prstGeom>
          <a:noFill/>
          <a:ln>
            <a:noFill/>
          </a:ln>
        </p:spPr>
      </p:pic>
      <p:pic>
        <p:nvPicPr>
          <p:cNvPr descr="A close up of a sign&#10;&#10;Description automatically generated" id="16" name="Google Shape;16;p76"/>
          <p:cNvPicPr preferRelativeResize="0"/>
          <p:nvPr/>
        </p:nvPicPr>
        <p:blipFill rotWithShape="1">
          <a:blip r:embed="rId2">
            <a:alphaModFix/>
          </a:blip>
          <a:srcRect b="0" l="0" r="0" t="0"/>
          <a:stretch/>
        </p:blipFill>
        <p:spPr>
          <a:xfrm>
            <a:off x="8068102" y="93609"/>
            <a:ext cx="985130" cy="721920"/>
          </a:xfrm>
          <a:prstGeom prst="rect">
            <a:avLst/>
          </a:prstGeom>
          <a:noFill/>
          <a:ln>
            <a:noFill/>
          </a:ln>
        </p:spPr>
      </p:pic>
      <p:pic>
        <p:nvPicPr>
          <p:cNvPr id="17" name="Google Shape;17;p76"/>
          <p:cNvPicPr preferRelativeResize="0"/>
          <p:nvPr/>
        </p:nvPicPr>
        <p:blipFill rotWithShape="1">
          <a:blip r:embed="rId3">
            <a:alphaModFix/>
          </a:blip>
          <a:srcRect b="0" l="0" r="0" t="0"/>
          <a:stretch/>
        </p:blipFill>
        <p:spPr>
          <a:xfrm rot="5400000">
            <a:off x="4204042" y="1938902"/>
            <a:ext cx="702416" cy="9177499"/>
          </a:xfrm>
          <a:prstGeom prst="rect">
            <a:avLst/>
          </a:prstGeom>
          <a:noFill/>
          <a:ln>
            <a:noFill/>
          </a:ln>
        </p:spPr>
      </p:pic>
      <p:pic>
        <p:nvPicPr>
          <p:cNvPr id="18" name="Google Shape;18;p76"/>
          <p:cNvPicPr preferRelativeResize="0"/>
          <p:nvPr/>
        </p:nvPicPr>
        <p:blipFill rotWithShape="1">
          <a:blip r:embed="rId4">
            <a:alphaModFix/>
          </a:blip>
          <a:srcRect b="0" l="0" r="0" t="0"/>
          <a:stretch/>
        </p:blipFill>
        <p:spPr>
          <a:xfrm rot="5400000">
            <a:off x="5540361" y="2572804"/>
            <a:ext cx="207493" cy="699978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2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5.png"/><Relationship Id="rId5" Type="http://schemas.openxmlformats.org/officeDocument/2006/relationships/oleObject" Target="../embeddings/oleObject1.bin"/><Relationship Id="rId6" Type="http://schemas.openxmlformats.org/officeDocument/2006/relationships/image" Target="../media/image11.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0.png"/><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6000"/>
              <a:buFont typeface="Times New Roman"/>
              <a:buNone/>
            </a:pPr>
            <a:r>
              <a:rPr b="1" lang="en-US">
                <a:solidFill>
                  <a:srgbClr val="C00000"/>
                </a:solidFill>
                <a:latin typeface="Times New Roman"/>
                <a:ea typeface="Times New Roman"/>
                <a:cs typeface="Times New Roman"/>
                <a:sym typeface="Times New Roman"/>
              </a:rPr>
              <a:t>Polymers</a:t>
            </a:r>
            <a:endParaRPr b="1">
              <a:solidFill>
                <a:srgbClr val="C00000"/>
              </a:solidFill>
              <a:latin typeface="Times New Roman"/>
              <a:ea typeface="Times New Roman"/>
              <a:cs typeface="Times New Roman"/>
              <a:sym typeface="Times New Roman"/>
            </a:endParaRPr>
          </a:p>
        </p:txBody>
      </p:sp>
      <p:sp>
        <p:nvSpPr>
          <p:cNvPr id="93" name="Google Shape;93;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2400"/>
              <a:buNone/>
            </a:pPr>
            <a:r>
              <a:rPr b="1" lang="en-US">
                <a:solidFill>
                  <a:srgbClr val="FF6600"/>
                </a:solidFill>
              </a:rPr>
              <a:t>Dr. Jitendra Satam</a:t>
            </a:r>
            <a:endParaRPr b="1">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10"/>
          <p:cNvGraphicFramePr/>
          <p:nvPr/>
        </p:nvGraphicFramePr>
        <p:xfrm>
          <a:off x="533400" y="1787100"/>
          <a:ext cx="3000000" cy="3000000"/>
        </p:xfrm>
        <a:graphic>
          <a:graphicData uri="http://schemas.openxmlformats.org/drawingml/2006/table">
            <a:tbl>
              <a:tblPr>
                <a:noFill/>
                <a:tableStyleId>{57C79D63-3339-4E03-AEE6-15975641B247}</a:tableStyleId>
              </a:tblPr>
              <a:tblGrid>
                <a:gridCol w="419125"/>
                <a:gridCol w="3523275"/>
                <a:gridCol w="447350"/>
                <a:gridCol w="3458850"/>
              </a:tblGrid>
              <a:tr h="458350">
                <a:tc gridSpan="2">
                  <a:txBody>
                    <a:bodyPr/>
                    <a:lstStyle/>
                    <a:p>
                      <a:pPr indent="0" lvl="0" marL="0" marR="0" rtl="0" algn="ctr">
                        <a:spcBef>
                          <a:spcPts val="0"/>
                        </a:spcBef>
                        <a:spcAft>
                          <a:spcPts val="0"/>
                        </a:spcAft>
                        <a:buNone/>
                      </a:pPr>
                      <a:r>
                        <a:rPr b="1" lang="en-US" sz="1400" u="none" cap="none" strike="noStrike"/>
                        <a:t>Thermoplastic resins (or) Polymers</a:t>
                      </a:r>
                      <a:endParaRPr b="1" sz="1400" u="none" cap="none" strike="noStrike">
                        <a:latin typeface="Calibri"/>
                        <a:ea typeface="Calibri"/>
                        <a:cs typeface="Calibri"/>
                        <a:sym typeface="Calibri"/>
                      </a:endParaRPr>
                    </a:p>
                  </a:txBody>
                  <a:tcPr marT="0" marB="0" marR="0" marL="0" anchor="b"/>
                </a:tc>
                <a:tc hMerge="1"/>
                <a:tc gridSpan="2">
                  <a:txBody>
                    <a:bodyPr/>
                    <a:lstStyle/>
                    <a:p>
                      <a:pPr indent="0" lvl="0" marL="0" marR="0" rtl="0" algn="ctr">
                        <a:spcBef>
                          <a:spcPts val="0"/>
                        </a:spcBef>
                        <a:spcAft>
                          <a:spcPts val="0"/>
                        </a:spcAft>
                        <a:buNone/>
                      </a:pPr>
                      <a:r>
                        <a:rPr b="1" lang="en-US" sz="1400" u="none" cap="none" strike="noStrike"/>
                        <a:t>Thermosetting resins</a:t>
                      </a:r>
                      <a:endParaRPr b="1" sz="1400" u="none" cap="none" strike="noStrike">
                        <a:latin typeface="Calibri"/>
                        <a:ea typeface="Calibri"/>
                        <a:cs typeface="Calibri"/>
                        <a:sym typeface="Calibri"/>
                      </a:endParaRPr>
                    </a:p>
                  </a:txBody>
                  <a:tcPr marT="0" marB="0" marR="0" marL="0" anchor="b"/>
                </a:tc>
                <a:tc hMerge="1"/>
              </a:tr>
              <a:tr h="529075">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These are produced by addition polymerization</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These are produced by condensation polymerization.</a:t>
                      </a:r>
                      <a:endParaRPr sz="1200" u="none" cap="none" strike="noStrike">
                        <a:latin typeface="Times New Roman"/>
                        <a:ea typeface="Times New Roman"/>
                        <a:cs typeface="Times New Roman"/>
                        <a:sym typeface="Times New Roman"/>
                      </a:endParaRPr>
                    </a:p>
                  </a:txBody>
                  <a:tcPr marT="0" marB="0" marR="0" marL="0" anchor="b"/>
                </a:tc>
              </a:tr>
              <a:tr h="433575">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The resins are made of long chains attached by weak Vander Waal’s force of attraction</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The resins have three dimensional network structure connected bonds.</a:t>
                      </a:r>
                      <a:endParaRPr sz="1200" u="none" cap="none" strike="noStrike">
                        <a:latin typeface="Times New Roman"/>
                        <a:ea typeface="Times New Roman"/>
                        <a:cs typeface="Times New Roman"/>
                        <a:sym typeface="Times New Roman"/>
                      </a:endParaRPr>
                    </a:p>
                  </a:txBody>
                  <a:tcPr marT="0" marB="0" marR="0" marL="0" anchor="b"/>
                </a:tc>
              </a:tr>
              <a:tr h="422175">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On heating they soften and on cooling become stiff chemical nature won’t change</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On heating they become stiff &amp; hard. No change on cooling. Chemical nature changes.</a:t>
                      </a:r>
                      <a:endParaRPr sz="1200" u="none" cap="none" strike="noStrike">
                        <a:latin typeface="Times New Roman"/>
                        <a:ea typeface="Times New Roman"/>
                        <a:cs typeface="Times New Roman"/>
                        <a:sym typeface="Times New Roman"/>
                      </a:endParaRPr>
                    </a:p>
                  </a:txBody>
                  <a:tcPr marT="0" marB="0" marR="0" marL="0" anchor="b"/>
                </a:tc>
              </a:tr>
              <a:tr h="527725">
                <a:tc>
                  <a:txBody>
                    <a:bodyPr/>
                    <a:lstStyle/>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(4)</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lnSpc>
                          <a:spcPct val="100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They can be remoulded</a:t>
                      </a:r>
                      <a:endParaRPr sz="12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lnSpc>
                          <a:spcPct val="100000"/>
                        </a:lnSpc>
                        <a:spcBef>
                          <a:spcPts val="0"/>
                        </a:spcBef>
                        <a:spcAft>
                          <a:spcPts val="0"/>
                        </a:spcAft>
                        <a:buClr>
                          <a:srgbClr val="000000"/>
                        </a:buClr>
                        <a:buSzPts val="1200"/>
                        <a:buFont typeface="Times New Roman"/>
                        <a:buNone/>
                      </a:pPr>
                      <a:r>
                        <a:rPr lang="en-US" sz="1200" u="none" cap="none" strike="noStrike">
                          <a:solidFill>
                            <a:srgbClr val="000000"/>
                          </a:solidFill>
                          <a:latin typeface="Times New Roman"/>
                          <a:ea typeface="Times New Roman"/>
                          <a:cs typeface="Times New Roman"/>
                          <a:sym typeface="Times New Roman"/>
                        </a:rPr>
                        <a:t>They cannot be remoulded because once set means they are permanently set</a:t>
                      </a:r>
                      <a:endParaRPr sz="12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nchor="b"/>
                </a:tc>
              </a:tr>
              <a:tr h="247025">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Scrap (waste product) can be used</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Scrap cannot be used</a:t>
                      </a:r>
                      <a:endParaRPr sz="1200" u="none" cap="none" strike="noStrike">
                        <a:latin typeface="Times New Roman"/>
                        <a:ea typeface="Times New Roman"/>
                        <a:cs typeface="Times New Roman"/>
                        <a:sym typeface="Times New Roman"/>
                      </a:endParaRPr>
                    </a:p>
                  </a:txBody>
                  <a:tcPr marT="0" marB="0" marR="0" marL="0" anchor="b"/>
                </a:tc>
              </a:tr>
              <a:tr h="422175">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(6)</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The resins are soft, weak and less brittle</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(6)</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The resins are usually hard, strong tough &amp; more brittle</a:t>
                      </a:r>
                      <a:endParaRPr sz="1200" u="none" cap="none" strike="noStrike">
                        <a:latin typeface="Times New Roman"/>
                        <a:ea typeface="Times New Roman"/>
                        <a:cs typeface="Times New Roman"/>
                        <a:sym typeface="Times New Roman"/>
                      </a:endParaRPr>
                    </a:p>
                  </a:txBody>
                  <a:tcPr marT="0" marB="0" marR="0" marL="0" anchor="b"/>
                </a:tc>
              </a:tr>
              <a:tr h="422175">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(7)</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These are easily soluble in some organic substances E.g.:- PVC, polyethylene etc.</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(7)</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Resins are not soluble in organic Solvents E.g.:- Nylon, Bakelite etc.</a:t>
                      </a:r>
                      <a:endParaRPr sz="1200" u="none" cap="none" strike="noStrike">
                        <a:latin typeface="Times New Roman"/>
                        <a:ea typeface="Times New Roman"/>
                        <a:cs typeface="Times New Roman"/>
                        <a:sym typeface="Times New Roman"/>
                      </a:endParaRPr>
                    </a:p>
                  </a:txBody>
                  <a:tcPr marT="0" marB="0" marR="0" marL="0" anchor="b"/>
                </a:tc>
              </a:tr>
              <a:tr h="390275">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(8)</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Contain long chain polymer with no cross linkage.</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(8)</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ctr">
                        <a:spcBef>
                          <a:spcPts val="0"/>
                        </a:spcBef>
                        <a:spcAft>
                          <a:spcPts val="0"/>
                        </a:spcAft>
                        <a:buNone/>
                      </a:pPr>
                      <a:r>
                        <a:rPr lang="en-US" sz="1200" u="none" cap="none" strike="noStrike">
                          <a:solidFill>
                            <a:srgbClr val="000000"/>
                          </a:solidFill>
                          <a:latin typeface="Times New Roman"/>
                          <a:ea typeface="Times New Roman"/>
                          <a:cs typeface="Times New Roman"/>
                          <a:sym typeface="Times New Roman"/>
                        </a:rPr>
                        <a:t>They have 3D network structure.</a:t>
                      </a:r>
                      <a:endParaRPr sz="1200" u="none" cap="none" strike="noStrike">
                        <a:latin typeface="Times New Roman"/>
                        <a:ea typeface="Times New Roman"/>
                        <a:cs typeface="Times New Roman"/>
                        <a:sym typeface="Times New Roman"/>
                      </a:endParaRPr>
                    </a:p>
                  </a:txBody>
                  <a:tcPr marT="0" marB="0" marR="0" marL="0" anchor="b"/>
                </a:tc>
              </a:tr>
            </a:tbl>
          </a:graphicData>
        </a:graphic>
      </p:graphicFrame>
      <p:sp>
        <p:nvSpPr>
          <p:cNvPr id="150" name="Google Shape;150;p10"/>
          <p:cNvSpPr/>
          <p:nvPr/>
        </p:nvSpPr>
        <p:spPr>
          <a:xfrm>
            <a:off x="914400" y="956103"/>
            <a:ext cx="7315200" cy="83099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Difference between thermoplastic &amp; thermosetting resins:-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628650" y="365127"/>
            <a:ext cx="7886700" cy="9302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US">
                <a:solidFill>
                  <a:srgbClr val="C00000"/>
                </a:solidFill>
                <a:latin typeface="Times New Roman"/>
                <a:ea typeface="Times New Roman"/>
                <a:cs typeface="Times New Roman"/>
                <a:sym typeface="Times New Roman"/>
              </a:rPr>
              <a:t>Plastics</a:t>
            </a:r>
            <a:endParaRPr>
              <a:solidFill>
                <a:srgbClr val="C00000"/>
              </a:solidFill>
              <a:latin typeface="Times New Roman"/>
              <a:ea typeface="Times New Roman"/>
              <a:cs typeface="Times New Roman"/>
              <a:sym typeface="Times New Roman"/>
            </a:endParaRPr>
          </a:p>
        </p:txBody>
      </p:sp>
      <p:sp>
        <p:nvSpPr>
          <p:cNvPr id="156" name="Google Shape;156;p11"/>
          <p:cNvSpPr txBox="1"/>
          <p:nvPr>
            <p:ph idx="1" type="body"/>
          </p:nvPr>
        </p:nvSpPr>
        <p:spPr>
          <a:xfrm>
            <a:off x="228600" y="1219200"/>
            <a:ext cx="8686800" cy="48768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Plastic is a substance that can be easily moulded into a desired</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shape by the effect of mechanical force &amp; heat.</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 the manufacturing of plastic raw materials like coal, petroleum, cellulose, salt, sulphur, limestone, air, water etc. are used.</a:t>
            </a:r>
            <a:endParaRPr/>
          </a:p>
          <a:p>
            <a:pPr indent="0" lvl="0" marL="0" rtl="0" algn="just">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Plastics as engineering materials:-</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Low fabrication cost, low thermal &amp; electrical conductivities, high resistance to corrosion, Plastics are resistant to chemicals &amp; solvents</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Plastics reduce noise &amp; vibrations in machines</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Plastics are bad conductors of heat are useful for making handles used for hot objects, most plastics are inflammable.</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Plastics are electrical insulators &amp; find large scale use in the electrical industry.</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Plastics are clear &amp; transparent so they can be given beautiful colors.</a:t>
            </a:r>
            <a:endParaRPr sz="20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1798320" y="808038"/>
            <a:ext cx="749808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Times New Roman"/>
              <a:buNone/>
            </a:pPr>
            <a:r>
              <a:rPr b="1" lang="en-US">
                <a:solidFill>
                  <a:srgbClr val="C00000"/>
                </a:solidFill>
                <a:latin typeface="Times New Roman"/>
                <a:ea typeface="Times New Roman"/>
                <a:cs typeface="Times New Roman"/>
                <a:sym typeface="Times New Roman"/>
              </a:rPr>
              <a:t>Compounding of plastics </a:t>
            </a:r>
            <a:endParaRPr b="1">
              <a:solidFill>
                <a:srgbClr val="C00000"/>
              </a:solidFill>
              <a:latin typeface="Times New Roman"/>
              <a:ea typeface="Times New Roman"/>
              <a:cs typeface="Times New Roman"/>
              <a:sym typeface="Times New Roman"/>
            </a:endParaRPr>
          </a:p>
        </p:txBody>
      </p:sp>
      <p:sp>
        <p:nvSpPr>
          <p:cNvPr id="162" name="Google Shape;162;p12"/>
          <p:cNvSpPr txBox="1"/>
          <p:nvPr>
            <p:ph idx="1" type="body"/>
          </p:nvPr>
        </p:nvSpPr>
        <p:spPr>
          <a:xfrm>
            <a:off x="381000" y="1447800"/>
            <a:ext cx="8458200" cy="4724400"/>
          </a:xfrm>
          <a:prstGeom prst="rect">
            <a:avLst/>
          </a:prstGeom>
          <a:noFill/>
          <a:ln>
            <a:noFill/>
          </a:ln>
        </p:spPr>
        <p:txBody>
          <a:bodyPr anchorCtr="0" anchor="t" bIns="45700" lIns="91425" spcFirstLastPara="1" rIns="91425" wrap="square" tIns="45700">
            <a:normAutofit lnSpcReduction="10000"/>
          </a:bodyPr>
          <a:lstStyle/>
          <a:p>
            <a:pPr indent="0" lvl="0" marL="82296"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process of mechanical mixing of various additives with polymers (resin) to impart some special properties to the plastics. </a:t>
            </a:r>
            <a:endParaRPr/>
          </a:p>
          <a:p>
            <a:pPr indent="0" lvl="0" marL="82296"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The additives gets incorporated with resins to give homogeneous mixture. </a:t>
            </a:r>
            <a:endParaRPr/>
          </a:p>
          <a:p>
            <a:pPr indent="0" lvl="0" marL="82296" rtl="0" algn="l">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The principle </a:t>
            </a:r>
            <a:r>
              <a:rPr b="1" lang="en-US" sz="2000">
                <a:solidFill>
                  <a:srgbClr val="FF0000"/>
                </a:solidFill>
                <a:latin typeface="Times New Roman"/>
                <a:ea typeface="Times New Roman"/>
                <a:cs typeface="Times New Roman"/>
                <a:sym typeface="Times New Roman"/>
              </a:rPr>
              <a:t>Additives / Ingredients</a:t>
            </a:r>
            <a:r>
              <a:rPr lang="en-US" sz="2000">
                <a:solidFill>
                  <a:srgbClr val="FF0000"/>
                </a:solidFill>
                <a:latin typeface="Times New Roman"/>
                <a:ea typeface="Times New Roman"/>
                <a:cs typeface="Times New Roman"/>
                <a:sym typeface="Times New Roman"/>
              </a:rPr>
              <a:t> used in compounding are:</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Resin or Binder</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Fillers or extenders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Plasticizers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Pigments or Dyes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Activators, catalysts or accelerators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Lubricants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Stabilizers </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628650" y="960437"/>
            <a:ext cx="7886700" cy="944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1. Resin (Binder) </a:t>
            </a:r>
            <a:endParaRPr/>
          </a:p>
        </p:txBody>
      </p:sp>
      <p:sp>
        <p:nvSpPr>
          <p:cNvPr id="168" name="Google Shape;168;p13"/>
          <p:cNvSpPr txBox="1"/>
          <p:nvPr>
            <p:ph idx="1" type="body"/>
          </p:nvPr>
        </p:nvSpPr>
        <p:spPr>
          <a:xfrm>
            <a:off x="304800" y="1981200"/>
            <a:ext cx="8628888" cy="3505200"/>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lang="en-US" sz="2800">
                <a:latin typeface="Times New Roman"/>
                <a:ea typeface="Times New Roman"/>
                <a:cs typeface="Times New Roman"/>
                <a:sym typeface="Times New Roman"/>
              </a:rPr>
              <a:t>Resin is binder which holds the various constituents together</a:t>
            </a:r>
            <a:endParaRPr/>
          </a:p>
          <a:p>
            <a:pPr indent="-228600" lvl="0" marL="228600" rtl="0" algn="just">
              <a:lnSpc>
                <a:spcPct val="90000"/>
              </a:lnSpc>
              <a:spcBef>
                <a:spcPts val="1000"/>
              </a:spcBef>
              <a:spcAft>
                <a:spcPts val="0"/>
              </a:spcAft>
              <a:buClr>
                <a:schemeClr val="dk1"/>
              </a:buClr>
              <a:buSzPct val="100000"/>
              <a:buChar char="•"/>
            </a:pPr>
            <a:r>
              <a:rPr lang="en-US" sz="2800">
                <a:latin typeface="Times New Roman"/>
                <a:ea typeface="Times New Roman"/>
                <a:cs typeface="Times New Roman"/>
                <a:sym typeface="Times New Roman"/>
              </a:rPr>
              <a:t>High molecular weight substances such as, synthetic resins, cellulose derivatives etc.</a:t>
            </a:r>
            <a:endParaRPr/>
          </a:p>
          <a:p>
            <a:pPr indent="-228600" lvl="0" marL="228600" rtl="0" algn="just">
              <a:lnSpc>
                <a:spcPct val="90000"/>
              </a:lnSpc>
              <a:spcBef>
                <a:spcPts val="1000"/>
              </a:spcBef>
              <a:spcAft>
                <a:spcPts val="0"/>
              </a:spcAft>
              <a:buClr>
                <a:schemeClr val="dk1"/>
              </a:buClr>
              <a:buSzPct val="100000"/>
              <a:buChar char="•"/>
            </a:pPr>
            <a:r>
              <a:rPr lang="en-US" sz="2800">
                <a:latin typeface="Times New Roman"/>
                <a:ea typeface="Times New Roman"/>
                <a:cs typeface="Times New Roman"/>
                <a:sym typeface="Times New Roman"/>
              </a:rPr>
              <a:t>Binders influence the properties of plastics</a:t>
            </a:r>
            <a:endParaRPr/>
          </a:p>
          <a:p>
            <a:pPr indent="-228600" lvl="0" marL="228600" rtl="0" algn="just">
              <a:lnSpc>
                <a:spcPct val="90000"/>
              </a:lnSpc>
              <a:spcBef>
                <a:spcPts val="1000"/>
              </a:spcBef>
              <a:spcAft>
                <a:spcPts val="0"/>
              </a:spcAft>
              <a:buClr>
                <a:schemeClr val="dk1"/>
              </a:buClr>
              <a:buSzPct val="100000"/>
              <a:buChar char="•"/>
            </a:pPr>
            <a:r>
              <a:rPr lang="en-US" sz="2800">
                <a:latin typeface="Times New Roman"/>
                <a:ea typeface="Times New Roman"/>
                <a:cs typeface="Times New Roman"/>
                <a:sym typeface="Times New Roman"/>
              </a:rPr>
              <a:t>They also decide the type of treatment during moulding operation</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Eg. LDPE, HDPE, PP, PMMA, Phenol-Formaldehyde resin</a:t>
            </a:r>
            <a:endParaRPr sz="2800">
              <a:latin typeface="Times New Roman"/>
              <a:ea typeface="Times New Roman"/>
              <a:cs typeface="Times New Roman"/>
              <a:sym typeface="Times New Roman"/>
            </a:endParaRPr>
          </a:p>
          <a:p>
            <a:pPr indent="-87629" lvl="0" marL="228600" rtl="0" algn="l">
              <a:lnSpc>
                <a:spcPct val="90000"/>
              </a:lnSpc>
              <a:spcBef>
                <a:spcPts val="1000"/>
              </a:spcBef>
              <a:spcAft>
                <a:spcPts val="0"/>
              </a:spcAft>
              <a:buClr>
                <a:schemeClr val="dk1"/>
              </a:buClr>
              <a:buSzPct val="100000"/>
              <a:buNone/>
            </a:pPr>
            <a:r>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628650" y="830262"/>
            <a:ext cx="7886700" cy="60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2. Fillers or extender</a:t>
            </a:r>
            <a:endParaRPr b="1" sz="2800">
              <a:latin typeface="Times New Roman"/>
              <a:ea typeface="Times New Roman"/>
              <a:cs typeface="Times New Roman"/>
              <a:sym typeface="Times New Roman"/>
            </a:endParaRPr>
          </a:p>
        </p:txBody>
      </p:sp>
      <p:sp>
        <p:nvSpPr>
          <p:cNvPr id="174" name="Google Shape;174;p14"/>
          <p:cNvSpPr txBox="1"/>
          <p:nvPr>
            <p:ph idx="1" type="body"/>
          </p:nvPr>
        </p:nvSpPr>
        <p:spPr>
          <a:xfrm>
            <a:off x="152400" y="1363662"/>
            <a:ext cx="87630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Fillers reduce the cost of plastic without affecting its original properties</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Imparts better tensile strength, hardness, finish, workability, opacity to the plastic</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Highest % can be up to 50 %, which depends upon type of plastic</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The fillers which increase mechanical strength are known as reinforce fillers</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They also reduce shrinkage and brittleness</a:t>
            </a:r>
            <a:endParaRPr/>
          </a:p>
          <a:p>
            <a:pPr indent="0" lvl="0" marL="82296"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Eg. </a:t>
            </a:r>
            <a:r>
              <a:rPr b="1" lang="en-US" sz="2200" u="sng">
                <a:latin typeface="Times New Roman"/>
                <a:ea typeface="Times New Roman"/>
                <a:cs typeface="Times New Roman"/>
                <a:sym typeface="Times New Roman"/>
              </a:rPr>
              <a:t>Organic fillers</a:t>
            </a: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wood powder, cotton pulp, carbon black, graphite, powdered rubber</a:t>
            </a:r>
            <a:endParaRPr/>
          </a:p>
          <a:p>
            <a:pPr indent="0" lvl="0" marL="82296" rtl="0" algn="just">
              <a:lnSpc>
                <a:spcPct val="90000"/>
              </a:lnSpc>
              <a:spcBef>
                <a:spcPts val="1000"/>
              </a:spcBef>
              <a:spcAft>
                <a:spcPts val="0"/>
              </a:spcAft>
              <a:buClr>
                <a:schemeClr val="dk1"/>
              </a:buClr>
              <a:buSzPts val="2200"/>
              <a:buNone/>
            </a:pPr>
            <a:r>
              <a:rPr b="1" lang="en-US" sz="2200" u="sng">
                <a:latin typeface="Times New Roman"/>
                <a:ea typeface="Times New Roman"/>
                <a:cs typeface="Times New Roman"/>
                <a:sym typeface="Times New Roman"/>
              </a:rPr>
              <a:t>Inorganic fillers</a:t>
            </a: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Asbestos, powdered mica, clays, talc, Zn &amp; Pb oxides, Cd &amp; Ba sulphides, carborundum.</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628650" y="1046163"/>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3. Pigments / Dyes</a:t>
            </a:r>
            <a:endParaRPr b="1" sz="2800">
              <a:latin typeface="Times New Roman"/>
              <a:ea typeface="Times New Roman"/>
              <a:cs typeface="Times New Roman"/>
              <a:sym typeface="Times New Roman"/>
            </a:endParaRPr>
          </a:p>
        </p:txBody>
      </p:sp>
      <p:sp>
        <p:nvSpPr>
          <p:cNvPr id="180" name="Google Shape;180;p15"/>
          <p:cNvSpPr txBox="1"/>
          <p:nvPr>
            <p:ph idx="1" type="body"/>
          </p:nvPr>
        </p:nvSpPr>
        <p:spPr>
          <a:xfrm>
            <a:off x="628650" y="2506662"/>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Imparts desired color</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Organic dyes and inorganic pigments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Eg. Azo dyes, chromate pigments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628650" y="817563"/>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4. Catalysts or accelerators</a:t>
            </a:r>
            <a:endParaRPr b="1" sz="2800">
              <a:latin typeface="Times New Roman"/>
              <a:ea typeface="Times New Roman"/>
              <a:cs typeface="Times New Roman"/>
              <a:sym typeface="Times New Roman"/>
            </a:endParaRPr>
          </a:p>
        </p:txBody>
      </p:sp>
      <p:sp>
        <p:nvSpPr>
          <p:cNvPr id="186" name="Google Shape;186;p16"/>
          <p:cNvSpPr txBox="1"/>
          <p:nvPr>
            <p:ph idx="1" type="body"/>
          </p:nvPr>
        </p:nvSpPr>
        <p:spPr>
          <a:xfrm>
            <a:off x="628650" y="2278062"/>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Used for thermosets to increase the rate of cross-linking</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Acidic or basic catalysts can be used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Just the small quantities are required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Eg. Benzoyl peroxide, hydrogen peroxide, metal oxides</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862752" y="914400"/>
            <a:ext cx="7702128"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5. Plasticizers </a:t>
            </a:r>
            <a:endParaRPr b="1" sz="2800">
              <a:latin typeface="Times New Roman"/>
              <a:ea typeface="Times New Roman"/>
              <a:cs typeface="Times New Roman"/>
              <a:sym typeface="Times New Roman"/>
            </a:endParaRPr>
          </a:p>
        </p:txBody>
      </p:sp>
      <p:sp>
        <p:nvSpPr>
          <p:cNvPr id="192" name="Google Shape;192;p17"/>
          <p:cNvSpPr txBox="1"/>
          <p:nvPr>
            <p:ph idx="1" type="body"/>
          </p:nvPr>
        </p:nvSpPr>
        <p:spPr>
          <a:xfrm>
            <a:off x="304800" y="1524000"/>
            <a:ext cx="8628888" cy="53340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This increase the flexibility and mouldability and decrease brittleness of the materials.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also lowers the temperature of moulding operation</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Increase workability and flame proof-ness of plastics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Only used in thermo-softening plastics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When they mixed with the resin, they get uniformly distributed between the molecules and reduce intermolecular attraction between original polymer molecules. Thus the plastic becomes flexible.</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idx="1" type="body"/>
          </p:nvPr>
        </p:nvSpPr>
        <p:spPr>
          <a:xfrm>
            <a:off x="628650" y="1752600"/>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They can be added upto 10 %</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Generally liquid plasticizers are used, hence the only disadvantage is, if they are not consistent they could ooze out from the finished product.</a:t>
            </a:r>
            <a:endParaRPr/>
          </a:p>
          <a:p>
            <a:pPr indent="0" lvl="0" marL="82296" rtl="0" algn="l">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Examples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Cresyl diphenyl phosphate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Tricresyl phosphate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Triphenyl phosphate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Esters of oleic and stearic acids</a:t>
            </a:r>
            <a:endParaRPr>
              <a:latin typeface="Times New Roman"/>
              <a:ea typeface="Times New Roman"/>
              <a:cs typeface="Times New Roman"/>
              <a:sym typeface="Times New Roman"/>
            </a:endParaRPr>
          </a:p>
        </p:txBody>
      </p:sp>
      <p:sp>
        <p:nvSpPr>
          <p:cNvPr id="198" name="Google Shape;198;p18"/>
          <p:cNvSpPr txBox="1"/>
          <p:nvPr>
            <p:ph type="title"/>
          </p:nvPr>
        </p:nvSpPr>
        <p:spPr>
          <a:xfrm>
            <a:off x="628650" y="741363"/>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5. Plasticizers </a:t>
            </a:r>
            <a:endParaRPr b="1" sz="2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914400" y="731837"/>
            <a:ext cx="8527895" cy="10207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6. Lubricants </a:t>
            </a:r>
            <a:endParaRPr b="1" sz="2800">
              <a:latin typeface="Times New Roman"/>
              <a:ea typeface="Times New Roman"/>
              <a:cs typeface="Times New Roman"/>
              <a:sym typeface="Times New Roman"/>
            </a:endParaRPr>
          </a:p>
        </p:txBody>
      </p:sp>
      <p:sp>
        <p:nvSpPr>
          <p:cNvPr id="204" name="Google Shape;204;p19"/>
          <p:cNvSpPr txBox="1"/>
          <p:nvPr>
            <p:ph idx="1" type="body"/>
          </p:nvPr>
        </p:nvSpPr>
        <p:spPr>
          <a:xfrm>
            <a:off x="533400" y="1676400"/>
            <a:ext cx="8107680" cy="4800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Especially help during low or room temperature moulding</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gives the glossy finish to the final product</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As lubricants get dispersed on the surface and occupies a layer between article and mould</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prevents sticking of an article to the mould and its easier separation from the mould</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Eg. Soaps, waxes</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 type="body"/>
          </p:nvPr>
        </p:nvSpPr>
        <p:spPr>
          <a:xfrm>
            <a:off x="381000" y="1028700"/>
            <a:ext cx="8382000" cy="5486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A polymers are macromolecule with high molecular mass compound ranging from 5000 to one million</a:t>
            </a:r>
            <a:endParaRPr/>
          </a:p>
          <a:p>
            <a:pPr indent="-228600" lvl="0" marL="228600" rtl="0" algn="just">
              <a:lnSpc>
                <a:spcPct val="90000"/>
              </a:lnSpc>
              <a:spcBef>
                <a:spcPts val="1000"/>
              </a:spcBef>
              <a:spcAft>
                <a:spcPts val="0"/>
              </a:spcAft>
              <a:buClr>
                <a:schemeClr val="dk1"/>
              </a:buClr>
              <a:buSzPts val="2400"/>
              <a:buChar char="•"/>
            </a:pPr>
            <a:r>
              <a:rPr lang="en-US" sz="2400"/>
              <a:t>Formed by combination of one or more low molecular weight compounds. The smallest unit from which polymer is obtained is called </a:t>
            </a:r>
            <a:r>
              <a:rPr lang="en-US" sz="2400">
                <a:solidFill>
                  <a:srgbClr val="FF0000"/>
                </a:solidFill>
              </a:rPr>
              <a:t>monomer</a:t>
            </a:r>
            <a:r>
              <a:rPr lang="en-US" sz="2400"/>
              <a:t>.</a:t>
            </a:r>
            <a:endParaRPr/>
          </a:p>
          <a:p>
            <a:pPr indent="-228600" lvl="0" marL="228600" rtl="0" algn="just">
              <a:lnSpc>
                <a:spcPct val="90000"/>
              </a:lnSpc>
              <a:spcBef>
                <a:spcPts val="1000"/>
              </a:spcBef>
              <a:spcAft>
                <a:spcPts val="0"/>
              </a:spcAft>
              <a:buClr>
                <a:schemeClr val="dk1"/>
              </a:buClr>
              <a:buSzPts val="2400"/>
              <a:buChar char="•"/>
            </a:pPr>
            <a:r>
              <a:rPr lang="en-US" sz="2400"/>
              <a:t>The process by which polymers are obtained is called polymerization</a:t>
            </a:r>
            <a:endParaRPr/>
          </a:p>
          <a:p>
            <a:pPr indent="-228600" lvl="0" marL="228600" rtl="0" algn="just">
              <a:lnSpc>
                <a:spcPct val="90000"/>
              </a:lnSpc>
              <a:spcBef>
                <a:spcPts val="1000"/>
              </a:spcBef>
              <a:spcAft>
                <a:spcPts val="0"/>
              </a:spcAft>
              <a:buClr>
                <a:schemeClr val="dk1"/>
              </a:buClr>
              <a:buSzPts val="2400"/>
              <a:buChar char="•"/>
            </a:pPr>
            <a:r>
              <a:rPr lang="en-US" sz="2400"/>
              <a:t>For e.g. </a:t>
            </a:r>
            <a:r>
              <a:rPr lang="en-US" sz="2400">
                <a:solidFill>
                  <a:srgbClr val="FF0000"/>
                </a:solidFill>
              </a:rPr>
              <a:t>polyethylene</a:t>
            </a:r>
            <a:r>
              <a:rPr lang="en-US" sz="2400"/>
              <a:t> is obtained by repeating  ethylene unit as a result of polymerization.</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id="99" name="Google Shape;99;p2"/>
          <p:cNvPicPr preferRelativeResize="0"/>
          <p:nvPr/>
        </p:nvPicPr>
        <p:blipFill rotWithShape="1">
          <a:blip r:embed="rId3">
            <a:alphaModFix/>
          </a:blip>
          <a:srcRect b="0" l="0" r="0" t="0"/>
          <a:stretch/>
        </p:blipFill>
        <p:spPr>
          <a:xfrm>
            <a:off x="1524000" y="4572000"/>
            <a:ext cx="6477000" cy="1552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628650" y="914400"/>
            <a:ext cx="7886700" cy="7762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7. Stabilizers </a:t>
            </a:r>
            <a:endParaRPr b="1" sz="2800">
              <a:latin typeface="Times New Roman"/>
              <a:ea typeface="Times New Roman"/>
              <a:cs typeface="Times New Roman"/>
              <a:sym typeface="Times New Roman"/>
            </a:endParaRPr>
          </a:p>
        </p:txBody>
      </p:sp>
      <p:sp>
        <p:nvSpPr>
          <p:cNvPr id="210" name="Google Shape;210;p20"/>
          <p:cNvSpPr txBox="1"/>
          <p:nvPr>
            <p:ph idx="1" type="body"/>
          </p:nvPr>
        </p:nvSpPr>
        <p:spPr>
          <a:xfrm>
            <a:off x="628650" y="1676400"/>
            <a:ext cx="7886700" cy="391987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Improves thermal stability of the plastics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Generally helps in high temperature moulding operations, where some plastics decompose or gets decolorized</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could be prevented with the help of stabilizers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Eg.</a:t>
            </a:r>
            <a:endParaRPr/>
          </a:p>
          <a:p>
            <a:pPr indent="0" lvl="0" marL="82296"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Diethyl phthalate</a:t>
            </a:r>
            <a:endParaRPr/>
          </a:p>
          <a:p>
            <a:pPr indent="0" lvl="0" marL="82296"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Adipic acid esters</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82296"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876300" y="822326"/>
            <a:ext cx="7886700" cy="7778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b="1" lang="en-US" sz="3600">
                <a:solidFill>
                  <a:srgbClr val="C00000"/>
                </a:solidFill>
                <a:latin typeface="Times New Roman"/>
                <a:ea typeface="Times New Roman"/>
                <a:cs typeface="Times New Roman"/>
                <a:sym typeface="Times New Roman"/>
              </a:rPr>
              <a:t>Molecular Mass of Polymer</a:t>
            </a:r>
            <a:endParaRPr b="1" sz="3600">
              <a:solidFill>
                <a:srgbClr val="C00000"/>
              </a:solidFill>
              <a:latin typeface="Times New Roman"/>
              <a:ea typeface="Times New Roman"/>
              <a:cs typeface="Times New Roman"/>
              <a:sym typeface="Times New Roman"/>
            </a:endParaRPr>
          </a:p>
        </p:txBody>
      </p:sp>
      <p:sp>
        <p:nvSpPr>
          <p:cNvPr id="216" name="Google Shape;216;p21"/>
          <p:cNvSpPr txBox="1"/>
          <p:nvPr>
            <p:ph idx="1" type="body"/>
          </p:nvPr>
        </p:nvSpPr>
        <p:spPr>
          <a:xfrm>
            <a:off x="628650" y="1600200"/>
            <a:ext cx="78867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The molecular mass of polymer is an important property of polymer because many important properties are influenced by molecular mass. Polymers with higher molecular mass are tougher and more resistant. Their viscosities and softening temperature are also higher. Thus polymers with desired molecular mass are often required for particular purposes.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Molecular mass of polymer is not a fixed or constant value like organic compound. Their molecular mass is controlled by polymerization reaction, which in turn depends upon availability of functional group, charge carrier, life time of charge carriers. Because of random nature of growth process, the product of polymerization process is mixture of chains of different length.</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 Hence polymers are poly disperse mixture of various molecular mass polymers. Therefore molecular mass of polymers is average molecular mass</a:t>
            </a:r>
            <a:endParaRPr/>
          </a:p>
          <a:p>
            <a:pPr indent="-90804" lvl="0" marL="228600" rtl="0" algn="just">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1036320" y="762000"/>
            <a:ext cx="7498080" cy="838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b="1" lang="en-US" sz="3600">
                <a:solidFill>
                  <a:srgbClr val="C00000"/>
                </a:solidFill>
                <a:latin typeface="Times New Roman"/>
                <a:ea typeface="Times New Roman"/>
                <a:cs typeface="Times New Roman"/>
                <a:sym typeface="Times New Roman"/>
              </a:rPr>
              <a:t>Fabrication (Molding) of Plastics</a:t>
            </a:r>
            <a:endParaRPr b="1" sz="3600">
              <a:solidFill>
                <a:srgbClr val="C00000"/>
              </a:solidFill>
              <a:latin typeface="Times New Roman"/>
              <a:ea typeface="Times New Roman"/>
              <a:cs typeface="Times New Roman"/>
              <a:sym typeface="Times New Roman"/>
            </a:endParaRPr>
          </a:p>
        </p:txBody>
      </p:sp>
      <p:sp>
        <p:nvSpPr>
          <p:cNvPr id="222" name="Google Shape;222;p22"/>
          <p:cNvSpPr txBox="1"/>
          <p:nvPr>
            <p:ph idx="1" type="body"/>
          </p:nvPr>
        </p:nvSpPr>
        <p:spPr>
          <a:xfrm>
            <a:off x="228600" y="1447800"/>
            <a:ext cx="8610600" cy="4648200"/>
          </a:xfrm>
          <a:prstGeom prst="rect">
            <a:avLst/>
          </a:prstGeom>
          <a:noFill/>
          <a:ln>
            <a:noFill/>
          </a:ln>
        </p:spPr>
        <p:txBody>
          <a:bodyPr anchorCtr="0" anchor="t" bIns="45700" lIns="91425" spcFirstLastPara="1" rIns="91425" wrap="square" tIns="45700">
            <a:noAutofit/>
          </a:bodyPr>
          <a:lstStyle/>
          <a:p>
            <a:pPr indent="0" lvl="0" marL="82296" rtl="0" algn="just">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Giving any desired shape to the plastics (granules or powders) by using mould under the application of heat and pressure. A proper method is to be selected depending on the shape and type of resin used. Methods involves partial melting of resinous mass by heating.</a:t>
            </a:r>
            <a:endParaRPr/>
          </a:p>
          <a:p>
            <a:pPr indent="0" lvl="0" marL="82296"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In case of </a:t>
            </a:r>
            <a:r>
              <a:rPr b="1" lang="en-US" sz="2200">
                <a:solidFill>
                  <a:srgbClr val="FF0000"/>
                </a:solidFill>
                <a:latin typeface="Times New Roman"/>
                <a:ea typeface="Times New Roman"/>
                <a:cs typeface="Times New Roman"/>
                <a:sym typeface="Times New Roman"/>
              </a:rPr>
              <a:t>thermo-plasts </a:t>
            </a:r>
            <a:r>
              <a:rPr lang="en-US" sz="2200">
                <a:latin typeface="Times New Roman"/>
                <a:ea typeface="Times New Roman"/>
                <a:cs typeface="Times New Roman"/>
                <a:sym typeface="Times New Roman"/>
              </a:rPr>
              <a:t>molten resin is introduced in die/mould and desired shape could be achieved by compression and further cooling.</a:t>
            </a:r>
            <a:endParaRPr/>
          </a:p>
          <a:p>
            <a:pPr indent="0" lvl="0" marL="82296"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In case of </a:t>
            </a:r>
            <a:r>
              <a:rPr b="1" lang="en-US" sz="2200">
                <a:solidFill>
                  <a:srgbClr val="FF0000"/>
                </a:solidFill>
                <a:latin typeface="Times New Roman"/>
                <a:ea typeface="Times New Roman"/>
                <a:cs typeface="Times New Roman"/>
                <a:sym typeface="Times New Roman"/>
              </a:rPr>
              <a:t>thermo-sets</a:t>
            </a:r>
            <a:r>
              <a:rPr lang="en-US" sz="2200">
                <a:latin typeface="Times New Roman"/>
                <a:ea typeface="Times New Roman"/>
                <a:cs typeface="Times New Roman"/>
                <a:sym typeface="Times New Roman"/>
              </a:rPr>
              <a:t> partially polymerized mass or raw materials are introduced in the die/mould, which further cured at high temperature in the mould itself to achieve desired shape.</a:t>
            </a:r>
            <a:endParaRPr/>
          </a:p>
          <a:p>
            <a:pPr indent="0" lvl="0" marL="82296" rtl="0" algn="just">
              <a:lnSpc>
                <a:spcPct val="90000"/>
              </a:lnSpc>
              <a:spcBef>
                <a:spcPts val="1000"/>
              </a:spcBef>
              <a:spcAft>
                <a:spcPts val="0"/>
              </a:spcAft>
              <a:buClr>
                <a:schemeClr val="dk1"/>
              </a:buClr>
              <a:buSzPts val="2200"/>
              <a:buNone/>
            </a:pPr>
            <a:r>
              <a:rPr b="1" lang="en-US" sz="2200">
                <a:latin typeface="Times New Roman"/>
                <a:ea typeface="Times New Roman"/>
                <a:cs typeface="Times New Roman"/>
                <a:sym typeface="Times New Roman"/>
              </a:rPr>
              <a:t>Note: </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In case of </a:t>
            </a:r>
            <a:r>
              <a:rPr lang="en-US" sz="2200">
                <a:solidFill>
                  <a:srgbClr val="FF0000"/>
                </a:solidFill>
                <a:latin typeface="Times New Roman"/>
                <a:ea typeface="Times New Roman"/>
                <a:cs typeface="Times New Roman"/>
                <a:sym typeface="Times New Roman"/>
              </a:rPr>
              <a:t>thermoplasts, </a:t>
            </a:r>
            <a:r>
              <a:rPr lang="en-US" sz="2200">
                <a:latin typeface="Times New Roman"/>
                <a:ea typeface="Times New Roman"/>
                <a:cs typeface="Times New Roman"/>
                <a:sym typeface="Times New Roman"/>
              </a:rPr>
              <a:t>curing is done at </a:t>
            </a:r>
            <a:r>
              <a:rPr lang="en-US" sz="2200" u="sng">
                <a:latin typeface="Times New Roman"/>
                <a:ea typeface="Times New Roman"/>
                <a:cs typeface="Times New Roman"/>
                <a:sym typeface="Times New Roman"/>
              </a:rPr>
              <a:t>room temperature</a:t>
            </a:r>
            <a:r>
              <a:rPr lang="en-US" sz="2200">
                <a:latin typeface="Times New Roman"/>
                <a:ea typeface="Times New Roman"/>
                <a:cs typeface="Times New Roman"/>
                <a:sym typeface="Times New Roman"/>
              </a:rPr>
              <a:t> (low temperature), while in case of </a:t>
            </a:r>
            <a:r>
              <a:rPr lang="en-US" sz="2200">
                <a:solidFill>
                  <a:srgbClr val="FF0000"/>
                </a:solidFill>
                <a:latin typeface="Times New Roman"/>
                <a:ea typeface="Times New Roman"/>
                <a:cs typeface="Times New Roman"/>
                <a:sym typeface="Times New Roman"/>
              </a:rPr>
              <a:t>thermosets,</a:t>
            </a:r>
            <a:r>
              <a:rPr lang="en-US" sz="2200">
                <a:latin typeface="Times New Roman"/>
                <a:ea typeface="Times New Roman"/>
                <a:cs typeface="Times New Roman"/>
                <a:sym typeface="Times New Roman"/>
              </a:rPr>
              <a:t> curing is done at </a:t>
            </a:r>
            <a:r>
              <a:rPr lang="en-US" sz="2200" u="sng">
                <a:latin typeface="Times New Roman"/>
                <a:ea typeface="Times New Roman"/>
                <a:cs typeface="Times New Roman"/>
                <a:sym typeface="Times New Roman"/>
              </a:rPr>
              <a:t>high temperature</a:t>
            </a:r>
            <a:r>
              <a:rPr lang="en-US" sz="2200">
                <a:latin typeface="Times New Roman"/>
                <a:ea typeface="Times New Roman"/>
                <a:cs typeface="Times New Roman"/>
                <a:sym typeface="Times New Roman"/>
              </a:rPr>
              <a:t> to obtain desired cross-linking </a:t>
            </a:r>
            <a:endParaRPr sz="2200">
              <a:latin typeface="Times New Roman"/>
              <a:ea typeface="Times New Roman"/>
              <a:cs typeface="Times New Roman"/>
              <a:sym typeface="Times New Roman"/>
            </a:endParaRPr>
          </a:p>
          <a:p>
            <a:pPr indent="-88900" lvl="0" marL="228600" rtl="0" algn="just">
              <a:lnSpc>
                <a:spcPct val="90000"/>
              </a:lnSpc>
              <a:spcBef>
                <a:spcPts val="1000"/>
              </a:spcBef>
              <a:spcAft>
                <a:spcPts val="0"/>
              </a:spcAft>
              <a:buClr>
                <a:schemeClr val="dk1"/>
              </a:buClr>
              <a:buSzPts val="2200"/>
              <a:buNone/>
            </a:pPr>
            <a:r>
              <a:t/>
            </a:r>
            <a:endParaRPr sz="2200">
              <a:solidFill>
                <a:srgbClr val="FF0000"/>
              </a:solidFill>
              <a:latin typeface="Times New Roman"/>
              <a:ea typeface="Times New Roman"/>
              <a:cs typeface="Times New Roman"/>
              <a:sym typeface="Times New Roman"/>
            </a:endParaRPr>
          </a:p>
          <a:p>
            <a:pPr indent="-88900" lvl="0" marL="228600" rtl="0" algn="just">
              <a:lnSpc>
                <a:spcPct val="90000"/>
              </a:lnSpc>
              <a:spcBef>
                <a:spcPts val="1000"/>
              </a:spcBef>
              <a:spcAft>
                <a:spcPts val="0"/>
              </a:spcAft>
              <a:buClr>
                <a:schemeClr val="dk1"/>
              </a:buClr>
              <a:buSzPts val="2200"/>
              <a:buNone/>
            </a:pPr>
            <a:r>
              <a:t/>
            </a:r>
            <a:endParaRPr sz="2200">
              <a:solidFill>
                <a:srgbClr val="FF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685800" y="1143000"/>
            <a:ext cx="78867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3600"/>
              <a:buFont typeface="Times New Roman"/>
              <a:buNone/>
            </a:pPr>
            <a:r>
              <a:rPr b="1" lang="en-US" sz="3600">
                <a:solidFill>
                  <a:srgbClr val="C00000"/>
                </a:solidFill>
                <a:latin typeface="Times New Roman"/>
                <a:ea typeface="Times New Roman"/>
                <a:cs typeface="Times New Roman"/>
                <a:sym typeface="Times New Roman"/>
              </a:rPr>
              <a:t>Four important types of </a:t>
            </a:r>
            <a:br>
              <a:rPr b="1" lang="en-US" sz="3600">
                <a:solidFill>
                  <a:srgbClr val="C00000"/>
                </a:solidFill>
                <a:latin typeface="Times New Roman"/>
                <a:ea typeface="Times New Roman"/>
                <a:cs typeface="Times New Roman"/>
                <a:sym typeface="Times New Roman"/>
              </a:rPr>
            </a:br>
            <a:r>
              <a:rPr b="1" lang="en-US" sz="3600">
                <a:solidFill>
                  <a:srgbClr val="C00000"/>
                </a:solidFill>
                <a:latin typeface="Times New Roman"/>
                <a:ea typeface="Times New Roman"/>
                <a:cs typeface="Times New Roman"/>
                <a:sym typeface="Times New Roman"/>
              </a:rPr>
              <a:t>fabrication Methods</a:t>
            </a:r>
            <a:endParaRPr b="1" sz="3600">
              <a:solidFill>
                <a:srgbClr val="C00000"/>
              </a:solidFill>
              <a:latin typeface="Times New Roman"/>
              <a:ea typeface="Times New Roman"/>
              <a:cs typeface="Times New Roman"/>
              <a:sym typeface="Times New Roman"/>
            </a:endParaRPr>
          </a:p>
        </p:txBody>
      </p:sp>
      <p:sp>
        <p:nvSpPr>
          <p:cNvPr id="228" name="Google Shape;228;p23"/>
          <p:cNvSpPr txBox="1"/>
          <p:nvPr>
            <p:ph idx="1" type="body"/>
          </p:nvPr>
        </p:nvSpPr>
        <p:spPr>
          <a:xfrm>
            <a:off x="457200" y="2514600"/>
            <a:ext cx="8305800" cy="2590800"/>
          </a:xfrm>
          <a:prstGeom prst="rect">
            <a:avLst/>
          </a:prstGeom>
          <a:noFill/>
          <a:ln>
            <a:noFill/>
          </a:ln>
        </p:spPr>
        <p:txBody>
          <a:bodyPr anchorCtr="0" anchor="t" bIns="45700" lIns="91425" spcFirstLastPara="1" rIns="91425" wrap="square" tIns="45700">
            <a:noAutofit/>
          </a:bodyPr>
          <a:lstStyle/>
          <a:p>
            <a:pPr indent="-342900" lvl="0" marL="425196"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Compression Molding : (Suitable for Thermosets / Thermoplasts)</a:t>
            </a:r>
            <a:endParaRPr/>
          </a:p>
          <a:p>
            <a:pPr indent="-342900" lvl="0" marL="425196"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Injection Molding : (Suitable for Thermoplasts)</a:t>
            </a:r>
            <a:endParaRPr/>
          </a:p>
          <a:p>
            <a:pPr indent="-342900" lvl="0" marL="425196"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Transfer Molding : (Suitable for Thermosets)</a:t>
            </a:r>
            <a:endParaRPr/>
          </a:p>
          <a:p>
            <a:pPr indent="-342900" lvl="0" marL="425196"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Extrusion Molding : (Suitable for Thermoplasts)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1066800" y="228600"/>
            <a:ext cx="7498080" cy="6397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Compression Molding</a:t>
            </a:r>
            <a:endParaRPr b="1" sz="3200">
              <a:latin typeface="Times New Roman"/>
              <a:ea typeface="Times New Roman"/>
              <a:cs typeface="Times New Roman"/>
              <a:sym typeface="Times New Roman"/>
            </a:endParaRPr>
          </a:p>
        </p:txBody>
      </p:sp>
      <p:pic>
        <p:nvPicPr>
          <p:cNvPr id="234" name="Google Shape;234;p24"/>
          <p:cNvPicPr preferRelativeResize="0"/>
          <p:nvPr>
            <p:ph idx="1" type="body"/>
          </p:nvPr>
        </p:nvPicPr>
        <p:blipFill rotWithShape="1">
          <a:blip r:embed="rId3">
            <a:alphaModFix/>
          </a:blip>
          <a:srcRect b="0" l="0" r="0" t="0"/>
          <a:stretch/>
        </p:blipFill>
        <p:spPr>
          <a:xfrm>
            <a:off x="2590800" y="3505200"/>
            <a:ext cx="5981372" cy="3137635"/>
          </a:xfrm>
          <a:prstGeom prst="rect">
            <a:avLst/>
          </a:prstGeom>
          <a:noFill/>
          <a:ln>
            <a:noFill/>
          </a:ln>
        </p:spPr>
      </p:pic>
      <p:sp>
        <p:nvSpPr>
          <p:cNvPr id="235" name="Google Shape;235;p24"/>
          <p:cNvSpPr/>
          <p:nvPr/>
        </p:nvSpPr>
        <p:spPr>
          <a:xfrm>
            <a:off x="228600" y="990600"/>
            <a:ext cx="8686800" cy="2862322"/>
          </a:xfrm>
          <a:prstGeom prst="rect">
            <a:avLst/>
          </a:prstGeom>
          <a:noFill/>
          <a:ln>
            <a:noFill/>
          </a:ln>
        </p:spPr>
        <p:txBody>
          <a:bodyPr anchorCtr="0" anchor="t" bIns="45700" lIns="91425" spcFirstLastPara="1" rIns="91425" wrap="square" tIns="45700">
            <a:spAutoFit/>
          </a:bodyPr>
          <a:lstStyle/>
          <a:p>
            <a:pPr indent="-457200" lvl="0" marL="539496" marR="0" rtl="0" algn="just">
              <a:spcBef>
                <a:spcPts val="0"/>
              </a:spcBef>
              <a:spcAft>
                <a:spcPts val="0"/>
              </a:spcAft>
              <a:buClr>
                <a:srgbClr val="000000"/>
              </a:buClr>
              <a:buSzPts val="1800"/>
              <a:buFont typeface="Times New Roman"/>
              <a:buAutoNum type="arabicPeriod"/>
            </a:pPr>
            <a:r>
              <a:rPr b="0" i="0" lang="en-US" sz="1800" u="none" cap="none" strike="noStrike">
                <a:solidFill>
                  <a:srgbClr val="000000"/>
                </a:solidFill>
                <a:latin typeface="Times New Roman"/>
                <a:ea typeface="Times New Roman"/>
                <a:cs typeface="Times New Roman"/>
                <a:sym typeface="Times New Roman"/>
              </a:rPr>
              <a:t>Common and oldest method for molding thermosetting / thermoplastic materials</a:t>
            </a:r>
            <a:endParaRPr/>
          </a:p>
          <a:p>
            <a:pPr indent="-457200" lvl="0" marL="539496" marR="0" rtl="0" algn="just">
              <a:spcBef>
                <a:spcPts val="0"/>
              </a:spcBef>
              <a:spcAft>
                <a:spcPts val="0"/>
              </a:spcAft>
              <a:buClr>
                <a:srgbClr val="000000"/>
              </a:buClr>
              <a:buSzPts val="1800"/>
              <a:buFont typeface="Times New Roman"/>
              <a:buAutoNum type="arabicPeriod"/>
            </a:pPr>
            <a:r>
              <a:rPr b="0" i="0" lang="en-US" sz="1800" u="none" cap="none" strike="noStrike">
                <a:solidFill>
                  <a:srgbClr val="000000"/>
                </a:solidFill>
                <a:latin typeface="Times New Roman"/>
                <a:ea typeface="Times New Roman"/>
                <a:cs typeface="Times New Roman"/>
                <a:sym typeface="Times New Roman"/>
              </a:rPr>
              <a:t>Compression of raw materials or soften resinous mass is done in the mould/die under heat and pressure</a:t>
            </a:r>
            <a:endParaRPr/>
          </a:p>
          <a:p>
            <a:pPr indent="-457200" lvl="0" marL="539496" marR="0" rtl="0" algn="just">
              <a:spcBef>
                <a:spcPts val="0"/>
              </a:spcBef>
              <a:spcAft>
                <a:spcPts val="0"/>
              </a:spcAft>
              <a:buClr>
                <a:srgbClr val="000000"/>
              </a:buClr>
              <a:buSzPts val="1800"/>
              <a:buFont typeface="Noto Sans Symbols"/>
              <a:buAutoNum type="arabicPeriod"/>
            </a:pPr>
            <a:r>
              <a:rPr b="0" i="0" lang="en-US" sz="1800" u="none" cap="none" strike="noStrike">
                <a:solidFill>
                  <a:srgbClr val="000000"/>
                </a:solidFill>
                <a:latin typeface="Times New Roman"/>
                <a:ea typeface="Times New Roman"/>
                <a:cs typeface="Times New Roman"/>
                <a:sym typeface="Times New Roman"/>
              </a:rPr>
              <a:t>Predetermined quantity of raw materials is introduced carefully in the mould, further compressed by hydraulic pressure (2000 to 10000 psi)</a:t>
            </a:r>
            <a:endParaRPr/>
          </a:p>
          <a:p>
            <a:pPr indent="-457200" lvl="0" marL="539496" marR="0" rtl="0" algn="just">
              <a:spcBef>
                <a:spcPts val="0"/>
              </a:spcBef>
              <a:spcAft>
                <a:spcPts val="0"/>
              </a:spcAft>
              <a:buClr>
                <a:srgbClr val="000000"/>
              </a:buClr>
              <a:buSzPts val="1800"/>
              <a:buFont typeface="Noto Sans Symbols"/>
              <a:buAutoNum type="arabicPeriod"/>
            </a:pPr>
            <a:r>
              <a:rPr b="0" i="0" lang="en-US" sz="1800" u="none" cap="none" strike="noStrike">
                <a:solidFill>
                  <a:srgbClr val="000000"/>
                </a:solidFill>
                <a:latin typeface="Times New Roman"/>
                <a:ea typeface="Times New Roman"/>
                <a:cs typeface="Times New Roman"/>
                <a:sym typeface="Times New Roman"/>
              </a:rPr>
              <a:t>Molten or soften resinous mass gets filled in the cavity of mould.</a:t>
            </a:r>
            <a:endParaRPr/>
          </a:p>
          <a:p>
            <a:pPr indent="-457200" lvl="0" marL="539496" marR="0" rtl="0" algn="just">
              <a:spcBef>
                <a:spcPts val="0"/>
              </a:spcBef>
              <a:spcAft>
                <a:spcPts val="0"/>
              </a:spcAft>
              <a:buClr>
                <a:srgbClr val="000000"/>
              </a:buClr>
              <a:buSzPts val="1800"/>
              <a:buFont typeface="Noto Sans Symbols"/>
              <a:buAutoNum type="arabicPeriod"/>
            </a:pPr>
            <a:r>
              <a:rPr b="0" i="0" lang="en-US" sz="1800" u="none" cap="none" strike="noStrike">
                <a:solidFill>
                  <a:srgbClr val="000000"/>
                </a:solidFill>
                <a:latin typeface="Times New Roman"/>
                <a:ea typeface="Times New Roman"/>
                <a:cs typeface="Times New Roman"/>
                <a:sym typeface="Times New Roman"/>
              </a:rPr>
              <a:t>Curing is done by heating (Thermosetting) or by cooling (Thermoplastics)</a:t>
            </a:r>
            <a:endParaRPr/>
          </a:p>
          <a:p>
            <a:pPr indent="-457200" lvl="0" marL="539496" marR="0" rtl="0" algn="just">
              <a:spcBef>
                <a:spcPts val="0"/>
              </a:spcBef>
              <a:spcAft>
                <a:spcPts val="0"/>
              </a:spcAft>
              <a:buClr>
                <a:srgbClr val="000000"/>
              </a:buClr>
              <a:buSzPts val="1800"/>
              <a:buFont typeface="Noto Sans Symbols"/>
              <a:buAutoNum type="arabicPeriod"/>
            </a:pPr>
            <a:r>
              <a:rPr b="0" i="0" lang="en-US" sz="1800" u="none" cap="none" strike="noStrike">
                <a:solidFill>
                  <a:srgbClr val="000000"/>
                </a:solidFill>
                <a:latin typeface="Times New Roman"/>
                <a:ea typeface="Times New Roman"/>
                <a:cs typeface="Times New Roman"/>
                <a:sym typeface="Times New Roman"/>
              </a:rPr>
              <a:t>Finally moulded article is separated from the mould by opening the mould apart.</a:t>
            </a:r>
            <a:endParaRPr/>
          </a:p>
          <a:p>
            <a:pPr indent="-457200" lvl="0" marL="539496" marR="0" rtl="0" algn="just">
              <a:spcBef>
                <a:spcPts val="0"/>
              </a:spcBef>
              <a:spcAft>
                <a:spcPts val="0"/>
              </a:spcAft>
              <a:buClr>
                <a:srgbClr val="000000"/>
              </a:buClr>
              <a:buSzPts val="1800"/>
              <a:buFont typeface="Noto Sans Symbols"/>
              <a:buAutoNum type="arabicPeriod"/>
            </a:pPr>
            <a:r>
              <a:rPr b="1" i="0" lang="en-US" sz="1800" u="none" cap="none" strike="noStrike">
                <a:solidFill>
                  <a:srgbClr val="000000"/>
                </a:solidFill>
                <a:latin typeface="Times New Roman"/>
                <a:ea typeface="Times New Roman"/>
                <a:cs typeface="Times New Roman"/>
                <a:sym typeface="Times New Roman"/>
              </a:rPr>
              <a:t>Applications</a:t>
            </a:r>
            <a:r>
              <a:rPr b="0" i="0" lang="en-US" sz="1800" u="none" cap="none" strike="noStrike">
                <a:solidFill>
                  <a:srgbClr val="000000"/>
                </a:solidFill>
                <a:latin typeface="Times New Roman"/>
                <a:ea typeface="Times New Roman"/>
                <a:cs typeface="Times New Roman"/>
                <a:sym typeface="Times New Roman"/>
              </a:rPr>
              <a:t> : Electric switch boxes, Ash trays, cabinets for radio, television, computers etc.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5"/>
          <p:cNvPicPr preferRelativeResize="0"/>
          <p:nvPr>
            <p:ph idx="1" type="body"/>
          </p:nvPr>
        </p:nvPicPr>
        <p:blipFill rotWithShape="1">
          <a:blip r:embed="rId3">
            <a:alphaModFix/>
          </a:blip>
          <a:srcRect b="0" l="0" r="0" t="0"/>
          <a:stretch/>
        </p:blipFill>
        <p:spPr>
          <a:xfrm>
            <a:off x="304800" y="914400"/>
            <a:ext cx="8686800" cy="594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1295400" y="503238"/>
            <a:ext cx="7498080" cy="563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Injection Molding</a:t>
            </a:r>
            <a:endParaRPr b="1" sz="3200">
              <a:latin typeface="Times New Roman"/>
              <a:ea typeface="Times New Roman"/>
              <a:cs typeface="Times New Roman"/>
              <a:sym typeface="Times New Roman"/>
            </a:endParaRPr>
          </a:p>
        </p:txBody>
      </p:sp>
      <p:sp>
        <p:nvSpPr>
          <p:cNvPr id="246" name="Google Shape;246;p26"/>
          <p:cNvSpPr txBox="1"/>
          <p:nvPr>
            <p:ph idx="1" type="body"/>
          </p:nvPr>
        </p:nvSpPr>
        <p:spPr>
          <a:xfrm>
            <a:off x="228600" y="1143000"/>
            <a:ext cx="8763000" cy="2590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Especially used for </a:t>
            </a:r>
            <a:r>
              <a:rPr lang="en-US" sz="1600" u="sng">
                <a:latin typeface="Times New Roman"/>
                <a:ea typeface="Times New Roman"/>
                <a:cs typeface="Times New Roman"/>
                <a:sym typeface="Times New Roman"/>
              </a:rPr>
              <a:t>thermoplastic </a:t>
            </a:r>
            <a:r>
              <a:rPr lang="en-US" sz="1600">
                <a:latin typeface="Times New Roman"/>
                <a:ea typeface="Times New Roman"/>
                <a:cs typeface="Times New Roman"/>
                <a:sym typeface="Times New Roman"/>
              </a:rPr>
              <a:t>materials</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Powder or granular resin is heated in a cylinder and injected at a controlled rate in a mould</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Piston plunger or screw is used to force the material in mould.</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Pressure upto 1758 kg/cm</a:t>
            </a:r>
            <a:r>
              <a:rPr baseline="30000" lang="en-US" sz="1600">
                <a:latin typeface="Times New Roman"/>
                <a:ea typeface="Times New Roman"/>
                <a:cs typeface="Times New Roman"/>
                <a:sym typeface="Times New Roman"/>
              </a:rPr>
              <a:t>2</a:t>
            </a:r>
            <a:r>
              <a:rPr lang="en-US" sz="1600">
                <a:latin typeface="Times New Roman"/>
                <a:ea typeface="Times New Roman"/>
                <a:cs typeface="Times New Roman"/>
                <a:sym typeface="Times New Roman"/>
              </a:rPr>
              <a:t> (125 psi) is used</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Once the article is formed mould is cooled and half mould is opened to remove the finished article.</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Disadvantage of the method is formation of air bubbles or cavities in the articles</a:t>
            </a:r>
            <a:endParaRPr/>
          </a:p>
          <a:p>
            <a:pPr indent="-228600" lvl="0" marL="228600" rtl="0" algn="l">
              <a:lnSpc>
                <a:spcPct val="90000"/>
              </a:lnSpc>
              <a:spcBef>
                <a:spcPts val="1000"/>
              </a:spcBef>
              <a:spcAft>
                <a:spcPts val="0"/>
              </a:spcAft>
              <a:buClr>
                <a:schemeClr val="dk1"/>
              </a:buClr>
              <a:buSzPts val="1600"/>
              <a:buChar char="•"/>
            </a:pPr>
            <a:r>
              <a:rPr b="1" lang="en-US" sz="1600">
                <a:latin typeface="Times New Roman"/>
                <a:ea typeface="Times New Roman"/>
                <a:cs typeface="Times New Roman"/>
                <a:sym typeface="Times New Roman"/>
              </a:rPr>
              <a:t>Applications: </a:t>
            </a:r>
            <a:r>
              <a:rPr lang="en-US" sz="1600">
                <a:latin typeface="Times New Roman"/>
                <a:ea typeface="Times New Roman"/>
                <a:cs typeface="Times New Roman"/>
                <a:sym typeface="Times New Roman"/>
              </a:rPr>
              <a:t>Smaller but large volume articles such as, pen caps, bottle caps, cups, containers, mechanical parts</a:t>
            </a:r>
            <a:endParaRPr sz="1600">
              <a:latin typeface="Times New Roman"/>
              <a:ea typeface="Times New Roman"/>
              <a:cs typeface="Times New Roman"/>
              <a:sym typeface="Times New Roman"/>
            </a:endParaRPr>
          </a:p>
          <a:p>
            <a:pPr indent="-127000" lvl="0" marL="22860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pic>
        <p:nvPicPr>
          <p:cNvPr id="247" name="Google Shape;247;p26"/>
          <p:cNvPicPr preferRelativeResize="0"/>
          <p:nvPr/>
        </p:nvPicPr>
        <p:blipFill rotWithShape="1">
          <a:blip r:embed="rId3">
            <a:alphaModFix/>
          </a:blip>
          <a:srcRect b="0" l="0" r="0" t="0"/>
          <a:stretch/>
        </p:blipFill>
        <p:spPr>
          <a:xfrm>
            <a:off x="2209800" y="3644832"/>
            <a:ext cx="6553200" cy="28321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7"/>
          <p:cNvPicPr preferRelativeResize="0"/>
          <p:nvPr>
            <p:ph idx="1" type="body"/>
          </p:nvPr>
        </p:nvPicPr>
        <p:blipFill rotWithShape="1">
          <a:blip r:embed="rId3">
            <a:alphaModFix/>
          </a:blip>
          <a:srcRect b="0" l="0" r="0" t="0"/>
          <a:stretch/>
        </p:blipFill>
        <p:spPr>
          <a:xfrm>
            <a:off x="1066800" y="381000"/>
            <a:ext cx="8030080" cy="60601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1066800" y="228600"/>
            <a:ext cx="7498080" cy="6397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Transfer Molding</a:t>
            </a:r>
            <a:endParaRPr b="1" sz="3200">
              <a:latin typeface="Times New Roman"/>
              <a:ea typeface="Times New Roman"/>
              <a:cs typeface="Times New Roman"/>
              <a:sym typeface="Times New Roman"/>
            </a:endParaRPr>
          </a:p>
        </p:txBody>
      </p:sp>
      <p:sp>
        <p:nvSpPr>
          <p:cNvPr id="258" name="Google Shape;258;p28"/>
          <p:cNvSpPr/>
          <p:nvPr/>
        </p:nvSpPr>
        <p:spPr>
          <a:xfrm>
            <a:off x="457200" y="1079242"/>
            <a:ext cx="8534400" cy="501675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method combines features of both Compression Molding (hydraulic pressing of molding materials - thermosets) and Injection Molding (ram-plunger and filling the mold through a sprue).</a:t>
            </a:r>
            <a:endParaRPr/>
          </a:p>
          <a:p>
            <a:pPr indent="-285750" lvl="0" marL="28575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method is used especially for molding thermosetting resins (thermosets)</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Products with relatively intricate designs could be fabricated with this method</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Powdered raw materials are heated at certain low temperature to soften and then introduced through an orifice or sprue in the mould</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Then it is cured in the mould at high temperature for certain time</a:t>
            </a:r>
            <a:endParaRPr b="0" i="0" sz="2000" u="none" cap="none" strike="noStrike">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Finally the moulded article is removed by separation of mould</a:t>
            </a:r>
            <a:endParaRPr/>
          </a:p>
          <a:p>
            <a:pPr indent="0" lvl="0" marL="0" marR="0" rtl="0" algn="just">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Advantages:</a:t>
            </a:r>
            <a:endParaRPr/>
          </a:p>
          <a:p>
            <a:pPr indent="-342900" lvl="0" marL="34290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Articles with intricate shapes could be designed</a:t>
            </a:r>
            <a:endParaRPr/>
          </a:p>
          <a:p>
            <a:pPr indent="-342900" lvl="0" marL="34290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Aerospace and automobile parts, car body, helmets</a:t>
            </a:r>
            <a:endParaRPr/>
          </a:p>
          <a:p>
            <a:pPr indent="-342900" lvl="0" marL="34290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articles produced are blister free</a:t>
            </a:r>
            <a:endParaRPr/>
          </a:p>
          <a:p>
            <a:pPr indent="-342900" lvl="0" marL="34290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Fine wires and glass fibers can be inserted in the mould</a:t>
            </a:r>
            <a:endParaRPr/>
          </a:p>
          <a:p>
            <a:pPr indent="-342900" lvl="0" marL="34290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Even thick pieces can be cured completely and uniformly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1295400" y="579438"/>
            <a:ext cx="7498080" cy="6397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Transfer Molding</a:t>
            </a:r>
            <a:endParaRPr b="1" sz="3600">
              <a:latin typeface="Times New Roman"/>
              <a:ea typeface="Times New Roman"/>
              <a:cs typeface="Times New Roman"/>
              <a:sym typeface="Times New Roman"/>
            </a:endParaRPr>
          </a:p>
        </p:txBody>
      </p:sp>
      <p:pic>
        <p:nvPicPr>
          <p:cNvPr id="264" name="Google Shape;264;p29"/>
          <p:cNvPicPr preferRelativeResize="0"/>
          <p:nvPr>
            <p:ph idx="1" type="body"/>
          </p:nvPr>
        </p:nvPicPr>
        <p:blipFill rotWithShape="1">
          <a:blip r:embed="rId3">
            <a:alphaModFix/>
          </a:blip>
          <a:srcRect b="0" l="0" r="0" t="0"/>
          <a:stretch/>
        </p:blipFill>
        <p:spPr>
          <a:xfrm>
            <a:off x="1981200" y="1143000"/>
            <a:ext cx="6019800" cy="46469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3"/>
          <p:cNvPicPr preferRelativeResize="0"/>
          <p:nvPr/>
        </p:nvPicPr>
        <p:blipFill rotWithShape="1">
          <a:blip r:embed="rId3">
            <a:alphaModFix/>
          </a:blip>
          <a:srcRect b="0" l="0" r="0" t="0"/>
          <a:stretch/>
        </p:blipFill>
        <p:spPr>
          <a:xfrm>
            <a:off x="762000" y="914400"/>
            <a:ext cx="7782816" cy="5257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idx="1" type="body"/>
          </p:nvPr>
        </p:nvSpPr>
        <p:spPr>
          <a:xfrm>
            <a:off x="304800" y="1447800"/>
            <a:ext cx="8476488" cy="4800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method is used for the manufacturing of continuous type of thermoplastic articles with constant cross-section. </a:t>
            </a:r>
            <a:r>
              <a:rPr b="1" lang="en-US" sz="2000">
                <a:solidFill>
                  <a:srgbClr val="FF0000"/>
                </a:solidFill>
                <a:latin typeface="Times New Roman"/>
                <a:ea typeface="Times New Roman"/>
                <a:cs typeface="Times New Roman"/>
                <a:sym typeface="Times New Roman"/>
              </a:rPr>
              <a:t>Eg. Tubes, rods, strips, insulated electric cables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Dry powder or granules of thermoplastic materials are introduced through hopper and further melted by heating.</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There are two types of extrusion moulding:</a:t>
            </a:r>
            <a:endParaRPr/>
          </a:p>
          <a:p>
            <a:pPr indent="-342900" lvl="0" marL="750888" rtl="0" algn="just">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Vertical extruder moulding </a:t>
            </a:r>
            <a:endParaRPr/>
          </a:p>
          <a:p>
            <a:pPr indent="-342900" lvl="0" marL="750888" rtl="0" algn="just">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Horizontal extruder moulding</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Molten mass is pushed through the orifice of the die by using screw</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Once the article leaves the orifice, it is allowed to pass through water for solidification</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Proper temperature control of heating chamber and the speed of the screw are the major factors behind successful operation </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70" name="Google Shape;270;p30"/>
          <p:cNvSpPr txBox="1"/>
          <p:nvPr>
            <p:ph type="title"/>
          </p:nvPr>
        </p:nvSpPr>
        <p:spPr>
          <a:xfrm>
            <a:off x="1066800" y="685800"/>
            <a:ext cx="7498080"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Extrusion Molding (Horizontal)</a:t>
            </a:r>
            <a:endParaRPr b="1" sz="36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1371600" y="152400"/>
            <a:ext cx="7498080" cy="10366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sz="3600">
                <a:latin typeface="Calibri"/>
                <a:ea typeface="Calibri"/>
                <a:cs typeface="Calibri"/>
                <a:sym typeface="Calibri"/>
              </a:rPr>
              <a:t>Extrusion Molding </a:t>
            </a:r>
            <a:br>
              <a:rPr b="1" lang="en-US" sz="3600">
                <a:latin typeface="Calibri"/>
                <a:ea typeface="Calibri"/>
                <a:cs typeface="Calibri"/>
                <a:sym typeface="Calibri"/>
              </a:rPr>
            </a:br>
            <a:r>
              <a:rPr b="1" lang="en-US" sz="3600">
                <a:latin typeface="Calibri"/>
                <a:ea typeface="Calibri"/>
                <a:cs typeface="Calibri"/>
                <a:sym typeface="Calibri"/>
              </a:rPr>
              <a:t>(Horizontal)</a:t>
            </a:r>
            <a:endParaRPr b="1" sz="3600">
              <a:latin typeface="Calibri"/>
              <a:ea typeface="Calibri"/>
              <a:cs typeface="Calibri"/>
              <a:sym typeface="Calibri"/>
            </a:endParaRPr>
          </a:p>
        </p:txBody>
      </p:sp>
      <p:pic>
        <p:nvPicPr>
          <p:cNvPr id="276" name="Google Shape;276;p31"/>
          <p:cNvPicPr preferRelativeResize="0"/>
          <p:nvPr/>
        </p:nvPicPr>
        <p:blipFill rotWithShape="1">
          <a:blip r:embed="rId3">
            <a:alphaModFix/>
          </a:blip>
          <a:srcRect b="0" l="0" r="0" t="0"/>
          <a:stretch/>
        </p:blipFill>
        <p:spPr>
          <a:xfrm>
            <a:off x="304800" y="1149928"/>
            <a:ext cx="8534400" cy="563187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628650" y="808037"/>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Extrusion Molding (Vertical)</a:t>
            </a:r>
            <a:endParaRPr b="1" sz="3600">
              <a:latin typeface="Calibri"/>
              <a:ea typeface="Calibri"/>
              <a:cs typeface="Calibri"/>
              <a:sym typeface="Calibri"/>
            </a:endParaRPr>
          </a:p>
        </p:txBody>
      </p:sp>
      <p:pic>
        <p:nvPicPr>
          <p:cNvPr id="282" name="Google Shape;282;p32"/>
          <p:cNvPicPr preferRelativeResize="0"/>
          <p:nvPr/>
        </p:nvPicPr>
        <p:blipFill rotWithShape="1">
          <a:blip r:embed="rId3">
            <a:alphaModFix/>
          </a:blip>
          <a:srcRect b="0" l="0" r="0" t="0"/>
          <a:stretch/>
        </p:blipFill>
        <p:spPr>
          <a:xfrm>
            <a:off x="1371600" y="2057400"/>
            <a:ext cx="6553199" cy="3810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304800" y="2362200"/>
            <a:ext cx="8534400" cy="1828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200"/>
              <a:buFont typeface="Times New Roman"/>
              <a:buNone/>
            </a:pPr>
            <a:r>
              <a:rPr b="1" lang="en-US" sz="3200">
                <a:solidFill>
                  <a:srgbClr val="C00000"/>
                </a:solidFill>
                <a:latin typeface="Times New Roman"/>
                <a:ea typeface="Times New Roman"/>
                <a:cs typeface="Times New Roman"/>
                <a:sym typeface="Times New Roman"/>
              </a:rPr>
              <a:t>Synthesis and Applications of Commercially important Polymers</a:t>
            </a:r>
            <a:br>
              <a:rPr b="1" lang="en-US" sz="3200">
                <a:solidFill>
                  <a:srgbClr val="C00000"/>
                </a:solidFill>
                <a:latin typeface="Times New Roman"/>
                <a:ea typeface="Times New Roman"/>
                <a:cs typeface="Times New Roman"/>
                <a:sym typeface="Times New Roman"/>
              </a:rPr>
            </a:br>
            <a:r>
              <a:rPr b="1" lang="en-US" sz="3200">
                <a:solidFill>
                  <a:srgbClr val="C00000"/>
                </a:solidFill>
                <a:latin typeface="Times New Roman"/>
                <a:ea typeface="Times New Roman"/>
                <a:cs typeface="Times New Roman"/>
                <a:sym typeface="Times New Roman"/>
              </a:rPr>
              <a:t>[Preparation, Properties and Uses]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idx="1" type="body"/>
          </p:nvPr>
        </p:nvSpPr>
        <p:spPr>
          <a:xfrm>
            <a:off x="628650" y="1905000"/>
            <a:ext cx="7886700" cy="37338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Poly  Vinyl Acetate (PVAc): Y</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Poly Methyl Methacrylate (PMMA):Y</a:t>
            </a:r>
            <a:endParaRPr b="1"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Poly-Paraphenylene  Terephthalamide (KEVLAR):Y</a:t>
            </a:r>
            <a:endParaRPr b="1"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Polylactic acid: Y</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sz="2400">
                <a:latin typeface="Times New Roman"/>
                <a:ea typeface="Times New Roman"/>
                <a:cs typeface="Times New Roman"/>
                <a:sym typeface="Times New Roman"/>
              </a:rPr>
              <a:t>PDMS: Y</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293" name="Google Shape;293;p34"/>
          <p:cNvSpPr txBox="1"/>
          <p:nvPr>
            <p:ph type="title"/>
          </p:nvPr>
        </p:nvSpPr>
        <p:spPr>
          <a:xfrm>
            <a:off x="628650" y="838200"/>
            <a:ext cx="7886700" cy="1066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Some Important Polymers</a:t>
            </a:r>
            <a:endParaRPr b="1" sz="3600">
              <a:solidFill>
                <a:srgbClr val="00206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628650" y="914399"/>
            <a:ext cx="7886700" cy="9144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1. Poly  Vinyl Acetate (PVAc)</a:t>
            </a:r>
            <a:endParaRPr b="1" sz="3600">
              <a:solidFill>
                <a:srgbClr val="C00000"/>
              </a:solidFill>
            </a:endParaRPr>
          </a:p>
        </p:txBody>
      </p:sp>
      <p:sp>
        <p:nvSpPr>
          <p:cNvPr id="299" name="Google Shape;299;p35"/>
          <p:cNvSpPr txBox="1"/>
          <p:nvPr>
            <p:ph idx="1" type="body"/>
          </p:nvPr>
        </p:nvSpPr>
        <p:spPr>
          <a:xfrm>
            <a:off x="381000" y="1825625"/>
            <a:ext cx="83820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Polyvinyl acetate is a polymer produced through the combination of several units of monomeric vinyl acetate (CH</a:t>
            </a:r>
            <a:r>
              <a:rPr baseline="-25000"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COOCH=CH</a:t>
            </a:r>
            <a:r>
              <a:rPr baseline="-25000"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number of units so combined is typically between 100 and 5,000.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translates to an average molecular weight between 850 and 40,000. </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716573" y="838200"/>
            <a:ext cx="7886700" cy="6858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1. Poly  Vinyl Acetate (PVAc)</a:t>
            </a:r>
            <a:endParaRPr b="1" sz="3600">
              <a:solidFill>
                <a:srgbClr val="C00000"/>
              </a:solidFill>
            </a:endParaRPr>
          </a:p>
        </p:txBody>
      </p:sp>
      <p:sp>
        <p:nvSpPr>
          <p:cNvPr id="305" name="Google Shape;305;p36"/>
          <p:cNvSpPr txBox="1"/>
          <p:nvPr>
            <p:ph idx="1" type="body"/>
          </p:nvPr>
        </p:nvSpPr>
        <p:spPr>
          <a:xfrm>
            <a:off x="304800" y="1524000"/>
            <a:ext cx="8439150" cy="175259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C00000"/>
              </a:buClr>
              <a:buSzPts val="2200"/>
              <a:buNone/>
            </a:pPr>
            <a:r>
              <a:rPr b="1" lang="en-US" sz="2200">
                <a:solidFill>
                  <a:srgbClr val="C00000"/>
                </a:solidFill>
                <a:latin typeface="Times New Roman"/>
                <a:ea typeface="Times New Roman"/>
                <a:cs typeface="Times New Roman"/>
                <a:sym typeface="Times New Roman"/>
              </a:rPr>
              <a:t>Preparation:</a:t>
            </a:r>
            <a:endParaRPr sz="2200">
              <a:solidFill>
                <a:srgbClr val="C0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Vinyl acetate Monomer is prepared by reacting acetylene with anhydrous acetic acid in the presence of a mercurous sulfate catalyst; poly vinyl acetate is prepared by free radical vinyl polymerization as follows:</a:t>
            </a:r>
            <a:endParaRPr sz="2200">
              <a:latin typeface="Times New Roman"/>
              <a:ea typeface="Times New Roman"/>
              <a:cs typeface="Times New Roman"/>
              <a:sym typeface="Times New Roman"/>
            </a:endParaRPr>
          </a:p>
        </p:txBody>
      </p:sp>
      <p:pic>
        <p:nvPicPr>
          <p:cNvPr descr="download" id="306" name="Google Shape;306;p36"/>
          <p:cNvPicPr preferRelativeResize="0"/>
          <p:nvPr/>
        </p:nvPicPr>
        <p:blipFill rotWithShape="1">
          <a:blip r:embed="rId3">
            <a:alphaModFix/>
          </a:blip>
          <a:srcRect b="0" l="0" r="0" t="0"/>
          <a:stretch/>
        </p:blipFill>
        <p:spPr>
          <a:xfrm>
            <a:off x="949569" y="2971800"/>
            <a:ext cx="7127631" cy="2895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609600" y="838200"/>
            <a:ext cx="7886700" cy="6858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1. Poly  Vinyl Acetate (PVAc)</a:t>
            </a:r>
            <a:endParaRPr b="1" sz="3600">
              <a:solidFill>
                <a:srgbClr val="C00000"/>
              </a:solidFill>
            </a:endParaRPr>
          </a:p>
        </p:txBody>
      </p:sp>
      <p:sp>
        <p:nvSpPr>
          <p:cNvPr id="312" name="Google Shape;312;p37"/>
          <p:cNvSpPr txBox="1"/>
          <p:nvPr>
            <p:ph idx="1" type="body"/>
          </p:nvPr>
        </p:nvSpPr>
        <p:spPr>
          <a:xfrm>
            <a:off x="304800" y="1447800"/>
            <a:ext cx="8534400" cy="465296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C00000"/>
              </a:buClr>
              <a:buSzPts val="2200"/>
              <a:buNone/>
            </a:pPr>
            <a:r>
              <a:rPr b="1" lang="en-US" sz="2200">
                <a:solidFill>
                  <a:srgbClr val="C00000"/>
                </a:solidFill>
                <a:latin typeface="Times New Roman"/>
                <a:ea typeface="Times New Roman"/>
                <a:cs typeface="Times New Roman"/>
                <a:sym typeface="Times New Roman"/>
              </a:rPr>
              <a:t>Properties:</a:t>
            </a:r>
            <a:endParaRPr sz="2200">
              <a:solidFill>
                <a:srgbClr val="C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Polyvinyl acetate is an amorphous polymer </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The hardest of the polyvinyl esters, polyvinyl acetate offers good adhesion to most surfaces. </a:t>
            </a:r>
            <a:endParaRPr sz="2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Unlike some other thermoplastics, it will not turn yellow. </a:t>
            </a:r>
            <a:endParaRPr sz="2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Polyvinyl acetate does not cross-link, and it can be dissolved in many solvents other than water. </a:t>
            </a:r>
            <a:endParaRPr sz="2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One slow-drying formulation combines 5 to 15 percent polyvinyl acetate with ethyl alcohol (ethanol). </a:t>
            </a:r>
            <a:endParaRPr sz="2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A fast-drying counterpart combines the same amount of polyvinyl acetate with acetone (dimethyl ketone).</a:t>
            </a:r>
            <a:endParaRPr sz="22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idx="1" type="body"/>
          </p:nvPr>
        </p:nvSpPr>
        <p:spPr>
          <a:xfrm>
            <a:off x="381000" y="1744662"/>
            <a:ext cx="83820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C00000"/>
              </a:buClr>
              <a:buSzPts val="2000"/>
              <a:buNone/>
            </a:pPr>
            <a:r>
              <a:rPr b="1" lang="en-US" sz="2000" cap="none">
                <a:solidFill>
                  <a:srgbClr val="C00000"/>
                </a:solidFill>
                <a:latin typeface="Times New Roman"/>
                <a:ea typeface="Times New Roman"/>
                <a:cs typeface="Times New Roman"/>
                <a:sym typeface="Times New Roman"/>
              </a:rPr>
              <a:t>USES: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Emulsified polyvinyl acetate is used in water-based adhesives, including pastes and glues.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One of the uses for emulsified polyvinyl acetate is in bookbinding, depending upon the necessary lifetime of the book, the polyvinyl acetate chosen will either be co-polymeric or homo-polymeric.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Polyvinyl acetate offers acceptable gap-filling capability.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may be used as a resinous component of latex paints, offering compatibility with a wide-range of other paint chemicals.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Polyvinyl acetate may be used in the lamination of metal foils.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Non-emulsified, or waterless, polyvinyl acetate is useful as a thermosetting adhesive.</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318" name="Google Shape;318;p38"/>
          <p:cNvSpPr txBox="1"/>
          <p:nvPr>
            <p:ph type="title"/>
          </p:nvPr>
        </p:nvSpPr>
        <p:spPr>
          <a:xfrm>
            <a:off x="609600" y="990599"/>
            <a:ext cx="7886700" cy="6858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1. Poly  Vinyl Acetate (PVAc)</a:t>
            </a:r>
            <a:endParaRPr b="1" sz="360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628650" y="898526"/>
            <a:ext cx="7886700" cy="10064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2. Poly Methyl Methacrylate (PMMA)</a:t>
            </a:r>
            <a:endParaRPr b="1" sz="3600">
              <a:solidFill>
                <a:srgbClr val="C00000"/>
              </a:solidFill>
            </a:endParaRPr>
          </a:p>
        </p:txBody>
      </p:sp>
      <p:sp>
        <p:nvSpPr>
          <p:cNvPr id="324" name="Google Shape;324;p39"/>
          <p:cNvSpPr txBox="1"/>
          <p:nvPr>
            <p:ph idx="1" type="body"/>
          </p:nvPr>
        </p:nvSpPr>
        <p:spPr>
          <a:xfrm>
            <a:off x="628650" y="2130425"/>
            <a:ext cx="7886700" cy="305117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Poly-(methyl methacrylate) (PMMA), also known as acrylic or acrylic glass as well as by the trade names Crylux, Plexiglas, Acrylite, Lucite, and Perspex</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is a transparent thermoplastic often used in sheet form as a light-weight or shatter-resistant alternative to glass.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same material can be used as a casting resin, in inks and coatings, and has many other uses.</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990600" y="884238"/>
            <a:ext cx="7498080" cy="7921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Classification based on source</a:t>
            </a:r>
            <a:endParaRPr/>
          </a:p>
        </p:txBody>
      </p:sp>
      <p:sp>
        <p:nvSpPr>
          <p:cNvPr id="111" name="Google Shape;111;p4"/>
          <p:cNvSpPr txBox="1"/>
          <p:nvPr>
            <p:ph idx="1" type="body"/>
          </p:nvPr>
        </p:nvSpPr>
        <p:spPr>
          <a:xfrm>
            <a:off x="304800" y="1676400"/>
            <a:ext cx="8552688" cy="41910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Naturally occurring Polymers: </a:t>
            </a:r>
            <a:r>
              <a:rPr lang="en-US" sz="2400">
                <a:latin typeface="Times New Roman"/>
                <a:ea typeface="Times New Roman"/>
                <a:cs typeface="Times New Roman"/>
                <a:sym typeface="Times New Roman"/>
              </a:rPr>
              <a:t>These occur in plants and animals and are very essential for life e.g. starch, cellulose, amino acids, etc.</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Synthetic polymers: </a:t>
            </a:r>
            <a:r>
              <a:rPr lang="en-US" sz="2400">
                <a:latin typeface="Times New Roman"/>
                <a:ea typeface="Times New Roman"/>
                <a:cs typeface="Times New Roman"/>
                <a:sym typeface="Times New Roman"/>
              </a:rPr>
              <a:t>These polymers are prepared in laboratory they are man made polymers e.g. plastics, synthetic rubbers, etc.</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Semi synthetic polymers: </a:t>
            </a:r>
            <a:r>
              <a:rPr lang="en-US" sz="2400">
                <a:latin typeface="Times New Roman"/>
                <a:ea typeface="Times New Roman"/>
                <a:cs typeface="Times New Roman"/>
                <a:sym typeface="Times New Roman"/>
              </a:rPr>
              <a:t>These are derived from naturally occurring polymers by chemical modification.  e.g. vulcanized rubber, Cuprammonium silk and Cuprammonium rayon, etc.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idx="1" type="body"/>
          </p:nvPr>
        </p:nvSpPr>
        <p:spPr>
          <a:xfrm>
            <a:off x="381000" y="1752600"/>
            <a:ext cx="8382000" cy="1371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b="1" lang="en-US" sz="2400">
                <a:latin typeface="Times New Roman"/>
                <a:ea typeface="Times New Roman"/>
                <a:cs typeface="Times New Roman"/>
                <a:sym typeface="Times New Roman"/>
              </a:rPr>
              <a:t>Preparation:</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rPr lang="en-US" sz="2400">
                <a:latin typeface="Times New Roman"/>
                <a:ea typeface="Times New Roman"/>
                <a:cs typeface="Times New Roman"/>
                <a:sym typeface="Times New Roman"/>
              </a:rPr>
              <a:t>PMMA is routinely produced by emulsion polymerization, solution polymerization, and bulk polymerization.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rPr lang="en-US" sz="2400">
                <a:latin typeface="Times New Roman"/>
                <a:ea typeface="Times New Roman"/>
                <a:cs typeface="Times New Roman"/>
                <a:sym typeface="Times New Roman"/>
              </a:rPr>
              <a:t>It is generally prepared by radical initiation method. </a:t>
            </a:r>
            <a:endParaRPr/>
          </a:p>
          <a:p>
            <a:pPr indent="-87629" lvl="0" marL="228600" rtl="0" algn="just">
              <a:lnSpc>
                <a:spcPct val="90000"/>
              </a:lnSpc>
              <a:spcBef>
                <a:spcPts val="1000"/>
              </a:spcBef>
              <a:spcAft>
                <a:spcPts val="0"/>
              </a:spcAft>
              <a:buClr>
                <a:schemeClr val="dk1"/>
              </a:buClr>
              <a:buSzPct val="100000"/>
              <a:buNone/>
            </a:pPr>
            <a:r>
              <a:t/>
            </a:r>
            <a:endParaRPr sz="2400">
              <a:latin typeface="Times New Roman"/>
              <a:ea typeface="Times New Roman"/>
              <a:cs typeface="Times New Roman"/>
              <a:sym typeface="Times New Roman"/>
            </a:endParaRPr>
          </a:p>
        </p:txBody>
      </p:sp>
      <p:pic>
        <p:nvPicPr>
          <p:cNvPr descr="Description: Image result for polymerization of pmma" id="330" name="Google Shape;330;p40"/>
          <p:cNvPicPr preferRelativeResize="0"/>
          <p:nvPr/>
        </p:nvPicPr>
        <p:blipFill rotWithShape="1">
          <a:blip r:embed="rId3">
            <a:alphaModFix/>
          </a:blip>
          <a:srcRect b="0" l="0" r="0" t="0"/>
          <a:stretch/>
        </p:blipFill>
        <p:spPr>
          <a:xfrm>
            <a:off x="823502" y="3352800"/>
            <a:ext cx="7482298" cy="2362200"/>
          </a:xfrm>
          <a:prstGeom prst="rect">
            <a:avLst/>
          </a:prstGeom>
          <a:noFill/>
          <a:ln>
            <a:noFill/>
          </a:ln>
        </p:spPr>
      </p:pic>
      <p:sp>
        <p:nvSpPr>
          <p:cNvPr id="331" name="Google Shape;331;p40"/>
          <p:cNvSpPr txBox="1"/>
          <p:nvPr/>
        </p:nvSpPr>
        <p:spPr>
          <a:xfrm>
            <a:off x="628650" y="898526"/>
            <a:ext cx="7886700" cy="77787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2. Poly Methyl Methacrylate (PMMA)</a:t>
            </a:r>
            <a:endParaRPr b="1" i="0" sz="3600" u="none" cap="none" strike="noStrike">
              <a:solidFill>
                <a:srgbClr val="C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txBox="1"/>
          <p:nvPr>
            <p:ph idx="1" type="body"/>
          </p:nvPr>
        </p:nvSpPr>
        <p:spPr>
          <a:xfrm>
            <a:off x="304800" y="1668462"/>
            <a:ext cx="85344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Properties:</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PMMA is a strong, tough, and lightweight material.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has a density of 1.17–1.20 g/cm</a:t>
            </a:r>
            <a:r>
              <a:rPr baseline="30000"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which is less than half that of glass.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also has good impact strength, higher than both glass and polystyrene.  [PMMA's impact strength is still significantly lower than polycarbonate]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PMMA transmits up to 92% of visible light (3 mm thickness), and gives a reflection of about 4% from each of its surfaces due to its refractive index (1.4905 at 589.3 nm).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filters ultraviolet (UV) light at wavelengths below 300 nm.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PMMA swells and dissolves in many organic solvents; it also has poor resistance to many other chemicals due to its easily hydrolyzed ester</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337" name="Google Shape;337;p41"/>
          <p:cNvSpPr txBox="1"/>
          <p:nvPr>
            <p:ph type="title"/>
          </p:nvPr>
        </p:nvSpPr>
        <p:spPr>
          <a:xfrm>
            <a:off x="628650" y="822326"/>
            <a:ext cx="7886700" cy="10064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2. Poly Methyl Methacrylate (PMMA)</a:t>
            </a:r>
            <a:endParaRPr b="1" sz="3600">
              <a:solidFill>
                <a:srgbClr val="C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idx="1" type="body"/>
          </p:nvPr>
        </p:nvSpPr>
        <p:spPr>
          <a:xfrm>
            <a:off x="304800" y="1524000"/>
            <a:ext cx="85344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Uses:</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Being transparent and durable, PMMA is a versatile material and has been used in a wide range of fields and applications such as rear-lights, appliances, and lenses for glasses.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PMMA is used for building windows, skylights, signs &amp; displays, sanitary ware (bathtubs), LCD screens, furniture and many other applications.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is also used for coating polymers based on MMA provides outstanding stability against environmental conditions with reduced emission of VOC.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Methacrylate polymers are used extensively in medical and dental applications where purity and stability are critical to performance.</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343" name="Google Shape;343;p42"/>
          <p:cNvSpPr txBox="1"/>
          <p:nvPr>
            <p:ph type="title"/>
          </p:nvPr>
        </p:nvSpPr>
        <p:spPr>
          <a:xfrm>
            <a:off x="628650" y="990600"/>
            <a:ext cx="7886700" cy="533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US" sz="3600">
                <a:latin typeface="Times New Roman"/>
                <a:ea typeface="Times New Roman"/>
                <a:cs typeface="Times New Roman"/>
                <a:sym typeface="Times New Roman"/>
              </a:rPr>
              <a:t>2. Poly Methyl Methacrylate (PMMA)</a:t>
            </a:r>
            <a:endParaRPr b="1" sz="3600">
              <a:solidFill>
                <a:srgbClr val="C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3-PDMS</a:t>
            </a:r>
            <a:endParaRPr b="1">
              <a:latin typeface="Times New Roman"/>
              <a:ea typeface="Times New Roman"/>
              <a:cs typeface="Times New Roman"/>
              <a:sym typeface="Times New Roman"/>
            </a:endParaRPr>
          </a:p>
        </p:txBody>
      </p:sp>
      <p:pic>
        <p:nvPicPr>
          <p:cNvPr id="349" name="Google Shape;349;p43"/>
          <p:cNvPicPr preferRelativeResize="0"/>
          <p:nvPr>
            <p:ph idx="1" type="body"/>
          </p:nvPr>
        </p:nvPicPr>
        <p:blipFill rotWithShape="1">
          <a:blip r:embed="rId3">
            <a:alphaModFix/>
          </a:blip>
          <a:srcRect b="0" l="0" r="0" t="0"/>
          <a:stretch/>
        </p:blipFill>
        <p:spPr>
          <a:xfrm>
            <a:off x="1195387" y="1986756"/>
            <a:ext cx="6753225" cy="4029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idx="1" type="body"/>
          </p:nvPr>
        </p:nvSpPr>
        <p:spPr>
          <a:xfrm>
            <a:off x="304800" y="1219200"/>
            <a:ext cx="8458200" cy="464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2000"/>
              <a:buNone/>
            </a:pPr>
            <a:r>
              <a:rPr b="1" lang="en-US" sz="2000">
                <a:solidFill>
                  <a:srgbClr val="FF0000"/>
                </a:solidFill>
                <a:latin typeface="Times New Roman"/>
                <a:ea typeface="Times New Roman"/>
                <a:cs typeface="Times New Roman"/>
                <a:sym typeface="Times New Roman"/>
              </a:rPr>
              <a:t>Properties-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Good chemical resistance, low water absorption, good electrical  properties, &amp; available in flame retardant grade</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Service temperature to about 260 °C to -50 °C</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High molecular weight but not a solid,  Ability to spread out on a wide variety of substrates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Silky, non-tacky, film forming</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Lowest surface shear viscosity and low surface tension</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Lubricating, antifoaming, waterproofing, release properties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High gas permeability, Excellent dielectric properties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Very good thermo-oxidative stability, Good chemical inertness and temperature resistance</a:t>
            </a:r>
            <a:endParaRPr/>
          </a:p>
          <a:p>
            <a:pPr indent="-127000" lvl="0" marL="22860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p:nvPr/>
        </p:nvSpPr>
        <p:spPr>
          <a:xfrm>
            <a:off x="533400" y="1347549"/>
            <a:ext cx="8077200"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Uses-</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the plumbing and automotive fields, silicone grease is often used as a lubricant. In plumbing, the grease is typically applied to O-rings in faucets and valves.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the automotive field, silicone grease is typically used as a lubricant for brake components since it is stable at high temperatures, is not water-soluble</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Biomedical applications, electronics applications, adhesives</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3D-Printing applications, medicines, cosmetics, hair conditioners, contact lenses, mold release agent </a:t>
            </a:r>
            <a:endParaRPr/>
          </a:p>
          <a:p>
            <a:pPr indent="-228600" lvl="0" marL="34290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txBox="1"/>
          <p:nvPr>
            <p:ph type="title"/>
          </p:nvPr>
        </p:nvSpPr>
        <p:spPr>
          <a:xfrm>
            <a:off x="628650" y="1109662"/>
            <a:ext cx="7886700" cy="1096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 4. Poly-Paraphenylene Terephthalamide (KEVLAR)</a:t>
            </a:r>
            <a:endParaRPr sz="2800"/>
          </a:p>
        </p:txBody>
      </p:sp>
      <p:sp>
        <p:nvSpPr>
          <p:cNvPr id="365" name="Google Shape;365;p46"/>
          <p:cNvSpPr txBox="1"/>
          <p:nvPr>
            <p:ph idx="1" type="body"/>
          </p:nvPr>
        </p:nvSpPr>
        <p:spPr>
          <a:xfrm>
            <a:off x="628650" y="2206625"/>
            <a:ext cx="7886700" cy="366077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Poly-Paraphenylene Terephthalamide   (KEVLAR):</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Poly-paraphenylene terephthalamide (Kevlar) is a  heat-resistant and strong synthetic fiber,</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0" lvl="0" marL="0" rtl="0" algn="just">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Preparation:</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Kevlar is synthesized in solution from the monomers 1,4-phenylene-diamine (</a:t>
            </a:r>
            <a:r>
              <a:rPr i="1" lang="en-US" sz="2000">
                <a:latin typeface="Times New Roman"/>
                <a:ea typeface="Times New Roman"/>
                <a:cs typeface="Times New Roman"/>
                <a:sym typeface="Times New Roman"/>
              </a:rPr>
              <a:t>para</a:t>
            </a:r>
            <a:r>
              <a:rPr lang="en-US" sz="2000">
                <a:latin typeface="Times New Roman"/>
                <a:ea typeface="Times New Roman"/>
                <a:cs typeface="Times New Roman"/>
                <a:sym typeface="Times New Roman"/>
              </a:rPr>
              <a:t>-phenylenediamine) and terephthaloyl chloride in a condensation reaction yielding hydrochloric acid as a byproduct. </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7"/>
          <p:cNvPicPr preferRelativeResize="0"/>
          <p:nvPr>
            <p:ph idx="1" type="body"/>
          </p:nvPr>
        </p:nvPicPr>
        <p:blipFill rotWithShape="1">
          <a:blip r:embed="rId3">
            <a:alphaModFix/>
          </a:blip>
          <a:srcRect b="0" l="0" r="0" t="0"/>
          <a:stretch/>
        </p:blipFill>
        <p:spPr>
          <a:xfrm>
            <a:off x="855732" y="2057400"/>
            <a:ext cx="6992867" cy="3657808"/>
          </a:xfrm>
          <a:prstGeom prst="rect">
            <a:avLst/>
          </a:prstGeom>
          <a:noFill/>
          <a:ln>
            <a:noFill/>
          </a:ln>
        </p:spPr>
      </p:pic>
      <p:sp>
        <p:nvSpPr>
          <p:cNvPr id="371" name="Google Shape;371;p47"/>
          <p:cNvSpPr txBox="1"/>
          <p:nvPr>
            <p:ph type="title"/>
          </p:nvPr>
        </p:nvSpPr>
        <p:spPr>
          <a:xfrm>
            <a:off x="628650" y="960437"/>
            <a:ext cx="7886700" cy="1096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4. Poly-Paraphenylene Terephthalamide (KEVLAR)</a:t>
            </a:r>
            <a:endParaRPr sz="2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idx="1" type="body"/>
          </p:nvPr>
        </p:nvSpPr>
        <p:spPr>
          <a:xfrm>
            <a:off x="304800" y="1924050"/>
            <a:ext cx="8458200" cy="3581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Properties:</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When Kevlar is spun, the resulting fiber has a tensile strength of about 3,620 MPa,</a:t>
            </a:r>
            <a:r>
              <a:rPr baseline="30000"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and a relative density of 1.44.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Kevlar maintains its strength and resilience down to cryogenic temperatures   (-196 °C); in fact, it is slightly stronger at low temperatures.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Kevlar's structure consists of relatively rigid molecules which makes them exceptionally strong</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They are high tensile strength-to-weight ratio; by this measure it is 5 times stronger than steel.</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377" name="Google Shape;377;p48"/>
          <p:cNvSpPr txBox="1"/>
          <p:nvPr>
            <p:ph type="title"/>
          </p:nvPr>
        </p:nvSpPr>
        <p:spPr>
          <a:xfrm>
            <a:off x="628650" y="979487"/>
            <a:ext cx="7886700" cy="944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4. Poly-Paraphenylene Terephthalamide (KEVLAR)</a:t>
            </a:r>
            <a:endParaRPr sz="2800"/>
          </a:p>
        </p:txBody>
      </p:sp>
      <p:pic>
        <p:nvPicPr>
          <p:cNvPr descr="Bulletproof Mask for Helmets | Ballistic Facemask for Sale | Level III" id="378" name="Google Shape;378;p48"/>
          <p:cNvPicPr preferRelativeResize="0"/>
          <p:nvPr/>
        </p:nvPicPr>
        <p:blipFill rotWithShape="1">
          <a:blip r:embed="rId3">
            <a:alphaModFix/>
          </a:blip>
          <a:srcRect b="0" l="0" r="0" t="0"/>
          <a:stretch/>
        </p:blipFill>
        <p:spPr>
          <a:xfrm>
            <a:off x="32616" y="5200650"/>
            <a:ext cx="1088827" cy="1123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idx="1" type="body"/>
          </p:nvPr>
        </p:nvSpPr>
        <p:spPr>
          <a:xfrm>
            <a:off x="304800" y="1820862"/>
            <a:ext cx="84582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Uses:</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Kevlar has many applications, ranging from bicycle tires and racing sails to bulletproof vests,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is also used to make modern marching drumheads that withstand high impact.</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Kevlar is a well-known component of personal armor such as combat helmets, ballistic face masks, and ballistic vests.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is used for motorcycle safety clothing, especially in the areas featuring padding such as shoulders and elbows.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Kevlar is often used in the field of cryogenics for its low thermal conductivity and high strength relative to other materials for suspension purposes. </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384" name="Google Shape;384;p49"/>
          <p:cNvSpPr txBox="1"/>
          <p:nvPr>
            <p:ph type="title"/>
          </p:nvPr>
        </p:nvSpPr>
        <p:spPr>
          <a:xfrm>
            <a:off x="628650" y="1028699"/>
            <a:ext cx="7886700" cy="944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4. Poly-Paraphenylene Terephthalamide (KEVLAR)</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685800" y="914400"/>
            <a:ext cx="7924800" cy="685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b="1" lang="en-US" sz="3600">
                <a:solidFill>
                  <a:srgbClr val="C00000"/>
                </a:solidFill>
                <a:latin typeface="Times New Roman"/>
                <a:ea typeface="Times New Roman"/>
                <a:cs typeface="Times New Roman"/>
                <a:sym typeface="Times New Roman"/>
              </a:rPr>
              <a:t>Classification based on Molecular forces</a:t>
            </a:r>
            <a:endParaRPr b="1" sz="3600">
              <a:solidFill>
                <a:srgbClr val="C00000"/>
              </a:solidFill>
              <a:latin typeface="Times New Roman"/>
              <a:ea typeface="Times New Roman"/>
              <a:cs typeface="Times New Roman"/>
              <a:sym typeface="Times New Roman"/>
            </a:endParaRPr>
          </a:p>
        </p:txBody>
      </p:sp>
      <p:sp>
        <p:nvSpPr>
          <p:cNvPr id="117" name="Google Shape;117;p5"/>
          <p:cNvSpPr txBox="1"/>
          <p:nvPr>
            <p:ph idx="1" type="body"/>
          </p:nvPr>
        </p:nvSpPr>
        <p:spPr>
          <a:xfrm>
            <a:off x="381000" y="1600200"/>
            <a:ext cx="8552688" cy="4572000"/>
          </a:xfrm>
          <a:prstGeom prst="rect">
            <a:avLst/>
          </a:prstGeom>
          <a:noFill/>
          <a:ln>
            <a:noFill/>
          </a:ln>
        </p:spPr>
        <p:txBody>
          <a:bodyPr anchorCtr="0" anchor="t" bIns="45700" lIns="91425" spcFirstLastPara="1" rIns="91425" wrap="square" tIns="45700">
            <a:normAutofit/>
          </a:bodyPr>
          <a:lstStyle/>
          <a:p>
            <a:pPr indent="0" lvl="0" marL="82296"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Polymers are classified into four categories based on magnitude of intermolecular forces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Elastomers: </a:t>
            </a:r>
            <a:r>
              <a:rPr lang="en-US" sz="2000">
                <a:latin typeface="Times New Roman"/>
                <a:ea typeface="Times New Roman"/>
                <a:cs typeface="Times New Roman"/>
                <a:sym typeface="Times New Roman"/>
              </a:rPr>
              <a:t>In these polymers, chain are held by weakest intermolecular forces which permits the polymers to be stretched. The polymer regains its original position when forces are released.</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Fibers: </a:t>
            </a:r>
            <a:r>
              <a:rPr lang="en-US" sz="2000">
                <a:latin typeface="Times New Roman"/>
                <a:ea typeface="Times New Roman"/>
                <a:cs typeface="Times New Roman"/>
                <a:sym typeface="Times New Roman"/>
              </a:rPr>
              <a:t>In these polymers the inter molecular forces are strong due to hydrogen bonding, cross linking, cyclic structure</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Thermoplastics</a:t>
            </a:r>
            <a:r>
              <a:rPr lang="en-US" sz="2000">
                <a:latin typeface="Times New Roman"/>
                <a:ea typeface="Times New Roman"/>
                <a:cs typeface="Times New Roman"/>
                <a:sym typeface="Times New Roman"/>
              </a:rPr>
              <a:t>: These are polymers for which inter molecular forces between elastomers and fibers. Due to this they can be easily molded by heating.</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Thermosetting polymers</a:t>
            </a:r>
            <a:r>
              <a:rPr lang="en-US" sz="2000">
                <a:latin typeface="Times New Roman"/>
                <a:ea typeface="Times New Roman"/>
                <a:cs typeface="Times New Roman"/>
                <a:sym typeface="Times New Roman"/>
              </a:rPr>
              <a:t>:  Thermosetting polymers undergo chemical changes and cross linking on heating and become permanently hard and infusible.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876300" y="533400"/>
            <a:ext cx="78867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b="1" lang="en-US" sz="3600">
                <a:solidFill>
                  <a:srgbClr val="C00000"/>
                </a:solidFill>
                <a:latin typeface="Times New Roman"/>
                <a:ea typeface="Times New Roman"/>
                <a:cs typeface="Times New Roman"/>
                <a:sym typeface="Times New Roman"/>
              </a:rPr>
              <a:t>Conducting Polymers</a:t>
            </a:r>
            <a:endParaRPr b="1" sz="3600">
              <a:solidFill>
                <a:srgbClr val="C00000"/>
              </a:solidFill>
              <a:latin typeface="Times New Roman"/>
              <a:ea typeface="Times New Roman"/>
              <a:cs typeface="Times New Roman"/>
              <a:sym typeface="Times New Roman"/>
            </a:endParaRPr>
          </a:p>
        </p:txBody>
      </p:sp>
      <p:sp>
        <p:nvSpPr>
          <p:cNvPr id="390" name="Google Shape;390;p50"/>
          <p:cNvSpPr txBox="1"/>
          <p:nvPr>
            <p:ph idx="1" type="body"/>
          </p:nvPr>
        </p:nvSpPr>
        <p:spPr>
          <a:xfrm>
            <a:off x="228600" y="1295400"/>
            <a:ext cx="8763000" cy="495300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Generally  polymers are insulators because of the absence of free electrons.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But they can be  made conductive in certain cases by the process called doping.</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Two conditions for the polymer to become conducting are:</a:t>
            </a:r>
            <a:endParaRPr/>
          </a:p>
          <a:p>
            <a:pPr indent="-514350" lvl="0" marL="854075" rtl="0" algn="just">
              <a:lnSpc>
                <a:spcPct val="9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Polymers should possess conjugated double bonds</a:t>
            </a:r>
            <a:endParaRPr/>
          </a:p>
          <a:p>
            <a:pPr indent="-514350" lvl="0" marL="854075" rtl="0" algn="just">
              <a:lnSpc>
                <a:spcPct val="9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Polymer structure has to be disturbed either by adding or removing electrons by the process of doping.</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There are 3 major classes of conducting polymers</a:t>
            </a:r>
            <a:endParaRPr/>
          </a:p>
          <a:p>
            <a:pPr indent="-457200" lvl="0" marL="855663" rtl="0" algn="just">
              <a:lnSpc>
                <a:spcPct val="9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Intrinsically conducting polymers</a:t>
            </a:r>
            <a:endParaRPr/>
          </a:p>
          <a:p>
            <a:pPr indent="-457200" lvl="0" marL="855663" rtl="0" algn="just">
              <a:lnSpc>
                <a:spcPct val="9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Doped conducting polymers</a:t>
            </a:r>
            <a:endParaRPr/>
          </a:p>
          <a:p>
            <a:pPr indent="-457200" lvl="0" marL="855663" rtl="0" algn="just">
              <a:lnSpc>
                <a:spcPct val="9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Extrinsically conducting polymers</a:t>
            </a:r>
            <a:endParaRPr sz="2400">
              <a:latin typeface="Times New Roman"/>
              <a:ea typeface="Times New Roman"/>
              <a:cs typeface="Times New Roman"/>
              <a:sym typeface="Times New Roman"/>
            </a:endParaRPr>
          </a:p>
          <a:p>
            <a:pPr indent="-361950" lvl="0" marL="51435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txBox="1"/>
          <p:nvPr>
            <p:ph type="title"/>
          </p:nvPr>
        </p:nvSpPr>
        <p:spPr>
          <a:xfrm>
            <a:off x="762000" y="838200"/>
            <a:ext cx="7886700" cy="685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200"/>
              <a:buFont typeface="Times New Roman"/>
              <a:buNone/>
            </a:pPr>
            <a:r>
              <a:rPr b="1" lang="en-US" sz="3200">
                <a:solidFill>
                  <a:srgbClr val="C00000"/>
                </a:solidFill>
                <a:latin typeface="Times New Roman"/>
                <a:ea typeface="Times New Roman"/>
                <a:cs typeface="Times New Roman"/>
                <a:sym typeface="Times New Roman"/>
              </a:rPr>
              <a:t>1. Intrinsically conducting polymers</a:t>
            </a:r>
            <a:endParaRPr b="1" sz="3200">
              <a:solidFill>
                <a:srgbClr val="C00000"/>
              </a:solidFill>
            </a:endParaRPr>
          </a:p>
        </p:txBody>
      </p:sp>
      <p:sp>
        <p:nvSpPr>
          <p:cNvPr id="396" name="Google Shape;396;p51"/>
          <p:cNvSpPr txBox="1"/>
          <p:nvPr>
            <p:ph idx="1" type="body"/>
          </p:nvPr>
        </p:nvSpPr>
        <p:spPr>
          <a:xfrm>
            <a:off x="304800" y="1516062"/>
            <a:ext cx="85344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This</a:t>
            </a:r>
            <a:r>
              <a:rPr lang="en-US" sz="2400">
                <a:latin typeface="Times New Roman"/>
                <a:ea typeface="Times New Roman"/>
                <a:cs typeface="Times New Roman"/>
                <a:sym typeface="Times New Roman"/>
              </a:rPr>
              <a:t> belong to a class of organic materials consist of Conjugated pi-electrons in the backbone of their macromolecules which is responsible for high electrical conductivity.</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an electric field, conjugated pi-electrons of the polymer gets excited and can be transported through the solid polymer.</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Overlapping of orbitals of conjugated pi-electrons over the entire backbone of the polymer results in the formation of valence bands and conduction bands. This induces conductivity in the presence of electric field.</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For example:</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Poly-acetylene, poly-aniline, poly-pyrolle and poly-thiophene etc.</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533400" y="1828800"/>
            <a:ext cx="2943787" cy="68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Polyacetylene</a:t>
            </a:r>
            <a:endParaRPr b="1" sz="2400">
              <a:latin typeface="Times New Roman"/>
              <a:ea typeface="Times New Roman"/>
              <a:cs typeface="Times New Roman"/>
              <a:sym typeface="Times New Roman"/>
            </a:endParaRPr>
          </a:p>
        </p:txBody>
      </p:sp>
      <p:pic>
        <p:nvPicPr>
          <p:cNvPr id="402" name="Google Shape;402;p52"/>
          <p:cNvPicPr preferRelativeResize="0"/>
          <p:nvPr>
            <p:ph idx="1" type="body"/>
          </p:nvPr>
        </p:nvPicPr>
        <p:blipFill rotWithShape="1">
          <a:blip r:embed="rId3">
            <a:alphaModFix/>
          </a:blip>
          <a:srcRect b="0" l="0" r="0" t="0"/>
          <a:stretch/>
        </p:blipFill>
        <p:spPr>
          <a:xfrm>
            <a:off x="37358" y="2553588"/>
            <a:ext cx="3772642" cy="1219821"/>
          </a:xfrm>
          <a:prstGeom prst="rect">
            <a:avLst/>
          </a:prstGeom>
          <a:noFill/>
          <a:ln>
            <a:noFill/>
          </a:ln>
        </p:spPr>
      </p:pic>
      <p:pic>
        <p:nvPicPr>
          <p:cNvPr id="403" name="Google Shape;403;p52"/>
          <p:cNvPicPr preferRelativeResize="0"/>
          <p:nvPr/>
        </p:nvPicPr>
        <p:blipFill rotWithShape="1">
          <a:blip r:embed="rId4">
            <a:alphaModFix/>
          </a:blip>
          <a:srcRect b="0" l="0" r="0" t="0"/>
          <a:stretch/>
        </p:blipFill>
        <p:spPr>
          <a:xfrm>
            <a:off x="76200" y="3957638"/>
            <a:ext cx="4005789" cy="1028152"/>
          </a:xfrm>
          <a:prstGeom prst="rect">
            <a:avLst/>
          </a:prstGeom>
          <a:noFill/>
          <a:ln>
            <a:noFill/>
          </a:ln>
        </p:spPr>
      </p:pic>
      <p:pic>
        <p:nvPicPr>
          <p:cNvPr descr="Few Common Conducting Polymers&#10; " id="404" name="Google Shape;404;p52"/>
          <p:cNvPicPr preferRelativeResize="0"/>
          <p:nvPr/>
        </p:nvPicPr>
        <p:blipFill rotWithShape="1">
          <a:blip r:embed="rId5">
            <a:alphaModFix/>
          </a:blip>
          <a:srcRect b="0" l="0" r="0" t="0"/>
          <a:stretch/>
        </p:blipFill>
        <p:spPr>
          <a:xfrm>
            <a:off x="4081991" y="1143000"/>
            <a:ext cx="5062009" cy="38004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idx="1" type="body"/>
          </p:nvPr>
        </p:nvSpPr>
        <p:spPr>
          <a:xfrm>
            <a:off x="381000" y="1219200"/>
            <a:ext cx="8382000" cy="45720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Due to their high electrical properties, ICPs are intensively investigated for application in electronics, microelectronics, optoelectronics mainly for areas in aerospace and automobile industries.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Among the most promising applications of the ICPs are corrosion protection, solid-state charge storage devices, electromagnetic screens, antistatic coatings and gas separation coatings.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However, poor mechanical properties, environmental sensitivity, moderate stability of electrical properties with temperature significantly limit the industrial applicability of ICPs.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4"/>
          <p:cNvSpPr/>
          <p:nvPr/>
        </p:nvSpPr>
        <p:spPr>
          <a:xfrm>
            <a:off x="381000" y="836069"/>
            <a:ext cx="8382000" cy="5355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3200">
                <a:solidFill>
                  <a:srgbClr val="C00000"/>
                </a:solidFill>
                <a:latin typeface="Times New Roman"/>
                <a:ea typeface="Times New Roman"/>
                <a:cs typeface="Times New Roman"/>
                <a:sym typeface="Times New Roman"/>
              </a:rPr>
              <a:t>2. (DCP) Doped conducting polymer</a:t>
            </a:r>
            <a:endParaRPr b="1" sz="3200">
              <a:solidFill>
                <a:srgbClr val="C00000"/>
              </a:solidFill>
              <a:latin typeface="Times New Roman"/>
              <a:ea typeface="Times New Roman"/>
              <a:cs typeface="Times New Roman"/>
              <a:sym typeface="Times New Roman"/>
            </a:endParaRPr>
          </a:p>
        </p:txBody>
      </p:sp>
      <p:sp>
        <p:nvSpPr>
          <p:cNvPr id="415" name="Google Shape;415;p54"/>
          <p:cNvSpPr/>
          <p:nvPr/>
        </p:nvSpPr>
        <p:spPr>
          <a:xfrm>
            <a:off x="228600" y="1450062"/>
            <a:ext cx="8534400" cy="449353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While the addition of a donor or an acceptor molecule to the polymer is called "</a:t>
            </a:r>
            <a:r>
              <a:rPr lang="en-US" sz="2200">
                <a:solidFill>
                  <a:srgbClr val="FF0000"/>
                </a:solidFill>
                <a:latin typeface="Times New Roman"/>
                <a:ea typeface="Times New Roman"/>
                <a:cs typeface="Times New Roman"/>
                <a:sym typeface="Times New Roman"/>
              </a:rPr>
              <a:t>doping</a:t>
            </a:r>
            <a:r>
              <a:rPr lang="en-US" sz="2200">
                <a:solidFill>
                  <a:schemeClr val="dk1"/>
                </a:solidFill>
                <a:latin typeface="Times New Roman"/>
                <a:ea typeface="Times New Roman"/>
                <a:cs typeface="Times New Roman"/>
                <a:sym typeface="Times New Roman"/>
              </a:rPr>
              <a:t> ", the reaction that takes place is actually a redox reaction.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The first step is the formation of a cation (or anion), which is called a soliton or a polaron. </a:t>
            </a:r>
            <a:endParaRPr/>
          </a:p>
          <a:p>
            <a:pPr indent="0" lvl="0" marL="0" marR="0" rtl="0" algn="ctr">
              <a:spcBef>
                <a:spcPts val="0"/>
              </a:spcBef>
              <a:spcAft>
                <a:spcPts val="0"/>
              </a:spcAft>
              <a:buNone/>
            </a:pPr>
            <a:r>
              <a:rPr lang="en-US" sz="2200">
                <a:solidFill>
                  <a:schemeClr val="dk1"/>
                </a:solidFill>
                <a:latin typeface="Times New Roman"/>
                <a:ea typeface="Times New Roman"/>
                <a:cs typeface="Times New Roman"/>
                <a:sym typeface="Times New Roman"/>
              </a:rPr>
              <a:t>Pn ⇔ [Pn + A – ] (reduction oxidation)</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As synthesized conductive polymers exhibit very low conductivities. It is not until an electron is removed from the valence band (</a:t>
            </a:r>
            <a:r>
              <a:rPr lang="en-US" sz="2200">
                <a:solidFill>
                  <a:srgbClr val="0033CC"/>
                </a:solidFill>
                <a:latin typeface="Times New Roman"/>
                <a:ea typeface="Times New Roman"/>
                <a:cs typeface="Times New Roman"/>
                <a:sym typeface="Times New Roman"/>
              </a:rPr>
              <a:t>p-doping</a:t>
            </a:r>
            <a:r>
              <a:rPr lang="en-US" sz="2200">
                <a:solidFill>
                  <a:schemeClr val="dk1"/>
                </a:solidFill>
                <a:latin typeface="Times New Roman"/>
                <a:ea typeface="Times New Roman"/>
                <a:cs typeface="Times New Roman"/>
                <a:sym typeface="Times New Roman"/>
              </a:rPr>
              <a:t>) or added to the conduction band (</a:t>
            </a:r>
            <a:r>
              <a:rPr lang="en-US" sz="2200">
                <a:solidFill>
                  <a:srgbClr val="0033CC"/>
                </a:solidFill>
                <a:latin typeface="Times New Roman"/>
                <a:ea typeface="Times New Roman"/>
                <a:cs typeface="Times New Roman"/>
                <a:sym typeface="Times New Roman"/>
              </a:rPr>
              <a:t>n-doping</a:t>
            </a:r>
            <a:r>
              <a:rPr lang="en-US" sz="2200">
                <a:solidFill>
                  <a:schemeClr val="dk1"/>
                </a:solidFill>
                <a:latin typeface="Times New Roman"/>
                <a:ea typeface="Times New Roman"/>
                <a:cs typeface="Times New Roman"/>
                <a:sym typeface="Times New Roman"/>
              </a:rPr>
              <a:t>, which is far less common) does a conducting polymer become highly conductive.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Doping (p or n) generates charge carriers which move in an electric field. Positive charges (holes) and negative charges (electrons) move to opposite electrodes. This movement of charge is what is actually responsible for electrical conductivity.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ph idx="1" type="body"/>
          </p:nvPr>
        </p:nvSpPr>
        <p:spPr>
          <a:xfrm>
            <a:off x="381000" y="1447800"/>
            <a:ext cx="83820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This is obtained by exposing a polymer to a charge transfer  agent in a gas phase or in solution.</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Conductivity of ICPs can be increased by creating positive or negative charges on the polymer backbone by oxidation  or reduction by the process of doping.</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1. </a:t>
            </a:r>
            <a:r>
              <a:rPr b="1" lang="en-US">
                <a:latin typeface="Times New Roman"/>
                <a:ea typeface="Times New Roman"/>
                <a:cs typeface="Times New Roman"/>
                <a:sym typeface="Times New Roman"/>
              </a:rPr>
              <a:t>p-doping</a:t>
            </a:r>
            <a:r>
              <a:rPr lang="en-US">
                <a:latin typeface="Times New Roman"/>
                <a:ea typeface="Times New Roman"/>
                <a:cs typeface="Times New Roman"/>
                <a:sym typeface="Times New Roman"/>
              </a:rPr>
              <a:t> involves treating intrinsically conducting polymer with a Lewis acid thereby oxidation takes  place and positive charges on the polymer backbone are created. Some common P-dopants are I</a:t>
            </a:r>
            <a:r>
              <a:rPr baseline="-25000"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 Br</a:t>
            </a:r>
            <a:r>
              <a:rPr baseline="-25000"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 AsF</a:t>
            </a:r>
            <a:r>
              <a:rPr baseline="-25000" lang="en-US">
                <a:latin typeface="Times New Roman"/>
                <a:ea typeface="Times New Roman"/>
                <a:cs typeface="Times New Roman"/>
                <a:sym typeface="Times New Roman"/>
              </a:rPr>
              <a:t>5</a:t>
            </a:r>
            <a:r>
              <a:rPr lang="en-US">
                <a:latin typeface="Times New Roman"/>
                <a:ea typeface="Times New Roman"/>
                <a:cs typeface="Times New Roman"/>
                <a:sym typeface="Times New Roman"/>
              </a:rPr>
              <a:t>, PF</a:t>
            </a:r>
            <a:r>
              <a:rPr baseline="-25000" lang="en-US">
                <a:latin typeface="Times New Roman"/>
                <a:ea typeface="Times New Roman"/>
                <a:cs typeface="Times New Roman"/>
                <a:sym typeface="Times New Roman"/>
              </a:rPr>
              <a:t>6 </a:t>
            </a:r>
            <a:r>
              <a:rPr lang="en-US">
                <a:latin typeface="Times New Roman"/>
                <a:ea typeface="Times New Roman"/>
                <a:cs typeface="Times New Roman"/>
                <a:sym typeface="Times New Roman"/>
              </a:rPr>
              <a:t>etc.</a:t>
            </a:r>
            <a:endParaRPr>
              <a:latin typeface="Times New Roman"/>
              <a:ea typeface="Times New Roman"/>
              <a:cs typeface="Times New Roman"/>
              <a:sym typeface="Times New Roman"/>
            </a:endParaRPr>
          </a:p>
        </p:txBody>
      </p:sp>
      <p:sp>
        <p:nvSpPr>
          <p:cNvPr id="421" name="Google Shape;421;p55"/>
          <p:cNvSpPr/>
          <p:nvPr/>
        </p:nvSpPr>
        <p:spPr>
          <a:xfrm>
            <a:off x="381000" y="836069"/>
            <a:ext cx="8382000" cy="5355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3200">
                <a:solidFill>
                  <a:srgbClr val="C00000"/>
                </a:solidFill>
                <a:latin typeface="Times New Roman"/>
                <a:ea typeface="Times New Roman"/>
                <a:cs typeface="Times New Roman"/>
                <a:sym typeface="Times New Roman"/>
              </a:rPr>
              <a:t>(DCP) Doped conducting polymer</a:t>
            </a:r>
            <a:endParaRPr b="1" sz="3200">
              <a:solidFill>
                <a:srgbClr val="C00000"/>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56"/>
          <p:cNvPicPr preferRelativeResize="0"/>
          <p:nvPr>
            <p:ph idx="1" type="body"/>
          </p:nvPr>
        </p:nvPicPr>
        <p:blipFill rotWithShape="1">
          <a:blip r:embed="rId3">
            <a:alphaModFix/>
          </a:blip>
          <a:srcRect b="0" l="0" r="0" t="0"/>
          <a:stretch/>
        </p:blipFill>
        <p:spPr>
          <a:xfrm>
            <a:off x="381000" y="1219200"/>
            <a:ext cx="8363070" cy="4343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idx="1" type="body"/>
          </p:nvPr>
        </p:nvSpPr>
        <p:spPr>
          <a:xfrm>
            <a:off x="609600" y="1143000"/>
            <a:ext cx="78867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2. n-doping involves treating intrinsically conducting polymer with a Lewis base thereby reduction takes  place and negative charges on the polymer backbone are created. Some common N-dopants are Li, Na, Ca etc. </a:t>
            </a:r>
            <a:endParaRPr baseline="-25000">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432" name="Google Shape;432;p57"/>
          <p:cNvPicPr preferRelativeResize="0"/>
          <p:nvPr/>
        </p:nvPicPr>
        <p:blipFill rotWithShape="1">
          <a:blip r:embed="rId3">
            <a:alphaModFix/>
          </a:blip>
          <a:srcRect b="0" l="0" r="0" t="0"/>
          <a:stretch/>
        </p:blipFill>
        <p:spPr>
          <a:xfrm>
            <a:off x="103414" y="3314700"/>
            <a:ext cx="8964386" cy="24003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8"/>
          <p:cNvSpPr txBox="1"/>
          <p:nvPr>
            <p:ph idx="1" type="body"/>
          </p:nvPr>
        </p:nvSpPr>
        <p:spPr>
          <a:xfrm>
            <a:off x="304800" y="1524000"/>
            <a:ext cx="85344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This type of conducting polymers possesses conductivity due to the presence of externally mixed conducting elements or compounds. These are of the following two types: </a:t>
            </a:r>
            <a:endParaRPr/>
          </a:p>
          <a:p>
            <a:pPr indent="-457200" lvl="0" marL="457200" rtl="0" algn="just">
              <a:lnSpc>
                <a:spcPct val="9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conductive element filled polymer: Such polymers contains non-conducting polymers (behaving as binder) holds the conducting elements or compounds (behaving as conducting filler) such as carbon black, metals, metal oxides, etc. Such  polymers possesses good bulk conductivity, low cost, light weight, mechanically tough and easily processable.  </a:t>
            </a:r>
            <a:endParaRPr/>
          </a:p>
          <a:p>
            <a:pPr indent="-457200" lvl="0" marL="457200" rtl="0" algn="just">
              <a:lnSpc>
                <a:spcPct val="90000"/>
              </a:lnSpc>
              <a:spcBef>
                <a:spcPts val="1000"/>
              </a:spcBef>
              <a:spcAft>
                <a:spcPts val="0"/>
              </a:spcAft>
              <a:buClr>
                <a:schemeClr val="dk1"/>
              </a:buClr>
              <a:buSzPts val="2400"/>
              <a:buAutoNum type="arabicPeriod"/>
            </a:pPr>
            <a:r>
              <a:rPr lang="en-US" sz="2400">
                <a:latin typeface="Times New Roman"/>
                <a:ea typeface="Times New Roman"/>
                <a:cs typeface="Times New Roman"/>
                <a:sym typeface="Times New Roman"/>
              </a:rPr>
              <a:t>Blended conducting polymer: such polymers are obtained by blending conventional polymers with conducting polymers either through physical or chemical process.</a:t>
            </a:r>
            <a:endParaRPr sz="2400">
              <a:latin typeface="Times New Roman"/>
              <a:ea typeface="Times New Roman"/>
              <a:cs typeface="Times New Roman"/>
              <a:sym typeface="Times New Roman"/>
            </a:endParaRPr>
          </a:p>
        </p:txBody>
      </p:sp>
      <p:sp>
        <p:nvSpPr>
          <p:cNvPr id="438" name="Google Shape;438;p58"/>
          <p:cNvSpPr txBox="1"/>
          <p:nvPr>
            <p:ph type="title"/>
          </p:nvPr>
        </p:nvSpPr>
        <p:spPr>
          <a:xfrm>
            <a:off x="685800" y="685800"/>
            <a:ext cx="7886700" cy="9302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200"/>
              <a:buFont typeface="Times New Roman"/>
              <a:buNone/>
            </a:pPr>
            <a:r>
              <a:rPr b="1" lang="en-US" sz="3200">
                <a:solidFill>
                  <a:srgbClr val="C00000"/>
                </a:solidFill>
                <a:latin typeface="Times New Roman"/>
                <a:ea typeface="Times New Roman"/>
                <a:cs typeface="Times New Roman"/>
                <a:sym typeface="Times New Roman"/>
              </a:rPr>
              <a:t>3. Extrinsically Conducting Polymer</a:t>
            </a:r>
            <a:endParaRPr b="1" sz="3200">
              <a:solidFill>
                <a:srgbClr val="C00000"/>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9"/>
          <p:cNvSpPr txBox="1"/>
          <p:nvPr>
            <p:ph type="title"/>
          </p:nvPr>
        </p:nvSpPr>
        <p:spPr>
          <a:xfrm>
            <a:off x="685800" y="669926"/>
            <a:ext cx="7886700" cy="10826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Applications of conducting polymers</a:t>
            </a:r>
            <a:endParaRPr b="1" sz="3200">
              <a:latin typeface="Times New Roman"/>
              <a:ea typeface="Times New Roman"/>
              <a:cs typeface="Times New Roman"/>
              <a:sym typeface="Times New Roman"/>
            </a:endParaRPr>
          </a:p>
        </p:txBody>
      </p:sp>
      <p:sp>
        <p:nvSpPr>
          <p:cNvPr id="444" name="Google Shape;444;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 rechargeable light weight batteries </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 optical display devices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 aircrafts and aerospace components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 diodes and transistors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 solar cells</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628650" y="966788"/>
            <a:ext cx="7886700" cy="6334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Classification based on Tacticity </a:t>
            </a:r>
            <a:endParaRPr b="1" sz="3600">
              <a:latin typeface="Times New Roman"/>
              <a:ea typeface="Times New Roman"/>
              <a:cs typeface="Times New Roman"/>
              <a:sym typeface="Times New Roman"/>
            </a:endParaRPr>
          </a:p>
        </p:txBody>
      </p:sp>
      <p:sp>
        <p:nvSpPr>
          <p:cNvPr id="123" name="Google Shape;123;p6"/>
          <p:cNvSpPr txBox="1"/>
          <p:nvPr>
            <p:ph idx="1" type="body"/>
          </p:nvPr>
        </p:nvSpPr>
        <p:spPr>
          <a:xfrm>
            <a:off x="628650" y="1592262"/>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u="sng"/>
              <a:t>Isotactic polymers</a:t>
            </a:r>
            <a:r>
              <a:rPr lang="en-US" sz="2400"/>
              <a:t>: In isotactic, all the functional group lie on the same side of chain</a:t>
            </a:r>
            <a:endParaRPr/>
          </a:p>
          <a:p>
            <a:pPr indent="-76200" lvl="0" marL="228600" rtl="0" algn="just">
              <a:lnSpc>
                <a:spcPct val="90000"/>
              </a:lnSpc>
              <a:spcBef>
                <a:spcPts val="1000"/>
              </a:spcBef>
              <a:spcAft>
                <a:spcPts val="0"/>
              </a:spcAft>
              <a:buClr>
                <a:schemeClr val="dk1"/>
              </a:buClr>
              <a:buSzPts val="2400"/>
              <a:buNone/>
            </a:pPr>
            <a:r>
              <a:t/>
            </a:r>
            <a:endParaRPr sz="2400"/>
          </a:p>
          <a:p>
            <a:pPr indent="-76200" lvl="0" marL="228600" rtl="0" algn="just">
              <a:lnSpc>
                <a:spcPct val="90000"/>
              </a:lnSpc>
              <a:spcBef>
                <a:spcPts val="1000"/>
              </a:spcBef>
              <a:spcAft>
                <a:spcPts val="0"/>
              </a:spcAft>
              <a:buClr>
                <a:schemeClr val="dk1"/>
              </a:buClr>
              <a:buSzPts val="2400"/>
              <a:buNone/>
            </a:pPr>
            <a:r>
              <a:t/>
            </a:r>
            <a:endParaRPr sz="2400"/>
          </a:p>
          <a:p>
            <a:pPr indent="-762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Char char="•"/>
            </a:pPr>
            <a:r>
              <a:rPr lang="en-US" sz="2400" u="sng"/>
              <a:t>Syndiotactic polymers</a:t>
            </a:r>
            <a:r>
              <a:rPr lang="en-US" sz="2400"/>
              <a:t>: In syndiotatactic, functional group arrangement is alternate</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graphicFrame>
        <p:nvGraphicFramePr>
          <p:cNvPr id="124" name="Google Shape;124;p6"/>
          <p:cNvGraphicFramePr/>
          <p:nvPr/>
        </p:nvGraphicFramePr>
        <p:xfrm>
          <a:off x="1711325" y="2430462"/>
          <a:ext cx="6061075" cy="1116013"/>
        </p:xfrm>
        <a:graphic>
          <a:graphicData uri="http://schemas.openxmlformats.org/presentationml/2006/ole">
            <mc:AlternateContent>
              <mc:Choice Requires="v">
                <p:oleObj r:id="rId4" imgH="1116013" imgW="6061075" progId="Visio.Drawing.11" spid="_x0000_s1">
                  <p:embed/>
                </p:oleObj>
              </mc:Choice>
              <mc:Fallback>
                <p:oleObj r:id="rId5" imgH="1116013" imgW="6061075" progId="Visio.Drawing.11">
                  <p:embed/>
                  <p:pic>
                    <p:nvPicPr>
                      <p:cNvPr id="124" name="Google Shape;124;p6"/>
                      <p:cNvPicPr preferRelativeResize="0"/>
                      <p:nvPr/>
                    </p:nvPicPr>
                    <p:blipFill rotWithShape="1">
                      <a:blip r:embed="rId6">
                        <a:alphaModFix/>
                      </a:blip>
                      <a:srcRect b="0" l="0" r="0" t="0"/>
                      <a:stretch/>
                    </p:blipFill>
                    <p:spPr>
                      <a:xfrm>
                        <a:off x="1711325" y="2430462"/>
                        <a:ext cx="6061075" cy="1116013"/>
                      </a:xfrm>
                      <a:prstGeom prst="rect">
                        <a:avLst/>
                      </a:prstGeom>
                      <a:noFill/>
                      <a:ln>
                        <a:noFill/>
                      </a:ln>
                    </p:spPr>
                  </p:pic>
                </p:oleObj>
              </mc:Fallback>
            </mc:AlternateContent>
          </a:graphicData>
        </a:graphic>
      </p:graphicFrame>
      <p:graphicFrame>
        <p:nvGraphicFramePr>
          <p:cNvPr id="125" name="Google Shape;125;p6"/>
          <p:cNvGraphicFramePr/>
          <p:nvPr/>
        </p:nvGraphicFramePr>
        <p:xfrm>
          <a:off x="1828800" y="4640262"/>
          <a:ext cx="5951538" cy="1125537"/>
        </p:xfrm>
        <a:graphic>
          <a:graphicData uri="http://schemas.openxmlformats.org/presentationml/2006/ole">
            <mc:AlternateContent>
              <mc:Choice Requires="v">
                <p:oleObj r:id="rId7" imgH="1125537" imgW="5951538" progId="Visio.Drawing.11" spid="_x0000_s2">
                  <p:embed/>
                </p:oleObj>
              </mc:Choice>
              <mc:Fallback>
                <p:oleObj r:id="rId8" imgH="1125537" imgW="5951538" progId="Visio.Drawing.11">
                  <p:embed/>
                  <p:pic>
                    <p:nvPicPr>
                      <p:cNvPr id="125" name="Google Shape;125;p6"/>
                      <p:cNvPicPr preferRelativeResize="0"/>
                      <p:nvPr/>
                    </p:nvPicPr>
                    <p:blipFill rotWithShape="1">
                      <a:blip r:embed="rId9">
                        <a:alphaModFix/>
                      </a:blip>
                      <a:srcRect b="0" l="0" r="0" t="0"/>
                      <a:stretch/>
                    </p:blipFill>
                    <p:spPr>
                      <a:xfrm>
                        <a:off x="1828800" y="4640262"/>
                        <a:ext cx="5951538" cy="1125537"/>
                      </a:xfrm>
                      <a:prstGeom prst="rect">
                        <a:avLst/>
                      </a:prstGeom>
                      <a:noFill/>
                      <a:ln>
                        <a:noFill/>
                      </a:ln>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txBox="1"/>
          <p:nvPr>
            <p:ph type="title"/>
          </p:nvPr>
        </p:nvSpPr>
        <p:spPr>
          <a:xfrm>
            <a:off x="838200" y="457200"/>
            <a:ext cx="7886700" cy="10826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b="1" lang="en-US" sz="3600">
                <a:solidFill>
                  <a:srgbClr val="C00000"/>
                </a:solidFill>
                <a:latin typeface="Times New Roman"/>
                <a:ea typeface="Times New Roman"/>
                <a:cs typeface="Times New Roman"/>
                <a:sym typeface="Times New Roman"/>
              </a:rPr>
              <a:t>Liquid-crystal polymers (LCPs)</a:t>
            </a:r>
            <a:endParaRPr sz="3600">
              <a:solidFill>
                <a:srgbClr val="C00000"/>
              </a:solidFill>
              <a:latin typeface="Times New Roman"/>
              <a:ea typeface="Times New Roman"/>
              <a:cs typeface="Times New Roman"/>
              <a:sym typeface="Times New Roman"/>
            </a:endParaRPr>
          </a:p>
        </p:txBody>
      </p:sp>
      <p:sp>
        <p:nvSpPr>
          <p:cNvPr id="450" name="Google Shape;450;p60"/>
          <p:cNvSpPr txBox="1"/>
          <p:nvPr>
            <p:ph idx="1" type="body"/>
          </p:nvPr>
        </p:nvSpPr>
        <p:spPr>
          <a:xfrm>
            <a:off x="304800" y="1371600"/>
            <a:ext cx="8534400" cy="47244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An Austrian botanist named Friedrich Reinitzer studied a material called as cholesteryl benzoate which showed two distinct melting points. He noticed the change of crystal structure to hazy liquid by increase the temperature of solid sample.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Later on further heating, the hazy liquid converted to transparent liquid.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Reinitzer discovered a new phase of matter that is called as liquid crystal phase. Such materials show unique properties and have several new applications in modern technology.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Liquid-crystal polymers (LCPs) are a class of aromatic polymers. They are extremely unreactive and inert, and highly resistant to fire.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Liquid crystallinity in polymers may occur either by dissolving a polymer in a solvent (lyotropic liquid-crystal polymers) or by heating a polymer above its glass or melting transition point (thermotropic liquid-crystal polymers). </a:t>
            </a:r>
            <a:endParaRPr sz="20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1"/>
          <p:cNvSpPr txBox="1"/>
          <p:nvPr>
            <p:ph idx="1" type="body"/>
          </p:nvPr>
        </p:nvSpPr>
        <p:spPr>
          <a:xfrm>
            <a:off x="304800" y="1600200"/>
            <a:ext cx="84582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Liquid-crystal polymers are present in melted/liquid or solid form. In solid form the main example of lyotropic LCPs is the commercial aramid known as Kevlar. Chemical structure of this aramid consists of linearly substituted aromatic rings linked by amide groups. In a similar way, several series of thermotropic LCPs have been commercially produced by several companies. The orientation of molecules in liquid crystal state is intermediate liquid and solid phases. This intermediate state I called as mesogenic state or liquid crystal state. In such materials the properties of a material depend on the direction in which they are measured. The liquid crystalline structure has positional order, orientational order and bond orientational order.</a:t>
            </a:r>
            <a:endParaRPr sz="2400"/>
          </a:p>
        </p:txBody>
      </p:sp>
      <p:sp>
        <p:nvSpPr>
          <p:cNvPr id="456" name="Google Shape;456;p61"/>
          <p:cNvSpPr txBox="1"/>
          <p:nvPr>
            <p:ph type="title"/>
          </p:nvPr>
        </p:nvSpPr>
        <p:spPr>
          <a:xfrm>
            <a:off x="762000" y="669926"/>
            <a:ext cx="7886700" cy="10826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b="1" lang="en-US" sz="3600">
                <a:solidFill>
                  <a:srgbClr val="C00000"/>
                </a:solidFill>
                <a:latin typeface="Times New Roman"/>
                <a:ea typeface="Times New Roman"/>
                <a:cs typeface="Times New Roman"/>
                <a:sym typeface="Times New Roman"/>
              </a:rPr>
              <a:t>Liquid-crystal polymers (LCPs)</a:t>
            </a:r>
            <a:endParaRPr sz="3600">
              <a:solidFill>
                <a:srgbClr val="C00000"/>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628650" y="365127"/>
            <a:ext cx="7886700" cy="8540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US">
                <a:solidFill>
                  <a:srgbClr val="C00000"/>
                </a:solidFill>
                <a:latin typeface="Times New Roman"/>
                <a:ea typeface="Times New Roman"/>
                <a:cs typeface="Times New Roman"/>
                <a:sym typeface="Times New Roman"/>
              </a:rPr>
              <a:t> Properties</a:t>
            </a:r>
            <a:endParaRPr b="1">
              <a:solidFill>
                <a:srgbClr val="C00000"/>
              </a:solidFill>
              <a:latin typeface="Times New Roman"/>
              <a:ea typeface="Times New Roman"/>
              <a:cs typeface="Times New Roman"/>
              <a:sym typeface="Times New Roman"/>
            </a:endParaRPr>
          </a:p>
        </p:txBody>
      </p:sp>
      <p:sp>
        <p:nvSpPr>
          <p:cNvPr id="462" name="Google Shape;462;p62"/>
          <p:cNvSpPr txBox="1"/>
          <p:nvPr>
            <p:ph idx="1" type="body"/>
          </p:nvPr>
        </p:nvSpPr>
        <p:spPr>
          <a:xfrm>
            <a:off x="304800" y="1066800"/>
            <a:ext cx="8534400" cy="5410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1. Typically, LCPs have a high mechanical strength at high temperatures, extreme chemical resistance, inherent flame retardancy, and good weatherability. </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2. Liquid-crystal polymers come in a variety of forms from sinterable high temperature to injection moldable compounds. </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3. LCPs can be welded, though the lines created by welding are a weak point in the resulting product. </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4. LCPs have a high coefficient of thermal expansion and are exceptionally inert. </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6. They resist stress cracking in the presence of most chemicals at elevated temperatures, including aromatic or halogenated hydrocarbons, strong acids, bases, ketones, and other aggressive industrial substances. </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7. Hydrolytic stability in boiling water is excellent. Environments that deteriorate the polymers are high-temperature steam, concentrated sulfuric acid, and boiling caustic materials.</a:t>
            </a:r>
            <a:endParaRPr sz="2200">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3"/>
          <p:cNvSpPr txBox="1"/>
          <p:nvPr>
            <p:ph type="title"/>
          </p:nvPr>
        </p:nvSpPr>
        <p:spPr>
          <a:xfrm>
            <a:off x="628650" y="365127"/>
            <a:ext cx="7886700" cy="10064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US">
                <a:solidFill>
                  <a:srgbClr val="C00000"/>
                </a:solidFill>
                <a:latin typeface="Times New Roman"/>
                <a:ea typeface="Times New Roman"/>
                <a:cs typeface="Times New Roman"/>
                <a:sym typeface="Times New Roman"/>
              </a:rPr>
              <a:t>Uses</a:t>
            </a:r>
            <a:endParaRPr b="1">
              <a:solidFill>
                <a:srgbClr val="C00000"/>
              </a:solidFill>
              <a:latin typeface="Times New Roman"/>
              <a:ea typeface="Times New Roman"/>
              <a:cs typeface="Times New Roman"/>
              <a:sym typeface="Times New Roman"/>
            </a:endParaRPr>
          </a:p>
        </p:txBody>
      </p:sp>
      <p:sp>
        <p:nvSpPr>
          <p:cNvPr id="468" name="Google Shape;468;p63"/>
          <p:cNvSpPr txBox="1"/>
          <p:nvPr>
            <p:ph idx="1" type="body"/>
          </p:nvPr>
        </p:nvSpPr>
        <p:spPr>
          <a:xfrm>
            <a:off x="304800" y="1371600"/>
            <a:ext cx="85344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Because of their various properties, LCPs are useful for electrical and mechanical parts, food containers, and any other applications requiring chemical inertness and high strength.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LCP is particularly good for microwave frequency electronics due to low relative dielectric constants, low dissipation factors, and commercial availability of laminates.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Packaging micro-electro-mechanical systems (MEMS) is another area that LCP has recently gained more attention.</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superior properties of LCPs make them especially suitable for automotive ignition system components, heater plug connectors, lamp sockets, transmission system components, pump components, coil forms and sunlight sensors and sensors for car safety belts.</a:t>
            </a:r>
            <a:endParaRPr>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4"/>
          <p:cNvSpPr txBox="1"/>
          <p:nvPr>
            <p:ph idx="1" type="body"/>
          </p:nvPr>
        </p:nvSpPr>
        <p:spPr>
          <a:xfrm>
            <a:off x="228600" y="1600200"/>
            <a:ext cx="8610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b="1" lang="en-US" sz="2400">
                <a:latin typeface="Times New Roman"/>
                <a:ea typeface="Times New Roman"/>
                <a:cs typeface="Times New Roman"/>
                <a:sym typeface="Times New Roman"/>
              </a:rPr>
              <a:t>Polycarbonates</a:t>
            </a: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PC</a:t>
            </a:r>
            <a:r>
              <a:rPr lang="en-US" sz="2400">
                <a:latin typeface="Times New Roman"/>
                <a:ea typeface="Times New Roman"/>
                <a:cs typeface="Times New Roman"/>
                <a:sym typeface="Times New Roman"/>
              </a:rPr>
              <a:t>) are a group of thermoplastic polymers containing carbonate groups in their chemical structures. Polycarbonates used in engineering are strong, tough materials, and some grades are optically transparent. They are easily worked, molded, and thermoformed.</a:t>
            </a:r>
            <a:endParaRPr/>
          </a:p>
          <a:p>
            <a:pPr indent="0" lvl="0" marL="0" rtl="0" algn="just">
              <a:lnSpc>
                <a:spcPct val="90000"/>
              </a:lnSpc>
              <a:spcBef>
                <a:spcPts val="1000"/>
              </a:spcBef>
              <a:spcAft>
                <a:spcPts val="0"/>
              </a:spcAft>
              <a:buClr>
                <a:schemeClr val="dk1"/>
              </a:buClr>
              <a:buSzPct val="100000"/>
              <a:buNone/>
            </a:pPr>
            <a:r>
              <a:rPr b="1" lang="en-US" sz="2400">
                <a:latin typeface="Times New Roman"/>
                <a:ea typeface="Times New Roman"/>
                <a:cs typeface="Times New Roman"/>
                <a:sym typeface="Times New Roman"/>
              </a:rPr>
              <a:t>Preparation: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The main polycarbonate material is produced by the reaction of bisphenol-A (BPA) and phosgene COCl</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The first step of the synthesis involves treatment of bisphenol-A with sodium hydroxide, which deprotonates the hydroxyl groups of the bisphenol-A</a:t>
            </a:r>
            <a:endParaRPr/>
          </a:p>
          <a:p>
            <a:pPr indent="-228600" lvl="0" marL="228600" rtl="0" algn="just">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The diphenoxide [Na</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(OC</a:t>
            </a:r>
            <a:r>
              <a:rPr baseline="-25000" lang="en-US" sz="2400">
                <a:latin typeface="Times New Roman"/>
                <a:ea typeface="Times New Roman"/>
                <a:cs typeface="Times New Roman"/>
                <a:sym typeface="Times New Roman"/>
              </a:rPr>
              <a:t>6</a:t>
            </a:r>
            <a:r>
              <a:rPr lang="en-US" sz="2400">
                <a:latin typeface="Times New Roman"/>
                <a:ea typeface="Times New Roman"/>
                <a:cs typeface="Times New Roman"/>
                <a:sym typeface="Times New Roman"/>
              </a:rPr>
              <a:t>H</a:t>
            </a:r>
            <a:r>
              <a:rPr baseline="-25000" lang="en-US" sz="2400">
                <a:latin typeface="Times New Roman"/>
                <a:ea typeface="Times New Roman"/>
                <a:cs typeface="Times New Roman"/>
                <a:sym typeface="Times New Roman"/>
              </a:rPr>
              <a:t>4</a:t>
            </a:r>
            <a:r>
              <a:rPr lang="en-US" sz="2400">
                <a:latin typeface="Times New Roman"/>
                <a:ea typeface="Times New Roman"/>
                <a:cs typeface="Times New Roman"/>
                <a:sym typeface="Times New Roman"/>
              </a:rPr>
              <a:t>)</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CMe</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reacts with phosgene to give a chloroformate, which subsequently is attacked by another phenoxide. The net reaction from the diphenoxide is:</a:t>
            </a:r>
            <a:endParaRPr/>
          </a:p>
          <a:p>
            <a:pPr indent="0" lvl="0" marL="0" rtl="0" algn="just">
              <a:lnSpc>
                <a:spcPct val="90000"/>
              </a:lnSpc>
              <a:spcBef>
                <a:spcPts val="1000"/>
              </a:spcBef>
              <a:spcAft>
                <a:spcPts val="0"/>
              </a:spcAft>
              <a:buClr>
                <a:schemeClr val="dk1"/>
              </a:buClr>
              <a:buSzPct val="100000"/>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sz="2400">
              <a:latin typeface="Times New Roman"/>
              <a:ea typeface="Times New Roman"/>
              <a:cs typeface="Times New Roman"/>
              <a:sym typeface="Times New Roman"/>
            </a:endParaRPr>
          </a:p>
        </p:txBody>
      </p:sp>
      <p:sp>
        <p:nvSpPr>
          <p:cNvPr id="474" name="Google Shape;474;p64"/>
          <p:cNvSpPr txBox="1"/>
          <p:nvPr>
            <p:ph type="title"/>
          </p:nvPr>
        </p:nvSpPr>
        <p:spPr>
          <a:xfrm>
            <a:off x="628650" y="822326"/>
            <a:ext cx="7886700" cy="7778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N 3. Poly Carbonates (PC)</a:t>
            </a:r>
            <a:endParaRPr b="1" sz="3600">
              <a:solidFill>
                <a:srgbClr val="C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nvSpPr>
        <p:spPr>
          <a:xfrm>
            <a:off x="628650" y="746126"/>
            <a:ext cx="7886700" cy="93027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Times New Roman"/>
              <a:buNone/>
            </a:pPr>
            <a:r>
              <a:rPr b="1" lang="en-US" sz="3600">
                <a:solidFill>
                  <a:schemeClr val="dk1"/>
                </a:solidFill>
                <a:latin typeface="Times New Roman"/>
                <a:ea typeface="Times New Roman"/>
                <a:cs typeface="Times New Roman"/>
                <a:sym typeface="Times New Roman"/>
              </a:rPr>
              <a:t>3. Poly Carbonates (PC)</a:t>
            </a:r>
            <a:endParaRPr b="1" sz="3600">
              <a:solidFill>
                <a:srgbClr val="C00000"/>
              </a:solidFill>
              <a:latin typeface="Calibri"/>
              <a:ea typeface="Calibri"/>
              <a:cs typeface="Calibri"/>
              <a:sym typeface="Calibri"/>
            </a:endParaRPr>
          </a:p>
        </p:txBody>
      </p:sp>
      <p:pic>
        <p:nvPicPr>
          <p:cNvPr descr="1364px-Polycarbonatsynthese" id="480" name="Google Shape;480;p65"/>
          <p:cNvPicPr preferRelativeResize="0"/>
          <p:nvPr/>
        </p:nvPicPr>
        <p:blipFill rotWithShape="1">
          <a:blip r:embed="rId3">
            <a:alphaModFix/>
          </a:blip>
          <a:srcRect b="0" l="0" r="0" t="0"/>
          <a:stretch/>
        </p:blipFill>
        <p:spPr>
          <a:xfrm>
            <a:off x="978354" y="1524000"/>
            <a:ext cx="7556046" cy="1371600"/>
          </a:xfrm>
          <a:prstGeom prst="rect">
            <a:avLst/>
          </a:prstGeom>
          <a:noFill/>
          <a:ln>
            <a:noFill/>
          </a:ln>
        </p:spPr>
      </p:pic>
      <p:pic>
        <p:nvPicPr>
          <p:cNvPr descr="pc04" id="481" name="Google Shape;481;p65"/>
          <p:cNvPicPr preferRelativeResize="0"/>
          <p:nvPr/>
        </p:nvPicPr>
        <p:blipFill rotWithShape="1">
          <a:blip r:embed="rId4">
            <a:alphaModFix/>
          </a:blip>
          <a:srcRect b="0" l="0" r="0" t="0"/>
          <a:stretch/>
        </p:blipFill>
        <p:spPr>
          <a:xfrm>
            <a:off x="1143000" y="3048000"/>
            <a:ext cx="7177368" cy="28956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ph idx="1" type="body"/>
          </p:nvPr>
        </p:nvSpPr>
        <p:spPr>
          <a:xfrm>
            <a:off x="628650" y="1676400"/>
            <a:ext cx="78867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Properties:</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Polycarbonate is a durable material. Although it has high impact-resistance, it has low scratch-resistance. </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The characteristics of polycarbonate compare to those of polymethyl methacrylate (PMMA, acrylic), but polycarbonate is stronger and will hold up longer to extreme temperature. </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Polycarbonate has a glass transition temperature of about 147 </a:t>
            </a:r>
            <a:r>
              <a:rPr baseline="30000" lang="en-US" sz="2200">
                <a:latin typeface="Times New Roman"/>
                <a:ea typeface="Times New Roman"/>
                <a:cs typeface="Times New Roman"/>
                <a:sym typeface="Times New Roman"/>
              </a:rPr>
              <a:t>0</a:t>
            </a:r>
            <a:r>
              <a:rPr lang="en-US" sz="2200">
                <a:latin typeface="Times New Roman"/>
                <a:ea typeface="Times New Roman"/>
                <a:cs typeface="Times New Roman"/>
                <a:sym typeface="Times New Roman"/>
              </a:rPr>
              <a:t>C (297 </a:t>
            </a:r>
            <a:r>
              <a:rPr baseline="30000" lang="en-US" sz="2200">
                <a:latin typeface="Times New Roman"/>
                <a:ea typeface="Times New Roman"/>
                <a:cs typeface="Times New Roman"/>
                <a:sym typeface="Times New Roman"/>
              </a:rPr>
              <a:t>0</a:t>
            </a:r>
            <a:r>
              <a:rPr lang="en-US" sz="2200">
                <a:latin typeface="Times New Roman"/>
                <a:ea typeface="Times New Roman"/>
                <a:cs typeface="Times New Roman"/>
                <a:sym typeface="Times New Roman"/>
              </a:rPr>
              <a:t>F; 420 K)</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Unlike most thermoplastics, polycarbonate can undergo large plastic deformations without cracking or breaking.</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87" name="Google Shape;487;p66"/>
          <p:cNvSpPr txBox="1"/>
          <p:nvPr/>
        </p:nvSpPr>
        <p:spPr>
          <a:xfrm>
            <a:off x="628650" y="746126"/>
            <a:ext cx="7886700" cy="93027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Times New Roman"/>
              <a:buNone/>
            </a:pPr>
            <a:r>
              <a:rPr b="1" lang="en-US" sz="3600">
                <a:solidFill>
                  <a:schemeClr val="dk1"/>
                </a:solidFill>
                <a:latin typeface="Times New Roman"/>
                <a:ea typeface="Times New Roman"/>
                <a:cs typeface="Times New Roman"/>
                <a:sym typeface="Times New Roman"/>
              </a:rPr>
              <a:t>3. Poly Carbonates (PC)</a:t>
            </a:r>
            <a:endParaRPr b="1" sz="3600">
              <a:solidFill>
                <a:srgbClr val="C00000"/>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idx="1" type="body"/>
          </p:nvPr>
        </p:nvSpPr>
        <p:spPr>
          <a:xfrm>
            <a:off x="304800" y="1443037"/>
            <a:ext cx="8610600" cy="4729163"/>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Uses:</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ELECTRONICS: Polycarbonate is mainly used for electronic applications that capitalize on its collective safety features. Being a good electrical insulator and having heat-resistant and flame-retardant properties, it is used in various products associated with electrical and telecommunications hardware. It can also serve as a dielectric in high-stability capacitors</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CONSTRUCTION: The second largest consumer of polycarbonates is the construction industry, e.g. for dome-lights, flat or curved glazing, and sound walls, which all use extruded flat solid or multiwall sheet, or corrugated sheet.</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DATA STORAGE: A major application of polycarbonate is the production of Compact Discs, DVDs. These discs are produced by injection molding polycarbonate into a mold cavity that has on one side a metal stamper containing a negative image of the disc data, while the other mold side is a mirrored surface.</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Due to its low weight and high impact resistance, polycarbonate is the dominant material for making automotive headlamp lenses. </a:t>
            </a:r>
            <a:endParaRPr/>
          </a:p>
          <a:p>
            <a:pPr indent="-114300" lvl="0" marL="228600" rtl="0" algn="just">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493" name="Google Shape;493;p67"/>
          <p:cNvSpPr txBox="1"/>
          <p:nvPr/>
        </p:nvSpPr>
        <p:spPr>
          <a:xfrm>
            <a:off x="838200" y="746126"/>
            <a:ext cx="7886700" cy="70167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Times New Roman"/>
              <a:buNone/>
            </a:pPr>
            <a:r>
              <a:rPr b="1" lang="en-US" sz="3600">
                <a:solidFill>
                  <a:schemeClr val="dk1"/>
                </a:solidFill>
                <a:latin typeface="Times New Roman"/>
                <a:ea typeface="Times New Roman"/>
                <a:cs typeface="Times New Roman"/>
                <a:sym typeface="Times New Roman"/>
              </a:rPr>
              <a:t>3. Poly Carbonates (PC)</a:t>
            </a:r>
            <a:endParaRPr b="1" sz="3600">
              <a:solidFill>
                <a:srgbClr val="C00000"/>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8"/>
          <p:cNvSpPr txBox="1"/>
          <p:nvPr>
            <p:ph idx="1" type="body"/>
          </p:nvPr>
        </p:nvSpPr>
        <p:spPr>
          <a:xfrm>
            <a:off x="628650" y="1439862"/>
            <a:ext cx="78867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Preparation:</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Polyacrylamides are water-soluble synthetic linear polymers made of acrylamide or the combination of acrylamide and acrylic acid.</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By chemical co-polymerization of acrylamide (AMD) monomers with a cross-linking reagent (usually </a:t>
            </a:r>
            <a:r>
              <a:rPr i="1" lang="en-US" sz="2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N</a:t>
            </a:r>
            <a:r>
              <a:rPr lang="en-US" sz="2000">
                <a:latin typeface="Times New Roman"/>
                <a:ea typeface="Times New Roman"/>
                <a:cs typeface="Times New Roman"/>
                <a:sym typeface="Times New Roman"/>
              </a:rPr>
              <a:t>′-methylenebisacrylamide, Bis), a clear transparent gel is obtained.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reaction is started with ammonium persulphate as catalyst.</a:t>
            </a:r>
            <a:endParaRPr sz="2000">
              <a:latin typeface="Times New Roman"/>
              <a:ea typeface="Times New Roman"/>
              <a:cs typeface="Times New Roman"/>
              <a:sym typeface="Times New Roman"/>
            </a:endParaRPr>
          </a:p>
        </p:txBody>
      </p:sp>
      <p:sp>
        <p:nvSpPr>
          <p:cNvPr id="499" name="Google Shape;499;p68"/>
          <p:cNvSpPr txBox="1"/>
          <p:nvPr>
            <p:ph type="title"/>
          </p:nvPr>
        </p:nvSpPr>
        <p:spPr>
          <a:xfrm>
            <a:off x="628650" y="609599"/>
            <a:ext cx="7886700" cy="9144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N 5. Polyacrylamide</a:t>
            </a:r>
            <a:endParaRPr sz="3200"/>
          </a:p>
        </p:txBody>
      </p:sp>
      <p:pic>
        <p:nvPicPr>
          <p:cNvPr descr="Polyacrylamide.svg" id="500" name="Google Shape;500;p68"/>
          <p:cNvPicPr preferRelativeResize="0"/>
          <p:nvPr/>
        </p:nvPicPr>
        <p:blipFill rotWithShape="1">
          <a:blip r:embed="rId3">
            <a:alphaModFix/>
          </a:blip>
          <a:srcRect b="0" l="0" r="0" t="0"/>
          <a:stretch/>
        </p:blipFill>
        <p:spPr>
          <a:xfrm>
            <a:off x="3428999" y="4114800"/>
            <a:ext cx="2348669" cy="12954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9"/>
          <p:cNvSpPr txBox="1"/>
          <p:nvPr>
            <p:ph type="title"/>
          </p:nvPr>
        </p:nvSpPr>
        <p:spPr>
          <a:xfrm>
            <a:off x="628650" y="974399"/>
            <a:ext cx="7886700" cy="9144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5. Polyacrylamide</a:t>
            </a:r>
            <a:endParaRPr sz="3200"/>
          </a:p>
        </p:txBody>
      </p:sp>
      <p:pic>
        <p:nvPicPr>
          <p:cNvPr descr="1516-1439-mr-18-5-984-gf11" id="506" name="Google Shape;506;p69"/>
          <p:cNvPicPr preferRelativeResize="0"/>
          <p:nvPr/>
        </p:nvPicPr>
        <p:blipFill rotWithShape="1">
          <a:blip r:embed="rId3">
            <a:alphaModFix/>
          </a:blip>
          <a:srcRect b="0" l="0" r="0" t="0"/>
          <a:stretch/>
        </p:blipFill>
        <p:spPr>
          <a:xfrm>
            <a:off x="1371600" y="2193600"/>
            <a:ext cx="6705600" cy="344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nvSpPr>
        <p:spPr>
          <a:xfrm>
            <a:off x="838200" y="1143000"/>
            <a:ext cx="7772400" cy="4038600"/>
          </a:xfrm>
          <a:prstGeom prst="rect">
            <a:avLst/>
          </a:prstGeom>
          <a:noFill/>
          <a:ln>
            <a:noFill/>
          </a:ln>
        </p:spPr>
        <p:txBody>
          <a:bodyPr anchorCtr="0" anchor="t" bIns="45700" lIns="91425" spcFirstLastPara="1" rIns="91425" wrap="square" tIns="45700">
            <a:normAutofit/>
          </a:bodyPr>
          <a:lstStyle/>
          <a:p>
            <a:pPr indent="0" lvl="0" marL="82296" marR="0" rtl="0" algn="l">
              <a:lnSpc>
                <a:spcPct val="90000"/>
              </a:lnSpc>
              <a:spcBef>
                <a:spcPts val="0"/>
              </a:spcBef>
              <a:spcAft>
                <a:spcPts val="0"/>
              </a:spcAft>
              <a:buClr>
                <a:srgbClr val="3891A7"/>
              </a:buClr>
              <a:buSzPts val="2240"/>
              <a:buFont typeface="Noto Sans Symbols"/>
              <a:buNone/>
            </a:pPr>
            <a:r>
              <a:t/>
            </a:r>
            <a:endParaRPr b="1" i="1" sz="2800" u="sng" cap="none" strike="noStrike">
              <a:solidFill>
                <a:srgbClr val="354369"/>
              </a:solidFill>
              <a:latin typeface="Calibri"/>
              <a:ea typeface="Calibri"/>
              <a:cs typeface="Calibri"/>
              <a:sym typeface="Calibri"/>
            </a:endParaRPr>
          </a:p>
          <a:p>
            <a:pPr indent="-283464" lvl="0" marL="365760" marR="0" rtl="0" algn="just">
              <a:lnSpc>
                <a:spcPct val="100000"/>
              </a:lnSpc>
              <a:spcBef>
                <a:spcPts val="600"/>
              </a:spcBef>
              <a:spcAft>
                <a:spcPts val="0"/>
              </a:spcAft>
              <a:buClr>
                <a:srgbClr val="3891A7"/>
              </a:buClr>
              <a:buSzPts val="1920"/>
              <a:buFont typeface="Noto Sans Symbols"/>
              <a:buChar char="⚫"/>
            </a:pPr>
            <a:r>
              <a:rPr b="0" i="0" lang="en-US" sz="2400" u="sng" cap="none" strike="noStrike">
                <a:solidFill>
                  <a:srgbClr val="000000"/>
                </a:solidFill>
                <a:latin typeface="Calibri"/>
                <a:ea typeface="Calibri"/>
                <a:cs typeface="Calibri"/>
                <a:sym typeface="Calibri"/>
              </a:rPr>
              <a:t>Atactic polymers</a:t>
            </a:r>
            <a:r>
              <a:rPr b="0" i="0" lang="en-US" sz="2400" u="none" cap="none" strike="noStrike">
                <a:solidFill>
                  <a:srgbClr val="000000"/>
                </a:solidFill>
                <a:latin typeface="Calibri"/>
                <a:ea typeface="Calibri"/>
                <a:cs typeface="Calibri"/>
                <a:sym typeface="Calibri"/>
              </a:rPr>
              <a:t>: In atactic, functional group arrangement is random</a:t>
            </a:r>
            <a:endParaRPr/>
          </a:p>
          <a:p>
            <a:pPr indent="-85344" lvl="1" marL="640080" marR="0" rtl="0" algn="l">
              <a:lnSpc>
                <a:spcPct val="90000"/>
              </a:lnSpc>
              <a:spcBef>
                <a:spcPts val="550"/>
              </a:spcBef>
              <a:spcAft>
                <a:spcPts val="0"/>
              </a:spcAft>
              <a:buClr>
                <a:srgbClr val="3891A7"/>
              </a:buClr>
              <a:buSzPts val="2400"/>
              <a:buFont typeface="Noto Sans Symbols"/>
              <a:buNone/>
            </a:pPr>
            <a:r>
              <a:t/>
            </a:r>
            <a:endParaRPr b="0" i="0" sz="2400" u="none" cap="none" strike="noStrike">
              <a:solidFill>
                <a:srgbClr val="000000"/>
              </a:solidFill>
              <a:latin typeface="Calibri"/>
              <a:ea typeface="Calibri"/>
              <a:cs typeface="Calibri"/>
              <a:sym typeface="Calibri"/>
            </a:endParaRPr>
          </a:p>
          <a:p>
            <a:pPr indent="-85344" lvl="1" marL="640080" marR="0" rtl="0" algn="l">
              <a:lnSpc>
                <a:spcPct val="90000"/>
              </a:lnSpc>
              <a:spcBef>
                <a:spcPts val="550"/>
              </a:spcBef>
              <a:spcAft>
                <a:spcPts val="0"/>
              </a:spcAft>
              <a:buClr>
                <a:srgbClr val="3891A7"/>
              </a:buClr>
              <a:buSzPts val="2400"/>
              <a:buFont typeface="Noto Sans Symbols"/>
              <a:buNone/>
            </a:pPr>
            <a:r>
              <a:t/>
            </a:r>
            <a:endParaRPr b="0" i="0" sz="2400" u="none" cap="none" strike="noStrike">
              <a:solidFill>
                <a:srgbClr val="000000"/>
              </a:solidFill>
              <a:latin typeface="Calibri"/>
              <a:ea typeface="Calibri"/>
              <a:cs typeface="Calibri"/>
              <a:sym typeface="Calibri"/>
            </a:endParaRPr>
          </a:p>
          <a:p>
            <a:pPr indent="-237744" lvl="1" marL="640080" marR="0" rtl="0" algn="l">
              <a:lnSpc>
                <a:spcPct val="90000"/>
              </a:lnSpc>
              <a:spcBef>
                <a:spcPts val="550"/>
              </a:spcBef>
              <a:spcAft>
                <a:spcPts val="0"/>
              </a:spcAft>
              <a:buClr>
                <a:srgbClr val="3891A7"/>
              </a:buClr>
              <a:buSzPts val="2400"/>
              <a:buFont typeface="Noto Sans Symbols"/>
              <a:buNone/>
            </a:pPr>
            <a:r>
              <a:t/>
            </a:r>
            <a:endParaRPr b="0" i="0" sz="2400" u="none" cap="none" strike="noStrike">
              <a:solidFill>
                <a:srgbClr val="000000"/>
              </a:solidFill>
              <a:latin typeface="Calibri"/>
              <a:ea typeface="Calibri"/>
              <a:cs typeface="Calibri"/>
              <a:sym typeface="Calibri"/>
            </a:endParaRPr>
          </a:p>
          <a:p>
            <a:pPr indent="-85344" lvl="1" marL="640080" marR="0" rtl="0" algn="l">
              <a:lnSpc>
                <a:spcPct val="90000"/>
              </a:lnSpc>
              <a:spcBef>
                <a:spcPts val="550"/>
              </a:spcBef>
              <a:spcAft>
                <a:spcPts val="0"/>
              </a:spcAft>
              <a:buClr>
                <a:srgbClr val="3891A7"/>
              </a:buClr>
              <a:buSzPts val="2400"/>
              <a:buFont typeface="Noto Sans Symbols"/>
              <a:buNone/>
            </a:pPr>
            <a:r>
              <a:t/>
            </a:r>
            <a:endParaRPr b="0" i="0" sz="2400" u="none" cap="none" strike="noStrike">
              <a:solidFill>
                <a:srgbClr val="000000"/>
              </a:solidFill>
              <a:latin typeface="Calibri"/>
              <a:ea typeface="Calibri"/>
              <a:cs typeface="Calibri"/>
              <a:sym typeface="Calibri"/>
            </a:endParaRPr>
          </a:p>
          <a:p>
            <a:pPr indent="0" lvl="1" marL="402336" marR="0" rtl="0" algn="l">
              <a:lnSpc>
                <a:spcPct val="90000"/>
              </a:lnSpc>
              <a:spcBef>
                <a:spcPts val="550"/>
              </a:spcBef>
              <a:spcAft>
                <a:spcPts val="0"/>
              </a:spcAft>
              <a:buClr>
                <a:srgbClr val="3891A7"/>
              </a:buClr>
              <a:buSzPts val="2000"/>
              <a:buFont typeface="Verdana"/>
              <a:buNone/>
            </a:pPr>
            <a:r>
              <a:rPr b="0" i="0" lang="en-US" sz="2000" u="none" cap="none" strike="noStrike">
                <a:solidFill>
                  <a:srgbClr val="000000"/>
                </a:solidFill>
                <a:latin typeface="Calibri"/>
                <a:ea typeface="Calibri"/>
                <a:cs typeface="Calibri"/>
                <a:sym typeface="Calibri"/>
              </a:rPr>
              <a:t>Every other carbon in the chain is a stereo-center</a:t>
            </a:r>
            <a:endParaRPr b="0" i="0" sz="2000" u="none" cap="none" strike="noStrike">
              <a:solidFill>
                <a:srgbClr val="000000"/>
              </a:solidFill>
              <a:latin typeface="Calibri"/>
              <a:ea typeface="Calibri"/>
              <a:cs typeface="Calibri"/>
              <a:sym typeface="Calibri"/>
            </a:endParaRPr>
          </a:p>
        </p:txBody>
      </p:sp>
      <p:graphicFrame>
        <p:nvGraphicFramePr>
          <p:cNvPr id="131" name="Google Shape;131;p7"/>
          <p:cNvGraphicFramePr/>
          <p:nvPr/>
        </p:nvGraphicFramePr>
        <p:xfrm>
          <a:off x="1600200" y="2514600"/>
          <a:ext cx="6324600" cy="1194979"/>
        </p:xfrm>
        <a:graphic>
          <a:graphicData uri="http://schemas.openxmlformats.org/presentationml/2006/ole">
            <mc:AlternateContent>
              <mc:Choice Requires="v">
                <p:oleObj r:id="rId4" imgH="1194979" imgW="6324600" progId="Visio.Drawing.11" spid="_x0000_s1">
                  <p:embed/>
                </p:oleObj>
              </mc:Choice>
              <mc:Fallback>
                <p:oleObj r:id="rId5" imgH="1194979" imgW="6324600" progId="Visio.Drawing.11">
                  <p:embed/>
                  <p:pic>
                    <p:nvPicPr>
                      <p:cNvPr id="131" name="Google Shape;131;p7"/>
                      <p:cNvPicPr preferRelativeResize="0"/>
                      <p:nvPr/>
                    </p:nvPicPr>
                    <p:blipFill rotWithShape="1">
                      <a:blip r:embed="rId6">
                        <a:alphaModFix/>
                      </a:blip>
                      <a:srcRect b="0" l="0" r="0" t="0"/>
                      <a:stretch/>
                    </p:blipFill>
                    <p:spPr>
                      <a:xfrm>
                        <a:off x="1600200" y="2514600"/>
                        <a:ext cx="6324600" cy="1194979"/>
                      </a:xfrm>
                      <a:prstGeom prst="rect">
                        <a:avLst/>
                      </a:prstGeom>
                      <a:noFill/>
                      <a:ln>
                        <a:noFill/>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0"/>
          <p:cNvSpPr txBox="1"/>
          <p:nvPr>
            <p:ph idx="1" type="body"/>
          </p:nvPr>
        </p:nvSpPr>
        <p:spPr>
          <a:xfrm>
            <a:off x="628650" y="1825625"/>
            <a:ext cx="7886700" cy="343217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Properties:</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Linear polyacrylamide is a water-soluble polymer.</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is typically non-ionic polymer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Due to hydrolysis of some amide groups they could convert into carboxylic groups giving polyacrylamide some weak ionic properties.</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512" name="Google Shape;512;p70"/>
          <p:cNvSpPr txBox="1"/>
          <p:nvPr>
            <p:ph type="title"/>
          </p:nvPr>
        </p:nvSpPr>
        <p:spPr>
          <a:xfrm>
            <a:off x="628650" y="838199"/>
            <a:ext cx="7886700" cy="9144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5. Polyacrylamide</a:t>
            </a:r>
            <a:endParaRPr sz="32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1"/>
          <p:cNvSpPr txBox="1"/>
          <p:nvPr>
            <p:ph idx="1" type="body"/>
          </p:nvPr>
        </p:nvSpPr>
        <p:spPr>
          <a:xfrm>
            <a:off x="628650" y="1600200"/>
            <a:ext cx="78867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Uses:</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One of the largest uses for polyacrylamide is to flocculate solids in a liquid. This process applies to water treatment, and processes like paper making and screen printing.</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Polyacrylamide can be supplied in a powder or liquid form, with the liquid form being subcategorized as solution and emulsion polymer. Even though these products are often called 'polyacrylamide', many are actually copolymers of acrylamide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Another common use of polyacrylamide and its derivatives is in subsurface applications such as Enhanced Oil Recovery</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518" name="Google Shape;518;p71"/>
          <p:cNvSpPr txBox="1"/>
          <p:nvPr>
            <p:ph type="title"/>
          </p:nvPr>
        </p:nvSpPr>
        <p:spPr>
          <a:xfrm>
            <a:off x="628650" y="609599"/>
            <a:ext cx="7886700" cy="9144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5. Polyacrylamide</a:t>
            </a:r>
            <a:endParaRPr sz="32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2"/>
          <p:cNvSpPr txBox="1"/>
          <p:nvPr>
            <p:ph idx="1" type="body"/>
          </p:nvPr>
        </p:nvSpPr>
        <p:spPr>
          <a:xfrm>
            <a:off x="304800" y="1592262"/>
            <a:ext cx="85344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C00000"/>
              </a:buClr>
              <a:buSzPts val="2400"/>
              <a:buNone/>
            </a:pPr>
            <a:r>
              <a:rPr b="1" lang="en-US" sz="2400" u="sng">
                <a:solidFill>
                  <a:srgbClr val="C00000"/>
                </a:solidFill>
                <a:latin typeface="Times New Roman"/>
                <a:ea typeface="Times New Roman"/>
                <a:cs typeface="Times New Roman"/>
                <a:sym typeface="Times New Roman"/>
              </a:rPr>
              <a:t>Preparation:</a:t>
            </a:r>
            <a:endParaRPr sz="2400" u="sng">
              <a:solidFill>
                <a:srgbClr val="C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Unlike most vinyl polymer, PVA is not prepared by polymerization of the corresponding monomer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Polyvinyl alcohol was first prepared in 1924 by hydrolyzing polyvinyl acetate in ethanol with potassium hydroxide.</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Polyvinyl alcohol is produced commercially from polyvinyl acetate, usually by a continuous process. The acetate groups are hydrolyzed by ester interchange with methanol in the presence of anhydrous sodium methylate or aqueous sodium hydroxide. The physical characteristics and its specific functional uses depend on the degree of polymerization and the degree of hydrolysis. Polyvinyl alcohol is classified into two classes namely: partially hydrolyzed and fully hydrolyzed. Partially hydrolyzed PVA is used in the foods. </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524" name="Google Shape;524;p72"/>
          <p:cNvSpPr txBox="1"/>
          <p:nvPr>
            <p:ph type="title"/>
          </p:nvPr>
        </p:nvSpPr>
        <p:spPr>
          <a:xfrm>
            <a:off x="685800" y="808037"/>
            <a:ext cx="7886700" cy="8683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N  6. Poly Vinyl Alcohol (PVA)</a:t>
            </a:r>
            <a:endParaRPr sz="32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3"/>
          <p:cNvSpPr txBox="1"/>
          <p:nvPr>
            <p:ph type="title"/>
          </p:nvPr>
        </p:nvSpPr>
        <p:spPr>
          <a:xfrm>
            <a:off x="685800" y="1143000"/>
            <a:ext cx="7886700" cy="8683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6. Poly Vinyl Alcohol (PVA)</a:t>
            </a:r>
            <a:endParaRPr sz="3200"/>
          </a:p>
        </p:txBody>
      </p:sp>
      <p:pic>
        <p:nvPicPr>
          <p:cNvPr descr="download (1)" id="530" name="Google Shape;530;p73"/>
          <p:cNvPicPr preferRelativeResize="0"/>
          <p:nvPr/>
        </p:nvPicPr>
        <p:blipFill rotWithShape="1">
          <a:blip r:embed="rId3">
            <a:alphaModFix/>
          </a:blip>
          <a:srcRect b="0" l="0" r="0" t="0"/>
          <a:stretch/>
        </p:blipFill>
        <p:spPr>
          <a:xfrm>
            <a:off x="1600200" y="2667000"/>
            <a:ext cx="5715000" cy="22860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4"/>
          <p:cNvSpPr txBox="1"/>
          <p:nvPr>
            <p:ph type="title"/>
          </p:nvPr>
        </p:nvSpPr>
        <p:spPr>
          <a:xfrm>
            <a:off x="685800" y="1138237"/>
            <a:ext cx="7886700" cy="8683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6. Poly Vinyl Alcohol (PVA)</a:t>
            </a:r>
            <a:endParaRPr sz="3200"/>
          </a:p>
        </p:txBody>
      </p:sp>
      <p:sp>
        <p:nvSpPr>
          <p:cNvPr id="536" name="Google Shape;536;p74"/>
          <p:cNvSpPr txBox="1"/>
          <p:nvPr>
            <p:ph idx="1" type="body"/>
          </p:nvPr>
        </p:nvSpPr>
        <p:spPr>
          <a:xfrm>
            <a:off x="628650" y="1900237"/>
            <a:ext cx="7886700" cy="472916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C00000"/>
              </a:buClr>
              <a:buSzPts val="2400"/>
              <a:buNone/>
            </a:pPr>
            <a:r>
              <a:rPr b="1" lang="en-US" sz="2400" u="sng">
                <a:solidFill>
                  <a:srgbClr val="C00000"/>
                </a:solidFill>
                <a:latin typeface="Times New Roman"/>
                <a:ea typeface="Times New Roman"/>
                <a:cs typeface="Times New Roman"/>
                <a:sym typeface="Times New Roman"/>
              </a:rPr>
              <a:t>Properties</a:t>
            </a:r>
            <a:endParaRPr/>
          </a:p>
          <a:p>
            <a:pPr indent="-228600" lvl="0" marL="228600" rtl="0" algn="just">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Polyvinyl alcohol, </a:t>
            </a:r>
            <a:r>
              <a:rPr lang="en-US" sz="2400">
                <a:latin typeface="Times New Roman"/>
                <a:ea typeface="Times New Roman"/>
                <a:cs typeface="Times New Roman"/>
                <a:sym typeface="Times New Roman"/>
              </a:rPr>
              <a:t>also known as </a:t>
            </a:r>
            <a:r>
              <a:rPr i="1" lang="en-US" sz="2400">
                <a:latin typeface="Times New Roman"/>
                <a:ea typeface="Times New Roman"/>
                <a:cs typeface="Times New Roman"/>
                <a:sym typeface="Times New Roman"/>
              </a:rPr>
              <a:t>PVOH, PVA, or PVAL,</a:t>
            </a:r>
            <a:r>
              <a:rPr lang="en-US" sz="2400">
                <a:latin typeface="Times New Roman"/>
                <a:ea typeface="Times New Roman"/>
                <a:cs typeface="Times New Roman"/>
                <a:sym typeface="Times New Roman"/>
              </a:rPr>
              <a:t> is a synthetic polymer that is soluble in water.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is effective in film forming, emulsifying, and has an adhesive quality.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has no odor and is not toxic, and is resistant to grease, oils, and solvents.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It is ductile but strong, flexible, and functions as a high oxygen and aroma barrier.</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5"/>
          <p:cNvSpPr txBox="1"/>
          <p:nvPr>
            <p:ph idx="1" type="body"/>
          </p:nvPr>
        </p:nvSpPr>
        <p:spPr>
          <a:xfrm>
            <a:off x="228600" y="1447800"/>
            <a:ext cx="8610600" cy="4495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C00000"/>
              </a:buClr>
              <a:buSzPts val="2400"/>
              <a:buNone/>
            </a:pPr>
            <a:r>
              <a:rPr b="1" lang="en-US" sz="2400" u="sng">
                <a:solidFill>
                  <a:srgbClr val="C00000"/>
                </a:solidFill>
                <a:latin typeface="Times New Roman"/>
                <a:ea typeface="Times New Roman"/>
                <a:cs typeface="Times New Roman"/>
                <a:sym typeface="Times New Roman"/>
              </a:rPr>
              <a:t>Uses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Polyvinyl alcohol is often utilized as the raw material for the creation of other resins such as </a:t>
            </a:r>
            <a:r>
              <a:rPr i="1" lang="en-US" sz="2000">
                <a:latin typeface="Times New Roman"/>
                <a:ea typeface="Times New Roman"/>
                <a:cs typeface="Times New Roman"/>
                <a:sym typeface="Times New Roman"/>
              </a:rPr>
              <a:t>polyvinyl butyral </a:t>
            </a:r>
            <a:r>
              <a:rPr lang="en-US" sz="2000">
                <a:latin typeface="Times New Roman"/>
                <a:ea typeface="Times New Roman"/>
                <a:cs typeface="Times New Roman"/>
                <a:sym typeface="Times New Roman"/>
              </a:rPr>
              <a:t>(PVB) or </a:t>
            </a:r>
            <a:r>
              <a:rPr i="1" lang="en-US" sz="2000">
                <a:latin typeface="Times New Roman"/>
                <a:ea typeface="Times New Roman"/>
                <a:cs typeface="Times New Roman"/>
                <a:sym typeface="Times New Roman"/>
              </a:rPr>
              <a:t>polyvinyl formal</a:t>
            </a:r>
            <a:r>
              <a:rPr lang="en-US" sz="2000">
                <a:latin typeface="Times New Roman"/>
                <a:ea typeface="Times New Roman"/>
                <a:cs typeface="Times New Roman"/>
                <a:sym typeface="Times New Roman"/>
              </a:rPr>
              <a:t> (PVF). (PVB has an adhesive quality and is a water-resistant, plastic film, which is often used to laminate safety glass for vehicles. PVF is commonly used to insulate wires).</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Polyvinyl alcohol is used for coating of medicinal tablets.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PVA is used in many industries, such as textile, paper industry, and food packaging industry because of its high chemical and thermal stability, and low manufacturing cost. </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PVA</a:t>
            </a:r>
            <a:r>
              <a:rPr lang="en-US" sz="2000">
                <a:latin typeface="Times New Roman"/>
                <a:ea typeface="Times New Roman"/>
                <a:cs typeface="Times New Roman"/>
                <a:sym typeface="Times New Roman"/>
              </a:rPr>
              <a:t> is </a:t>
            </a:r>
            <a:r>
              <a:rPr b="1" lang="en-US" sz="2000">
                <a:latin typeface="Times New Roman"/>
                <a:ea typeface="Times New Roman"/>
                <a:cs typeface="Times New Roman"/>
                <a:sym typeface="Times New Roman"/>
              </a:rPr>
              <a:t>used in</a:t>
            </a:r>
            <a:r>
              <a:rPr lang="en-US" sz="2000">
                <a:latin typeface="Times New Roman"/>
                <a:ea typeface="Times New Roman"/>
                <a:cs typeface="Times New Roman"/>
                <a:sym typeface="Times New Roman"/>
              </a:rPr>
              <a:t> sizing agents that give greater strength to textile yarns and make paper more resistant to oils and greases.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is also employed as a component of adhesives and emulsifiers, as a water-soluble protective film. </a:t>
            </a:r>
            <a:endParaRPr/>
          </a:p>
        </p:txBody>
      </p:sp>
      <p:sp>
        <p:nvSpPr>
          <p:cNvPr id="542" name="Google Shape;542;p75"/>
          <p:cNvSpPr txBox="1"/>
          <p:nvPr>
            <p:ph type="title"/>
          </p:nvPr>
        </p:nvSpPr>
        <p:spPr>
          <a:xfrm>
            <a:off x="1028700" y="685800"/>
            <a:ext cx="7886700" cy="685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6. Poly Vinyl Alcohol (PVA)</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685800" y="914400"/>
            <a:ext cx="8031480" cy="533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Classification based on Polymerization method</a:t>
            </a:r>
            <a:endParaRPr b="1" sz="2800">
              <a:solidFill>
                <a:srgbClr val="FF0000"/>
              </a:solidFill>
              <a:latin typeface="Times New Roman"/>
              <a:ea typeface="Times New Roman"/>
              <a:cs typeface="Times New Roman"/>
              <a:sym typeface="Times New Roman"/>
            </a:endParaRPr>
          </a:p>
        </p:txBody>
      </p:sp>
      <p:sp>
        <p:nvSpPr>
          <p:cNvPr id="137" name="Google Shape;137;p8"/>
          <p:cNvSpPr txBox="1"/>
          <p:nvPr>
            <p:ph idx="1" type="body"/>
          </p:nvPr>
        </p:nvSpPr>
        <p:spPr>
          <a:xfrm>
            <a:off x="152400" y="1447800"/>
            <a:ext cx="8839200" cy="5562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C00000"/>
              </a:buClr>
              <a:buSzPts val="2000"/>
              <a:buChar char="•"/>
            </a:pPr>
            <a:r>
              <a:rPr lang="en-US" sz="2000">
                <a:solidFill>
                  <a:srgbClr val="C00000"/>
                </a:solidFill>
              </a:rPr>
              <a:t>Addition Polymerization:</a:t>
            </a:r>
            <a:r>
              <a:rPr lang="en-US" sz="2000"/>
              <a:t> A polymer formed by direct repeated addition of monomers is called addition polymerization. In this types of polymers monomers are unsaturated compounds or derivatives of alkenes.</a:t>
            </a:r>
            <a:endParaRPr/>
          </a:p>
          <a:p>
            <a:pPr indent="-76200" lvl="0" marL="228600" rtl="0" algn="just">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rgbClr val="C00000"/>
              </a:buClr>
              <a:buSzPts val="2000"/>
              <a:buChar char="•"/>
            </a:pPr>
            <a:r>
              <a:rPr lang="en-US" sz="2000">
                <a:solidFill>
                  <a:srgbClr val="C00000"/>
                </a:solidFill>
              </a:rPr>
              <a:t>Condensation Polymerization:</a:t>
            </a:r>
            <a:r>
              <a:rPr lang="en-US" sz="2000"/>
              <a:t> Condensation polymerization involves condensation of two different  monomers which are normally bi functional group. During the process there is loss of small molecule such as water </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id="138" name="Google Shape;138;p8"/>
          <p:cNvPicPr preferRelativeResize="0"/>
          <p:nvPr/>
        </p:nvPicPr>
        <p:blipFill rotWithShape="1">
          <a:blip r:embed="rId3">
            <a:alphaModFix/>
          </a:blip>
          <a:srcRect b="0" l="0" r="0" t="0"/>
          <a:stretch/>
        </p:blipFill>
        <p:spPr>
          <a:xfrm>
            <a:off x="1219200" y="2362200"/>
            <a:ext cx="7391400" cy="1215304"/>
          </a:xfrm>
          <a:prstGeom prst="rect">
            <a:avLst/>
          </a:prstGeom>
          <a:noFill/>
          <a:ln>
            <a:noFill/>
          </a:ln>
        </p:spPr>
      </p:pic>
      <p:pic>
        <p:nvPicPr>
          <p:cNvPr id="139" name="Google Shape;139;p8"/>
          <p:cNvPicPr preferRelativeResize="0"/>
          <p:nvPr/>
        </p:nvPicPr>
        <p:blipFill rotWithShape="1">
          <a:blip r:embed="rId4">
            <a:alphaModFix/>
          </a:blip>
          <a:srcRect b="0" l="0" r="0" t="0"/>
          <a:stretch/>
        </p:blipFill>
        <p:spPr>
          <a:xfrm>
            <a:off x="1066800" y="4724400"/>
            <a:ext cx="7620000" cy="16716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9"/>
          <p:cNvGraphicFramePr/>
          <p:nvPr/>
        </p:nvGraphicFramePr>
        <p:xfrm>
          <a:off x="1523999" y="944827"/>
          <a:ext cx="3000000" cy="3000000"/>
        </p:xfrm>
        <a:graphic>
          <a:graphicData uri="http://schemas.openxmlformats.org/drawingml/2006/table">
            <a:tbl>
              <a:tblPr>
                <a:noFill/>
                <a:tableStyleId>{57C79D63-3339-4E03-AEE6-15975641B247}</a:tableStyleId>
              </a:tblPr>
              <a:tblGrid>
                <a:gridCol w="556525"/>
                <a:gridCol w="2727025"/>
                <a:gridCol w="542625"/>
                <a:gridCol w="2727025"/>
              </a:tblGrid>
              <a:tr h="2209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38100" marR="0" rtl="0" algn="just">
                        <a:spcBef>
                          <a:spcPts val="0"/>
                        </a:spcBef>
                        <a:spcAft>
                          <a:spcPts val="0"/>
                        </a:spcAft>
                        <a:buNone/>
                      </a:pPr>
                      <a:r>
                        <a:rPr lang="en-US" sz="1200" u="none" cap="none" strike="noStrike">
                          <a:latin typeface="Times New Roman"/>
                          <a:ea typeface="Times New Roman"/>
                          <a:cs typeface="Times New Roman"/>
                          <a:sym typeface="Times New Roman"/>
                        </a:rPr>
                        <a:t>Condensation polymerisation</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139700" marR="0" rtl="0" algn="just">
                        <a:spcBef>
                          <a:spcPts val="0"/>
                        </a:spcBef>
                        <a:spcAft>
                          <a:spcPts val="0"/>
                        </a:spcAft>
                        <a:buNone/>
                      </a:pPr>
                      <a:r>
                        <a:rPr lang="en-US" sz="1200" u="none" cap="none" strike="noStrike">
                          <a:latin typeface="Times New Roman"/>
                          <a:ea typeface="Times New Roman"/>
                          <a:cs typeface="Times New Roman"/>
                          <a:sym typeface="Times New Roman"/>
                        </a:rPr>
                        <a:t>Additional polymerisation</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210400">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It is also known as step growth</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It is also known as chain growth</a:t>
                      </a:r>
                      <a:endParaRPr sz="1200" u="none" cap="none" strike="noStrike">
                        <a:latin typeface="Times New Roman"/>
                        <a:ea typeface="Times New Roman"/>
                        <a:cs typeface="Times New Roman"/>
                        <a:sym typeface="Times New Roman"/>
                      </a:endParaRPr>
                    </a:p>
                  </a:txBody>
                  <a:tcPr marT="0" marB="0" marR="0" marL="0" anchor="b"/>
                </a:tc>
              </a:tr>
              <a:tr h="13392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polymerisation</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polymerization</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210400">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It takes place in monomers having</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It takes place only in monomers</a:t>
                      </a:r>
                      <a:endParaRPr sz="1200" u="none" cap="none" strike="noStrike">
                        <a:latin typeface="Times New Roman"/>
                        <a:ea typeface="Times New Roman"/>
                        <a:cs typeface="Times New Roman"/>
                        <a:sym typeface="Times New Roman"/>
                      </a:endParaRPr>
                    </a:p>
                  </a:txBody>
                  <a:tcPr marT="0" marB="0" marR="0" marL="0" anchor="b"/>
                </a:tc>
              </a:tr>
              <a:tr h="1347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reactive functional groups</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having multiple bonds.</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210400">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It takes place with elimination of</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It takes place without elimination of</a:t>
                      </a:r>
                      <a:endParaRPr sz="1200" u="none" cap="none" strike="noStrike">
                        <a:latin typeface="Times New Roman"/>
                        <a:ea typeface="Times New Roman"/>
                        <a:cs typeface="Times New Roman"/>
                        <a:sym typeface="Times New Roman"/>
                      </a:endParaRPr>
                    </a:p>
                  </a:txBody>
                  <a:tcPr marT="0" marB="0" marR="0" marL="0" anchor="b"/>
                </a:tc>
              </a:tr>
              <a:tr h="15632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simple molecule like H</a:t>
                      </a:r>
                      <a:r>
                        <a:rPr baseline="-25000" lang="en-US" sz="1200" u="none" cap="none" strike="noStrike">
                          <a:latin typeface="Times New Roman"/>
                          <a:ea typeface="Times New Roman"/>
                          <a:cs typeface="Times New Roman"/>
                          <a:sym typeface="Times New Roman"/>
                        </a:rPr>
                        <a:t>2</a:t>
                      </a:r>
                      <a:r>
                        <a:rPr lang="en-US" sz="1200" u="none" cap="none" strike="noStrike">
                          <a:latin typeface="Times New Roman"/>
                          <a:ea typeface="Times New Roman"/>
                          <a:cs typeface="Times New Roman"/>
                          <a:sym typeface="Times New Roman"/>
                        </a:rPr>
                        <a:t>O,NH</a:t>
                      </a:r>
                      <a:r>
                        <a:rPr baseline="-25000" lang="en-US" sz="1200" u="none" cap="none" strike="noStrike">
                          <a:latin typeface="Times New Roman"/>
                          <a:ea typeface="Times New Roman"/>
                          <a:cs typeface="Times New Roman"/>
                          <a:sym typeface="Times New Roman"/>
                        </a:rPr>
                        <a:t>3</a:t>
                      </a:r>
                      <a:r>
                        <a:rPr lang="en-US" sz="1200" u="none" cap="none" strike="noStrike">
                          <a:latin typeface="Times New Roman"/>
                          <a:ea typeface="Times New Roman"/>
                          <a:cs typeface="Times New Roman"/>
                          <a:sym typeface="Times New Roman"/>
                        </a:rPr>
                        <a:t>,HCl</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simple molecule.</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etc.,</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210400">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(4)</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Repeat units of monomers are</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(4)</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Repeat units &amp; monomers are same.</a:t>
                      </a:r>
                      <a:endParaRPr sz="1200" u="none" cap="none" strike="noStrike">
                        <a:latin typeface="Times New Roman"/>
                        <a:ea typeface="Times New Roman"/>
                        <a:cs typeface="Times New Roman"/>
                        <a:sym typeface="Times New Roman"/>
                      </a:endParaRPr>
                    </a:p>
                  </a:txBody>
                  <a:tcPr marT="0" marB="0" marR="0" marL="0" anchor="b"/>
                </a:tc>
              </a:tr>
              <a:tr h="13392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different</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211250">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The polymer is formed in gradual</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Reaction is fast and polymer is formed</a:t>
                      </a:r>
                      <a:endParaRPr sz="1200" u="none" cap="none" strike="noStrike">
                        <a:latin typeface="Times New Roman"/>
                        <a:ea typeface="Times New Roman"/>
                        <a:cs typeface="Times New Roman"/>
                        <a:sym typeface="Times New Roman"/>
                      </a:endParaRPr>
                    </a:p>
                  </a:txBody>
                  <a:tcPr marT="0" marB="0" marR="0" marL="0" anchor="b"/>
                </a:tc>
              </a:tr>
              <a:tr h="13392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steps</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at once.</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210400">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(6)</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The molecular mass of polymer</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(6)</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There is very little change in the</a:t>
                      </a:r>
                      <a:endParaRPr sz="1200" u="none" cap="none" strike="noStrike">
                        <a:latin typeface="Times New Roman"/>
                        <a:ea typeface="Times New Roman"/>
                        <a:cs typeface="Times New Roman"/>
                        <a:sym typeface="Times New Roman"/>
                      </a:endParaRPr>
                    </a:p>
                  </a:txBody>
                  <a:tcPr marT="0" marB="0" marR="0" marL="0" anchor="b"/>
                </a:tc>
              </a:tr>
              <a:tr h="13392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increases throughout the reaction</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molecular mass throughout the</a:t>
                      </a:r>
                      <a:endParaRPr sz="1200" u="none" cap="none" strike="noStrike">
                        <a:latin typeface="Times New Roman"/>
                        <a:ea typeface="Times New Roman"/>
                        <a:cs typeface="Times New Roman"/>
                        <a:sym typeface="Times New Roman"/>
                      </a:endParaRPr>
                    </a:p>
                  </a:txBody>
                  <a:tcPr marT="0" marB="0" marR="0" marL="0" anchor="b"/>
                </a:tc>
              </a:tr>
              <a:tr h="1347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reaction</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210400">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(7)</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Product obtained may be</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(7)</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Product obtained are thermoplastic</a:t>
                      </a:r>
                      <a:endParaRPr sz="1200" u="none" cap="none" strike="noStrike">
                        <a:latin typeface="Times New Roman"/>
                        <a:ea typeface="Times New Roman"/>
                        <a:cs typeface="Times New Roman"/>
                        <a:sym typeface="Times New Roman"/>
                      </a:endParaRPr>
                    </a:p>
                  </a:txBody>
                  <a:tcPr marT="0" marB="0" marR="0" marL="0" anchor="b"/>
                </a:tc>
              </a:tr>
              <a:tr h="13392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thermosetting/thermoplastic</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210400">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(8)</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E.g.:- Bakelite, polyester ,polyamides</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(8)</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E.g:-Polyethylene, PVC, poly styrene.</a:t>
                      </a:r>
                      <a:endParaRPr sz="1200" u="none" cap="none" strike="noStrike">
                        <a:latin typeface="Times New Roman"/>
                        <a:ea typeface="Times New Roman"/>
                        <a:cs typeface="Times New Roman"/>
                        <a:sym typeface="Times New Roman"/>
                      </a:endParaRPr>
                    </a:p>
                  </a:txBody>
                  <a:tcPr marT="0" marB="0" marR="0" marL="0" anchor="b"/>
                </a:tc>
              </a:tr>
              <a:tr h="13392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25400" marR="0" rtl="0" algn="just">
                        <a:spcBef>
                          <a:spcPts val="0"/>
                        </a:spcBef>
                        <a:spcAft>
                          <a:spcPts val="0"/>
                        </a:spcAft>
                        <a:buNone/>
                      </a:pPr>
                      <a:r>
                        <a:rPr lang="en-US" sz="1200" u="none" cap="none" strike="noStrike">
                          <a:latin typeface="Times New Roman"/>
                          <a:ea typeface="Times New Roman"/>
                          <a:cs typeface="Times New Roman"/>
                          <a:sym typeface="Times New Roman"/>
                        </a:rPr>
                        <a:t>etc.,</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r h="121675">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c>
                  <a:txBody>
                    <a:bodyPr/>
                    <a:lstStyle/>
                    <a:p>
                      <a:pPr indent="0" lvl="0" marL="0" marR="0" rtl="0" algn="just">
                        <a:spcBef>
                          <a:spcPts val="0"/>
                        </a:spcBef>
                        <a:spcAft>
                          <a:spcPts val="0"/>
                        </a:spcAft>
                        <a:buNone/>
                      </a:pP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0" marB="0" marR="0" marL="0"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VU_KJSCE THEME TEMPLATE FOR PPT_Standard Scree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Lenovo</dc:creator>
</cp:coreProperties>
</file>