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Default Extension="jpg" ContentType="image/jpg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896239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56575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00" y="0"/>
                </a:moveTo>
                <a:lnTo>
                  <a:pt x="225309" y="4424"/>
                </a:lnTo>
                <a:lnTo>
                  <a:pt x="178828" y="17182"/>
                </a:lnTo>
                <a:lnTo>
                  <a:pt x="136031" y="37496"/>
                </a:lnTo>
                <a:lnTo>
                  <a:pt x="97693" y="64591"/>
                </a:lnTo>
                <a:lnTo>
                  <a:pt x="64589" y="97692"/>
                </a:lnTo>
                <a:lnTo>
                  <a:pt x="37493" y="136023"/>
                </a:lnTo>
                <a:lnTo>
                  <a:pt x="17180" y="178808"/>
                </a:lnTo>
                <a:lnTo>
                  <a:pt x="4424" y="225271"/>
                </a:lnTo>
                <a:lnTo>
                  <a:pt x="0" y="274637"/>
                </a:lnTo>
                <a:lnTo>
                  <a:pt x="4424" y="324003"/>
                </a:lnTo>
                <a:lnTo>
                  <a:pt x="17180" y="370466"/>
                </a:lnTo>
                <a:lnTo>
                  <a:pt x="37493" y="413251"/>
                </a:lnTo>
                <a:lnTo>
                  <a:pt x="64589" y="451582"/>
                </a:lnTo>
                <a:lnTo>
                  <a:pt x="97693" y="484683"/>
                </a:lnTo>
                <a:lnTo>
                  <a:pt x="136031" y="511778"/>
                </a:lnTo>
                <a:lnTo>
                  <a:pt x="178828" y="532092"/>
                </a:lnTo>
                <a:lnTo>
                  <a:pt x="225309" y="544850"/>
                </a:lnTo>
                <a:lnTo>
                  <a:pt x="274700" y="549275"/>
                </a:lnTo>
                <a:lnTo>
                  <a:pt x="324054" y="544850"/>
                </a:lnTo>
                <a:lnTo>
                  <a:pt x="370506" y="532092"/>
                </a:lnTo>
                <a:lnTo>
                  <a:pt x="413281" y="511778"/>
                </a:lnTo>
                <a:lnTo>
                  <a:pt x="451603" y="484683"/>
                </a:lnTo>
                <a:lnTo>
                  <a:pt x="484696" y="451582"/>
                </a:lnTo>
                <a:lnTo>
                  <a:pt x="511786" y="413251"/>
                </a:lnTo>
                <a:lnTo>
                  <a:pt x="532096" y="370466"/>
                </a:lnTo>
                <a:lnTo>
                  <a:pt x="544851" y="324003"/>
                </a:lnTo>
                <a:lnTo>
                  <a:pt x="549275" y="274637"/>
                </a:lnTo>
                <a:lnTo>
                  <a:pt x="544851" y="225271"/>
                </a:lnTo>
                <a:lnTo>
                  <a:pt x="532096" y="178808"/>
                </a:lnTo>
                <a:lnTo>
                  <a:pt x="511786" y="136023"/>
                </a:lnTo>
                <a:lnTo>
                  <a:pt x="484696" y="97692"/>
                </a:lnTo>
                <a:lnTo>
                  <a:pt x="451603" y="64591"/>
                </a:lnTo>
                <a:lnTo>
                  <a:pt x="413281" y="37496"/>
                </a:lnTo>
                <a:lnTo>
                  <a:pt x="370506" y="17182"/>
                </a:lnTo>
                <a:lnTo>
                  <a:pt x="324054" y="4424"/>
                </a:lnTo>
                <a:lnTo>
                  <a:pt x="274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96088"/>
            <a:ext cx="6969125" cy="81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3321050"/>
            <a:ext cx="7361555" cy="3409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06689" y="5889388"/>
            <a:ext cx="2565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775" y="0"/>
                </a:moveTo>
                <a:lnTo>
                  <a:pt x="0" y="0"/>
                </a:lnTo>
                <a:lnTo>
                  <a:pt x="0" y="6858000"/>
                </a:lnTo>
                <a:lnTo>
                  <a:pt x="104775" y="6858000"/>
                </a:lnTo>
                <a:lnTo>
                  <a:pt x="10477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7" name="object 7"/>
            <p:cNvSpPr/>
            <p:nvPr/>
          </p:nvSpPr>
          <p:spPr>
            <a:xfrm>
              <a:off x="99060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56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562" y="6858000"/>
                  </a:lnTo>
                  <a:lnTo>
                    <a:pt x="182562" y="0"/>
                  </a:lnTo>
                  <a:close/>
                </a:path>
              </a:pathLst>
            </a:custGeom>
            <a:solidFill>
              <a:srgbClr val="FFD9CE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1412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18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187" y="6858000"/>
                  </a:lnTo>
                  <a:lnTo>
                    <a:pt x="230187" y="0"/>
                  </a:lnTo>
                  <a:close/>
                </a:path>
              </a:pathLst>
            </a:custGeom>
            <a:solidFill>
              <a:srgbClr val="FFECE8">
                <a:alpha val="709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825500" y="0"/>
            <a:ext cx="117475" cy="6858000"/>
            <a:chOff x="825500" y="0"/>
            <a:chExt cx="117475" cy="6858000"/>
          </a:xfrm>
        </p:grpSpPr>
        <p:sp>
          <p:nvSpPr>
            <p:cNvPr id="11" name="object 11"/>
            <p:cNvSpPr/>
            <p:nvPr/>
          </p:nvSpPr>
          <p:spPr>
            <a:xfrm>
              <a:off x="914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FEC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54075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85199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609600" y="0"/>
            <a:ext cx="1660525" cy="6858000"/>
            <a:chOff x="609600" y="0"/>
            <a:chExt cx="1660525" cy="6858000"/>
          </a:xfrm>
        </p:grpSpPr>
        <p:sp>
          <p:nvSpPr>
            <p:cNvPr id="17" name="object 17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DC3AD">
                <a:alpha val="509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09600" y="3428999"/>
              <a:ext cx="1341755" cy="2079625"/>
            </a:xfrm>
            <a:custGeom>
              <a:avLst/>
              <a:gdLst/>
              <a:ahLst/>
              <a:cxnLst/>
              <a:rect l="l" t="t" r="r" b="b"/>
              <a:pathLst>
                <a:path w="134175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41755" h="2079625">
                  <a:moveTo>
                    <a:pt x="1341501" y="1758950"/>
                  </a:moveTo>
                  <a:lnTo>
                    <a:pt x="1338021" y="1711553"/>
                  </a:lnTo>
                  <a:lnTo>
                    <a:pt x="1327912" y="1666316"/>
                  </a:lnTo>
                  <a:lnTo>
                    <a:pt x="1311681" y="1623745"/>
                  </a:lnTo>
                  <a:lnTo>
                    <a:pt x="1289812" y="1584312"/>
                  </a:lnTo>
                  <a:lnTo>
                    <a:pt x="1262811" y="1548549"/>
                  </a:lnTo>
                  <a:lnTo>
                    <a:pt x="1231176" y="1516913"/>
                  </a:lnTo>
                  <a:lnTo>
                    <a:pt x="1195400" y="1489925"/>
                  </a:lnTo>
                  <a:lnTo>
                    <a:pt x="1155979" y="1468081"/>
                  </a:lnTo>
                  <a:lnTo>
                    <a:pt x="1113409" y="1451851"/>
                  </a:lnTo>
                  <a:lnTo>
                    <a:pt x="1068197" y="1441754"/>
                  </a:lnTo>
                  <a:lnTo>
                    <a:pt x="1020826" y="1438275"/>
                  </a:lnTo>
                  <a:lnTo>
                    <a:pt x="973416" y="1441754"/>
                  </a:lnTo>
                  <a:lnTo>
                    <a:pt x="928179" y="1451851"/>
                  </a:lnTo>
                  <a:lnTo>
                    <a:pt x="885609" y="1468081"/>
                  </a:lnTo>
                  <a:lnTo>
                    <a:pt x="846175" y="1489925"/>
                  </a:lnTo>
                  <a:lnTo>
                    <a:pt x="810412" y="1516913"/>
                  </a:lnTo>
                  <a:lnTo>
                    <a:pt x="778776" y="1548549"/>
                  </a:lnTo>
                  <a:lnTo>
                    <a:pt x="751789" y="1584312"/>
                  </a:lnTo>
                  <a:lnTo>
                    <a:pt x="729945" y="1623745"/>
                  </a:lnTo>
                  <a:lnTo>
                    <a:pt x="713714" y="1666316"/>
                  </a:lnTo>
                  <a:lnTo>
                    <a:pt x="703618" y="1711553"/>
                  </a:lnTo>
                  <a:lnTo>
                    <a:pt x="700151" y="1758950"/>
                  </a:lnTo>
                  <a:lnTo>
                    <a:pt x="703618" y="1806359"/>
                  </a:lnTo>
                  <a:lnTo>
                    <a:pt x="713714" y="1851596"/>
                  </a:lnTo>
                  <a:lnTo>
                    <a:pt x="729945" y="1894166"/>
                  </a:lnTo>
                  <a:lnTo>
                    <a:pt x="751789" y="1933600"/>
                  </a:lnTo>
                  <a:lnTo>
                    <a:pt x="778776" y="1969363"/>
                  </a:lnTo>
                  <a:lnTo>
                    <a:pt x="810412" y="2000999"/>
                  </a:lnTo>
                  <a:lnTo>
                    <a:pt x="846175" y="2027986"/>
                  </a:lnTo>
                  <a:lnTo>
                    <a:pt x="885609" y="2049830"/>
                  </a:lnTo>
                  <a:lnTo>
                    <a:pt x="928179" y="2066061"/>
                  </a:lnTo>
                  <a:lnTo>
                    <a:pt x="973416" y="2076157"/>
                  </a:lnTo>
                  <a:lnTo>
                    <a:pt x="1020826" y="2079625"/>
                  </a:lnTo>
                  <a:lnTo>
                    <a:pt x="1068197" y="2076157"/>
                  </a:lnTo>
                  <a:lnTo>
                    <a:pt x="1113409" y="2066061"/>
                  </a:lnTo>
                  <a:lnTo>
                    <a:pt x="1155979" y="2049830"/>
                  </a:lnTo>
                  <a:lnTo>
                    <a:pt x="1195400" y="2027986"/>
                  </a:lnTo>
                  <a:lnTo>
                    <a:pt x="1231176" y="2000999"/>
                  </a:lnTo>
                  <a:lnTo>
                    <a:pt x="1262811" y="1969363"/>
                  </a:lnTo>
                  <a:lnTo>
                    <a:pt x="1289812" y="1933600"/>
                  </a:lnTo>
                  <a:lnTo>
                    <a:pt x="1311681" y="1894166"/>
                  </a:lnTo>
                  <a:lnTo>
                    <a:pt x="1327912" y="1851596"/>
                  </a:lnTo>
                  <a:lnTo>
                    <a:pt x="1338021" y="1806359"/>
                  </a:lnTo>
                  <a:lnTo>
                    <a:pt x="1341501" y="175895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12" y="5500750"/>
              <a:ext cx="138112" cy="1364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63700" y="4495799"/>
              <a:ext cx="606425" cy="1567180"/>
            </a:xfrm>
            <a:custGeom>
              <a:avLst/>
              <a:gdLst/>
              <a:ahLst/>
              <a:cxnLst/>
              <a:rect l="l" t="t" r="r" b="b"/>
              <a:pathLst>
                <a:path w="606425" h="1567179">
                  <a:moveTo>
                    <a:pt x="274701" y="1429537"/>
                  </a:moveTo>
                  <a:lnTo>
                    <a:pt x="267677" y="1386141"/>
                  </a:lnTo>
                  <a:lnTo>
                    <a:pt x="248158" y="1348447"/>
                  </a:lnTo>
                  <a:lnTo>
                    <a:pt x="218401" y="1318729"/>
                  </a:lnTo>
                  <a:lnTo>
                    <a:pt x="180682" y="1299235"/>
                  </a:lnTo>
                  <a:lnTo>
                    <a:pt x="137287" y="1292225"/>
                  </a:lnTo>
                  <a:lnTo>
                    <a:pt x="93891" y="1299235"/>
                  </a:lnTo>
                  <a:lnTo>
                    <a:pt x="56197" y="1318729"/>
                  </a:lnTo>
                  <a:lnTo>
                    <a:pt x="26479" y="1348447"/>
                  </a:lnTo>
                  <a:lnTo>
                    <a:pt x="6997" y="1386141"/>
                  </a:lnTo>
                  <a:lnTo>
                    <a:pt x="0" y="1429537"/>
                  </a:lnTo>
                  <a:lnTo>
                    <a:pt x="6997" y="1472946"/>
                  </a:lnTo>
                  <a:lnTo>
                    <a:pt x="26479" y="1510652"/>
                  </a:lnTo>
                  <a:lnTo>
                    <a:pt x="56197" y="1540370"/>
                  </a:lnTo>
                  <a:lnTo>
                    <a:pt x="93891" y="1559864"/>
                  </a:lnTo>
                  <a:lnTo>
                    <a:pt x="137287" y="1566862"/>
                  </a:lnTo>
                  <a:lnTo>
                    <a:pt x="180682" y="1559864"/>
                  </a:lnTo>
                  <a:lnTo>
                    <a:pt x="218401" y="1540370"/>
                  </a:lnTo>
                  <a:lnTo>
                    <a:pt x="248158" y="1510652"/>
                  </a:lnTo>
                  <a:lnTo>
                    <a:pt x="267677" y="1472946"/>
                  </a:lnTo>
                  <a:lnTo>
                    <a:pt x="274701" y="1429537"/>
                  </a:lnTo>
                  <a:close/>
                </a:path>
                <a:path w="606425" h="1567179">
                  <a:moveTo>
                    <a:pt x="606425" y="182499"/>
                  </a:moveTo>
                  <a:lnTo>
                    <a:pt x="599897" y="134023"/>
                  </a:lnTo>
                  <a:lnTo>
                    <a:pt x="581482" y="90424"/>
                  </a:lnTo>
                  <a:lnTo>
                    <a:pt x="552932" y="53492"/>
                  </a:lnTo>
                  <a:lnTo>
                    <a:pt x="516001" y="24942"/>
                  </a:lnTo>
                  <a:lnTo>
                    <a:pt x="472401" y="6527"/>
                  </a:lnTo>
                  <a:lnTo>
                    <a:pt x="423926" y="0"/>
                  </a:lnTo>
                  <a:lnTo>
                    <a:pt x="375373" y="6527"/>
                  </a:lnTo>
                  <a:lnTo>
                    <a:pt x="331749" y="24942"/>
                  </a:lnTo>
                  <a:lnTo>
                    <a:pt x="294792" y="53492"/>
                  </a:lnTo>
                  <a:lnTo>
                    <a:pt x="266230" y="90424"/>
                  </a:lnTo>
                  <a:lnTo>
                    <a:pt x="247815" y="134023"/>
                  </a:lnTo>
                  <a:lnTo>
                    <a:pt x="241300" y="182499"/>
                  </a:lnTo>
                  <a:lnTo>
                    <a:pt x="247815" y="231051"/>
                  </a:lnTo>
                  <a:lnTo>
                    <a:pt x="266230" y="274675"/>
                  </a:lnTo>
                  <a:lnTo>
                    <a:pt x="294792" y="311632"/>
                  </a:lnTo>
                  <a:lnTo>
                    <a:pt x="331749" y="340194"/>
                  </a:lnTo>
                  <a:lnTo>
                    <a:pt x="375373" y="358609"/>
                  </a:lnTo>
                  <a:lnTo>
                    <a:pt x="423926" y="365125"/>
                  </a:lnTo>
                  <a:lnTo>
                    <a:pt x="472401" y="358609"/>
                  </a:lnTo>
                  <a:lnTo>
                    <a:pt x="516001" y="340194"/>
                  </a:lnTo>
                  <a:lnTo>
                    <a:pt x="552932" y="311632"/>
                  </a:lnTo>
                  <a:lnTo>
                    <a:pt x="581482" y="274675"/>
                  </a:lnTo>
                  <a:lnTo>
                    <a:pt x="599897" y="231051"/>
                  </a:lnTo>
                  <a:lnTo>
                    <a:pt x="606425" y="182499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25139" y="1636216"/>
            <a:ext cx="53117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7479" algn="l"/>
              </a:tabLst>
            </a:pPr>
            <a:r>
              <a:rPr dirty="0" sz="5400" spc="915" b="1">
                <a:latin typeface="Cambria"/>
                <a:cs typeface="Cambria"/>
              </a:rPr>
              <a:t>F</a:t>
            </a:r>
            <a:r>
              <a:rPr dirty="0" sz="4300" spc="625" b="1">
                <a:latin typeface="Cambria"/>
                <a:cs typeface="Cambria"/>
              </a:rPr>
              <a:t>UNCTIONS</a:t>
            </a:r>
            <a:r>
              <a:rPr dirty="0" sz="4300" b="1">
                <a:latin typeface="Cambria"/>
                <a:cs typeface="Cambria"/>
              </a:rPr>
              <a:t>	</a:t>
            </a:r>
            <a:r>
              <a:rPr dirty="0" sz="4300" spc="570" b="1">
                <a:latin typeface="Cambria"/>
                <a:cs typeface="Cambria"/>
              </a:rPr>
              <a:t>AND</a:t>
            </a:r>
            <a:endParaRPr sz="43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308" y="2459863"/>
            <a:ext cx="84042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0980" algn="l"/>
                <a:tab pos="4824730" algn="l"/>
              </a:tabLst>
            </a:pPr>
            <a:r>
              <a:rPr dirty="0" sz="5400" spc="770" b="1">
                <a:latin typeface="Cambria"/>
                <a:cs typeface="Cambria"/>
              </a:rPr>
              <a:t>P</a:t>
            </a:r>
            <a:r>
              <a:rPr dirty="0" sz="4300" spc="660" b="1">
                <a:latin typeface="Cambria"/>
                <a:cs typeface="Cambria"/>
              </a:rPr>
              <a:t>IGEON</a:t>
            </a:r>
            <a:r>
              <a:rPr dirty="0" sz="4300" b="1">
                <a:latin typeface="Cambria"/>
                <a:cs typeface="Cambria"/>
              </a:rPr>
              <a:t>	</a:t>
            </a:r>
            <a:r>
              <a:rPr dirty="0" sz="5400" spc="805" b="1">
                <a:latin typeface="Cambria"/>
                <a:cs typeface="Cambria"/>
              </a:rPr>
              <a:t>H</a:t>
            </a:r>
            <a:r>
              <a:rPr dirty="0" sz="4300" spc="715" b="1">
                <a:latin typeface="Cambria"/>
                <a:cs typeface="Cambria"/>
              </a:rPr>
              <a:t>OLE</a:t>
            </a:r>
            <a:r>
              <a:rPr dirty="0" sz="4300" b="1">
                <a:latin typeface="Cambria"/>
                <a:cs typeface="Cambria"/>
              </a:rPr>
              <a:t>	</a:t>
            </a:r>
            <a:r>
              <a:rPr dirty="0" sz="5400" spc="770" b="1">
                <a:latin typeface="Cambria"/>
                <a:cs typeface="Cambria"/>
              </a:rPr>
              <a:t>P</a:t>
            </a:r>
            <a:r>
              <a:rPr dirty="0" sz="4300" spc="655" b="1">
                <a:latin typeface="Cambria"/>
                <a:cs typeface="Cambria"/>
              </a:rPr>
              <a:t>RINCIPLE</a:t>
            </a:r>
            <a:endParaRPr sz="4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875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50">
                <a:solidFill>
                  <a:srgbClr val="565F6C"/>
                </a:solidFill>
              </a:rPr>
              <a:t>TYPES</a:t>
            </a:r>
            <a:r>
              <a:rPr dirty="0" sz="3000" spc="130">
                <a:solidFill>
                  <a:srgbClr val="565F6C"/>
                </a:solidFill>
              </a:rPr>
              <a:t> </a:t>
            </a:r>
            <a:r>
              <a:rPr dirty="0" sz="3000" spc="380">
                <a:solidFill>
                  <a:srgbClr val="565F6C"/>
                </a:solidFill>
              </a:rPr>
              <a:t>OF</a:t>
            </a:r>
            <a:r>
              <a:rPr dirty="0" sz="3000" spc="140">
                <a:solidFill>
                  <a:srgbClr val="565F6C"/>
                </a:solidFill>
              </a:rPr>
              <a:t> </a:t>
            </a:r>
            <a:r>
              <a:rPr dirty="0" sz="3000" spc="380">
                <a:solidFill>
                  <a:srgbClr val="565F6C"/>
                </a:solidFill>
              </a:rPr>
              <a:t>FUNCTIONS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552702"/>
            <a:ext cx="5524500" cy="13519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50">
                <a:latin typeface="Cambria"/>
                <a:cs typeface="Cambria"/>
              </a:rPr>
              <a:t>One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50">
                <a:latin typeface="Cambria"/>
                <a:cs typeface="Cambria"/>
              </a:rPr>
              <a:t>One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(Injective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2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14">
                <a:latin typeface="Cambria"/>
                <a:cs typeface="Cambria"/>
              </a:rPr>
              <a:t>Onto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(Surjective)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50">
                <a:latin typeface="Cambria"/>
                <a:cs typeface="Cambria"/>
              </a:rPr>
              <a:t>One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50">
                <a:latin typeface="Cambria"/>
                <a:cs typeface="Cambria"/>
              </a:rPr>
              <a:t>One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Onto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Function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(Bijective)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3313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0">
                <a:solidFill>
                  <a:srgbClr val="565F6C"/>
                </a:solidFill>
              </a:rPr>
              <a:t>O</a:t>
            </a:r>
            <a:r>
              <a:rPr dirty="0" sz="2400" spc="250">
                <a:solidFill>
                  <a:srgbClr val="565F6C"/>
                </a:solidFill>
              </a:rPr>
              <a:t>NE</a:t>
            </a:r>
            <a:r>
              <a:rPr dirty="0" sz="3000" spc="250">
                <a:solidFill>
                  <a:srgbClr val="565F6C"/>
                </a:solidFill>
              </a:rPr>
              <a:t>-</a:t>
            </a:r>
            <a:r>
              <a:rPr dirty="0" sz="2400" spc="250">
                <a:solidFill>
                  <a:srgbClr val="565F6C"/>
                </a:solidFill>
              </a:rPr>
              <a:t>TO</a:t>
            </a:r>
            <a:r>
              <a:rPr dirty="0" sz="3000" spc="250">
                <a:solidFill>
                  <a:srgbClr val="565F6C"/>
                </a:solidFill>
              </a:rPr>
              <a:t>-O</a:t>
            </a:r>
            <a:r>
              <a:rPr dirty="0" sz="2400" spc="250">
                <a:solidFill>
                  <a:srgbClr val="565F6C"/>
                </a:solidFill>
              </a:rPr>
              <a:t>NE</a:t>
            </a:r>
            <a:r>
              <a:rPr dirty="0" sz="2400" spc="280">
                <a:solidFill>
                  <a:srgbClr val="565F6C"/>
                </a:solidFill>
              </a:rPr>
              <a:t> </a:t>
            </a:r>
            <a:r>
              <a:rPr dirty="0" sz="3000" spc="310">
                <a:solidFill>
                  <a:srgbClr val="565F6C"/>
                </a:solidFill>
              </a:rPr>
              <a:t>F</a:t>
            </a:r>
            <a:r>
              <a:rPr dirty="0" sz="2400" spc="310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89278"/>
            <a:ext cx="7141209" cy="325564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just" marL="286385" marR="5080" indent="-274320">
              <a:lnSpc>
                <a:spcPct val="90500"/>
              </a:lnSpc>
              <a:spcBef>
                <a:spcPts val="37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105">
                <a:latin typeface="Cambria"/>
                <a:cs typeface="Cambria"/>
              </a:rPr>
              <a:t>Function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30">
                <a:latin typeface="Cambria"/>
                <a:cs typeface="Cambria"/>
              </a:rPr>
              <a:t>: </a:t>
            </a:r>
            <a:r>
              <a:rPr dirty="0" sz="2400" spc="315">
                <a:latin typeface="Cambria"/>
                <a:cs typeface="Cambria"/>
              </a:rPr>
              <a:t>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20">
                <a:latin typeface="Cambria"/>
                <a:cs typeface="Cambria"/>
              </a:rPr>
              <a:t>Y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75">
                <a:latin typeface="Cambria"/>
                <a:cs typeface="Cambria"/>
              </a:rPr>
              <a:t>called </a:t>
            </a:r>
            <a:r>
              <a:rPr dirty="0" sz="2400" spc="20">
                <a:latin typeface="Cambria"/>
                <a:cs typeface="Cambria"/>
              </a:rPr>
              <a:t>one-to-one </a:t>
            </a:r>
            <a:r>
              <a:rPr dirty="0" sz="2400" spc="35">
                <a:latin typeface="Cambria"/>
                <a:cs typeface="Cambria"/>
              </a:rPr>
              <a:t>(injective)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when </a:t>
            </a:r>
            <a:r>
              <a:rPr dirty="0" sz="2400" spc="20">
                <a:latin typeface="Cambria"/>
                <a:cs typeface="Cambria"/>
              </a:rPr>
              <a:t>for </a:t>
            </a:r>
            <a:r>
              <a:rPr dirty="0" sz="2400" spc="120">
                <a:latin typeface="Cambria"/>
                <a:cs typeface="Cambria"/>
              </a:rPr>
              <a:t>all </a:t>
            </a:r>
            <a:r>
              <a:rPr dirty="0" sz="2400" spc="80">
                <a:latin typeface="Cambria"/>
                <a:cs typeface="Cambria"/>
              </a:rPr>
              <a:t>elements </a:t>
            </a:r>
            <a:r>
              <a:rPr dirty="0" sz="2400" spc="55">
                <a:latin typeface="Cambria"/>
                <a:cs typeface="Cambria"/>
              </a:rPr>
              <a:t>x1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55">
                <a:latin typeface="Cambria"/>
                <a:cs typeface="Cambria"/>
              </a:rPr>
              <a:t>x2 </a:t>
            </a:r>
            <a:r>
              <a:rPr dirty="0" sz="2400" spc="50">
                <a:latin typeface="Cambria"/>
                <a:cs typeface="Cambria"/>
              </a:rPr>
              <a:t>from </a:t>
            </a:r>
            <a:r>
              <a:rPr dirty="0" sz="2400" spc="315">
                <a:latin typeface="Cambria"/>
                <a:cs typeface="Cambria"/>
              </a:rPr>
              <a:t>X </a:t>
            </a:r>
            <a:r>
              <a:rPr dirty="0" sz="2400" spc="80">
                <a:latin typeface="Cambria"/>
                <a:cs typeface="Cambria"/>
              </a:rPr>
              <a:t>if </a:t>
            </a:r>
            <a:r>
              <a:rPr dirty="0" sz="2400" spc="-10">
                <a:latin typeface="Cambria"/>
                <a:cs typeface="Cambria"/>
              </a:rPr>
              <a:t>f(x1)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f(x2),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x1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60">
                <a:latin typeface="Cambria"/>
                <a:cs typeface="Cambria"/>
              </a:rPr>
              <a:t>x2</a:t>
            </a:r>
            <a:endParaRPr sz="2400">
              <a:latin typeface="Cambria"/>
              <a:cs typeface="Cambria"/>
            </a:endParaRPr>
          </a:p>
          <a:p>
            <a:pPr marL="286385" marR="283845" indent="-274320">
              <a:lnSpc>
                <a:spcPts val="2590"/>
              </a:lnSpc>
              <a:spcBef>
                <a:spcPts val="64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110">
                <a:latin typeface="Cambria"/>
                <a:cs typeface="Cambria"/>
              </a:rPr>
              <a:t>Iff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every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its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range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has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only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pre-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image.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50">
                <a:latin typeface="Cambria"/>
                <a:cs typeface="Cambria"/>
              </a:rPr>
              <a:t>Only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domain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mapped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any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given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range.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740"/>
              </a:lnSpc>
              <a:spcBef>
                <a:spcPts val="270"/>
              </a:spcBef>
              <a:tabLst>
                <a:tab pos="1841500" algn="l"/>
              </a:tabLst>
            </a:pPr>
            <a:r>
              <a:rPr dirty="0" sz="2400" spc="190" b="1">
                <a:latin typeface="Cambria"/>
                <a:cs typeface="Cambria"/>
              </a:rPr>
              <a:t>Example</a:t>
            </a:r>
            <a:r>
              <a:rPr dirty="0" sz="2400" spc="17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0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3,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4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130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75">
                <a:latin typeface="Cambria"/>
                <a:cs typeface="Cambria"/>
              </a:rPr>
              <a:t>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740"/>
              </a:lnSpc>
            </a:pPr>
            <a:r>
              <a:rPr dirty="0" sz="2400" spc="105">
                <a:latin typeface="Cambria"/>
                <a:cs typeface="Cambria"/>
              </a:rPr>
              <a:t>d,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e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}.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20">
                <a:latin typeface="Cambria"/>
                <a:cs typeface="Cambria"/>
              </a:rPr>
              <a:t>{(1,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a),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(2,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e),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(3,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c),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(4,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d)}.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817709"/>
            <a:ext cx="1106805" cy="8401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(1)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(3)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4817709"/>
            <a:ext cx="1112520" cy="8401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(2)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(4)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671515"/>
            <a:ext cx="6727825" cy="71882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 marR="5080" indent="914400">
              <a:lnSpc>
                <a:spcPts val="2580"/>
              </a:lnSpc>
              <a:spcBef>
                <a:spcPts val="434"/>
              </a:spcBef>
            </a:pPr>
            <a:r>
              <a:rPr dirty="0" sz="2400" spc="145">
                <a:latin typeface="Cambria"/>
                <a:cs typeface="Cambria"/>
              </a:rPr>
              <a:t>Given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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injective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6660" y="5869940"/>
            <a:ext cx="18732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0" b="1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5695" y="4199572"/>
            <a:ext cx="1430409" cy="1354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811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50">
                <a:solidFill>
                  <a:srgbClr val="565F6C"/>
                </a:solidFill>
              </a:rPr>
              <a:t>O</a:t>
            </a:r>
            <a:r>
              <a:rPr dirty="0" sz="2400" spc="250">
                <a:solidFill>
                  <a:srgbClr val="565F6C"/>
                </a:solidFill>
              </a:rPr>
              <a:t>NE</a:t>
            </a:r>
            <a:r>
              <a:rPr dirty="0" sz="3000" spc="250">
                <a:solidFill>
                  <a:srgbClr val="565F6C"/>
                </a:solidFill>
              </a:rPr>
              <a:t>-</a:t>
            </a:r>
            <a:r>
              <a:rPr dirty="0" sz="2400" spc="250">
                <a:solidFill>
                  <a:srgbClr val="565F6C"/>
                </a:solidFill>
              </a:rPr>
              <a:t>TO</a:t>
            </a:r>
            <a:r>
              <a:rPr dirty="0" sz="3000" spc="250">
                <a:solidFill>
                  <a:srgbClr val="565F6C"/>
                </a:solidFill>
              </a:rPr>
              <a:t>-O</a:t>
            </a:r>
            <a:r>
              <a:rPr dirty="0" sz="2400" spc="250">
                <a:solidFill>
                  <a:srgbClr val="565F6C"/>
                </a:solidFill>
              </a:rPr>
              <a:t>NE</a:t>
            </a:r>
            <a:r>
              <a:rPr dirty="0" sz="2400" spc="300">
                <a:solidFill>
                  <a:srgbClr val="565F6C"/>
                </a:solidFill>
              </a:rPr>
              <a:t> </a:t>
            </a:r>
            <a:r>
              <a:rPr dirty="0" sz="3000" spc="265">
                <a:solidFill>
                  <a:srgbClr val="565F6C"/>
                </a:solidFill>
              </a:rPr>
              <a:t>I</a:t>
            </a:r>
            <a:r>
              <a:rPr dirty="0" sz="2400" spc="265">
                <a:solidFill>
                  <a:srgbClr val="565F6C"/>
                </a:solidFill>
              </a:rPr>
              <a:t>LLUSTRATION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64540" y="1933702"/>
            <a:ext cx="75545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dirty="0" sz="2400" spc="160">
                <a:latin typeface="Cambria"/>
                <a:cs typeface="Cambria"/>
              </a:rPr>
              <a:t>Graph </a:t>
            </a:r>
            <a:r>
              <a:rPr dirty="0" sz="2400" spc="70">
                <a:latin typeface="Cambria"/>
                <a:cs typeface="Cambria"/>
              </a:rPr>
              <a:t>representations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75">
                <a:latin typeface="Cambria"/>
                <a:cs typeface="Cambria"/>
              </a:rPr>
              <a:t>functions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-40">
                <a:latin typeface="Cambria"/>
                <a:cs typeface="Cambria"/>
              </a:rPr>
              <a:t>(or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not)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one-to-one: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35274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775" y="3223386"/>
            <a:ext cx="132715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6276" y="3400425"/>
            <a:ext cx="1144905" cy="429895"/>
          </a:xfrm>
          <a:custGeom>
            <a:avLst/>
            <a:gdLst/>
            <a:ahLst/>
            <a:cxnLst/>
            <a:rect l="l" t="t" r="r" b="b"/>
            <a:pathLst>
              <a:path w="1144905" h="429895">
                <a:moveTo>
                  <a:pt x="1144524" y="28575"/>
                </a:moveTo>
                <a:lnTo>
                  <a:pt x="1005459" y="0"/>
                </a:lnTo>
                <a:lnTo>
                  <a:pt x="1065872" y="44589"/>
                </a:lnTo>
                <a:lnTo>
                  <a:pt x="509689" y="192938"/>
                </a:lnTo>
                <a:lnTo>
                  <a:pt x="3048" y="24003"/>
                </a:lnTo>
                <a:lnTo>
                  <a:pt x="0" y="33147"/>
                </a:lnTo>
                <a:lnTo>
                  <a:pt x="492861" y="197421"/>
                </a:lnTo>
                <a:lnTo>
                  <a:pt x="254" y="328803"/>
                </a:lnTo>
                <a:lnTo>
                  <a:pt x="2794" y="337947"/>
                </a:lnTo>
                <a:lnTo>
                  <a:pt x="509295" y="202907"/>
                </a:lnTo>
                <a:lnTo>
                  <a:pt x="1067066" y="388797"/>
                </a:lnTo>
                <a:lnTo>
                  <a:pt x="1003935" y="429641"/>
                </a:lnTo>
                <a:lnTo>
                  <a:pt x="1144524" y="409575"/>
                </a:lnTo>
                <a:lnTo>
                  <a:pt x="1124966" y="390017"/>
                </a:lnTo>
                <a:lnTo>
                  <a:pt x="1044067" y="309118"/>
                </a:lnTo>
                <a:lnTo>
                  <a:pt x="1070165" y="379806"/>
                </a:lnTo>
                <a:lnTo>
                  <a:pt x="526122" y="198412"/>
                </a:lnTo>
                <a:lnTo>
                  <a:pt x="1068412" y="53822"/>
                </a:lnTo>
                <a:lnTo>
                  <a:pt x="1038225" y="122682"/>
                </a:lnTo>
                <a:lnTo>
                  <a:pt x="1127594" y="43561"/>
                </a:lnTo>
                <a:lnTo>
                  <a:pt x="11445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447164" y="4033901"/>
            <a:ext cx="1143635" cy="203200"/>
          </a:xfrm>
          <a:custGeom>
            <a:avLst/>
            <a:gdLst/>
            <a:ahLst/>
            <a:cxnLst/>
            <a:rect l="l" t="t" r="r" b="b"/>
            <a:pathLst>
              <a:path w="1143635" h="203200">
                <a:moveTo>
                  <a:pt x="1063681" y="151264"/>
                </a:moveTo>
                <a:lnTo>
                  <a:pt x="1009396" y="203200"/>
                </a:lnTo>
                <a:lnTo>
                  <a:pt x="1143635" y="157099"/>
                </a:lnTo>
                <a:lnTo>
                  <a:pt x="1135778" y="151765"/>
                </a:lnTo>
                <a:lnTo>
                  <a:pt x="1067435" y="151765"/>
                </a:lnTo>
                <a:lnTo>
                  <a:pt x="1063681" y="151264"/>
                </a:lnTo>
                <a:close/>
              </a:path>
              <a:path w="1143635" h="203200">
                <a:moveTo>
                  <a:pt x="1068069" y="147066"/>
                </a:moveTo>
                <a:lnTo>
                  <a:pt x="1063681" y="151264"/>
                </a:lnTo>
                <a:lnTo>
                  <a:pt x="1067435" y="151765"/>
                </a:lnTo>
                <a:lnTo>
                  <a:pt x="1068069" y="147066"/>
                </a:lnTo>
                <a:close/>
              </a:path>
              <a:path w="1143635" h="203200">
                <a:moveTo>
                  <a:pt x="1026160" y="77343"/>
                </a:moveTo>
                <a:lnTo>
                  <a:pt x="1064943" y="141865"/>
                </a:lnTo>
                <a:lnTo>
                  <a:pt x="1068705" y="142367"/>
                </a:lnTo>
                <a:lnTo>
                  <a:pt x="1067435" y="151765"/>
                </a:lnTo>
                <a:lnTo>
                  <a:pt x="1135778" y="151765"/>
                </a:lnTo>
                <a:lnTo>
                  <a:pt x="1026160" y="77343"/>
                </a:lnTo>
                <a:close/>
              </a:path>
              <a:path w="1143635" h="203200">
                <a:moveTo>
                  <a:pt x="1269" y="0"/>
                </a:moveTo>
                <a:lnTo>
                  <a:pt x="0" y="9398"/>
                </a:lnTo>
                <a:lnTo>
                  <a:pt x="1063681" y="151264"/>
                </a:lnTo>
                <a:lnTo>
                  <a:pt x="1068069" y="147066"/>
                </a:lnTo>
                <a:lnTo>
                  <a:pt x="1064943" y="141865"/>
                </a:lnTo>
                <a:lnTo>
                  <a:pt x="1269" y="0"/>
                </a:lnTo>
                <a:close/>
              </a:path>
              <a:path w="1143635" h="203200">
                <a:moveTo>
                  <a:pt x="1064943" y="141865"/>
                </a:moveTo>
                <a:lnTo>
                  <a:pt x="1068070" y="147066"/>
                </a:lnTo>
                <a:lnTo>
                  <a:pt x="1068705" y="142367"/>
                </a:lnTo>
                <a:lnTo>
                  <a:pt x="1064943" y="14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5767" y="4415282"/>
            <a:ext cx="1145540" cy="541655"/>
          </a:xfrm>
          <a:custGeom>
            <a:avLst/>
            <a:gdLst/>
            <a:ahLst/>
            <a:cxnLst/>
            <a:rect l="l" t="t" r="r" b="b"/>
            <a:pathLst>
              <a:path w="1145539" h="541654">
                <a:moveTo>
                  <a:pt x="1070466" y="508170"/>
                </a:moveTo>
                <a:lnTo>
                  <a:pt x="1003045" y="541528"/>
                </a:lnTo>
                <a:lnTo>
                  <a:pt x="1145032" y="537718"/>
                </a:lnTo>
                <a:lnTo>
                  <a:pt x="1122864" y="509778"/>
                </a:lnTo>
                <a:lnTo>
                  <a:pt x="1073912" y="509778"/>
                </a:lnTo>
                <a:lnTo>
                  <a:pt x="1070466" y="508170"/>
                </a:lnTo>
                <a:close/>
              </a:path>
              <a:path w="1145539" h="541654">
                <a:moveTo>
                  <a:pt x="1075944" y="505460"/>
                </a:moveTo>
                <a:lnTo>
                  <a:pt x="1070466" y="508170"/>
                </a:lnTo>
                <a:lnTo>
                  <a:pt x="1073912" y="509778"/>
                </a:lnTo>
                <a:lnTo>
                  <a:pt x="1075944" y="505460"/>
                </a:lnTo>
                <a:close/>
              </a:path>
              <a:path w="1145539" h="541654">
                <a:moveTo>
                  <a:pt x="1056767" y="426466"/>
                </a:moveTo>
                <a:lnTo>
                  <a:pt x="1074502" y="499520"/>
                </a:lnTo>
                <a:lnTo>
                  <a:pt x="1077976" y="501142"/>
                </a:lnTo>
                <a:lnTo>
                  <a:pt x="1073912" y="509778"/>
                </a:lnTo>
                <a:lnTo>
                  <a:pt x="1122864" y="509778"/>
                </a:lnTo>
                <a:lnTo>
                  <a:pt x="1056767" y="426466"/>
                </a:lnTo>
                <a:close/>
              </a:path>
              <a:path w="1145539" h="541654">
                <a:moveTo>
                  <a:pt x="4063" y="0"/>
                </a:moveTo>
                <a:lnTo>
                  <a:pt x="0" y="8636"/>
                </a:lnTo>
                <a:lnTo>
                  <a:pt x="1070466" y="508170"/>
                </a:lnTo>
                <a:lnTo>
                  <a:pt x="1075944" y="505460"/>
                </a:lnTo>
                <a:lnTo>
                  <a:pt x="1074502" y="499520"/>
                </a:lnTo>
                <a:lnTo>
                  <a:pt x="4063" y="0"/>
                </a:lnTo>
                <a:close/>
              </a:path>
              <a:path w="1145539" h="541654">
                <a:moveTo>
                  <a:pt x="1074502" y="499520"/>
                </a:moveTo>
                <a:lnTo>
                  <a:pt x="1075944" y="505460"/>
                </a:lnTo>
                <a:lnTo>
                  <a:pt x="1077976" y="501142"/>
                </a:lnTo>
                <a:lnTo>
                  <a:pt x="1074502" y="499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18029" y="3223386"/>
            <a:ext cx="132715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7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4703" y="5357266"/>
            <a:ext cx="14154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One-to-one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7609" y="3299586"/>
            <a:ext cx="13271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7714" y="3476625"/>
            <a:ext cx="1145540" cy="642620"/>
          </a:xfrm>
          <a:custGeom>
            <a:avLst/>
            <a:gdLst/>
            <a:ahLst/>
            <a:cxnLst/>
            <a:rect l="l" t="t" r="r" b="b"/>
            <a:pathLst>
              <a:path w="1145539" h="642620">
                <a:moveTo>
                  <a:pt x="1145286" y="28575"/>
                </a:moveTo>
                <a:lnTo>
                  <a:pt x="1066685" y="12433"/>
                </a:lnTo>
                <a:lnTo>
                  <a:pt x="1066685" y="59499"/>
                </a:lnTo>
                <a:lnTo>
                  <a:pt x="1063498" y="66763"/>
                </a:lnTo>
                <a:lnTo>
                  <a:pt x="705192" y="257873"/>
                </a:lnTo>
                <a:lnTo>
                  <a:pt x="526884" y="198412"/>
                </a:lnTo>
                <a:lnTo>
                  <a:pt x="1059497" y="56413"/>
                </a:lnTo>
                <a:lnTo>
                  <a:pt x="1066685" y="59499"/>
                </a:lnTo>
                <a:lnTo>
                  <a:pt x="1066685" y="12433"/>
                </a:lnTo>
                <a:lnTo>
                  <a:pt x="1006221" y="0"/>
                </a:lnTo>
                <a:lnTo>
                  <a:pt x="1048334" y="31102"/>
                </a:lnTo>
                <a:lnTo>
                  <a:pt x="1003300" y="32258"/>
                </a:lnTo>
                <a:lnTo>
                  <a:pt x="1045260" y="50292"/>
                </a:lnTo>
                <a:lnTo>
                  <a:pt x="510451" y="192938"/>
                </a:lnTo>
                <a:lnTo>
                  <a:pt x="3810" y="24003"/>
                </a:lnTo>
                <a:lnTo>
                  <a:pt x="762" y="33147"/>
                </a:lnTo>
                <a:lnTo>
                  <a:pt x="493623" y="197421"/>
                </a:lnTo>
                <a:lnTo>
                  <a:pt x="1016" y="328803"/>
                </a:lnTo>
                <a:lnTo>
                  <a:pt x="3556" y="337947"/>
                </a:lnTo>
                <a:lnTo>
                  <a:pt x="510057" y="202907"/>
                </a:lnTo>
                <a:lnTo>
                  <a:pt x="693559" y="264071"/>
                </a:lnTo>
                <a:lnTo>
                  <a:pt x="0" y="633984"/>
                </a:lnTo>
                <a:lnTo>
                  <a:pt x="4572" y="642366"/>
                </a:lnTo>
                <a:lnTo>
                  <a:pt x="706005" y="268224"/>
                </a:lnTo>
                <a:lnTo>
                  <a:pt x="1067828" y="388797"/>
                </a:lnTo>
                <a:lnTo>
                  <a:pt x="1004697" y="429641"/>
                </a:lnTo>
                <a:lnTo>
                  <a:pt x="1145286" y="409575"/>
                </a:lnTo>
                <a:lnTo>
                  <a:pt x="1125728" y="390017"/>
                </a:lnTo>
                <a:lnTo>
                  <a:pt x="1044829" y="309118"/>
                </a:lnTo>
                <a:lnTo>
                  <a:pt x="1070927" y="379806"/>
                </a:lnTo>
                <a:lnTo>
                  <a:pt x="717626" y="262013"/>
                </a:lnTo>
                <a:lnTo>
                  <a:pt x="1057338" y="80810"/>
                </a:lnTo>
                <a:lnTo>
                  <a:pt x="1038987" y="122694"/>
                </a:lnTo>
                <a:lnTo>
                  <a:pt x="1072781" y="92773"/>
                </a:lnTo>
                <a:lnTo>
                  <a:pt x="1063117" y="144399"/>
                </a:lnTo>
                <a:lnTo>
                  <a:pt x="1122845" y="60198"/>
                </a:lnTo>
                <a:lnTo>
                  <a:pt x="114528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08221" y="4415154"/>
            <a:ext cx="1144905" cy="473709"/>
          </a:xfrm>
          <a:custGeom>
            <a:avLst/>
            <a:gdLst/>
            <a:ahLst/>
            <a:cxnLst/>
            <a:rect l="l" t="t" r="r" b="b"/>
            <a:pathLst>
              <a:path w="1144904" h="473710">
                <a:moveTo>
                  <a:pt x="1068708" y="436348"/>
                </a:moveTo>
                <a:lnTo>
                  <a:pt x="1003300" y="473456"/>
                </a:lnTo>
                <a:lnTo>
                  <a:pt x="1144777" y="461645"/>
                </a:lnTo>
                <a:lnTo>
                  <a:pt x="1123558" y="437769"/>
                </a:lnTo>
                <a:lnTo>
                  <a:pt x="1072261" y="437769"/>
                </a:lnTo>
                <a:lnTo>
                  <a:pt x="1068708" y="436348"/>
                </a:lnTo>
                <a:close/>
              </a:path>
              <a:path w="1144904" h="473710">
                <a:moveTo>
                  <a:pt x="1074039" y="433324"/>
                </a:moveTo>
                <a:lnTo>
                  <a:pt x="1068708" y="436348"/>
                </a:lnTo>
                <a:lnTo>
                  <a:pt x="1072261" y="437769"/>
                </a:lnTo>
                <a:lnTo>
                  <a:pt x="1074039" y="433324"/>
                </a:lnTo>
                <a:close/>
              </a:path>
              <a:path w="1144904" h="473710">
                <a:moveTo>
                  <a:pt x="1050416" y="355473"/>
                </a:moveTo>
                <a:lnTo>
                  <a:pt x="1072258" y="427455"/>
                </a:lnTo>
                <a:lnTo>
                  <a:pt x="1075816" y="428879"/>
                </a:lnTo>
                <a:lnTo>
                  <a:pt x="1072261" y="437769"/>
                </a:lnTo>
                <a:lnTo>
                  <a:pt x="1123558" y="437769"/>
                </a:lnTo>
                <a:lnTo>
                  <a:pt x="1050416" y="355473"/>
                </a:lnTo>
                <a:close/>
              </a:path>
              <a:path w="1144904" h="473710">
                <a:moveTo>
                  <a:pt x="3555" y="0"/>
                </a:moveTo>
                <a:lnTo>
                  <a:pt x="0" y="8890"/>
                </a:lnTo>
                <a:lnTo>
                  <a:pt x="1068708" y="436348"/>
                </a:lnTo>
                <a:lnTo>
                  <a:pt x="1074039" y="433324"/>
                </a:lnTo>
                <a:lnTo>
                  <a:pt x="1072258" y="427455"/>
                </a:lnTo>
                <a:lnTo>
                  <a:pt x="3555" y="0"/>
                </a:lnTo>
                <a:close/>
              </a:path>
              <a:path w="1144904" h="473710">
                <a:moveTo>
                  <a:pt x="1072258" y="427455"/>
                </a:moveTo>
                <a:lnTo>
                  <a:pt x="1074039" y="433324"/>
                </a:lnTo>
                <a:lnTo>
                  <a:pt x="1075816" y="428879"/>
                </a:lnTo>
                <a:lnTo>
                  <a:pt x="1072258" y="427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80609" y="3299586"/>
            <a:ext cx="132715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7104" y="5052441"/>
            <a:ext cx="18821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Not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one-to-one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4864" y="3451986"/>
            <a:ext cx="13271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7864" y="3451986"/>
            <a:ext cx="132715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75476" y="3629025"/>
            <a:ext cx="1144905" cy="429895"/>
          </a:xfrm>
          <a:custGeom>
            <a:avLst/>
            <a:gdLst/>
            <a:ahLst/>
            <a:cxnLst/>
            <a:rect l="l" t="t" r="r" b="b"/>
            <a:pathLst>
              <a:path w="1144904" h="429895">
                <a:moveTo>
                  <a:pt x="1144524" y="28575"/>
                </a:moveTo>
                <a:lnTo>
                  <a:pt x="1005459" y="0"/>
                </a:lnTo>
                <a:lnTo>
                  <a:pt x="1065872" y="44589"/>
                </a:lnTo>
                <a:lnTo>
                  <a:pt x="509689" y="192938"/>
                </a:lnTo>
                <a:lnTo>
                  <a:pt x="3048" y="24003"/>
                </a:lnTo>
                <a:lnTo>
                  <a:pt x="0" y="33147"/>
                </a:lnTo>
                <a:lnTo>
                  <a:pt x="492861" y="197421"/>
                </a:lnTo>
                <a:lnTo>
                  <a:pt x="254" y="328803"/>
                </a:lnTo>
                <a:lnTo>
                  <a:pt x="2794" y="337947"/>
                </a:lnTo>
                <a:lnTo>
                  <a:pt x="509295" y="202907"/>
                </a:lnTo>
                <a:lnTo>
                  <a:pt x="1067066" y="388797"/>
                </a:lnTo>
                <a:lnTo>
                  <a:pt x="1003935" y="429641"/>
                </a:lnTo>
                <a:lnTo>
                  <a:pt x="1144524" y="409575"/>
                </a:lnTo>
                <a:lnTo>
                  <a:pt x="1124966" y="390017"/>
                </a:lnTo>
                <a:lnTo>
                  <a:pt x="1044067" y="309118"/>
                </a:lnTo>
                <a:lnTo>
                  <a:pt x="1070165" y="379806"/>
                </a:lnTo>
                <a:lnTo>
                  <a:pt x="526122" y="198412"/>
                </a:lnTo>
                <a:lnTo>
                  <a:pt x="1068412" y="53822"/>
                </a:lnTo>
                <a:lnTo>
                  <a:pt x="1038225" y="122682"/>
                </a:lnTo>
                <a:lnTo>
                  <a:pt x="1127594" y="43561"/>
                </a:lnTo>
                <a:lnTo>
                  <a:pt x="11445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75222" y="4262754"/>
            <a:ext cx="1144905" cy="778510"/>
          </a:xfrm>
          <a:custGeom>
            <a:avLst/>
            <a:gdLst/>
            <a:ahLst/>
            <a:cxnLst/>
            <a:rect l="l" t="t" r="r" b="b"/>
            <a:pathLst>
              <a:path w="1144904" h="778510">
                <a:moveTo>
                  <a:pt x="1144778" y="766445"/>
                </a:moveTo>
                <a:lnTo>
                  <a:pt x="1123556" y="742569"/>
                </a:lnTo>
                <a:lnTo>
                  <a:pt x="1050417" y="660273"/>
                </a:lnTo>
                <a:lnTo>
                  <a:pt x="1072248" y="732256"/>
                </a:lnTo>
                <a:lnTo>
                  <a:pt x="3556" y="304800"/>
                </a:lnTo>
                <a:lnTo>
                  <a:pt x="0" y="313690"/>
                </a:lnTo>
                <a:lnTo>
                  <a:pt x="1068705" y="741159"/>
                </a:lnTo>
                <a:lnTo>
                  <a:pt x="1074026" y="738136"/>
                </a:lnTo>
                <a:lnTo>
                  <a:pt x="1068705" y="741159"/>
                </a:lnTo>
                <a:lnTo>
                  <a:pt x="1003300" y="778256"/>
                </a:lnTo>
                <a:lnTo>
                  <a:pt x="1144778" y="766445"/>
                </a:lnTo>
                <a:close/>
              </a:path>
              <a:path w="1144904" h="778510">
                <a:moveTo>
                  <a:pt x="1144778" y="461645"/>
                </a:moveTo>
                <a:lnTo>
                  <a:pt x="1123556" y="437769"/>
                </a:lnTo>
                <a:lnTo>
                  <a:pt x="1050417" y="355473"/>
                </a:lnTo>
                <a:lnTo>
                  <a:pt x="1072248" y="427456"/>
                </a:lnTo>
                <a:lnTo>
                  <a:pt x="3556" y="0"/>
                </a:lnTo>
                <a:lnTo>
                  <a:pt x="0" y="8890"/>
                </a:lnTo>
                <a:lnTo>
                  <a:pt x="1068705" y="436359"/>
                </a:lnTo>
                <a:lnTo>
                  <a:pt x="1074026" y="433336"/>
                </a:lnTo>
                <a:lnTo>
                  <a:pt x="1068705" y="436359"/>
                </a:lnTo>
                <a:lnTo>
                  <a:pt x="1003300" y="473456"/>
                </a:lnTo>
                <a:lnTo>
                  <a:pt x="1144778" y="461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547864" y="4823841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07911" y="5021960"/>
            <a:ext cx="13449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Not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6365" y="4262501"/>
            <a:ext cx="1143635" cy="203200"/>
          </a:xfrm>
          <a:custGeom>
            <a:avLst/>
            <a:gdLst/>
            <a:ahLst/>
            <a:cxnLst/>
            <a:rect l="l" t="t" r="r" b="b"/>
            <a:pathLst>
              <a:path w="1143634" h="203200">
                <a:moveTo>
                  <a:pt x="1063681" y="151264"/>
                </a:moveTo>
                <a:lnTo>
                  <a:pt x="1009395" y="203200"/>
                </a:lnTo>
                <a:lnTo>
                  <a:pt x="1143635" y="157099"/>
                </a:lnTo>
                <a:lnTo>
                  <a:pt x="1135778" y="151765"/>
                </a:lnTo>
                <a:lnTo>
                  <a:pt x="1067435" y="151765"/>
                </a:lnTo>
                <a:lnTo>
                  <a:pt x="1063681" y="151264"/>
                </a:lnTo>
                <a:close/>
              </a:path>
              <a:path w="1143634" h="203200">
                <a:moveTo>
                  <a:pt x="1068069" y="147066"/>
                </a:moveTo>
                <a:lnTo>
                  <a:pt x="1063681" y="151264"/>
                </a:lnTo>
                <a:lnTo>
                  <a:pt x="1067435" y="151765"/>
                </a:lnTo>
                <a:lnTo>
                  <a:pt x="1068069" y="147066"/>
                </a:lnTo>
                <a:close/>
              </a:path>
              <a:path w="1143634" h="203200">
                <a:moveTo>
                  <a:pt x="1026160" y="77343"/>
                </a:moveTo>
                <a:lnTo>
                  <a:pt x="1064943" y="141865"/>
                </a:lnTo>
                <a:lnTo>
                  <a:pt x="1068705" y="142367"/>
                </a:lnTo>
                <a:lnTo>
                  <a:pt x="1067435" y="151765"/>
                </a:lnTo>
                <a:lnTo>
                  <a:pt x="1135778" y="151765"/>
                </a:lnTo>
                <a:lnTo>
                  <a:pt x="1026160" y="77343"/>
                </a:lnTo>
                <a:close/>
              </a:path>
              <a:path w="1143634" h="203200">
                <a:moveTo>
                  <a:pt x="1270" y="0"/>
                </a:moveTo>
                <a:lnTo>
                  <a:pt x="0" y="9398"/>
                </a:lnTo>
                <a:lnTo>
                  <a:pt x="1063681" y="151264"/>
                </a:lnTo>
                <a:lnTo>
                  <a:pt x="1068069" y="147066"/>
                </a:lnTo>
                <a:lnTo>
                  <a:pt x="1064943" y="141865"/>
                </a:lnTo>
                <a:lnTo>
                  <a:pt x="1270" y="0"/>
                </a:lnTo>
                <a:close/>
              </a:path>
              <a:path w="1143634" h="203200">
                <a:moveTo>
                  <a:pt x="1064943" y="141865"/>
                </a:moveTo>
                <a:lnTo>
                  <a:pt x="1068069" y="147066"/>
                </a:lnTo>
                <a:lnTo>
                  <a:pt x="1068705" y="142367"/>
                </a:lnTo>
                <a:lnTo>
                  <a:pt x="1064943" y="14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09447"/>
            <a:ext cx="7054215" cy="354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{1,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70">
                <a:latin typeface="Cambria"/>
                <a:cs typeface="Cambria"/>
              </a:rPr>
              <a:t>3}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65">
                <a:latin typeface="Cambria"/>
                <a:cs typeface="Cambria"/>
              </a:rPr>
              <a:t>{a,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b,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d}.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Which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one-to-one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function?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80">
                <a:latin typeface="Cambria"/>
                <a:cs typeface="Cambria"/>
              </a:rPr>
              <a:t>Choices:</a:t>
            </a:r>
            <a:endParaRPr sz="2400">
              <a:latin typeface="Cambria"/>
              <a:cs typeface="Cambria"/>
            </a:endParaRPr>
          </a:p>
          <a:p>
            <a:pPr marL="265430">
              <a:lnSpc>
                <a:spcPct val="100000"/>
              </a:lnSpc>
              <a:spcBef>
                <a:spcPts val="600"/>
              </a:spcBef>
            </a:pPr>
            <a:r>
              <a:rPr dirty="0" sz="2400" spc="200">
                <a:latin typeface="Cambria"/>
                <a:cs typeface="Cambria"/>
              </a:rPr>
              <a:t>A.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{1,a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2,c,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3,a}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dirty="0" sz="2400" spc="215">
                <a:latin typeface="Cambria"/>
                <a:cs typeface="Cambria"/>
              </a:rPr>
              <a:t>B.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{1,b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2,d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3,a}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dirty="0" sz="2400" spc="275">
                <a:latin typeface="Cambria"/>
                <a:cs typeface="Cambria"/>
              </a:rPr>
              <a:t>C.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{1,a,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2,a,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3,a}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dirty="0" sz="2400" spc="225">
                <a:latin typeface="Cambria"/>
                <a:cs typeface="Cambria"/>
              </a:rPr>
              <a:t>D.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{1,c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2,b</a:t>
            </a:r>
            <a:r>
              <a:rPr dirty="0" sz="2400" spc="125">
                <a:latin typeface="Cambria"/>
                <a:cs typeface="Cambria"/>
              </a:rPr>
              <a:t> 1,a, </a:t>
            </a:r>
            <a:r>
              <a:rPr dirty="0" sz="2400" spc="15">
                <a:latin typeface="Cambria"/>
                <a:cs typeface="Cambria"/>
              </a:rPr>
              <a:t>3,d}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spc="80">
                <a:latin typeface="Cambria"/>
                <a:cs typeface="Cambria"/>
              </a:rPr>
              <a:t>Correct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Answer: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0918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90">
                <a:solidFill>
                  <a:srgbClr val="565F6C"/>
                </a:solidFill>
              </a:rPr>
              <a:t>O</a:t>
            </a:r>
            <a:r>
              <a:rPr dirty="0" sz="2400" spc="290">
                <a:solidFill>
                  <a:srgbClr val="565F6C"/>
                </a:solidFill>
              </a:rPr>
              <a:t>NTO</a:t>
            </a:r>
            <a:r>
              <a:rPr dirty="0" sz="2400" spc="265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5853"/>
            <a:ext cx="7164705" cy="458660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123189">
              <a:lnSpc>
                <a:spcPct val="100499"/>
              </a:lnSpc>
              <a:spcBef>
                <a:spcPts val="85"/>
              </a:spcBef>
            </a:pPr>
            <a:r>
              <a:rPr dirty="0" sz="2400" spc="105">
                <a:latin typeface="Cambria"/>
                <a:cs typeface="Cambria"/>
              </a:rPr>
              <a:t>Function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30">
                <a:latin typeface="Cambria"/>
                <a:cs typeface="Cambria"/>
              </a:rPr>
              <a:t>: </a:t>
            </a:r>
            <a:r>
              <a:rPr dirty="0" sz="2400" spc="315">
                <a:latin typeface="Cambria"/>
                <a:cs typeface="Cambria"/>
              </a:rPr>
              <a:t>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20">
                <a:latin typeface="Cambria"/>
                <a:cs typeface="Cambria"/>
              </a:rPr>
              <a:t>Y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75">
                <a:latin typeface="Cambria"/>
                <a:cs typeface="Cambria"/>
              </a:rPr>
              <a:t>called </a:t>
            </a:r>
            <a:r>
              <a:rPr dirty="0" sz="2400" spc="25">
                <a:latin typeface="Cambria"/>
                <a:cs typeface="Cambria"/>
              </a:rPr>
              <a:t>onto </a:t>
            </a:r>
            <a:r>
              <a:rPr dirty="0" sz="2400" spc="40">
                <a:latin typeface="Cambria"/>
                <a:cs typeface="Cambria"/>
              </a:rPr>
              <a:t>(surjective) </a:t>
            </a:r>
            <a:r>
              <a:rPr dirty="0" sz="2400" spc="75">
                <a:latin typeface="Cambria"/>
                <a:cs typeface="Cambria"/>
              </a:rPr>
              <a:t>when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given </a:t>
            </a:r>
            <a:r>
              <a:rPr dirty="0" sz="2400" spc="114">
                <a:latin typeface="Cambria"/>
                <a:cs typeface="Cambria"/>
              </a:rPr>
              <a:t>any </a:t>
            </a:r>
            <a:r>
              <a:rPr dirty="0" sz="2400" spc="80">
                <a:latin typeface="Cambria"/>
                <a:cs typeface="Cambria"/>
              </a:rPr>
              <a:t>element y </a:t>
            </a:r>
            <a:r>
              <a:rPr dirty="0" sz="2400" spc="50">
                <a:latin typeface="Cambria"/>
                <a:cs typeface="Cambria"/>
              </a:rPr>
              <a:t>from </a:t>
            </a:r>
            <a:r>
              <a:rPr dirty="0" sz="2400" spc="245">
                <a:latin typeface="Cambria"/>
                <a:cs typeface="Cambria"/>
              </a:rPr>
              <a:t>Y, </a:t>
            </a:r>
            <a:r>
              <a:rPr dirty="0" sz="2400" spc="75">
                <a:latin typeface="Cambria"/>
                <a:cs typeface="Cambria"/>
              </a:rPr>
              <a:t>there </a:t>
            </a:r>
            <a:r>
              <a:rPr dirty="0" sz="2400" spc="85">
                <a:latin typeface="Cambria"/>
                <a:cs typeface="Cambria"/>
              </a:rPr>
              <a:t>exists </a:t>
            </a:r>
            <a:r>
              <a:rPr dirty="0" sz="2400" spc="130">
                <a:latin typeface="Cambria"/>
                <a:cs typeface="Cambria"/>
              </a:rPr>
              <a:t>x </a:t>
            </a:r>
            <a:r>
              <a:rPr dirty="0" sz="2400" spc="105">
                <a:latin typeface="Cambria"/>
                <a:cs typeface="Cambria"/>
              </a:rPr>
              <a:t>in </a:t>
            </a:r>
            <a:r>
              <a:rPr dirty="0" sz="2400" spc="320">
                <a:latin typeface="Cambria"/>
                <a:cs typeface="Cambria"/>
              </a:rPr>
              <a:t>X </a:t>
            </a:r>
            <a:r>
              <a:rPr dirty="0" sz="2400">
                <a:latin typeface="Cambria"/>
                <a:cs typeface="Cambria"/>
              </a:rPr>
              <a:t>so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-10">
                <a:latin typeface="Cambria"/>
                <a:cs typeface="Cambria"/>
              </a:rPr>
              <a:t>f(x)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75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10500"/>
              </a:lnSpc>
              <a:spcBef>
                <a:spcPts val="295"/>
              </a:spcBef>
              <a:tabLst>
                <a:tab pos="1841500" algn="l"/>
              </a:tabLst>
            </a:pPr>
            <a:r>
              <a:rPr dirty="0" sz="2400" spc="100">
                <a:latin typeface="Cambria"/>
                <a:cs typeface="Cambria"/>
              </a:rPr>
              <a:t>Determine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whether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onto: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190" b="1">
                <a:latin typeface="Cambria"/>
                <a:cs typeface="Cambria"/>
              </a:rPr>
              <a:t>Example</a:t>
            </a:r>
            <a:r>
              <a:rPr dirty="0" sz="2400" spc="17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50">
                <a:latin typeface="Cambria"/>
                <a:cs typeface="Cambria"/>
              </a:rPr>
              <a:t>Let </a:t>
            </a:r>
            <a:r>
              <a:rPr dirty="0" sz="2400" spc="235">
                <a:latin typeface="Cambria"/>
                <a:cs typeface="Cambria"/>
              </a:rPr>
              <a:t>A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5">
                <a:latin typeface="Cambria"/>
                <a:cs typeface="Cambria"/>
              </a:rPr>
              <a:t>{</a:t>
            </a:r>
            <a:r>
              <a:rPr dirty="0" sz="2400" spc="-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1, 2, 3, </a:t>
            </a:r>
            <a:r>
              <a:rPr dirty="0" sz="2400" spc="5">
                <a:latin typeface="Cambria"/>
                <a:cs typeface="Cambria"/>
              </a:rPr>
              <a:t>4 </a:t>
            </a:r>
            <a:r>
              <a:rPr dirty="0" sz="2400" spc="-135">
                <a:latin typeface="Cambria"/>
                <a:cs typeface="Cambria"/>
              </a:rPr>
              <a:t>}</a:t>
            </a:r>
            <a:r>
              <a:rPr dirty="0" sz="2400" spc="-13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265">
                <a:latin typeface="Cambria"/>
                <a:cs typeface="Cambria"/>
              </a:rPr>
              <a:t>B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5">
                <a:latin typeface="Cambria"/>
                <a:cs typeface="Cambria"/>
              </a:rPr>
              <a:t>{</a:t>
            </a:r>
            <a:r>
              <a:rPr dirty="0" sz="2400" spc="26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a, </a:t>
            </a:r>
            <a:r>
              <a:rPr dirty="0" sz="2400" spc="95">
                <a:latin typeface="Cambria"/>
                <a:cs typeface="Cambria"/>
              </a:rPr>
              <a:t>b, </a:t>
            </a:r>
            <a:r>
              <a:rPr dirty="0" sz="2400" spc="90">
                <a:latin typeface="Cambria"/>
                <a:cs typeface="Cambria"/>
              </a:rPr>
              <a:t>c,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d}.</a:t>
            </a:r>
            <a:endParaRPr sz="2400">
              <a:latin typeface="Cambria"/>
              <a:cs typeface="Cambria"/>
            </a:endParaRPr>
          </a:p>
          <a:p>
            <a:pPr algn="just" marL="12700" marR="2383155">
              <a:lnSpc>
                <a:spcPct val="120800"/>
              </a:lnSpc>
              <a:spcBef>
                <a:spcPts val="5"/>
              </a:spcBef>
              <a:tabLst>
                <a:tab pos="2018664" algn="l"/>
              </a:tabLst>
            </a:pP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25">
                <a:latin typeface="Cambria"/>
                <a:cs typeface="Cambria"/>
              </a:rPr>
              <a:t>{(</a:t>
            </a:r>
            <a:r>
              <a:rPr dirty="0" sz="2400" spc="27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 </a:t>
            </a:r>
            <a:r>
              <a:rPr dirty="0" sz="2400" spc="70">
                <a:latin typeface="Cambria"/>
                <a:cs typeface="Cambria"/>
              </a:rPr>
              <a:t>a), </a:t>
            </a:r>
            <a:r>
              <a:rPr dirty="0" sz="2400" spc="20">
                <a:latin typeface="Cambria"/>
                <a:cs typeface="Cambria"/>
              </a:rPr>
              <a:t>(2, </a:t>
            </a:r>
            <a:r>
              <a:rPr dirty="0" sz="2400" spc="30">
                <a:latin typeface="Cambria"/>
                <a:cs typeface="Cambria"/>
              </a:rPr>
              <a:t>d), </a:t>
            </a:r>
            <a:r>
              <a:rPr dirty="0" sz="2400" spc="20">
                <a:latin typeface="Cambria"/>
                <a:cs typeface="Cambria"/>
              </a:rPr>
              <a:t>(4, c), (3, </a:t>
            </a:r>
            <a:r>
              <a:rPr dirty="0" sz="2400" spc="-20">
                <a:latin typeface="Cambria"/>
                <a:cs typeface="Cambria"/>
              </a:rPr>
              <a:t>b)}. 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(1)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5">
                <a:latin typeface="Cambria"/>
                <a:cs typeface="Cambria"/>
              </a:rPr>
              <a:t>a,	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(2)</a:t>
            </a:r>
            <a:r>
              <a:rPr dirty="0" sz="2400" spc="125">
                <a:latin typeface="Cambria"/>
                <a:cs typeface="Cambria"/>
              </a:rPr>
              <a:t> 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d,   </a:t>
            </a:r>
            <a:r>
              <a:rPr dirty="0" sz="2400" spc="21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(3)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 </a:t>
            </a:r>
            <a:r>
              <a:rPr dirty="0" sz="2400" spc="-5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(4)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70">
                <a:latin typeface="Cambria"/>
                <a:cs typeface="Cambria"/>
              </a:rPr>
              <a:t>Ran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</a:t>
            </a:r>
            <a:r>
              <a:rPr dirty="0" sz="2400" spc="-80">
                <a:latin typeface="Symbol"/>
                <a:cs typeface="Symbol"/>
              </a:rPr>
              <a:t></a:t>
            </a:r>
            <a:r>
              <a:rPr dirty="0" sz="2400" spc="-80">
                <a:latin typeface="Cambria"/>
                <a:cs typeface="Cambria"/>
              </a:rPr>
              <a:t>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30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130">
                <a:latin typeface="Cambria"/>
                <a:cs typeface="Cambria"/>
              </a:rPr>
              <a:t>}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15">
                <a:latin typeface="Cambria"/>
                <a:cs typeface="Cambria"/>
              </a:rPr>
              <a:t>B.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20">
                <a:latin typeface="Cambria"/>
                <a:cs typeface="Cambria"/>
              </a:rPr>
              <a:t>So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this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onto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surjective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1211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65">
                <a:solidFill>
                  <a:srgbClr val="565F6C"/>
                </a:solidFill>
              </a:rPr>
              <a:t>I</a:t>
            </a:r>
            <a:r>
              <a:rPr dirty="0" sz="2400" spc="265">
                <a:solidFill>
                  <a:srgbClr val="565F6C"/>
                </a:solidFill>
              </a:rPr>
              <a:t>LLUSTRATION</a:t>
            </a:r>
            <a:r>
              <a:rPr dirty="0" sz="2400" spc="290">
                <a:solidFill>
                  <a:srgbClr val="565F6C"/>
                </a:solidFill>
              </a:rPr>
              <a:t> </a:t>
            </a:r>
            <a:r>
              <a:rPr dirty="0" sz="2400" spc="305">
                <a:solidFill>
                  <a:srgbClr val="565F6C"/>
                </a:solidFill>
              </a:rPr>
              <a:t>OF</a:t>
            </a:r>
            <a:r>
              <a:rPr dirty="0" sz="2400" spc="280">
                <a:solidFill>
                  <a:srgbClr val="565F6C"/>
                </a:solidFill>
              </a:rPr>
              <a:t> </a:t>
            </a:r>
            <a:r>
              <a:rPr dirty="0" sz="3000" spc="290">
                <a:solidFill>
                  <a:srgbClr val="565F6C"/>
                </a:solidFill>
              </a:rPr>
              <a:t>O</a:t>
            </a:r>
            <a:r>
              <a:rPr dirty="0" sz="2400" spc="290">
                <a:solidFill>
                  <a:srgbClr val="565F6C"/>
                </a:solidFill>
              </a:rPr>
              <a:t>NTO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7378"/>
            <a:ext cx="6581775" cy="7594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85115" marR="5080" indent="-273050">
              <a:lnSpc>
                <a:spcPct val="100499"/>
              </a:lnSpc>
              <a:spcBef>
                <a:spcPts val="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00">
                <a:latin typeface="Cambria"/>
                <a:cs typeface="Cambria"/>
              </a:rPr>
              <a:t>Some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not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35" i="1">
                <a:latin typeface="Cambria"/>
                <a:cs typeface="Cambria"/>
              </a:rPr>
              <a:t>onto</a:t>
            </a:r>
            <a:r>
              <a:rPr dirty="0" sz="2400" spc="145" i="1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their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codomains: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352743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6372" y="5174437"/>
            <a:ext cx="6350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1552" y="5540450"/>
            <a:ext cx="1565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(but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1-1)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575" y="3604336"/>
            <a:ext cx="132715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4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0076" y="3781425"/>
            <a:ext cx="1144905" cy="429895"/>
          </a:xfrm>
          <a:custGeom>
            <a:avLst/>
            <a:gdLst/>
            <a:ahLst/>
            <a:cxnLst/>
            <a:rect l="l" t="t" r="r" b="b"/>
            <a:pathLst>
              <a:path w="1144905" h="429895">
                <a:moveTo>
                  <a:pt x="1144524" y="28575"/>
                </a:moveTo>
                <a:lnTo>
                  <a:pt x="1005459" y="0"/>
                </a:lnTo>
                <a:lnTo>
                  <a:pt x="1065872" y="44589"/>
                </a:lnTo>
                <a:lnTo>
                  <a:pt x="509689" y="192938"/>
                </a:lnTo>
                <a:lnTo>
                  <a:pt x="3048" y="24003"/>
                </a:lnTo>
                <a:lnTo>
                  <a:pt x="0" y="33147"/>
                </a:lnTo>
                <a:lnTo>
                  <a:pt x="492861" y="197421"/>
                </a:lnTo>
                <a:lnTo>
                  <a:pt x="254" y="328803"/>
                </a:lnTo>
                <a:lnTo>
                  <a:pt x="2794" y="337947"/>
                </a:lnTo>
                <a:lnTo>
                  <a:pt x="509295" y="202907"/>
                </a:lnTo>
                <a:lnTo>
                  <a:pt x="1067066" y="388797"/>
                </a:lnTo>
                <a:lnTo>
                  <a:pt x="1003935" y="429641"/>
                </a:lnTo>
                <a:lnTo>
                  <a:pt x="1144524" y="409575"/>
                </a:lnTo>
                <a:lnTo>
                  <a:pt x="1124966" y="390017"/>
                </a:lnTo>
                <a:lnTo>
                  <a:pt x="1044067" y="309118"/>
                </a:lnTo>
                <a:lnTo>
                  <a:pt x="1070165" y="379806"/>
                </a:lnTo>
                <a:lnTo>
                  <a:pt x="526122" y="198412"/>
                </a:lnTo>
                <a:lnTo>
                  <a:pt x="1068412" y="53822"/>
                </a:lnTo>
                <a:lnTo>
                  <a:pt x="1038225" y="122682"/>
                </a:lnTo>
                <a:lnTo>
                  <a:pt x="1127594" y="43561"/>
                </a:lnTo>
                <a:lnTo>
                  <a:pt x="11445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70964" y="4414901"/>
            <a:ext cx="1143635" cy="203200"/>
          </a:xfrm>
          <a:custGeom>
            <a:avLst/>
            <a:gdLst/>
            <a:ahLst/>
            <a:cxnLst/>
            <a:rect l="l" t="t" r="r" b="b"/>
            <a:pathLst>
              <a:path w="1143635" h="203200">
                <a:moveTo>
                  <a:pt x="1063681" y="151264"/>
                </a:moveTo>
                <a:lnTo>
                  <a:pt x="1009396" y="203200"/>
                </a:lnTo>
                <a:lnTo>
                  <a:pt x="1143635" y="157099"/>
                </a:lnTo>
                <a:lnTo>
                  <a:pt x="1135778" y="151765"/>
                </a:lnTo>
                <a:lnTo>
                  <a:pt x="1067435" y="151765"/>
                </a:lnTo>
                <a:lnTo>
                  <a:pt x="1063681" y="151264"/>
                </a:lnTo>
                <a:close/>
              </a:path>
              <a:path w="1143635" h="203200">
                <a:moveTo>
                  <a:pt x="1068069" y="147066"/>
                </a:moveTo>
                <a:lnTo>
                  <a:pt x="1063681" y="151264"/>
                </a:lnTo>
                <a:lnTo>
                  <a:pt x="1067435" y="151765"/>
                </a:lnTo>
                <a:lnTo>
                  <a:pt x="1068069" y="147066"/>
                </a:lnTo>
                <a:close/>
              </a:path>
              <a:path w="1143635" h="203200">
                <a:moveTo>
                  <a:pt x="1026160" y="77343"/>
                </a:moveTo>
                <a:lnTo>
                  <a:pt x="1064943" y="141865"/>
                </a:lnTo>
                <a:lnTo>
                  <a:pt x="1068705" y="142367"/>
                </a:lnTo>
                <a:lnTo>
                  <a:pt x="1067435" y="151765"/>
                </a:lnTo>
                <a:lnTo>
                  <a:pt x="1135778" y="151765"/>
                </a:lnTo>
                <a:lnTo>
                  <a:pt x="1026160" y="77343"/>
                </a:lnTo>
                <a:close/>
              </a:path>
              <a:path w="1143635" h="203200">
                <a:moveTo>
                  <a:pt x="1269" y="0"/>
                </a:moveTo>
                <a:lnTo>
                  <a:pt x="0" y="9398"/>
                </a:lnTo>
                <a:lnTo>
                  <a:pt x="1063681" y="151264"/>
                </a:lnTo>
                <a:lnTo>
                  <a:pt x="1068069" y="147066"/>
                </a:lnTo>
                <a:lnTo>
                  <a:pt x="1064943" y="141865"/>
                </a:lnTo>
                <a:lnTo>
                  <a:pt x="1269" y="0"/>
                </a:lnTo>
                <a:close/>
              </a:path>
              <a:path w="1143635" h="203200">
                <a:moveTo>
                  <a:pt x="1064943" y="141865"/>
                </a:moveTo>
                <a:lnTo>
                  <a:pt x="1068070" y="147066"/>
                </a:lnTo>
                <a:lnTo>
                  <a:pt x="1068705" y="142367"/>
                </a:lnTo>
                <a:lnTo>
                  <a:pt x="1064943" y="14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0711" y="4795901"/>
            <a:ext cx="1144270" cy="390525"/>
          </a:xfrm>
          <a:custGeom>
            <a:avLst/>
            <a:gdLst/>
            <a:ahLst/>
            <a:cxnLst/>
            <a:rect l="l" t="t" r="r" b="b"/>
            <a:pathLst>
              <a:path w="1144270" h="390525">
                <a:moveTo>
                  <a:pt x="1143889" y="157099"/>
                </a:moveTo>
                <a:lnTo>
                  <a:pt x="1136027" y="151765"/>
                </a:lnTo>
                <a:lnTo>
                  <a:pt x="1026414" y="77343"/>
                </a:lnTo>
                <a:lnTo>
                  <a:pt x="1060716" y="134442"/>
                </a:lnTo>
                <a:lnTo>
                  <a:pt x="1006856" y="119761"/>
                </a:lnTo>
                <a:lnTo>
                  <a:pt x="1027150" y="136804"/>
                </a:lnTo>
                <a:lnTo>
                  <a:pt x="1524" y="0"/>
                </a:lnTo>
                <a:lnTo>
                  <a:pt x="254" y="9398"/>
                </a:lnTo>
                <a:lnTo>
                  <a:pt x="1040701" y="148183"/>
                </a:lnTo>
                <a:lnTo>
                  <a:pt x="1054798" y="160007"/>
                </a:lnTo>
                <a:lnTo>
                  <a:pt x="1041488" y="172745"/>
                </a:lnTo>
                <a:lnTo>
                  <a:pt x="0" y="381000"/>
                </a:lnTo>
                <a:lnTo>
                  <a:pt x="1778" y="390398"/>
                </a:lnTo>
                <a:lnTo>
                  <a:pt x="1028725" y="184950"/>
                </a:lnTo>
                <a:lnTo>
                  <a:pt x="1009650" y="203200"/>
                </a:lnTo>
                <a:lnTo>
                  <a:pt x="1062469" y="185064"/>
                </a:lnTo>
                <a:lnTo>
                  <a:pt x="1031748" y="244221"/>
                </a:lnTo>
                <a:lnTo>
                  <a:pt x="1130642" y="167386"/>
                </a:lnTo>
                <a:lnTo>
                  <a:pt x="1143889" y="157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16429" y="3604336"/>
            <a:ext cx="1097915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640"/>
              </a:lnSpc>
              <a:spcBef>
                <a:spcPts val="100"/>
              </a:spcBef>
              <a:tabLst>
                <a:tab pos="951865" algn="l"/>
              </a:tabLst>
            </a:pPr>
            <a:r>
              <a:rPr dirty="0" sz="240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400"/>
              </a:lnSpc>
              <a:tabLst>
                <a:tab pos="951865" algn="l"/>
              </a:tabLst>
            </a:pPr>
            <a:r>
              <a:rPr dirty="0" baseline="-13888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tabLst>
                <a:tab pos="951865" algn="l"/>
              </a:tabLst>
            </a:pPr>
            <a:r>
              <a:rPr dirty="0" baseline="-27777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951865" algn="l"/>
              </a:tabLst>
            </a:pPr>
            <a:r>
              <a:rPr dirty="0" baseline="-27777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6228" y="5174437"/>
            <a:ext cx="13106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 indent="-141605">
              <a:lnSpc>
                <a:spcPct val="100000"/>
              </a:lnSpc>
              <a:spcBef>
                <a:spcPts val="100"/>
              </a:spcBef>
              <a:buChar char="•"/>
              <a:tabLst>
                <a:tab pos="154305" algn="l"/>
              </a:tabLst>
            </a:pPr>
            <a:r>
              <a:rPr dirty="0" sz="2400" spc="-5">
                <a:latin typeface="Times New Roman"/>
                <a:cs typeface="Times New Roman"/>
              </a:rPr>
              <a:t>Not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Onto</a:t>
            </a:r>
            <a:endParaRPr sz="24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1-1)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27476" y="3781425"/>
            <a:ext cx="1144905" cy="643255"/>
          </a:xfrm>
          <a:custGeom>
            <a:avLst/>
            <a:gdLst/>
            <a:ahLst/>
            <a:cxnLst/>
            <a:rect l="l" t="t" r="r" b="b"/>
            <a:pathLst>
              <a:path w="1144904" h="643254">
                <a:moveTo>
                  <a:pt x="1144524" y="28575"/>
                </a:moveTo>
                <a:lnTo>
                  <a:pt x="1005459" y="0"/>
                </a:lnTo>
                <a:lnTo>
                  <a:pt x="1065872" y="44589"/>
                </a:lnTo>
                <a:lnTo>
                  <a:pt x="509689" y="192938"/>
                </a:lnTo>
                <a:lnTo>
                  <a:pt x="3048" y="24003"/>
                </a:lnTo>
                <a:lnTo>
                  <a:pt x="0" y="33147"/>
                </a:lnTo>
                <a:lnTo>
                  <a:pt x="492861" y="197421"/>
                </a:lnTo>
                <a:lnTo>
                  <a:pt x="254" y="328803"/>
                </a:lnTo>
                <a:lnTo>
                  <a:pt x="2794" y="337947"/>
                </a:lnTo>
                <a:lnTo>
                  <a:pt x="509295" y="202907"/>
                </a:lnTo>
                <a:lnTo>
                  <a:pt x="1061669" y="387007"/>
                </a:lnTo>
                <a:lnTo>
                  <a:pt x="1007491" y="372237"/>
                </a:lnTo>
                <a:lnTo>
                  <a:pt x="1044562" y="403364"/>
                </a:lnTo>
                <a:lnTo>
                  <a:pt x="1003935" y="429641"/>
                </a:lnTo>
                <a:lnTo>
                  <a:pt x="1059942" y="421652"/>
                </a:lnTo>
                <a:lnTo>
                  <a:pt x="635" y="633476"/>
                </a:lnTo>
                <a:lnTo>
                  <a:pt x="2413" y="642874"/>
                </a:lnTo>
                <a:lnTo>
                  <a:pt x="1067092" y="429869"/>
                </a:lnTo>
                <a:lnTo>
                  <a:pt x="1032383" y="496697"/>
                </a:lnTo>
                <a:lnTo>
                  <a:pt x="1131277" y="419862"/>
                </a:lnTo>
                <a:lnTo>
                  <a:pt x="1144524" y="409575"/>
                </a:lnTo>
                <a:lnTo>
                  <a:pt x="1124966" y="390017"/>
                </a:lnTo>
                <a:lnTo>
                  <a:pt x="1044067" y="309118"/>
                </a:lnTo>
                <a:lnTo>
                  <a:pt x="1070165" y="379806"/>
                </a:lnTo>
                <a:lnTo>
                  <a:pt x="526122" y="198412"/>
                </a:lnTo>
                <a:lnTo>
                  <a:pt x="1068412" y="53822"/>
                </a:lnTo>
                <a:lnTo>
                  <a:pt x="1038225" y="122682"/>
                </a:lnTo>
                <a:lnTo>
                  <a:pt x="1127594" y="43561"/>
                </a:lnTo>
                <a:lnTo>
                  <a:pt x="11445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8365" y="4795901"/>
            <a:ext cx="1143635" cy="203200"/>
          </a:xfrm>
          <a:custGeom>
            <a:avLst/>
            <a:gdLst/>
            <a:ahLst/>
            <a:cxnLst/>
            <a:rect l="l" t="t" r="r" b="b"/>
            <a:pathLst>
              <a:path w="1143635" h="203200">
                <a:moveTo>
                  <a:pt x="1063681" y="151264"/>
                </a:moveTo>
                <a:lnTo>
                  <a:pt x="1009396" y="203200"/>
                </a:lnTo>
                <a:lnTo>
                  <a:pt x="1143635" y="157099"/>
                </a:lnTo>
                <a:lnTo>
                  <a:pt x="1135778" y="151765"/>
                </a:lnTo>
                <a:lnTo>
                  <a:pt x="1067435" y="151765"/>
                </a:lnTo>
                <a:lnTo>
                  <a:pt x="1063681" y="151264"/>
                </a:lnTo>
                <a:close/>
              </a:path>
              <a:path w="1143635" h="203200">
                <a:moveTo>
                  <a:pt x="1068070" y="147066"/>
                </a:moveTo>
                <a:lnTo>
                  <a:pt x="1063681" y="151264"/>
                </a:lnTo>
                <a:lnTo>
                  <a:pt x="1067435" y="151765"/>
                </a:lnTo>
                <a:lnTo>
                  <a:pt x="1068070" y="147066"/>
                </a:lnTo>
                <a:close/>
              </a:path>
              <a:path w="1143635" h="203200">
                <a:moveTo>
                  <a:pt x="1026160" y="77343"/>
                </a:moveTo>
                <a:lnTo>
                  <a:pt x="1064943" y="141865"/>
                </a:lnTo>
                <a:lnTo>
                  <a:pt x="1068705" y="142367"/>
                </a:lnTo>
                <a:lnTo>
                  <a:pt x="1067435" y="151765"/>
                </a:lnTo>
                <a:lnTo>
                  <a:pt x="1135778" y="151765"/>
                </a:lnTo>
                <a:lnTo>
                  <a:pt x="1026160" y="77343"/>
                </a:lnTo>
                <a:close/>
              </a:path>
              <a:path w="1143635" h="203200">
                <a:moveTo>
                  <a:pt x="1270" y="0"/>
                </a:moveTo>
                <a:lnTo>
                  <a:pt x="0" y="9398"/>
                </a:lnTo>
                <a:lnTo>
                  <a:pt x="1063681" y="151264"/>
                </a:lnTo>
                <a:lnTo>
                  <a:pt x="1068070" y="147066"/>
                </a:lnTo>
                <a:lnTo>
                  <a:pt x="1064943" y="141865"/>
                </a:lnTo>
                <a:lnTo>
                  <a:pt x="1270" y="0"/>
                </a:lnTo>
                <a:close/>
              </a:path>
              <a:path w="1143635" h="203200">
                <a:moveTo>
                  <a:pt x="1064943" y="141865"/>
                </a:moveTo>
                <a:lnTo>
                  <a:pt x="1068070" y="147066"/>
                </a:lnTo>
                <a:lnTo>
                  <a:pt x="1068705" y="142367"/>
                </a:lnTo>
                <a:lnTo>
                  <a:pt x="1064943" y="14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499609" y="4747641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8110" y="4915661"/>
            <a:ext cx="1144270" cy="271145"/>
          </a:xfrm>
          <a:custGeom>
            <a:avLst/>
            <a:gdLst/>
            <a:ahLst/>
            <a:cxnLst/>
            <a:rect l="l" t="t" r="r" b="b"/>
            <a:pathLst>
              <a:path w="1144270" h="271145">
                <a:moveTo>
                  <a:pt x="1064495" y="48365"/>
                </a:moveTo>
                <a:lnTo>
                  <a:pt x="0" y="261238"/>
                </a:lnTo>
                <a:lnTo>
                  <a:pt x="1777" y="270637"/>
                </a:lnTo>
                <a:lnTo>
                  <a:pt x="1066460" y="57624"/>
                </a:lnTo>
                <a:lnTo>
                  <a:pt x="1069176" y="52393"/>
                </a:lnTo>
                <a:lnTo>
                  <a:pt x="1064495" y="48365"/>
                </a:lnTo>
                <a:close/>
              </a:path>
              <a:path w="1144270" h="271145">
                <a:moveTo>
                  <a:pt x="1130647" y="47625"/>
                </a:moveTo>
                <a:lnTo>
                  <a:pt x="1068197" y="47625"/>
                </a:lnTo>
                <a:lnTo>
                  <a:pt x="1070102" y="56895"/>
                </a:lnTo>
                <a:lnTo>
                  <a:pt x="1066460" y="57624"/>
                </a:lnTo>
                <a:lnTo>
                  <a:pt x="1031748" y="124460"/>
                </a:lnTo>
                <a:lnTo>
                  <a:pt x="1130647" y="47625"/>
                </a:lnTo>
                <a:close/>
              </a:path>
              <a:path w="1144270" h="271145">
                <a:moveTo>
                  <a:pt x="1069176" y="52393"/>
                </a:moveTo>
                <a:lnTo>
                  <a:pt x="1066460" y="57624"/>
                </a:lnTo>
                <a:lnTo>
                  <a:pt x="1070102" y="56895"/>
                </a:lnTo>
                <a:lnTo>
                  <a:pt x="1069176" y="52393"/>
                </a:lnTo>
                <a:close/>
              </a:path>
              <a:path w="1144270" h="271145">
                <a:moveTo>
                  <a:pt x="1068197" y="47625"/>
                </a:moveTo>
                <a:lnTo>
                  <a:pt x="1064495" y="48365"/>
                </a:lnTo>
                <a:lnTo>
                  <a:pt x="1069152" y="52272"/>
                </a:lnTo>
                <a:lnTo>
                  <a:pt x="1068197" y="47625"/>
                </a:lnTo>
                <a:close/>
              </a:path>
              <a:path w="1144270" h="271145">
                <a:moveTo>
                  <a:pt x="1006855" y="0"/>
                </a:moveTo>
                <a:lnTo>
                  <a:pt x="1064495" y="48365"/>
                </a:lnTo>
                <a:lnTo>
                  <a:pt x="1068197" y="47625"/>
                </a:lnTo>
                <a:lnTo>
                  <a:pt x="1130647" y="47625"/>
                </a:lnTo>
                <a:lnTo>
                  <a:pt x="1143889" y="37337"/>
                </a:lnTo>
                <a:lnTo>
                  <a:pt x="10068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474209" y="3604336"/>
            <a:ext cx="869315" cy="1458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dirty="0" sz="2400">
                <a:latin typeface="Times New Roman"/>
                <a:cs typeface="Times New Roman"/>
              </a:rPr>
              <a:t>•	</a:t>
            </a:r>
            <a:r>
              <a:rPr dirty="0" baseline="-13888" sz="3600">
                <a:latin typeface="Times New Roman"/>
                <a:cs typeface="Times New Roman"/>
              </a:rPr>
              <a:t>•</a:t>
            </a:r>
            <a:endParaRPr baseline="-13888" sz="3600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spcBef>
                <a:spcPts val="120"/>
              </a:spcBef>
              <a:tabLst>
                <a:tab pos="723265" algn="l"/>
              </a:tabLst>
            </a:pPr>
            <a:r>
              <a:rPr dirty="0" sz="240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640"/>
              </a:lnSpc>
              <a:tabLst>
                <a:tab pos="723265" algn="l"/>
              </a:tabLst>
            </a:pPr>
            <a:r>
              <a:rPr dirty="0" baseline="-13888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259" y="5250637"/>
            <a:ext cx="10769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Both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1-1</a:t>
            </a:r>
            <a:endParaRPr sz="2400">
              <a:latin typeface="Times New Roman"/>
              <a:cs typeface="Times New Roman"/>
            </a:endParaRPr>
          </a:p>
          <a:p>
            <a:pPr marL="69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4371" y="3857625"/>
            <a:ext cx="1223010" cy="1171575"/>
          </a:xfrm>
          <a:custGeom>
            <a:avLst/>
            <a:gdLst/>
            <a:ahLst/>
            <a:cxnLst/>
            <a:rect l="l" t="t" r="r" b="b"/>
            <a:pathLst>
              <a:path w="1223010" h="1171575">
                <a:moveTo>
                  <a:pt x="1222629" y="790575"/>
                </a:moveTo>
                <a:lnTo>
                  <a:pt x="1085596" y="753237"/>
                </a:lnTo>
                <a:lnTo>
                  <a:pt x="1143228" y="801611"/>
                </a:lnTo>
                <a:lnTo>
                  <a:pt x="843203" y="861618"/>
                </a:lnTo>
                <a:lnTo>
                  <a:pt x="521119" y="539483"/>
                </a:lnTo>
                <a:lnTo>
                  <a:pt x="1068997" y="429869"/>
                </a:lnTo>
                <a:lnTo>
                  <a:pt x="1034288" y="496697"/>
                </a:lnTo>
                <a:lnTo>
                  <a:pt x="1133182" y="419862"/>
                </a:lnTo>
                <a:lnTo>
                  <a:pt x="1146429" y="409575"/>
                </a:lnTo>
                <a:lnTo>
                  <a:pt x="1009396" y="372237"/>
                </a:lnTo>
                <a:lnTo>
                  <a:pt x="1067028" y="420611"/>
                </a:lnTo>
                <a:lnTo>
                  <a:pt x="513029" y="531393"/>
                </a:lnTo>
                <a:lnTo>
                  <a:pt x="253326" y="271665"/>
                </a:lnTo>
                <a:lnTo>
                  <a:pt x="1070317" y="53822"/>
                </a:lnTo>
                <a:lnTo>
                  <a:pt x="1040130" y="122682"/>
                </a:lnTo>
                <a:lnTo>
                  <a:pt x="1129499" y="43561"/>
                </a:lnTo>
                <a:lnTo>
                  <a:pt x="1146429" y="28575"/>
                </a:lnTo>
                <a:lnTo>
                  <a:pt x="1007364" y="0"/>
                </a:lnTo>
                <a:lnTo>
                  <a:pt x="1067777" y="44589"/>
                </a:lnTo>
                <a:lnTo>
                  <a:pt x="245554" y="263893"/>
                </a:lnTo>
                <a:lnTo>
                  <a:pt x="6858" y="25146"/>
                </a:lnTo>
                <a:lnTo>
                  <a:pt x="0" y="32004"/>
                </a:lnTo>
                <a:lnTo>
                  <a:pt x="234772" y="266763"/>
                </a:lnTo>
                <a:lnTo>
                  <a:pt x="2159" y="328803"/>
                </a:lnTo>
                <a:lnTo>
                  <a:pt x="4699" y="337947"/>
                </a:lnTo>
                <a:lnTo>
                  <a:pt x="242544" y="274535"/>
                </a:lnTo>
                <a:lnTo>
                  <a:pt x="501700" y="533666"/>
                </a:lnTo>
                <a:lnTo>
                  <a:pt x="2540" y="633476"/>
                </a:lnTo>
                <a:lnTo>
                  <a:pt x="4318" y="642874"/>
                </a:lnTo>
                <a:lnTo>
                  <a:pt x="509790" y="541756"/>
                </a:lnTo>
                <a:lnTo>
                  <a:pt x="831926" y="863866"/>
                </a:lnTo>
                <a:lnTo>
                  <a:pt x="78740" y="1014476"/>
                </a:lnTo>
                <a:lnTo>
                  <a:pt x="80518" y="1023874"/>
                </a:lnTo>
                <a:lnTo>
                  <a:pt x="840003" y="871931"/>
                </a:lnTo>
                <a:lnTo>
                  <a:pt x="1086510" y="1118400"/>
                </a:lnTo>
                <a:lnTo>
                  <a:pt x="1011682" y="1126617"/>
                </a:lnTo>
                <a:lnTo>
                  <a:pt x="1146429" y="1171575"/>
                </a:lnTo>
                <a:lnTo>
                  <a:pt x="1129563" y="1121029"/>
                </a:lnTo>
                <a:lnTo>
                  <a:pt x="1101471" y="1036828"/>
                </a:lnTo>
                <a:lnTo>
                  <a:pt x="1093241" y="1111669"/>
                </a:lnTo>
                <a:lnTo>
                  <a:pt x="1092593" y="1111021"/>
                </a:lnTo>
                <a:lnTo>
                  <a:pt x="1092593" y="1117587"/>
                </a:lnTo>
                <a:lnTo>
                  <a:pt x="1092581" y="1117727"/>
                </a:lnTo>
                <a:lnTo>
                  <a:pt x="1092428" y="1117752"/>
                </a:lnTo>
                <a:lnTo>
                  <a:pt x="1092593" y="1117587"/>
                </a:lnTo>
                <a:lnTo>
                  <a:pt x="1092593" y="1111021"/>
                </a:lnTo>
                <a:lnTo>
                  <a:pt x="851268" y="869683"/>
                </a:lnTo>
                <a:lnTo>
                  <a:pt x="1145197" y="810869"/>
                </a:lnTo>
                <a:lnTo>
                  <a:pt x="1110488" y="877697"/>
                </a:lnTo>
                <a:lnTo>
                  <a:pt x="1209382" y="800862"/>
                </a:lnTo>
                <a:lnTo>
                  <a:pt x="1222629" y="790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315964" y="3680536"/>
            <a:ext cx="704215" cy="1382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2640"/>
              </a:lnSpc>
              <a:spcBef>
                <a:spcPts val="100"/>
              </a:spcBef>
              <a:tabLst>
                <a:tab pos="558165" algn="l"/>
              </a:tabLst>
            </a:pPr>
            <a:r>
              <a:rPr dirty="0" sz="2400">
                <a:latin typeface="Times New Roman"/>
                <a:cs typeface="Times New Roman"/>
              </a:rPr>
              <a:t>•	•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2400"/>
              </a:lnSpc>
              <a:tabLst>
                <a:tab pos="558165" algn="l"/>
              </a:tabLst>
            </a:pPr>
            <a:r>
              <a:rPr dirty="0" baseline="-13888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ts val="2640"/>
              </a:lnSpc>
              <a:tabLst>
                <a:tab pos="558165" algn="l"/>
              </a:tabLst>
            </a:pPr>
            <a:r>
              <a:rPr dirty="0" baseline="-27777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558165" algn="l"/>
              </a:tabLst>
            </a:pPr>
            <a:r>
              <a:rPr dirty="0" baseline="-27777" sz="3600">
                <a:latin typeface="Times New Roman"/>
                <a:cs typeface="Times New Roman"/>
              </a:rPr>
              <a:t>•	</a:t>
            </a: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4441" y="5250637"/>
            <a:ext cx="10071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1-1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but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0771" y="3857625"/>
            <a:ext cx="1223010" cy="1171575"/>
          </a:xfrm>
          <a:custGeom>
            <a:avLst/>
            <a:gdLst/>
            <a:ahLst/>
            <a:cxnLst/>
            <a:rect l="l" t="t" r="r" b="b"/>
            <a:pathLst>
              <a:path w="1223009" h="1171575">
                <a:moveTo>
                  <a:pt x="1222629" y="790575"/>
                </a:moveTo>
                <a:lnTo>
                  <a:pt x="1085596" y="753237"/>
                </a:lnTo>
                <a:lnTo>
                  <a:pt x="1143228" y="801611"/>
                </a:lnTo>
                <a:lnTo>
                  <a:pt x="843178" y="861618"/>
                </a:lnTo>
                <a:lnTo>
                  <a:pt x="521068" y="539496"/>
                </a:lnTo>
                <a:lnTo>
                  <a:pt x="1068997" y="429869"/>
                </a:lnTo>
                <a:lnTo>
                  <a:pt x="1034288" y="496697"/>
                </a:lnTo>
                <a:lnTo>
                  <a:pt x="1133182" y="419862"/>
                </a:lnTo>
                <a:lnTo>
                  <a:pt x="1146429" y="409575"/>
                </a:lnTo>
                <a:lnTo>
                  <a:pt x="1009396" y="372237"/>
                </a:lnTo>
                <a:lnTo>
                  <a:pt x="1067028" y="420611"/>
                </a:lnTo>
                <a:lnTo>
                  <a:pt x="512978" y="531406"/>
                </a:lnTo>
                <a:lnTo>
                  <a:pt x="253250" y="271678"/>
                </a:lnTo>
                <a:lnTo>
                  <a:pt x="1070317" y="53822"/>
                </a:lnTo>
                <a:lnTo>
                  <a:pt x="1040130" y="122682"/>
                </a:lnTo>
                <a:lnTo>
                  <a:pt x="1129499" y="43561"/>
                </a:lnTo>
                <a:lnTo>
                  <a:pt x="1146429" y="28575"/>
                </a:lnTo>
                <a:lnTo>
                  <a:pt x="1007364" y="0"/>
                </a:lnTo>
                <a:lnTo>
                  <a:pt x="1067777" y="44589"/>
                </a:lnTo>
                <a:lnTo>
                  <a:pt x="245478" y="263906"/>
                </a:lnTo>
                <a:lnTo>
                  <a:pt x="6731" y="25146"/>
                </a:lnTo>
                <a:lnTo>
                  <a:pt x="0" y="32004"/>
                </a:lnTo>
                <a:lnTo>
                  <a:pt x="234772" y="266763"/>
                </a:lnTo>
                <a:lnTo>
                  <a:pt x="2159" y="328803"/>
                </a:lnTo>
                <a:lnTo>
                  <a:pt x="4699" y="337947"/>
                </a:lnTo>
                <a:lnTo>
                  <a:pt x="242544" y="274535"/>
                </a:lnTo>
                <a:lnTo>
                  <a:pt x="501700" y="533666"/>
                </a:lnTo>
                <a:lnTo>
                  <a:pt x="2540" y="633476"/>
                </a:lnTo>
                <a:lnTo>
                  <a:pt x="4318" y="642874"/>
                </a:lnTo>
                <a:lnTo>
                  <a:pt x="509790" y="541756"/>
                </a:lnTo>
                <a:lnTo>
                  <a:pt x="831926" y="863866"/>
                </a:lnTo>
                <a:lnTo>
                  <a:pt x="78740" y="1014476"/>
                </a:lnTo>
                <a:lnTo>
                  <a:pt x="80518" y="1023874"/>
                </a:lnTo>
                <a:lnTo>
                  <a:pt x="840003" y="871931"/>
                </a:lnTo>
                <a:lnTo>
                  <a:pt x="1086510" y="1118400"/>
                </a:lnTo>
                <a:lnTo>
                  <a:pt x="1011682" y="1126617"/>
                </a:lnTo>
                <a:lnTo>
                  <a:pt x="1146429" y="1171575"/>
                </a:lnTo>
                <a:lnTo>
                  <a:pt x="1129563" y="1121029"/>
                </a:lnTo>
                <a:lnTo>
                  <a:pt x="1101471" y="1036828"/>
                </a:lnTo>
                <a:lnTo>
                  <a:pt x="1093241" y="1111669"/>
                </a:lnTo>
                <a:lnTo>
                  <a:pt x="1092593" y="1111034"/>
                </a:lnTo>
                <a:lnTo>
                  <a:pt x="1092593" y="1117587"/>
                </a:lnTo>
                <a:lnTo>
                  <a:pt x="1092581" y="1117727"/>
                </a:lnTo>
                <a:lnTo>
                  <a:pt x="1092428" y="1117752"/>
                </a:lnTo>
                <a:lnTo>
                  <a:pt x="1092593" y="1117587"/>
                </a:lnTo>
                <a:lnTo>
                  <a:pt x="1092593" y="1111034"/>
                </a:lnTo>
                <a:lnTo>
                  <a:pt x="851242" y="869683"/>
                </a:lnTo>
                <a:lnTo>
                  <a:pt x="1145197" y="810869"/>
                </a:lnTo>
                <a:lnTo>
                  <a:pt x="1110488" y="877697"/>
                </a:lnTo>
                <a:lnTo>
                  <a:pt x="1209382" y="800862"/>
                </a:lnTo>
                <a:lnTo>
                  <a:pt x="1222629" y="790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18018" y="3299586"/>
            <a:ext cx="107314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532574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345">
                <a:solidFill>
                  <a:srgbClr val="565F6C"/>
                </a:solidFill>
              </a:rPr>
              <a:t>O</a:t>
            </a:r>
            <a:r>
              <a:rPr dirty="0" sz="2400" spc="345">
                <a:solidFill>
                  <a:srgbClr val="565F6C"/>
                </a:solidFill>
              </a:rPr>
              <a:t>NE</a:t>
            </a:r>
            <a:r>
              <a:rPr dirty="0" sz="2400" spc="290">
                <a:solidFill>
                  <a:srgbClr val="565F6C"/>
                </a:solidFill>
              </a:rPr>
              <a:t> </a:t>
            </a:r>
            <a:r>
              <a:rPr dirty="0" sz="2400" spc="235">
                <a:solidFill>
                  <a:srgbClr val="565F6C"/>
                </a:solidFill>
              </a:rPr>
              <a:t>TO</a:t>
            </a:r>
            <a:r>
              <a:rPr dirty="0" sz="2400" spc="275">
                <a:solidFill>
                  <a:srgbClr val="565F6C"/>
                </a:solidFill>
              </a:rPr>
              <a:t> </a:t>
            </a:r>
            <a:r>
              <a:rPr dirty="0" sz="3000" spc="345">
                <a:solidFill>
                  <a:srgbClr val="565F6C"/>
                </a:solidFill>
              </a:rPr>
              <a:t>O</a:t>
            </a:r>
            <a:r>
              <a:rPr dirty="0" sz="2400" spc="345">
                <a:solidFill>
                  <a:srgbClr val="565F6C"/>
                </a:solidFill>
              </a:rPr>
              <a:t>NE</a:t>
            </a:r>
            <a:r>
              <a:rPr dirty="0" sz="2400" spc="285">
                <a:solidFill>
                  <a:srgbClr val="565F6C"/>
                </a:solidFill>
              </a:rPr>
              <a:t> </a:t>
            </a:r>
            <a:r>
              <a:rPr dirty="0" sz="3000" spc="245">
                <a:solidFill>
                  <a:srgbClr val="565F6C"/>
                </a:solidFill>
              </a:rPr>
              <a:t>O</a:t>
            </a:r>
            <a:r>
              <a:rPr dirty="0" sz="2400" spc="245">
                <a:solidFill>
                  <a:srgbClr val="565F6C"/>
                </a:solidFill>
              </a:rPr>
              <a:t>NTO</a:t>
            </a:r>
            <a:r>
              <a:rPr dirty="0" sz="3000" spc="245">
                <a:solidFill>
                  <a:srgbClr val="565F6C"/>
                </a:solidFill>
              </a:rPr>
              <a:t>(B</a:t>
            </a:r>
            <a:r>
              <a:rPr dirty="0" sz="2400" spc="245">
                <a:solidFill>
                  <a:srgbClr val="565F6C"/>
                </a:solidFill>
              </a:rPr>
              <a:t>IJECTIVE</a:t>
            </a:r>
            <a:r>
              <a:rPr dirty="0" sz="3000" spc="245">
                <a:solidFill>
                  <a:srgbClr val="565F6C"/>
                </a:solidFill>
              </a:rPr>
              <a:t>) </a:t>
            </a:r>
            <a:r>
              <a:rPr dirty="0" sz="3000" spc="-645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218045" cy="281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10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said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onto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(bijective)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it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both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onto 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  <a:p>
            <a:pPr marL="286385" marR="561340" indent="-27432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dirty="0" sz="2400" spc="100">
                <a:latin typeface="Cambria"/>
                <a:cs typeface="Cambria"/>
              </a:rPr>
              <a:t>Determine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whether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bijective: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841500" algn="l"/>
              </a:tabLst>
            </a:pPr>
            <a:r>
              <a:rPr dirty="0" sz="2400" spc="190" b="1">
                <a:latin typeface="Cambria"/>
                <a:cs typeface="Cambria"/>
              </a:rPr>
              <a:t>Example</a:t>
            </a:r>
            <a:r>
              <a:rPr dirty="0" sz="2400" spc="17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0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3,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4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30">
                <a:latin typeface="Cambria"/>
                <a:cs typeface="Cambria"/>
              </a:rPr>
              <a:t>{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}.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20">
                <a:latin typeface="Cambria"/>
                <a:cs typeface="Cambria"/>
              </a:rPr>
              <a:t>{(1,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b),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(2,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c),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(3,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d),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(4,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a)}.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415408"/>
            <a:ext cx="1113155" cy="91249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40">
                <a:latin typeface="Cambria"/>
                <a:cs typeface="Cambria"/>
              </a:rPr>
              <a:t>f(1)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spc="-40">
                <a:latin typeface="Cambria"/>
                <a:cs typeface="Cambria"/>
              </a:rPr>
              <a:t>f(3)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d,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4415408"/>
            <a:ext cx="1106805" cy="912494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-40">
                <a:latin typeface="Cambria"/>
                <a:cs typeface="Cambria"/>
              </a:rPr>
              <a:t>f(2)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c,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spc="-40">
                <a:latin typeface="Cambria"/>
                <a:cs typeface="Cambria"/>
              </a:rPr>
              <a:t>f(4)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378602"/>
            <a:ext cx="6146800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ts val="2875"/>
              </a:lnSpc>
              <a:spcBef>
                <a:spcPts val="100"/>
              </a:spcBef>
            </a:pPr>
            <a:r>
              <a:rPr dirty="0" sz="2400" spc="145">
                <a:latin typeface="Cambria"/>
                <a:cs typeface="Cambria"/>
              </a:rPr>
              <a:t>Given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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onto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or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875"/>
              </a:lnSpc>
            </a:pPr>
            <a:r>
              <a:rPr dirty="0" sz="2400" spc="55">
                <a:latin typeface="Cambria"/>
                <a:cs typeface="Cambria"/>
              </a:rPr>
              <a:t>bijective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4191000"/>
            <a:ext cx="1600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8248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0">
                <a:solidFill>
                  <a:srgbClr val="565F6C"/>
                </a:solidFill>
              </a:rPr>
              <a:t>E</a:t>
            </a:r>
            <a:r>
              <a:rPr dirty="0" sz="2400" spc="300">
                <a:solidFill>
                  <a:srgbClr val="565F6C"/>
                </a:solidFill>
              </a:rPr>
              <a:t>VERYWHERE</a:t>
            </a:r>
            <a:r>
              <a:rPr dirty="0" sz="2400" spc="340">
                <a:solidFill>
                  <a:srgbClr val="565F6C"/>
                </a:solidFill>
              </a:rPr>
              <a:t> </a:t>
            </a:r>
            <a:r>
              <a:rPr dirty="0" sz="2400" spc="295">
                <a:solidFill>
                  <a:srgbClr val="565F6C"/>
                </a:solidFill>
              </a:rPr>
              <a:t>DEFINED</a:t>
            </a:r>
            <a:r>
              <a:rPr dirty="0" sz="2400" spc="310">
                <a:solidFill>
                  <a:srgbClr val="565F6C"/>
                </a:solidFill>
              </a:rPr>
              <a:t> </a:t>
            </a:r>
            <a:r>
              <a:rPr dirty="0" sz="2400" spc="295">
                <a:solidFill>
                  <a:srgbClr val="565F6C"/>
                </a:solidFill>
              </a:rPr>
              <a:t>FUNCTION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038975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0370">
              <a:lnSpc>
                <a:spcPct val="100000"/>
              </a:lnSpc>
              <a:spcBef>
                <a:spcPts val="100"/>
              </a:spcBef>
              <a:tabLst>
                <a:tab pos="1833245" algn="l"/>
              </a:tabLst>
            </a:pP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	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said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everywhere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defined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Dom(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f)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235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1841500" algn="l"/>
              </a:tabLst>
            </a:pPr>
            <a:r>
              <a:rPr dirty="0" sz="2400" spc="190" b="1">
                <a:latin typeface="Cambria"/>
                <a:cs typeface="Cambria"/>
              </a:rPr>
              <a:t>Example</a:t>
            </a:r>
            <a:r>
              <a:rPr dirty="0" sz="2400" spc="17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{1,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3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5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5">
                <a:latin typeface="Cambria"/>
                <a:cs typeface="Cambria"/>
              </a:rPr>
              <a:t>a,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b,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c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}.</a:t>
            </a:r>
            <a:endParaRPr sz="2400">
              <a:latin typeface="Cambria"/>
              <a:cs typeface="Cambria"/>
            </a:endParaRPr>
          </a:p>
          <a:p>
            <a:pPr marL="927100" marR="2228850">
              <a:lnSpc>
                <a:spcPct val="120800"/>
              </a:lnSpc>
              <a:spcBef>
                <a:spcPts val="10"/>
              </a:spcBef>
              <a:tabLst>
                <a:tab pos="2755900" algn="l"/>
              </a:tabLst>
            </a:pP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{(1,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c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),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(2,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b),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(3,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a)}.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(1)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90">
                <a:latin typeface="Cambria"/>
                <a:cs typeface="Cambria"/>
              </a:rPr>
              <a:t>c,	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(2)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(3)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a.</a:t>
            </a:r>
            <a:endParaRPr sz="2400">
              <a:latin typeface="Cambria"/>
              <a:cs typeface="Cambria"/>
            </a:endParaRPr>
          </a:p>
          <a:p>
            <a:pPr marL="12700" marR="5080" indent="914400">
              <a:lnSpc>
                <a:spcPct val="100000"/>
              </a:lnSpc>
              <a:spcBef>
                <a:spcPts val="615"/>
              </a:spcBef>
            </a:pPr>
            <a:r>
              <a:rPr dirty="0" sz="2400" spc="110">
                <a:latin typeface="Cambria"/>
                <a:cs typeface="Cambria"/>
              </a:rPr>
              <a:t>Dom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(f)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5">
                <a:latin typeface="Cambria"/>
                <a:cs typeface="Cambria"/>
              </a:rPr>
              <a:t>{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3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Thus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given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everywhere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defined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0963" y="5343144"/>
            <a:ext cx="1429473" cy="11247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972439"/>
            <a:ext cx="18072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25">
                <a:solidFill>
                  <a:srgbClr val="565F6C"/>
                </a:solidFill>
              </a:rPr>
              <a:t>P</a:t>
            </a:r>
            <a:r>
              <a:rPr dirty="0" sz="2400" spc="240">
                <a:solidFill>
                  <a:srgbClr val="565F6C"/>
                </a:solidFill>
              </a:rPr>
              <a:t>R</a:t>
            </a:r>
            <a:r>
              <a:rPr dirty="0" sz="2400" spc="310">
                <a:solidFill>
                  <a:srgbClr val="565F6C"/>
                </a:solidFill>
              </a:rPr>
              <a:t>OBL</a:t>
            </a:r>
            <a:r>
              <a:rPr dirty="0" sz="2400" spc="285">
                <a:solidFill>
                  <a:srgbClr val="565F6C"/>
                </a:solidFill>
              </a:rPr>
              <a:t>E</a:t>
            </a:r>
            <a:r>
              <a:rPr dirty="0" sz="2400" spc="310">
                <a:solidFill>
                  <a:srgbClr val="565F6C"/>
                </a:solidFill>
              </a:rPr>
              <a:t>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49654"/>
            <a:ext cx="6076315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 marR="5080" indent="-915035">
              <a:lnSpc>
                <a:spcPct val="111200"/>
              </a:lnSpc>
              <a:spcBef>
                <a:spcPts val="100"/>
              </a:spcBef>
              <a:tabLst>
                <a:tab pos="615950" algn="l"/>
                <a:tab pos="927100" algn="l"/>
              </a:tabLst>
            </a:pPr>
            <a:r>
              <a:rPr dirty="0" sz="2400" spc="140" b="1">
                <a:latin typeface="Cambria"/>
                <a:cs typeface="Cambria"/>
              </a:rPr>
              <a:t>Q1	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35">
                <a:latin typeface="Cambria"/>
                <a:cs typeface="Cambria"/>
              </a:rPr>
              <a:t>Is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?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75">
                <a:latin typeface="Cambria"/>
                <a:cs typeface="Cambria"/>
              </a:rPr>
              <a:t>Z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75">
                <a:latin typeface="Cambria"/>
                <a:cs typeface="Cambria"/>
              </a:rPr>
              <a:t>Z,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where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(x)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2x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–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60802"/>
            <a:ext cx="988060" cy="83946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400" spc="170" b="1">
                <a:latin typeface="Cambria"/>
                <a:cs typeface="Cambria"/>
              </a:rPr>
              <a:t>Soln.</a:t>
            </a:r>
            <a:r>
              <a:rPr dirty="0" sz="2400" spc="8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400" spc="155">
                <a:latin typeface="Cambria"/>
                <a:cs typeface="Cambria"/>
              </a:rPr>
              <a:t>Let,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2808859"/>
            <a:ext cx="4366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5">
                <a:latin typeface="Cambria"/>
                <a:cs typeface="Cambria"/>
              </a:rPr>
              <a:t>a,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b,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175">
                <a:latin typeface="Cambria"/>
                <a:cs typeface="Cambria"/>
              </a:rPr>
              <a:t>Z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(a)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(b)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4994" y="3174709"/>
            <a:ext cx="1125220" cy="8369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80">
                <a:latin typeface="Cambria"/>
                <a:cs typeface="Cambria"/>
              </a:rPr>
              <a:t>2a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–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927100" algn="l"/>
              </a:tabLst>
            </a:pP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60">
                <a:latin typeface="Cambria"/>
                <a:cs typeface="Cambria"/>
              </a:rPr>
              <a:t>	</a:t>
            </a:r>
            <a:r>
              <a:rPr dirty="0" sz="2400" spc="125">
                <a:latin typeface="Cambria"/>
                <a:cs typeface="Cambria"/>
              </a:rPr>
              <a:t>=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3174709"/>
            <a:ext cx="1871980" cy="8369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926465" algn="l"/>
              </a:tabLst>
            </a:pPr>
            <a:r>
              <a:rPr dirty="0" sz="2400" spc="125">
                <a:latin typeface="Cambria"/>
                <a:cs typeface="Cambria"/>
              </a:rPr>
              <a:t>=	</a:t>
            </a:r>
            <a:r>
              <a:rPr dirty="0" sz="2400" spc="10">
                <a:latin typeface="Cambria"/>
                <a:cs typeface="Cambria"/>
              </a:rPr>
              <a:t>2b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–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90">
                <a:latin typeface="Cambria"/>
                <a:cs typeface="Cambria"/>
              </a:rPr>
              <a:t>b.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5140" y="3987164"/>
            <a:ext cx="6621145" cy="238061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400"/>
              </a:spcBef>
            </a:pPr>
            <a:r>
              <a:rPr dirty="0" sz="2400">
                <a:latin typeface="Symbol"/>
                <a:cs typeface="Symbol"/>
              </a:rPr>
              <a:t>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25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r>
              <a:rPr dirty="0" sz="2400" spc="12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5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75">
                <a:solidFill>
                  <a:srgbClr val="FF0000"/>
                </a:solidFill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  <a:p>
            <a:pPr marL="977900" marR="499109" indent="-915035">
              <a:lnSpc>
                <a:spcPts val="3200"/>
              </a:lnSpc>
              <a:spcBef>
                <a:spcPts val="140"/>
              </a:spcBef>
              <a:tabLst>
                <a:tab pos="753745" algn="l"/>
                <a:tab pos="977900" algn="l"/>
              </a:tabLst>
            </a:pPr>
            <a:r>
              <a:rPr dirty="0" sz="2400" spc="330" b="1">
                <a:latin typeface="Cambria"/>
                <a:cs typeface="Cambria"/>
              </a:rPr>
              <a:t>Q</a:t>
            </a:r>
            <a:r>
              <a:rPr dirty="0" sz="2400" spc="16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2	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35">
                <a:latin typeface="Cambria"/>
                <a:cs typeface="Cambria"/>
              </a:rPr>
              <a:t>Is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?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75">
                <a:latin typeface="Cambria"/>
                <a:cs typeface="Cambria"/>
              </a:rPr>
              <a:t>Z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75">
                <a:latin typeface="Cambria"/>
                <a:cs typeface="Cambria"/>
              </a:rPr>
              <a:t>Z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where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(x)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95">
                <a:latin typeface="Cambria"/>
                <a:cs typeface="Cambria"/>
              </a:rPr>
              <a:t>x</a:t>
            </a:r>
            <a:r>
              <a:rPr dirty="0" baseline="24305" sz="2400" spc="142">
                <a:latin typeface="Cambria"/>
                <a:cs typeface="Cambria"/>
              </a:rPr>
              <a:t>2</a:t>
            </a:r>
            <a:r>
              <a:rPr dirty="0" sz="2400" spc="95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  <a:tabLst>
                <a:tab pos="1892300" algn="l"/>
                <a:tab pos="3721100" algn="l"/>
                <a:tab pos="4635500" algn="l"/>
              </a:tabLst>
            </a:pPr>
            <a:r>
              <a:rPr dirty="0" sz="2400" spc="170" b="1">
                <a:latin typeface="Cambria"/>
                <a:cs typeface="Cambria"/>
              </a:rPr>
              <a:t>Soln.</a:t>
            </a:r>
            <a:r>
              <a:rPr dirty="0" sz="2400" spc="16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-10">
                <a:latin typeface="Cambria"/>
                <a:cs typeface="Cambria"/>
              </a:rPr>
              <a:t>g(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– </a:t>
            </a:r>
            <a:r>
              <a:rPr dirty="0" sz="2400" spc="-60">
                <a:latin typeface="Cambria"/>
                <a:cs typeface="Cambria"/>
              </a:rPr>
              <a:t>2)	</a:t>
            </a:r>
            <a:r>
              <a:rPr dirty="0" sz="2400" spc="125">
                <a:latin typeface="Cambria"/>
                <a:cs typeface="Cambria"/>
              </a:rPr>
              <a:t>=	</a:t>
            </a:r>
            <a:r>
              <a:rPr dirty="0" sz="2400" spc="100">
                <a:latin typeface="Cambria"/>
                <a:cs typeface="Cambria"/>
              </a:rPr>
              <a:t>g </a:t>
            </a:r>
            <a:r>
              <a:rPr dirty="0" sz="2400" spc="-80">
                <a:latin typeface="Cambria"/>
                <a:cs typeface="Cambria"/>
              </a:rPr>
              <a:t>(2)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4.</a:t>
            </a:r>
            <a:endParaRPr sz="2400">
              <a:latin typeface="Cambria"/>
              <a:cs typeface="Cambria"/>
            </a:endParaRPr>
          </a:p>
          <a:p>
            <a:pPr marL="63500" marR="30480">
              <a:lnSpc>
                <a:spcPts val="2590"/>
              </a:lnSpc>
              <a:spcBef>
                <a:spcPts val="650"/>
              </a:spcBef>
            </a:pPr>
            <a:r>
              <a:rPr dirty="0" sz="2400" spc="35">
                <a:latin typeface="Cambria"/>
                <a:cs typeface="Cambria"/>
              </a:rPr>
              <a:t>Two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numbers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giving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output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above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5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5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60">
                <a:solidFill>
                  <a:srgbClr val="FF0000"/>
                </a:solidFill>
                <a:latin typeface="Cambria"/>
                <a:cs typeface="Cambria"/>
              </a:rPr>
              <a:t>one.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84073"/>
            <a:ext cx="7518400" cy="7588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z="2400" spc="330" b="1">
                <a:latin typeface="Cambria"/>
                <a:cs typeface="Cambria"/>
              </a:rPr>
              <a:t>Q</a:t>
            </a:r>
            <a:r>
              <a:rPr dirty="0" sz="2400" spc="16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3</a:t>
            </a:r>
            <a:r>
              <a:rPr dirty="0" sz="2400" spc="15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150"/>
              <a:t>Let</a:t>
            </a:r>
            <a:r>
              <a:rPr dirty="0" sz="2400" spc="135"/>
              <a:t> </a:t>
            </a:r>
            <a:r>
              <a:rPr dirty="0" sz="2400" spc="235"/>
              <a:t>A</a:t>
            </a:r>
            <a:r>
              <a:rPr dirty="0" sz="2400" spc="130"/>
              <a:t> </a:t>
            </a:r>
            <a:r>
              <a:rPr dirty="0" sz="2400" spc="125"/>
              <a:t>= </a:t>
            </a:r>
            <a:r>
              <a:rPr dirty="0" sz="2400" spc="-130"/>
              <a:t>{</a:t>
            </a:r>
            <a:r>
              <a:rPr dirty="0" sz="2400" spc="135"/>
              <a:t> </a:t>
            </a:r>
            <a:r>
              <a:rPr dirty="0" sz="2400" spc="85"/>
              <a:t>0,</a:t>
            </a:r>
            <a:r>
              <a:rPr dirty="0" sz="2400" spc="120"/>
              <a:t> </a:t>
            </a:r>
            <a:r>
              <a:rPr dirty="0" sz="2400" spc="135"/>
              <a:t>–</a:t>
            </a:r>
            <a:r>
              <a:rPr dirty="0" sz="2400" spc="140"/>
              <a:t> </a:t>
            </a:r>
            <a:r>
              <a:rPr dirty="0" sz="2400" spc="85"/>
              <a:t>1,</a:t>
            </a:r>
            <a:r>
              <a:rPr dirty="0" sz="2400" spc="130"/>
              <a:t> </a:t>
            </a:r>
            <a:r>
              <a:rPr dirty="0" sz="2400" spc="5"/>
              <a:t>1</a:t>
            </a:r>
            <a:r>
              <a:rPr dirty="0" sz="2400" spc="130"/>
              <a:t> </a:t>
            </a:r>
            <a:r>
              <a:rPr dirty="0" sz="2400" spc="-130"/>
              <a:t>}</a:t>
            </a:r>
            <a:r>
              <a:rPr dirty="0" sz="2400" spc="135"/>
              <a:t> </a:t>
            </a:r>
            <a:r>
              <a:rPr dirty="0" sz="2400" spc="105"/>
              <a:t>and</a:t>
            </a:r>
            <a:r>
              <a:rPr dirty="0" sz="2400" spc="135"/>
              <a:t> </a:t>
            </a:r>
            <a:r>
              <a:rPr dirty="0" sz="2400" spc="265"/>
              <a:t>B</a:t>
            </a:r>
            <a:r>
              <a:rPr dirty="0" sz="2400" spc="114"/>
              <a:t> </a:t>
            </a:r>
            <a:r>
              <a:rPr dirty="0" sz="2400" spc="125"/>
              <a:t>=</a:t>
            </a:r>
            <a:r>
              <a:rPr dirty="0" sz="2400" spc="130"/>
              <a:t> </a:t>
            </a:r>
            <a:r>
              <a:rPr dirty="0" sz="2400" spc="-130"/>
              <a:t>{</a:t>
            </a:r>
            <a:r>
              <a:rPr dirty="0" sz="2400" spc="135"/>
              <a:t> </a:t>
            </a:r>
            <a:r>
              <a:rPr dirty="0" sz="2400" spc="85"/>
              <a:t>0,</a:t>
            </a:r>
            <a:r>
              <a:rPr dirty="0" sz="2400" spc="114"/>
              <a:t> </a:t>
            </a:r>
            <a:r>
              <a:rPr dirty="0" sz="2400" spc="-65"/>
              <a:t>1}</a:t>
            </a:r>
            <a:r>
              <a:rPr dirty="0" sz="2400" spc="135"/>
              <a:t> </a:t>
            </a:r>
            <a:r>
              <a:rPr dirty="0" sz="2400" spc="155"/>
              <a:t>Let</a:t>
            </a:r>
            <a:r>
              <a:rPr dirty="0" sz="2400" spc="125"/>
              <a:t> </a:t>
            </a:r>
            <a:r>
              <a:rPr dirty="0" sz="2400" spc="70"/>
              <a:t>f</a:t>
            </a:r>
            <a:r>
              <a:rPr dirty="0" sz="2400" spc="130"/>
              <a:t> </a:t>
            </a:r>
            <a:r>
              <a:rPr dirty="0" sz="2400" spc="30"/>
              <a:t>:</a:t>
            </a:r>
            <a:r>
              <a:rPr dirty="0" sz="2400" spc="130"/>
              <a:t> </a:t>
            </a:r>
            <a:r>
              <a:rPr dirty="0" sz="2400" spc="235"/>
              <a:t>A</a:t>
            </a:r>
            <a:r>
              <a:rPr dirty="0" sz="2400" spc="145"/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265"/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400" spc="55"/>
              <a:t>where</a:t>
            </a:r>
            <a:r>
              <a:rPr dirty="0" sz="2400" spc="114"/>
              <a:t> </a:t>
            </a:r>
            <a:r>
              <a:rPr dirty="0" sz="2400"/>
              <a:t>f(a)</a:t>
            </a:r>
            <a:r>
              <a:rPr dirty="0" sz="2400" spc="110"/>
              <a:t> </a:t>
            </a:r>
            <a:r>
              <a:rPr dirty="0" sz="2400" spc="125"/>
              <a:t>= </a:t>
            </a:r>
            <a:r>
              <a:rPr dirty="0" sz="2400" spc="515"/>
              <a:t>|a|</a:t>
            </a:r>
            <a:r>
              <a:rPr dirty="0" sz="2400" spc="120"/>
              <a:t> </a:t>
            </a:r>
            <a:r>
              <a:rPr dirty="0" sz="2400" spc="170"/>
              <a:t>.</a:t>
            </a:r>
            <a:r>
              <a:rPr dirty="0" sz="2400" spc="114"/>
              <a:t> </a:t>
            </a:r>
            <a:r>
              <a:rPr dirty="0" sz="2400" spc="135"/>
              <a:t>Is</a:t>
            </a:r>
            <a:r>
              <a:rPr dirty="0" sz="2400" spc="120"/>
              <a:t> </a:t>
            </a:r>
            <a:r>
              <a:rPr dirty="0" sz="2400" spc="70"/>
              <a:t>f</a:t>
            </a:r>
            <a:r>
              <a:rPr dirty="0" sz="2400" spc="125"/>
              <a:t> </a:t>
            </a:r>
            <a:r>
              <a:rPr dirty="0" sz="2400" spc="30"/>
              <a:t>onto?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59740" y="1214373"/>
            <a:ext cx="7745730" cy="385445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spc="170" b="1">
                <a:latin typeface="Cambria"/>
                <a:cs typeface="Cambria"/>
              </a:rPr>
              <a:t>Soln.</a:t>
            </a:r>
            <a:r>
              <a:rPr dirty="0" sz="2400" spc="12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spc="114">
                <a:latin typeface="Cambria"/>
                <a:cs typeface="Cambria"/>
              </a:rPr>
              <a:t>The </a:t>
            </a:r>
            <a:r>
              <a:rPr dirty="0" sz="2400" spc="80">
                <a:latin typeface="Cambria"/>
                <a:cs typeface="Cambria"/>
              </a:rPr>
              <a:t>elements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0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10">
                <a:latin typeface="Cambria"/>
                <a:cs typeface="Cambria"/>
              </a:rPr>
              <a:t>Hence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is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onto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we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can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find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50">
                <a:latin typeface="Cambria"/>
                <a:cs typeface="Cambria"/>
              </a:rPr>
              <a:t>x,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y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such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f(x)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0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-25">
                <a:latin typeface="Cambria"/>
                <a:cs typeface="Cambria"/>
              </a:rPr>
              <a:t>f(y)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12700" marR="4418965">
              <a:lnSpc>
                <a:spcPct val="120800"/>
              </a:lnSpc>
            </a:pPr>
            <a:r>
              <a:rPr dirty="0" sz="2400" spc="105">
                <a:latin typeface="Cambria"/>
                <a:cs typeface="Cambria"/>
              </a:rPr>
              <a:t>Now,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f(0)</a:t>
            </a:r>
            <a:r>
              <a:rPr dirty="0" sz="2400" spc="125">
                <a:latin typeface="Cambria"/>
                <a:cs typeface="Cambria"/>
              </a:rPr>
              <a:t> =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9">
                <a:latin typeface="Cambria"/>
                <a:cs typeface="Cambria"/>
              </a:rPr>
              <a:t>|0|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0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f(–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60">
                <a:latin typeface="Cambria"/>
                <a:cs typeface="Cambria"/>
              </a:rPr>
              <a:t>1)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690">
                <a:latin typeface="Cambria"/>
                <a:cs typeface="Cambria"/>
              </a:rPr>
              <a:t>|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–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45">
                <a:latin typeface="Cambria"/>
                <a:cs typeface="Cambria"/>
              </a:rPr>
              <a:t>1|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110">
                <a:latin typeface="Cambria"/>
                <a:cs typeface="Cambria"/>
              </a:rPr>
              <a:t>Hence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each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there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40">
                <a:latin typeface="Cambria"/>
                <a:cs typeface="Cambria"/>
              </a:rPr>
              <a:t>an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200">
                <a:latin typeface="Cambria"/>
                <a:cs typeface="Cambria"/>
              </a:rPr>
              <a:t>A.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Symbol"/>
                <a:cs typeface="Symbol"/>
              </a:rPr>
              <a:t>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Cambria"/>
                <a:cs typeface="Cambria"/>
              </a:rPr>
              <a:t>f(a)</a:t>
            </a:r>
            <a:r>
              <a:rPr dirty="0" sz="2400" spc="125">
                <a:latin typeface="Cambria"/>
                <a:cs typeface="Cambria"/>
              </a:rPr>
              <a:t> = </a:t>
            </a:r>
            <a:r>
              <a:rPr dirty="0" sz="2400" spc="90">
                <a:latin typeface="Cambria"/>
                <a:cs typeface="Cambria"/>
              </a:rPr>
              <a:t>b.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05">
                <a:solidFill>
                  <a:srgbClr val="FF0000"/>
                </a:solidFill>
                <a:latin typeface="Cambria"/>
                <a:cs typeface="Cambria"/>
              </a:rPr>
              <a:t>Hence</a:t>
            </a:r>
            <a:r>
              <a:rPr dirty="0" sz="2400" spc="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7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8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400" spc="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5">
                <a:solidFill>
                  <a:srgbClr val="FF0000"/>
                </a:solidFill>
                <a:latin typeface="Cambria"/>
                <a:cs typeface="Cambria"/>
              </a:rPr>
              <a:t>onto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76466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90">
                <a:solidFill>
                  <a:srgbClr val="565F6C"/>
                </a:solidFill>
              </a:rPr>
              <a:t>S</a:t>
            </a:r>
            <a:r>
              <a:rPr dirty="0" sz="2400" spc="310">
                <a:solidFill>
                  <a:srgbClr val="565F6C"/>
                </a:solidFill>
              </a:rPr>
              <a:t>YL</a:t>
            </a:r>
            <a:r>
              <a:rPr dirty="0" sz="2400" spc="295">
                <a:solidFill>
                  <a:srgbClr val="565F6C"/>
                </a:solidFill>
              </a:rPr>
              <a:t>L</a:t>
            </a:r>
            <a:r>
              <a:rPr dirty="0" sz="2400" spc="245">
                <a:solidFill>
                  <a:srgbClr val="565F6C"/>
                </a:solidFill>
              </a:rPr>
              <a:t>A</a:t>
            </a:r>
            <a:r>
              <a:rPr dirty="0" sz="2400" spc="235">
                <a:solidFill>
                  <a:srgbClr val="565F6C"/>
                </a:solidFill>
              </a:rPr>
              <a:t>B</a:t>
            </a:r>
            <a:r>
              <a:rPr dirty="0" sz="2400" spc="360">
                <a:solidFill>
                  <a:srgbClr val="565F6C"/>
                </a:solidFill>
              </a:rPr>
              <a:t>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6485890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285115" marR="236220" indent="-2730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927100" algn="l"/>
                <a:tab pos="927735" algn="l"/>
                <a:tab pos="1841500" algn="l"/>
              </a:tabLst>
            </a:pPr>
            <a:r>
              <a:rPr dirty="0" sz="2400" spc="-10">
                <a:latin typeface="Calibri"/>
                <a:cs typeface="Calibri"/>
              </a:rPr>
              <a:t>Definition </a:t>
            </a:r>
            <a:r>
              <a:rPr dirty="0" sz="2400">
                <a:latin typeface="Calibri"/>
                <a:cs typeface="Calibri"/>
              </a:rPr>
              <a:t>and types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functions: Injective,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Surjective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Bijective</a:t>
            </a:r>
            <a:endParaRPr sz="2400">
              <a:latin typeface="Calibri"/>
              <a:cs typeface="Calibri"/>
            </a:endParaRPr>
          </a:p>
          <a:p>
            <a:pPr lvl="1" marL="927100" indent="-9150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 spc="-10">
                <a:latin typeface="Calibri"/>
                <a:cs typeface="Calibri"/>
              </a:rPr>
              <a:t>Composition,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Identity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Inverse</a:t>
            </a:r>
            <a:endParaRPr sz="2400">
              <a:latin typeface="Calibri"/>
              <a:cs typeface="Calibri"/>
            </a:endParaRPr>
          </a:p>
          <a:p>
            <a:pPr lvl="1" marL="927100" marR="5080" indent="-91503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dirty="0" sz="2400" spc="-10">
                <a:latin typeface="Calibri"/>
                <a:cs typeface="Calibri"/>
              </a:rPr>
              <a:t>Pigeon-hole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principle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Extended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Pigeon-hole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principle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7808" y="5869940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  <a:tabLst>
                <a:tab pos="927100" algn="l"/>
              </a:tabLst>
            </a:pPr>
            <a:r>
              <a:rPr dirty="0" spc="275" b="1">
                <a:latin typeface="Cambria"/>
                <a:cs typeface="Cambria"/>
              </a:rPr>
              <a:t>Q</a:t>
            </a:r>
            <a:r>
              <a:rPr dirty="0" spc="120" b="1">
                <a:latin typeface="Cambria"/>
                <a:cs typeface="Cambria"/>
              </a:rPr>
              <a:t> </a:t>
            </a:r>
            <a:r>
              <a:rPr dirty="0" spc="-35" b="1">
                <a:latin typeface="Cambria"/>
                <a:cs typeface="Cambria"/>
              </a:rPr>
              <a:t>4</a:t>
            </a:r>
            <a:r>
              <a:rPr dirty="0" spc="135" b="1">
                <a:latin typeface="Cambria"/>
                <a:cs typeface="Cambria"/>
              </a:rPr>
              <a:t> </a:t>
            </a:r>
            <a:r>
              <a:rPr dirty="0" spc="-5" b="1">
                <a:latin typeface="Cambria"/>
                <a:cs typeface="Cambria"/>
              </a:rPr>
              <a:t>:	</a:t>
            </a:r>
            <a:r>
              <a:rPr dirty="0" spc="130"/>
              <a:t>Let</a:t>
            </a:r>
            <a:r>
              <a:rPr dirty="0" spc="100"/>
              <a:t> </a:t>
            </a:r>
            <a:r>
              <a:rPr dirty="0" spc="200"/>
              <a:t>A</a:t>
            </a:r>
            <a:r>
              <a:rPr dirty="0" spc="110"/>
              <a:t> </a:t>
            </a:r>
            <a:r>
              <a:rPr dirty="0" spc="105"/>
              <a:t>= </a:t>
            </a:r>
            <a:r>
              <a:rPr dirty="0" spc="220"/>
              <a:t>B</a:t>
            </a:r>
            <a:r>
              <a:rPr dirty="0" spc="95"/>
              <a:t> </a:t>
            </a:r>
            <a:r>
              <a:rPr dirty="0" spc="105"/>
              <a:t>= </a:t>
            </a:r>
            <a:r>
              <a:rPr dirty="0" spc="145"/>
              <a:t>Z</a:t>
            </a:r>
            <a:r>
              <a:rPr dirty="0" spc="110"/>
              <a:t> </a:t>
            </a:r>
            <a:r>
              <a:rPr dirty="0" spc="90"/>
              <a:t>and</a:t>
            </a:r>
            <a:r>
              <a:rPr dirty="0" spc="105"/>
              <a:t> </a:t>
            </a:r>
            <a:r>
              <a:rPr dirty="0" spc="70"/>
              <a:t>let</a:t>
            </a:r>
            <a:r>
              <a:rPr dirty="0" spc="80"/>
              <a:t> </a:t>
            </a:r>
            <a:r>
              <a:rPr dirty="0" spc="60"/>
              <a:t>f</a:t>
            </a:r>
            <a:r>
              <a:rPr dirty="0" spc="100"/>
              <a:t> </a:t>
            </a:r>
            <a:r>
              <a:rPr dirty="0" spc="25"/>
              <a:t>:</a:t>
            </a:r>
            <a:r>
              <a:rPr dirty="0" spc="95"/>
              <a:t> </a:t>
            </a:r>
            <a:r>
              <a:rPr dirty="0" spc="200"/>
              <a:t>A</a:t>
            </a:r>
            <a:r>
              <a:rPr dirty="0" spc="114"/>
              <a:t> </a:t>
            </a:r>
            <a:r>
              <a:rPr dirty="0">
                <a:latin typeface="Symbol"/>
                <a:cs typeface="Symbol"/>
              </a:rPr>
              <a:t>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220"/>
              <a:t>B</a:t>
            </a:r>
            <a:r>
              <a:rPr dirty="0" spc="110"/>
              <a:t> </a:t>
            </a:r>
            <a:r>
              <a:rPr dirty="0" spc="20"/>
              <a:t>be</a:t>
            </a:r>
            <a:r>
              <a:rPr dirty="0" spc="100"/>
              <a:t> </a:t>
            </a:r>
            <a:r>
              <a:rPr dirty="0" spc="55"/>
              <a:t>defined</a:t>
            </a:r>
            <a:r>
              <a:rPr dirty="0" spc="60"/>
              <a:t> </a:t>
            </a:r>
            <a:r>
              <a:rPr dirty="0" spc="35"/>
              <a:t>by</a:t>
            </a:r>
          </a:p>
          <a:p>
            <a:pPr marL="12700" marR="5080">
              <a:lnSpc>
                <a:spcPts val="1920"/>
              </a:lnSpc>
              <a:spcBef>
                <a:spcPts val="225"/>
              </a:spcBef>
            </a:pPr>
            <a:r>
              <a:rPr dirty="0"/>
              <a:t>f(a)</a:t>
            </a:r>
            <a:r>
              <a:rPr dirty="0" spc="75"/>
              <a:t> </a:t>
            </a:r>
            <a:r>
              <a:rPr dirty="0" spc="105"/>
              <a:t>= </a:t>
            </a:r>
            <a:r>
              <a:rPr dirty="0" spc="135"/>
              <a:t>a</a:t>
            </a:r>
            <a:r>
              <a:rPr dirty="0" spc="120"/>
              <a:t> </a:t>
            </a:r>
            <a:r>
              <a:rPr dirty="0" spc="105"/>
              <a:t>+</a:t>
            </a:r>
            <a:r>
              <a:rPr dirty="0" spc="90"/>
              <a:t> </a:t>
            </a:r>
            <a:r>
              <a:rPr dirty="0" spc="70"/>
              <a:t>1,</a:t>
            </a:r>
            <a:r>
              <a:rPr dirty="0" spc="110"/>
              <a:t> </a:t>
            </a:r>
            <a:r>
              <a:rPr dirty="0" spc="20"/>
              <a:t>for</a:t>
            </a:r>
            <a:r>
              <a:rPr dirty="0" spc="85"/>
              <a:t> </a:t>
            </a:r>
            <a:r>
              <a:rPr dirty="0" spc="135"/>
              <a:t>a</a:t>
            </a:r>
            <a:r>
              <a:rPr dirty="0" spc="125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 spc="170"/>
              <a:t>A.</a:t>
            </a:r>
            <a:r>
              <a:rPr dirty="0" spc="114"/>
              <a:t> </a:t>
            </a:r>
            <a:r>
              <a:rPr dirty="0" spc="85"/>
              <a:t>Which</a:t>
            </a:r>
            <a:r>
              <a:rPr dirty="0" spc="90"/>
              <a:t> </a:t>
            </a:r>
            <a:r>
              <a:rPr dirty="0"/>
              <a:t>of</a:t>
            </a:r>
            <a:r>
              <a:rPr dirty="0" spc="105"/>
              <a:t> </a:t>
            </a:r>
            <a:r>
              <a:rPr dirty="0" spc="80"/>
              <a:t>the</a:t>
            </a:r>
            <a:r>
              <a:rPr dirty="0" spc="105"/>
              <a:t> </a:t>
            </a:r>
            <a:r>
              <a:rPr dirty="0" spc="60"/>
              <a:t>special</a:t>
            </a:r>
            <a:r>
              <a:rPr dirty="0" spc="75"/>
              <a:t> </a:t>
            </a:r>
            <a:r>
              <a:rPr dirty="0" spc="40"/>
              <a:t>properties</a:t>
            </a:r>
            <a:r>
              <a:rPr dirty="0" spc="75"/>
              <a:t> </a:t>
            </a:r>
            <a:r>
              <a:rPr dirty="0" spc="15"/>
              <a:t>does</a:t>
            </a:r>
            <a:r>
              <a:rPr dirty="0" spc="90"/>
              <a:t> </a:t>
            </a:r>
            <a:r>
              <a:rPr dirty="0" spc="60"/>
              <a:t>f </a:t>
            </a:r>
            <a:r>
              <a:rPr dirty="0" spc="-425"/>
              <a:t> </a:t>
            </a:r>
            <a:r>
              <a:rPr dirty="0" spc="35"/>
              <a:t>possess?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04062"/>
            <a:ext cx="670052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45" b="1">
                <a:latin typeface="Cambria"/>
                <a:cs typeface="Cambria"/>
              </a:rPr>
              <a:t>Soln.</a:t>
            </a:r>
            <a:r>
              <a:rPr dirty="0" sz="2000" spc="90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95">
                <a:latin typeface="Cambria"/>
                <a:cs typeface="Cambria"/>
              </a:rPr>
              <a:t>Since </a:t>
            </a:r>
            <a:r>
              <a:rPr dirty="0" sz="2000" spc="80">
                <a:latin typeface="Cambria"/>
                <a:cs typeface="Cambria"/>
              </a:rPr>
              <a:t>the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formula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defining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makes </a:t>
            </a:r>
            <a:r>
              <a:rPr dirty="0" sz="2000" spc="55">
                <a:latin typeface="Cambria"/>
                <a:cs typeface="Cambria"/>
              </a:rPr>
              <a:t>sense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20">
                <a:latin typeface="Cambria"/>
                <a:cs typeface="Cambria"/>
              </a:rPr>
              <a:t>for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100">
                <a:latin typeface="Cambria"/>
                <a:cs typeface="Cambria"/>
              </a:rPr>
              <a:t>all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integers,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  <a:tabLst>
                <a:tab pos="1841500" algn="l"/>
              </a:tabLst>
            </a:pPr>
            <a:r>
              <a:rPr dirty="0" sz="2000" spc="95">
                <a:latin typeface="Cambria"/>
                <a:cs typeface="Cambria"/>
              </a:rPr>
              <a:t>Dom	</a:t>
            </a:r>
            <a:r>
              <a:rPr dirty="0" sz="2000" spc="-45">
                <a:latin typeface="Cambria"/>
                <a:cs typeface="Cambria"/>
              </a:rPr>
              <a:t>(f)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145">
                <a:latin typeface="Cambria"/>
                <a:cs typeface="Cambria"/>
              </a:rPr>
              <a:t>Z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  <a:p>
            <a:pPr marL="927100" marR="2220595">
              <a:lnSpc>
                <a:spcPts val="2520"/>
              </a:lnSpc>
              <a:spcBef>
                <a:spcPts val="105"/>
              </a:spcBef>
            </a:pPr>
            <a:r>
              <a:rPr dirty="0" sz="2000" spc="90">
                <a:latin typeface="Cambria"/>
                <a:cs typeface="Cambria"/>
              </a:rPr>
              <a:t>and </a:t>
            </a:r>
            <a:r>
              <a:rPr dirty="0" sz="2000">
                <a:latin typeface="Cambria"/>
                <a:cs typeface="Cambria"/>
              </a:rPr>
              <a:t>so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45">
                <a:latin typeface="Cambria"/>
                <a:cs typeface="Cambria"/>
              </a:rPr>
              <a:t>everywhere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55">
                <a:latin typeface="Cambria"/>
                <a:cs typeface="Cambria"/>
              </a:rPr>
              <a:t>defined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Suppose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11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3244723"/>
            <a:ext cx="3136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5">
                <a:latin typeface="Cambria"/>
                <a:cs typeface="Cambria"/>
              </a:rPr>
              <a:t>So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2604643"/>
            <a:ext cx="1094105" cy="970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dirty="0" sz="2000" spc="-20">
                <a:latin typeface="Cambria"/>
                <a:cs typeface="Cambria"/>
              </a:rPr>
              <a:t>f</a:t>
            </a:r>
            <a:r>
              <a:rPr dirty="0" sz="2000" spc="-15">
                <a:latin typeface="Cambria"/>
                <a:cs typeface="Cambria"/>
              </a:rPr>
              <a:t>(</a:t>
            </a:r>
            <a:r>
              <a:rPr dirty="0" sz="2000" spc="15">
                <a:latin typeface="Cambria"/>
                <a:cs typeface="Cambria"/>
              </a:rPr>
              <a:t>a</a:t>
            </a:r>
            <a:r>
              <a:rPr dirty="0" sz="2000" spc="15">
                <a:latin typeface="Cambria"/>
                <a:cs typeface="Cambria"/>
              </a:rPr>
              <a:t>)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105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26465" algn="l"/>
              </a:tabLst>
            </a:pPr>
            <a:r>
              <a:rPr dirty="0" sz="2000" spc="135">
                <a:latin typeface="Cambria"/>
                <a:cs typeface="Cambria"/>
              </a:rPr>
              <a:t>a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+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1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105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6465" algn="l"/>
              </a:tabLst>
            </a:pPr>
            <a:r>
              <a:rPr dirty="0" sz="2000" spc="135">
                <a:latin typeface="Cambria"/>
                <a:cs typeface="Cambria"/>
              </a:rPr>
              <a:t>a</a:t>
            </a:r>
            <a:r>
              <a:rPr dirty="0" sz="2000" spc="135">
                <a:latin typeface="Cambria"/>
                <a:cs typeface="Cambria"/>
              </a:rPr>
              <a:t>	</a:t>
            </a:r>
            <a:r>
              <a:rPr dirty="0" sz="2000" spc="105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575" y="2604643"/>
            <a:ext cx="3347085" cy="9709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807085">
              <a:lnSpc>
                <a:spcPts val="2520"/>
              </a:lnSpc>
              <a:spcBef>
                <a:spcPts val="85"/>
              </a:spcBef>
            </a:pPr>
            <a:r>
              <a:rPr dirty="0" sz="2000" spc="5">
                <a:latin typeface="Cambria"/>
                <a:cs typeface="Cambria"/>
              </a:rPr>
              <a:t>f(a</a:t>
            </a:r>
            <a:r>
              <a:rPr dirty="0" sz="2000" spc="5">
                <a:latin typeface="Symbol"/>
                <a:cs typeface="Symbol"/>
              </a:rPr>
              <a:t></a:t>
            </a:r>
            <a:r>
              <a:rPr dirty="0" sz="2000" spc="5">
                <a:latin typeface="Cambria"/>
                <a:cs typeface="Cambria"/>
              </a:rPr>
              <a:t>) </a:t>
            </a:r>
            <a:r>
              <a:rPr dirty="0" sz="2000" spc="20">
                <a:latin typeface="Cambria"/>
                <a:cs typeface="Cambria"/>
              </a:rPr>
              <a:t>for </a:t>
            </a:r>
            <a:r>
              <a:rPr dirty="0" sz="2000" spc="135">
                <a:latin typeface="Cambria"/>
                <a:cs typeface="Cambria"/>
              </a:rPr>
              <a:t>a, </a:t>
            </a:r>
            <a:r>
              <a:rPr dirty="0" sz="2000" spc="70">
                <a:latin typeface="Cambria"/>
                <a:cs typeface="Cambria"/>
              </a:rPr>
              <a:t>a</a:t>
            </a:r>
            <a:r>
              <a:rPr dirty="0" sz="2000" spc="70">
                <a:latin typeface="Symbol"/>
                <a:cs typeface="Symbol"/>
              </a:rPr>
              <a:t>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200">
                <a:latin typeface="Cambria"/>
                <a:cs typeface="Cambria"/>
              </a:rPr>
              <a:t>A </a:t>
            </a:r>
            <a:r>
              <a:rPr dirty="0" sz="2000" spc="80">
                <a:latin typeface="Cambria"/>
                <a:cs typeface="Cambria"/>
              </a:rPr>
              <a:t>then </a:t>
            </a:r>
            <a:r>
              <a:rPr dirty="0" sz="2000" spc="-430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a</a:t>
            </a:r>
            <a:r>
              <a:rPr dirty="0" sz="2000" spc="65">
                <a:latin typeface="Symbol"/>
                <a:cs typeface="Symbol"/>
              </a:rPr>
              <a:t>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105">
                <a:latin typeface="Cambria"/>
                <a:cs typeface="Cambria"/>
              </a:rPr>
              <a:t>+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926465" algn="l"/>
              </a:tabLst>
            </a:pPr>
            <a:r>
              <a:rPr dirty="0" sz="2000" spc="65">
                <a:latin typeface="Cambria"/>
                <a:cs typeface="Cambria"/>
              </a:rPr>
              <a:t>a</a:t>
            </a:r>
            <a:r>
              <a:rPr dirty="0" sz="2000" spc="65">
                <a:latin typeface="Symbol"/>
                <a:cs typeface="Symbol"/>
              </a:rPr>
              <a:t></a:t>
            </a:r>
            <a:r>
              <a:rPr dirty="0" sz="2000" spc="65">
                <a:latin typeface="Times New Roman"/>
                <a:cs typeface="Times New Roman"/>
              </a:rPr>
              <a:t>	</a:t>
            </a:r>
            <a:r>
              <a:rPr dirty="0" sz="2000" spc="90">
                <a:solidFill>
                  <a:srgbClr val="FF0000"/>
                </a:solidFill>
                <a:latin typeface="Cambria"/>
                <a:cs typeface="Cambria"/>
              </a:rPr>
              <a:t>Hence</a:t>
            </a:r>
            <a:r>
              <a:rPr dirty="0" sz="2000" spc="8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000" spc="9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7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000" spc="9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20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r>
              <a:rPr dirty="0" sz="2000" spc="9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15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000" spc="8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20">
                <a:solidFill>
                  <a:srgbClr val="FF0000"/>
                </a:solidFill>
                <a:latin typeface="Cambria"/>
                <a:cs typeface="Cambria"/>
              </a:rPr>
              <a:t>one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564763"/>
            <a:ext cx="7686040" cy="12153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dirty="0" sz="2000" spc="45">
                <a:latin typeface="Cambria"/>
                <a:cs typeface="Cambria"/>
              </a:rPr>
              <a:t>To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35">
                <a:latin typeface="Cambria"/>
                <a:cs typeface="Cambria"/>
              </a:rPr>
              <a:t>see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if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45">
                <a:latin typeface="Cambria"/>
                <a:cs typeface="Cambria"/>
              </a:rPr>
              <a:t>onto,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130">
                <a:latin typeface="Cambria"/>
                <a:cs typeface="Cambria"/>
              </a:rPr>
              <a:t>Let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b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20">
                <a:latin typeface="Cambria"/>
                <a:cs typeface="Cambria"/>
              </a:rPr>
              <a:t>be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20">
                <a:latin typeface="Cambria"/>
                <a:cs typeface="Cambria"/>
              </a:rPr>
              <a:t>an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arbitrary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element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180">
                <a:latin typeface="Cambria"/>
                <a:cs typeface="Cambria"/>
              </a:rPr>
              <a:t>B.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185">
                <a:latin typeface="Cambria"/>
                <a:cs typeface="Cambria"/>
              </a:rPr>
              <a:t>Can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we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find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120">
                <a:latin typeface="Cambria"/>
                <a:cs typeface="Cambria"/>
              </a:rPr>
              <a:t>an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element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135">
                <a:latin typeface="Cambria"/>
                <a:cs typeface="Cambria"/>
              </a:rPr>
              <a:t>a</a:t>
            </a:r>
            <a:r>
              <a:rPr dirty="0" sz="2000" spc="120">
                <a:latin typeface="Cambria"/>
                <a:cs typeface="Cambria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such</a:t>
            </a:r>
            <a:r>
              <a:rPr dirty="0" sz="2000" spc="110">
                <a:latin typeface="Cambria"/>
                <a:cs typeface="Cambria"/>
              </a:rPr>
              <a:t> that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f(a)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25">
                <a:latin typeface="Cambria"/>
                <a:cs typeface="Cambria"/>
              </a:rPr>
              <a:t>b?</a:t>
            </a:r>
            <a:endParaRPr sz="2000">
              <a:latin typeface="Cambria"/>
              <a:cs typeface="Cambria"/>
            </a:endParaRPr>
          </a:p>
          <a:p>
            <a:pPr marL="12700" marR="3394710" indent="914400">
              <a:lnSpc>
                <a:spcPct val="105000"/>
              </a:lnSpc>
              <a:spcBef>
                <a:spcPts val="20"/>
              </a:spcBef>
              <a:tabLst>
                <a:tab pos="1841500" algn="l"/>
                <a:tab pos="2755900" algn="l"/>
                <a:tab pos="3670300" algn="l"/>
              </a:tabLst>
            </a:pPr>
            <a:r>
              <a:rPr dirty="0" sz="2000" spc="95">
                <a:latin typeface="Cambria"/>
                <a:cs typeface="Cambria"/>
              </a:rPr>
              <a:t>Since	</a:t>
            </a:r>
            <a:r>
              <a:rPr dirty="0" sz="2000">
                <a:latin typeface="Cambria"/>
                <a:cs typeface="Cambria"/>
              </a:rPr>
              <a:t>f(a)	</a:t>
            </a:r>
            <a:r>
              <a:rPr dirty="0" sz="2000" spc="105">
                <a:latin typeface="Cambria"/>
                <a:cs typeface="Cambria"/>
              </a:rPr>
              <a:t>=	</a:t>
            </a:r>
            <a:r>
              <a:rPr dirty="0" sz="2000" spc="135">
                <a:latin typeface="Cambria"/>
                <a:cs typeface="Cambria"/>
              </a:rPr>
              <a:t>a </a:t>
            </a:r>
            <a:r>
              <a:rPr dirty="0" sz="2000" spc="105">
                <a:latin typeface="Cambria"/>
                <a:cs typeface="Cambria"/>
              </a:rPr>
              <a:t>+ </a:t>
            </a:r>
            <a:r>
              <a:rPr dirty="0" sz="2000" spc="5">
                <a:latin typeface="Cambria"/>
                <a:cs typeface="Cambria"/>
              </a:rPr>
              <a:t>1 </a:t>
            </a:r>
            <a:r>
              <a:rPr dirty="0" sz="2000" spc="-430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we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need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120">
                <a:latin typeface="Cambria"/>
                <a:cs typeface="Cambria"/>
              </a:rPr>
              <a:t>an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element </a:t>
            </a:r>
            <a:r>
              <a:rPr dirty="0" sz="2000" spc="135">
                <a:latin typeface="Cambria"/>
                <a:cs typeface="Cambria"/>
              </a:rPr>
              <a:t>a</a:t>
            </a:r>
            <a:r>
              <a:rPr dirty="0" sz="2000" spc="90">
                <a:latin typeface="Cambria"/>
                <a:cs typeface="Cambria"/>
              </a:rPr>
              <a:t> in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such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11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044" y="4768977"/>
            <a:ext cx="2008505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dirty="0" sz="2000" spc="135">
                <a:latin typeface="Cambria"/>
                <a:cs typeface="Cambria"/>
              </a:rPr>
              <a:t>a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+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1	</a:t>
            </a:r>
            <a:r>
              <a:rPr dirty="0" sz="2000" spc="105">
                <a:latin typeface="Cambria"/>
                <a:cs typeface="Cambria"/>
              </a:rPr>
              <a:t>=</a:t>
            </a:r>
            <a:endParaRPr sz="2000">
              <a:latin typeface="Cambria"/>
              <a:cs typeface="Cambria"/>
            </a:endParaRPr>
          </a:p>
          <a:p>
            <a:pPr algn="r" marR="17145">
              <a:lnSpc>
                <a:spcPct val="100000"/>
              </a:lnSpc>
              <a:spcBef>
                <a:spcPts val="120"/>
              </a:spcBef>
              <a:tabLst>
                <a:tab pos="1828164" algn="l"/>
              </a:tabLst>
            </a:pP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course,</a:t>
            </a:r>
            <a:r>
              <a:rPr dirty="0" sz="2000">
                <a:latin typeface="Cambria"/>
                <a:cs typeface="Cambria"/>
              </a:rPr>
              <a:t>	</a:t>
            </a:r>
            <a:r>
              <a:rPr dirty="0" sz="2000" spc="135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65575" y="4768977"/>
            <a:ext cx="1504315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5">
                <a:latin typeface="Cambria"/>
                <a:cs typeface="Cambria"/>
              </a:rPr>
              <a:t>b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6465" algn="l"/>
              </a:tabLst>
            </a:pPr>
            <a:r>
              <a:rPr dirty="0" sz="2000" spc="105">
                <a:latin typeface="Cambria"/>
                <a:cs typeface="Cambria"/>
              </a:rPr>
              <a:t>=	</a:t>
            </a:r>
            <a:r>
              <a:rPr dirty="0" sz="2000" spc="15">
                <a:latin typeface="Cambria"/>
                <a:cs typeface="Cambria"/>
              </a:rPr>
              <a:t>b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 spc="110">
                <a:latin typeface="Cambria"/>
                <a:cs typeface="Cambria"/>
              </a:rPr>
              <a:t>–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1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5409387"/>
            <a:ext cx="6081395" cy="6508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520"/>
              </a:lnSpc>
              <a:spcBef>
                <a:spcPts val="85"/>
              </a:spcBef>
            </a:pPr>
            <a:r>
              <a:rPr dirty="0" sz="2000" spc="65">
                <a:latin typeface="Cambria"/>
                <a:cs typeface="Cambria"/>
              </a:rPr>
              <a:t>will </a:t>
            </a:r>
            <a:r>
              <a:rPr dirty="0" sz="2000" spc="80">
                <a:latin typeface="Cambria"/>
                <a:cs typeface="Cambria"/>
              </a:rPr>
              <a:t>satisfy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80">
                <a:latin typeface="Cambria"/>
                <a:cs typeface="Cambria"/>
              </a:rPr>
              <a:t>the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45">
                <a:latin typeface="Cambria"/>
                <a:cs typeface="Cambria"/>
              </a:rPr>
              <a:t>desired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equation.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95">
                <a:latin typeface="Cambria"/>
                <a:cs typeface="Cambria"/>
              </a:rPr>
              <a:t>Since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b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10">
                <a:latin typeface="Cambria"/>
                <a:cs typeface="Cambria"/>
              </a:rPr>
              <a:t>–</a:t>
            </a:r>
            <a:r>
              <a:rPr dirty="0" sz="2000" spc="120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1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in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65">
                <a:latin typeface="Cambria"/>
                <a:cs typeface="Cambria"/>
              </a:rPr>
              <a:t>A. </a:t>
            </a:r>
            <a:r>
              <a:rPr dirty="0" sz="2000" spc="-425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Hence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145">
                <a:latin typeface="Cambria"/>
                <a:cs typeface="Cambria"/>
              </a:rPr>
              <a:t>Ran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-45">
                <a:latin typeface="Cambria"/>
                <a:cs typeface="Cambria"/>
              </a:rPr>
              <a:t>(f)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120">
                <a:latin typeface="Cambria"/>
                <a:cs typeface="Cambria"/>
              </a:rPr>
              <a:t>B;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45">
                <a:solidFill>
                  <a:srgbClr val="FF0000"/>
                </a:solidFill>
                <a:latin typeface="Cambria"/>
                <a:cs typeface="Cambria"/>
              </a:rPr>
              <a:t>therefore</a:t>
            </a:r>
            <a:r>
              <a:rPr dirty="0" sz="2000" spc="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6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000" spc="1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7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000" spc="1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50">
                <a:solidFill>
                  <a:srgbClr val="FF0000"/>
                </a:solidFill>
                <a:latin typeface="Cambria"/>
                <a:cs typeface="Cambria"/>
              </a:rPr>
              <a:t>onto.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" y="174752"/>
            <a:ext cx="7680959" cy="3685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dirty="0" sz="2400" b="1">
                <a:latin typeface="Times New Roman"/>
                <a:cs typeface="Times New Roman"/>
              </a:rPr>
              <a:t>Q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5.:	</a:t>
            </a: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591185" indent="-515620">
              <a:lnSpc>
                <a:spcPct val="100000"/>
              </a:lnSpc>
              <a:spcBef>
                <a:spcPts val="15"/>
              </a:spcBef>
              <a:buAutoNum type="romanLcPeriod"/>
              <a:tabLst>
                <a:tab pos="591185" algn="l"/>
                <a:tab pos="591820" algn="l"/>
              </a:tabLst>
            </a:pP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be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formula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f(x)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2x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baseline="24305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591185" indent="-515620">
              <a:lnSpc>
                <a:spcPct val="100000"/>
              </a:lnSpc>
              <a:buAutoNum type="romanLcPeriod"/>
              <a:tabLst>
                <a:tab pos="591185" algn="l"/>
                <a:tab pos="591820" algn="l"/>
              </a:tabLst>
            </a:pP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76200" marR="16954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Show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bijection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between.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 is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bijection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Soln.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Bijection</a:t>
            </a:r>
            <a:r>
              <a:rPr dirty="0" sz="2400" spc="-3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 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one to</a:t>
            </a:r>
            <a:r>
              <a:rPr dirty="0" sz="2400" spc="-2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one and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onto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5"/>
              </a:spcBef>
              <a:tabLst>
                <a:tab pos="990600" algn="l"/>
              </a:tabLst>
            </a:pPr>
            <a:r>
              <a:rPr dirty="0" sz="2400">
                <a:latin typeface="Symbol"/>
                <a:cs typeface="Symbol"/>
              </a:rPr>
              <a:t>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	f(x)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=2x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27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onto.</a:t>
            </a:r>
            <a:endParaRPr sz="2400">
              <a:latin typeface="Times New Roman"/>
              <a:cs typeface="Times New Roman"/>
            </a:endParaRPr>
          </a:p>
          <a:p>
            <a:pPr marL="9906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3833241"/>
            <a:ext cx="29413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755900" algn="l"/>
              </a:tabLst>
            </a:pPr>
            <a:r>
              <a:rPr dirty="0" sz="2400" spc="-5">
                <a:latin typeface="Times New Roman"/>
                <a:cs typeface="Times New Roman"/>
              </a:rPr>
              <a:t>Such th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t	f(a)	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0994" y="4199001"/>
            <a:ext cx="1170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2a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24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0175" y="3833241"/>
            <a:ext cx="94043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f(b)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2b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564760"/>
            <a:ext cx="29413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dirty="0" sz="2400">
                <a:latin typeface="Times New Roman"/>
                <a:cs typeface="Times New Roman"/>
              </a:rPr>
              <a:t>a	=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</a:t>
            </a:r>
            <a:r>
              <a:rPr dirty="0" sz="24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3225" y="952436"/>
            <a:ext cx="1506601" cy="6842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575" y="0"/>
            <a:ext cx="625475" cy="6858000"/>
            <a:chOff x="8156575" y="0"/>
            <a:chExt cx="625475" cy="6858000"/>
          </a:xfrm>
        </p:grpSpPr>
        <p:sp>
          <p:nvSpPr>
            <p:cNvPr id="3" name="object 3"/>
            <p:cNvSpPr/>
            <p:nvPr/>
          </p:nvSpPr>
          <p:spPr>
            <a:xfrm>
              <a:off x="87630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FDC3A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56575" y="5715000"/>
              <a:ext cx="549275" cy="549275"/>
            </a:xfrm>
            <a:custGeom>
              <a:avLst/>
              <a:gdLst/>
              <a:ahLst/>
              <a:cxnLst/>
              <a:rect l="l" t="t" r="r" b="b"/>
              <a:pathLst>
                <a:path w="549275" h="549275">
                  <a:moveTo>
                    <a:pt x="274700" y="0"/>
                  </a:moveTo>
                  <a:lnTo>
                    <a:pt x="225309" y="4424"/>
                  </a:lnTo>
                  <a:lnTo>
                    <a:pt x="178828" y="17182"/>
                  </a:lnTo>
                  <a:lnTo>
                    <a:pt x="136031" y="37496"/>
                  </a:lnTo>
                  <a:lnTo>
                    <a:pt x="97693" y="64591"/>
                  </a:lnTo>
                  <a:lnTo>
                    <a:pt x="64589" y="97692"/>
                  </a:lnTo>
                  <a:lnTo>
                    <a:pt x="37493" y="136023"/>
                  </a:lnTo>
                  <a:lnTo>
                    <a:pt x="17180" y="178808"/>
                  </a:lnTo>
                  <a:lnTo>
                    <a:pt x="4424" y="225271"/>
                  </a:lnTo>
                  <a:lnTo>
                    <a:pt x="0" y="274637"/>
                  </a:lnTo>
                  <a:lnTo>
                    <a:pt x="4424" y="324003"/>
                  </a:lnTo>
                  <a:lnTo>
                    <a:pt x="17180" y="370466"/>
                  </a:lnTo>
                  <a:lnTo>
                    <a:pt x="37493" y="413251"/>
                  </a:lnTo>
                  <a:lnTo>
                    <a:pt x="64589" y="451582"/>
                  </a:lnTo>
                  <a:lnTo>
                    <a:pt x="97693" y="484683"/>
                  </a:lnTo>
                  <a:lnTo>
                    <a:pt x="136031" y="511778"/>
                  </a:lnTo>
                  <a:lnTo>
                    <a:pt x="178828" y="532092"/>
                  </a:lnTo>
                  <a:lnTo>
                    <a:pt x="225309" y="544850"/>
                  </a:lnTo>
                  <a:lnTo>
                    <a:pt x="274700" y="549275"/>
                  </a:lnTo>
                  <a:lnTo>
                    <a:pt x="324054" y="544850"/>
                  </a:lnTo>
                  <a:lnTo>
                    <a:pt x="370506" y="532092"/>
                  </a:lnTo>
                  <a:lnTo>
                    <a:pt x="413281" y="511778"/>
                  </a:lnTo>
                  <a:lnTo>
                    <a:pt x="451603" y="484683"/>
                  </a:lnTo>
                  <a:lnTo>
                    <a:pt x="484696" y="451582"/>
                  </a:lnTo>
                  <a:lnTo>
                    <a:pt x="511786" y="413251"/>
                  </a:lnTo>
                  <a:lnTo>
                    <a:pt x="532096" y="370466"/>
                  </a:lnTo>
                  <a:lnTo>
                    <a:pt x="544851" y="324003"/>
                  </a:lnTo>
                  <a:lnTo>
                    <a:pt x="549275" y="274637"/>
                  </a:lnTo>
                  <a:lnTo>
                    <a:pt x="544851" y="225271"/>
                  </a:lnTo>
                  <a:lnTo>
                    <a:pt x="532096" y="178808"/>
                  </a:lnTo>
                  <a:lnTo>
                    <a:pt x="511786" y="136023"/>
                  </a:lnTo>
                  <a:lnTo>
                    <a:pt x="484696" y="97692"/>
                  </a:lnTo>
                  <a:lnTo>
                    <a:pt x="451603" y="64591"/>
                  </a:lnTo>
                  <a:lnTo>
                    <a:pt x="413281" y="37496"/>
                  </a:lnTo>
                  <a:lnTo>
                    <a:pt x="370506" y="17182"/>
                  </a:lnTo>
                  <a:lnTo>
                    <a:pt x="324054" y="4424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FD85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DC3AD">
                <a:alpha val="8705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w="0"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FD85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59740" y="174752"/>
            <a:ext cx="1051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Now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63394" y="174752"/>
            <a:ext cx="13404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=2x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12" y="674282"/>
            <a:ext cx="7073362" cy="4888317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802" y="374607"/>
            <a:ext cx="7203222" cy="61710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23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0190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80">
                <a:solidFill>
                  <a:srgbClr val="565F6C"/>
                </a:solidFill>
              </a:rPr>
              <a:t>C</a:t>
            </a:r>
            <a:r>
              <a:rPr dirty="0" sz="2400" spc="280">
                <a:solidFill>
                  <a:srgbClr val="565F6C"/>
                </a:solidFill>
              </a:rPr>
              <a:t>OMPOSITION</a:t>
            </a:r>
            <a:r>
              <a:rPr dirty="0" sz="2400" spc="275">
                <a:solidFill>
                  <a:srgbClr val="565F6C"/>
                </a:solidFill>
              </a:rPr>
              <a:t> </a:t>
            </a:r>
            <a:r>
              <a:rPr dirty="0" sz="2400" spc="305">
                <a:solidFill>
                  <a:srgbClr val="565F6C"/>
                </a:solidFill>
              </a:rPr>
              <a:t>OF</a:t>
            </a:r>
            <a:r>
              <a:rPr dirty="0" sz="2400" spc="295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997825" cy="2813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50">
                <a:latin typeface="Cambria"/>
                <a:cs typeface="Cambria"/>
              </a:rPr>
              <a:t>Let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20">
                <a:latin typeface="Cambria"/>
                <a:cs typeface="Cambria"/>
              </a:rPr>
              <a:t>be 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function </a:t>
            </a:r>
            <a:r>
              <a:rPr dirty="0" sz="2400" spc="45">
                <a:latin typeface="Cambria"/>
                <a:cs typeface="Cambria"/>
              </a:rPr>
              <a:t>from </a:t>
            </a:r>
            <a:r>
              <a:rPr dirty="0" sz="2400" spc="235">
                <a:latin typeface="Cambria"/>
                <a:cs typeface="Cambria"/>
              </a:rPr>
              <a:t>A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265">
                <a:latin typeface="Cambria"/>
                <a:cs typeface="Cambria"/>
              </a:rPr>
              <a:t>B </a:t>
            </a:r>
            <a:r>
              <a:rPr dirty="0" sz="2400" spc="60">
                <a:latin typeface="Cambria"/>
                <a:cs typeface="Cambria"/>
              </a:rPr>
              <a:t>(i.e.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30">
                <a:latin typeface="Cambria"/>
                <a:cs typeface="Cambria"/>
              </a:rPr>
              <a:t>: </a:t>
            </a:r>
            <a:r>
              <a:rPr dirty="0" sz="2400" spc="235">
                <a:latin typeface="Cambria"/>
                <a:cs typeface="Cambria"/>
              </a:rPr>
              <a:t>A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Cambria"/>
                <a:cs typeface="Cambria"/>
              </a:rPr>
              <a:t>B)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100">
                <a:latin typeface="Cambria"/>
                <a:cs typeface="Cambria"/>
              </a:rPr>
              <a:t>g </a:t>
            </a:r>
            <a:r>
              <a:rPr dirty="0" sz="2400" spc="20">
                <a:latin typeface="Cambria"/>
                <a:cs typeface="Cambria"/>
              </a:rPr>
              <a:t>be 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 </a:t>
            </a:r>
            <a:r>
              <a:rPr dirty="0" sz="2400" spc="15">
                <a:latin typeface="Cambria"/>
                <a:cs typeface="Cambria"/>
              </a:rPr>
              <a:t>to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380">
                <a:latin typeface="Cambria"/>
                <a:cs typeface="Cambria"/>
              </a:rPr>
              <a:t>C </a:t>
            </a:r>
            <a:r>
              <a:rPr dirty="0" sz="2400" spc="60">
                <a:latin typeface="Cambria"/>
                <a:cs typeface="Cambria"/>
              </a:rPr>
              <a:t>(i.e.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Cambria"/>
                <a:cs typeface="Cambria"/>
              </a:rPr>
              <a:t>C). </a:t>
            </a:r>
            <a:r>
              <a:rPr dirty="0" sz="2400" spc="114">
                <a:latin typeface="Cambria"/>
                <a:cs typeface="Cambria"/>
              </a:rPr>
              <a:t>Then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40">
                <a:latin typeface="Cambria"/>
                <a:cs typeface="Cambria"/>
              </a:rPr>
              <a:t>composition </a:t>
            </a:r>
            <a:r>
              <a:rPr dirty="0" sz="2400" spc="-10">
                <a:latin typeface="Cambria"/>
                <a:cs typeface="Cambria"/>
              </a:rPr>
              <a:t>of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100">
                <a:latin typeface="Cambria"/>
                <a:cs typeface="Cambria"/>
              </a:rPr>
              <a:t>and g </a:t>
            </a:r>
            <a:r>
              <a:rPr dirty="0" sz="2400" spc="40">
                <a:latin typeface="Cambria"/>
                <a:cs typeface="Cambria"/>
              </a:rPr>
              <a:t>denoted </a:t>
            </a:r>
            <a:r>
              <a:rPr dirty="0" sz="2400" spc="114">
                <a:latin typeface="Cambria"/>
                <a:cs typeface="Cambria"/>
              </a:rPr>
              <a:t>as </a:t>
            </a:r>
            <a:r>
              <a:rPr dirty="0" sz="2400" spc="65">
                <a:latin typeface="Cambria"/>
                <a:cs typeface="Cambria"/>
              </a:rPr>
              <a:t>“g </a:t>
            </a:r>
            <a:r>
              <a:rPr dirty="0" sz="2400" spc="-75">
                <a:latin typeface="Cambria"/>
                <a:cs typeface="Cambria"/>
              </a:rPr>
              <a:t>o </a:t>
            </a:r>
            <a:r>
              <a:rPr dirty="0" sz="2400" spc="70">
                <a:latin typeface="Cambria"/>
                <a:cs typeface="Cambria"/>
              </a:rPr>
              <a:t>f </a:t>
            </a:r>
            <a:r>
              <a:rPr dirty="0" sz="2400" spc="30">
                <a:latin typeface="Cambria"/>
                <a:cs typeface="Cambria"/>
              </a:rPr>
              <a:t>”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relation 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70">
                <a:latin typeface="Cambria"/>
                <a:cs typeface="Cambria"/>
              </a:rPr>
              <a:t>C,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where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(a)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(a)).</a:t>
            </a:r>
            <a:endParaRPr sz="2400">
              <a:latin typeface="Cambria"/>
              <a:cs typeface="Cambria"/>
            </a:endParaRPr>
          </a:p>
          <a:p>
            <a:pPr algn="just"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00">
                <a:latin typeface="Cambria"/>
                <a:cs typeface="Cambria"/>
              </a:rPr>
              <a:t>g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85">
                <a:latin typeface="Cambria"/>
                <a:cs typeface="Cambria"/>
              </a:rPr>
              <a:t>→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380">
                <a:latin typeface="Cambria"/>
                <a:cs typeface="Cambria"/>
              </a:rPr>
              <a:t>C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also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  <a:p>
            <a:pPr algn="just" marL="285115" indent="-273050">
              <a:lnSpc>
                <a:spcPct val="100000"/>
              </a:lnSpc>
              <a:spcBef>
                <a:spcPts val="5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70">
                <a:latin typeface="Cambria"/>
                <a:cs typeface="Cambria"/>
              </a:rPr>
              <a:t>Composition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one-to-one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0" b="1">
                <a:solidFill>
                  <a:srgbClr val="FF0000"/>
                </a:solidFill>
                <a:latin typeface="Cambria"/>
                <a:cs typeface="Cambria"/>
              </a:rPr>
              <a:t>one-to-one</a:t>
            </a:r>
            <a:endParaRPr sz="2400">
              <a:latin typeface="Cambria"/>
              <a:cs typeface="Cambria"/>
            </a:endParaRPr>
          </a:p>
          <a:p>
            <a:pPr algn="just"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70">
                <a:latin typeface="Cambria"/>
                <a:cs typeface="Cambria"/>
              </a:rPr>
              <a:t>Composition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onto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functions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35" b="1">
                <a:solidFill>
                  <a:srgbClr val="FF0000"/>
                </a:solidFill>
                <a:latin typeface="Cambria"/>
                <a:cs typeface="Cambria"/>
              </a:rPr>
              <a:t>onto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8592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95">
                <a:solidFill>
                  <a:srgbClr val="565F6C"/>
                </a:solidFill>
              </a:rPr>
              <a:t>P</a:t>
            </a:r>
            <a:r>
              <a:rPr dirty="0" sz="2400" spc="285">
                <a:solidFill>
                  <a:srgbClr val="565F6C"/>
                </a:solidFill>
              </a:rPr>
              <a:t>ROB</a:t>
            </a:r>
            <a:r>
              <a:rPr dirty="0" sz="2400" spc="235">
                <a:solidFill>
                  <a:srgbClr val="565F6C"/>
                </a:solidFill>
              </a:rPr>
              <a:t>L</a:t>
            </a:r>
            <a:r>
              <a:rPr dirty="0" sz="2400" spc="320">
                <a:solidFill>
                  <a:srgbClr val="565F6C"/>
                </a:solidFill>
              </a:rPr>
              <a:t>EMS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567941"/>
            <a:ext cx="5962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5" b="1">
                <a:latin typeface="Cambria"/>
                <a:cs typeface="Cambria"/>
              </a:rPr>
              <a:t>Q.1</a:t>
            </a:r>
            <a:r>
              <a:rPr dirty="0" sz="2000" spc="4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1567941"/>
            <a:ext cx="5469890" cy="650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30">
                <a:latin typeface="Cambria"/>
                <a:cs typeface="Cambria"/>
              </a:rPr>
              <a:t>Let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-110">
                <a:latin typeface="Cambria"/>
                <a:cs typeface="Cambria"/>
              </a:rPr>
              <a:t>{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1,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2,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3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},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220">
                <a:latin typeface="Cambria"/>
                <a:cs typeface="Cambria"/>
              </a:rPr>
              <a:t>B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-110">
                <a:latin typeface="Cambria"/>
                <a:cs typeface="Cambria"/>
              </a:rPr>
              <a:t>{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35">
                <a:latin typeface="Cambria"/>
                <a:cs typeface="Cambria"/>
              </a:rPr>
              <a:t>a,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b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-110">
                <a:latin typeface="Cambria"/>
                <a:cs typeface="Cambria"/>
              </a:rPr>
              <a:t>}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and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320">
                <a:latin typeface="Cambria"/>
                <a:cs typeface="Cambria"/>
              </a:rPr>
              <a:t>C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-110">
                <a:latin typeface="Cambria"/>
                <a:cs typeface="Cambria"/>
              </a:rPr>
              <a:t>{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5,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6,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5">
                <a:latin typeface="Cambria"/>
                <a:cs typeface="Cambria"/>
              </a:rPr>
              <a:t>7</a:t>
            </a:r>
            <a:r>
              <a:rPr dirty="0" sz="2000" spc="114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}.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30">
                <a:latin typeface="Cambria"/>
                <a:cs typeface="Cambria"/>
              </a:rPr>
              <a:t>Let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25">
                <a:latin typeface="Cambria"/>
                <a:cs typeface="Cambria"/>
              </a:rPr>
              <a:t>: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220">
                <a:latin typeface="Cambria"/>
                <a:cs typeface="Cambria"/>
              </a:rPr>
              <a:t>B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6933" y="2208098"/>
            <a:ext cx="924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latin typeface="Cambria"/>
                <a:cs typeface="Cambria"/>
              </a:rPr>
              <a:t>f(3)</a:t>
            </a:r>
            <a:r>
              <a:rPr dirty="0" sz="2000" spc="35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b.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208098"/>
            <a:ext cx="3453129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40000" algn="l"/>
              </a:tabLst>
            </a:pPr>
            <a:r>
              <a:rPr dirty="0" sz="2000" spc="50">
                <a:latin typeface="Cambria"/>
                <a:cs typeface="Cambria"/>
              </a:rPr>
              <a:t>defined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40">
                <a:latin typeface="Cambria"/>
                <a:cs typeface="Cambria"/>
              </a:rPr>
              <a:t>by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-30">
                <a:latin typeface="Cambria"/>
                <a:cs typeface="Cambria"/>
              </a:rPr>
              <a:t>f(1)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140">
                <a:latin typeface="Cambria"/>
                <a:cs typeface="Cambria"/>
              </a:rPr>
              <a:t>a.	</a:t>
            </a:r>
            <a:r>
              <a:rPr dirty="0" sz="2000" spc="-30">
                <a:latin typeface="Cambria"/>
                <a:cs typeface="Cambria"/>
              </a:rPr>
              <a:t>f(2)</a:t>
            </a:r>
            <a:r>
              <a:rPr dirty="0" sz="2000" spc="5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55">
                <a:latin typeface="Cambria"/>
                <a:cs typeface="Cambria"/>
              </a:rPr>
              <a:t> </a:t>
            </a:r>
            <a:r>
              <a:rPr dirty="0" sz="2000" spc="135">
                <a:latin typeface="Cambria"/>
                <a:cs typeface="Cambria"/>
              </a:rPr>
              <a:t>a.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95">
                <a:latin typeface="Cambria"/>
                <a:cs typeface="Cambria"/>
              </a:rPr>
              <a:t>i.e.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{(1,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a),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(2,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a),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(3,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b)}.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130">
                <a:latin typeface="Cambria"/>
                <a:cs typeface="Cambria"/>
              </a:rPr>
              <a:t>Let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g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25">
                <a:latin typeface="Cambria"/>
                <a:cs typeface="Cambria"/>
              </a:rPr>
              <a:t>: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220">
                <a:latin typeface="Cambria"/>
                <a:cs typeface="Cambria"/>
              </a:rPr>
              <a:t>B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320">
                <a:latin typeface="Cambria"/>
                <a:cs typeface="Cambria"/>
              </a:rPr>
              <a:t>C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20">
                <a:latin typeface="Cambria"/>
                <a:cs typeface="Cambria"/>
              </a:rPr>
              <a:t>be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5">
                <a:latin typeface="Cambria"/>
                <a:cs typeface="Cambria"/>
              </a:rPr>
              <a:t>defined</a:t>
            </a:r>
            <a:r>
              <a:rPr dirty="0" sz="2000" spc="60">
                <a:latin typeface="Cambria"/>
                <a:cs typeface="Cambria"/>
              </a:rPr>
              <a:t> </a:t>
            </a:r>
            <a:r>
              <a:rPr dirty="0" sz="2000" spc="35">
                <a:latin typeface="Cambria"/>
                <a:cs typeface="Cambria"/>
              </a:rPr>
              <a:t>by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168523"/>
            <a:ext cx="6197600" cy="971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  <a:tabLst>
                <a:tab pos="2755900" algn="l"/>
                <a:tab pos="3776979" algn="l"/>
              </a:tabLst>
            </a:pPr>
            <a:r>
              <a:rPr dirty="0" sz="2000" spc="5">
                <a:latin typeface="Cambria"/>
                <a:cs typeface="Cambria"/>
              </a:rPr>
              <a:t>g(a)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5">
                <a:latin typeface="Cambria"/>
                <a:cs typeface="Cambria"/>
              </a:rPr>
              <a:t>5	</a:t>
            </a:r>
            <a:r>
              <a:rPr dirty="0" sz="2000" spc="-25">
                <a:latin typeface="Cambria"/>
                <a:cs typeface="Cambria"/>
              </a:rPr>
              <a:t>g(b)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5">
                <a:latin typeface="Cambria"/>
                <a:cs typeface="Cambria"/>
              </a:rPr>
              <a:t>7	</a:t>
            </a:r>
            <a:r>
              <a:rPr dirty="0" sz="2000" spc="100">
                <a:latin typeface="Cambria"/>
                <a:cs typeface="Cambria"/>
              </a:rPr>
              <a:t>i.e.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g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20">
                <a:latin typeface="Cambria"/>
                <a:cs typeface="Cambria"/>
              </a:rPr>
              <a:t>{(a,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15">
                <a:latin typeface="Cambria"/>
                <a:cs typeface="Cambria"/>
              </a:rPr>
              <a:t>5),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20">
                <a:latin typeface="Cambria"/>
                <a:cs typeface="Cambria"/>
              </a:rPr>
              <a:t>(b,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-15">
                <a:latin typeface="Cambria"/>
                <a:cs typeface="Cambria"/>
              </a:rPr>
              <a:t>7)}.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14"/>
              </a:spcBef>
            </a:pPr>
            <a:r>
              <a:rPr dirty="0" sz="2000" spc="120">
                <a:latin typeface="Cambria"/>
                <a:cs typeface="Cambria"/>
              </a:rPr>
              <a:t>Find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35">
                <a:latin typeface="Cambria"/>
                <a:cs typeface="Cambria"/>
              </a:rPr>
              <a:t>composition</a:t>
            </a:r>
            <a:r>
              <a:rPr dirty="0" sz="2000" spc="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and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g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95">
                <a:latin typeface="Cambria"/>
                <a:cs typeface="Cambria"/>
              </a:rPr>
              <a:t>i.e.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(g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o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45" b="1">
                <a:latin typeface="Cambria"/>
                <a:cs typeface="Cambria"/>
              </a:rPr>
              <a:t>Soln.</a:t>
            </a:r>
            <a:r>
              <a:rPr dirty="0" sz="2000" spc="90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4128896"/>
            <a:ext cx="213995" cy="9709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ts val="2520"/>
              </a:lnSpc>
              <a:spcBef>
                <a:spcPts val="85"/>
              </a:spcBef>
            </a:pPr>
            <a:r>
              <a:rPr dirty="0" sz="2000" spc="95">
                <a:latin typeface="Cambria"/>
                <a:cs typeface="Cambria"/>
              </a:rPr>
              <a:t>If  If  If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4994" y="4128896"/>
            <a:ext cx="4227830" cy="9709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ts val="2520"/>
              </a:lnSpc>
              <a:spcBef>
                <a:spcPts val="85"/>
              </a:spcBef>
            </a:pPr>
            <a:r>
              <a:rPr dirty="0" sz="2000" spc="-35">
                <a:latin typeface="Cambria"/>
                <a:cs typeface="Cambria"/>
              </a:rPr>
              <a:t>f(1) </a:t>
            </a:r>
            <a:r>
              <a:rPr dirty="0" sz="2000" spc="120">
                <a:latin typeface="Cambria"/>
                <a:cs typeface="Cambria"/>
              </a:rPr>
              <a:t>=a </a:t>
            </a:r>
            <a:r>
              <a:rPr dirty="0" sz="2000" spc="90">
                <a:latin typeface="Cambria"/>
                <a:cs typeface="Cambria"/>
              </a:rPr>
              <a:t>and </a:t>
            </a:r>
            <a:r>
              <a:rPr dirty="0" sz="2000" spc="5">
                <a:latin typeface="Cambria"/>
                <a:cs typeface="Cambria"/>
              </a:rPr>
              <a:t>g(a)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5">
                <a:latin typeface="Cambria"/>
                <a:cs typeface="Cambria"/>
              </a:rPr>
              <a:t>5 </a:t>
            </a:r>
            <a:r>
              <a:rPr dirty="0" sz="2000" spc="85">
                <a:latin typeface="Cambria"/>
                <a:cs typeface="Cambria"/>
              </a:rPr>
              <a:t>then g </a:t>
            </a:r>
            <a:r>
              <a:rPr dirty="0" sz="2000" spc="-60">
                <a:latin typeface="Cambria"/>
                <a:cs typeface="Cambria"/>
              </a:rPr>
              <a:t>o </a:t>
            </a:r>
            <a:r>
              <a:rPr dirty="0" sz="2000" spc="60">
                <a:latin typeface="Cambria"/>
                <a:cs typeface="Cambria"/>
              </a:rPr>
              <a:t>f </a:t>
            </a:r>
            <a:r>
              <a:rPr dirty="0" sz="2000" spc="-65">
                <a:latin typeface="Cambria"/>
                <a:cs typeface="Cambria"/>
              </a:rPr>
              <a:t>(1) </a:t>
            </a:r>
            <a:r>
              <a:rPr dirty="0" sz="2000" spc="105">
                <a:solidFill>
                  <a:srgbClr val="FF0000"/>
                </a:solidFill>
                <a:latin typeface="Cambria"/>
                <a:cs typeface="Cambria"/>
              </a:rPr>
              <a:t>= </a:t>
            </a:r>
            <a:r>
              <a:rPr dirty="0" sz="2000" spc="5">
                <a:solidFill>
                  <a:srgbClr val="FF0000"/>
                </a:solidFill>
                <a:latin typeface="Cambria"/>
                <a:cs typeface="Cambria"/>
              </a:rPr>
              <a:t>5 </a:t>
            </a:r>
            <a:r>
              <a:rPr dirty="0" sz="20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f(2) </a:t>
            </a:r>
            <a:r>
              <a:rPr dirty="0" sz="2000" spc="120">
                <a:latin typeface="Cambria"/>
                <a:cs typeface="Cambria"/>
              </a:rPr>
              <a:t>=a </a:t>
            </a:r>
            <a:r>
              <a:rPr dirty="0" sz="2000" spc="90">
                <a:latin typeface="Cambria"/>
                <a:cs typeface="Cambria"/>
              </a:rPr>
              <a:t>and </a:t>
            </a:r>
            <a:r>
              <a:rPr dirty="0" sz="2000" spc="5">
                <a:latin typeface="Cambria"/>
                <a:cs typeface="Cambria"/>
              </a:rPr>
              <a:t>g(a)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5">
                <a:latin typeface="Cambria"/>
                <a:cs typeface="Cambria"/>
              </a:rPr>
              <a:t>5 </a:t>
            </a:r>
            <a:r>
              <a:rPr dirty="0" sz="2000" spc="85">
                <a:latin typeface="Cambria"/>
                <a:cs typeface="Cambria"/>
              </a:rPr>
              <a:t>then g </a:t>
            </a:r>
            <a:r>
              <a:rPr dirty="0" sz="2000" spc="-60">
                <a:latin typeface="Cambria"/>
                <a:cs typeface="Cambria"/>
              </a:rPr>
              <a:t>o </a:t>
            </a:r>
            <a:r>
              <a:rPr dirty="0" sz="2000" spc="60">
                <a:latin typeface="Cambria"/>
                <a:cs typeface="Cambria"/>
              </a:rPr>
              <a:t>f </a:t>
            </a:r>
            <a:r>
              <a:rPr dirty="0" sz="2000" spc="-65">
                <a:latin typeface="Cambria"/>
                <a:cs typeface="Cambria"/>
              </a:rPr>
              <a:t>(2) </a:t>
            </a:r>
            <a:r>
              <a:rPr dirty="0" sz="2000" spc="105">
                <a:solidFill>
                  <a:srgbClr val="FF0000"/>
                </a:solidFill>
                <a:latin typeface="Cambria"/>
                <a:cs typeface="Cambria"/>
              </a:rPr>
              <a:t>= </a:t>
            </a:r>
            <a:r>
              <a:rPr dirty="0" sz="2000" spc="5">
                <a:solidFill>
                  <a:srgbClr val="FF0000"/>
                </a:solidFill>
                <a:latin typeface="Cambria"/>
                <a:cs typeface="Cambria"/>
              </a:rPr>
              <a:t>5 </a:t>
            </a:r>
            <a:r>
              <a:rPr dirty="0" sz="20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35">
                <a:latin typeface="Cambria"/>
                <a:cs typeface="Cambria"/>
              </a:rPr>
              <a:t>f(3)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=b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and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g(b)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105">
                <a:latin typeface="Cambria"/>
                <a:cs typeface="Cambria"/>
              </a:rPr>
              <a:t>= </a:t>
            </a:r>
            <a:r>
              <a:rPr dirty="0" sz="2000" spc="5">
                <a:latin typeface="Cambria"/>
                <a:cs typeface="Cambria"/>
              </a:rPr>
              <a:t>7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then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g</a:t>
            </a:r>
            <a:r>
              <a:rPr dirty="0" sz="2000" spc="11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o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-65">
                <a:latin typeface="Cambria"/>
                <a:cs typeface="Cambria"/>
              </a:rPr>
              <a:t>(3)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105">
                <a:solidFill>
                  <a:srgbClr val="FF0000"/>
                </a:solidFill>
                <a:latin typeface="Cambria"/>
                <a:cs typeface="Cambria"/>
              </a:rPr>
              <a:t>= </a:t>
            </a:r>
            <a:r>
              <a:rPr dirty="0" sz="2000" spc="5">
                <a:solidFill>
                  <a:srgbClr val="FF0000"/>
                </a:solidFill>
                <a:latin typeface="Cambria"/>
                <a:cs typeface="Cambria"/>
              </a:rPr>
              <a:t>7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594" y="5089016"/>
            <a:ext cx="4302760" cy="129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latin typeface="Cambria"/>
                <a:cs typeface="Cambria"/>
              </a:rPr>
              <a:t>i.e.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-5">
                <a:latin typeface="Cambria"/>
                <a:cs typeface="Cambria"/>
              </a:rPr>
              <a:t>(g</a:t>
            </a:r>
            <a:r>
              <a:rPr dirty="0" sz="2000" spc="85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o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f)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-65">
                <a:latin typeface="Cambria"/>
                <a:cs typeface="Cambria"/>
              </a:rPr>
              <a:t>(1)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=5</a:t>
            </a:r>
            <a:endParaRPr sz="2000">
              <a:latin typeface="Cambria"/>
              <a:cs typeface="Cambria"/>
            </a:endParaRPr>
          </a:p>
          <a:p>
            <a:pPr marL="4318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latin typeface="Cambria"/>
                <a:cs typeface="Cambria"/>
              </a:rPr>
              <a:t>(g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o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f)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-65">
                <a:latin typeface="Cambria"/>
                <a:cs typeface="Cambria"/>
              </a:rPr>
              <a:t>(2)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=5</a:t>
            </a:r>
            <a:endParaRPr sz="2000">
              <a:latin typeface="Cambria"/>
              <a:cs typeface="Cambria"/>
            </a:endParaRPr>
          </a:p>
          <a:p>
            <a:pPr marL="431800">
              <a:lnSpc>
                <a:spcPct val="100000"/>
              </a:lnSpc>
              <a:spcBef>
                <a:spcPts val="120"/>
              </a:spcBef>
            </a:pPr>
            <a:r>
              <a:rPr dirty="0" sz="2000" spc="-5">
                <a:latin typeface="Cambria"/>
                <a:cs typeface="Cambria"/>
              </a:rPr>
              <a:t>(g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60">
                <a:latin typeface="Cambria"/>
                <a:cs typeface="Cambria"/>
              </a:rPr>
              <a:t>o</a:t>
            </a:r>
            <a:r>
              <a:rPr dirty="0" sz="2000" spc="8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f)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-65">
                <a:latin typeface="Cambria"/>
                <a:cs typeface="Cambria"/>
              </a:rPr>
              <a:t>(3)</a:t>
            </a:r>
            <a:r>
              <a:rPr dirty="0" sz="2000" spc="75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=7</a:t>
            </a:r>
            <a:endParaRPr sz="20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  <a:tabLst>
                <a:tab pos="1841500" algn="l"/>
              </a:tabLst>
            </a:pPr>
            <a:r>
              <a:rPr dirty="0" sz="2000" spc="180" b="1">
                <a:solidFill>
                  <a:srgbClr val="FF0000"/>
                </a:solidFill>
                <a:latin typeface="Cambria"/>
                <a:cs typeface="Cambria"/>
              </a:rPr>
              <a:t>g</a:t>
            </a:r>
            <a:r>
              <a:rPr dirty="0" sz="2000" spc="1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85" b="1">
                <a:solidFill>
                  <a:srgbClr val="FF0000"/>
                </a:solidFill>
                <a:latin typeface="Cambria"/>
                <a:cs typeface="Cambria"/>
              </a:rPr>
              <a:t>o</a:t>
            </a:r>
            <a:r>
              <a:rPr dirty="0" sz="2000" spc="1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125" b="1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000" spc="12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25" b="1">
                <a:solidFill>
                  <a:srgbClr val="FF0000"/>
                </a:solidFill>
                <a:latin typeface="Cambria"/>
                <a:cs typeface="Cambria"/>
              </a:rPr>
              <a:t>=	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{(1,</a:t>
            </a:r>
            <a:r>
              <a:rPr dirty="0" sz="2000" spc="11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5),</a:t>
            </a:r>
            <a:r>
              <a:rPr dirty="0" sz="2000" spc="1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(2,</a:t>
            </a:r>
            <a:r>
              <a:rPr dirty="0" sz="2000" spc="11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5),</a:t>
            </a:r>
            <a:r>
              <a:rPr dirty="0" sz="2000" spc="10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(3,</a:t>
            </a:r>
            <a:r>
              <a:rPr dirty="0" sz="2000" spc="11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Cambria"/>
                <a:cs typeface="Cambria"/>
              </a:rPr>
              <a:t>7)}.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" y="840232"/>
            <a:ext cx="3443604" cy="102171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1140"/>
              </a:spcBef>
            </a:pPr>
            <a:r>
              <a:rPr dirty="0" sz="2400" spc="290">
                <a:solidFill>
                  <a:srgbClr val="565F6C"/>
                </a:solidFill>
                <a:latin typeface="Cambria"/>
                <a:cs typeface="Cambria"/>
              </a:rPr>
              <a:t>PROBLEMS</a:t>
            </a:r>
            <a:endParaRPr sz="24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  <a:tabLst>
                <a:tab pos="952500" algn="l"/>
              </a:tabLst>
            </a:pPr>
            <a:r>
              <a:rPr dirty="0" sz="2400" b="1">
                <a:latin typeface="Times New Roman"/>
                <a:cs typeface="Times New Roman"/>
              </a:rPr>
              <a:t>Q.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 :	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baseline="-20833" sz="2400">
                <a:latin typeface="Times New Roman"/>
                <a:cs typeface="Times New Roman"/>
              </a:rPr>
              <a:t>4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3975" y="1470405"/>
            <a:ext cx="2597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baseline="-20833" sz="2400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baseline="-20833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</a:t>
            </a:r>
            <a:r>
              <a:rPr dirty="0" baseline="-20833" sz="2400" spc="-7">
                <a:latin typeface="Times New Roman"/>
                <a:cs typeface="Times New Roman"/>
              </a:rPr>
              <a:t>4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044" y="1836165"/>
            <a:ext cx="549148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806700" algn="l"/>
              </a:tabLst>
            </a:pPr>
            <a:r>
              <a:rPr dirty="0" sz="2400">
                <a:latin typeface="Times New Roman"/>
                <a:cs typeface="Times New Roman"/>
              </a:rPr>
              <a:t>C = {c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baseline="-20833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},	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baseline="-20833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baseline="-20833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</a:t>
            </a:r>
            <a:r>
              <a:rPr dirty="0" baseline="-20833" sz="2400" spc="-7">
                <a:latin typeface="Times New Roman"/>
                <a:cs typeface="Times New Roman"/>
              </a:rPr>
              <a:t>3</a:t>
            </a:r>
            <a:r>
              <a:rPr dirty="0" baseline="-20833" sz="2400" spc="2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}.</a:t>
            </a:r>
            <a:endParaRPr sz="2400">
              <a:latin typeface="Times New Roman"/>
              <a:cs typeface="Times New Roman"/>
            </a:endParaRPr>
          </a:p>
          <a:p>
            <a:pPr marL="502920" indent="-440055">
              <a:lnSpc>
                <a:spcPct val="100000"/>
              </a:lnSpc>
              <a:buAutoNum type="romanLcParenBoth"/>
              <a:tabLst>
                <a:tab pos="502920" algn="l"/>
                <a:tab pos="503555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function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g, </a:t>
            </a: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 o </a:t>
            </a:r>
            <a:r>
              <a:rPr dirty="0" sz="2400" spc="-10">
                <a:latin typeface="Times New Roman"/>
                <a:cs typeface="Times New Roman"/>
              </a:rPr>
              <a:t>f.</a:t>
            </a:r>
            <a:endParaRPr sz="2400">
              <a:latin typeface="Times New Roman"/>
              <a:cs typeface="Times New Roman"/>
            </a:endParaRPr>
          </a:p>
          <a:p>
            <a:pPr marL="63500" marR="414655">
              <a:lnSpc>
                <a:spcPct val="100000"/>
              </a:lnSpc>
              <a:buAutoNum type="romanLcParenBoth"/>
              <a:tabLst>
                <a:tab pos="511175" algn="l"/>
              </a:tabLst>
            </a:pPr>
            <a:r>
              <a:rPr dirty="0" sz="2400" spc="-5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(g 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(h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 g)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 f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09" y="3742006"/>
            <a:ext cx="6290856" cy="25439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025"/>
            <a:ext cx="5867400" cy="6332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39" y="2084654"/>
            <a:ext cx="1140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(ii)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5">
                <a:latin typeface="Times New Roman"/>
                <a:cs typeface="Times New Roman"/>
              </a:rPr>
              <a:t> 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4144" y="2084654"/>
            <a:ext cx="1245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10">
                <a:latin typeface="Times New Roman"/>
                <a:cs typeface="Times New Roman"/>
              </a:rPr>
              <a:t> (g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(a</a:t>
            </a:r>
            <a:r>
              <a:rPr dirty="0" baseline="-21164" sz="157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9544" y="2328798"/>
            <a:ext cx="140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8798" y="2328798"/>
            <a:ext cx="521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</a:t>
            </a:r>
            <a:r>
              <a:rPr dirty="0" baseline="-21164" sz="1575" spc="-7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baseline="-21164" sz="1575" spc="7">
                <a:latin typeface="Times New Roman"/>
                <a:cs typeface="Times New Roman"/>
              </a:rPr>
              <a:t>1</a:t>
            </a:r>
            <a:r>
              <a:rPr dirty="0" sz="1600" spc="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4144" y="3060318"/>
            <a:ext cx="119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5">
                <a:latin typeface="Times New Roman"/>
                <a:cs typeface="Times New Roman"/>
              </a:rPr>
              <a:t> 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(a</a:t>
            </a:r>
            <a:r>
              <a:rPr dirty="0" baseline="-21164" sz="1575" spc="-7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9544" y="3304159"/>
            <a:ext cx="140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8798" y="3304159"/>
            <a:ext cx="521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</a:t>
            </a:r>
            <a:r>
              <a:rPr dirty="0" baseline="-21164" sz="1575" spc="-7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baseline="-21164" sz="1575" spc="7">
                <a:latin typeface="Times New Roman"/>
                <a:cs typeface="Times New Roman"/>
              </a:rPr>
              <a:t>3</a:t>
            </a:r>
            <a:r>
              <a:rPr dirty="0" sz="1600" spc="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4144" y="4035933"/>
            <a:ext cx="119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5">
                <a:latin typeface="Times New Roman"/>
                <a:cs typeface="Times New Roman"/>
              </a:rPr>
              <a:t> 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(a</a:t>
            </a:r>
            <a:r>
              <a:rPr dirty="0" baseline="-21164" sz="1575" spc="-7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9544" y="4279772"/>
            <a:ext cx="140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8798" y="4279772"/>
            <a:ext cx="521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(c</a:t>
            </a:r>
            <a:r>
              <a:rPr dirty="0" baseline="-21164" sz="1575" spc="-7">
                <a:latin typeface="Times New Roman"/>
                <a:cs typeface="Times New Roman"/>
              </a:rPr>
              <a:t>3</a:t>
            </a:r>
            <a:r>
              <a:rPr dirty="0" sz="1600" spc="-5">
                <a:latin typeface="Times New Roman"/>
                <a:cs typeface="Times New Roman"/>
              </a:rPr>
              <a:t>) </a:t>
            </a:r>
            <a:r>
              <a:rPr dirty="0" sz="1600" spc="-385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baseline="-21164" sz="1575" spc="7">
                <a:latin typeface="Times New Roman"/>
                <a:cs typeface="Times New Roman"/>
              </a:rPr>
              <a:t>3</a:t>
            </a:r>
            <a:r>
              <a:rPr dirty="0" sz="1600" spc="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4144" y="5011292"/>
            <a:ext cx="119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5">
                <a:latin typeface="Times New Roman"/>
                <a:cs typeface="Times New Roman"/>
              </a:rPr>
              <a:t> 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(a</a:t>
            </a:r>
            <a:r>
              <a:rPr dirty="0" baseline="-21164" sz="1575" spc="-7">
                <a:latin typeface="Times New Roman"/>
                <a:cs typeface="Times New Roman"/>
              </a:rPr>
              <a:t>4</a:t>
            </a:r>
            <a:r>
              <a:rPr dirty="0" sz="1600" spc="-5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9544" y="5255209"/>
            <a:ext cx="1403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8798" y="5255209"/>
            <a:ext cx="52197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(c</a:t>
            </a:r>
            <a:r>
              <a:rPr dirty="0" baseline="-21164" sz="1575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5">
                <a:latin typeface="Times New Roman"/>
                <a:cs typeface="Times New Roman"/>
              </a:rPr>
              <a:t>d</a:t>
            </a:r>
            <a:r>
              <a:rPr dirty="0" baseline="-21164" sz="1575" spc="7">
                <a:latin typeface="Times New Roman"/>
                <a:cs typeface="Times New Roman"/>
              </a:rPr>
              <a:t>3</a:t>
            </a:r>
            <a:r>
              <a:rPr dirty="0" sz="1600" spc="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0375" y="0"/>
            <a:ext cx="200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Symbol"/>
                <a:cs typeface="Symbol"/>
              </a:rPr>
              <a:t>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028" y="0"/>
            <a:ext cx="1171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(h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g)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5028" y="202437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028" y="202437"/>
            <a:ext cx="935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(b</a:t>
            </a:r>
            <a:r>
              <a:rPr dirty="0" baseline="-21164" sz="1575">
                <a:latin typeface="Times New Roman"/>
                <a:cs typeface="Times New Roman"/>
              </a:rPr>
              <a:t>1</a:t>
            </a:r>
            <a:r>
              <a:rPr dirty="0" sz="1600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8429" y="446278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(c</a:t>
            </a:r>
            <a:r>
              <a:rPr dirty="0" baseline="-21164" sz="1575" spc="-7" b="1">
                <a:latin typeface="Times New Roman"/>
                <a:cs typeface="Times New Roman"/>
              </a:rPr>
              <a:t>1</a:t>
            </a:r>
            <a:r>
              <a:rPr dirty="0" sz="1600" spc="-5" b="1">
                <a:latin typeface="Times New Roman"/>
                <a:cs typeface="Times New Roman"/>
              </a:rPr>
              <a:t>)=d</a:t>
            </a:r>
            <a:r>
              <a:rPr dirty="0" baseline="-21164" sz="1575" spc="-7" b="1">
                <a:latin typeface="Times New Roman"/>
                <a:cs typeface="Times New Roman"/>
              </a:rPr>
              <a:t>1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74028" y="934338"/>
            <a:ext cx="9861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 </a:t>
            </a:r>
            <a:r>
              <a:rPr dirty="0" sz="1600">
                <a:latin typeface="Times New Roman"/>
                <a:cs typeface="Times New Roman"/>
              </a:rPr>
              <a:t>(b</a:t>
            </a:r>
            <a:r>
              <a:rPr dirty="0" baseline="-21164" sz="1575">
                <a:latin typeface="Times New Roman"/>
                <a:cs typeface="Times New Roman"/>
              </a:rPr>
              <a:t>2</a:t>
            </a:r>
            <a:r>
              <a:rPr dirty="0" baseline="-21164" sz="1575" spc="17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8429" y="1178179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(c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r>
              <a:rPr dirty="0" sz="1600" spc="-5" b="1">
                <a:latin typeface="Times New Roman"/>
                <a:cs typeface="Times New Roman"/>
              </a:rPr>
              <a:t>)=d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4028" y="1665858"/>
            <a:ext cx="9359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(b</a:t>
            </a:r>
            <a:r>
              <a:rPr dirty="0" baseline="-21164" sz="1575">
                <a:latin typeface="Times New Roman"/>
                <a:cs typeface="Times New Roman"/>
              </a:rPr>
              <a:t>3</a:t>
            </a:r>
            <a:r>
              <a:rPr dirty="0" sz="1600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88429" y="1909698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(c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r>
              <a:rPr dirty="0" sz="1600" spc="-5" b="1">
                <a:latin typeface="Times New Roman"/>
                <a:cs typeface="Times New Roman"/>
              </a:rPr>
              <a:t>)=d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endParaRPr baseline="-21164" sz="15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74028" y="2397632"/>
            <a:ext cx="9861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(b</a:t>
            </a:r>
            <a:r>
              <a:rPr dirty="0" baseline="-21164" sz="1575" spc="-7">
                <a:latin typeface="Times New Roman"/>
                <a:cs typeface="Times New Roman"/>
              </a:rPr>
              <a:t>4</a:t>
            </a:r>
            <a:r>
              <a:rPr dirty="0" sz="1600" spc="-5">
                <a:latin typeface="Times New Roman"/>
                <a:cs typeface="Times New Roman"/>
              </a:rPr>
              <a:t>))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8429" y="2641473"/>
            <a:ext cx="828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h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(c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r>
              <a:rPr dirty="0" sz="1600" spc="-5" b="1">
                <a:latin typeface="Times New Roman"/>
                <a:cs typeface="Times New Roman"/>
              </a:rPr>
              <a:t>)=d</a:t>
            </a:r>
            <a:r>
              <a:rPr dirty="0" baseline="-21164" sz="1575" spc="-7" b="1">
                <a:latin typeface="Times New Roman"/>
                <a:cs typeface="Times New Roman"/>
              </a:rPr>
              <a:t>3</a:t>
            </a:r>
            <a:endParaRPr baseline="-21164" sz="1575">
              <a:latin typeface="Times New Roman"/>
              <a:cs typeface="Times New Roman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165978" y="2920083"/>
          <a:ext cx="3032760" cy="3917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/>
                <a:gridCol w="590550"/>
                <a:gridCol w="1571625"/>
              </a:tblGrid>
              <a:tr h="251284">
                <a:tc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739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739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1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94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6721">
                <a:tc>
                  <a:txBody>
                    <a:bodyPr/>
                    <a:lstStyle/>
                    <a:p>
                      <a:pPr marL="31750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284">
                <a:tc gridSpan="2">
                  <a:txBody>
                    <a:bodyPr/>
                    <a:lstStyle/>
                    <a:p>
                      <a:pPr marL="31750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739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g)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dirty="0" baseline="-21164" sz="1575" spc="-7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hog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1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g)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dirty="0" baseline="-21164" sz="1575" spc="-7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hog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6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967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g)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dirty="0" baseline="-21164" sz="1575" spc="-7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hog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40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(h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g)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(a</a:t>
                      </a:r>
                      <a:r>
                        <a:rPr dirty="0" baseline="-21164" sz="1575" spc="-7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))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3839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-5">
                          <a:latin typeface="Times New Roman"/>
                          <a:cs typeface="Times New Roman"/>
                        </a:rPr>
                        <a:t>hog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(b</a:t>
                      </a:r>
                      <a:r>
                        <a:rPr dirty="0" baseline="-21164" sz="157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1284">
                <a:tc gridSpan="2">
                  <a:txBody>
                    <a:bodyPr/>
                    <a:lstStyle/>
                    <a:p>
                      <a:pPr marL="946150">
                        <a:lnSpc>
                          <a:spcPts val="1685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ts val="1685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baseline="-21164" sz="1575" spc="7">
                          <a:latin typeface="Times New Roman"/>
                          <a:cs typeface="Times New Roman"/>
                        </a:rPr>
                        <a:t>3</a:t>
                      </a:r>
                      <a:endParaRPr baseline="-21164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651" y="309851"/>
            <a:ext cx="3871296" cy="15659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" y="479501"/>
            <a:ext cx="785431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952500" algn="l"/>
              </a:tabLst>
            </a:pPr>
            <a:r>
              <a:rPr dirty="0" sz="2400" b="1">
                <a:latin typeface="Times New Roman"/>
                <a:cs typeface="Times New Roman"/>
              </a:rPr>
              <a:t>Q.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 :	</a:t>
            </a:r>
            <a:r>
              <a:rPr dirty="0" sz="2400" spc="-5">
                <a:latin typeface="Times New Roman"/>
                <a:cs typeface="Times New Roman"/>
              </a:rPr>
              <a:t>Consider </a:t>
            </a:r>
            <a:r>
              <a:rPr dirty="0" sz="2400">
                <a:latin typeface="Times New Roman"/>
                <a:cs typeface="Times New Roman"/>
              </a:rPr>
              <a:t>the above </a:t>
            </a:r>
            <a:r>
              <a:rPr dirty="0" sz="2400" spc="-5">
                <a:latin typeface="Times New Roman"/>
                <a:cs typeface="Times New Roman"/>
              </a:rPr>
              <a:t>function </a:t>
            </a:r>
            <a:r>
              <a:rPr dirty="0" sz="2400">
                <a:latin typeface="Times New Roman"/>
                <a:cs typeface="Times New Roman"/>
              </a:rPr>
              <a:t>f (x) = 2x – 3. Find 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formula for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composition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f</a:t>
            </a:r>
            <a:r>
              <a:rPr dirty="0" baseline="24305" sz="2400" spc="7">
                <a:latin typeface="Times New Roman"/>
                <a:cs typeface="Times New Roman"/>
              </a:rPr>
              <a:t>2</a:t>
            </a:r>
            <a:r>
              <a:rPr dirty="0" baseline="24305" sz="2400" spc="32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o f 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(ii)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</a:t>
            </a:r>
            <a:r>
              <a:rPr dirty="0" baseline="24305" sz="2400" spc="-7">
                <a:latin typeface="Times New Roman"/>
                <a:cs typeface="Times New Roman"/>
              </a:rPr>
              <a:t>3</a:t>
            </a:r>
            <a:r>
              <a:rPr dirty="0" baseline="24305" sz="2400" spc="30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o f 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Soln.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4490" y="1988734"/>
          <a:ext cx="5722620" cy="3630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1925320"/>
                <a:gridCol w="683260"/>
                <a:gridCol w="2403475"/>
              </a:tblGrid>
              <a:tr h="337542">
                <a:tc>
                  <a:txBody>
                    <a:bodyPr/>
                    <a:lstStyle/>
                    <a:p>
                      <a:pPr marL="107950">
                        <a:lnSpc>
                          <a:spcPts val="256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(i)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256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f)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56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56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(x))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80249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8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845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(2x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(2x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3)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4x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1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4x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60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2730"/>
                        </a:lnSpc>
                        <a:tabLst>
                          <a:tab pos="94615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(ii)	(f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f)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  <a:tabLst>
                          <a:tab pos="1054100" algn="l"/>
                        </a:tabLst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	f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(x)))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27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(2x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3))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(4x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–9)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(4x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9)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814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8x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18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2043">
                <a:tc gridSpan="2">
                  <a:txBody>
                    <a:bodyPr/>
                    <a:lstStyle/>
                    <a:p>
                      <a:pPr algn="r" marR="594995">
                        <a:lnSpc>
                          <a:spcPts val="267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267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8x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21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6805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65">
                <a:solidFill>
                  <a:srgbClr val="565F6C"/>
                </a:solidFill>
              </a:rPr>
              <a:t>D</a:t>
            </a:r>
            <a:r>
              <a:rPr dirty="0" sz="2400" spc="265">
                <a:solidFill>
                  <a:srgbClr val="565F6C"/>
                </a:solidFill>
              </a:rPr>
              <a:t>EFINITION</a:t>
            </a:r>
            <a:r>
              <a:rPr dirty="0" sz="2400" spc="315">
                <a:solidFill>
                  <a:srgbClr val="565F6C"/>
                </a:solidFill>
              </a:rPr>
              <a:t> </a:t>
            </a:r>
            <a:r>
              <a:rPr dirty="0" sz="2400" spc="305">
                <a:solidFill>
                  <a:srgbClr val="565F6C"/>
                </a:solidFill>
              </a:rPr>
              <a:t>OF</a:t>
            </a:r>
            <a:r>
              <a:rPr dirty="0" sz="2400" spc="280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80136" y="1627378"/>
            <a:ext cx="7233284" cy="274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821940" algn="l"/>
              </a:tabLst>
            </a:pP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non–empty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sets.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160" b="1">
                <a:latin typeface="Cambria"/>
                <a:cs typeface="Cambria"/>
              </a:rPr>
              <a:t>function</a:t>
            </a:r>
            <a:r>
              <a:rPr dirty="0" sz="2400" spc="195" b="1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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Cambria"/>
                <a:cs typeface="Cambria"/>
              </a:rPr>
              <a:t>from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15">
                <a:latin typeface="Cambria"/>
                <a:cs typeface="Cambria"/>
              </a:rPr>
              <a:t>B,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40">
                <a:latin typeface="Cambria"/>
                <a:cs typeface="Cambria"/>
              </a:rPr>
              <a:t>denoted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20">
                <a:latin typeface="Cambria"/>
                <a:cs typeface="Cambria"/>
              </a:rPr>
              <a:t>as	</a:t>
            </a:r>
            <a:r>
              <a:rPr dirty="0" sz="2400" spc="150" b="1">
                <a:solidFill>
                  <a:srgbClr val="FF0000"/>
                </a:solidFill>
                <a:latin typeface="Cambria"/>
                <a:cs typeface="Cambria"/>
              </a:rPr>
              <a:t>f </a:t>
            </a:r>
            <a:r>
              <a:rPr dirty="0" sz="2400" spc="-5" b="1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dirty="0" sz="240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54" b="1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240" b="1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dirty="0" sz="2400" spc="240">
                <a:latin typeface="Cambria"/>
                <a:cs typeface="Cambria"/>
              </a:rPr>
              <a:t>, </a:t>
            </a:r>
            <a:r>
              <a:rPr dirty="0" sz="2400" spc="85">
                <a:latin typeface="Cambria"/>
                <a:cs typeface="Cambria"/>
              </a:rPr>
              <a:t>is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80">
                <a:latin typeface="Cambria"/>
                <a:cs typeface="Cambria"/>
              </a:rPr>
              <a:t>relation </a:t>
            </a:r>
            <a:r>
              <a:rPr dirty="0" sz="2400" spc="50">
                <a:latin typeface="Cambria"/>
                <a:cs typeface="Cambria"/>
              </a:rPr>
              <a:t>from </a:t>
            </a:r>
            <a:r>
              <a:rPr dirty="0" sz="2400" spc="235">
                <a:latin typeface="Cambria"/>
                <a:cs typeface="Cambria"/>
              </a:rPr>
              <a:t>A </a:t>
            </a:r>
            <a:r>
              <a:rPr dirty="0" sz="2400" spc="24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such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for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every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200">
                <a:latin typeface="Cambria"/>
                <a:cs typeface="Cambria"/>
              </a:rPr>
              <a:t>A,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there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exists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160" b="1">
                <a:latin typeface="Cambria"/>
                <a:cs typeface="Cambria"/>
              </a:rPr>
              <a:t>unique</a:t>
            </a:r>
            <a:r>
              <a:rPr dirty="0" sz="2400" spc="155" b="1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such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(a,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b)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Cambria"/>
                <a:cs typeface="Cambria"/>
              </a:rPr>
              <a:t>f.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400" spc="110">
                <a:latin typeface="Cambria"/>
                <a:cs typeface="Cambria"/>
              </a:rPr>
              <a:t>Normally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(a,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b)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Cambria"/>
                <a:cs typeface="Cambria"/>
              </a:rPr>
              <a:t>f,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we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write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(a)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20"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80">
                <a:latin typeface="Cambria"/>
                <a:cs typeface="Cambria"/>
              </a:rPr>
              <a:t>An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important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point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re-emphasised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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relation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with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following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special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property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418457"/>
            <a:ext cx="2508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latin typeface="Cambria"/>
                <a:cs typeface="Cambria"/>
              </a:rPr>
              <a:t>If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4994" y="4343780"/>
            <a:ext cx="1106805" cy="90678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85"/>
              </a:spcBef>
            </a:pPr>
            <a:r>
              <a:rPr dirty="0" sz="2400" spc="7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400" spc="10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mbria"/>
                <a:cs typeface="Cambria"/>
              </a:rPr>
              <a:t>(a)</a:t>
            </a:r>
            <a:r>
              <a:rPr dirty="0" sz="2400" spc="10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dirty="0" sz="2400" spc="9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0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  <a:p>
            <a:pPr algn="r" marR="10160">
              <a:lnSpc>
                <a:spcPct val="100000"/>
              </a:lnSpc>
              <a:spcBef>
                <a:spcPts val="590"/>
              </a:spcBef>
            </a:pPr>
            <a:r>
              <a:rPr dirty="0" sz="2400" spc="110">
                <a:latin typeface="Cambria"/>
                <a:cs typeface="Cambria"/>
              </a:rPr>
              <a:t>then,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4175" y="4343780"/>
            <a:ext cx="2454275" cy="90678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685"/>
              </a:spcBef>
              <a:tabLst>
                <a:tab pos="1395095" algn="l"/>
              </a:tabLst>
            </a:pPr>
            <a:r>
              <a:rPr dirty="0" sz="2400" spc="105">
                <a:latin typeface="Cambria"/>
                <a:cs typeface="Cambria"/>
              </a:rPr>
              <a:t>and	</a:t>
            </a:r>
            <a:r>
              <a:rPr dirty="0" sz="2400" spc="70">
                <a:solidFill>
                  <a:srgbClr val="FF0000"/>
                </a:solidFill>
                <a:latin typeface="Cambria"/>
                <a:cs typeface="Cambria"/>
              </a:rPr>
              <a:t>f</a:t>
            </a:r>
            <a:r>
              <a:rPr dirty="0" sz="2400" spc="9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mbria"/>
                <a:cs typeface="Cambria"/>
              </a:rPr>
              <a:t>(a)</a:t>
            </a:r>
            <a:r>
              <a:rPr dirty="0" sz="2400" spc="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dirty="0" sz="2400" spc="9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 spc="135" b="1">
                <a:solidFill>
                  <a:srgbClr val="FF0000"/>
                </a:solidFill>
                <a:latin typeface="Cambria"/>
                <a:cs typeface="Cambria"/>
              </a:rPr>
              <a:t>b</a:t>
            </a:r>
            <a:r>
              <a:rPr dirty="0" sz="2400" spc="114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30" b="1">
                <a:solidFill>
                  <a:srgbClr val="FF0000"/>
                </a:solidFill>
                <a:latin typeface="Cambria"/>
                <a:cs typeface="Cambria"/>
              </a:rPr>
              <a:t>=</a:t>
            </a:r>
            <a:r>
              <a:rPr dirty="0" sz="2400" spc="13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204" b="1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36" y="5302402"/>
            <a:ext cx="70199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latin typeface="Cambria"/>
                <a:cs typeface="Cambria"/>
              </a:rPr>
              <a:t>This </a:t>
            </a:r>
            <a:r>
              <a:rPr dirty="0" sz="2400" spc="45">
                <a:latin typeface="Cambria"/>
                <a:cs typeface="Cambria"/>
              </a:rPr>
              <a:t>condition </a:t>
            </a:r>
            <a:r>
              <a:rPr dirty="0" sz="2400" spc="80">
                <a:latin typeface="Cambria"/>
                <a:cs typeface="Cambria"/>
              </a:rPr>
              <a:t>implies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85">
                <a:latin typeface="Cambria"/>
                <a:cs typeface="Cambria"/>
              </a:rPr>
              <a:t>each </a:t>
            </a:r>
            <a:r>
              <a:rPr dirty="0" sz="2400" spc="80">
                <a:latin typeface="Cambria"/>
                <a:cs typeface="Cambria"/>
              </a:rPr>
              <a:t>element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135">
                <a:latin typeface="Symbol"/>
                <a:cs typeface="Symbol"/>
              </a:rPr>
              <a:t></a:t>
            </a:r>
            <a:r>
              <a:rPr dirty="0" sz="2400" spc="135">
                <a:latin typeface="Cambria"/>
                <a:cs typeface="Cambria"/>
              </a:rPr>
              <a:t>A, 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85">
                <a:latin typeface="Cambria"/>
                <a:cs typeface="Cambria"/>
              </a:rPr>
              <a:t>unique </a:t>
            </a:r>
            <a:r>
              <a:rPr dirty="0" sz="2400" spc="80">
                <a:latin typeface="Cambria"/>
                <a:cs typeface="Cambria"/>
              </a:rPr>
              <a:t>element </a:t>
            </a:r>
            <a:r>
              <a:rPr dirty="0" sz="2400" spc="20">
                <a:latin typeface="Cambria"/>
                <a:cs typeface="Cambria"/>
              </a:rPr>
              <a:t>b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65">
                <a:latin typeface="Cambria"/>
                <a:cs typeface="Cambria"/>
              </a:rPr>
              <a:t>Β </a:t>
            </a:r>
            <a:r>
              <a:rPr dirty="0" sz="2400" spc="70">
                <a:latin typeface="Cambria"/>
                <a:cs typeface="Cambria"/>
              </a:rPr>
              <a:t>should </a:t>
            </a:r>
            <a:r>
              <a:rPr dirty="0" sz="2400" spc="20">
                <a:latin typeface="Cambria"/>
                <a:cs typeface="Cambria"/>
              </a:rPr>
              <a:t>be </a:t>
            </a:r>
            <a:r>
              <a:rPr dirty="0" sz="2400" spc="85">
                <a:latin typeface="Cambria"/>
                <a:cs typeface="Cambria"/>
              </a:rPr>
              <a:t>assigned </a:t>
            </a:r>
            <a:r>
              <a:rPr dirty="0" sz="2400" spc="45">
                <a:latin typeface="Cambria"/>
                <a:cs typeface="Cambria"/>
              </a:rPr>
              <a:t>by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relation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20">
                <a:latin typeface="Cambria"/>
                <a:cs typeface="Cambria"/>
              </a:rPr>
              <a:t>f.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7808" y="5869940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269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0">
                <a:solidFill>
                  <a:srgbClr val="565F6C"/>
                </a:solidFill>
              </a:rPr>
              <a:t>IDENTITY</a:t>
            </a:r>
            <a:r>
              <a:rPr dirty="0" sz="3000" spc="130">
                <a:solidFill>
                  <a:srgbClr val="565F6C"/>
                </a:solidFill>
              </a:rPr>
              <a:t> </a:t>
            </a:r>
            <a:r>
              <a:rPr dirty="0" sz="3000" spc="375">
                <a:solidFill>
                  <a:srgbClr val="565F6C"/>
                </a:solidFill>
              </a:rPr>
              <a:t>FUNCTION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7840" y="1592326"/>
            <a:ext cx="7272655" cy="34067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0800" marR="681990">
              <a:lnSpc>
                <a:spcPts val="2590"/>
              </a:lnSpc>
              <a:spcBef>
                <a:spcPts val="425"/>
              </a:spcBef>
            </a:pP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non-empty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set.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Then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we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can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always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define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280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(i.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e.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(a)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for</a:t>
            </a:r>
            <a:r>
              <a:rPr dirty="0" sz="2400" spc="120">
                <a:latin typeface="Cambria"/>
                <a:cs typeface="Cambria"/>
              </a:rPr>
              <a:t> all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55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  <a:p>
            <a:pPr marL="50800" marR="43180">
              <a:lnSpc>
                <a:spcPts val="2590"/>
              </a:lnSpc>
              <a:spcBef>
                <a:spcPts val="640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called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Identify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0">
                <a:latin typeface="Cambria"/>
                <a:cs typeface="Cambria"/>
              </a:rPr>
              <a:t>denoted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by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70">
                <a:latin typeface="Cambria"/>
                <a:cs typeface="Cambria"/>
              </a:rPr>
              <a:t>I</a:t>
            </a:r>
            <a:r>
              <a:rPr dirty="0" baseline="-20833" sz="2400" spc="254">
                <a:latin typeface="Cambria"/>
                <a:cs typeface="Cambria"/>
              </a:rPr>
              <a:t>A</a:t>
            </a:r>
            <a:r>
              <a:rPr dirty="0" sz="2400" spc="17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50800" marR="3341370">
              <a:lnSpc>
                <a:spcPts val="3190"/>
              </a:lnSpc>
              <a:spcBef>
                <a:spcPts val="125"/>
              </a:spcBef>
              <a:tabLst>
                <a:tab pos="965200" algn="l"/>
                <a:tab pos="1879600" algn="l"/>
              </a:tabLst>
            </a:pPr>
            <a:r>
              <a:rPr dirty="0" sz="2400" spc="170">
                <a:latin typeface="Cambria"/>
                <a:cs typeface="Cambria"/>
              </a:rPr>
              <a:t>I</a:t>
            </a:r>
            <a:r>
              <a:rPr dirty="0" baseline="-20833" sz="2400" spc="254">
                <a:latin typeface="Cambria"/>
                <a:cs typeface="Cambria"/>
              </a:rPr>
              <a:t>A	</a:t>
            </a:r>
            <a:r>
              <a:rPr dirty="0" sz="2400" spc="125">
                <a:latin typeface="Cambria"/>
                <a:cs typeface="Cambria"/>
              </a:rPr>
              <a:t>=	</a:t>
            </a:r>
            <a:r>
              <a:rPr dirty="0" sz="2400" spc="20">
                <a:latin typeface="Cambria"/>
                <a:cs typeface="Cambria"/>
              </a:rPr>
              <a:t>{(a,a)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690">
                <a:latin typeface="Cambria"/>
                <a:cs typeface="Cambria"/>
              </a:rPr>
              <a:t>|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35">
                <a:latin typeface="Cambria"/>
                <a:cs typeface="Cambria"/>
              </a:rPr>
              <a:t>}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Example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50800" marR="1050925">
              <a:lnSpc>
                <a:spcPts val="2590"/>
              </a:lnSpc>
              <a:spcBef>
                <a:spcPts val="484"/>
              </a:spcBef>
              <a:tabLst>
                <a:tab pos="965200" algn="l"/>
              </a:tabLst>
            </a:pPr>
            <a:r>
              <a:rPr dirty="0" sz="2400" spc="150">
                <a:latin typeface="Cambria"/>
                <a:cs typeface="Cambria"/>
              </a:rPr>
              <a:t>Let	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35">
                <a:latin typeface="Cambria"/>
                <a:cs typeface="Cambria"/>
              </a:rPr>
              <a:t>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3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135">
                <a:latin typeface="Cambria"/>
                <a:cs typeface="Cambria"/>
              </a:rPr>
              <a:t>}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identify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function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since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972862"/>
            <a:ext cx="1293495" cy="1242695"/>
          </a:xfrm>
          <a:prstGeom prst="rect">
            <a:avLst/>
          </a:prstGeom>
        </p:spPr>
        <p:txBody>
          <a:bodyPr wrap="square" lIns="0" tIns="527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926465" algn="l"/>
              </a:tabLst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(1)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60">
                <a:latin typeface="Cambria"/>
                <a:cs typeface="Cambria"/>
              </a:rPr>
              <a:t>=1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926465" algn="l"/>
              </a:tabLst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(2)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60">
                <a:latin typeface="Cambria"/>
                <a:cs typeface="Cambria"/>
              </a:rPr>
              <a:t>=2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926465" algn="l"/>
              </a:tabLst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80">
                <a:latin typeface="Cambria"/>
                <a:cs typeface="Cambria"/>
              </a:rPr>
              <a:t>(3)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60">
                <a:latin typeface="Cambria"/>
                <a:cs typeface="Cambria"/>
              </a:rPr>
              <a:t>=3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5858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0">
                <a:solidFill>
                  <a:srgbClr val="565F6C"/>
                </a:solidFill>
              </a:rPr>
              <a:t>I</a:t>
            </a:r>
            <a:r>
              <a:rPr dirty="0" sz="2400" spc="300">
                <a:solidFill>
                  <a:srgbClr val="565F6C"/>
                </a:solidFill>
              </a:rPr>
              <a:t>NVERSE</a:t>
            </a:r>
            <a:r>
              <a:rPr dirty="0" sz="2400" spc="290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240" y="1554224"/>
            <a:ext cx="6489065" cy="135064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85"/>
              </a:spcBef>
            </a:pPr>
            <a:r>
              <a:rPr dirty="0" sz="2400" spc="150">
                <a:latin typeface="Cambria"/>
                <a:cs typeface="Cambria"/>
              </a:rPr>
              <a:t>Let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215">
                <a:latin typeface="Cambria"/>
                <a:cs typeface="Cambria"/>
              </a:rPr>
              <a:t>B,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function,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then</a:t>
            </a:r>
            <a:endParaRPr sz="2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baseline="24305" sz="2400" spc="60">
                <a:latin typeface="Cambria"/>
                <a:cs typeface="Cambria"/>
              </a:rPr>
              <a:t>–1</a:t>
            </a:r>
            <a:r>
              <a:rPr dirty="0" baseline="24305" sz="2400" spc="457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65">
                <a:latin typeface="Cambria"/>
                <a:cs typeface="Cambria"/>
              </a:rPr>
              <a:t>B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235">
                <a:latin typeface="Cambria"/>
                <a:cs typeface="Cambria"/>
              </a:rPr>
              <a:t>A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called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35" b="1">
                <a:latin typeface="Cambria"/>
                <a:cs typeface="Cambria"/>
              </a:rPr>
              <a:t>inverse</a:t>
            </a:r>
            <a:r>
              <a:rPr dirty="0" sz="2400" spc="120" b="1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mapping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endParaRPr sz="24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baseline="24305" sz="2400" spc="60">
                <a:latin typeface="Cambria"/>
                <a:cs typeface="Cambria"/>
              </a:rPr>
              <a:t>–1</a:t>
            </a:r>
            <a:r>
              <a:rPr dirty="0" baseline="24305" sz="2400" spc="45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set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defined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9594" y="2863722"/>
            <a:ext cx="487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104">
                <a:latin typeface="Cambria"/>
                <a:cs typeface="Cambria"/>
              </a:rPr>
              <a:t>f </a:t>
            </a:r>
            <a:r>
              <a:rPr dirty="0" sz="1600" spc="40">
                <a:latin typeface="Cambria"/>
                <a:cs typeface="Cambria"/>
              </a:rPr>
              <a:t>–1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775" y="2955163"/>
            <a:ext cx="3574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400" spc="125">
                <a:latin typeface="Cambria"/>
                <a:cs typeface="Cambria"/>
              </a:rPr>
              <a:t>=	</a:t>
            </a:r>
            <a:r>
              <a:rPr dirty="0" sz="2400" spc="-15">
                <a:latin typeface="Cambria"/>
                <a:cs typeface="Cambria"/>
              </a:rPr>
              <a:t>{(b,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a)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690">
                <a:latin typeface="Cambria"/>
                <a:cs typeface="Cambria"/>
              </a:rPr>
              <a:t>|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(a,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-55">
                <a:latin typeface="Cambria"/>
                <a:cs typeface="Cambria"/>
              </a:rPr>
              <a:t>b)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20900"/>
              </a:lnSpc>
              <a:spcBef>
                <a:spcPts val="95"/>
              </a:spcBef>
            </a:pPr>
            <a:r>
              <a:rPr dirty="0" spc="235"/>
              <a:t>A</a:t>
            </a:r>
            <a:r>
              <a:rPr dirty="0" spc="135"/>
              <a:t> </a:t>
            </a:r>
            <a:r>
              <a:rPr dirty="0" spc="75"/>
              <a:t>function</a:t>
            </a:r>
            <a:r>
              <a:rPr dirty="0" spc="130"/>
              <a:t> </a:t>
            </a:r>
            <a:r>
              <a:rPr dirty="0" spc="70"/>
              <a:t>f</a:t>
            </a:r>
            <a:r>
              <a:rPr dirty="0" spc="140"/>
              <a:t> </a:t>
            </a:r>
            <a:r>
              <a:rPr dirty="0" spc="20"/>
              <a:t>for</a:t>
            </a:r>
            <a:r>
              <a:rPr dirty="0" spc="125"/>
              <a:t> </a:t>
            </a:r>
            <a:r>
              <a:rPr dirty="0" spc="75"/>
              <a:t>which</a:t>
            </a:r>
            <a:r>
              <a:rPr dirty="0" spc="114"/>
              <a:t> </a:t>
            </a:r>
            <a:r>
              <a:rPr dirty="0" spc="70"/>
              <a:t>f</a:t>
            </a:r>
            <a:r>
              <a:rPr dirty="0" spc="140"/>
              <a:t> </a:t>
            </a:r>
            <a:r>
              <a:rPr dirty="0" baseline="24305" sz="2400" spc="60"/>
              <a:t>–1</a:t>
            </a:r>
            <a:r>
              <a:rPr dirty="0" baseline="24305" sz="2400" spc="465"/>
              <a:t> </a:t>
            </a:r>
            <a:r>
              <a:rPr dirty="0" sz="2400" spc="85"/>
              <a:t>exists</a:t>
            </a:r>
            <a:r>
              <a:rPr dirty="0" sz="2400" spc="135"/>
              <a:t> </a:t>
            </a:r>
            <a:r>
              <a:rPr dirty="0" sz="2400" spc="80"/>
              <a:t>is</a:t>
            </a:r>
            <a:r>
              <a:rPr dirty="0" sz="2400" spc="130"/>
              <a:t> </a:t>
            </a:r>
            <a:r>
              <a:rPr dirty="0" sz="2400" spc="75"/>
              <a:t>called</a:t>
            </a:r>
            <a:r>
              <a:rPr dirty="0" sz="2400" spc="120"/>
              <a:t> </a:t>
            </a:r>
            <a:r>
              <a:rPr dirty="0" sz="2400" spc="80"/>
              <a:t>invertible. </a:t>
            </a:r>
            <a:r>
              <a:rPr dirty="0" sz="2400" spc="85"/>
              <a:t> </a:t>
            </a:r>
            <a:r>
              <a:rPr dirty="0" sz="2400" spc="150"/>
              <a:t>Let</a:t>
            </a:r>
            <a:r>
              <a:rPr dirty="0" sz="2400" spc="185"/>
              <a:t> </a:t>
            </a:r>
            <a:r>
              <a:rPr dirty="0" sz="2400" spc="235"/>
              <a:t>A</a:t>
            </a:r>
            <a:r>
              <a:rPr dirty="0" sz="2400" spc="180"/>
              <a:t> </a:t>
            </a:r>
            <a:r>
              <a:rPr dirty="0" sz="2400" spc="125"/>
              <a:t>=</a:t>
            </a:r>
            <a:r>
              <a:rPr dirty="0" sz="2400" spc="185"/>
              <a:t> </a:t>
            </a:r>
            <a:r>
              <a:rPr dirty="0" sz="2400" spc="-130"/>
              <a:t>{</a:t>
            </a:r>
            <a:r>
              <a:rPr dirty="0" sz="2400" spc="180"/>
              <a:t> </a:t>
            </a:r>
            <a:r>
              <a:rPr dirty="0" sz="2400" spc="80"/>
              <a:t>1,</a:t>
            </a:r>
            <a:r>
              <a:rPr dirty="0" sz="2400" spc="175"/>
              <a:t> </a:t>
            </a:r>
            <a:r>
              <a:rPr dirty="0" sz="2400" spc="85"/>
              <a:t>2,</a:t>
            </a:r>
            <a:r>
              <a:rPr dirty="0" sz="2400" spc="180"/>
              <a:t> </a:t>
            </a:r>
            <a:r>
              <a:rPr dirty="0" sz="2400" spc="5"/>
              <a:t>3</a:t>
            </a:r>
            <a:r>
              <a:rPr dirty="0" sz="2400" spc="185"/>
              <a:t> </a:t>
            </a:r>
            <a:r>
              <a:rPr dirty="0" sz="2400" spc="-130"/>
              <a:t>}</a:t>
            </a:r>
            <a:r>
              <a:rPr dirty="0" sz="2400" spc="180"/>
              <a:t> </a:t>
            </a:r>
            <a:r>
              <a:rPr dirty="0" sz="2400" spc="110"/>
              <a:t>and</a:t>
            </a:r>
            <a:r>
              <a:rPr dirty="0" sz="2400" spc="180"/>
              <a:t> </a:t>
            </a:r>
            <a:r>
              <a:rPr dirty="0" sz="2400" spc="70"/>
              <a:t>f</a:t>
            </a:r>
            <a:r>
              <a:rPr dirty="0" sz="2400" spc="175"/>
              <a:t> </a:t>
            </a:r>
            <a:r>
              <a:rPr dirty="0" sz="2400" spc="20"/>
              <a:t>be</a:t>
            </a:r>
            <a:r>
              <a:rPr dirty="0" sz="2400" spc="190"/>
              <a:t> </a:t>
            </a:r>
            <a:r>
              <a:rPr dirty="0" sz="2400" spc="95"/>
              <a:t>the</a:t>
            </a:r>
            <a:r>
              <a:rPr dirty="0" sz="2400" spc="175"/>
              <a:t> </a:t>
            </a:r>
            <a:r>
              <a:rPr dirty="0" sz="2400" spc="75"/>
              <a:t>function</a:t>
            </a:r>
            <a:r>
              <a:rPr dirty="0" sz="2400" spc="170"/>
              <a:t> </a:t>
            </a:r>
            <a:r>
              <a:rPr dirty="0" sz="2400" spc="55"/>
              <a:t>defined</a:t>
            </a:r>
            <a:r>
              <a:rPr dirty="0" sz="2400" spc="185"/>
              <a:t> </a:t>
            </a:r>
            <a:r>
              <a:rPr dirty="0" sz="2400" spc="25"/>
              <a:t>on</a:t>
            </a:r>
            <a:r>
              <a:rPr dirty="0" sz="2400" spc="170"/>
              <a:t> </a:t>
            </a:r>
            <a:r>
              <a:rPr dirty="0" sz="2400" spc="235"/>
              <a:t>A</a:t>
            </a:r>
            <a:endParaRPr sz="2400"/>
          </a:p>
          <a:p>
            <a:pPr marL="38100">
              <a:lnSpc>
                <a:spcPct val="100000"/>
              </a:lnSpc>
            </a:pPr>
            <a:r>
              <a:rPr dirty="0" spc="90"/>
              <a:t>such</a:t>
            </a:r>
            <a:r>
              <a:rPr dirty="0" spc="275"/>
              <a:t> </a:t>
            </a:r>
            <a:r>
              <a:rPr dirty="0" spc="130"/>
              <a:t>that</a:t>
            </a:r>
            <a:r>
              <a:rPr dirty="0" spc="285"/>
              <a:t> </a:t>
            </a:r>
            <a:r>
              <a:rPr dirty="0" spc="-45"/>
              <a:t>f(1)</a:t>
            </a:r>
            <a:r>
              <a:rPr dirty="0" spc="290"/>
              <a:t> </a:t>
            </a:r>
            <a:r>
              <a:rPr dirty="0" spc="125"/>
              <a:t>=</a:t>
            </a:r>
            <a:r>
              <a:rPr dirty="0" spc="270"/>
              <a:t> </a:t>
            </a:r>
            <a:r>
              <a:rPr dirty="0" spc="85"/>
              <a:t>2,</a:t>
            </a:r>
            <a:r>
              <a:rPr dirty="0" spc="285"/>
              <a:t> </a:t>
            </a:r>
            <a:r>
              <a:rPr dirty="0" spc="70"/>
              <a:t>f</a:t>
            </a:r>
            <a:r>
              <a:rPr dirty="0" spc="275"/>
              <a:t> </a:t>
            </a:r>
            <a:r>
              <a:rPr dirty="0" spc="-85"/>
              <a:t>(2)</a:t>
            </a:r>
            <a:r>
              <a:rPr dirty="0" spc="290"/>
              <a:t> </a:t>
            </a:r>
            <a:r>
              <a:rPr dirty="0" spc="125"/>
              <a:t>=</a:t>
            </a:r>
            <a:r>
              <a:rPr dirty="0" spc="285"/>
              <a:t> </a:t>
            </a:r>
            <a:r>
              <a:rPr dirty="0" spc="85"/>
              <a:t>3,</a:t>
            </a:r>
            <a:r>
              <a:rPr dirty="0" spc="280"/>
              <a:t> </a:t>
            </a:r>
            <a:r>
              <a:rPr dirty="0" spc="-45"/>
              <a:t>f(3)</a:t>
            </a:r>
            <a:r>
              <a:rPr dirty="0" spc="280"/>
              <a:t> </a:t>
            </a:r>
            <a:r>
              <a:rPr dirty="0" spc="125"/>
              <a:t>=</a:t>
            </a:r>
            <a:r>
              <a:rPr dirty="0" spc="280"/>
              <a:t> </a:t>
            </a:r>
            <a:r>
              <a:rPr dirty="0" spc="80"/>
              <a:t>1.</a:t>
            </a:r>
            <a:r>
              <a:rPr dirty="0" spc="290"/>
              <a:t> </a:t>
            </a:r>
            <a:r>
              <a:rPr dirty="0" spc="114"/>
              <a:t>Then</a:t>
            </a:r>
            <a:r>
              <a:rPr dirty="0" spc="265"/>
              <a:t> </a:t>
            </a:r>
            <a:r>
              <a:rPr dirty="0" spc="50"/>
              <a:t>f</a:t>
            </a:r>
            <a:r>
              <a:rPr dirty="0" baseline="24305" sz="2400" spc="75"/>
              <a:t>–1</a:t>
            </a:r>
            <a:r>
              <a:rPr dirty="0" baseline="24305" sz="2400" spc="675"/>
              <a:t> </a:t>
            </a:r>
            <a:r>
              <a:rPr dirty="0" sz="2400" spc="30"/>
              <a:t>:</a:t>
            </a:r>
            <a:r>
              <a:rPr dirty="0" sz="2400" spc="275"/>
              <a:t> </a:t>
            </a:r>
            <a:r>
              <a:rPr dirty="0" sz="2400" spc="235"/>
              <a:t>A</a:t>
            </a:r>
            <a:r>
              <a:rPr dirty="0" sz="2400" spc="285"/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dirty="0" spc="235"/>
              <a:t>A</a:t>
            </a:r>
            <a:r>
              <a:rPr dirty="0" spc="114"/>
              <a:t> </a:t>
            </a:r>
            <a:r>
              <a:rPr dirty="0" spc="80"/>
              <a:t>is</a:t>
            </a:r>
            <a:r>
              <a:rPr dirty="0" spc="105"/>
              <a:t> </a:t>
            </a:r>
            <a:r>
              <a:rPr dirty="0" spc="60"/>
              <a:t>defined</a:t>
            </a:r>
            <a:r>
              <a:rPr dirty="0" spc="105"/>
              <a:t> </a:t>
            </a:r>
            <a:r>
              <a:rPr dirty="0" spc="45"/>
              <a:t>by</a:t>
            </a:r>
          </a:p>
          <a:p>
            <a:pPr marL="1950720">
              <a:lnSpc>
                <a:spcPct val="100000"/>
              </a:lnSpc>
              <a:spcBef>
                <a:spcPts val="600"/>
              </a:spcBef>
            </a:pPr>
            <a:r>
              <a:rPr dirty="0" spc="70"/>
              <a:t>f</a:t>
            </a:r>
            <a:r>
              <a:rPr dirty="0" spc="114"/>
              <a:t> </a:t>
            </a:r>
            <a:r>
              <a:rPr dirty="0" baseline="24305" sz="2400" spc="60"/>
              <a:t>–1</a:t>
            </a:r>
            <a:r>
              <a:rPr dirty="0" baseline="24305" sz="2400" spc="434"/>
              <a:t> </a:t>
            </a:r>
            <a:r>
              <a:rPr dirty="0" sz="2400" spc="-50"/>
              <a:t>(1)={</a:t>
            </a:r>
            <a:r>
              <a:rPr dirty="0" sz="2400" spc="120"/>
              <a:t> </a:t>
            </a:r>
            <a:r>
              <a:rPr dirty="0" sz="2400" spc="5"/>
              <a:t>3</a:t>
            </a:r>
            <a:r>
              <a:rPr dirty="0" sz="2400" spc="110"/>
              <a:t> </a:t>
            </a:r>
            <a:r>
              <a:rPr dirty="0" sz="2400" spc="20"/>
              <a:t>}.</a:t>
            </a:r>
            <a:endParaRPr sz="2400"/>
          </a:p>
          <a:p>
            <a:pPr marL="1950720">
              <a:lnSpc>
                <a:spcPct val="100000"/>
              </a:lnSpc>
              <a:spcBef>
                <a:spcPts val="605"/>
              </a:spcBef>
            </a:pPr>
            <a:r>
              <a:rPr dirty="0" spc="70"/>
              <a:t>f</a:t>
            </a:r>
            <a:r>
              <a:rPr dirty="0" spc="114"/>
              <a:t> </a:t>
            </a:r>
            <a:r>
              <a:rPr dirty="0" baseline="24305" sz="2400" spc="60"/>
              <a:t>–1</a:t>
            </a:r>
            <a:r>
              <a:rPr dirty="0" baseline="24305" sz="2400" spc="434"/>
              <a:t> </a:t>
            </a:r>
            <a:r>
              <a:rPr dirty="0" sz="2400" spc="-50"/>
              <a:t>(3)={</a:t>
            </a:r>
            <a:r>
              <a:rPr dirty="0" sz="2400" spc="120"/>
              <a:t> </a:t>
            </a:r>
            <a:r>
              <a:rPr dirty="0" sz="2400" spc="5"/>
              <a:t>2</a:t>
            </a:r>
            <a:r>
              <a:rPr dirty="0" sz="2400" spc="110"/>
              <a:t> </a:t>
            </a:r>
            <a:r>
              <a:rPr dirty="0" sz="2400" spc="20"/>
              <a:t>}.</a:t>
            </a:r>
            <a:endParaRPr sz="2400"/>
          </a:p>
          <a:p>
            <a:pPr marL="1950720">
              <a:lnSpc>
                <a:spcPct val="100000"/>
              </a:lnSpc>
              <a:spcBef>
                <a:spcPts val="600"/>
              </a:spcBef>
            </a:pPr>
            <a:r>
              <a:rPr dirty="0" spc="70"/>
              <a:t>f</a:t>
            </a:r>
            <a:r>
              <a:rPr dirty="0" spc="114"/>
              <a:t> </a:t>
            </a:r>
            <a:r>
              <a:rPr dirty="0" baseline="24305" sz="2400" spc="60"/>
              <a:t>–1</a:t>
            </a:r>
            <a:r>
              <a:rPr dirty="0" baseline="24305" sz="2400" spc="434"/>
              <a:t> </a:t>
            </a:r>
            <a:r>
              <a:rPr dirty="0" sz="2400" spc="-50"/>
              <a:t>(2)={</a:t>
            </a:r>
            <a:r>
              <a:rPr dirty="0" sz="2400" spc="120"/>
              <a:t> </a:t>
            </a:r>
            <a:r>
              <a:rPr dirty="0" sz="2400" spc="5"/>
              <a:t>1</a:t>
            </a:r>
            <a:r>
              <a:rPr dirty="0" sz="2400" spc="110"/>
              <a:t> </a:t>
            </a:r>
            <a:r>
              <a:rPr dirty="0" sz="2400" spc="20"/>
              <a:t>}.</a:t>
            </a:r>
            <a:endParaRPr sz="2400"/>
          </a:p>
          <a:p>
            <a:pPr marL="1950720">
              <a:lnSpc>
                <a:spcPct val="100000"/>
              </a:lnSpc>
              <a:spcBef>
                <a:spcPts val="600"/>
              </a:spcBef>
            </a:pPr>
            <a:r>
              <a:rPr dirty="0" spc="70"/>
              <a:t>f</a:t>
            </a:r>
            <a:r>
              <a:rPr dirty="0" spc="130"/>
              <a:t> </a:t>
            </a:r>
            <a:r>
              <a:rPr dirty="0" baseline="24305" sz="2400" spc="60"/>
              <a:t>–1</a:t>
            </a:r>
            <a:r>
              <a:rPr dirty="0" baseline="24305" sz="2400" spc="135"/>
              <a:t> </a:t>
            </a:r>
            <a:r>
              <a:rPr dirty="0" sz="2400" spc="10"/>
              <a:t>={(1,</a:t>
            </a:r>
            <a:r>
              <a:rPr dirty="0" sz="2400" spc="130"/>
              <a:t> </a:t>
            </a:r>
            <a:r>
              <a:rPr dirty="0" sz="2400" spc="-60"/>
              <a:t>3)</a:t>
            </a:r>
            <a:r>
              <a:rPr dirty="0" sz="2400" spc="130"/>
              <a:t> </a:t>
            </a:r>
            <a:r>
              <a:rPr dirty="0" sz="2400" spc="15"/>
              <a:t>(3,</a:t>
            </a:r>
            <a:r>
              <a:rPr dirty="0" sz="2400" spc="120"/>
              <a:t> </a:t>
            </a:r>
            <a:r>
              <a:rPr dirty="0" sz="2400" spc="15"/>
              <a:t>2),</a:t>
            </a:r>
            <a:r>
              <a:rPr dirty="0" sz="2400" spc="130"/>
              <a:t> </a:t>
            </a:r>
            <a:r>
              <a:rPr dirty="0" sz="2400" spc="15"/>
              <a:t>(2,</a:t>
            </a:r>
            <a:r>
              <a:rPr dirty="0" sz="2400" spc="135"/>
              <a:t> </a:t>
            </a:r>
            <a:r>
              <a:rPr dirty="0" sz="2400" spc="-20"/>
              <a:t>1)}.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325" y="289803"/>
            <a:ext cx="6437171" cy="58589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517" y="424314"/>
            <a:ext cx="6108004" cy="31908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817" y="368075"/>
            <a:ext cx="6132124" cy="57681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651" y="333109"/>
            <a:ext cx="4252676" cy="59832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269384"/>
            <a:ext cx="3658870" cy="408622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78571"/>
              <a:buChar char="•"/>
              <a:tabLst>
                <a:tab pos="405765" algn="l"/>
                <a:tab pos="406400" algn="l"/>
              </a:tabLst>
            </a:pPr>
            <a:r>
              <a:rPr dirty="0" u="heavy" sz="2100" spc="10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Steps</a:t>
            </a:r>
            <a:endParaRPr sz="2100">
              <a:latin typeface="Cambria"/>
              <a:cs typeface="Cambria"/>
            </a:endParaRPr>
          </a:p>
          <a:p>
            <a:pPr marL="464184" marR="257810">
              <a:lnSpc>
                <a:spcPct val="120000"/>
              </a:lnSpc>
              <a:spcBef>
                <a:spcPts val="5"/>
              </a:spcBef>
            </a:pPr>
            <a:r>
              <a:rPr dirty="0" sz="1800" spc="155" b="1">
                <a:latin typeface="Cambria"/>
                <a:cs typeface="Cambria"/>
              </a:rPr>
              <a:t>Set </a:t>
            </a:r>
            <a:r>
              <a:rPr dirty="0" sz="1800" spc="145" b="1">
                <a:latin typeface="Cambria"/>
                <a:cs typeface="Cambria"/>
              </a:rPr>
              <a:t>y </a:t>
            </a:r>
            <a:r>
              <a:rPr dirty="0" sz="1800" spc="25" b="1">
                <a:latin typeface="Cambria"/>
                <a:cs typeface="Cambria"/>
              </a:rPr>
              <a:t>= </a:t>
            </a:r>
            <a:r>
              <a:rPr dirty="0" sz="1800" spc="110" b="1">
                <a:latin typeface="Cambria"/>
                <a:cs typeface="Cambria"/>
              </a:rPr>
              <a:t>f </a:t>
            </a:r>
            <a:r>
              <a:rPr dirty="0" sz="1800" spc="-35" b="1">
                <a:latin typeface="Cambria"/>
                <a:cs typeface="Cambria"/>
              </a:rPr>
              <a:t>(</a:t>
            </a:r>
            <a:r>
              <a:rPr dirty="0" sz="1800" spc="325" b="1">
                <a:latin typeface="Cambria"/>
                <a:cs typeface="Cambria"/>
              </a:rPr>
              <a:t> </a:t>
            </a:r>
            <a:r>
              <a:rPr dirty="0" sz="1800" spc="155" b="1">
                <a:latin typeface="Cambria"/>
                <a:cs typeface="Cambria"/>
              </a:rPr>
              <a:t>x </a:t>
            </a:r>
            <a:r>
              <a:rPr dirty="0" sz="1800" spc="-35" b="1">
                <a:latin typeface="Cambria"/>
                <a:cs typeface="Cambria"/>
              </a:rPr>
              <a:t>) 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130" b="1">
                <a:latin typeface="Cambria"/>
                <a:cs typeface="Cambria"/>
              </a:rPr>
              <a:t>Interchange </a:t>
            </a:r>
            <a:r>
              <a:rPr dirty="0" sz="1800" spc="150" b="1">
                <a:latin typeface="Cambria"/>
                <a:cs typeface="Cambria"/>
              </a:rPr>
              <a:t>x </a:t>
            </a:r>
            <a:r>
              <a:rPr dirty="0" sz="1800" spc="135" b="1">
                <a:latin typeface="Cambria"/>
                <a:cs typeface="Cambria"/>
              </a:rPr>
              <a:t>and </a:t>
            </a:r>
            <a:r>
              <a:rPr dirty="0" sz="1800" spc="140" b="1">
                <a:latin typeface="Cambria"/>
                <a:cs typeface="Cambria"/>
              </a:rPr>
              <a:t>y </a:t>
            </a:r>
            <a:r>
              <a:rPr dirty="0" sz="1800" spc="145" b="1">
                <a:latin typeface="Cambria"/>
                <a:cs typeface="Cambria"/>
              </a:rPr>
              <a:t> </a:t>
            </a:r>
            <a:r>
              <a:rPr dirty="0" sz="1800" spc="130" b="1">
                <a:latin typeface="Cambria"/>
                <a:cs typeface="Cambria"/>
              </a:rPr>
              <a:t>Solve</a:t>
            </a:r>
            <a:r>
              <a:rPr dirty="0" sz="1800" spc="110" b="1">
                <a:latin typeface="Cambria"/>
                <a:cs typeface="Cambria"/>
              </a:rPr>
              <a:t> </a:t>
            </a:r>
            <a:r>
              <a:rPr dirty="0" sz="1800" spc="90" b="1">
                <a:latin typeface="Cambria"/>
                <a:cs typeface="Cambria"/>
              </a:rPr>
              <a:t>for</a:t>
            </a:r>
            <a:r>
              <a:rPr dirty="0" sz="1800" spc="100" b="1">
                <a:latin typeface="Cambria"/>
                <a:cs typeface="Cambria"/>
              </a:rPr>
              <a:t> </a:t>
            </a:r>
            <a:r>
              <a:rPr dirty="0" sz="1800" spc="140" b="1">
                <a:latin typeface="Cambria"/>
                <a:cs typeface="Cambria"/>
              </a:rPr>
              <a:t>y</a:t>
            </a:r>
            <a:r>
              <a:rPr dirty="0" sz="1800" spc="110" b="1">
                <a:latin typeface="Cambria"/>
                <a:cs typeface="Cambria"/>
              </a:rPr>
              <a:t> </a:t>
            </a:r>
            <a:r>
              <a:rPr dirty="0" sz="1800" spc="145" b="1">
                <a:latin typeface="Cambria"/>
                <a:cs typeface="Cambria"/>
              </a:rPr>
              <a:t>which</a:t>
            </a:r>
            <a:r>
              <a:rPr dirty="0" sz="1800" spc="105" b="1">
                <a:latin typeface="Cambria"/>
                <a:cs typeface="Cambria"/>
              </a:rPr>
              <a:t> </a:t>
            </a:r>
            <a:r>
              <a:rPr dirty="0" sz="1800" spc="80" b="1">
                <a:latin typeface="Cambria"/>
                <a:cs typeface="Cambria"/>
              </a:rPr>
              <a:t>is</a:t>
            </a:r>
            <a:r>
              <a:rPr dirty="0" sz="1800" spc="105" b="1">
                <a:latin typeface="Cambria"/>
                <a:cs typeface="Cambria"/>
              </a:rPr>
              <a:t> </a:t>
            </a:r>
            <a:r>
              <a:rPr dirty="0" sz="1800" spc="20" b="1">
                <a:latin typeface="Cambria"/>
                <a:cs typeface="Cambria"/>
              </a:rPr>
              <a:t>f</a:t>
            </a:r>
            <a:r>
              <a:rPr dirty="0" baseline="25462" sz="1800" spc="30" b="1">
                <a:latin typeface="Cambria"/>
                <a:cs typeface="Cambria"/>
              </a:rPr>
              <a:t>-1</a:t>
            </a:r>
            <a:r>
              <a:rPr dirty="0" sz="1800" spc="20" b="1">
                <a:latin typeface="Cambria"/>
                <a:cs typeface="Cambria"/>
              </a:rPr>
              <a:t>(x)</a:t>
            </a:r>
            <a:endParaRPr sz="18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0"/>
              </a:spcBef>
              <a:tabLst>
                <a:tab pos="1847850" algn="l"/>
              </a:tabLst>
            </a:pPr>
            <a:r>
              <a:rPr dirty="0" sz="2100" spc="-55">
                <a:latin typeface="Cambria"/>
                <a:cs typeface="Cambria"/>
              </a:rPr>
              <a:t>1)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f(x)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55">
                <a:latin typeface="Cambria"/>
                <a:cs typeface="Cambria"/>
              </a:rPr>
              <a:t>=1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450">
                <a:latin typeface="Cambria"/>
                <a:cs typeface="Cambria"/>
              </a:rPr>
              <a:t>/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(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	</a:t>
            </a:r>
            <a:r>
              <a:rPr dirty="0" sz="2100">
                <a:latin typeface="Cambria"/>
                <a:cs typeface="Cambria"/>
              </a:rPr>
              <a:t>-</a:t>
            </a:r>
            <a:r>
              <a:rPr dirty="0" sz="2100" spc="9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2</a:t>
            </a:r>
            <a:r>
              <a:rPr dirty="0" sz="2100" spc="9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9"/>
              </a:spcBef>
              <a:tabLst>
                <a:tab pos="2320290" algn="l"/>
              </a:tabLst>
            </a:pPr>
            <a:r>
              <a:rPr dirty="0" sz="2100" spc="-55">
                <a:latin typeface="Cambria"/>
                <a:cs typeface="Cambria"/>
              </a:rPr>
              <a:t>2)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60">
                <a:latin typeface="Cambria"/>
                <a:cs typeface="Cambria"/>
              </a:rPr>
              <a:t>f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35">
                <a:latin typeface="Cambria"/>
                <a:cs typeface="Cambria"/>
              </a:rPr>
              <a:t>(x)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=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(x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+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1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450">
                <a:latin typeface="Cambria"/>
                <a:cs typeface="Cambria"/>
              </a:rPr>
              <a:t>/	</a:t>
            </a:r>
            <a:r>
              <a:rPr dirty="0" sz="2100" spc="110">
                <a:latin typeface="Cambria"/>
                <a:cs typeface="Cambria"/>
              </a:rPr>
              <a:t>x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dirty="0" sz="2100" spc="-55">
                <a:latin typeface="Cambria"/>
                <a:cs typeface="Cambria"/>
              </a:rPr>
              <a:t>3)</a:t>
            </a:r>
            <a:r>
              <a:rPr dirty="0" sz="2100" spc="95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f(x)=</a:t>
            </a:r>
            <a:r>
              <a:rPr dirty="0" sz="2100" spc="110">
                <a:latin typeface="Cambria"/>
                <a:cs typeface="Cambria"/>
              </a:rPr>
              <a:t> x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baseline="25793" sz="2100" spc="7">
                <a:latin typeface="Cambria"/>
                <a:cs typeface="Cambria"/>
              </a:rPr>
              <a:t>3</a:t>
            </a:r>
            <a:r>
              <a:rPr dirty="0" baseline="25793" sz="2100" spc="375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+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2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dirty="0" sz="2100" spc="-55">
                <a:latin typeface="Cambria"/>
                <a:cs typeface="Cambria"/>
              </a:rPr>
              <a:t>4)</a:t>
            </a:r>
            <a:r>
              <a:rPr dirty="0" sz="2100" spc="95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f(x)=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5</a:t>
            </a:r>
            <a:r>
              <a:rPr dirty="0" sz="2100" spc="110">
                <a:latin typeface="Cambria"/>
                <a:cs typeface="Cambria"/>
              </a:rPr>
              <a:t> x</a:t>
            </a:r>
            <a:r>
              <a:rPr dirty="0" sz="2100" spc="114">
                <a:latin typeface="Cambria"/>
                <a:cs typeface="Cambria"/>
              </a:rPr>
              <a:t> –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7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dirty="0" sz="2100" spc="-65">
                <a:latin typeface="Cambria"/>
                <a:cs typeface="Cambria"/>
              </a:rPr>
              <a:t>5</a:t>
            </a:r>
            <a:r>
              <a:rPr dirty="0" sz="2100" spc="-50">
                <a:latin typeface="Cambria"/>
                <a:cs typeface="Cambria"/>
              </a:rPr>
              <a:t>)</a:t>
            </a:r>
            <a:r>
              <a:rPr dirty="0" sz="2100" spc="-20">
                <a:latin typeface="Cambria"/>
                <a:cs typeface="Cambria"/>
              </a:rPr>
              <a:t>f</a:t>
            </a:r>
            <a:r>
              <a:rPr dirty="0" sz="2100" spc="-35">
                <a:latin typeface="Cambria"/>
                <a:cs typeface="Cambria"/>
              </a:rPr>
              <a:t>(</a:t>
            </a:r>
            <a:r>
              <a:rPr dirty="0" sz="2100" spc="30">
                <a:latin typeface="Cambria"/>
                <a:cs typeface="Cambria"/>
              </a:rPr>
              <a:t>x)</a:t>
            </a:r>
            <a:r>
              <a:rPr dirty="0" sz="2100" spc="45">
                <a:latin typeface="Cambria"/>
                <a:cs typeface="Cambria"/>
              </a:rPr>
              <a:t>=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8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450">
                <a:latin typeface="Cambria"/>
                <a:cs typeface="Cambria"/>
              </a:rPr>
              <a:t>/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(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9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114">
                <a:latin typeface="Cambria"/>
                <a:cs typeface="Cambria"/>
              </a:rPr>
              <a:t>–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3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  <a:tabLst>
                <a:tab pos="1697355" algn="l"/>
              </a:tabLst>
            </a:pPr>
            <a:r>
              <a:rPr dirty="0" sz="2100" spc="-65">
                <a:latin typeface="Cambria"/>
                <a:cs typeface="Cambria"/>
              </a:rPr>
              <a:t>6</a:t>
            </a:r>
            <a:r>
              <a:rPr dirty="0" sz="2100" spc="-50">
                <a:latin typeface="Cambria"/>
                <a:cs typeface="Cambria"/>
              </a:rPr>
              <a:t>)</a:t>
            </a:r>
            <a:r>
              <a:rPr dirty="0" sz="2100" spc="-20">
                <a:latin typeface="Cambria"/>
                <a:cs typeface="Cambria"/>
              </a:rPr>
              <a:t>f</a:t>
            </a:r>
            <a:r>
              <a:rPr dirty="0" sz="2100" spc="-35">
                <a:latin typeface="Cambria"/>
                <a:cs typeface="Cambria"/>
              </a:rPr>
              <a:t>(</a:t>
            </a:r>
            <a:r>
              <a:rPr dirty="0" sz="2100" spc="30">
                <a:latin typeface="Cambria"/>
                <a:cs typeface="Cambria"/>
              </a:rPr>
              <a:t>x)</a:t>
            </a:r>
            <a:r>
              <a:rPr dirty="0" sz="2100" spc="45">
                <a:latin typeface="Cambria"/>
                <a:cs typeface="Cambria"/>
              </a:rPr>
              <a:t>=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(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4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>
                <a:latin typeface="Cambria"/>
                <a:cs typeface="Cambria"/>
              </a:rPr>
              <a:t>	</a:t>
            </a:r>
            <a:r>
              <a:rPr dirty="0" sz="2100" spc="105">
                <a:latin typeface="Cambria"/>
                <a:cs typeface="Cambria"/>
              </a:rPr>
              <a:t>+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3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450">
                <a:latin typeface="Cambria"/>
                <a:cs typeface="Cambria"/>
              </a:rPr>
              <a:t>/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(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5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 spc="140">
                <a:latin typeface="Cambria"/>
                <a:cs typeface="Cambria"/>
              </a:rPr>
              <a:t> </a:t>
            </a:r>
            <a:r>
              <a:rPr dirty="0" sz="2100" spc="114">
                <a:latin typeface="Cambria"/>
                <a:cs typeface="Cambria"/>
              </a:rPr>
              <a:t>–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2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endParaRPr sz="2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dirty="0" sz="2100" spc="-65">
                <a:latin typeface="Cambria"/>
                <a:cs typeface="Cambria"/>
              </a:rPr>
              <a:t>7</a:t>
            </a:r>
            <a:r>
              <a:rPr dirty="0" sz="2100" spc="-40">
                <a:latin typeface="Cambria"/>
                <a:cs typeface="Cambria"/>
              </a:rPr>
              <a:t>)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-5">
                <a:latin typeface="Cambria"/>
                <a:cs typeface="Cambria"/>
              </a:rPr>
              <a:t>f(x)=</a:t>
            </a:r>
            <a:r>
              <a:rPr dirty="0" sz="2100" spc="-15">
                <a:latin typeface="Cambria"/>
                <a:cs typeface="Cambria"/>
              </a:rPr>
              <a:t>(</a:t>
            </a:r>
            <a:r>
              <a:rPr dirty="0" sz="2100" spc="5">
                <a:latin typeface="Cambria"/>
                <a:cs typeface="Cambria"/>
              </a:rPr>
              <a:t>7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+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4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450">
                <a:latin typeface="Cambria"/>
                <a:cs typeface="Cambria"/>
              </a:rPr>
              <a:t>/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(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6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114">
                <a:latin typeface="Cambria"/>
                <a:cs typeface="Cambria"/>
              </a:rPr>
              <a:t>–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5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105">
                <a:latin typeface="Cambria"/>
                <a:cs typeface="Cambria"/>
              </a:rPr>
              <a:t>)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96239"/>
            <a:ext cx="41802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5">
                <a:solidFill>
                  <a:srgbClr val="565F6C"/>
                </a:solidFill>
                <a:latin typeface="Cambria"/>
                <a:cs typeface="Cambria"/>
              </a:rPr>
              <a:t>P</a:t>
            </a:r>
            <a:r>
              <a:rPr dirty="0" sz="2400" spc="315">
                <a:solidFill>
                  <a:srgbClr val="565F6C"/>
                </a:solidFill>
                <a:latin typeface="Cambria"/>
                <a:cs typeface="Cambria"/>
              </a:rPr>
              <a:t>IGEONHOLE</a:t>
            </a:r>
            <a:r>
              <a:rPr dirty="0" sz="2400" spc="245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dirty="0" sz="3000" spc="275">
                <a:solidFill>
                  <a:srgbClr val="565F6C"/>
                </a:solidFill>
                <a:latin typeface="Cambria"/>
                <a:cs typeface="Cambria"/>
              </a:rPr>
              <a:t>P</a:t>
            </a:r>
            <a:r>
              <a:rPr dirty="0" sz="2400" spc="275">
                <a:solidFill>
                  <a:srgbClr val="565F6C"/>
                </a:solidFill>
                <a:latin typeface="Cambria"/>
                <a:cs typeface="Cambria"/>
              </a:rPr>
              <a:t>RINCIPLE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7673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latin typeface="Cambria"/>
                <a:cs typeface="Cambria"/>
              </a:rPr>
              <a:t>If 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n </a:t>
            </a:r>
            <a:r>
              <a:rPr dirty="0" sz="2400" spc="50">
                <a:solidFill>
                  <a:srgbClr val="FF0000"/>
                </a:solidFill>
                <a:latin typeface="Cambria"/>
                <a:cs typeface="Cambria"/>
              </a:rPr>
              <a:t>pigeons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85">
                <a:latin typeface="Cambria"/>
                <a:cs typeface="Cambria"/>
              </a:rPr>
              <a:t>assigned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135">
                <a:solidFill>
                  <a:srgbClr val="0000FF"/>
                </a:solidFill>
                <a:latin typeface="Cambria"/>
                <a:cs typeface="Cambria"/>
              </a:rPr>
              <a:t>m </a:t>
            </a:r>
            <a:r>
              <a:rPr dirty="0" sz="2400" spc="60">
                <a:solidFill>
                  <a:srgbClr val="0000FF"/>
                </a:solidFill>
                <a:latin typeface="Cambria"/>
                <a:cs typeface="Cambria"/>
              </a:rPr>
              <a:t>pigeonholes</a:t>
            </a:r>
            <a:r>
              <a:rPr dirty="0" sz="2400" spc="60">
                <a:latin typeface="Cambria"/>
                <a:cs typeface="Cambria"/>
              </a:rPr>
              <a:t>,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135">
                <a:latin typeface="Cambria"/>
                <a:cs typeface="Cambria"/>
              </a:rPr>
              <a:t>m </a:t>
            </a:r>
            <a:r>
              <a:rPr dirty="0" sz="2400" spc="125">
                <a:latin typeface="Cambria"/>
                <a:cs typeface="Cambria"/>
              </a:rPr>
              <a:t>&lt; </a:t>
            </a:r>
            <a:r>
              <a:rPr dirty="0" sz="2400" spc="135">
                <a:latin typeface="Cambria"/>
                <a:cs typeface="Cambria"/>
              </a:rPr>
              <a:t>n, 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40">
                <a:latin typeface="Cambria"/>
                <a:cs typeface="Cambria"/>
              </a:rPr>
              <a:t>at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contains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more 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pigeons.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895600"/>
            <a:ext cx="5961376" cy="297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9837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0">
                <a:solidFill>
                  <a:srgbClr val="565F6C"/>
                </a:solidFill>
              </a:rPr>
              <a:t>T</a:t>
            </a:r>
            <a:r>
              <a:rPr dirty="0" sz="2400" spc="310">
                <a:solidFill>
                  <a:srgbClr val="565F6C"/>
                </a:solidFill>
              </a:rPr>
              <a:t>HE</a:t>
            </a:r>
            <a:r>
              <a:rPr dirty="0" sz="2400" spc="305">
                <a:solidFill>
                  <a:srgbClr val="565F6C"/>
                </a:solidFill>
              </a:rPr>
              <a:t> </a:t>
            </a:r>
            <a:r>
              <a:rPr dirty="0" sz="3000" spc="315">
                <a:solidFill>
                  <a:srgbClr val="565F6C"/>
                </a:solidFill>
              </a:rPr>
              <a:t>P</a:t>
            </a:r>
            <a:r>
              <a:rPr dirty="0" sz="2400" spc="315">
                <a:solidFill>
                  <a:srgbClr val="565F6C"/>
                </a:solidFill>
              </a:rPr>
              <a:t>IGEONHOLE</a:t>
            </a:r>
            <a:r>
              <a:rPr dirty="0" sz="2400" spc="285">
                <a:solidFill>
                  <a:srgbClr val="565F6C"/>
                </a:solidFill>
              </a:rPr>
              <a:t> </a:t>
            </a:r>
            <a:r>
              <a:rPr dirty="0" sz="3000" spc="275">
                <a:solidFill>
                  <a:srgbClr val="565F6C"/>
                </a:solidFill>
              </a:rPr>
              <a:t>P</a:t>
            </a:r>
            <a:r>
              <a:rPr dirty="0" sz="2400" spc="275">
                <a:solidFill>
                  <a:srgbClr val="565F6C"/>
                </a:solidFill>
              </a:rPr>
              <a:t>RINCIPLE</a:t>
            </a:r>
            <a:r>
              <a:rPr dirty="0" sz="2400" spc="335">
                <a:solidFill>
                  <a:srgbClr val="565F6C"/>
                </a:solidFill>
              </a:rPr>
              <a:t> </a:t>
            </a:r>
            <a:r>
              <a:rPr dirty="0" sz="3000" spc="245">
                <a:solidFill>
                  <a:srgbClr val="565F6C"/>
                </a:solidFill>
              </a:rPr>
              <a:t>(</a:t>
            </a:r>
            <a:r>
              <a:rPr dirty="0" sz="2400" spc="245">
                <a:solidFill>
                  <a:srgbClr val="565F6C"/>
                </a:solidFill>
              </a:rPr>
              <a:t>FUNCTION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dirty="0" sz="2400" spc="229">
                <a:solidFill>
                  <a:srgbClr val="565F6C"/>
                </a:solidFill>
              </a:rPr>
              <a:t>VERSION</a:t>
            </a:r>
            <a:r>
              <a:rPr dirty="0" sz="3000" spc="229">
                <a:solidFill>
                  <a:srgbClr val="565F6C"/>
                </a:solidFill>
              </a:rPr>
              <a:t>)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762" y="3688622"/>
            <a:ext cx="6887561" cy="23103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1911223"/>
            <a:ext cx="5061585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0">
                <a:latin typeface="Cambria"/>
                <a:cs typeface="Cambria"/>
              </a:rPr>
              <a:t>Suppose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200">
                <a:latin typeface="Cambria"/>
                <a:cs typeface="Cambria"/>
              </a:rPr>
              <a:t>A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90">
                <a:latin typeface="Cambria"/>
                <a:cs typeface="Cambria"/>
              </a:rPr>
              <a:t>and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220">
                <a:latin typeface="Cambria"/>
                <a:cs typeface="Cambria"/>
              </a:rPr>
              <a:t>B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are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finite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sets</a:t>
            </a:r>
            <a:r>
              <a:rPr dirty="0" sz="2000" spc="90">
                <a:latin typeface="Cambria"/>
                <a:cs typeface="Cambria"/>
              </a:rPr>
              <a:t> and</a:t>
            </a:r>
            <a:r>
              <a:rPr dirty="0" sz="2000" spc="105">
                <a:latin typeface="Cambria"/>
                <a:cs typeface="Cambria"/>
              </a:rPr>
              <a:t> </a:t>
            </a:r>
            <a:r>
              <a:rPr dirty="0" sz="2000" spc="165">
                <a:latin typeface="Cambria"/>
                <a:cs typeface="Cambria"/>
              </a:rPr>
              <a:t>f:A→B</a:t>
            </a:r>
            <a:endParaRPr sz="20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dirty="0" sz="2000" spc="110">
                <a:latin typeface="Cambria"/>
                <a:cs typeface="Cambria"/>
              </a:rPr>
              <a:t>If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290">
                <a:latin typeface="Cambria"/>
                <a:cs typeface="Cambria"/>
              </a:rPr>
              <a:t>|A|&gt;|B|then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not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injective.</a:t>
            </a:r>
            <a:endParaRPr sz="20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eriod"/>
              <a:tabLst>
                <a:tab pos="293370" algn="l"/>
              </a:tabLst>
            </a:pPr>
            <a:r>
              <a:rPr dirty="0" sz="2000" spc="110">
                <a:latin typeface="Cambria"/>
                <a:cs typeface="Cambria"/>
              </a:rPr>
              <a:t>If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375">
                <a:latin typeface="Cambria"/>
                <a:cs typeface="Cambria"/>
              </a:rPr>
              <a:t>|A|&lt;|B|,</a:t>
            </a:r>
            <a:r>
              <a:rPr dirty="0" sz="2000" spc="95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then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60">
                <a:latin typeface="Cambria"/>
                <a:cs typeface="Cambria"/>
              </a:rPr>
              <a:t>f</a:t>
            </a:r>
            <a:r>
              <a:rPr dirty="0" sz="2000" spc="100">
                <a:latin typeface="Cambria"/>
                <a:cs typeface="Cambria"/>
              </a:rPr>
              <a:t> </a:t>
            </a: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50">
                <a:latin typeface="Cambria"/>
                <a:cs typeface="Cambria"/>
              </a:rPr>
              <a:t>not</a:t>
            </a:r>
            <a:r>
              <a:rPr dirty="0" sz="2000" spc="90">
                <a:latin typeface="Cambria"/>
                <a:cs typeface="Cambria"/>
              </a:rPr>
              <a:t> </a:t>
            </a:r>
            <a:r>
              <a:rPr dirty="0" sz="2000" spc="65">
                <a:latin typeface="Cambria"/>
                <a:cs typeface="Cambria"/>
              </a:rPr>
              <a:t>surjective.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704713" y="1911223"/>
            <a:ext cx="18389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0">
                <a:latin typeface="Cambria"/>
                <a:cs typeface="Cambria"/>
              </a:rPr>
              <a:t>is</a:t>
            </a:r>
            <a:r>
              <a:rPr dirty="0" sz="2000" spc="55">
                <a:latin typeface="Cambria"/>
                <a:cs typeface="Cambria"/>
              </a:rPr>
              <a:t> </a:t>
            </a:r>
            <a:r>
              <a:rPr dirty="0" sz="2000" spc="100">
                <a:latin typeface="Cambria"/>
                <a:cs typeface="Cambria"/>
              </a:rPr>
              <a:t>any</a:t>
            </a:r>
            <a:r>
              <a:rPr dirty="0" sz="2000" spc="70">
                <a:latin typeface="Cambria"/>
                <a:cs typeface="Cambria"/>
              </a:rPr>
              <a:t> </a:t>
            </a:r>
            <a:r>
              <a:rPr dirty="0" sz="2000" spc="75">
                <a:latin typeface="Cambria"/>
                <a:cs typeface="Cambria"/>
              </a:rPr>
              <a:t>function.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9767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5">
                <a:solidFill>
                  <a:srgbClr val="565F6C"/>
                </a:solidFill>
              </a:rPr>
              <a:t>T</a:t>
            </a:r>
            <a:r>
              <a:rPr dirty="0" sz="2400" spc="305">
                <a:solidFill>
                  <a:srgbClr val="565F6C"/>
                </a:solidFill>
              </a:rPr>
              <a:t>HE</a:t>
            </a:r>
            <a:r>
              <a:rPr dirty="0" sz="2400" spc="295">
                <a:solidFill>
                  <a:srgbClr val="565F6C"/>
                </a:solidFill>
              </a:rPr>
              <a:t> </a:t>
            </a:r>
            <a:r>
              <a:rPr dirty="0" sz="3000" spc="310">
                <a:solidFill>
                  <a:srgbClr val="565F6C"/>
                </a:solidFill>
              </a:rPr>
              <a:t>E</a:t>
            </a:r>
            <a:r>
              <a:rPr dirty="0" sz="2400" spc="310">
                <a:solidFill>
                  <a:srgbClr val="565F6C"/>
                </a:solidFill>
              </a:rPr>
              <a:t>XTENDED</a:t>
            </a:r>
            <a:r>
              <a:rPr dirty="0" sz="2400" spc="280">
                <a:solidFill>
                  <a:srgbClr val="565F6C"/>
                </a:solidFill>
              </a:rPr>
              <a:t> </a:t>
            </a:r>
            <a:r>
              <a:rPr dirty="0" sz="3000" spc="315">
                <a:solidFill>
                  <a:srgbClr val="565F6C"/>
                </a:solidFill>
              </a:rPr>
              <a:t>P</a:t>
            </a:r>
            <a:r>
              <a:rPr dirty="0" sz="2400" spc="315">
                <a:solidFill>
                  <a:srgbClr val="565F6C"/>
                </a:solidFill>
              </a:rPr>
              <a:t>IGEONHOLE</a:t>
            </a:r>
            <a:r>
              <a:rPr dirty="0" sz="2400" spc="290">
                <a:solidFill>
                  <a:srgbClr val="565F6C"/>
                </a:solidFill>
              </a:rPr>
              <a:t> </a:t>
            </a:r>
            <a:r>
              <a:rPr dirty="0" sz="3000" spc="275">
                <a:solidFill>
                  <a:srgbClr val="565F6C"/>
                </a:solidFill>
              </a:rPr>
              <a:t>P</a:t>
            </a:r>
            <a:r>
              <a:rPr dirty="0" sz="2400" spc="275">
                <a:solidFill>
                  <a:srgbClr val="565F6C"/>
                </a:solidFill>
              </a:rPr>
              <a:t>RINCIPLE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7768590" cy="427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latin typeface="Cambria"/>
                <a:cs typeface="Cambria"/>
              </a:rPr>
              <a:t>If </a:t>
            </a:r>
            <a:r>
              <a:rPr dirty="0" sz="2400" spc="75">
                <a:latin typeface="Cambria"/>
                <a:cs typeface="Cambria"/>
              </a:rPr>
              <a:t>there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135">
                <a:solidFill>
                  <a:srgbClr val="0000FF"/>
                </a:solidFill>
                <a:latin typeface="Cambria"/>
                <a:cs typeface="Cambria"/>
              </a:rPr>
              <a:t>m </a:t>
            </a:r>
            <a:r>
              <a:rPr dirty="0" sz="2400" spc="50">
                <a:solidFill>
                  <a:srgbClr val="0000FF"/>
                </a:solidFill>
                <a:latin typeface="Cambria"/>
                <a:cs typeface="Cambria"/>
              </a:rPr>
              <a:t>pigeonholes </a:t>
            </a:r>
            <a:r>
              <a:rPr dirty="0" sz="2400" spc="100">
                <a:latin typeface="Cambria"/>
                <a:cs typeface="Cambria"/>
              </a:rPr>
              <a:t>and </a:t>
            </a:r>
            <a:r>
              <a:rPr dirty="0" sz="2400" spc="35">
                <a:latin typeface="Cambria"/>
                <a:cs typeface="Cambria"/>
              </a:rPr>
              <a:t>more </a:t>
            </a:r>
            <a:r>
              <a:rPr dirty="0" sz="2400" spc="130">
                <a:latin typeface="Cambria"/>
                <a:cs typeface="Cambria"/>
              </a:rPr>
              <a:t>than </a:t>
            </a:r>
            <a:r>
              <a:rPr dirty="0" sz="2400" spc="65">
                <a:solidFill>
                  <a:srgbClr val="FF0000"/>
                </a:solidFill>
                <a:latin typeface="Cambria"/>
                <a:cs typeface="Cambria"/>
              </a:rPr>
              <a:t>2m pigeons</a:t>
            </a:r>
            <a:r>
              <a:rPr dirty="0" sz="2400" spc="65">
                <a:latin typeface="Cambria"/>
                <a:cs typeface="Cambria"/>
              </a:rPr>
              <a:t>, 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then </a:t>
            </a:r>
            <a:r>
              <a:rPr dirty="0" sz="2400" spc="75">
                <a:latin typeface="Cambria"/>
                <a:cs typeface="Cambria"/>
              </a:rPr>
              <a:t>three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515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more </a:t>
            </a:r>
            <a:r>
              <a:rPr dirty="0" sz="2400" spc="50">
                <a:latin typeface="Cambria"/>
                <a:cs typeface="Cambria"/>
              </a:rPr>
              <a:t>pigeons </a:t>
            </a:r>
            <a:r>
              <a:rPr dirty="0" sz="2400" spc="70">
                <a:latin typeface="Cambria"/>
                <a:cs typeface="Cambria"/>
              </a:rPr>
              <a:t>will </a:t>
            </a:r>
            <a:r>
              <a:rPr dirty="0" sz="2400" spc="100">
                <a:latin typeface="Cambria"/>
                <a:cs typeface="Cambria"/>
              </a:rPr>
              <a:t>have </a:t>
            </a:r>
            <a:r>
              <a:rPr dirty="0" sz="2400" spc="25">
                <a:latin typeface="Cambria"/>
                <a:cs typeface="Cambria"/>
              </a:rPr>
              <a:t>to </a:t>
            </a:r>
            <a:r>
              <a:rPr dirty="0" sz="2400" spc="15">
                <a:latin typeface="Cambria"/>
                <a:cs typeface="Cambria"/>
              </a:rPr>
              <a:t>be </a:t>
            </a:r>
            <a:r>
              <a:rPr dirty="0" sz="2400" spc="85">
                <a:latin typeface="Cambria"/>
                <a:cs typeface="Cambria"/>
              </a:rPr>
              <a:t>assigned </a:t>
            </a:r>
            <a:r>
              <a:rPr dirty="0" sz="2400" spc="25">
                <a:latin typeface="Cambria"/>
                <a:cs typeface="Cambria"/>
              </a:rPr>
              <a:t>to 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at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pigeonholes.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130">
                <a:latin typeface="Cambria"/>
                <a:cs typeface="Cambria"/>
              </a:rPr>
              <a:t>I</a:t>
            </a:r>
            <a:r>
              <a:rPr dirty="0" sz="2400" spc="130">
                <a:latin typeface="Cambria"/>
                <a:cs typeface="Cambria"/>
              </a:rPr>
              <a:t>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4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an</a:t>
            </a:r>
            <a:r>
              <a:rPr dirty="0" sz="2400" spc="114">
                <a:latin typeface="Cambria"/>
                <a:cs typeface="Cambria"/>
              </a:rPr>
              <a:t>d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m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</a:t>
            </a:r>
            <a:r>
              <a:rPr dirty="0" sz="2400" spc="90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4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p</a:t>
            </a:r>
            <a:r>
              <a:rPr dirty="0" sz="2400" spc="-30">
                <a:latin typeface="Cambria"/>
                <a:cs typeface="Cambria"/>
              </a:rPr>
              <a:t>o</a:t>
            </a:r>
            <a:r>
              <a:rPr dirty="0" sz="2400" spc="100">
                <a:latin typeface="Cambria"/>
                <a:cs typeface="Cambria"/>
              </a:rPr>
              <a:t>sit</a:t>
            </a:r>
            <a:r>
              <a:rPr dirty="0" sz="2400" spc="55">
                <a:latin typeface="Cambria"/>
                <a:cs typeface="Cambria"/>
              </a:rPr>
              <a:t>i</a:t>
            </a:r>
            <a:r>
              <a:rPr dirty="0" sz="2400" spc="50">
                <a:latin typeface="Cambria"/>
                <a:cs typeface="Cambria"/>
              </a:rPr>
              <a:t>v</a:t>
            </a:r>
            <a:r>
              <a:rPr dirty="0" sz="2400" spc="50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intege</a:t>
            </a:r>
            <a:r>
              <a:rPr dirty="0" sz="2400" spc="60">
                <a:latin typeface="Cambria"/>
                <a:cs typeface="Cambria"/>
              </a:rPr>
              <a:t>r</a:t>
            </a:r>
            <a:r>
              <a:rPr dirty="0" sz="2400" spc="125">
                <a:latin typeface="Cambria"/>
                <a:cs typeface="Cambria"/>
              </a:rPr>
              <a:t>s,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20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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20">
                <a:latin typeface="Cambria"/>
                <a:cs typeface="Cambria"/>
              </a:rPr>
              <a:t> </a:t>
            </a:r>
            <a:r>
              <a:rPr dirty="0" sz="2400" spc="-509">
                <a:latin typeface="Cambria"/>
                <a:cs typeface="Cambria"/>
              </a:rPr>
              <a:t>/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15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m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4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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Cambria"/>
                <a:cs typeface="Cambria"/>
              </a:rPr>
              <a:t>s</a:t>
            </a:r>
            <a:r>
              <a:rPr dirty="0" sz="2400" spc="90">
                <a:latin typeface="Cambria"/>
                <a:cs typeface="Cambria"/>
              </a:rPr>
              <a:t>t</a:t>
            </a:r>
            <a:r>
              <a:rPr dirty="0" sz="2400" spc="75">
                <a:latin typeface="Cambria"/>
                <a:cs typeface="Cambria"/>
              </a:rPr>
              <a:t>ands  </a:t>
            </a:r>
            <a:r>
              <a:rPr dirty="0" sz="2400" spc="20">
                <a:latin typeface="Cambria"/>
                <a:cs typeface="Cambria"/>
              </a:rPr>
              <a:t>for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largest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integer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less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than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equal 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rational </a:t>
            </a:r>
            <a:r>
              <a:rPr dirty="0" sz="2400" spc="80">
                <a:latin typeface="Cambria"/>
                <a:cs typeface="Cambria"/>
              </a:rPr>
              <a:t>number </a:t>
            </a:r>
            <a:r>
              <a:rPr dirty="0" sz="2400" spc="-20">
                <a:latin typeface="Cambria"/>
                <a:cs typeface="Cambria"/>
              </a:rPr>
              <a:t>n/m. </a:t>
            </a:r>
            <a:r>
              <a:rPr dirty="0" sz="2400" spc="125">
                <a:latin typeface="Cambria"/>
                <a:cs typeface="Cambria"/>
              </a:rPr>
              <a:t>Thus </a:t>
            </a:r>
            <a:r>
              <a:rPr dirty="0" sz="2400">
                <a:latin typeface="Symbol"/>
                <a:cs typeface="Symbol"/>
              </a:rPr>
              <a:t>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75">
                <a:latin typeface="Cambria"/>
                <a:cs typeface="Cambria"/>
              </a:rPr>
              <a:t>3/2</a:t>
            </a:r>
            <a:r>
              <a:rPr dirty="0" sz="2400" spc="-17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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85">
                <a:latin typeface="Cambria"/>
                <a:cs typeface="Cambria"/>
              </a:rPr>
              <a:t>1, </a:t>
            </a:r>
            <a:r>
              <a:rPr dirty="0" sz="2400">
                <a:latin typeface="Symbol"/>
                <a:cs typeface="Symbol"/>
              </a:rPr>
              <a:t>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75">
                <a:latin typeface="Cambria"/>
                <a:cs typeface="Cambria"/>
              </a:rPr>
              <a:t>9/4</a:t>
            </a:r>
            <a:r>
              <a:rPr dirty="0" sz="2400" spc="-17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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5">
                <a:latin typeface="Cambria"/>
                <a:cs typeface="Cambria"/>
              </a:rPr>
              <a:t>2 </a:t>
            </a:r>
            <a:r>
              <a:rPr dirty="0" sz="2400" spc="110">
                <a:latin typeface="Cambria"/>
                <a:cs typeface="Cambria"/>
              </a:rPr>
              <a:t>and </a:t>
            </a:r>
            <a:r>
              <a:rPr dirty="0" sz="2400">
                <a:latin typeface="Symbol"/>
                <a:cs typeface="Symbol"/>
              </a:rPr>
              <a:t>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70">
                <a:latin typeface="Cambria"/>
                <a:cs typeface="Cambria"/>
              </a:rPr>
              <a:t>6/3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Symbol"/>
                <a:cs typeface="Symbol"/>
              </a:rPr>
              <a:t>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2.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590"/>
              </a:spcBef>
            </a:pPr>
            <a:r>
              <a:rPr dirty="0" sz="2400" spc="140" b="1">
                <a:latin typeface="Cambria"/>
                <a:cs typeface="Cambria"/>
              </a:rPr>
              <a:t>Theorem</a:t>
            </a:r>
            <a:r>
              <a:rPr dirty="0" sz="2400" spc="16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spc="300" b="1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(The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extended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40">
                <a:latin typeface="Cambria"/>
                <a:cs typeface="Cambria"/>
              </a:rPr>
              <a:t>principle)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  <a:spcBef>
                <a:spcPts val="615"/>
              </a:spcBef>
            </a:pPr>
            <a:r>
              <a:rPr dirty="0" sz="2400" spc="130">
                <a:latin typeface="Cambria"/>
                <a:cs typeface="Cambria"/>
              </a:rPr>
              <a:t>If 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n </a:t>
            </a:r>
            <a:r>
              <a:rPr dirty="0" sz="2400" spc="50">
                <a:solidFill>
                  <a:srgbClr val="FF0000"/>
                </a:solidFill>
                <a:latin typeface="Cambria"/>
                <a:cs typeface="Cambria"/>
              </a:rPr>
              <a:t>pigeons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85">
                <a:latin typeface="Cambria"/>
                <a:cs typeface="Cambria"/>
              </a:rPr>
              <a:t>assigned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135">
                <a:solidFill>
                  <a:srgbClr val="0000FF"/>
                </a:solidFill>
                <a:latin typeface="Cambria"/>
                <a:cs typeface="Cambria"/>
              </a:rPr>
              <a:t>m </a:t>
            </a:r>
            <a:r>
              <a:rPr dirty="0" sz="2400" spc="60">
                <a:solidFill>
                  <a:srgbClr val="0000FF"/>
                </a:solidFill>
                <a:latin typeface="Cambria"/>
                <a:cs typeface="Cambria"/>
              </a:rPr>
              <a:t>pigeonholes</a:t>
            </a:r>
            <a:r>
              <a:rPr dirty="0" sz="2400" spc="60">
                <a:latin typeface="Cambria"/>
                <a:cs typeface="Cambria"/>
              </a:rPr>
              <a:t>, </a:t>
            </a:r>
            <a:r>
              <a:rPr dirty="0" sz="2400" spc="100">
                <a:latin typeface="Cambria"/>
                <a:cs typeface="Cambria"/>
              </a:rPr>
              <a:t>then </a:t>
            </a:r>
            <a:r>
              <a:rPr dirty="0" sz="2400" spc="25">
                <a:latin typeface="Cambria"/>
                <a:cs typeface="Cambria"/>
              </a:rPr>
              <a:t>one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</a:t>
            </a:r>
            <a:r>
              <a:rPr dirty="0" sz="2400" spc="54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pigeonholes</a:t>
            </a:r>
            <a:r>
              <a:rPr dirty="0" sz="2400" spc="23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must</a:t>
            </a:r>
            <a:r>
              <a:rPr dirty="0" sz="2400" spc="41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obtain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140">
                <a:latin typeface="Cambria"/>
                <a:cs typeface="Cambria"/>
              </a:rPr>
              <a:t>at</a:t>
            </a:r>
            <a:r>
              <a:rPr dirty="0" sz="2400" spc="26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least</a:t>
            </a:r>
            <a:endParaRPr sz="2400">
              <a:latin typeface="Cambria"/>
              <a:cs typeface="Cambria"/>
            </a:endParaRPr>
          </a:p>
          <a:p>
            <a:pPr algn="just" marL="95885">
              <a:lnSpc>
                <a:spcPct val="100000"/>
              </a:lnSpc>
            </a:pP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</a:t>
            </a:r>
            <a:r>
              <a:rPr dirty="0" sz="2400" spc="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(n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–</a:t>
            </a:r>
            <a:r>
              <a:rPr dirty="0" sz="2400" spc="1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dirty="0" sz="2400" spc="-12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dirty="0" sz="2400" spc="1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-509">
                <a:solidFill>
                  <a:srgbClr val="FF0000"/>
                </a:solidFill>
                <a:latin typeface="Cambria"/>
                <a:cs typeface="Cambria"/>
              </a:rPr>
              <a:t>/</a:t>
            </a:r>
            <a:r>
              <a:rPr dirty="0" sz="2400" spc="1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135">
                <a:solidFill>
                  <a:srgbClr val="FF0000"/>
                </a:solidFill>
                <a:latin typeface="Cambria"/>
                <a:cs typeface="Cambria"/>
              </a:rPr>
              <a:t>m</a:t>
            </a:r>
            <a:r>
              <a:rPr dirty="0" sz="2400" spc="1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Symbol"/>
                <a:cs typeface="Symbol"/>
              </a:rPr>
              <a:t></a:t>
            </a:r>
            <a:r>
              <a:rPr dirty="0" sz="2400" spc="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+</a:t>
            </a:r>
            <a:r>
              <a:rPr dirty="0" sz="2400" spc="1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5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dirty="0" sz="2400" spc="1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50">
                <a:solidFill>
                  <a:srgbClr val="FF0000"/>
                </a:solidFill>
                <a:latin typeface="Cambria"/>
                <a:cs typeface="Cambria"/>
              </a:rPr>
              <a:t>pigeon</a:t>
            </a:r>
            <a:r>
              <a:rPr dirty="0" sz="2400" spc="55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dirty="0" sz="2400" spc="17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588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25">
                <a:solidFill>
                  <a:srgbClr val="565F6C"/>
                </a:solidFill>
              </a:rPr>
              <a:t>G</a:t>
            </a:r>
            <a:r>
              <a:rPr dirty="0" sz="2400" spc="325">
                <a:solidFill>
                  <a:srgbClr val="565F6C"/>
                </a:solidFill>
              </a:rPr>
              <a:t>ENERIC</a:t>
            </a:r>
            <a:r>
              <a:rPr dirty="0" sz="2400" spc="330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3240" y="1625853"/>
            <a:ext cx="7127240" cy="4258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7815" marR="363220" indent="-273050">
              <a:lnSpc>
                <a:spcPct val="100299"/>
              </a:lnSpc>
              <a:spcBef>
                <a:spcPts val="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8450" algn="l"/>
              </a:tabLst>
            </a:pPr>
            <a:r>
              <a:rPr dirty="0" sz="2400" spc="235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function </a:t>
            </a:r>
            <a:r>
              <a:rPr dirty="0" sz="2400" spc="50">
                <a:latin typeface="Cambria"/>
                <a:cs typeface="Cambria"/>
              </a:rPr>
              <a:t>f: </a:t>
            </a:r>
            <a:r>
              <a:rPr dirty="0" sz="2400" spc="315">
                <a:latin typeface="Cambria"/>
                <a:cs typeface="Cambria"/>
              </a:rPr>
              <a:t>X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320">
                <a:latin typeface="Cambria"/>
                <a:cs typeface="Cambria"/>
              </a:rPr>
              <a:t>Y </a:t>
            </a:r>
            <a:r>
              <a:rPr dirty="0" sz="2400" spc="80">
                <a:latin typeface="Cambria"/>
                <a:cs typeface="Cambria"/>
              </a:rPr>
              <a:t>is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80">
                <a:latin typeface="Cambria"/>
                <a:cs typeface="Cambria"/>
              </a:rPr>
              <a:t>relationship </a:t>
            </a:r>
            <a:r>
              <a:rPr dirty="0" sz="2400" spc="45">
                <a:latin typeface="Cambria"/>
                <a:cs typeface="Cambria"/>
              </a:rPr>
              <a:t>between 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320">
                <a:latin typeface="Cambria"/>
                <a:cs typeface="Cambria"/>
              </a:rPr>
              <a:t>X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45">
                <a:latin typeface="Cambria"/>
                <a:cs typeface="Cambria"/>
              </a:rPr>
              <a:t>Y,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when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each 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315">
                <a:latin typeface="Cambria"/>
                <a:cs typeface="Cambria"/>
              </a:rPr>
              <a:t>X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related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unique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2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  <a:p>
            <a:pPr marL="297815" marR="177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8450" algn="l"/>
              </a:tabLst>
            </a:pPr>
            <a:r>
              <a:rPr dirty="0" sz="2400" spc="315">
                <a:latin typeface="Cambria"/>
                <a:cs typeface="Cambria"/>
              </a:rPr>
              <a:t>X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called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domain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20">
                <a:latin typeface="Cambria"/>
                <a:cs typeface="Cambria"/>
              </a:rPr>
              <a:t>f,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range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subset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20">
                <a:latin typeface="Cambria"/>
                <a:cs typeface="Cambria"/>
              </a:rPr>
              <a:t>Y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</a:t>
            </a:r>
            <a:r>
              <a:rPr dirty="0" sz="2400" spc="130">
                <a:latin typeface="Cambria"/>
                <a:cs typeface="Cambria"/>
              </a:rPr>
              <a:t> that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for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each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y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this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subset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there 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exists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40">
                <a:latin typeface="Cambria"/>
                <a:cs typeface="Cambria"/>
              </a:rPr>
              <a:t>an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element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x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315">
                <a:latin typeface="Cambria"/>
                <a:cs typeface="Cambria"/>
              </a:rPr>
              <a:t>X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such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y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 </a:t>
            </a:r>
            <a:r>
              <a:rPr dirty="0" sz="2400" spc="-10">
                <a:latin typeface="Cambria"/>
                <a:cs typeface="Cambria"/>
              </a:rPr>
              <a:t>f(x)</a:t>
            </a:r>
            <a:endParaRPr sz="2400">
              <a:latin typeface="Cambria"/>
              <a:cs typeface="Cambria"/>
            </a:endParaRPr>
          </a:p>
          <a:p>
            <a:pPr marL="2978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8450" algn="l"/>
              </a:tabLst>
            </a:pPr>
            <a:r>
              <a:rPr dirty="0" sz="2400" spc="130">
                <a:latin typeface="Cambria"/>
                <a:cs typeface="Cambria"/>
              </a:rPr>
              <a:t>Sample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functions:</a:t>
            </a:r>
            <a:endParaRPr sz="2400">
              <a:latin typeface="Cambria"/>
              <a:cs typeface="Cambria"/>
            </a:endParaRPr>
          </a:p>
          <a:p>
            <a:pPr lvl="1" marL="665480" indent="-273685">
              <a:lnSpc>
                <a:spcPct val="100000"/>
              </a:lnSpc>
              <a:spcBef>
                <a:spcPts val="49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dirty="0" sz="2100" spc="60">
                <a:latin typeface="Cambria"/>
                <a:cs typeface="Cambria"/>
              </a:rPr>
              <a:t>f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: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210">
                <a:latin typeface="Cambria"/>
                <a:cs typeface="Cambria"/>
              </a:rPr>
              <a:t>R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>
                <a:latin typeface="Wingdings"/>
                <a:cs typeface="Wingdings"/>
              </a:rPr>
              <a:t></a:t>
            </a:r>
            <a:r>
              <a:rPr dirty="0" sz="2100" spc="60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Cambria"/>
                <a:cs typeface="Cambria"/>
              </a:rPr>
              <a:t>R,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-10">
                <a:latin typeface="Cambria"/>
                <a:cs typeface="Cambria"/>
              </a:rPr>
              <a:t>f(x)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=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60">
                <a:latin typeface="Cambria"/>
                <a:cs typeface="Cambria"/>
              </a:rPr>
              <a:t>x</a:t>
            </a:r>
            <a:r>
              <a:rPr dirty="0" baseline="25793" sz="2100" spc="89">
                <a:latin typeface="Cambria"/>
                <a:cs typeface="Cambria"/>
              </a:rPr>
              <a:t>2</a:t>
            </a:r>
            <a:endParaRPr baseline="25793" sz="2100">
              <a:latin typeface="Cambria"/>
              <a:cs typeface="Cambria"/>
            </a:endParaRPr>
          </a:p>
          <a:p>
            <a:pPr lvl="1" marL="665480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dirty="0" sz="2100" spc="60">
                <a:latin typeface="Cambria"/>
                <a:cs typeface="Cambria"/>
              </a:rPr>
              <a:t>f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: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50">
                <a:latin typeface="Cambria"/>
                <a:cs typeface="Cambria"/>
              </a:rPr>
              <a:t>Z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>
                <a:latin typeface="Wingdings"/>
                <a:cs typeface="Wingdings"/>
              </a:rPr>
              <a:t></a:t>
            </a:r>
            <a:r>
              <a:rPr dirty="0" sz="2100" spc="65">
                <a:latin typeface="Times New Roman"/>
                <a:cs typeface="Times New Roman"/>
              </a:rPr>
              <a:t> </a:t>
            </a:r>
            <a:r>
              <a:rPr dirty="0" sz="2100" spc="150">
                <a:latin typeface="Cambria"/>
                <a:cs typeface="Cambria"/>
              </a:rPr>
              <a:t>Z,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f(x)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=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110">
                <a:latin typeface="Cambria"/>
                <a:cs typeface="Cambria"/>
              </a:rPr>
              <a:t>x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+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1</a:t>
            </a:r>
            <a:endParaRPr sz="2100">
              <a:latin typeface="Cambria"/>
              <a:cs typeface="Cambria"/>
            </a:endParaRPr>
          </a:p>
          <a:p>
            <a:pPr lvl="1" marL="665480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65480" algn="l"/>
                <a:tab pos="666115" algn="l"/>
              </a:tabLst>
            </a:pPr>
            <a:r>
              <a:rPr dirty="0" sz="2100" spc="60">
                <a:latin typeface="Cambria"/>
                <a:cs typeface="Cambria"/>
              </a:rPr>
              <a:t>f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25">
                <a:latin typeface="Cambria"/>
                <a:cs typeface="Cambria"/>
              </a:rPr>
              <a:t>: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260">
                <a:latin typeface="Cambria"/>
                <a:cs typeface="Cambria"/>
              </a:rPr>
              <a:t>Q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>
                <a:latin typeface="Wingdings"/>
                <a:cs typeface="Wingdings"/>
              </a:rPr>
              <a:t></a:t>
            </a:r>
            <a:r>
              <a:rPr dirty="0" sz="2100" spc="45">
                <a:latin typeface="Times New Roman"/>
                <a:cs typeface="Times New Roman"/>
              </a:rPr>
              <a:t> </a:t>
            </a:r>
            <a:r>
              <a:rPr dirty="0" sz="2100" spc="150">
                <a:latin typeface="Cambria"/>
                <a:cs typeface="Cambria"/>
              </a:rPr>
              <a:t>Z,</a:t>
            </a:r>
            <a:r>
              <a:rPr dirty="0" sz="2100" spc="135">
                <a:latin typeface="Cambria"/>
                <a:cs typeface="Cambria"/>
              </a:rPr>
              <a:t> </a:t>
            </a:r>
            <a:r>
              <a:rPr dirty="0" sz="2100" spc="-15">
                <a:latin typeface="Cambria"/>
                <a:cs typeface="Cambria"/>
              </a:rPr>
              <a:t>f(x)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105">
                <a:latin typeface="Cambria"/>
                <a:cs typeface="Cambria"/>
              </a:rPr>
              <a:t>=</a:t>
            </a:r>
            <a:r>
              <a:rPr dirty="0" sz="2100" spc="130">
                <a:latin typeface="Cambria"/>
                <a:cs typeface="Cambria"/>
              </a:rPr>
              <a:t> </a:t>
            </a:r>
            <a:r>
              <a:rPr dirty="0" sz="2100" spc="5">
                <a:latin typeface="Cambria"/>
                <a:cs typeface="Cambria"/>
              </a:rPr>
              <a:t>2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7808" y="5869940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18020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15">
                <a:solidFill>
                  <a:srgbClr val="565F6C"/>
                </a:solidFill>
              </a:rPr>
              <a:t>P</a:t>
            </a:r>
            <a:r>
              <a:rPr dirty="0" sz="2400" spc="315">
                <a:solidFill>
                  <a:srgbClr val="565F6C"/>
                </a:solidFill>
              </a:rPr>
              <a:t>IGEONHOLE</a:t>
            </a:r>
            <a:r>
              <a:rPr dirty="0" sz="2400" spc="245">
                <a:solidFill>
                  <a:srgbClr val="565F6C"/>
                </a:solidFill>
              </a:rPr>
              <a:t> </a:t>
            </a:r>
            <a:r>
              <a:rPr dirty="0" sz="3000" spc="275">
                <a:solidFill>
                  <a:srgbClr val="565F6C"/>
                </a:solidFill>
              </a:rPr>
              <a:t>P</a:t>
            </a:r>
            <a:r>
              <a:rPr dirty="0" sz="2400" spc="275">
                <a:solidFill>
                  <a:srgbClr val="565F6C"/>
                </a:solidFill>
              </a:rPr>
              <a:t>RINCIPLE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8332089" y="5889388"/>
            <a:ext cx="20574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978295"/>
            <a:ext cx="967105" cy="4527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2800" spc="25">
                <a:latin typeface="Cambria"/>
                <a:cs typeface="Cambria"/>
              </a:rPr>
              <a:t>we</a:t>
            </a:r>
            <a:r>
              <a:rPr dirty="0" sz="2800" spc="20">
                <a:latin typeface="Cambria"/>
                <a:cs typeface="Cambria"/>
              </a:rPr>
              <a:t>e</a:t>
            </a:r>
            <a:r>
              <a:rPr dirty="0" sz="2800" spc="185">
                <a:latin typeface="Cambria"/>
                <a:cs typeface="Cambria"/>
              </a:rPr>
              <a:t>k</a:t>
            </a:r>
            <a:r>
              <a:rPr dirty="0" sz="2800" spc="200">
                <a:latin typeface="Cambria"/>
                <a:cs typeface="Cambria"/>
              </a:rPr>
              <a:t>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7377"/>
            <a:ext cx="7767955" cy="4370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715">
              <a:lnSpc>
                <a:spcPct val="100099"/>
              </a:lnSpc>
              <a:spcBef>
                <a:spcPts val="90"/>
              </a:spcBef>
            </a:pPr>
            <a:r>
              <a:rPr dirty="0" sz="2800" spc="285" b="1">
                <a:latin typeface="Cambria"/>
                <a:cs typeface="Cambria"/>
              </a:rPr>
              <a:t>Ex. </a:t>
            </a:r>
            <a:r>
              <a:rPr dirty="0" sz="2800" spc="-55" b="1">
                <a:latin typeface="Cambria"/>
                <a:cs typeface="Cambria"/>
              </a:rPr>
              <a:t>1 </a:t>
            </a:r>
            <a:r>
              <a:rPr dirty="0" sz="2800" spc="-10" b="1">
                <a:latin typeface="Cambria"/>
                <a:cs typeface="Cambria"/>
              </a:rPr>
              <a:t>:</a:t>
            </a:r>
            <a:r>
              <a:rPr dirty="0" sz="2800" spc="600" b="1">
                <a:latin typeface="Cambria"/>
                <a:cs typeface="Cambria"/>
              </a:rPr>
              <a:t> </a:t>
            </a:r>
            <a:r>
              <a:rPr dirty="0" sz="2800" spc="155">
                <a:latin typeface="Cambria"/>
                <a:cs typeface="Cambria"/>
              </a:rPr>
              <a:t>If</a:t>
            </a:r>
            <a:r>
              <a:rPr dirty="0" sz="2800" spc="930">
                <a:latin typeface="Cambria"/>
                <a:cs typeface="Cambria"/>
              </a:rPr>
              <a:t> </a:t>
            </a:r>
            <a:r>
              <a:rPr dirty="0" sz="2800" spc="110">
                <a:latin typeface="Cambria"/>
                <a:cs typeface="Cambria"/>
              </a:rPr>
              <a:t>eight </a:t>
            </a:r>
            <a:r>
              <a:rPr dirty="0" sz="2800" spc="835">
                <a:latin typeface="Cambria"/>
                <a:cs typeface="Cambria"/>
              </a:rPr>
              <a:t> </a:t>
            </a:r>
            <a:r>
              <a:rPr dirty="0" sz="2800" spc="30">
                <a:latin typeface="Cambria"/>
                <a:cs typeface="Cambria"/>
              </a:rPr>
              <a:t>people</a:t>
            </a:r>
            <a:r>
              <a:rPr dirty="0" sz="2800" spc="680">
                <a:latin typeface="Cambria"/>
                <a:cs typeface="Cambria"/>
              </a:rPr>
              <a:t> </a:t>
            </a:r>
            <a:r>
              <a:rPr dirty="0" sz="2800" spc="95">
                <a:latin typeface="Cambria"/>
                <a:cs typeface="Cambria"/>
              </a:rPr>
              <a:t>are  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55">
                <a:latin typeface="Cambria"/>
                <a:cs typeface="Cambria"/>
              </a:rPr>
              <a:t>chosen  </a:t>
            </a:r>
            <a:r>
              <a:rPr dirty="0" sz="2800" spc="60">
                <a:latin typeface="Cambria"/>
                <a:cs typeface="Cambria"/>
              </a:rPr>
              <a:t> </a:t>
            </a:r>
            <a:r>
              <a:rPr dirty="0" sz="2800" spc="125">
                <a:latin typeface="Cambria"/>
                <a:cs typeface="Cambria"/>
              </a:rPr>
              <a:t>in </a:t>
            </a:r>
            <a:r>
              <a:rPr dirty="0" sz="2800" spc="130">
                <a:latin typeface="Cambria"/>
                <a:cs typeface="Cambria"/>
              </a:rPr>
              <a:t> </a:t>
            </a:r>
            <a:r>
              <a:rPr dirty="0" sz="2800" spc="110">
                <a:latin typeface="Cambria"/>
                <a:cs typeface="Cambria"/>
              </a:rPr>
              <a:t>anyway </a:t>
            </a:r>
            <a:r>
              <a:rPr dirty="0" sz="2800" spc="60">
                <a:latin typeface="Cambria"/>
                <a:cs typeface="Cambria"/>
              </a:rPr>
              <a:t>from </a:t>
            </a:r>
            <a:r>
              <a:rPr dirty="0" sz="2800" spc="45">
                <a:latin typeface="Cambria"/>
                <a:cs typeface="Cambria"/>
              </a:rPr>
              <a:t>some </a:t>
            </a:r>
            <a:r>
              <a:rPr dirty="0" sz="2800" spc="85">
                <a:latin typeface="Cambria"/>
                <a:cs typeface="Cambria"/>
              </a:rPr>
              <a:t>group, </a:t>
            </a:r>
            <a:r>
              <a:rPr dirty="0" sz="2800" spc="165">
                <a:latin typeface="Cambria"/>
                <a:cs typeface="Cambria"/>
              </a:rPr>
              <a:t>at </a:t>
            </a:r>
            <a:r>
              <a:rPr dirty="0" sz="2800" spc="114">
                <a:latin typeface="Cambria"/>
                <a:cs typeface="Cambria"/>
              </a:rPr>
              <a:t>least </a:t>
            </a:r>
            <a:r>
              <a:rPr dirty="0" sz="2800" spc="15">
                <a:latin typeface="Cambria"/>
                <a:cs typeface="Cambria"/>
              </a:rPr>
              <a:t>two </a:t>
            </a:r>
            <a:r>
              <a:rPr dirty="0" sz="2800" spc="-5">
                <a:latin typeface="Cambria"/>
                <a:cs typeface="Cambria"/>
              </a:rPr>
              <a:t>of </a:t>
            </a:r>
            <a:r>
              <a:rPr dirty="0" sz="2800" spc="114">
                <a:latin typeface="Cambria"/>
                <a:cs typeface="Cambria"/>
              </a:rPr>
              <a:t>them </a:t>
            </a:r>
            <a:r>
              <a:rPr dirty="0" sz="2800" spc="120">
                <a:latin typeface="Cambria"/>
                <a:cs typeface="Cambria"/>
              </a:rPr>
              <a:t> </a:t>
            </a:r>
            <a:r>
              <a:rPr dirty="0" sz="2800" spc="85">
                <a:latin typeface="Cambria"/>
                <a:cs typeface="Cambria"/>
              </a:rPr>
              <a:t>will </a:t>
            </a:r>
            <a:r>
              <a:rPr dirty="0" sz="2800" spc="114">
                <a:latin typeface="Cambria"/>
                <a:cs typeface="Cambria"/>
              </a:rPr>
              <a:t>have </a:t>
            </a:r>
            <a:r>
              <a:rPr dirty="0" sz="2800" spc="60">
                <a:latin typeface="Cambria"/>
                <a:cs typeface="Cambria"/>
              </a:rPr>
              <a:t>been </a:t>
            </a:r>
            <a:r>
              <a:rPr dirty="0" sz="2800" spc="35">
                <a:latin typeface="Cambria"/>
                <a:cs typeface="Cambria"/>
              </a:rPr>
              <a:t>born</a:t>
            </a:r>
            <a:r>
              <a:rPr dirty="0" sz="2800" spc="40">
                <a:latin typeface="Cambria"/>
                <a:cs typeface="Cambria"/>
              </a:rPr>
              <a:t> </a:t>
            </a:r>
            <a:r>
              <a:rPr dirty="0" sz="2800" spc="30">
                <a:latin typeface="Cambria"/>
                <a:cs typeface="Cambria"/>
              </a:rPr>
              <a:t>on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110">
                <a:latin typeface="Cambria"/>
                <a:cs typeface="Cambria"/>
              </a:rPr>
              <a:t>the </a:t>
            </a:r>
            <a:r>
              <a:rPr dirty="0" sz="2800" spc="114">
                <a:latin typeface="Cambria"/>
                <a:cs typeface="Cambria"/>
              </a:rPr>
              <a:t>same </a:t>
            </a:r>
            <a:r>
              <a:rPr dirty="0" sz="2800" spc="110">
                <a:latin typeface="Cambria"/>
                <a:cs typeface="Cambria"/>
              </a:rPr>
              <a:t>day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 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 spc="90">
                <a:latin typeface="Cambria"/>
                <a:cs typeface="Cambria"/>
              </a:rPr>
              <a:t>week.</a:t>
            </a:r>
            <a:endParaRPr sz="2800">
              <a:latin typeface="Cambria"/>
              <a:cs typeface="Cambria"/>
            </a:endParaRPr>
          </a:p>
          <a:p>
            <a:pPr algn="just" marL="12700" marR="5080">
              <a:lnSpc>
                <a:spcPct val="100099"/>
              </a:lnSpc>
              <a:spcBef>
                <a:spcPts val="585"/>
              </a:spcBef>
            </a:pPr>
            <a:r>
              <a:rPr dirty="0" sz="2800" spc="200" b="1">
                <a:latin typeface="Cambria"/>
                <a:cs typeface="Cambria"/>
              </a:rPr>
              <a:t>Soln. </a:t>
            </a:r>
            <a:r>
              <a:rPr dirty="0" sz="2800" spc="-10" b="1">
                <a:latin typeface="Cambria"/>
                <a:cs typeface="Cambria"/>
              </a:rPr>
              <a:t>:</a:t>
            </a:r>
            <a:r>
              <a:rPr dirty="0" sz="2800" spc="1205" b="1">
                <a:latin typeface="Cambria"/>
                <a:cs typeface="Cambria"/>
              </a:rPr>
              <a:t> </a:t>
            </a:r>
            <a:r>
              <a:rPr dirty="0" sz="2800" spc="135">
                <a:latin typeface="Cambria"/>
                <a:cs typeface="Cambria"/>
              </a:rPr>
              <a:t>Here </a:t>
            </a:r>
            <a:r>
              <a:rPr dirty="0" sz="2800" spc="90">
                <a:latin typeface="Cambria"/>
                <a:cs typeface="Cambria"/>
              </a:rPr>
              <a:t>each </a:t>
            </a:r>
            <a:r>
              <a:rPr dirty="0" sz="2800" spc="50">
                <a:solidFill>
                  <a:srgbClr val="FF0000"/>
                </a:solidFill>
                <a:latin typeface="Cambria"/>
                <a:cs typeface="Cambria"/>
              </a:rPr>
              <a:t>person </a:t>
            </a:r>
            <a:r>
              <a:rPr dirty="0" sz="2800" spc="10">
                <a:solidFill>
                  <a:srgbClr val="FF0000"/>
                </a:solidFill>
                <a:latin typeface="Cambria"/>
                <a:cs typeface="Cambria"/>
              </a:rPr>
              <a:t>(pigeon) </a:t>
            </a:r>
            <a:r>
              <a:rPr dirty="0" sz="2800" spc="95">
                <a:latin typeface="Cambria"/>
                <a:cs typeface="Cambria"/>
              </a:rPr>
              <a:t>is </a:t>
            </a:r>
            <a:r>
              <a:rPr dirty="0" sz="2800" spc="100">
                <a:latin typeface="Cambria"/>
                <a:cs typeface="Cambria"/>
              </a:rPr>
              <a:t>assigned </a:t>
            </a:r>
            <a:r>
              <a:rPr dirty="0" sz="2800" spc="105">
                <a:latin typeface="Cambria"/>
                <a:cs typeface="Cambria"/>
              </a:rPr>
              <a:t> </a:t>
            </a:r>
            <a:r>
              <a:rPr dirty="0" sz="2800" spc="25">
                <a:latin typeface="Cambria"/>
                <a:cs typeface="Cambria"/>
              </a:rPr>
              <a:t>to</a:t>
            </a:r>
            <a:r>
              <a:rPr dirty="0" sz="2800" spc="30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 </a:t>
            </a:r>
            <a:r>
              <a:rPr dirty="0" sz="2800" spc="110">
                <a:latin typeface="Cambria"/>
                <a:cs typeface="Cambria"/>
              </a:rPr>
              <a:t>day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615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 </a:t>
            </a:r>
            <a:r>
              <a:rPr dirty="0" sz="2800" spc="65">
                <a:solidFill>
                  <a:srgbClr val="0000FF"/>
                </a:solidFill>
                <a:latin typeface="Cambria"/>
                <a:cs typeface="Cambria"/>
              </a:rPr>
              <a:t>week </a:t>
            </a:r>
            <a:r>
              <a:rPr dirty="0" sz="2800" spc="25">
                <a:solidFill>
                  <a:srgbClr val="0000FF"/>
                </a:solidFill>
                <a:latin typeface="Cambria"/>
                <a:cs typeface="Cambria"/>
              </a:rPr>
              <a:t>(pigeonhole)  </a:t>
            </a:r>
            <a:r>
              <a:rPr dirty="0" sz="2800" spc="30">
                <a:latin typeface="Cambria"/>
                <a:cs typeface="Cambria"/>
              </a:rPr>
              <a:t>on  </a:t>
            </a:r>
            <a:r>
              <a:rPr dirty="0" sz="2800" spc="85">
                <a:latin typeface="Cambria"/>
                <a:cs typeface="Cambria"/>
              </a:rPr>
              <a:t>which </a:t>
            </a:r>
            <a:r>
              <a:rPr dirty="0" sz="2800" spc="90">
                <a:latin typeface="Cambria"/>
                <a:cs typeface="Cambria"/>
              </a:rPr>
              <a:t> </a:t>
            </a:r>
            <a:r>
              <a:rPr dirty="0" sz="2800" spc="95">
                <a:latin typeface="Cambria"/>
                <a:cs typeface="Cambria"/>
              </a:rPr>
              <a:t>he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-5">
                <a:latin typeface="Cambria"/>
                <a:cs typeface="Cambria"/>
              </a:rPr>
              <a:t>or</a:t>
            </a:r>
            <a:r>
              <a:rPr dirty="0" sz="2800">
                <a:latin typeface="Cambria"/>
                <a:cs typeface="Cambria"/>
              </a:rPr>
              <a:t> </a:t>
            </a:r>
            <a:r>
              <a:rPr dirty="0" sz="2800" spc="90">
                <a:latin typeface="Cambria"/>
                <a:cs typeface="Cambria"/>
              </a:rPr>
              <a:t>she</a:t>
            </a:r>
            <a:r>
              <a:rPr dirty="0" sz="2800" spc="95">
                <a:latin typeface="Cambria"/>
                <a:cs typeface="Cambria"/>
              </a:rPr>
              <a:t> was</a:t>
            </a:r>
            <a:r>
              <a:rPr dirty="0" sz="2800" spc="100">
                <a:latin typeface="Cambria"/>
                <a:cs typeface="Cambria"/>
              </a:rPr>
              <a:t> </a:t>
            </a:r>
            <a:r>
              <a:rPr dirty="0" sz="2800" spc="70">
                <a:latin typeface="Cambria"/>
                <a:cs typeface="Cambria"/>
              </a:rPr>
              <a:t>born.</a:t>
            </a:r>
            <a:r>
              <a:rPr dirty="0" sz="2800" spc="75">
                <a:latin typeface="Cambria"/>
                <a:cs typeface="Cambria"/>
              </a:rPr>
              <a:t> </a:t>
            </a:r>
            <a:r>
              <a:rPr dirty="0" sz="2800" spc="125">
                <a:latin typeface="Cambria"/>
                <a:cs typeface="Cambria"/>
              </a:rPr>
              <a:t>Since</a:t>
            </a:r>
            <a:r>
              <a:rPr dirty="0" sz="2800" spc="130">
                <a:latin typeface="Cambria"/>
                <a:cs typeface="Cambria"/>
              </a:rPr>
              <a:t> </a:t>
            </a:r>
            <a:r>
              <a:rPr dirty="0" sz="2800" spc="85">
                <a:latin typeface="Cambria"/>
                <a:cs typeface="Cambria"/>
              </a:rPr>
              <a:t>there  </a:t>
            </a:r>
            <a:r>
              <a:rPr dirty="0" sz="2800" spc="95">
                <a:latin typeface="Cambria"/>
                <a:cs typeface="Cambria"/>
              </a:rPr>
              <a:t>are  </a:t>
            </a:r>
            <a:r>
              <a:rPr dirty="0" sz="2800" spc="110">
                <a:latin typeface="Cambria"/>
                <a:cs typeface="Cambria"/>
              </a:rPr>
              <a:t>eight </a:t>
            </a:r>
            <a:r>
              <a:rPr dirty="0" sz="2800" spc="114">
                <a:latin typeface="Cambria"/>
                <a:cs typeface="Cambria"/>
              </a:rPr>
              <a:t> </a:t>
            </a:r>
            <a:r>
              <a:rPr dirty="0" sz="2800" spc="30">
                <a:latin typeface="Cambria"/>
                <a:cs typeface="Cambria"/>
              </a:rPr>
              <a:t>people</a:t>
            </a:r>
            <a:r>
              <a:rPr dirty="0" sz="2800" spc="35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and </a:t>
            </a:r>
            <a:r>
              <a:rPr dirty="0" sz="2800" spc="65">
                <a:latin typeface="Cambria"/>
                <a:cs typeface="Cambria"/>
              </a:rPr>
              <a:t>only</a:t>
            </a:r>
            <a:r>
              <a:rPr dirty="0" sz="2800" spc="70">
                <a:latin typeface="Cambria"/>
                <a:cs typeface="Cambria"/>
              </a:rPr>
              <a:t> </a:t>
            </a:r>
            <a:r>
              <a:rPr dirty="0" sz="2800" spc="75">
                <a:latin typeface="Cambria"/>
                <a:cs typeface="Cambria"/>
              </a:rPr>
              <a:t>seven</a:t>
            </a:r>
            <a:r>
              <a:rPr dirty="0" sz="2800" spc="80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days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5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 </a:t>
            </a:r>
            <a:r>
              <a:rPr dirty="0" sz="2800" spc="90">
                <a:latin typeface="Cambria"/>
                <a:cs typeface="Cambria"/>
              </a:rPr>
              <a:t>week, </a:t>
            </a:r>
            <a:r>
              <a:rPr dirty="0" sz="2800" spc="105">
                <a:latin typeface="Cambria"/>
                <a:cs typeface="Cambria"/>
              </a:rPr>
              <a:t>the </a:t>
            </a:r>
            <a:r>
              <a:rPr dirty="0" sz="2800" spc="110">
                <a:latin typeface="Cambria"/>
                <a:cs typeface="Cambria"/>
              </a:rPr>
              <a:t> </a:t>
            </a:r>
            <a:r>
              <a:rPr dirty="0" sz="2800" spc="55">
                <a:latin typeface="Cambria"/>
                <a:cs typeface="Cambria"/>
              </a:rPr>
              <a:t>pigeon hole </a:t>
            </a:r>
            <a:r>
              <a:rPr dirty="0" sz="2800" spc="70">
                <a:latin typeface="Cambria"/>
                <a:cs typeface="Cambria"/>
              </a:rPr>
              <a:t>principle </a:t>
            </a:r>
            <a:r>
              <a:rPr dirty="0" sz="2800" spc="95">
                <a:latin typeface="Cambria"/>
                <a:cs typeface="Cambria"/>
              </a:rPr>
              <a:t>tells </a:t>
            </a:r>
            <a:r>
              <a:rPr dirty="0" sz="2800" spc="120">
                <a:latin typeface="Cambria"/>
                <a:cs typeface="Cambria"/>
              </a:rPr>
              <a:t>us </a:t>
            </a:r>
            <a:r>
              <a:rPr dirty="0" sz="2800" spc="155">
                <a:latin typeface="Cambria"/>
                <a:cs typeface="Cambria"/>
              </a:rPr>
              <a:t>that </a:t>
            </a:r>
            <a:r>
              <a:rPr dirty="0" sz="2800" spc="165">
                <a:latin typeface="Cambria"/>
                <a:cs typeface="Cambria"/>
              </a:rPr>
              <a:t>at </a:t>
            </a:r>
            <a:r>
              <a:rPr dirty="0" sz="2800" spc="114">
                <a:latin typeface="Cambria"/>
                <a:cs typeface="Cambria"/>
              </a:rPr>
              <a:t>least </a:t>
            </a:r>
            <a:r>
              <a:rPr dirty="0" sz="2800" spc="15">
                <a:latin typeface="Cambria"/>
                <a:cs typeface="Cambria"/>
              </a:rPr>
              <a:t>two </a:t>
            </a:r>
            <a:r>
              <a:rPr dirty="0" sz="2800" spc="20">
                <a:latin typeface="Cambria"/>
                <a:cs typeface="Cambria"/>
              </a:rPr>
              <a:t> </a:t>
            </a:r>
            <a:r>
              <a:rPr dirty="0" sz="2800" spc="30">
                <a:latin typeface="Cambria"/>
                <a:cs typeface="Cambria"/>
              </a:rPr>
              <a:t>people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130">
                <a:latin typeface="Cambria"/>
                <a:cs typeface="Cambria"/>
              </a:rPr>
              <a:t>must</a:t>
            </a:r>
            <a:r>
              <a:rPr dirty="0" sz="2800" spc="180">
                <a:latin typeface="Cambria"/>
                <a:cs typeface="Cambria"/>
              </a:rPr>
              <a:t> </a:t>
            </a:r>
            <a:r>
              <a:rPr dirty="0" sz="2800" spc="25">
                <a:latin typeface="Cambria"/>
                <a:cs typeface="Cambria"/>
              </a:rPr>
              <a:t>be</a:t>
            </a:r>
            <a:r>
              <a:rPr dirty="0" sz="2800" spc="195">
                <a:latin typeface="Cambria"/>
                <a:cs typeface="Cambria"/>
              </a:rPr>
              <a:t> </a:t>
            </a:r>
            <a:r>
              <a:rPr dirty="0" sz="2800" spc="100">
                <a:latin typeface="Cambria"/>
                <a:cs typeface="Cambria"/>
              </a:rPr>
              <a:t>assigned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25">
                <a:latin typeface="Cambria"/>
                <a:cs typeface="Cambria"/>
              </a:rPr>
              <a:t>to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</a:t>
            </a:r>
            <a:r>
              <a:rPr dirty="0" sz="2800" spc="190">
                <a:latin typeface="Cambria"/>
                <a:cs typeface="Cambria"/>
              </a:rPr>
              <a:t> </a:t>
            </a:r>
            <a:r>
              <a:rPr dirty="0" sz="2800" spc="114">
                <a:latin typeface="Cambria"/>
                <a:cs typeface="Cambria"/>
              </a:rPr>
              <a:t>same</a:t>
            </a:r>
            <a:r>
              <a:rPr dirty="0" sz="2800" spc="185">
                <a:latin typeface="Cambria"/>
                <a:cs typeface="Cambria"/>
              </a:rPr>
              <a:t> </a:t>
            </a:r>
            <a:r>
              <a:rPr dirty="0" sz="2800" spc="110">
                <a:latin typeface="Cambria"/>
                <a:cs typeface="Cambria"/>
              </a:rPr>
              <a:t>day</a:t>
            </a:r>
            <a:r>
              <a:rPr dirty="0" sz="2800" spc="1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180">
                <a:latin typeface="Cambria"/>
                <a:cs typeface="Cambria"/>
              </a:rPr>
              <a:t> </a:t>
            </a:r>
            <a:r>
              <a:rPr dirty="0" sz="2800" spc="105">
                <a:latin typeface="Cambria"/>
                <a:cs typeface="Cambria"/>
              </a:rPr>
              <a:t>the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140" y="1627378"/>
            <a:ext cx="7411720" cy="38379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63500" marR="55244">
              <a:lnSpc>
                <a:spcPct val="100499"/>
              </a:lnSpc>
              <a:spcBef>
                <a:spcPts val="85"/>
              </a:spcBef>
              <a:tabLst>
                <a:tab pos="1892300" algn="l"/>
              </a:tabLst>
            </a:pPr>
            <a:r>
              <a:rPr dirty="0" sz="2400" spc="245" b="1">
                <a:latin typeface="Cambria"/>
                <a:cs typeface="Cambria"/>
              </a:rPr>
              <a:t>Ex.</a:t>
            </a:r>
            <a:r>
              <a:rPr dirty="0" sz="2400" spc="15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2</a:t>
            </a:r>
            <a:r>
              <a:rPr dirty="0" sz="2400" spc="16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95">
                <a:latin typeface="Cambria"/>
                <a:cs typeface="Cambria"/>
              </a:rPr>
              <a:t>Show</a:t>
            </a:r>
            <a:r>
              <a:rPr dirty="0" sz="2400" spc="35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36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360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any</a:t>
            </a:r>
            <a:r>
              <a:rPr dirty="0" sz="2400" spc="36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five</a:t>
            </a:r>
            <a:r>
              <a:rPr dirty="0" sz="2400" spc="37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numbers</a:t>
            </a:r>
            <a:r>
              <a:rPr dirty="0" sz="2400" spc="35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from</a:t>
            </a:r>
            <a:r>
              <a:rPr dirty="0" sz="2400" spc="36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1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to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8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are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chosen,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them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will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add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upto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9.</a:t>
            </a:r>
            <a:endParaRPr sz="2400">
              <a:latin typeface="Cambria"/>
              <a:cs typeface="Cambria"/>
            </a:endParaRPr>
          </a:p>
          <a:p>
            <a:pPr algn="just" marL="63500" marR="53975">
              <a:lnSpc>
                <a:spcPct val="100400"/>
              </a:lnSpc>
              <a:spcBef>
                <a:spcPts val="575"/>
              </a:spcBef>
            </a:pPr>
            <a:r>
              <a:rPr dirty="0" sz="2400" spc="175" b="1">
                <a:latin typeface="Cambria"/>
                <a:cs typeface="Cambria"/>
              </a:rPr>
              <a:t>Soln.</a:t>
            </a:r>
            <a:r>
              <a:rPr dirty="0" sz="2400" spc="18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Construct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four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different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sets, 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each 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containing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numbers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22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add</a:t>
            </a:r>
            <a:r>
              <a:rPr dirty="0" sz="2400" spc="21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up</a:t>
            </a:r>
            <a:r>
              <a:rPr dirty="0" sz="2400" spc="21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22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9</a:t>
            </a:r>
            <a:r>
              <a:rPr dirty="0" sz="2400" spc="21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</a:t>
            </a:r>
            <a:r>
              <a:rPr dirty="0" sz="2400" spc="22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follows</a:t>
            </a:r>
            <a:endParaRPr sz="2400">
              <a:latin typeface="Cambria"/>
              <a:cs typeface="Cambria"/>
            </a:endParaRPr>
          </a:p>
          <a:p>
            <a:pPr algn="just" marL="63500">
              <a:lnSpc>
                <a:spcPct val="100000"/>
              </a:lnSpc>
            </a:pPr>
            <a:r>
              <a:rPr dirty="0" sz="2400" spc="30">
                <a:latin typeface="Cambria"/>
                <a:cs typeface="Cambria"/>
              </a:rPr>
              <a:t>: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</a:t>
            </a:r>
            <a:r>
              <a:rPr dirty="0" baseline="-20833" sz="2400" spc="82">
                <a:latin typeface="Cambria"/>
                <a:cs typeface="Cambria"/>
              </a:rPr>
              <a:t>1</a:t>
            </a:r>
            <a:r>
              <a:rPr dirty="0" sz="2400" spc="55">
                <a:latin typeface="Cambria"/>
                <a:cs typeface="Cambria"/>
              </a:rPr>
              <a:t>={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1,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8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 </a:t>
            </a:r>
            <a:r>
              <a:rPr dirty="0" sz="2400" spc="3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</a:t>
            </a:r>
            <a:r>
              <a:rPr dirty="0" baseline="-20833" sz="2400" spc="82">
                <a:latin typeface="Cambria"/>
                <a:cs typeface="Cambria"/>
              </a:rPr>
              <a:t>2</a:t>
            </a:r>
            <a:r>
              <a:rPr dirty="0" sz="2400" spc="55">
                <a:latin typeface="Cambria"/>
                <a:cs typeface="Cambria"/>
              </a:rPr>
              <a:t>={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2,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7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</a:t>
            </a:r>
            <a:r>
              <a:rPr dirty="0" baseline="-20833" sz="2400" spc="82">
                <a:latin typeface="Cambria"/>
                <a:cs typeface="Cambria"/>
              </a:rPr>
              <a:t>3</a:t>
            </a:r>
            <a:r>
              <a:rPr dirty="0" sz="2400" spc="55">
                <a:latin typeface="Cambria"/>
                <a:cs typeface="Cambria"/>
              </a:rPr>
              <a:t>={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3,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6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},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10">
                <a:latin typeface="Cambria"/>
                <a:cs typeface="Cambria"/>
              </a:rPr>
              <a:t>A</a:t>
            </a:r>
            <a:r>
              <a:rPr dirty="0" baseline="-20833" sz="2400" spc="165">
                <a:latin typeface="Cambria"/>
                <a:cs typeface="Cambria"/>
              </a:rPr>
              <a:t>4 </a:t>
            </a:r>
            <a:r>
              <a:rPr dirty="0" baseline="-20833" sz="2400" spc="3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={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4,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5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-135">
                <a:latin typeface="Cambria"/>
                <a:cs typeface="Cambria"/>
              </a:rPr>
              <a:t>}</a:t>
            </a:r>
            <a:endParaRPr sz="2400">
              <a:latin typeface="Cambria"/>
              <a:cs typeface="Cambria"/>
            </a:endParaRPr>
          </a:p>
          <a:p>
            <a:pPr algn="just" marL="63500" marR="53975">
              <a:lnSpc>
                <a:spcPct val="100000"/>
              </a:lnSpc>
              <a:spcBef>
                <a:spcPts val="605"/>
              </a:spcBef>
            </a:pPr>
            <a:r>
              <a:rPr dirty="0" sz="2400" spc="160">
                <a:latin typeface="Cambria"/>
                <a:cs typeface="Cambria"/>
              </a:rPr>
              <a:t>Each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five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numbers  </a:t>
            </a:r>
            <a:r>
              <a:rPr dirty="0" sz="2400" spc="45">
                <a:latin typeface="Cambria"/>
                <a:cs typeface="Cambria"/>
              </a:rPr>
              <a:t>chosen  </a:t>
            </a:r>
            <a:r>
              <a:rPr dirty="0" sz="2400" spc="114">
                <a:latin typeface="Cambria"/>
                <a:cs typeface="Cambria"/>
              </a:rPr>
              <a:t>must </a:t>
            </a:r>
            <a:r>
              <a:rPr dirty="0" sz="2400" spc="45">
                <a:latin typeface="Cambria"/>
                <a:cs typeface="Cambria"/>
              </a:rPr>
              <a:t>belong  </a:t>
            </a:r>
            <a:r>
              <a:rPr dirty="0" sz="2400" spc="25">
                <a:latin typeface="Cambria"/>
                <a:cs typeface="Cambria"/>
              </a:rPr>
              <a:t>to 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75">
                <a:latin typeface="Cambria"/>
                <a:cs typeface="Cambria"/>
              </a:rPr>
              <a:t>these </a:t>
            </a:r>
            <a:r>
              <a:rPr dirty="0" sz="2400" spc="95">
                <a:latin typeface="Cambria"/>
                <a:cs typeface="Cambria"/>
              </a:rPr>
              <a:t>sets. </a:t>
            </a:r>
            <a:r>
              <a:rPr dirty="0" sz="2400" spc="105">
                <a:latin typeface="Cambria"/>
                <a:cs typeface="Cambria"/>
              </a:rPr>
              <a:t>Since </a:t>
            </a:r>
            <a:r>
              <a:rPr dirty="0" sz="2400" spc="70">
                <a:latin typeface="Cambria"/>
                <a:cs typeface="Cambria"/>
              </a:rPr>
              <a:t>there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55">
                <a:latin typeface="Cambria"/>
                <a:cs typeface="Cambria"/>
              </a:rPr>
              <a:t>only </a:t>
            </a:r>
            <a:r>
              <a:rPr dirty="0" sz="2400" spc="50">
                <a:latin typeface="Cambria"/>
                <a:cs typeface="Cambria"/>
              </a:rPr>
              <a:t>four </a:t>
            </a:r>
            <a:r>
              <a:rPr dirty="0" sz="2400" spc="95">
                <a:latin typeface="Cambria"/>
                <a:cs typeface="Cambria"/>
              </a:rPr>
              <a:t>sets,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 </a:t>
            </a:r>
            <a:r>
              <a:rPr dirty="0" sz="2400" spc="60">
                <a:latin typeface="Cambria"/>
                <a:cs typeface="Cambria"/>
              </a:rPr>
              <a:t>principle </a:t>
            </a:r>
            <a:r>
              <a:rPr dirty="0" sz="2400" spc="80">
                <a:latin typeface="Cambria"/>
                <a:cs typeface="Cambria"/>
              </a:rPr>
              <a:t>tells </a:t>
            </a:r>
            <a:r>
              <a:rPr dirty="0" sz="2400" spc="105">
                <a:latin typeface="Cambria"/>
                <a:cs typeface="Cambria"/>
              </a:rPr>
              <a:t>us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15">
                <a:latin typeface="Cambria"/>
                <a:cs typeface="Cambria"/>
              </a:rPr>
              <a:t>two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45">
                <a:latin typeface="Cambria"/>
                <a:cs typeface="Cambria"/>
              </a:rPr>
              <a:t>chosen 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numbers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belong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set.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These  </a:t>
            </a:r>
            <a:r>
              <a:rPr dirty="0" sz="2400" spc="80">
                <a:latin typeface="Cambria"/>
                <a:cs typeface="Cambria"/>
              </a:rPr>
              <a:t>numbers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add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upto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9.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7378"/>
            <a:ext cx="7312025" cy="339597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0"/>
              </a:spcBef>
              <a:tabLst>
                <a:tab pos="1841500" algn="l"/>
              </a:tabLst>
            </a:pPr>
            <a:r>
              <a:rPr dirty="0" sz="2400" spc="245" b="1">
                <a:latin typeface="Cambria"/>
                <a:cs typeface="Cambria"/>
              </a:rPr>
              <a:t>Ex.</a:t>
            </a:r>
            <a:r>
              <a:rPr dirty="0" sz="2400" spc="15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3</a:t>
            </a:r>
            <a:r>
              <a:rPr dirty="0" sz="2400" spc="16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95">
                <a:latin typeface="Cambria"/>
                <a:cs typeface="Cambria"/>
              </a:rPr>
              <a:t>Show</a:t>
            </a:r>
            <a:r>
              <a:rPr dirty="0" sz="2400" spc="43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36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459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any</a:t>
            </a:r>
            <a:r>
              <a:rPr dirty="0" sz="2400" spc="37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30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people</a:t>
            </a:r>
            <a:r>
              <a:rPr dirty="0" sz="2400" spc="57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-52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selected, </a:t>
            </a:r>
            <a:r>
              <a:rPr dirty="0" sz="2400" spc="100">
                <a:latin typeface="Cambria"/>
                <a:cs typeface="Cambria"/>
              </a:rPr>
              <a:t>then </a:t>
            </a:r>
            <a:r>
              <a:rPr dirty="0" sz="2400" spc="20">
                <a:latin typeface="Cambria"/>
                <a:cs typeface="Cambria"/>
              </a:rPr>
              <a:t>we </a:t>
            </a:r>
            <a:r>
              <a:rPr dirty="0" sz="2400" spc="120">
                <a:latin typeface="Cambria"/>
                <a:cs typeface="Cambria"/>
              </a:rPr>
              <a:t>may </a:t>
            </a:r>
            <a:r>
              <a:rPr dirty="0" sz="2400" spc="15">
                <a:latin typeface="Cambria"/>
                <a:cs typeface="Cambria"/>
              </a:rPr>
              <a:t>choose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subset </a:t>
            </a:r>
            <a:r>
              <a:rPr dirty="0" sz="2400" spc="140">
                <a:latin typeface="Cambria"/>
                <a:cs typeface="Cambria"/>
              </a:rPr>
              <a:t>at </a:t>
            </a:r>
            <a:r>
              <a:rPr dirty="0" sz="2400" spc="5">
                <a:latin typeface="Cambria"/>
                <a:cs typeface="Cambria"/>
              </a:rPr>
              <a:t>5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</a:t>
            </a:r>
            <a:r>
              <a:rPr dirty="0" sz="2400" spc="525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20">
                <a:latin typeface="Cambria"/>
                <a:cs typeface="Cambria"/>
              </a:rPr>
              <a:t>all </a:t>
            </a:r>
            <a:r>
              <a:rPr dirty="0" sz="2400" spc="5">
                <a:latin typeface="Cambria"/>
                <a:cs typeface="Cambria"/>
              </a:rPr>
              <a:t>5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were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born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day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week.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ct val="100200"/>
              </a:lnSpc>
              <a:spcBef>
                <a:spcPts val="580"/>
              </a:spcBef>
            </a:pPr>
            <a:r>
              <a:rPr dirty="0" sz="2400" spc="175" b="1">
                <a:latin typeface="Cambria"/>
                <a:cs typeface="Cambria"/>
              </a:rPr>
              <a:t>Soln.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Assign </a:t>
            </a:r>
            <a:r>
              <a:rPr dirty="0" sz="2400" spc="80">
                <a:latin typeface="Cambria"/>
                <a:cs typeface="Cambria"/>
              </a:rPr>
              <a:t>each </a:t>
            </a:r>
            <a:r>
              <a:rPr dirty="0" sz="2400" spc="40">
                <a:latin typeface="Cambria"/>
                <a:cs typeface="Cambria"/>
              </a:rPr>
              <a:t>person</a:t>
            </a:r>
            <a:r>
              <a:rPr dirty="0" sz="2400" spc="4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  </a:t>
            </a:r>
            <a:r>
              <a:rPr dirty="0" sz="2400" spc="90">
                <a:latin typeface="Cambria"/>
                <a:cs typeface="Cambria"/>
              </a:rPr>
              <a:t>the day </a:t>
            </a:r>
            <a:r>
              <a:rPr dirty="0" sz="2400" spc="-10">
                <a:latin typeface="Cambria"/>
                <a:cs typeface="Cambria"/>
              </a:rPr>
              <a:t>of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55">
                <a:latin typeface="Cambria"/>
                <a:cs typeface="Cambria"/>
              </a:rPr>
              <a:t>week 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 </a:t>
            </a:r>
            <a:r>
              <a:rPr dirty="0" sz="2400" spc="75">
                <a:latin typeface="Cambria"/>
                <a:cs typeface="Cambria"/>
              </a:rPr>
              <a:t>which </a:t>
            </a:r>
            <a:r>
              <a:rPr dirty="0" sz="2400" spc="80">
                <a:latin typeface="Cambria"/>
                <a:cs typeface="Cambria"/>
              </a:rPr>
              <a:t>she </a:t>
            </a:r>
            <a:r>
              <a:rPr dirty="0" sz="2400" spc="-5">
                <a:latin typeface="Cambria"/>
                <a:cs typeface="Cambria"/>
              </a:rPr>
              <a:t>or </a:t>
            </a:r>
            <a:r>
              <a:rPr dirty="0" sz="2400" spc="80">
                <a:latin typeface="Cambria"/>
                <a:cs typeface="Cambria"/>
              </a:rPr>
              <a:t>he was </a:t>
            </a:r>
            <a:r>
              <a:rPr dirty="0" sz="2400" spc="60">
                <a:latin typeface="Cambria"/>
                <a:cs typeface="Cambria"/>
              </a:rPr>
              <a:t>born. </a:t>
            </a:r>
            <a:r>
              <a:rPr dirty="0" sz="2400" spc="110">
                <a:latin typeface="Cambria"/>
                <a:cs typeface="Cambria"/>
              </a:rPr>
              <a:t>Then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30 </a:t>
            </a:r>
            <a:r>
              <a:rPr dirty="0" sz="2400" spc="50">
                <a:solidFill>
                  <a:srgbClr val="FF0000"/>
                </a:solidFill>
                <a:latin typeface="Cambria"/>
                <a:cs typeface="Cambria"/>
              </a:rPr>
              <a:t>pigeons </a:t>
            </a:r>
            <a:r>
              <a:rPr dirty="0" sz="2400" spc="80">
                <a:latin typeface="Cambria"/>
                <a:cs typeface="Cambria"/>
              </a:rPr>
              <a:t>are 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being </a:t>
            </a:r>
            <a:r>
              <a:rPr dirty="0" sz="2400" spc="80">
                <a:latin typeface="Cambria"/>
                <a:cs typeface="Cambria"/>
              </a:rPr>
              <a:t>assigned </a:t>
            </a:r>
            <a:r>
              <a:rPr dirty="0" sz="2400" spc="25">
                <a:latin typeface="Cambria"/>
                <a:cs typeface="Cambria"/>
              </a:rPr>
              <a:t>to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5">
                <a:solidFill>
                  <a:srgbClr val="0000FF"/>
                </a:solidFill>
                <a:latin typeface="Cambria"/>
                <a:cs typeface="Cambria"/>
              </a:rPr>
              <a:t>7</a:t>
            </a:r>
            <a:r>
              <a:rPr dirty="0" sz="2400" spc="1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400" spc="60">
                <a:solidFill>
                  <a:srgbClr val="0000FF"/>
                </a:solidFill>
                <a:latin typeface="Cambria"/>
                <a:cs typeface="Cambria"/>
              </a:rPr>
              <a:t>pigeonholes</a:t>
            </a:r>
            <a:r>
              <a:rPr dirty="0" sz="2400" spc="60">
                <a:latin typeface="Cambria"/>
                <a:cs typeface="Cambria"/>
              </a:rPr>
              <a:t>. </a:t>
            </a:r>
            <a:r>
              <a:rPr dirty="0" sz="2400" spc="165">
                <a:latin typeface="Cambria"/>
                <a:cs typeface="Cambria"/>
              </a:rPr>
              <a:t>By </a:t>
            </a:r>
            <a:r>
              <a:rPr dirty="0" sz="2400" spc="95">
                <a:latin typeface="Cambria"/>
                <a:cs typeface="Cambria"/>
              </a:rPr>
              <a:t>the </a:t>
            </a:r>
            <a:r>
              <a:rPr dirty="0" sz="2400" spc="65">
                <a:latin typeface="Cambria"/>
                <a:cs typeface="Cambria"/>
              </a:rPr>
              <a:t>extended 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</a:t>
            </a:r>
            <a:r>
              <a:rPr dirty="0" sz="2400" spc="17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principle</a:t>
            </a:r>
            <a:r>
              <a:rPr dirty="0" sz="2400" spc="16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with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n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30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m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7,</a:t>
            </a:r>
            <a:r>
              <a:rPr dirty="0" sz="2400" spc="18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at</a:t>
            </a:r>
            <a:r>
              <a:rPr dirty="0" sz="2400" spc="17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ts val="2890"/>
              </a:lnSpc>
              <a:spcBef>
                <a:spcPts val="80"/>
              </a:spcBef>
            </a:pPr>
            <a:r>
              <a:rPr dirty="0" sz="2400">
                <a:solidFill>
                  <a:srgbClr val="C00000"/>
                </a:solidFill>
                <a:latin typeface="Symbol"/>
                <a:cs typeface="Symbol"/>
              </a:rPr>
              <a:t></a:t>
            </a:r>
            <a:r>
              <a:rPr dirty="0" sz="2400" spc="1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C00000"/>
                </a:solidFill>
                <a:latin typeface="Cambria"/>
                <a:cs typeface="Cambria"/>
              </a:rPr>
              <a:t>(</a:t>
            </a:r>
            <a:r>
              <a:rPr dirty="0" sz="2400" spc="-45" b="1">
                <a:solidFill>
                  <a:srgbClr val="C00000"/>
                </a:solidFill>
                <a:latin typeface="Cambria"/>
                <a:cs typeface="Cambria"/>
              </a:rPr>
              <a:t>30</a:t>
            </a:r>
            <a:r>
              <a:rPr dirty="0" sz="2400" spc="204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330" b="1">
                <a:solidFill>
                  <a:srgbClr val="C00000"/>
                </a:solidFill>
                <a:latin typeface="Tahoma"/>
                <a:cs typeface="Tahoma"/>
              </a:rPr>
              <a:t>–</a:t>
            </a:r>
            <a:r>
              <a:rPr dirty="0" sz="2400" spc="25" b="1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dirty="0" sz="2400" spc="-45" b="1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dirty="0" sz="2400" spc="-50" b="1">
                <a:solidFill>
                  <a:srgbClr val="C00000"/>
                </a:solidFill>
                <a:latin typeface="Cambria"/>
                <a:cs typeface="Cambria"/>
              </a:rPr>
              <a:t>)</a:t>
            </a:r>
            <a:r>
              <a:rPr dirty="0" sz="2400" spc="204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550" b="1">
                <a:solidFill>
                  <a:srgbClr val="C00000"/>
                </a:solidFill>
                <a:latin typeface="Cambria"/>
                <a:cs typeface="Cambria"/>
              </a:rPr>
              <a:t>/</a:t>
            </a:r>
            <a:r>
              <a:rPr dirty="0" sz="2400" spc="19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C00000"/>
                </a:solidFill>
                <a:latin typeface="Cambria"/>
                <a:cs typeface="Cambria"/>
              </a:rPr>
              <a:t>7</a:t>
            </a:r>
            <a:r>
              <a:rPr dirty="0" sz="2400" spc="204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C00000"/>
                </a:solidFill>
                <a:latin typeface="Symbol"/>
                <a:cs typeface="Symbol"/>
              </a:rPr>
              <a:t></a:t>
            </a:r>
            <a:r>
              <a:rPr dirty="0" sz="2400" spc="14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30" b="1">
                <a:solidFill>
                  <a:srgbClr val="C00000"/>
                </a:solidFill>
                <a:latin typeface="Cambria"/>
                <a:cs typeface="Cambria"/>
              </a:rPr>
              <a:t>+</a:t>
            </a:r>
            <a:r>
              <a:rPr dirty="0" sz="2400" spc="20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r>
              <a:rPr dirty="0" sz="2400" spc="204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30" b="1">
                <a:solidFill>
                  <a:srgbClr val="C00000"/>
                </a:solidFill>
                <a:latin typeface="Cambria"/>
                <a:cs typeface="Cambria"/>
              </a:rPr>
              <a:t>=</a:t>
            </a:r>
            <a:r>
              <a:rPr dirty="0" sz="2400" spc="20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C00000"/>
                </a:solidFill>
                <a:latin typeface="Cambria"/>
                <a:cs typeface="Cambria"/>
              </a:rPr>
              <a:t>5</a:t>
            </a:r>
            <a:r>
              <a:rPr dirty="0" sz="2400" spc="204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2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th</a:t>
            </a:r>
            <a:r>
              <a:rPr dirty="0" sz="2400" spc="100">
                <a:latin typeface="Cambria"/>
                <a:cs typeface="Cambria"/>
              </a:rPr>
              <a:t>e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p</a:t>
            </a:r>
            <a:r>
              <a:rPr dirty="0" sz="2400" spc="15">
                <a:latin typeface="Cambria"/>
                <a:cs typeface="Cambria"/>
              </a:rPr>
              <a:t>e</a:t>
            </a:r>
            <a:r>
              <a:rPr dirty="0" sz="2400" spc="25">
                <a:latin typeface="Cambria"/>
                <a:cs typeface="Cambria"/>
              </a:rPr>
              <a:t>ople</a:t>
            </a:r>
            <a:r>
              <a:rPr dirty="0" sz="2400" spc="204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mus</a:t>
            </a:r>
            <a:r>
              <a:rPr dirty="0" sz="2400" spc="75">
                <a:latin typeface="Cambria"/>
                <a:cs typeface="Cambria"/>
              </a:rPr>
              <a:t>t</a:t>
            </a:r>
            <a:r>
              <a:rPr dirty="0" sz="2400" spc="21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ha</a:t>
            </a:r>
            <a:r>
              <a:rPr dirty="0" sz="2400" spc="114">
                <a:latin typeface="Cambria"/>
                <a:cs typeface="Cambria"/>
              </a:rPr>
              <a:t>v</a:t>
            </a:r>
            <a:r>
              <a:rPr dirty="0" sz="2400" spc="25">
                <a:latin typeface="Cambria"/>
                <a:cs typeface="Cambria"/>
              </a:rPr>
              <a:t>e</a:t>
            </a:r>
            <a:r>
              <a:rPr dirty="0" sz="2400" spc="21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been  </a:t>
            </a:r>
            <a:r>
              <a:rPr dirty="0" sz="2400" spc="30">
                <a:latin typeface="Cambria"/>
                <a:cs typeface="Cambria"/>
              </a:rPr>
              <a:t>born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day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week.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7378"/>
            <a:ext cx="7312025" cy="3470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400" spc="245" b="1">
                <a:latin typeface="Cambria"/>
                <a:cs typeface="Cambria"/>
              </a:rPr>
              <a:t>Ex. </a:t>
            </a:r>
            <a:r>
              <a:rPr dirty="0" sz="2400" spc="-45" b="1">
                <a:latin typeface="Cambria"/>
                <a:cs typeface="Cambria"/>
              </a:rPr>
              <a:t>4</a:t>
            </a:r>
            <a:r>
              <a:rPr dirty="0" sz="2400" spc="-4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Show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80">
                <a:latin typeface="Cambria"/>
                <a:cs typeface="Cambria"/>
              </a:rPr>
              <a:t>if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30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dictionaries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in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80">
                <a:latin typeface="Cambria"/>
                <a:cs typeface="Cambria"/>
              </a:rPr>
              <a:t>library 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contain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80">
                <a:latin typeface="Cambria"/>
                <a:cs typeface="Cambria"/>
              </a:rPr>
              <a:t>total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30">
                <a:latin typeface="Cambria"/>
                <a:cs typeface="Cambria"/>
              </a:rPr>
              <a:t>61,327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pages,</a:t>
            </a:r>
            <a:r>
              <a:rPr dirty="0" sz="2400" spc="100">
                <a:latin typeface="Cambria"/>
                <a:cs typeface="Cambria"/>
              </a:rPr>
              <a:t> then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one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dictionaries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must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have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at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2045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pages.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ct val="100099"/>
              </a:lnSpc>
              <a:spcBef>
                <a:spcPts val="585"/>
              </a:spcBef>
            </a:pPr>
            <a:r>
              <a:rPr dirty="0" sz="2400" spc="175" b="1">
                <a:latin typeface="Cambria"/>
                <a:cs typeface="Cambria"/>
              </a:rPr>
              <a:t>Soln.</a:t>
            </a:r>
            <a:r>
              <a:rPr dirty="0" sz="2400" spc="18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145">
                <a:latin typeface="Cambria"/>
                <a:cs typeface="Cambria"/>
              </a:rPr>
              <a:t>Let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pages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pigeons</a:t>
            </a:r>
            <a:r>
              <a:rPr dirty="0" sz="2400" spc="55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dictionaries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pigeonholes.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Assign </a:t>
            </a:r>
            <a:r>
              <a:rPr dirty="0" sz="2400" spc="85">
                <a:latin typeface="Cambria"/>
                <a:cs typeface="Cambria"/>
              </a:rPr>
              <a:t>each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page 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dictionary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in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which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it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appears.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10">
                <a:latin typeface="Cambria"/>
                <a:cs typeface="Cambria"/>
              </a:rPr>
              <a:t>Then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by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extended </a:t>
            </a:r>
            <a:r>
              <a:rPr dirty="0" sz="2400" spc="45">
                <a:latin typeface="Cambria"/>
                <a:cs typeface="Cambria"/>
              </a:rPr>
              <a:t>pigeonhole </a:t>
            </a:r>
            <a:r>
              <a:rPr dirty="0" sz="2400" spc="70">
                <a:latin typeface="Cambria"/>
                <a:cs typeface="Cambria"/>
              </a:rPr>
              <a:t>principle, </a:t>
            </a:r>
            <a:r>
              <a:rPr dirty="0" sz="2400" spc="25">
                <a:latin typeface="Cambria"/>
                <a:cs typeface="Cambria"/>
              </a:rPr>
              <a:t>one </a:t>
            </a:r>
            <a:r>
              <a:rPr dirty="0" sz="2400" spc="65">
                <a:latin typeface="Cambria"/>
                <a:cs typeface="Cambria"/>
              </a:rPr>
              <a:t>dictionary </a:t>
            </a:r>
            <a:r>
              <a:rPr dirty="0" sz="2400" spc="110">
                <a:latin typeface="Cambria"/>
                <a:cs typeface="Cambria"/>
              </a:rPr>
              <a:t>must 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contain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at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endParaRPr sz="2400">
              <a:latin typeface="Cambria"/>
              <a:cs typeface="Cambria"/>
            </a:endParaRPr>
          </a:p>
          <a:p>
            <a:pPr algn="just" marL="9906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</a:t>
            </a:r>
            <a:r>
              <a:rPr dirty="0" sz="2400" spc="9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61</a:t>
            </a:r>
            <a:r>
              <a:rPr dirty="0" sz="2400" spc="110" b="1">
                <a:solidFill>
                  <a:srgbClr val="00CC00"/>
                </a:solidFill>
                <a:latin typeface="Cambria"/>
                <a:cs typeface="Cambria"/>
              </a:rPr>
              <a:t>,</a:t>
            </a:r>
            <a:r>
              <a:rPr dirty="0" sz="2400" spc="13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326</a:t>
            </a:r>
            <a:r>
              <a:rPr dirty="0" sz="2400" spc="1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550" b="1">
                <a:solidFill>
                  <a:srgbClr val="00CC00"/>
                </a:solidFill>
                <a:latin typeface="Cambria"/>
                <a:cs typeface="Cambria"/>
              </a:rPr>
              <a:t>/</a:t>
            </a:r>
            <a:r>
              <a:rPr dirty="0" sz="2400" spc="16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30</a:t>
            </a:r>
            <a:r>
              <a:rPr dirty="0" sz="2400" spc="1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</a:t>
            </a:r>
            <a:r>
              <a:rPr dirty="0" sz="2400" spc="9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30" b="1">
                <a:solidFill>
                  <a:srgbClr val="00CC00"/>
                </a:solidFill>
                <a:latin typeface="Cambria"/>
                <a:cs typeface="Cambria"/>
              </a:rPr>
              <a:t>+</a:t>
            </a:r>
            <a:r>
              <a:rPr dirty="0" sz="2400" spc="15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1</a:t>
            </a:r>
            <a:r>
              <a:rPr dirty="0" sz="2400" spc="16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30" b="1">
                <a:solidFill>
                  <a:srgbClr val="00CC00"/>
                </a:solidFill>
                <a:latin typeface="Cambria"/>
                <a:cs typeface="Cambria"/>
              </a:rPr>
              <a:t>=</a:t>
            </a:r>
            <a:r>
              <a:rPr dirty="0" sz="2400" spc="15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2045</a:t>
            </a:r>
            <a:r>
              <a:rPr dirty="0" sz="2400" spc="13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190" b="1">
                <a:solidFill>
                  <a:srgbClr val="00CC00"/>
                </a:solidFill>
                <a:latin typeface="Cambria"/>
                <a:cs typeface="Cambria"/>
              </a:rPr>
              <a:t>pa</a:t>
            </a:r>
            <a:r>
              <a:rPr dirty="0" sz="2400" spc="165" b="1">
                <a:solidFill>
                  <a:srgbClr val="00CC00"/>
                </a:solidFill>
                <a:latin typeface="Cambria"/>
                <a:cs typeface="Cambria"/>
              </a:rPr>
              <a:t>g</a:t>
            </a:r>
            <a:r>
              <a:rPr dirty="0" sz="2400" spc="100" b="1">
                <a:solidFill>
                  <a:srgbClr val="00CC00"/>
                </a:solidFill>
                <a:latin typeface="Cambria"/>
                <a:cs typeface="Cambria"/>
              </a:rPr>
              <a:t>e</a:t>
            </a:r>
            <a:r>
              <a:rPr dirty="0" sz="2400" spc="95" b="1">
                <a:solidFill>
                  <a:srgbClr val="00CC00"/>
                </a:solidFill>
                <a:latin typeface="Cambria"/>
                <a:cs typeface="Cambria"/>
              </a:rPr>
              <a:t>s</a:t>
            </a:r>
            <a:r>
              <a:rPr dirty="0" sz="2400" spc="110" b="1">
                <a:solidFill>
                  <a:srgbClr val="00CC00"/>
                </a:solidFill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7378"/>
            <a:ext cx="7693025" cy="3470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6985">
              <a:lnSpc>
                <a:spcPct val="100299"/>
              </a:lnSpc>
              <a:spcBef>
                <a:spcPts val="90"/>
              </a:spcBef>
            </a:pPr>
            <a:r>
              <a:rPr dirty="0" sz="2400" spc="245" b="1">
                <a:latin typeface="Cambria"/>
                <a:cs typeface="Cambria"/>
              </a:rPr>
              <a:t>Ex. </a:t>
            </a:r>
            <a:r>
              <a:rPr dirty="0" sz="2400" spc="-45" b="1">
                <a:latin typeface="Cambria"/>
                <a:cs typeface="Cambria"/>
              </a:rPr>
              <a:t>5 </a:t>
            </a:r>
            <a:r>
              <a:rPr dirty="0" sz="2400" spc="-5" b="1">
                <a:latin typeface="Cambria"/>
                <a:cs typeface="Cambria"/>
              </a:rPr>
              <a:t>: </a:t>
            </a:r>
            <a:r>
              <a:rPr dirty="0" sz="2400" spc="170">
                <a:latin typeface="Cambria"/>
                <a:cs typeface="Cambria"/>
              </a:rPr>
              <a:t>Six </a:t>
            </a:r>
            <a:r>
              <a:rPr dirty="0" sz="2400" spc="70">
                <a:latin typeface="Cambria"/>
                <a:cs typeface="Cambria"/>
              </a:rPr>
              <a:t>friends </a:t>
            </a:r>
            <a:r>
              <a:rPr dirty="0" sz="2400" spc="35">
                <a:latin typeface="Cambria"/>
                <a:cs typeface="Cambria"/>
              </a:rPr>
              <a:t>discover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85">
                <a:latin typeface="Cambria"/>
                <a:cs typeface="Cambria"/>
              </a:rPr>
              <a:t>they </a:t>
            </a:r>
            <a:r>
              <a:rPr dirty="0" sz="2400" spc="95">
                <a:latin typeface="Cambria"/>
                <a:cs typeface="Cambria"/>
              </a:rPr>
              <a:t>have </a:t>
            </a:r>
            <a:r>
              <a:rPr dirty="0" sz="2400" spc="80">
                <a:latin typeface="Cambria"/>
                <a:cs typeface="Cambria"/>
              </a:rPr>
              <a:t>total </a:t>
            </a:r>
            <a:r>
              <a:rPr dirty="0" sz="2400" spc="-10">
                <a:latin typeface="Cambria"/>
                <a:cs typeface="Cambria"/>
              </a:rPr>
              <a:t>of </a:t>
            </a:r>
            <a:r>
              <a:rPr dirty="0" sz="2400" spc="160">
                <a:latin typeface="Cambria"/>
                <a:cs typeface="Cambria"/>
              </a:rPr>
              <a:t>Rs. </a:t>
            </a:r>
            <a:r>
              <a:rPr dirty="0" sz="2400" spc="165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2161.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with </a:t>
            </a:r>
            <a:r>
              <a:rPr dirty="0" sz="2400" spc="105">
                <a:latin typeface="Cambria"/>
                <a:cs typeface="Cambria"/>
              </a:rPr>
              <a:t>them </a:t>
            </a:r>
            <a:r>
              <a:rPr dirty="0" sz="2400" spc="25">
                <a:latin typeface="Cambria"/>
                <a:cs typeface="Cambria"/>
              </a:rPr>
              <a:t>on  </a:t>
            </a:r>
            <a:r>
              <a:rPr dirty="0" sz="2400" spc="160">
                <a:latin typeface="Cambria"/>
                <a:cs typeface="Cambria"/>
              </a:rPr>
              <a:t>a </a:t>
            </a:r>
            <a:r>
              <a:rPr dirty="0" sz="2400" spc="75">
                <a:latin typeface="Cambria"/>
                <a:cs typeface="Cambria"/>
              </a:rPr>
              <a:t>trip </a:t>
            </a:r>
            <a:r>
              <a:rPr dirty="0" sz="2400" spc="25">
                <a:latin typeface="Cambria"/>
                <a:cs typeface="Cambria"/>
              </a:rPr>
              <a:t>to  </a:t>
            </a:r>
            <a:r>
              <a:rPr dirty="0" sz="2400" spc="95">
                <a:latin typeface="Cambria"/>
                <a:cs typeface="Cambria"/>
              </a:rPr>
              <a:t>the </a:t>
            </a:r>
            <a:r>
              <a:rPr dirty="0" sz="2400" spc="65">
                <a:latin typeface="Cambria"/>
                <a:cs typeface="Cambria"/>
              </a:rPr>
              <a:t>movies. </a:t>
            </a:r>
            <a:r>
              <a:rPr dirty="0" sz="2400" spc="95">
                <a:latin typeface="Cambria"/>
                <a:cs typeface="Cambria"/>
              </a:rPr>
              <a:t>Show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or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more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them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must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have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at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160">
                <a:latin typeface="Cambria"/>
                <a:cs typeface="Cambria"/>
              </a:rPr>
              <a:t>Rs.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40">
                <a:latin typeface="Cambria"/>
                <a:cs typeface="Cambria"/>
              </a:rPr>
              <a:t>361.</a:t>
            </a:r>
            <a:endParaRPr sz="2400">
              <a:latin typeface="Cambria"/>
              <a:cs typeface="Cambria"/>
            </a:endParaRPr>
          </a:p>
          <a:p>
            <a:pPr algn="just" marL="12700" marR="5080">
              <a:lnSpc>
                <a:spcPct val="100200"/>
              </a:lnSpc>
              <a:spcBef>
                <a:spcPts val="580"/>
              </a:spcBef>
            </a:pPr>
            <a:r>
              <a:rPr dirty="0" sz="2400" spc="175" b="1">
                <a:latin typeface="Cambria"/>
                <a:cs typeface="Cambria"/>
              </a:rPr>
              <a:t>Soln. </a:t>
            </a:r>
            <a:r>
              <a:rPr dirty="0" sz="2400" spc="-5" b="1">
                <a:latin typeface="Cambria"/>
                <a:cs typeface="Cambria"/>
              </a:rPr>
              <a:t>: </a:t>
            </a:r>
            <a:r>
              <a:rPr dirty="0" sz="2400" spc="150">
                <a:latin typeface="Cambria"/>
                <a:cs typeface="Cambria"/>
              </a:rPr>
              <a:t>Let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55">
                <a:latin typeface="Cambria"/>
                <a:cs typeface="Cambria"/>
              </a:rPr>
              <a:t>rupees </a:t>
            </a:r>
            <a:r>
              <a:rPr dirty="0" sz="2400" spc="20">
                <a:latin typeface="Cambria"/>
                <a:cs typeface="Cambria"/>
              </a:rPr>
              <a:t>be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50">
                <a:latin typeface="Cambria"/>
                <a:cs typeface="Cambria"/>
              </a:rPr>
              <a:t>pigeons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85">
                <a:latin typeface="Cambria"/>
                <a:cs typeface="Cambria"/>
              </a:rPr>
              <a:t>number 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friends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is</a:t>
            </a:r>
            <a:r>
              <a:rPr dirty="0" sz="2400" spc="85">
                <a:latin typeface="Cambria"/>
                <a:cs typeface="Cambria"/>
              </a:rPr>
              <a:t> number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pigeonholes.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110">
                <a:latin typeface="Cambria"/>
                <a:cs typeface="Cambria"/>
              </a:rPr>
              <a:t>Then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by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extended </a:t>
            </a:r>
            <a:r>
              <a:rPr dirty="0" sz="2400" spc="45">
                <a:latin typeface="Cambria"/>
                <a:cs typeface="Cambria"/>
              </a:rPr>
              <a:t>pigeonhole </a:t>
            </a:r>
            <a:r>
              <a:rPr dirty="0" sz="2400" spc="60">
                <a:latin typeface="Cambria"/>
                <a:cs typeface="Cambria"/>
              </a:rPr>
              <a:t>principle </a:t>
            </a:r>
            <a:r>
              <a:rPr dirty="0" sz="2400" spc="20">
                <a:latin typeface="Cambria"/>
                <a:cs typeface="Cambria"/>
              </a:rPr>
              <a:t>one </a:t>
            </a:r>
            <a:r>
              <a:rPr dirty="0" sz="2400" spc="70">
                <a:latin typeface="Cambria"/>
                <a:cs typeface="Cambria"/>
              </a:rPr>
              <a:t>friend </a:t>
            </a:r>
            <a:r>
              <a:rPr dirty="0" sz="2400" spc="114">
                <a:latin typeface="Cambria"/>
                <a:cs typeface="Cambria"/>
              </a:rPr>
              <a:t>must </a:t>
            </a:r>
            <a:r>
              <a:rPr dirty="0" sz="2400" spc="100">
                <a:latin typeface="Cambria"/>
                <a:cs typeface="Cambria"/>
              </a:rPr>
              <a:t>have </a:t>
            </a:r>
            <a:r>
              <a:rPr dirty="0" sz="2400" spc="135">
                <a:latin typeface="Cambria"/>
                <a:cs typeface="Cambria"/>
              </a:rPr>
              <a:t>at 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least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</a:pP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</a:t>
            </a:r>
            <a:r>
              <a:rPr dirty="0" sz="2400" spc="8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2160</a:t>
            </a:r>
            <a:r>
              <a:rPr dirty="0" sz="2400" spc="1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550" b="1">
                <a:solidFill>
                  <a:srgbClr val="00CC00"/>
                </a:solidFill>
                <a:latin typeface="Cambria"/>
                <a:cs typeface="Cambria"/>
              </a:rPr>
              <a:t>/</a:t>
            </a:r>
            <a:r>
              <a:rPr dirty="0" sz="2400" spc="1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6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</a:t>
            </a:r>
            <a:r>
              <a:rPr dirty="0" sz="2400" spc="9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30" b="1">
                <a:solidFill>
                  <a:srgbClr val="00CC00"/>
                </a:solidFill>
                <a:latin typeface="Cambria"/>
                <a:cs typeface="Cambria"/>
              </a:rPr>
              <a:t>+</a:t>
            </a:r>
            <a:r>
              <a:rPr dirty="0" sz="2400" spc="15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1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125" b="1">
                <a:solidFill>
                  <a:srgbClr val="00CC00"/>
                </a:solidFill>
                <a:latin typeface="Cambria"/>
                <a:cs typeface="Cambria"/>
              </a:rPr>
              <a:t>o</a:t>
            </a:r>
            <a:r>
              <a:rPr dirty="0" sz="2400" spc="105" b="1">
                <a:solidFill>
                  <a:srgbClr val="00CC00"/>
                </a:solidFill>
                <a:latin typeface="Cambria"/>
                <a:cs typeface="Cambria"/>
              </a:rPr>
              <a:t>r</a:t>
            </a:r>
            <a:r>
              <a:rPr dirty="0" sz="2400" b="1">
                <a:solidFill>
                  <a:srgbClr val="00CC00"/>
                </a:solidFill>
                <a:latin typeface="Cambria"/>
                <a:cs typeface="Cambria"/>
              </a:rPr>
              <a:t>  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361</a:t>
            </a:r>
            <a:r>
              <a:rPr dirty="0" sz="2400" spc="14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135" b="1">
                <a:solidFill>
                  <a:srgbClr val="00CC00"/>
                </a:solidFill>
                <a:latin typeface="Cambria"/>
                <a:cs typeface="Cambria"/>
              </a:rPr>
              <a:t>rupee</a:t>
            </a:r>
            <a:r>
              <a:rPr dirty="0" sz="2400" spc="114" b="1">
                <a:solidFill>
                  <a:srgbClr val="00CC00"/>
                </a:solidFill>
                <a:latin typeface="Cambria"/>
                <a:cs typeface="Cambria"/>
              </a:rPr>
              <a:t>s</a:t>
            </a:r>
            <a:r>
              <a:rPr dirty="0" sz="2400" spc="110" b="1">
                <a:solidFill>
                  <a:srgbClr val="00CC00"/>
                </a:solidFill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7378"/>
            <a:ext cx="7312025" cy="75946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1841500" algn="l"/>
              </a:tabLst>
            </a:pPr>
            <a:r>
              <a:rPr dirty="0" sz="2400" spc="245" b="1">
                <a:latin typeface="Cambria"/>
                <a:cs typeface="Cambria"/>
              </a:rPr>
              <a:t>Ex.</a:t>
            </a:r>
            <a:r>
              <a:rPr dirty="0" sz="2400" spc="15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6</a:t>
            </a:r>
            <a:r>
              <a:rPr dirty="0" sz="2400" spc="16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	</a:t>
            </a:r>
            <a:r>
              <a:rPr dirty="0" sz="2400" spc="95"/>
              <a:t>Show</a:t>
            </a:r>
            <a:r>
              <a:rPr dirty="0" sz="2400" spc="330"/>
              <a:t> </a:t>
            </a:r>
            <a:r>
              <a:rPr dirty="0" sz="2400" spc="130"/>
              <a:t>that</a:t>
            </a:r>
            <a:r>
              <a:rPr dirty="0" sz="2400" spc="335"/>
              <a:t> </a:t>
            </a:r>
            <a:r>
              <a:rPr dirty="0" sz="2400" spc="70"/>
              <a:t>if</a:t>
            </a:r>
            <a:r>
              <a:rPr dirty="0" sz="2400" spc="325"/>
              <a:t> </a:t>
            </a:r>
            <a:r>
              <a:rPr dirty="0" sz="2400" spc="65"/>
              <a:t>seven</a:t>
            </a:r>
            <a:r>
              <a:rPr dirty="0" sz="2400" spc="320"/>
              <a:t> </a:t>
            </a:r>
            <a:r>
              <a:rPr dirty="0" sz="2400" spc="80"/>
              <a:t>numbers</a:t>
            </a:r>
            <a:r>
              <a:rPr dirty="0" sz="2400" spc="330"/>
              <a:t> </a:t>
            </a:r>
            <a:r>
              <a:rPr dirty="0" sz="2400" spc="45"/>
              <a:t>from</a:t>
            </a:r>
            <a:r>
              <a:rPr dirty="0" sz="2400" spc="340"/>
              <a:t> </a:t>
            </a:r>
            <a:r>
              <a:rPr dirty="0" sz="2400" spc="5"/>
              <a:t>1</a:t>
            </a:r>
            <a:r>
              <a:rPr dirty="0" sz="2400" spc="330"/>
              <a:t> </a:t>
            </a:r>
            <a:r>
              <a:rPr dirty="0" sz="2400" spc="20"/>
              <a:t>to </a:t>
            </a:r>
            <a:r>
              <a:rPr dirty="0" sz="2400" spc="-515"/>
              <a:t> </a:t>
            </a:r>
            <a:r>
              <a:rPr dirty="0" sz="2400"/>
              <a:t>12</a:t>
            </a:r>
            <a:r>
              <a:rPr dirty="0" sz="2400" spc="130"/>
              <a:t> </a:t>
            </a:r>
            <a:r>
              <a:rPr dirty="0" sz="2400" spc="85"/>
              <a:t>are</a:t>
            </a:r>
            <a:r>
              <a:rPr dirty="0" sz="2400" spc="130"/>
              <a:t> </a:t>
            </a:r>
            <a:r>
              <a:rPr dirty="0" sz="2400" spc="70"/>
              <a:t>chosen,</a:t>
            </a:r>
            <a:r>
              <a:rPr dirty="0" sz="2400" spc="114"/>
              <a:t> </a:t>
            </a:r>
            <a:r>
              <a:rPr dirty="0" sz="2400" spc="100"/>
              <a:t>then</a:t>
            </a:r>
            <a:r>
              <a:rPr dirty="0" sz="2400" spc="125"/>
              <a:t> </a:t>
            </a:r>
            <a:r>
              <a:rPr dirty="0" sz="2400" spc="5"/>
              <a:t>2</a:t>
            </a:r>
            <a:r>
              <a:rPr dirty="0" sz="2400" spc="135"/>
              <a:t> </a:t>
            </a:r>
            <a:r>
              <a:rPr dirty="0" sz="2400" spc="-5"/>
              <a:t>of</a:t>
            </a:r>
            <a:r>
              <a:rPr dirty="0" sz="2400" spc="120"/>
              <a:t> </a:t>
            </a:r>
            <a:r>
              <a:rPr dirty="0" sz="2400" spc="105"/>
              <a:t>them</a:t>
            </a:r>
            <a:r>
              <a:rPr dirty="0" sz="2400" spc="140"/>
              <a:t> </a:t>
            </a:r>
            <a:r>
              <a:rPr dirty="0" sz="2400" spc="75"/>
              <a:t>will</a:t>
            </a:r>
            <a:r>
              <a:rPr dirty="0" sz="2400" spc="100"/>
              <a:t> </a:t>
            </a:r>
            <a:r>
              <a:rPr dirty="0" sz="2400" spc="80"/>
              <a:t>add</a:t>
            </a:r>
            <a:r>
              <a:rPr dirty="0" sz="2400" spc="114"/>
              <a:t> </a:t>
            </a:r>
            <a:r>
              <a:rPr dirty="0" sz="2400" spc="55"/>
              <a:t>upto</a:t>
            </a:r>
            <a:r>
              <a:rPr dirty="0" sz="2400" spc="125"/>
              <a:t> </a:t>
            </a:r>
            <a:r>
              <a:rPr dirty="0" sz="2400" spc="55"/>
              <a:t>13.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35478"/>
            <a:ext cx="7310120" cy="7588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937894" algn="l"/>
                <a:tab pos="1158875" algn="l"/>
                <a:tab pos="2686050" algn="l"/>
                <a:tab pos="2989580" algn="l"/>
                <a:tab pos="4342765" algn="l"/>
                <a:tab pos="5031740" algn="l"/>
                <a:tab pos="5808980" algn="l"/>
              </a:tabLst>
            </a:pPr>
            <a:r>
              <a:rPr dirty="0" sz="2400" spc="190" b="1">
                <a:latin typeface="Cambria"/>
                <a:cs typeface="Cambria"/>
              </a:rPr>
              <a:t>Soln</a:t>
            </a:r>
            <a:r>
              <a:rPr dirty="0" sz="2400" spc="110" b="1">
                <a:latin typeface="Cambria"/>
                <a:cs typeface="Cambria"/>
              </a:rPr>
              <a:t>.</a:t>
            </a:r>
            <a:r>
              <a:rPr dirty="0" sz="2400" spc="110" b="1">
                <a:latin typeface="Cambria"/>
                <a:cs typeface="Cambria"/>
              </a:rPr>
              <a:t>	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spc="-5" b="1">
                <a:latin typeface="Cambria"/>
                <a:cs typeface="Cambria"/>
              </a:rPr>
              <a:t>	</a:t>
            </a:r>
            <a:r>
              <a:rPr dirty="0" sz="2400" spc="150">
                <a:latin typeface="Cambria"/>
                <a:cs typeface="Cambria"/>
              </a:rPr>
              <a:t>C</a:t>
            </a:r>
            <a:r>
              <a:rPr dirty="0" sz="2400" spc="130">
                <a:latin typeface="Cambria"/>
                <a:cs typeface="Cambria"/>
              </a:rPr>
              <a:t>o</a:t>
            </a:r>
            <a:r>
              <a:rPr dirty="0" sz="2400" spc="100">
                <a:latin typeface="Cambria"/>
                <a:cs typeface="Cambria"/>
              </a:rPr>
              <a:t>nst</a:t>
            </a:r>
            <a:r>
              <a:rPr dirty="0" sz="2400" spc="100">
                <a:latin typeface="Cambria"/>
                <a:cs typeface="Cambria"/>
              </a:rPr>
              <a:t>r</a:t>
            </a:r>
            <a:r>
              <a:rPr dirty="0" sz="2400" spc="85">
                <a:latin typeface="Cambria"/>
                <a:cs typeface="Cambria"/>
              </a:rPr>
              <a:t>uct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5">
                <a:latin typeface="Cambria"/>
                <a:cs typeface="Cambria"/>
              </a:rPr>
              <a:t>6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70">
                <a:latin typeface="Cambria"/>
                <a:cs typeface="Cambria"/>
              </a:rPr>
              <a:t>differen</a:t>
            </a:r>
            <a:r>
              <a:rPr dirty="0" sz="2400" spc="60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75">
                <a:latin typeface="Cambria"/>
                <a:cs typeface="Cambria"/>
              </a:rPr>
              <a:t>sets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85">
                <a:latin typeface="Cambria"/>
                <a:cs typeface="Cambria"/>
              </a:rPr>
              <a:t>each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-5">
                <a:latin typeface="Cambria"/>
                <a:cs typeface="Cambria"/>
              </a:rPr>
              <a:t>c</a:t>
            </a:r>
            <a:r>
              <a:rPr dirty="0" sz="2400" spc="90">
                <a:latin typeface="Cambria"/>
                <a:cs typeface="Cambria"/>
              </a:rPr>
              <a:t>ontaini</a:t>
            </a:r>
            <a:r>
              <a:rPr dirty="0" sz="2400" spc="105">
                <a:latin typeface="Cambria"/>
                <a:cs typeface="Cambria"/>
              </a:rPr>
              <a:t>n</a:t>
            </a:r>
            <a:r>
              <a:rPr dirty="0" sz="2400" spc="65">
                <a:latin typeface="Cambria"/>
                <a:cs typeface="Cambria"/>
              </a:rPr>
              <a:t>g  </a:t>
            </a:r>
            <a:r>
              <a:rPr dirty="0" sz="2400" spc="15">
                <a:latin typeface="Cambria"/>
                <a:cs typeface="Cambria"/>
              </a:rPr>
              <a:t>two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numbers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that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add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upto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13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114">
                <a:latin typeface="Cambria"/>
                <a:cs typeface="Cambria"/>
              </a:rPr>
              <a:t>as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follows.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6890" y="3261738"/>
          <a:ext cx="6686550" cy="1303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/>
                <a:gridCol w="840740"/>
                <a:gridCol w="1847214"/>
                <a:gridCol w="970279"/>
                <a:gridCol w="841375"/>
                <a:gridCol w="1532254"/>
              </a:tblGrid>
              <a:tr h="430458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spc="110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65">
                          <a:latin typeface="Cambria"/>
                          <a:cs typeface="Cambria"/>
                        </a:rPr>
                        <a:t>1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845"/>
                        </a:lnSpc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845"/>
                        </a:lnSpc>
                      </a:pPr>
                      <a:r>
                        <a:rPr dirty="0" sz="2400" spc="-135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85">
                          <a:latin typeface="Cambria"/>
                          <a:cs typeface="Cambria"/>
                        </a:rPr>
                        <a:t>1,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>
                          <a:latin typeface="Cambria"/>
                          <a:cs typeface="Cambria"/>
                        </a:rPr>
                        <a:t>12</a:t>
                      </a:r>
                      <a:r>
                        <a:rPr dirty="0" sz="2400" spc="1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},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ts val="2845"/>
                        </a:lnSpc>
                      </a:pPr>
                      <a:r>
                        <a:rPr dirty="0" sz="2400" spc="110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65">
                          <a:latin typeface="Cambria"/>
                          <a:cs typeface="Cambria"/>
                        </a:rPr>
                        <a:t>2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2845"/>
                        </a:lnSpc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845"/>
                        </a:lnSpc>
                      </a:pPr>
                      <a:r>
                        <a:rPr dirty="0" sz="2400" spc="-135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85">
                          <a:latin typeface="Cambria"/>
                          <a:cs typeface="Cambria"/>
                        </a:rPr>
                        <a:t>8,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">
                          <a:latin typeface="Cambria"/>
                          <a:cs typeface="Cambria"/>
                        </a:rPr>
                        <a:t>5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},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442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114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72">
                          <a:latin typeface="Cambria"/>
                          <a:cs typeface="Cambria"/>
                        </a:rPr>
                        <a:t>3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130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85">
                          <a:latin typeface="Cambria"/>
                          <a:cs typeface="Cambria"/>
                        </a:rPr>
                        <a:t>7,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">
                          <a:latin typeface="Cambria"/>
                          <a:cs typeface="Cambria"/>
                        </a:rPr>
                        <a:t>6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},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114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72">
                          <a:latin typeface="Cambria"/>
                          <a:cs typeface="Cambria"/>
                        </a:rPr>
                        <a:t>4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130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5">
                          <a:latin typeface="Cambria"/>
                          <a:cs typeface="Cambria"/>
                        </a:rPr>
                        <a:t>11,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">
                          <a:latin typeface="Cambria"/>
                          <a:cs typeface="Cambria"/>
                        </a:rPr>
                        <a:t>2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},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</a:tr>
              <a:tr h="43048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110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65">
                          <a:latin typeface="Cambria"/>
                          <a:cs typeface="Cambria"/>
                        </a:rPr>
                        <a:t>5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135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85">
                          <a:latin typeface="Cambria"/>
                          <a:cs typeface="Cambria"/>
                        </a:rPr>
                        <a:t>9,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">
                          <a:latin typeface="Cambria"/>
                          <a:cs typeface="Cambria"/>
                        </a:rPr>
                        <a:t>4</a:t>
                      </a:r>
                      <a:r>
                        <a:rPr dirty="0" sz="2400" spc="114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},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r" marR="2832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110">
                          <a:latin typeface="Cambria"/>
                          <a:cs typeface="Cambria"/>
                        </a:rPr>
                        <a:t>A</a:t>
                      </a:r>
                      <a:r>
                        <a:rPr dirty="0" baseline="-20833" sz="2400" spc="165">
                          <a:latin typeface="Cambria"/>
                          <a:cs typeface="Cambria"/>
                        </a:rPr>
                        <a:t>6</a:t>
                      </a:r>
                      <a:endParaRPr baseline="-20833"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>
                          <a:latin typeface="Cambria"/>
                          <a:cs typeface="Cambria"/>
                        </a:rPr>
                        <a:t>=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135">
                          <a:latin typeface="Cambria"/>
                          <a:cs typeface="Cambria"/>
                        </a:rPr>
                        <a:t>{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5">
                          <a:latin typeface="Cambria"/>
                          <a:cs typeface="Cambria"/>
                        </a:rPr>
                        <a:t>10,</a:t>
                      </a:r>
                      <a:r>
                        <a:rPr dirty="0" sz="2400" spc="11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5">
                          <a:latin typeface="Cambria"/>
                          <a:cs typeface="Cambria"/>
                        </a:rPr>
                        <a:t>3</a:t>
                      </a:r>
                      <a:r>
                        <a:rPr dirty="0" sz="2400" spc="12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2400" spc="20">
                          <a:latin typeface="Cambria"/>
                          <a:cs typeface="Cambria"/>
                        </a:rPr>
                        <a:t>}.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B="0" marT="6985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570857"/>
            <a:ext cx="73113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latin typeface="Cambria"/>
                <a:cs typeface="Cambria"/>
              </a:rPr>
              <a:t>Each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65">
                <a:latin typeface="Cambria"/>
                <a:cs typeface="Cambria"/>
              </a:rPr>
              <a:t>seven </a:t>
            </a:r>
            <a:r>
              <a:rPr dirty="0" sz="2400" spc="80">
                <a:latin typeface="Cambria"/>
                <a:cs typeface="Cambria"/>
              </a:rPr>
              <a:t>numbers </a:t>
            </a:r>
            <a:r>
              <a:rPr dirty="0" sz="2400" spc="45">
                <a:latin typeface="Cambria"/>
                <a:cs typeface="Cambria"/>
              </a:rPr>
              <a:t>chosen </a:t>
            </a:r>
            <a:r>
              <a:rPr dirty="0" sz="2400" spc="110">
                <a:latin typeface="Cambria"/>
                <a:cs typeface="Cambria"/>
              </a:rPr>
              <a:t>must </a:t>
            </a:r>
            <a:r>
              <a:rPr dirty="0" sz="2400" spc="45">
                <a:latin typeface="Cambria"/>
                <a:cs typeface="Cambria"/>
              </a:rPr>
              <a:t>belong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25">
                <a:latin typeface="Cambria"/>
                <a:cs typeface="Cambria"/>
              </a:rPr>
              <a:t> one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sets.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110">
                <a:latin typeface="Cambria"/>
                <a:cs typeface="Cambria"/>
              </a:rPr>
              <a:t>Since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there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are</a:t>
            </a:r>
            <a:r>
              <a:rPr dirty="0" sz="2400" spc="8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only</a:t>
            </a:r>
            <a:r>
              <a:rPr dirty="0" sz="2400" spc="6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6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sets,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 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 </a:t>
            </a:r>
            <a:r>
              <a:rPr dirty="0" sz="2400" spc="60">
                <a:latin typeface="Cambria"/>
                <a:cs typeface="Cambria"/>
              </a:rPr>
              <a:t>principle </a:t>
            </a:r>
            <a:r>
              <a:rPr dirty="0" sz="2400" spc="80">
                <a:latin typeface="Cambria"/>
                <a:cs typeface="Cambria"/>
              </a:rPr>
              <a:t>tells </a:t>
            </a:r>
            <a:r>
              <a:rPr dirty="0" sz="2400" spc="105">
                <a:latin typeface="Cambria"/>
                <a:cs typeface="Cambria"/>
              </a:rPr>
              <a:t>us </a:t>
            </a:r>
            <a:r>
              <a:rPr dirty="0" sz="2400" spc="130">
                <a:latin typeface="Cambria"/>
                <a:cs typeface="Cambria"/>
              </a:rPr>
              <a:t>that </a:t>
            </a:r>
            <a:r>
              <a:rPr dirty="0" sz="2400" spc="15">
                <a:latin typeface="Cambria"/>
                <a:cs typeface="Cambria"/>
              </a:rPr>
              <a:t>two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95">
                <a:latin typeface="Cambria"/>
                <a:cs typeface="Cambria"/>
              </a:rPr>
              <a:t>the </a:t>
            </a:r>
            <a:r>
              <a:rPr dirty="0" sz="2400" spc="45">
                <a:latin typeface="Cambria"/>
                <a:cs typeface="Cambria"/>
              </a:rPr>
              <a:t>chosen 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numbers</a:t>
            </a:r>
            <a:r>
              <a:rPr dirty="0" sz="2400" spc="9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belong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to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set.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These  </a:t>
            </a:r>
            <a:r>
              <a:rPr dirty="0" sz="2400" spc="80">
                <a:latin typeface="Cambria"/>
                <a:cs typeface="Cambria"/>
              </a:rPr>
              <a:t>numbers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add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upto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13.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7378"/>
            <a:ext cx="7843520" cy="75946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1841500" algn="l"/>
                <a:tab pos="2757805" algn="l"/>
                <a:tab pos="3498215" algn="l"/>
                <a:tab pos="3813810" algn="l"/>
                <a:tab pos="4772660" algn="l"/>
                <a:tab pos="5379085" algn="l"/>
                <a:tab pos="6181090" algn="l"/>
                <a:tab pos="6598284" algn="l"/>
                <a:tab pos="7491730" algn="l"/>
              </a:tabLst>
            </a:pPr>
            <a:r>
              <a:rPr dirty="0" sz="2400" spc="335" b="1">
                <a:latin typeface="Cambria"/>
                <a:cs typeface="Cambria"/>
              </a:rPr>
              <a:t>E</a:t>
            </a:r>
            <a:r>
              <a:rPr dirty="0" sz="2400" spc="295" b="1">
                <a:latin typeface="Cambria"/>
                <a:cs typeface="Cambria"/>
              </a:rPr>
              <a:t>x</a:t>
            </a:r>
            <a:r>
              <a:rPr dirty="0" sz="2400" spc="110" b="1">
                <a:latin typeface="Cambria"/>
                <a:cs typeface="Cambria"/>
              </a:rPr>
              <a:t>.</a:t>
            </a:r>
            <a:r>
              <a:rPr dirty="0" sz="2400" spc="150" b="1">
                <a:latin typeface="Cambria"/>
                <a:cs typeface="Cambria"/>
              </a:rPr>
              <a:t> </a:t>
            </a:r>
            <a:r>
              <a:rPr dirty="0" sz="2400" spc="-45" b="1">
                <a:latin typeface="Cambria"/>
                <a:cs typeface="Cambria"/>
              </a:rPr>
              <a:t>7</a:t>
            </a:r>
            <a:r>
              <a:rPr dirty="0" sz="2400" spc="155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	</a:t>
            </a:r>
            <a:r>
              <a:rPr dirty="0" sz="2400" spc="95"/>
              <a:t>Show</a:t>
            </a:r>
            <a:r>
              <a:rPr dirty="0" sz="2400"/>
              <a:t>	</a:t>
            </a:r>
            <a:r>
              <a:rPr dirty="0" sz="2400" spc="140"/>
              <a:t>tha</a:t>
            </a:r>
            <a:r>
              <a:rPr dirty="0" sz="2400" spc="105"/>
              <a:t>t</a:t>
            </a:r>
            <a:r>
              <a:rPr dirty="0" sz="2400"/>
              <a:t>	</a:t>
            </a:r>
            <a:r>
              <a:rPr dirty="0" sz="2400" spc="5"/>
              <a:t>7</a:t>
            </a:r>
            <a:r>
              <a:rPr dirty="0" sz="2400"/>
              <a:t>	</a:t>
            </a:r>
            <a:r>
              <a:rPr dirty="0" sz="2400" spc="5"/>
              <a:t>colo</a:t>
            </a:r>
            <a:r>
              <a:rPr dirty="0" sz="2400" spc="-5"/>
              <a:t>r</a:t>
            </a:r>
            <a:r>
              <a:rPr dirty="0" sz="2400" spc="75"/>
              <a:t>s</a:t>
            </a:r>
            <a:r>
              <a:rPr dirty="0" sz="2400"/>
              <a:t>	</a:t>
            </a:r>
            <a:r>
              <a:rPr dirty="0" sz="2400" spc="80"/>
              <a:t>ar</a:t>
            </a:r>
            <a:r>
              <a:rPr dirty="0" sz="2400" spc="90"/>
              <a:t>e</a:t>
            </a:r>
            <a:r>
              <a:rPr dirty="0" sz="2400"/>
              <a:t>	</a:t>
            </a:r>
            <a:r>
              <a:rPr dirty="0" sz="2400" spc="125"/>
              <a:t>u</a:t>
            </a:r>
            <a:r>
              <a:rPr dirty="0" sz="2400" spc="50"/>
              <a:t>sed</a:t>
            </a:r>
            <a:r>
              <a:rPr dirty="0" sz="2400"/>
              <a:t>	</a:t>
            </a:r>
            <a:r>
              <a:rPr dirty="0" sz="2400" spc="5"/>
              <a:t>t</a:t>
            </a:r>
            <a:r>
              <a:rPr dirty="0" sz="2400" spc="25"/>
              <a:t>o</a:t>
            </a:r>
            <a:r>
              <a:rPr dirty="0" sz="2400"/>
              <a:t>	</a:t>
            </a:r>
            <a:r>
              <a:rPr dirty="0" sz="2400" spc="110"/>
              <a:t>pain</a:t>
            </a:r>
            <a:r>
              <a:rPr dirty="0" sz="2400" spc="80"/>
              <a:t>t</a:t>
            </a:r>
            <a:r>
              <a:rPr dirty="0" sz="2400"/>
              <a:t>	</a:t>
            </a:r>
            <a:r>
              <a:rPr dirty="0" sz="2400" spc="-5"/>
              <a:t>50  </a:t>
            </a:r>
            <a:r>
              <a:rPr dirty="0" sz="2400" spc="60"/>
              <a:t>bicycles,</a:t>
            </a:r>
            <a:r>
              <a:rPr dirty="0" sz="2400" spc="110"/>
              <a:t> </a:t>
            </a:r>
            <a:r>
              <a:rPr dirty="0" sz="2400" spc="140"/>
              <a:t>at </a:t>
            </a:r>
            <a:r>
              <a:rPr dirty="0" sz="2400" spc="100"/>
              <a:t>least</a:t>
            </a:r>
            <a:r>
              <a:rPr dirty="0" sz="2400" spc="130"/>
              <a:t> </a:t>
            </a:r>
            <a:r>
              <a:rPr dirty="0" sz="2400" spc="5"/>
              <a:t>8</a:t>
            </a:r>
            <a:r>
              <a:rPr dirty="0" sz="2400" spc="130"/>
              <a:t> </a:t>
            </a:r>
            <a:r>
              <a:rPr dirty="0" sz="2400" spc="50"/>
              <a:t>bicycles</a:t>
            </a:r>
            <a:r>
              <a:rPr dirty="0" sz="2400" spc="120"/>
              <a:t> </a:t>
            </a:r>
            <a:r>
              <a:rPr dirty="0" sz="2400" spc="75"/>
              <a:t>will</a:t>
            </a:r>
            <a:r>
              <a:rPr dirty="0" sz="2400" spc="105"/>
              <a:t> </a:t>
            </a:r>
            <a:r>
              <a:rPr dirty="0" sz="2400" spc="20"/>
              <a:t>be</a:t>
            </a:r>
            <a:r>
              <a:rPr dirty="0" sz="2400" spc="140"/>
              <a:t> </a:t>
            </a:r>
            <a:r>
              <a:rPr dirty="0" sz="2400" spc="-5"/>
              <a:t>of</a:t>
            </a:r>
            <a:r>
              <a:rPr dirty="0" sz="2400" spc="130"/>
              <a:t> </a:t>
            </a:r>
            <a:r>
              <a:rPr dirty="0" sz="2400" spc="100"/>
              <a:t>same</a:t>
            </a:r>
            <a:r>
              <a:rPr dirty="0" sz="2400" spc="125"/>
              <a:t> </a:t>
            </a:r>
            <a:r>
              <a:rPr dirty="0" sz="2400" spc="35"/>
              <a:t>color.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435478"/>
            <a:ext cx="7844155" cy="2007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2400" spc="175" b="1">
                <a:latin typeface="Cambria"/>
                <a:cs typeface="Cambria"/>
              </a:rPr>
              <a:t>Soln.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130">
                <a:latin typeface="Cambria"/>
                <a:cs typeface="Cambria"/>
              </a:rPr>
              <a:t>If </a:t>
            </a:r>
            <a:r>
              <a:rPr dirty="0" sz="2400" spc="125">
                <a:latin typeface="Cambria"/>
                <a:cs typeface="Cambria"/>
              </a:rPr>
              <a:t>n </a:t>
            </a:r>
            <a:r>
              <a:rPr dirty="0" sz="2400" spc="50">
                <a:latin typeface="Cambria"/>
                <a:cs typeface="Cambria"/>
              </a:rPr>
              <a:t>pigeons </a:t>
            </a:r>
            <a:r>
              <a:rPr dirty="0" sz="2400" spc="80">
                <a:latin typeface="Cambria"/>
                <a:cs typeface="Cambria"/>
              </a:rPr>
              <a:t>are assigned </a:t>
            </a:r>
            <a:r>
              <a:rPr dirty="0" sz="2400" spc="20">
                <a:latin typeface="Cambria"/>
                <a:cs typeface="Cambria"/>
              </a:rPr>
              <a:t>to </a:t>
            </a:r>
            <a:r>
              <a:rPr dirty="0" sz="2400" spc="135">
                <a:latin typeface="Cambria"/>
                <a:cs typeface="Cambria"/>
              </a:rPr>
              <a:t>m </a:t>
            </a:r>
            <a:r>
              <a:rPr dirty="0" sz="2400" spc="55">
                <a:latin typeface="Cambria"/>
                <a:cs typeface="Cambria"/>
              </a:rPr>
              <a:t>pigeonholes, </a:t>
            </a:r>
            <a:r>
              <a:rPr dirty="0" sz="2400" spc="105">
                <a:latin typeface="Cambria"/>
                <a:cs typeface="Cambria"/>
              </a:rPr>
              <a:t>and 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35">
                <a:latin typeface="Cambria"/>
                <a:cs typeface="Cambria"/>
              </a:rPr>
              <a:t>m </a:t>
            </a:r>
            <a:r>
              <a:rPr dirty="0" sz="2400" spc="125">
                <a:latin typeface="Cambria"/>
                <a:cs typeface="Cambria"/>
              </a:rPr>
              <a:t>&lt; </a:t>
            </a:r>
            <a:r>
              <a:rPr dirty="0" sz="2400" spc="140">
                <a:latin typeface="Cambria"/>
                <a:cs typeface="Cambria"/>
              </a:rPr>
              <a:t>n, </a:t>
            </a:r>
            <a:r>
              <a:rPr dirty="0" sz="2400" spc="95">
                <a:latin typeface="Cambria"/>
                <a:cs typeface="Cambria"/>
              </a:rPr>
              <a:t>then </a:t>
            </a:r>
            <a:r>
              <a:rPr dirty="0" sz="2400" spc="135">
                <a:latin typeface="Cambria"/>
                <a:cs typeface="Cambria"/>
              </a:rPr>
              <a:t>at </a:t>
            </a:r>
            <a:r>
              <a:rPr dirty="0" sz="2400" spc="95">
                <a:latin typeface="Cambria"/>
                <a:cs typeface="Cambria"/>
              </a:rPr>
              <a:t>least </a:t>
            </a:r>
            <a:r>
              <a:rPr dirty="0" sz="2400" spc="25">
                <a:latin typeface="Cambria"/>
                <a:cs typeface="Cambria"/>
              </a:rPr>
              <a:t>one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</a:t>
            </a:r>
            <a:r>
              <a:rPr dirty="0" sz="2400" spc="50"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contains</a:t>
            </a:r>
            <a:r>
              <a:rPr dirty="0" sz="2400" spc="80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two  </a:t>
            </a:r>
            <a:r>
              <a:rPr dirty="0" sz="2400" spc="-5">
                <a:latin typeface="Cambria"/>
                <a:cs typeface="Cambria"/>
              </a:rPr>
              <a:t>or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35">
                <a:latin typeface="Cambria"/>
                <a:cs typeface="Cambria"/>
              </a:rPr>
              <a:t>more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pigeons.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2400" spc="165">
                <a:latin typeface="Cambria"/>
                <a:cs typeface="Cambria"/>
              </a:rPr>
              <a:t>By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the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extended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pigeonhole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principle</a:t>
            </a:r>
            <a:r>
              <a:rPr dirty="0" sz="2400" spc="95">
                <a:latin typeface="Cambria"/>
                <a:cs typeface="Cambria"/>
              </a:rPr>
              <a:t> </a:t>
            </a:r>
            <a:r>
              <a:rPr dirty="0" sz="2400" spc="140">
                <a:latin typeface="Cambria"/>
                <a:cs typeface="Cambria"/>
              </a:rPr>
              <a:t>at </a:t>
            </a:r>
            <a:r>
              <a:rPr dirty="0" sz="2400" spc="100">
                <a:latin typeface="Cambria"/>
                <a:cs typeface="Cambria"/>
              </a:rPr>
              <a:t>least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</a:t>
            </a:r>
            <a:r>
              <a:rPr dirty="0" sz="2400" spc="8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00CC00"/>
                </a:solidFill>
                <a:latin typeface="Cambria"/>
                <a:cs typeface="Cambria"/>
              </a:rPr>
              <a:t>(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50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330" b="1">
                <a:solidFill>
                  <a:srgbClr val="00CC00"/>
                </a:solidFill>
                <a:latin typeface="Tahoma"/>
                <a:cs typeface="Tahoma"/>
              </a:rPr>
              <a:t>–</a:t>
            </a:r>
            <a:r>
              <a:rPr dirty="0" sz="2400" spc="-20" b="1">
                <a:solidFill>
                  <a:srgbClr val="00CC00"/>
                </a:solidFill>
                <a:latin typeface="Tahoma"/>
                <a:cs typeface="Tahom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1</a:t>
            </a:r>
            <a:r>
              <a:rPr dirty="0" sz="2400" spc="-50" b="1">
                <a:solidFill>
                  <a:srgbClr val="00CC00"/>
                </a:solidFill>
                <a:latin typeface="Cambria"/>
                <a:cs typeface="Cambria"/>
              </a:rPr>
              <a:t>)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550" b="1">
                <a:solidFill>
                  <a:srgbClr val="00CC00"/>
                </a:solidFill>
                <a:latin typeface="Cambria"/>
                <a:cs typeface="Cambria"/>
              </a:rPr>
              <a:t>/</a:t>
            </a:r>
            <a:r>
              <a:rPr dirty="0" sz="2400" spc="16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7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00CC00"/>
                </a:solidFill>
                <a:latin typeface="Symbol"/>
                <a:cs typeface="Symbol"/>
              </a:rPr>
              <a:t></a:t>
            </a:r>
            <a:r>
              <a:rPr dirty="0" sz="2400" spc="85">
                <a:solidFill>
                  <a:srgbClr val="00CC00"/>
                </a:solidFill>
                <a:latin typeface="Times New Roman"/>
                <a:cs typeface="Times New Roman"/>
              </a:rPr>
              <a:t> </a:t>
            </a:r>
            <a:r>
              <a:rPr dirty="0" sz="2400" spc="30" b="1">
                <a:solidFill>
                  <a:srgbClr val="00CC00"/>
                </a:solidFill>
                <a:latin typeface="Cambria"/>
                <a:cs typeface="Cambria"/>
              </a:rPr>
              <a:t>+</a:t>
            </a:r>
            <a:r>
              <a:rPr dirty="0" sz="2400" spc="150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1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30" b="1">
                <a:solidFill>
                  <a:srgbClr val="00CC00"/>
                </a:solidFill>
                <a:latin typeface="Cambria"/>
                <a:cs typeface="Cambria"/>
              </a:rPr>
              <a:t>=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-45" b="1">
                <a:solidFill>
                  <a:srgbClr val="00CC00"/>
                </a:solidFill>
                <a:latin typeface="Cambria"/>
                <a:cs typeface="Cambria"/>
              </a:rPr>
              <a:t>8</a:t>
            </a:r>
            <a:r>
              <a:rPr dirty="0" sz="2400" spc="155" b="1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dirty="0" sz="2400" spc="75">
                <a:latin typeface="Cambria"/>
                <a:cs typeface="Cambria"/>
              </a:rPr>
              <a:t>will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</a:t>
            </a:r>
            <a:r>
              <a:rPr dirty="0" sz="2400" spc="20">
                <a:latin typeface="Cambria"/>
                <a:cs typeface="Cambria"/>
              </a:rPr>
              <a:t>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th</a:t>
            </a:r>
            <a:r>
              <a:rPr dirty="0" sz="2400" spc="100">
                <a:latin typeface="Cambria"/>
                <a:cs typeface="Cambria"/>
              </a:rPr>
              <a:t>e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100">
                <a:latin typeface="Cambria"/>
                <a:cs typeface="Cambria"/>
              </a:rPr>
              <a:t>same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color</a:t>
            </a:r>
            <a:r>
              <a:rPr dirty="0" sz="2400" spc="17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27378"/>
            <a:ext cx="7311390" cy="14903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95"/>
              </a:spcBef>
            </a:pPr>
            <a:r>
              <a:rPr dirty="0" sz="2400" spc="245" b="1">
                <a:latin typeface="Cambria"/>
                <a:cs typeface="Cambria"/>
              </a:rPr>
              <a:t>Ex. </a:t>
            </a:r>
            <a:r>
              <a:rPr dirty="0" sz="2400" spc="-45" b="1">
                <a:latin typeface="Cambria"/>
                <a:cs typeface="Cambria"/>
              </a:rPr>
              <a:t>8</a:t>
            </a:r>
            <a:r>
              <a:rPr dirty="0" sz="2400" spc="-40" b="1">
                <a:latin typeface="Cambria"/>
                <a:cs typeface="Cambria"/>
              </a:rPr>
              <a:t> </a:t>
            </a:r>
            <a:r>
              <a:rPr dirty="0" sz="2400" spc="-5" b="1">
                <a:latin typeface="Cambria"/>
                <a:cs typeface="Cambria"/>
              </a:rPr>
              <a:t>: </a:t>
            </a:r>
            <a:r>
              <a:rPr dirty="0" sz="2400" spc="135"/>
              <a:t>What </a:t>
            </a:r>
            <a:r>
              <a:rPr dirty="0" sz="2400" spc="80"/>
              <a:t>is </a:t>
            </a:r>
            <a:r>
              <a:rPr dirty="0" sz="2400" spc="90"/>
              <a:t>the </a:t>
            </a:r>
            <a:r>
              <a:rPr dirty="0" sz="2400" spc="114"/>
              <a:t>minimum </a:t>
            </a:r>
            <a:r>
              <a:rPr dirty="0" sz="2400" spc="85"/>
              <a:t>number </a:t>
            </a:r>
            <a:r>
              <a:rPr dirty="0" sz="2400" spc="-5"/>
              <a:t>of </a:t>
            </a:r>
            <a:r>
              <a:rPr dirty="0" sz="2400" spc="90"/>
              <a:t>students </a:t>
            </a:r>
            <a:r>
              <a:rPr dirty="0" sz="2400" spc="95"/>
              <a:t> </a:t>
            </a:r>
            <a:r>
              <a:rPr dirty="0" sz="2400" spc="60"/>
              <a:t>required</a:t>
            </a:r>
            <a:r>
              <a:rPr dirty="0" sz="2400" spc="65"/>
              <a:t> </a:t>
            </a:r>
            <a:r>
              <a:rPr dirty="0" sz="2400" spc="100"/>
              <a:t>in </a:t>
            </a:r>
            <a:r>
              <a:rPr dirty="0" sz="2400" spc="160"/>
              <a:t>a </a:t>
            </a:r>
            <a:r>
              <a:rPr dirty="0" sz="2400" spc="55"/>
              <a:t>discrete</a:t>
            </a:r>
            <a:r>
              <a:rPr dirty="0" sz="2400" spc="60"/>
              <a:t> </a:t>
            </a:r>
            <a:r>
              <a:rPr dirty="0" sz="2400" spc="85"/>
              <a:t>structures class </a:t>
            </a:r>
            <a:r>
              <a:rPr dirty="0" sz="2400" spc="15"/>
              <a:t>to</a:t>
            </a:r>
            <a:r>
              <a:rPr dirty="0" sz="2400" spc="20"/>
              <a:t> be  </a:t>
            </a:r>
            <a:r>
              <a:rPr dirty="0" sz="2400" spc="75"/>
              <a:t>sure </a:t>
            </a:r>
            <a:r>
              <a:rPr dirty="0" sz="2400" spc="80"/>
              <a:t> </a:t>
            </a:r>
            <a:r>
              <a:rPr dirty="0" sz="2400" spc="130"/>
              <a:t>that</a:t>
            </a:r>
            <a:r>
              <a:rPr dirty="0" sz="2400" spc="135"/>
              <a:t> at</a:t>
            </a:r>
            <a:r>
              <a:rPr dirty="0" sz="2400" spc="140"/>
              <a:t> </a:t>
            </a:r>
            <a:r>
              <a:rPr dirty="0" sz="2400" spc="90"/>
              <a:t>least</a:t>
            </a:r>
            <a:r>
              <a:rPr dirty="0" sz="2400" spc="95"/>
              <a:t> six</a:t>
            </a:r>
            <a:r>
              <a:rPr dirty="0" sz="2400" spc="100"/>
              <a:t> </a:t>
            </a:r>
            <a:r>
              <a:rPr dirty="0" sz="2400" spc="70"/>
              <a:t>will</a:t>
            </a:r>
            <a:r>
              <a:rPr dirty="0" sz="2400" spc="75"/>
              <a:t> </a:t>
            </a:r>
            <a:r>
              <a:rPr dirty="0" sz="2400" spc="45"/>
              <a:t>receive</a:t>
            </a:r>
            <a:r>
              <a:rPr dirty="0" sz="2400" spc="50"/>
              <a:t> </a:t>
            </a:r>
            <a:r>
              <a:rPr dirty="0" sz="2400" spc="90"/>
              <a:t>the</a:t>
            </a:r>
            <a:r>
              <a:rPr dirty="0" sz="2400" spc="95"/>
              <a:t> </a:t>
            </a:r>
            <a:r>
              <a:rPr dirty="0" sz="2400" spc="100"/>
              <a:t>same  </a:t>
            </a:r>
            <a:r>
              <a:rPr dirty="0" sz="2400" spc="90"/>
              <a:t>grade,  </a:t>
            </a:r>
            <a:r>
              <a:rPr dirty="0" sz="2400" spc="80"/>
              <a:t>if </a:t>
            </a:r>
            <a:r>
              <a:rPr dirty="0" sz="2400" spc="85"/>
              <a:t> </a:t>
            </a:r>
            <a:r>
              <a:rPr dirty="0" sz="2400" spc="75"/>
              <a:t>there</a:t>
            </a:r>
            <a:r>
              <a:rPr dirty="0" sz="2400" spc="130"/>
              <a:t> </a:t>
            </a:r>
            <a:r>
              <a:rPr dirty="0" sz="2400" spc="80"/>
              <a:t>are</a:t>
            </a:r>
            <a:r>
              <a:rPr dirty="0" sz="2400" spc="130"/>
              <a:t> </a:t>
            </a:r>
            <a:r>
              <a:rPr dirty="0" sz="2400" spc="65"/>
              <a:t>five</a:t>
            </a:r>
            <a:r>
              <a:rPr dirty="0" sz="2400" spc="130"/>
              <a:t> </a:t>
            </a:r>
            <a:r>
              <a:rPr dirty="0" sz="2400" spc="45"/>
              <a:t>possible</a:t>
            </a:r>
            <a:r>
              <a:rPr dirty="0" sz="2400" spc="114"/>
              <a:t> </a:t>
            </a:r>
            <a:r>
              <a:rPr dirty="0" sz="2400" spc="75"/>
              <a:t>grades</a:t>
            </a:r>
            <a:r>
              <a:rPr dirty="0" sz="2400" spc="125"/>
              <a:t> </a:t>
            </a:r>
            <a:r>
              <a:rPr dirty="0" sz="2400" spc="200"/>
              <a:t>A,</a:t>
            </a:r>
            <a:r>
              <a:rPr dirty="0" sz="2400" spc="135"/>
              <a:t> </a:t>
            </a:r>
            <a:r>
              <a:rPr dirty="0" sz="2400" spc="215"/>
              <a:t>B,</a:t>
            </a:r>
            <a:r>
              <a:rPr dirty="0" sz="2400" spc="150"/>
              <a:t> </a:t>
            </a:r>
            <a:r>
              <a:rPr dirty="0" sz="2400" spc="270"/>
              <a:t>C,</a:t>
            </a:r>
            <a:r>
              <a:rPr dirty="0" sz="2400" spc="135"/>
              <a:t> </a:t>
            </a:r>
            <a:r>
              <a:rPr dirty="0" sz="2400" spc="225"/>
              <a:t>D,</a:t>
            </a:r>
            <a:r>
              <a:rPr dirty="0" sz="2400" spc="105"/>
              <a:t> </a:t>
            </a:r>
            <a:r>
              <a:rPr dirty="0" sz="2400" spc="350"/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166998"/>
            <a:ext cx="5824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70" b="1">
                <a:latin typeface="Cambria"/>
                <a:cs typeface="Cambria"/>
              </a:rPr>
              <a:t>Soln. </a:t>
            </a:r>
            <a:r>
              <a:rPr dirty="0" sz="2400" spc="-5" b="1">
                <a:latin typeface="Cambria"/>
                <a:cs typeface="Cambria"/>
              </a:rPr>
              <a:t>:</a:t>
            </a:r>
            <a:r>
              <a:rPr dirty="0" sz="2400" spc="125" b="1">
                <a:latin typeface="Cambria"/>
                <a:cs typeface="Cambria"/>
              </a:rPr>
              <a:t> </a:t>
            </a:r>
            <a:r>
              <a:rPr dirty="0" sz="2400" spc="165">
                <a:latin typeface="Cambria"/>
                <a:cs typeface="Cambria"/>
              </a:rPr>
              <a:t>By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65">
                <a:latin typeface="Cambria"/>
                <a:cs typeface="Cambria"/>
              </a:rPr>
              <a:t>extended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45">
                <a:latin typeface="Cambria"/>
                <a:cs typeface="Cambria"/>
              </a:rPr>
              <a:t>pigeon</a:t>
            </a:r>
            <a:r>
              <a:rPr dirty="0" sz="2400" spc="13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hole</a:t>
            </a:r>
            <a:r>
              <a:rPr dirty="0" sz="2400" spc="114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principle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820867"/>
            <a:ext cx="73094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1913255" algn="l"/>
                <a:tab pos="2513330" algn="l"/>
                <a:tab pos="3858260" algn="l"/>
                <a:tab pos="4284980" algn="l"/>
                <a:tab pos="4597400" algn="l"/>
                <a:tab pos="5847080" algn="l"/>
              </a:tabLst>
            </a:pPr>
            <a:r>
              <a:rPr dirty="0" sz="2400">
                <a:latin typeface="Cambria"/>
                <a:cs typeface="Cambria"/>
              </a:rPr>
              <a:t>2</a:t>
            </a:r>
            <a:r>
              <a:rPr dirty="0" sz="2400" spc="5">
                <a:latin typeface="Cambria"/>
                <a:cs typeface="Cambria"/>
              </a:rPr>
              <a:t>6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125">
                <a:latin typeface="Cambria"/>
                <a:cs typeface="Cambria"/>
              </a:rPr>
              <a:t>Stude</a:t>
            </a:r>
            <a:r>
              <a:rPr dirty="0" sz="2400" spc="130">
                <a:latin typeface="Cambria"/>
                <a:cs typeface="Cambria"/>
              </a:rPr>
              <a:t>n</a:t>
            </a:r>
            <a:r>
              <a:rPr dirty="0" sz="2400" spc="80">
                <a:latin typeface="Cambria"/>
                <a:cs typeface="Cambria"/>
              </a:rPr>
              <a:t>t</a:t>
            </a:r>
            <a:r>
              <a:rPr dirty="0" sz="2400" spc="110">
                <a:latin typeface="Cambria"/>
                <a:cs typeface="Cambria"/>
              </a:rPr>
              <a:t>s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80">
                <a:latin typeface="Cambria"/>
                <a:cs typeface="Cambria"/>
              </a:rPr>
              <a:t>ar</a:t>
            </a:r>
            <a:r>
              <a:rPr dirty="0" sz="2400" spc="90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35">
                <a:latin typeface="Cambria"/>
                <a:cs typeface="Cambria"/>
              </a:rPr>
              <a:t>re</a:t>
            </a:r>
            <a:r>
              <a:rPr dirty="0" sz="2400" spc="30">
                <a:latin typeface="Cambria"/>
                <a:cs typeface="Cambria"/>
              </a:rPr>
              <a:t>q</a:t>
            </a:r>
            <a:r>
              <a:rPr dirty="0" sz="2400" spc="75">
                <a:latin typeface="Cambria"/>
                <a:cs typeface="Cambria"/>
              </a:rPr>
              <a:t>uir</a:t>
            </a:r>
            <a:r>
              <a:rPr dirty="0" sz="2400" spc="75">
                <a:latin typeface="Cambria"/>
                <a:cs typeface="Cambria"/>
              </a:rPr>
              <a:t>e</a:t>
            </a:r>
            <a:r>
              <a:rPr dirty="0" sz="2400" spc="45">
                <a:latin typeface="Cambria"/>
                <a:cs typeface="Cambria"/>
              </a:rPr>
              <a:t>d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105">
                <a:latin typeface="Cambria"/>
                <a:cs typeface="Cambria"/>
              </a:rPr>
              <a:t>in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160">
                <a:latin typeface="Cambria"/>
                <a:cs typeface="Cambria"/>
              </a:rPr>
              <a:t>a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50">
                <a:latin typeface="Cambria"/>
                <a:cs typeface="Cambria"/>
              </a:rPr>
              <a:t>discret</a:t>
            </a:r>
            <a:r>
              <a:rPr dirty="0" sz="2400" spc="65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85">
                <a:latin typeface="Cambria"/>
                <a:cs typeface="Cambria"/>
              </a:rPr>
              <a:t>structur</a:t>
            </a:r>
            <a:r>
              <a:rPr dirty="0" sz="2400" spc="80">
                <a:latin typeface="Cambria"/>
                <a:cs typeface="Cambria"/>
              </a:rPr>
              <a:t>e</a:t>
            </a:r>
            <a:r>
              <a:rPr dirty="0" sz="2400" spc="50">
                <a:latin typeface="Cambria"/>
                <a:cs typeface="Cambria"/>
              </a:rPr>
              <a:t>s  </a:t>
            </a:r>
            <a:r>
              <a:rPr dirty="0" sz="2400" spc="100">
                <a:latin typeface="Cambria"/>
                <a:cs typeface="Cambria"/>
              </a:rPr>
              <a:t>class.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2089" y="5869940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47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5550" y="3667125"/>
            <a:ext cx="211455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318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95">
                <a:solidFill>
                  <a:srgbClr val="565F6C"/>
                </a:solidFill>
              </a:rPr>
              <a:t>G</a:t>
            </a:r>
            <a:r>
              <a:rPr dirty="0" sz="2400" spc="295">
                <a:solidFill>
                  <a:srgbClr val="565F6C"/>
                </a:solidFill>
              </a:rPr>
              <a:t>RAPHICAL</a:t>
            </a:r>
            <a:r>
              <a:rPr dirty="0" sz="2400" spc="290">
                <a:solidFill>
                  <a:srgbClr val="565F6C"/>
                </a:solidFill>
              </a:rPr>
              <a:t> </a:t>
            </a:r>
            <a:r>
              <a:rPr dirty="0" sz="3000" spc="275">
                <a:solidFill>
                  <a:srgbClr val="565F6C"/>
                </a:solidFill>
              </a:rPr>
              <a:t>R</a:t>
            </a:r>
            <a:r>
              <a:rPr dirty="0" sz="2400" spc="275">
                <a:solidFill>
                  <a:srgbClr val="565F6C"/>
                </a:solidFill>
              </a:rPr>
              <a:t>EPRESENTATIONS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628902"/>
            <a:ext cx="64750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00">
                <a:latin typeface="Cambria"/>
                <a:cs typeface="Cambria"/>
              </a:rPr>
              <a:t>Functions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95">
                <a:latin typeface="Cambria"/>
                <a:cs typeface="Cambria"/>
              </a:rPr>
              <a:t>can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20">
                <a:latin typeface="Cambria"/>
                <a:cs typeface="Cambria"/>
              </a:rPr>
              <a:t>be</a:t>
            </a:r>
            <a:r>
              <a:rPr dirty="0" sz="2400" spc="135">
                <a:latin typeface="Cambria"/>
                <a:cs typeface="Cambria"/>
              </a:rPr>
              <a:t> </a:t>
            </a:r>
            <a:r>
              <a:rPr dirty="0" sz="2400" spc="60">
                <a:latin typeface="Cambria"/>
                <a:cs typeface="Cambria"/>
              </a:rPr>
              <a:t>represented</a:t>
            </a:r>
            <a:r>
              <a:rPr dirty="0" sz="2400" spc="105">
                <a:latin typeface="Cambria"/>
                <a:cs typeface="Cambria"/>
              </a:rPr>
              <a:t> </a:t>
            </a:r>
            <a:r>
              <a:rPr dirty="0" sz="2400" spc="90">
                <a:latin typeface="Cambria"/>
                <a:cs typeface="Cambria"/>
              </a:rPr>
              <a:t>graphically</a:t>
            </a:r>
            <a:r>
              <a:rPr dirty="0" sz="2400" spc="105">
                <a:latin typeface="Cambria"/>
                <a:cs typeface="Cambria"/>
              </a:rPr>
              <a:t> in </a:t>
            </a:r>
            <a:r>
              <a:rPr dirty="0" sz="2400" spc="-509">
                <a:latin typeface="Cambria"/>
                <a:cs typeface="Cambria"/>
              </a:rPr>
              <a:t> </a:t>
            </a:r>
            <a:r>
              <a:rPr dirty="0" sz="2400" spc="80">
                <a:latin typeface="Cambria"/>
                <a:cs typeface="Cambria"/>
              </a:rPr>
              <a:t>several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70">
                <a:latin typeface="Cambria"/>
                <a:cs typeface="Cambria"/>
              </a:rPr>
              <a:t>ways: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9637" y="3576637"/>
            <a:ext cx="2295525" cy="1685925"/>
            <a:chOff x="909637" y="3576637"/>
            <a:chExt cx="2295525" cy="1685925"/>
          </a:xfrm>
        </p:grpSpPr>
        <p:sp>
          <p:nvSpPr>
            <p:cNvPr id="5" name="object 5"/>
            <p:cNvSpPr/>
            <p:nvPr/>
          </p:nvSpPr>
          <p:spPr>
            <a:xfrm>
              <a:off x="914400" y="3581400"/>
              <a:ext cx="990600" cy="1524000"/>
            </a:xfrm>
            <a:custGeom>
              <a:avLst/>
              <a:gdLst/>
              <a:ahLst/>
              <a:cxnLst/>
              <a:rect l="l" t="t" r="r" b="b"/>
              <a:pathLst>
                <a:path w="990600" h="1524000">
                  <a:moveTo>
                    <a:pt x="495300" y="0"/>
                  </a:moveTo>
                  <a:lnTo>
                    <a:pt x="422108" y="8261"/>
                  </a:lnTo>
                  <a:lnTo>
                    <a:pt x="352251" y="32259"/>
                  </a:lnTo>
                  <a:lnTo>
                    <a:pt x="286494" y="70816"/>
                  </a:lnTo>
                  <a:lnTo>
                    <a:pt x="255393" y="95185"/>
                  </a:lnTo>
                  <a:lnTo>
                    <a:pt x="225604" y="122753"/>
                  </a:lnTo>
                  <a:lnTo>
                    <a:pt x="197223" y="153371"/>
                  </a:lnTo>
                  <a:lnTo>
                    <a:pt x="170347" y="186893"/>
                  </a:lnTo>
                  <a:lnTo>
                    <a:pt x="145070" y="223170"/>
                  </a:lnTo>
                  <a:lnTo>
                    <a:pt x="121489" y="262057"/>
                  </a:lnTo>
                  <a:lnTo>
                    <a:pt x="99699" y="303404"/>
                  </a:lnTo>
                  <a:lnTo>
                    <a:pt x="79796" y="347066"/>
                  </a:lnTo>
                  <a:lnTo>
                    <a:pt x="61876" y="392895"/>
                  </a:lnTo>
                  <a:lnTo>
                    <a:pt x="46034" y="440744"/>
                  </a:lnTo>
                  <a:lnTo>
                    <a:pt x="32367" y="490464"/>
                  </a:lnTo>
                  <a:lnTo>
                    <a:pt x="20970" y="541910"/>
                  </a:lnTo>
                  <a:lnTo>
                    <a:pt x="11939" y="594934"/>
                  </a:lnTo>
                  <a:lnTo>
                    <a:pt x="5370" y="649388"/>
                  </a:lnTo>
                  <a:lnTo>
                    <a:pt x="1358" y="705126"/>
                  </a:lnTo>
                  <a:lnTo>
                    <a:pt x="0" y="762000"/>
                  </a:lnTo>
                  <a:lnTo>
                    <a:pt x="1358" y="818873"/>
                  </a:lnTo>
                  <a:lnTo>
                    <a:pt x="5370" y="874611"/>
                  </a:lnTo>
                  <a:lnTo>
                    <a:pt x="11939" y="929065"/>
                  </a:lnTo>
                  <a:lnTo>
                    <a:pt x="20970" y="982089"/>
                  </a:lnTo>
                  <a:lnTo>
                    <a:pt x="32367" y="1033535"/>
                  </a:lnTo>
                  <a:lnTo>
                    <a:pt x="46034" y="1083255"/>
                  </a:lnTo>
                  <a:lnTo>
                    <a:pt x="61876" y="1131104"/>
                  </a:lnTo>
                  <a:lnTo>
                    <a:pt x="79796" y="1176933"/>
                  </a:lnTo>
                  <a:lnTo>
                    <a:pt x="99699" y="1220595"/>
                  </a:lnTo>
                  <a:lnTo>
                    <a:pt x="121489" y="1261942"/>
                  </a:lnTo>
                  <a:lnTo>
                    <a:pt x="145070" y="1300829"/>
                  </a:lnTo>
                  <a:lnTo>
                    <a:pt x="170347" y="1337106"/>
                  </a:lnTo>
                  <a:lnTo>
                    <a:pt x="197223" y="1370628"/>
                  </a:lnTo>
                  <a:lnTo>
                    <a:pt x="225604" y="1401246"/>
                  </a:lnTo>
                  <a:lnTo>
                    <a:pt x="255393" y="1428814"/>
                  </a:lnTo>
                  <a:lnTo>
                    <a:pt x="286494" y="1453183"/>
                  </a:lnTo>
                  <a:lnTo>
                    <a:pt x="318812" y="1474208"/>
                  </a:lnTo>
                  <a:lnTo>
                    <a:pt x="386715" y="1505633"/>
                  </a:lnTo>
                  <a:lnTo>
                    <a:pt x="458335" y="1521910"/>
                  </a:lnTo>
                  <a:lnTo>
                    <a:pt x="495300" y="1524000"/>
                  </a:lnTo>
                  <a:lnTo>
                    <a:pt x="532266" y="1521910"/>
                  </a:lnTo>
                  <a:lnTo>
                    <a:pt x="603888" y="1505633"/>
                  </a:lnTo>
                  <a:lnTo>
                    <a:pt x="671792" y="1474208"/>
                  </a:lnTo>
                  <a:lnTo>
                    <a:pt x="704110" y="1453183"/>
                  </a:lnTo>
                  <a:lnTo>
                    <a:pt x="735212" y="1428814"/>
                  </a:lnTo>
                  <a:lnTo>
                    <a:pt x="765001" y="1401246"/>
                  </a:lnTo>
                  <a:lnTo>
                    <a:pt x="793381" y="1370628"/>
                  </a:lnTo>
                  <a:lnTo>
                    <a:pt x="820257" y="1337106"/>
                  </a:lnTo>
                  <a:lnTo>
                    <a:pt x="845534" y="1300829"/>
                  </a:lnTo>
                  <a:lnTo>
                    <a:pt x="869115" y="1261942"/>
                  </a:lnTo>
                  <a:lnTo>
                    <a:pt x="890904" y="1220595"/>
                  </a:lnTo>
                  <a:lnTo>
                    <a:pt x="910806" y="1176933"/>
                  </a:lnTo>
                  <a:lnTo>
                    <a:pt x="928726" y="1131104"/>
                  </a:lnTo>
                  <a:lnTo>
                    <a:pt x="944567" y="1083255"/>
                  </a:lnTo>
                  <a:lnTo>
                    <a:pt x="958233" y="1033535"/>
                  </a:lnTo>
                  <a:lnTo>
                    <a:pt x="969630" y="982089"/>
                  </a:lnTo>
                  <a:lnTo>
                    <a:pt x="978660" y="929065"/>
                  </a:lnTo>
                  <a:lnTo>
                    <a:pt x="985229" y="874611"/>
                  </a:lnTo>
                  <a:lnTo>
                    <a:pt x="989241" y="818873"/>
                  </a:lnTo>
                  <a:lnTo>
                    <a:pt x="990600" y="762000"/>
                  </a:lnTo>
                  <a:lnTo>
                    <a:pt x="989241" y="705126"/>
                  </a:lnTo>
                  <a:lnTo>
                    <a:pt x="985229" y="649388"/>
                  </a:lnTo>
                  <a:lnTo>
                    <a:pt x="978660" y="594934"/>
                  </a:lnTo>
                  <a:lnTo>
                    <a:pt x="969630" y="541910"/>
                  </a:lnTo>
                  <a:lnTo>
                    <a:pt x="958233" y="490464"/>
                  </a:lnTo>
                  <a:lnTo>
                    <a:pt x="944567" y="440744"/>
                  </a:lnTo>
                  <a:lnTo>
                    <a:pt x="928726" y="392895"/>
                  </a:lnTo>
                  <a:lnTo>
                    <a:pt x="910806" y="347066"/>
                  </a:lnTo>
                  <a:lnTo>
                    <a:pt x="890904" y="303404"/>
                  </a:lnTo>
                  <a:lnTo>
                    <a:pt x="869115" y="262057"/>
                  </a:lnTo>
                  <a:lnTo>
                    <a:pt x="845534" y="223170"/>
                  </a:lnTo>
                  <a:lnTo>
                    <a:pt x="820257" y="186893"/>
                  </a:lnTo>
                  <a:lnTo>
                    <a:pt x="793381" y="153371"/>
                  </a:lnTo>
                  <a:lnTo>
                    <a:pt x="765001" y="122753"/>
                  </a:lnTo>
                  <a:lnTo>
                    <a:pt x="735212" y="95185"/>
                  </a:lnTo>
                  <a:lnTo>
                    <a:pt x="704110" y="70816"/>
                  </a:lnTo>
                  <a:lnTo>
                    <a:pt x="671792" y="49791"/>
                  </a:lnTo>
                  <a:lnTo>
                    <a:pt x="603888" y="18366"/>
                  </a:lnTo>
                  <a:lnTo>
                    <a:pt x="532266" y="208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4400" y="3581400"/>
              <a:ext cx="990600" cy="1524000"/>
            </a:xfrm>
            <a:custGeom>
              <a:avLst/>
              <a:gdLst/>
              <a:ahLst/>
              <a:cxnLst/>
              <a:rect l="l" t="t" r="r" b="b"/>
              <a:pathLst>
                <a:path w="990600" h="1524000">
                  <a:moveTo>
                    <a:pt x="0" y="762000"/>
                  </a:moveTo>
                  <a:lnTo>
                    <a:pt x="1358" y="705126"/>
                  </a:lnTo>
                  <a:lnTo>
                    <a:pt x="5370" y="649388"/>
                  </a:lnTo>
                  <a:lnTo>
                    <a:pt x="11939" y="594934"/>
                  </a:lnTo>
                  <a:lnTo>
                    <a:pt x="20970" y="541910"/>
                  </a:lnTo>
                  <a:lnTo>
                    <a:pt x="32367" y="490464"/>
                  </a:lnTo>
                  <a:lnTo>
                    <a:pt x="46034" y="440744"/>
                  </a:lnTo>
                  <a:lnTo>
                    <a:pt x="61876" y="392895"/>
                  </a:lnTo>
                  <a:lnTo>
                    <a:pt x="79796" y="347066"/>
                  </a:lnTo>
                  <a:lnTo>
                    <a:pt x="99699" y="303404"/>
                  </a:lnTo>
                  <a:lnTo>
                    <a:pt x="121489" y="262057"/>
                  </a:lnTo>
                  <a:lnTo>
                    <a:pt x="145070" y="223170"/>
                  </a:lnTo>
                  <a:lnTo>
                    <a:pt x="170347" y="186893"/>
                  </a:lnTo>
                  <a:lnTo>
                    <a:pt x="197223" y="153371"/>
                  </a:lnTo>
                  <a:lnTo>
                    <a:pt x="225604" y="122753"/>
                  </a:lnTo>
                  <a:lnTo>
                    <a:pt x="255393" y="95185"/>
                  </a:lnTo>
                  <a:lnTo>
                    <a:pt x="286494" y="70816"/>
                  </a:lnTo>
                  <a:lnTo>
                    <a:pt x="318812" y="49791"/>
                  </a:lnTo>
                  <a:lnTo>
                    <a:pt x="386715" y="18366"/>
                  </a:lnTo>
                  <a:lnTo>
                    <a:pt x="458335" y="2089"/>
                  </a:lnTo>
                  <a:lnTo>
                    <a:pt x="495300" y="0"/>
                  </a:lnTo>
                  <a:lnTo>
                    <a:pt x="532266" y="2089"/>
                  </a:lnTo>
                  <a:lnTo>
                    <a:pt x="603888" y="18366"/>
                  </a:lnTo>
                  <a:lnTo>
                    <a:pt x="671792" y="49791"/>
                  </a:lnTo>
                  <a:lnTo>
                    <a:pt x="704110" y="70816"/>
                  </a:lnTo>
                  <a:lnTo>
                    <a:pt x="735212" y="95185"/>
                  </a:lnTo>
                  <a:lnTo>
                    <a:pt x="765001" y="122753"/>
                  </a:lnTo>
                  <a:lnTo>
                    <a:pt x="793381" y="153371"/>
                  </a:lnTo>
                  <a:lnTo>
                    <a:pt x="820257" y="186893"/>
                  </a:lnTo>
                  <a:lnTo>
                    <a:pt x="845534" y="223170"/>
                  </a:lnTo>
                  <a:lnTo>
                    <a:pt x="869115" y="262057"/>
                  </a:lnTo>
                  <a:lnTo>
                    <a:pt x="890904" y="303404"/>
                  </a:lnTo>
                  <a:lnTo>
                    <a:pt x="910806" y="347066"/>
                  </a:lnTo>
                  <a:lnTo>
                    <a:pt x="928726" y="392895"/>
                  </a:lnTo>
                  <a:lnTo>
                    <a:pt x="944567" y="440744"/>
                  </a:lnTo>
                  <a:lnTo>
                    <a:pt x="958233" y="490464"/>
                  </a:lnTo>
                  <a:lnTo>
                    <a:pt x="969630" y="541910"/>
                  </a:lnTo>
                  <a:lnTo>
                    <a:pt x="978660" y="594934"/>
                  </a:lnTo>
                  <a:lnTo>
                    <a:pt x="985229" y="649388"/>
                  </a:lnTo>
                  <a:lnTo>
                    <a:pt x="989241" y="705126"/>
                  </a:lnTo>
                  <a:lnTo>
                    <a:pt x="990600" y="762000"/>
                  </a:lnTo>
                  <a:lnTo>
                    <a:pt x="989241" y="818873"/>
                  </a:lnTo>
                  <a:lnTo>
                    <a:pt x="985229" y="874611"/>
                  </a:lnTo>
                  <a:lnTo>
                    <a:pt x="978660" y="929065"/>
                  </a:lnTo>
                  <a:lnTo>
                    <a:pt x="969630" y="982089"/>
                  </a:lnTo>
                  <a:lnTo>
                    <a:pt x="958233" y="1033535"/>
                  </a:lnTo>
                  <a:lnTo>
                    <a:pt x="944567" y="1083255"/>
                  </a:lnTo>
                  <a:lnTo>
                    <a:pt x="928726" y="1131104"/>
                  </a:lnTo>
                  <a:lnTo>
                    <a:pt x="910806" y="1176933"/>
                  </a:lnTo>
                  <a:lnTo>
                    <a:pt x="890904" y="1220595"/>
                  </a:lnTo>
                  <a:lnTo>
                    <a:pt x="869115" y="1261942"/>
                  </a:lnTo>
                  <a:lnTo>
                    <a:pt x="845534" y="1300829"/>
                  </a:lnTo>
                  <a:lnTo>
                    <a:pt x="820257" y="1337106"/>
                  </a:lnTo>
                  <a:lnTo>
                    <a:pt x="793381" y="1370628"/>
                  </a:lnTo>
                  <a:lnTo>
                    <a:pt x="765001" y="1401246"/>
                  </a:lnTo>
                  <a:lnTo>
                    <a:pt x="735212" y="1428814"/>
                  </a:lnTo>
                  <a:lnTo>
                    <a:pt x="704110" y="1453183"/>
                  </a:lnTo>
                  <a:lnTo>
                    <a:pt x="671792" y="1474208"/>
                  </a:lnTo>
                  <a:lnTo>
                    <a:pt x="603888" y="1505633"/>
                  </a:lnTo>
                  <a:lnTo>
                    <a:pt x="532266" y="1521910"/>
                  </a:lnTo>
                  <a:lnTo>
                    <a:pt x="495300" y="1524000"/>
                  </a:lnTo>
                  <a:lnTo>
                    <a:pt x="458335" y="1521910"/>
                  </a:lnTo>
                  <a:lnTo>
                    <a:pt x="386715" y="1505633"/>
                  </a:lnTo>
                  <a:lnTo>
                    <a:pt x="318812" y="1474208"/>
                  </a:lnTo>
                  <a:lnTo>
                    <a:pt x="286494" y="1453183"/>
                  </a:lnTo>
                  <a:lnTo>
                    <a:pt x="255393" y="1428814"/>
                  </a:lnTo>
                  <a:lnTo>
                    <a:pt x="225604" y="1401246"/>
                  </a:lnTo>
                  <a:lnTo>
                    <a:pt x="197223" y="1370628"/>
                  </a:lnTo>
                  <a:lnTo>
                    <a:pt x="170347" y="1337106"/>
                  </a:lnTo>
                  <a:lnTo>
                    <a:pt x="145070" y="1300829"/>
                  </a:lnTo>
                  <a:lnTo>
                    <a:pt x="121489" y="1261942"/>
                  </a:lnTo>
                  <a:lnTo>
                    <a:pt x="99699" y="1220595"/>
                  </a:lnTo>
                  <a:lnTo>
                    <a:pt x="79796" y="1176933"/>
                  </a:lnTo>
                  <a:lnTo>
                    <a:pt x="61876" y="1131104"/>
                  </a:lnTo>
                  <a:lnTo>
                    <a:pt x="46034" y="1083255"/>
                  </a:lnTo>
                  <a:lnTo>
                    <a:pt x="32367" y="1033535"/>
                  </a:lnTo>
                  <a:lnTo>
                    <a:pt x="20970" y="982089"/>
                  </a:lnTo>
                  <a:lnTo>
                    <a:pt x="11939" y="929065"/>
                  </a:lnTo>
                  <a:lnTo>
                    <a:pt x="5370" y="874611"/>
                  </a:lnTo>
                  <a:lnTo>
                    <a:pt x="1358" y="818873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209800" y="3657600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495300" y="0"/>
                  </a:moveTo>
                  <a:lnTo>
                    <a:pt x="422105" y="8676"/>
                  </a:lnTo>
                  <a:lnTo>
                    <a:pt x="352246" y="33879"/>
                  </a:lnTo>
                  <a:lnTo>
                    <a:pt x="318807" y="52291"/>
                  </a:lnTo>
                  <a:lnTo>
                    <a:pt x="286489" y="74371"/>
                  </a:lnTo>
                  <a:lnTo>
                    <a:pt x="255387" y="99963"/>
                  </a:lnTo>
                  <a:lnTo>
                    <a:pt x="225598" y="128913"/>
                  </a:lnTo>
                  <a:lnTo>
                    <a:pt x="197218" y="161066"/>
                  </a:lnTo>
                  <a:lnTo>
                    <a:pt x="170342" y="196267"/>
                  </a:lnTo>
                  <a:lnTo>
                    <a:pt x="145065" y="234362"/>
                  </a:lnTo>
                  <a:lnTo>
                    <a:pt x="121484" y="275195"/>
                  </a:lnTo>
                  <a:lnTo>
                    <a:pt x="99695" y="318613"/>
                  </a:lnTo>
                  <a:lnTo>
                    <a:pt x="79793" y="364459"/>
                  </a:lnTo>
                  <a:lnTo>
                    <a:pt x="61873" y="412579"/>
                  </a:lnTo>
                  <a:lnTo>
                    <a:pt x="46032" y="462819"/>
                  </a:lnTo>
                  <a:lnTo>
                    <a:pt x="32366" y="515024"/>
                  </a:lnTo>
                  <a:lnTo>
                    <a:pt x="20969" y="569038"/>
                  </a:lnTo>
                  <a:lnTo>
                    <a:pt x="11939" y="624708"/>
                  </a:lnTo>
                  <a:lnTo>
                    <a:pt x="5370" y="681878"/>
                  </a:lnTo>
                  <a:lnTo>
                    <a:pt x="1358" y="740393"/>
                  </a:lnTo>
                  <a:lnTo>
                    <a:pt x="0" y="800100"/>
                  </a:lnTo>
                  <a:lnTo>
                    <a:pt x="1358" y="859806"/>
                  </a:lnTo>
                  <a:lnTo>
                    <a:pt x="5370" y="918321"/>
                  </a:lnTo>
                  <a:lnTo>
                    <a:pt x="11939" y="975491"/>
                  </a:lnTo>
                  <a:lnTo>
                    <a:pt x="20969" y="1031161"/>
                  </a:lnTo>
                  <a:lnTo>
                    <a:pt x="32366" y="1085175"/>
                  </a:lnTo>
                  <a:lnTo>
                    <a:pt x="46032" y="1137380"/>
                  </a:lnTo>
                  <a:lnTo>
                    <a:pt x="61873" y="1187620"/>
                  </a:lnTo>
                  <a:lnTo>
                    <a:pt x="79793" y="1235740"/>
                  </a:lnTo>
                  <a:lnTo>
                    <a:pt x="99695" y="1281586"/>
                  </a:lnTo>
                  <a:lnTo>
                    <a:pt x="121484" y="1325004"/>
                  </a:lnTo>
                  <a:lnTo>
                    <a:pt x="145065" y="1365837"/>
                  </a:lnTo>
                  <a:lnTo>
                    <a:pt x="170342" y="1403932"/>
                  </a:lnTo>
                  <a:lnTo>
                    <a:pt x="197218" y="1439133"/>
                  </a:lnTo>
                  <a:lnTo>
                    <a:pt x="225598" y="1471286"/>
                  </a:lnTo>
                  <a:lnTo>
                    <a:pt x="255387" y="1500236"/>
                  </a:lnTo>
                  <a:lnTo>
                    <a:pt x="286489" y="1525828"/>
                  </a:lnTo>
                  <a:lnTo>
                    <a:pt x="318807" y="1547908"/>
                  </a:lnTo>
                  <a:lnTo>
                    <a:pt x="352246" y="1566320"/>
                  </a:lnTo>
                  <a:lnTo>
                    <a:pt x="422105" y="1591523"/>
                  </a:lnTo>
                  <a:lnTo>
                    <a:pt x="495300" y="1600200"/>
                  </a:lnTo>
                  <a:lnTo>
                    <a:pt x="532266" y="1598005"/>
                  </a:lnTo>
                  <a:lnTo>
                    <a:pt x="603888" y="1580910"/>
                  </a:lnTo>
                  <a:lnTo>
                    <a:pt x="671792" y="1547908"/>
                  </a:lnTo>
                  <a:lnTo>
                    <a:pt x="704110" y="1525828"/>
                  </a:lnTo>
                  <a:lnTo>
                    <a:pt x="735212" y="1500236"/>
                  </a:lnTo>
                  <a:lnTo>
                    <a:pt x="765001" y="1471286"/>
                  </a:lnTo>
                  <a:lnTo>
                    <a:pt x="793381" y="1439133"/>
                  </a:lnTo>
                  <a:lnTo>
                    <a:pt x="820257" y="1403932"/>
                  </a:lnTo>
                  <a:lnTo>
                    <a:pt x="845534" y="1365837"/>
                  </a:lnTo>
                  <a:lnTo>
                    <a:pt x="869115" y="1325004"/>
                  </a:lnTo>
                  <a:lnTo>
                    <a:pt x="890904" y="1281586"/>
                  </a:lnTo>
                  <a:lnTo>
                    <a:pt x="910806" y="1235740"/>
                  </a:lnTo>
                  <a:lnTo>
                    <a:pt x="928726" y="1187620"/>
                  </a:lnTo>
                  <a:lnTo>
                    <a:pt x="944567" y="1137380"/>
                  </a:lnTo>
                  <a:lnTo>
                    <a:pt x="958233" y="1085175"/>
                  </a:lnTo>
                  <a:lnTo>
                    <a:pt x="969630" y="1031161"/>
                  </a:lnTo>
                  <a:lnTo>
                    <a:pt x="978660" y="975491"/>
                  </a:lnTo>
                  <a:lnTo>
                    <a:pt x="985229" y="918321"/>
                  </a:lnTo>
                  <a:lnTo>
                    <a:pt x="989241" y="859806"/>
                  </a:lnTo>
                  <a:lnTo>
                    <a:pt x="990600" y="800100"/>
                  </a:lnTo>
                  <a:lnTo>
                    <a:pt x="989241" y="740393"/>
                  </a:lnTo>
                  <a:lnTo>
                    <a:pt x="985229" y="681878"/>
                  </a:lnTo>
                  <a:lnTo>
                    <a:pt x="978660" y="624708"/>
                  </a:lnTo>
                  <a:lnTo>
                    <a:pt x="969630" y="569038"/>
                  </a:lnTo>
                  <a:lnTo>
                    <a:pt x="958233" y="515024"/>
                  </a:lnTo>
                  <a:lnTo>
                    <a:pt x="944567" y="462819"/>
                  </a:lnTo>
                  <a:lnTo>
                    <a:pt x="928726" y="412579"/>
                  </a:lnTo>
                  <a:lnTo>
                    <a:pt x="910806" y="364459"/>
                  </a:lnTo>
                  <a:lnTo>
                    <a:pt x="890904" y="318613"/>
                  </a:lnTo>
                  <a:lnTo>
                    <a:pt x="869115" y="275195"/>
                  </a:lnTo>
                  <a:lnTo>
                    <a:pt x="845534" y="234362"/>
                  </a:lnTo>
                  <a:lnTo>
                    <a:pt x="820257" y="196267"/>
                  </a:lnTo>
                  <a:lnTo>
                    <a:pt x="793381" y="161066"/>
                  </a:lnTo>
                  <a:lnTo>
                    <a:pt x="765001" y="128913"/>
                  </a:lnTo>
                  <a:lnTo>
                    <a:pt x="735212" y="99963"/>
                  </a:lnTo>
                  <a:lnTo>
                    <a:pt x="704110" y="74371"/>
                  </a:lnTo>
                  <a:lnTo>
                    <a:pt x="671792" y="52291"/>
                  </a:lnTo>
                  <a:lnTo>
                    <a:pt x="638353" y="33879"/>
                  </a:lnTo>
                  <a:lnTo>
                    <a:pt x="568494" y="867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09800" y="3657600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0" y="800100"/>
                  </a:moveTo>
                  <a:lnTo>
                    <a:pt x="1358" y="740393"/>
                  </a:lnTo>
                  <a:lnTo>
                    <a:pt x="5370" y="681878"/>
                  </a:lnTo>
                  <a:lnTo>
                    <a:pt x="11939" y="624708"/>
                  </a:lnTo>
                  <a:lnTo>
                    <a:pt x="20969" y="569038"/>
                  </a:lnTo>
                  <a:lnTo>
                    <a:pt x="32366" y="515024"/>
                  </a:lnTo>
                  <a:lnTo>
                    <a:pt x="46032" y="462819"/>
                  </a:lnTo>
                  <a:lnTo>
                    <a:pt x="61873" y="412579"/>
                  </a:lnTo>
                  <a:lnTo>
                    <a:pt x="79793" y="364459"/>
                  </a:lnTo>
                  <a:lnTo>
                    <a:pt x="99695" y="318613"/>
                  </a:lnTo>
                  <a:lnTo>
                    <a:pt x="121484" y="275195"/>
                  </a:lnTo>
                  <a:lnTo>
                    <a:pt x="145065" y="234362"/>
                  </a:lnTo>
                  <a:lnTo>
                    <a:pt x="170342" y="196267"/>
                  </a:lnTo>
                  <a:lnTo>
                    <a:pt x="197218" y="161066"/>
                  </a:lnTo>
                  <a:lnTo>
                    <a:pt x="225598" y="128913"/>
                  </a:lnTo>
                  <a:lnTo>
                    <a:pt x="255387" y="99963"/>
                  </a:lnTo>
                  <a:lnTo>
                    <a:pt x="286489" y="74371"/>
                  </a:lnTo>
                  <a:lnTo>
                    <a:pt x="318807" y="52291"/>
                  </a:lnTo>
                  <a:lnTo>
                    <a:pt x="352246" y="33879"/>
                  </a:lnTo>
                  <a:lnTo>
                    <a:pt x="422105" y="8676"/>
                  </a:lnTo>
                  <a:lnTo>
                    <a:pt x="495300" y="0"/>
                  </a:lnTo>
                  <a:lnTo>
                    <a:pt x="532266" y="2194"/>
                  </a:lnTo>
                  <a:lnTo>
                    <a:pt x="603888" y="19289"/>
                  </a:lnTo>
                  <a:lnTo>
                    <a:pt x="671792" y="52291"/>
                  </a:lnTo>
                  <a:lnTo>
                    <a:pt x="704110" y="74371"/>
                  </a:lnTo>
                  <a:lnTo>
                    <a:pt x="735212" y="99963"/>
                  </a:lnTo>
                  <a:lnTo>
                    <a:pt x="765001" y="128913"/>
                  </a:lnTo>
                  <a:lnTo>
                    <a:pt x="793381" y="161066"/>
                  </a:lnTo>
                  <a:lnTo>
                    <a:pt x="820257" y="196267"/>
                  </a:lnTo>
                  <a:lnTo>
                    <a:pt x="845534" y="234362"/>
                  </a:lnTo>
                  <a:lnTo>
                    <a:pt x="869115" y="275195"/>
                  </a:lnTo>
                  <a:lnTo>
                    <a:pt x="890904" y="318613"/>
                  </a:lnTo>
                  <a:lnTo>
                    <a:pt x="910806" y="364459"/>
                  </a:lnTo>
                  <a:lnTo>
                    <a:pt x="928726" y="412579"/>
                  </a:lnTo>
                  <a:lnTo>
                    <a:pt x="944567" y="462819"/>
                  </a:lnTo>
                  <a:lnTo>
                    <a:pt x="958233" y="515024"/>
                  </a:lnTo>
                  <a:lnTo>
                    <a:pt x="969630" y="569038"/>
                  </a:lnTo>
                  <a:lnTo>
                    <a:pt x="978660" y="624708"/>
                  </a:lnTo>
                  <a:lnTo>
                    <a:pt x="985229" y="681878"/>
                  </a:lnTo>
                  <a:lnTo>
                    <a:pt x="989241" y="740393"/>
                  </a:lnTo>
                  <a:lnTo>
                    <a:pt x="990600" y="800100"/>
                  </a:lnTo>
                  <a:lnTo>
                    <a:pt x="989241" y="859806"/>
                  </a:lnTo>
                  <a:lnTo>
                    <a:pt x="985229" y="918321"/>
                  </a:lnTo>
                  <a:lnTo>
                    <a:pt x="978660" y="975491"/>
                  </a:lnTo>
                  <a:lnTo>
                    <a:pt x="969630" y="1031161"/>
                  </a:lnTo>
                  <a:lnTo>
                    <a:pt x="958233" y="1085175"/>
                  </a:lnTo>
                  <a:lnTo>
                    <a:pt x="944567" y="1137380"/>
                  </a:lnTo>
                  <a:lnTo>
                    <a:pt x="928726" y="1187620"/>
                  </a:lnTo>
                  <a:lnTo>
                    <a:pt x="910806" y="1235740"/>
                  </a:lnTo>
                  <a:lnTo>
                    <a:pt x="890904" y="1281586"/>
                  </a:lnTo>
                  <a:lnTo>
                    <a:pt x="869115" y="1325004"/>
                  </a:lnTo>
                  <a:lnTo>
                    <a:pt x="845534" y="1365837"/>
                  </a:lnTo>
                  <a:lnTo>
                    <a:pt x="820257" y="1403932"/>
                  </a:lnTo>
                  <a:lnTo>
                    <a:pt x="793381" y="1439133"/>
                  </a:lnTo>
                  <a:lnTo>
                    <a:pt x="765001" y="1471286"/>
                  </a:lnTo>
                  <a:lnTo>
                    <a:pt x="735212" y="1500236"/>
                  </a:lnTo>
                  <a:lnTo>
                    <a:pt x="704110" y="1525828"/>
                  </a:lnTo>
                  <a:lnTo>
                    <a:pt x="671792" y="1547908"/>
                  </a:lnTo>
                  <a:lnTo>
                    <a:pt x="638353" y="1566320"/>
                  </a:lnTo>
                  <a:lnTo>
                    <a:pt x="568494" y="1591523"/>
                  </a:lnTo>
                  <a:lnTo>
                    <a:pt x="495300" y="1600200"/>
                  </a:lnTo>
                  <a:lnTo>
                    <a:pt x="458333" y="1598005"/>
                  </a:lnTo>
                  <a:lnTo>
                    <a:pt x="386711" y="1580910"/>
                  </a:lnTo>
                  <a:lnTo>
                    <a:pt x="318807" y="1547908"/>
                  </a:lnTo>
                  <a:lnTo>
                    <a:pt x="286489" y="1525828"/>
                  </a:lnTo>
                  <a:lnTo>
                    <a:pt x="255387" y="1500236"/>
                  </a:lnTo>
                  <a:lnTo>
                    <a:pt x="225598" y="1471286"/>
                  </a:lnTo>
                  <a:lnTo>
                    <a:pt x="197218" y="1439133"/>
                  </a:lnTo>
                  <a:lnTo>
                    <a:pt x="170342" y="1403932"/>
                  </a:lnTo>
                  <a:lnTo>
                    <a:pt x="145065" y="1365837"/>
                  </a:lnTo>
                  <a:lnTo>
                    <a:pt x="121484" y="1325004"/>
                  </a:lnTo>
                  <a:lnTo>
                    <a:pt x="99695" y="1281586"/>
                  </a:lnTo>
                  <a:lnTo>
                    <a:pt x="79793" y="1235740"/>
                  </a:lnTo>
                  <a:lnTo>
                    <a:pt x="61873" y="1187620"/>
                  </a:lnTo>
                  <a:lnTo>
                    <a:pt x="46032" y="1137380"/>
                  </a:lnTo>
                  <a:lnTo>
                    <a:pt x="32366" y="1085175"/>
                  </a:lnTo>
                  <a:lnTo>
                    <a:pt x="20969" y="1031161"/>
                  </a:lnTo>
                  <a:lnTo>
                    <a:pt x="11939" y="975491"/>
                  </a:lnTo>
                  <a:lnTo>
                    <a:pt x="5370" y="918321"/>
                  </a:lnTo>
                  <a:lnTo>
                    <a:pt x="1358" y="859806"/>
                  </a:lnTo>
                  <a:lnTo>
                    <a:pt x="0" y="800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268349" y="3985641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4229" y="3985641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1336" y="3130422"/>
            <a:ext cx="1346835" cy="1065530"/>
          </a:xfrm>
          <a:custGeom>
            <a:avLst/>
            <a:gdLst/>
            <a:ahLst/>
            <a:cxnLst/>
            <a:rect l="l" t="t" r="r" b="b"/>
            <a:pathLst>
              <a:path w="1346835" h="1065529">
                <a:moveTo>
                  <a:pt x="1299464" y="984377"/>
                </a:moveTo>
                <a:lnTo>
                  <a:pt x="1287246" y="929259"/>
                </a:lnTo>
                <a:lnTo>
                  <a:pt x="1268730" y="845693"/>
                </a:lnTo>
                <a:lnTo>
                  <a:pt x="1253185" y="917219"/>
                </a:lnTo>
                <a:lnTo>
                  <a:pt x="1251458" y="925195"/>
                </a:lnTo>
                <a:lnTo>
                  <a:pt x="1253185" y="917219"/>
                </a:lnTo>
                <a:lnTo>
                  <a:pt x="1244727" y="906907"/>
                </a:lnTo>
                <a:lnTo>
                  <a:pt x="1214628" y="870839"/>
                </a:lnTo>
                <a:lnTo>
                  <a:pt x="1184275" y="835787"/>
                </a:lnTo>
                <a:lnTo>
                  <a:pt x="1153414" y="801878"/>
                </a:lnTo>
                <a:lnTo>
                  <a:pt x="1122299" y="769366"/>
                </a:lnTo>
                <a:lnTo>
                  <a:pt x="1090676" y="738886"/>
                </a:lnTo>
                <a:lnTo>
                  <a:pt x="1058164" y="710311"/>
                </a:lnTo>
                <a:lnTo>
                  <a:pt x="1025144" y="684276"/>
                </a:lnTo>
                <a:lnTo>
                  <a:pt x="991235" y="661035"/>
                </a:lnTo>
                <a:lnTo>
                  <a:pt x="956310" y="640842"/>
                </a:lnTo>
                <a:lnTo>
                  <a:pt x="920496" y="623951"/>
                </a:lnTo>
                <a:lnTo>
                  <a:pt x="883539" y="610870"/>
                </a:lnTo>
                <a:lnTo>
                  <a:pt x="876909" y="609092"/>
                </a:lnTo>
                <a:lnTo>
                  <a:pt x="864616" y="605790"/>
                </a:lnTo>
                <a:lnTo>
                  <a:pt x="845439" y="601726"/>
                </a:lnTo>
                <a:lnTo>
                  <a:pt x="825881" y="598805"/>
                </a:lnTo>
                <a:lnTo>
                  <a:pt x="806069" y="597027"/>
                </a:lnTo>
                <a:lnTo>
                  <a:pt x="786003" y="596519"/>
                </a:lnTo>
                <a:lnTo>
                  <a:pt x="765556" y="597027"/>
                </a:lnTo>
                <a:lnTo>
                  <a:pt x="723646" y="601853"/>
                </a:lnTo>
                <a:lnTo>
                  <a:pt x="680720" y="611505"/>
                </a:lnTo>
                <a:lnTo>
                  <a:pt x="636778" y="625348"/>
                </a:lnTo>
                <a:lnTo>
                  <a:pt x="591693" y="643128"/>
                </a:lnTo>
                <a:lnTo>
                  <a:pt x="545846" y="664718"/>
                </a:lnTo>
                <a:lnTo>
                  <a:pt x="498983" y="689483"/>
                </a:lnTo>
                <a:lnTo>
                  <a:pt x="451358" y="717423"/>
                </a:lnTo>
                <a:lnTo>
                  <a:pt x="402971" y="748157"/>
                </a:lnTo>
                <a:lnTo>
                  <a:pt x="354076" y="781304"/>
                </a:lnTo>
                <a:lnTo>
                  <a:pt x="304546" y="816483"/>
                </a:lnTo>
                <a:lnTo>
                  <a:pt x="254381" y="853567"/>
                </a:lnTo>
                <a:lnTo>
                  <a:pt x="204089" y="892175"/>
                </a:lnTo>
                <a:lnTo>
                  <a:pt x="153416" y="931926"/>
                </a:lnTo>
                <a:lnTo>
                  <a:pt x="102362" y="972693"/>
                </a:lnTo>
                <a:lnTo>
                  <a:pt x="0" y="1055624"/>
                </a:lnTo>
                <a:lnTo>
                  <a:pt x="8128" y="1065530"/>
                </a:lnTo>
                <a:lnTo>
                  <a:pt x="110363" y="982599"/>
                </a:lnTo>
                <a:lnTo>
                  <a:pt x="161290" y="941959"/>
                </a:lnTo>
                <a:lnTo>
                  <a:pt x="211963" y="902208"/>
                </a:lnTo>
                <a:lnTo>
                  <a:pt x="262128" y="863727"/>
                </a:lnTo>
                <a:lnTo>
                  <a:pt x="312039" y="826643"/>
                </a:lnTo>
                <a:lnTo>
                  <a:pt x="361429" y="791591"/>
                </a:lnTo>
                <a:lnTo>
                  <a:pt x="410083" y="758698"/>
                </a:lnTo>
                <a:lnTo>
                  <a:pt x="458089" y="728218"/>
                </a:lnTo>
                <a:lnTo>
                  <a:pt x="505333" y="700532"/>
                </a:lnTo>
                <a:lnTo>
                  <a:pt x="551561" y="676021"/>
                </a:lnTo>
                <a:lnTo>
                  <a:pt x="596900" y="654685"/>
                </a:lnTo>
                <a:lnTo>
                  <a:pt x="641223" y="637286"/>
                </a:lnTo>
                <a:lnTo>
                  <a:pt x="684276" y="623697"/>
                </a:lnTo>
                <a:lnTo>
                  <a:pt x="726186" y="614426"/>
                </a:lnTo>
                <a:lnTo>
                  <a:pt x="766572" y="609727"/>
                </a:lnTo>
                <a:lnTo>
                  <a:pt x="786384" y="609092"/>
                </a:lnTo>
                <a:lnTo>
                  <a:pt x="805688" y="609727"/>
                </a:lnTo>
                <a:lnTo>
                  <a:pt x="843534" y="614299"/>
                </a:lnTo>
                <a:lnTo>
                  <a:pt x="898271" y="628904"/>
                </a:lnTo>
                <a:lnTo>
                  <a:pt x="950722" y="652145"/>
                </a:lnTo>
                <a:lnTo>
                  <a:pt x="984631" y="671830"/>
                </a:lnTo>
                <a:lnTo>
                  <a:pt x="1017778" y="694690"/>
                </a:lnTo>
                <a:lnTo>
                  <a:pt x="1050163" y="720217"/>
                </a:lnTo>
                <a:lnTo>
                  <a:pt x="1082167" y="748284"/>
                </a:lnTo>
                <a:lnTo>
                  <a:pt x="1113536" y="778510"/>
                </a:lnTo>
                <a:lnTo>
                  <a:pt x="1144270" y="810641"/>
                </a:lnTo>
                <a:lnTo>
                  <a:pt x="1174877" y="844296"/>
                </a:lnTo>
                <a:lnTo>
                  <a:pt x="1204976" y="879221"/>
                </a:lnTo>
                <a:lnTo>
                  <a:pt x="1234948" y="915035"/>
                </a:lnTo>
                <a:lnTo>
                  <a:pt x="1243241" y="925258"/>
                </a:lnTo>
                <a:lnTo>
                  <a:pt x="1170178" y="925703"/>
                </a:lnTo>
                <a:lnTo>
                  <a:pt x="1299464" y="984377"/>
                </a:lnTo>
                <a:close/>
              </a:path>
              <a:path w="1346835" h="1065529">
                <a:moveTo>
                  <a:pt x="1346835" y="525399"/>
                </a:moveTo>
                <a:lnTo>
                  <a:pt x="1339545" y="465074"/>
                </a:lnTo>
                <a:lnTo>
                  <a:pt x="1329817" y="384556"/>
                </a:lnTo>
                <a:lnTo>
                  <a:pt x="1307426" y="453758"/>
                </a:lnTo>
                <a:lnTo>
                  <a:pt x="1296924" y="435229"/>
                </a:lnTo>
                <a:lnTo>
                  <a:pt x="1286637" y="416687"/>
                </a:lnTo>
                <a:lnTo>
                  <a:pt x="1275969" y="397129"/>
                </a:lnTo>
                <a:lnTo>
                  <a:pt x="1265047" y="376936"/>
                </a:lnTo>
                <a:lnTo>
                  <a:pt x="1230249" y="313309"/>
                </a:lnTo>
                <a:lnTo>
                  <a:pt x="1205357" y="269367"/>
                </a:lnTo>
                <a:lnTo>
                  <a:pt x="1179195" y="225679"/>
                </a:lnTo>
                <a:lnTo>
                  <a:pt x="1151763" y="183134"/>
                </a:lnTo>
                <a:lnTo>
                  <a:pt x="1122807" y="142621"/>
                </a:lnTo>
                <a:lnTo>
                  <a:pt x="1092581" y="105156"/>
                </a:lnTo>
                <a:lnTo>
                  <a:pt x="1060958" y="71755"/>
                </a:lnTo>
                <a:lnTo>
                  <a:pt x="1027684" y="43561"/>
                </a:lnTo>
                <a:lnTo>
                  <a:pt x="992886" y="21336"/>
                </a:lnTo>
                <a:lnTo>
                  <a:pt x="973759" y="12700"/>
                </a:lnTo>
                <a:lnTo>
                  <a:pt x="956437" y="6604"/>
                </a:lnTo>
                <a:lnTo>
                  <a:pt x="937768" y="2286"/>
                </a:lnTo>
                <a:lnTo>
                  <a:pt x="928243" y="1016"/>
                </a:lnTo>
                <a:lnTo>
                  <a:pt x="918591" y="127"/>
                </a:lnTo>
                <a:lnTo>
                  <a:pt x="899160" y="0"/>
                </a:lnTo>
                <a:lnTo>
                  <a:pt x="879348" y="1397"/>
                </a:lnTo>
                <a:lnTo>
                  <a:pt x="838454" y="8255"/>
                </a:lnTo>
                <a:lnTo>
                  <a:pt x="795782" y="20193"/>
                </a:lnTo>
                <a:lnTo>
                  <a:pt x="751459" y="36957"/>
                </a:lnTo>
                <a:lnTo>
                  <a:pt x="705866" y="57912"/>
                </a:lnTo>
                <a:lnTo>
                  <a:pt x="659003" y="82931"/>
                </a:lnTo>
                <a:lnTo>
                  <a:pt x="610997" y="111379"/>
                </a:lnTo>
                <a:lnTo>
                  <a:pt x="561848" y="142875"/>
                </a:lnTo>
                <a:lnTo>
                  <a:pt x="512064" y="177165"/>
                </a:lnTo>
                <a:lnTo>
                  <a:pt x="461391" y="213741"/>
                </a:lnTo>
                <a:lnTo>
                  <a:pt x="410337" y="252222"/>
                </a:lnTo>
                <a:lnTo>
                  <a:pt x="358902" y="292227"/>
                </a:lnTo>
                <a:lnTo>
                  <a:pt x="307213" y="333248"/>
                </a:lnTo>
                <a:lnTo>
                  <a:pt x="152400" y="458851"/>
                </a:lnTo>
                <a:lnTo>
                  <a:pt x="160528" y="468630"/>
                </a:lnTo>
                <a:lnTo>
                  <a:pt x="315087" y="343154"/>
                </a:lnTo>
                <a:lnTo>
                  <a:pt x="366776" y="302133"/>
                </a:lnTo>
                <a:lnTo>
                  <a:pt x="418084" y="262255"/>
                </a:lnTo>
                <a:lnTo>
                  <a:pt x="469138" y="223901"/>
                </a:lnTo>
                <a:lnTo>
                  <a:pt x="519430" y="187579"/>
                </a:lnTo>
                <a:lnTo>
                  <a:pt x="569087" y="153416"/>
                </a:lnTo>
                <a:lnTo>
                  <a:pt x="617728" y="122174"/>
                </a:lnTo>
                <a:lnTo>
                  <a:pt x="665353" y="93853"/>
                </a:lnTo>
                <a:lnTo>
                  <a:pt x="711708" y="69215"/>
                </a:lnTo>
                <a:lnTo>
                  <a:pt x="756666" y="48514"/>
                </a:lnTo>
                <a:lnTo>
                  <a:pt x="799973" y="32131"/>
                </a:lnTo>
                <a:lnTo>
                  <a:pt x="841502" y="20447"/>
                </a:lnTo>
                <a:lnTo>
                  <a:pt x="880999" y="13970"/>
                </a:lnTo>
                <a:lnTo>
                  <a:pt x="900049" y="12700"/>
                </a:lnTo>
                <a:lnTo>
                  <a:pt x="918337" y="12827"/>
                </a:lnTo>
                <a:lnTo>
                  <a:pt x="970661" y="25019"/>
                </a:lnTo>
                <a:lnTo>
                  <a:pt x="1020445" y="53975"/>
                </a:lnTo>
                <a:lnTo>
                  <a:pt x="1052449" y="81153"/>
                </a:lnTo>
                <a:lnTo>
                  <a:pt x="1083183" y="113665"/>
                </a:lnTo>
                <a:lnTo>
                  <a:pt x="1112774" y="150368"/>
                </a:lnTo>
                <a:lnTo>
                  <a:pt x="1141222" y="190373"/>
                </a:lnTo>
                <a:lnTo>
                  <a:pt x="1168527" y="232537"/>
                </a:lnTo>
                <a:lnTo>
                  <a:pt x="1194435" y="275971"/>
                </a:lnTo>
                <a:lnTo>
                  <a:pt x="1219200" y="319532"/>
                </a:lnTo>
                <a:lnTo>
                  <a:pt x="1242695" y="362331"/>
                </a:lnTo>
                <a:lnTo>
                  <a:pt x="1264793" y="403225"/>
                </a:lnTo>
                <a:lnTo>
                  <a:pt x="1275461" y="422783"/>
                </a:lnTo>
                <a:lnTo>
                  <a:pt x="1285875" y="441325"/>
                </a:lnTo>
                <a:lnTo>
                  <a:pt x="1295781" y="459105"/>
                </a:lnTo>
                <a:lnTo>
                  <a:pt x="1297012" y="461200"/>
                </a:lnTo>
                <a:lnTo>
                  <a:pt x="1223772" y="454533"/>
                </a:lnTo>
                <a:lnTo>
                  <a:pt x="1346835" y="5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22349" y="5128717"/>
            <a:ext cx="2120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9182" y="5319166"/>
            <a:ext cx="2120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654" y="41380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8354" y="42142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0829" y="2979765"/>
            <a:ext cx="186690" cy="1092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6200">
              <a:lnSpc>
                <a:spcPct val="145900"/>
              </a:lnSpc>
              <a:spcBef>
                <a:spcPts val="95"/>
              </a:spcBef>
            </a:pPr>
            <a:r>
              <a:rPr dirty="0" sz="2400" i="1">
                <a:latin typeface="Times New Roman"/>
                <a:cs typeface="Times New Roman"/>
              </a:rPr>
              <a:t>f 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7109" y="3451986"/>
            <a:ext cx="107314" cy="161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2276" y="3629025"/>
            <a:ext cx="1144905" cy="429895"/>
          </a:xfrm>
          <a:custGeom>
            <a:avLst/>
            <a:gdLst/>
            <a:ahLst/>
            <a:cxnLst/>
            <a:rect l="l" t="t" r="r" b="b"/>
            <a:pathLst>
              <a:path w="1144904" h="429895">
                <a:moveTo>
                  <a:pt x="1144524" y="28575"/>
                </a:moveTo>
                <a:lnTo>
                  <a:pt x="1005459" y="0"/>
                </a:lnTo>
                <a:lnTo>
                  <a:pt x="1065872" y="44589"/>
                </a:lnTo>
                <a:lnTo>
                  <a:pt x="509689" y="192938"/>
                </a:lnTo>
                <a:lnTo>
                  <a:pt x="3048" y="24003"/>
                </a:lnTo>
                <a:lnTo>
                  <a:pt x="0" y="33147"/>
                </a:lnTo>
                <a:lnTo>
                  <a:pt x="492861" y="197421"/>
                </a:lnTo>
                <a:lnTo>
                  <a:pt x="254" y="328803"/>
                </a:lnTo>
                <a:lnTo>
                  <a:pt x="2794" y="337947"/>
                </a:lnTo>
                <a:lnTo>
                  <a:pt x="509295" y="202907"/>
                </a:lnTo>
                <a:lnTo>
                  <a:pt x="1067066" y="388797"/>
                </a:lnTo>
                <a:lnTo>
                  <a:pt x="1003935" y="429641"/>
                </a:lnTo>
                <a:lnTo>
                  <a:pt x="1144524" y="409575"/>
                </a:lnTo>
                <a:lnTo>
                  <a:pt x="1124966" y="390017"/>
                </a:lnTo>
                <a:lnTo>
                  <a:pt x="1044067" y="309118"/>
                </a:lnTo>
                <a:lnTo>
                  <a:pt x="1070165" y="379806"/>
                </a:lnTo>
                <a:lnTo>
                  <a:pt x="526122" y="198412"/>
                </a:lnTo>
                <a:lnTo>
                  <a:pt x="1068412" y="53822"/>
                </a:lnTo>
                <a:lnTo>
                  <a:pt x="1038225" y="122682"/>
                </a:lnTo>
                <a:lnTo>
                  <a:pt x="1127594" y="43561"/>
                </a:lnTo>
                <a:lnTo>
                  <a:pt x="1144524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31514" y="4263008"/>
            <a:ext cx="1145540" cy="770890"/>
          </a:xfrm>
          <a:custGeom>
            <a:avLst/>
            <a:gdLst/>
            <a:ahLst/>
            <a:cxnLst/>
            <a:rect l="l" t="t" r="r" b="b"/>
            <a:pathLst>
              <a:path w="1145539" h="770889">
                <a:moveTo>
                  <a:pt x="1145286" y="156591"/>
                </a:moveTo>
                <a:lnTo>
                  <a:pt x="1008253" y="119253"/>
                </a:lnTo>
                <a:lnTo>
                  <a:pt x="1065885" y="167627"/>
                </a:lnTo>
                <a:lnTo>
                  <a:pt x="522516" y="276288"/>
                </a:lnTo>
                <a:lnTo>
                  <a:pt x="4572" y="0"/>
                </a:lnTo>
                <a:lnTo>
                  <a:pt x="0" y="8382"/>
                </a:lnTo>
                <a:lnTo>
                  <a:pt x="507796" y="279234"/>
                </a:lnTo>
                <a:lnTo>
                  <a:pt x="1397" y="380492"/>
                </a:lnTo>
                <a:lnTo>
                  <a:pt x="3175" y="389890"/>
                </a:lnTo>
                <a:lnTo>
                  <a:pt x="521030" y="286296"/>
                </a:lnTo>
                <a:lnTo>
                  <a:pt x="1072476" y="580402"/>
                </a:lnTo>
                <a:lnTo>
                  <a:pt x="1061618" y="585063"/>
                </a:lnTo>
                <a:lnTo>
                  <a:pt x="1011047" y="567690"/>
                </a:lnTo>
                <a:lnTo>
                  <a:pt x="1039241" y="594677"/>
                </a:lnTo>
                <a:lnTo>
                  <a:pt x="1003300" y="610108"/>
                </a:lnTo>
                <a:lnTo>
                  <a:pt x="1056817" y="611505"/>
                </a:lnTo>
                <a:lnTo>
                  <a:pt x="1065326" y="619633"/>
                </a:lnTo>
                <a:lnTo>
                  <a:pt x="1651" y="761492"/>
                </a:lnTo>
                <a:lnTo>
                  <a:pt x="2921" y="770890"/>
                </a:lnTo>
                <a:lnTo>
                  <a:pt x="1066584" y="629031"/>
                </a:lnTo>
                <a:lnTo>
                  <a:pt x="1027811" y="693547"/>
                </a:lnTo>
                <a:lnTo>
                  <a:pt x="1137424" y="619125"/>
                </a:lnTo>
                <a:lnTo>
                  <a:pt x="1145286" y="613791"/>
                </a:lnTo>
                <a:lnTo>
                  <a:pt x="1122845" y="582168"/>
                </a:lnTo>
                <a:lnTo>
                  <a:pt x="1063117" y="497967"/>
                </a:lnTo>
                <a:lnTo>
                  <a:pt x="1076985" y="572046"/>
                </a:lnTo>
                <a:lnTo>
                  <a:pt x="535749" y="283349"/>
                </a:lnTo>
                <a:lnTo>
                  <a:pt x="1067854" y="176885"/>
                </a:lnTo>
                <a:lnTo>
                  <a:pt x="1033145" y="243713"/>
                </a:lnTo>
                <a:lnTo>
                  <a:pt x="1132039" y="166878"/>
                </a:lnTo>
                <a:lnTo>
                  <a:pt x="1145286" y="156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73728" y="3451986"/>
            <a:ext cx="107314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64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40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ts val="2640"/>
              </a:lnSpc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38800" y="3048000"/>
            <a:ext cx="2133600" cy="1905000"/>
          </a:xfrm>
          <a:custGeom>
            <a:avLst/>
            <a:gdLst/>
            <a:ahLst/>
            <a:cxnLst/>
            <a:rect l="l" t="t" r="r" b="b"/>
            <a:pathLst>
              <a:path w="2133600" h="1905000">
                <a:moveTo>
                  <a:pt x="0" y="1905000"/>
                </a:moveTo>
                <a:lnTo>
                  <a:pt x="2133600" y="1905000"/>
                </a:lnTo>
              </a:path>
              <a:path w="2133600" h="1905000">
                <a:moveTo>
                  <a:pt x="0" y="1905000"/>
                </a:moveTo>
                <a:lnTo>
                  <a:pt x="0" y="0"/>
                </a:lnTo>
              </a:path>
              <a:path w="2133600" h="1905000">
                <a:moveTo>
                  <a:pt x="0" y="1905000"/>
                </a:moveTo>
                <a:lnTo>
                  <a:pt x="43281" y="1889313"/>
                </a:lnTo>
                <a:lnTo>
                  <a:pt x="86476" y="1873025"/>
                </a:lnTo>
                <a:lnTo>
                  <a:pt x="129499" y="1855535"/>
                </a:lnTo>
                <a:lnTo>
                  <a:pt x="172265" y="1836242"/>
                </a:lnTo>
                <a:lnTo>
                  <a:pt x="214688" y="1814544"/>
                </a:lnTo>
                <a:lnTo>
                  <a:pt x="256681" y="1789841"/>
                </a:lnTo>
                <a:lnTo>
                  <a:pt x="298158" y="1761531"/>
                </a:lnTo>
                <a:lnTo>
                  <a:pt x="339035" y="1729012"/>
                </a:lnTo>
                <a:lnTo>
                  <a:pt x="379225" y="1691685"/>
                </a:lnTo>
                <a:lnTo>
                  <a:pt x="418641" y="1648948"/>
                </a:lnTo>
                <a:lnTo>
                  <a:pt x="457200" y="1600200"/>
                </a:lnTo>
                <a:lnTo>
                  <a:pt x="478752" y="1567982"/>
                </a:lnTo>
                <a:lnTo>
                  <a:pt x="499382" y="1531798"/>
                </a:lnTo>
                <a:lnTo>
                  <a:pt x="519224" y="1492115"/>
                </a:lnTo>
                <a:lnTo>
                  <a:pt x="538410" y="1449399"/>
                </a:lnTo>
                <a:lnTo>
                  <a:pt x="557074" y="1404117"/>
                </a:lnTo>
                <a:lnTo>
                  <a:pt x="575349" y="1356735"/>
                </a:lnTo>
                <a:lnTo>
                  <a:pt x="593369" y="1307720"/>
                </a:lnTo>
                <a:lnTo>
                  <a:pt x="611266" y="1257538"/>
                </a:lnTo>
                <a:lnTo>
                  <a:pt x="629174" y="1206657"/>
                </a:lnTo>
                <a:lnTo>
                  <a:pt x="647227" y="1155542"/>
                </a:lnTo>
                <a:lnTo>
                  <a:pt x="665558" y="1104661"/>
                </a:lnTo>
                <a:lnTo>
                  <a:pt x="684300" y="1054479"/>
                </a:lnTo>
                <a:lnTo>
                  <a:pt x="703586" y="1005464"/>
                </a:lnTo>
                <a:lnTo>
                  <a:pt x="723550" y="958082"/>
                </a:lnTo>
                <a:lnTo>
                  <a:pt x="744324" y="912800"/>
                </a:lnTo>
                <a:lnTo>
                  <a:pt x="766043" y="870084"/>
                </a:lnTo>
                <a:lnTo>
                  <a:pt x="788840" y="830401"/>
                </a:lnTo>
                <a:lnTo>
                  <a:pt x="812848" y="794217"/>
                </a:lnTo>
                <a:lnTo>
                  <a:pt x="838200" y="762000"/>
                </a:lnTo>
                <a:lnTo>
                  <a:pt x="874703" y="721997"/>
                </a:lnTo>
                <a:lnTo>
                  <a:pt x="913289" y="683800"/>
                </a:lnTo>
                <a:lnTo>
                  <a:pt x="953707" y="647658"/>
                </a:lnTo>
                <a:lnTo>
                  <a:pt x="995709" y="613820"/>
                </a:lnTo>
                <a:lnTo>
                  <a:pt x="1039044" y="582538"/>
                </a:lnTo>
                <a:lnTo>
                  <a:pt x="1083461" y="554060"/>
                </a:lnTo>
                <a:lnTo>
                  <a:pt x="1128712" y="528637"/>
                </a:lnTo>
                <a:lnTo>
                  <a:pt x="1174546" y="506518"/>
                </a:lnTo>
                <a:lnTo>
                  <a:pt x="1220713" y="487954"/>
                </a:lnTo>
                <a:lnTo>
                  <a:pt x="1266963" y="473195"/>
                </a:lnTo>
                <a:lnTo>
                  <a:pt x="1313047" y="462490"/>
                </a:lnTo>
                <a:lnTo>
                  <a:pt x="1358714" y="456089"/>
                </a:lnTo>
                <a:lnTo>
                  <a:pt x="1403715" y="454242"/>
                </a:lnTo>
                <a:lnTo>
                  <a:pt x="1447800" y="457200"/>
                </a:lnTo>
                <a:lnTo>
                  <a:pt x="1485900" y="464148"/>
                </a:lnTo>
                <a:lnTo>
                  <a:pt x="1524000" y="475282"/>
                </a:lnTo>
                <a:lnTo>
                  <a:pt x="1562100" y="490323"/>
                </a:lnTo>
                <a:lnTo>
                  <a:pt x="1600200" y="508992"/>
                </a:lnTo>
                <a:lnTo>
                  <a:pt x="1638300" y="531009"/>
                </a:lnTo>
                <a:lnTo>
                  <a:pt x="1676400" y="556096"/>
                </a:lnTo>
                <a:lnTo>
                  <a:pt x="1714500" y="583973"/>
                </a:lnTo>
                <a:lnTo>
                  <a:pt x="1752600" y="614362"/>
                </a:lnTo>
                <a:lnTo>
                  <a:pt x="1790700" y="646983"/>
                </a:lnTo>
                <a:lnTo>
                  <a:pt x="1828800" y="681558"/>
                </a:lnTo>
                <a:lnTo>
                  <a:pt x="1866900" y="717807"/>
                </a:lnTo>
                <a:lnTo>
                  <a:pt x="1905000" y="755451"/>
                </a:lnTo>
                <a:lnTo>
                  <a:pt x="1943100" y="794211"/>
                </a:lnTo>
                <a:lnTo>
                  <a:pt x="1981200" y="833809"/>
                </a:lnTo>
                <a:lnTo>
                  <a:pt x="2019300" y="873965"/>
                </a:lnTo>
                <a:lnTo>
                  <a:pt x="205740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565138" y="4884470"/>
            <a:ext cx="516890" cy="941069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819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 spc="-5">
                <a:latin typeface="Times New Roman"/>
                <a:cs typeface="Times New Roman"/>
              </a:rPr>
              <a:t>Plot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9140" y="6372158"/>
            <a:ext cx="1657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 b="1"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14009" y="3985641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9184" y="5281066"/>
            <a:ext cx="7626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0389" y="5624271"/>
            <a:ext cx="2472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Venn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diagrams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3475" y="3070986"/>
            <a:ext cx="186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1578" y="3070986"/>
            <a:ext cx="186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5487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35">
                <a:solidFill>
                  <a:srgbClr val="565F6C"/>
                </a:solidFill>
              </a:rPr>
              <a:t>S</a:t>
            </a:r>
            <a:r>
              <a:rPr dirty="0" sz="2400" spc="335">
                <a:solidFill>
                  <a:srgbClr val="565F6C"/>
                </a:solidFill>
              </a:rPr>
              <a:t>OME</a:t>
            </a:r>
            <a:r>
              <a:rPr dirty="0" sz="2400" spc="295">
                <a:solidFill>
                  <a:srgbClr val="565F6C"/>
                </a:solidFill>
              </a:rPr>
              <a:t> </a:t>
            </a:r>
            <a:r>
              <a:rPr dirty="0" sz="3000" spc="305">
                <a:solidFill>
                  <a:srgbClr val="565F6C"/>
                </a:solidFill>
              </a:rPr>
              <a:t>F</a:t>
            </a:r>
            <a:r>
              <a:rPr dirty="0" sz="2400" spc="305">
                <a:solidFill>
                  <a:srgbClr val="565F6C"/>
                </a:solidFill>
              </a:rPr>
              <a:t>UNCTION</a:t>
            </a:r>
            <a:r>
              <a:rPr dirty="0" sz="2400" spc="275">
                <a:solidFill>
                  <a:srgbClr val="565F6C"/>
                </a:solidFill>
              </a:rPr>
              <a:t> </a:t>
            </a:r>
            <a:r>
              <a:rPr dirty="0" sz="3000" spc="295">
                <a:solidFill>
                  <a:srgbClr val="565F6C"/>
                </a:solidFill>
              </a:rPr>
              <a:t>T</a:t>
            </a:r>
            <a:r>
              <a:rPr dirty="0" sz="2400" spc="295">
                <a:solidFill>
                  <a:srgbClr val="565F6C"/>
                </a:solidFill>
              </a:rPr>
              <a:t>ERMINOLOGY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39140" y="6372158"/>
            <a:ext cx="165735" cy="22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z="1400" b="1"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750"/>
            <a:ext cx="6904990" cy="24904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dirty="0" sz="2400" spc="130">
                <a:latin typeface="Cambria"/>
                <a:cs typeface="Cambria"/>
              </a:rPr>
              <a:t>If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145" i="1">
                <a:latin typeface="Cambria"/>
                <a:cs typeface="Cambria"/>
              </a:rPr>
              <a:t>f</a:t>
            </a:r>
            <a:r>
              <a:rPr dirty="0" sz="2400" spc="145">
                <a:latin typeface="Cambria"/>
                <a:cs typeface="Cambria"/>
              </a:rPr>
              <a:t>:</a:t>
            </a:r>
            <a:r>
              <a:rPr dirty="0" sz="2400" spc="145" i="1">
                <a:latin typeface="Cambria"/>
                <a:cs typeface="Cambria"/>
              </a:rPr>
              <a:t>A</a:t>
            </a:r>
            <a:r>
              <a:rPr dirty="0" sz="2400" spc="145">
                <a:latin typeface="Symbol"/>
                <a:cs typeface="Symbol"/>
              </a:rPr>
              <a:t></a:t>
            </a:r>
            <a:r>
              <a:rPr dirty="0" sz="2400" spc="145" i="1">
                <a:latin typeface="Cambria"/>
                <a:cs typeface="Cambria"/>
              </a:rPr>
              <a:t>B</a:t>
            </a:r>
            <a:r>
              <a:rPr dirty="0" sz="2400" spc="145">
                <a:latin typeface="Cambria"/>
                <a:cs typeface="Cambria"/>
              </a:rPr>
              <a:t>,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 spc="105">
                <a:latin typeface="Cambria"/>
                <a:cs typeface="Cambria"/>
              </a:rPr>
              <a:t>and</a:t>
            </a:r>
            <a:r>
              <a:rPr dirty="0" sz="2400" spc="125">
                <a:latin typeface="Cambria"/>
                <a:cs typeface="Cambria"/>
              </a:rPr>
              <a:t> </a:t>
            </a:r>
            <a:r>
              <a:rPr dirty="0" sz="2400" spc="30" i="1">
                <a:latin typeface="Cambria"/>
                <a:cs typeface="Cambria"/>
              </a:rPr>
              <a:t>f</a:t>
            </a:r>
            <a:r>
              <a:rPr dirty="0" sz="2400" spc="30">
                <a:latin typeface="Cambria"/>
                <a:cs typeface="Cambria"/>
              </a:rPr>
              <a:t>(</a:t>
            </a:r>
            <a:r>
              <a:rPr dirty="0" sz="2400" spc="30" i="1">
                <a:latin typeface="Cambria"/>
                <a:cs typeface="Cambria"/>
              </a:rPr>
              <a:t>a</a:t>
            </a:r>
            <a:r>
              <a:rPr dirty="0" sz="2400" spc="30">
                <a:latin typeface="Cambria"/>
                <a:cs typeface="Cambria"/>
              </a:rPr>
              <a:t>)=</a:t>
            </a:r>
            <a:r>
              <a:rPr dirty="0" sz="2400" spc="30" i="1">
                <a:latin typeface="Cambria"/>
                <a:cs typeface="Cambria"/>
              </a:rPr>
              <a:t>b</a:t>
            </a:r>
            <a:r>
              <a:rPr dirty="0" sz="2400" spc="110" i="1">
                <a:latin typeface="Cambria"/>
                <a:cs typeface="Cambria"/>
              </a:rPr>
              <a:t> </a:t>
            </a:r>
            <a:r>
              <a:rPr dirty="0" sz="2400" spc="25">
                <a:latin typeface="Cambria"/>
                <a:cs typeface="Cambria"/>
              </a:rPr>
              <a:t>(where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130" i="1">
                <a:latin typeface="Cambria"/>
                <a:cs typeface="Cambria"/>
              </a:rPr>
              <a:t>a</a:t>
            </a:r>
            <a:r>
              <a:rPr dirty="0" sz="2400" spc="130">
                <a:latin typeface="Symbol"/>
                <a:cs typeface="Symbol"/>
              </a:rPr>
              <a:t></a:t>
            </a:r>
            <a:r>
              <a:rPr dirty="0" sz="2400" spc="130" i="1">
                <a:latin typeface="Cambria"/>
                <a:cs typeface="Cambria"/>
              </a:rPr>
              <a:t>A </a:t>
            </a:r>
            <a:r>
              <a:rPr dirty="0" sz="2400" spc="305">
                <a:latin typeface="Cambria"/>
                <a:cs typeface="Cambria"/>
              </a:rPr>
              <a:t>&amp;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85" i="1">
                <a:latin typeface="Cambria"/>
                <a:cs typeface="Cambria"/>
              </a:rPr>
              <a:t>b</a:t>
            </a:r>
            <a:r>
              <a:rPr dirty="0" sz="2400" spc="85">
                <a:latin typeface="Symbol"/>
                <a:cs typeface="Symbol"/>
              </a:rPr>
              <a:t></a:t>
            </a:r>
            <a:r>
              <a:rPr dirty="0" sz="2400" spc="85" i="1">
                <a:latin typeface="Cambria"/>
                <a:cs typeface="Cambria"/>
              </a:rPr>
              <a:t>B</a:t>
            </a:r>
            <a:r>
              <a:rPr dirty="0" sz="2400" spc="85">
                <a:latin typeface="Cambria"/>
                <a:cs typeface="Cambria"/>
              </a:rPr>
              <a:t>),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85">
                <a:latin typeface="Cambria"/>
                <a:cs typeface="Cambria"/>
              </a:rPr>
              <a:t>then:</a:t>
            </a:r>
            <a:endParaRPr sz="2400">
              <a:latin typeface="Cambria"/>
              <a:cs typeface="Cambria"/>
            </a:endParaRPr>
          </a:p>
          <a:p>
            <a:pPr lvl="1" marL="652780" indent="-27368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dirty="0" sz="2100" spc="240" i="1">
                <a:latin typeface="Cambria"/>
                <a:cs typeface="Cambria"/>
              </a:rPr>
              <a:t>A</a:t>
            </a:r>
            <a:r>
              <a:rPr dirty="0" sz="2100" spc="110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is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80">
                <a:latin typeface="Cambria"/>
                <a:cs typeface="Cambria"/>
              </a:rPr>
              <a:t>the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20" i="1">
                <a:solidFill>
                  <a:srgbClr val="FF0000"/>
                </a:solidFill>
                <a:latin typeface="Cambria"/>
                <a:cs typeface="Cambria"/>
              </a:rPr>
              <a:t>domain</a:t>
            </a:r>
            <a:r>
              <a:rPr dirty="0" sz="2100" spc="10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latin typeface="Cambria"/>
                <a:cs typeface="Cambria"/>
              </a:rPr>
              <a:t>of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114" i="1">
                <a:latin typeface="Cambria"/>
                <a:cs typeface="Cambria"/>
              </a:rPr>
              <a:t>f</a:t>
            </a:r>
            <a:r>
              <a:rPr dirty="0" sz="2100" spc="114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lvl="1" marL="652780" indent="-27368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dirty="0" sz="2100" spc="260" i="1">
                <a:latin typeface="Cambria"/>
                <a:cs typeface="Cambria"/>
              </a:rPr>
              <a:t>B</a:t>
            </a:r>
            <a:r>
              <a:rPr dirty="0" sz="2100" spc="110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is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80">
                <a:latin typeface="Cambria"/>
                <a:cs typeface="Cambria"/>
              </a:rPr>
              <a:t>the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90" i="1">
                <a:solidFill>
                  <a:srgbClr val="FF0000"/>
                </a:solidFill>
                <a:latin typeface="Cambria"/>
                <a:cs typeface="Cambria"/>
              </a:rPr>
              <a:t>codomain</a:t>
            </a:r>
            <a:r>
              <a:rPr dirty="0" sz="2100" spc="1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latin typeface="Cambria"/>
                <a:cs typeface="Cambria"/>
              </a:rPr>
              <a:t>of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4" i="1">
                <a:latin typeface="Cambria"/>
                <a:cs typeface="Cambria"/>
              </a:rPr>
              <a:t>f</a:t>
            </a:r>
            <a:r>
              <a:rPr dirty="0" sz="2100" spc="114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lvl="1" marL="652780" indent="-273685">
              <a:lnSpc>
                <a:spcPct val="100000"/>
              </a:lnSpc>
              <a:spcBef>
                <a:spcPts val="25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dirty="0" sz="2100" spc="70" i="1">
                <a:latin typeface="Cambria"/>
                <a:cs typeface="Cambria"/>
              </a:rPr>
              <a:t>b</a:t>
            </a:r>
            <a:r>
              <a:rPr dirty="0" sz="2100" spc="114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is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80">
                <a:latin typeface="Cambria"/>
                <a:cs typeface="Cambria"/>
              </a:rPr>
              <a:t>the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80" i="1">
                <a:solidFill>
                  <a:srgbClr val="FF0000"/>
                </a:solidFill>
                <a:latin typeface="Cambria"/>
                <a:cs typeface="Cambria"/>
              </a:rPr>
              <a:t>image</a:t>
            </a:r>
            <a:r>
              <a:rPr dirty="0" sz="2100" spc="11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latin typeface="Cambria"/>
                <a:cs typeface="Cambria"/>
              </a:rPr>
              <a:t>of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100" i="1">
                <a:latin typeface="Cambria"/>
                <a:cs typeface="Cambria"/>
              </a:rPr>
              <a:t>a</a:t>
            </a:r>
            <a:r>
              <a:rPr dirty="0" sz="2100" spc="110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under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14" i="1">
                <a:latin typeface="Cambria"/>
                <a:cs typeface="Cambria"/>
              </a:rPr>
              <a:t>f</a:t>
            </a:r>
            <a:r>
              <a:rPr dirty="0" sz="2100" spc="114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  <a:p>
            <a:pPr lvl="1" marL="652780" indent="-27368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dirty="0" sz="2100" spc="100" i="1">
                <a:latin typeface="Cambria"/>
                <a:cs typeface="Cambria"/>
              </a:rPr>
              <a:t>a</a:t>
            </a:r>
            <a:r>
              <a:rPr dirty="0" sz="2100" spc="105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is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140">
                <a:latin typeface="Cambria"/>
                <a:cs typeface="Cambria"/>
              </a:rPr>
              <a:t>a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65" i="1">
                <a:solidFill>
                  <a:srgbClr val="FF0000"/>
                </a:solidFill>
                <a:latin typeface="Cambria"/>
                <a:cs typeface="Cambria"/>
              </a:rPr>
              <a:t>pre-image</a:t>
            </a:r>
            <a:r>
              <a:rPr dirty="0" sz="2100" spc="12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100" spc="-5">
                <a:latin typeface="Cambria"/>
                <a:cs typeface="Cambria"/>
              </a:rPr>
              <a:t>of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70" i="1">
                <a:latin typeface="Cambria"/>
                <a:cs typeface="Cambria"/>
              </a:rPr>
              <a:t>b</a:t>
            </a:r>
            <a:r>
              <a:rPr dirty="0" sz="2100" spc="114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under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120" i="1">
                <a:latin typeface="Cambria"/>
                <a:cs typeface="Cambria"/>
              </a:rPr>
              <a:t>f.</a:t>
            </a:r>
            <a:endParaRPr sz="2100">
              <a:latin typeface="Cambria"/>
              <a:cs typeface="Cambria"/>
            </a:endParaRPr>
          </a:p>
          <a:p>
            <a:pPr lvl="2" marL="927100" indent="-183515">
              <a:lnSpc>
                <a:spcPct val="100000"/>
              </a:lnSpc>
              <a:spcBef>
                <a:spcPts val="21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dirty="0" sz="1800" spc="114">
                <a:latin typeface="Cambria"/>
                <a:cs typeface="Cambria"/>
              </a:rPr>
              <a:t>In</a:t>
            </a:r>
            <a:r>
              <a:rPr dirty="0" sz="1800" spc="100">
                <a:latin typeface="Cambria"/>
                <a:cs typeface="Cambria"/>
              </a:rPr>
              <a:t> </a:t>
            </a:r>
            <a:r>
              <a:rPr dirty="0" sz="1800" spc="70">
                <a:latin typeface="Cambria"/>
                <a:cs typeface="Cambria"/>
              </a:rPr>
              <a:t>general,</a:t>
            </a:r>
            <a:r>
              <a:rPr dirty="0" sz="1800" spc="90">
                <a:latin typeface="Cambria"/>
                <a:cs typeface="Cambria"/>
              </a:rPr>
              <a:t> </a:t>
            </a:r>
            <a:r>
              <a:rPr dirty="0" sz="1800" spc="60" i="1">
                <a:latin typeface="Cambria"/>
                <a:cs typeface="Cambria"/>
              </a:rPr>
              <a:t>b</a:t>
            </a:r>
            <a:r>
              <a:rPr dirty="0" sz="1800" spc="100" i="1">
                <a:latin typeface="Cambria"/>
                <a:cs typeface="Cambria"/>
              </a:rPr>
              <a:t> </a:t>
            </a:r>
            <a:r>
              <a:rPr dirty="0" sz="1800" spc="85">
                <a:latin typeface="Cambria"/>
                <a:cs typeface="Cambria"/>
              </a:rPr>
              <a:t>may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75">
                <a:latin typeface="Cambria"/>
                <a:cs typeface="Cambria"/>
              </a:rPr>
              <a:t>have</a:t>
            </a:r>
            <a:r>
              <a:rPr dirty="0" sz="1800" spc="100">
                <a:latin typeface="Cambria"/>
                <a:cs typeface="Cambria"/>
              </a:rPr>
              <a:t> </a:t>
            </a:r>
            <a:r>
              <a:rPr dirty="0" sz="1800" spc="25">
                <a:latin typeface="Cambria"/>
                <a:cs typeface="Cambria"/>
              </a:rPr>
              <a:t>more</a:t>
            </a:r>
            <a:r>
              <a:rPr dirty="0" sz="1800" spc="110">
                <a:latin typeface="Cambria"/>
                <a:cs typeface="Cambria"/>
              </a:rPr>
              <a:t> </a:t>
            </a:r>
            <a:r>
              <a:rPr dirty="0" sz="1800" spc="100">
                <a:latin typeface="Cambria"/>
                <a:cs typeface="Cambria"/>
              </a:rPr>
              <a:t>than </a:t>
            </a:r>
            <a:r>
              <a:rPr dirty="0" sz="1800" spc="20">
                <a:latin typeface="Cambria"/>
                <a:cs typeface="Cambria"/>
              </a:rPr>
              <a:t>one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60">
                <a:latin typeface="Cambria"/>
                <a:cs typeface="Cambria"/>
              </a:rPr>
              <a:t>pre-image.</a:t>
            </a:r>
            <a:endParaRPr sz="1800">
              <a:latin typeface="Cambria"/>
              <a:cs typeface="Cambria"/>
            </a:endParaRPr>
          </a:p>
          <a:p>
            <a:pPr lvl="1" marL="652780" indent="-273685">
              <a:lnSpc>
                <a:spcPct val="100000"/>
              </a:lnSpc>
              <a:spcBef>
                <a:spcPts val="254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dirty="0" sz="2100" spc="100">
                <a:latin typeface="Cambria"/>
                <a:cs typeface="Cambria"/>
              </a:rPr>
              <a:t>The</a:t>
            </a:r>
            <a:r>
              <a:rPr dirty="0" sz="2100" spc="110">
                <a:latin typeface="Cambria"/>
                <a:cs typeface="Cambria"/>
              </a:rPr>
              <a:t> </a:t>
            </a:r>
            <a:r>
              <a:rPr dirty="0" sz="2100" spc="65" i="1">
                <a:solidFill>
                  <a:srgbClr val="FF0000"/>
                </a:solidFill>
                <a:latin typeface="Cambria"/>
                <a:cs typeface="Cambria"/>
              </a:rPr>
              <a:t>range</a:t>
            </a:r>
            <a:r>
              <a:rPr dirty="0" sz="2100" spc="13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100" spc="195" i="1">
                <a:latin typeface="Cambria"/>
                <a:cs typeface="Cambria"/>
              </a:rPr>
              <a:t>R</a:t>
            </a:r>
            <a:r>
              <a:rPr dirty="0" sz="2100" spc="195">
                <a:latin typeface="Symbol"/>
                <a:cs typeface="Symbol"/>
              </a:rPr>
              <a:t></a:t>
            </a:r>
            <a:r>
              <a:rPr dirty="0" sz="2100" spc="195" i="1">
                <a:latin typeface="Cambria"/>
                <a:cs typeface="Cambria"/>
              </a:rPr>
              <a:t>B</a:t>
            </a:r>
            <a:r>
              <a:rPr dirty="0" sz="2100" spc="120" i="1">
                <a:latin typeface="Cambria"/>
                <a:cs typeface="Cambria"/>
              </a:rPr>
              <a:t> </a:t>
            </a:r>
            <a:r>
              <a:rPr dirty="0" sz="2100">
                <a:latin typeface="Cambria"/>
                <a:cs typeface="Cambria"/>
              </a:rPr>
              <a:t>of</a:t>
            </a:r>
            <a:r>
              <a:rPr dirty="0" sz="2100" spc="125">
                <a:latin typeface="Cambria"/>
                <a:cs typeface="Cambria"/>
              </a:rPr>
              <a:t> </a:t>
            </a:r>
            <a:r>
              <a:rPr dirty="0" sz="2100" spc="85" i="1">
                <a:latin typeface="Cambria"/>
                <a:cs typeface="Cambria"/>
              </a:rPr>
              <a:t>f</a:t>
            </a:r>
            <a:r>
              <a:rPr dirty="0" sz="2100" spc="120" i="1">
                <a:latin typeface="Cambria"/>
                <a:cs typeface="Cambria"/>
              </a:rPr>
              <a:t> </a:t>
            </a:r>
            <a:r>
              <a:rPr dirty="0" sz="2100" spc="70">
                <a:latin typeface="Cambria"/>
                <a:cs typeface="Cambria"/>
              </a:rPr>
              <a:t>is</a:t>
            </a:r>
            <a:r>
              <a:rPr dirty="0" sz="2100" spc="120">
                <a:latin typeface="Cambria"/>
                <a:cs typeface="Cambria"/>
              </a:rPr>
              <a:t> </a:t>
            </a:r>
            <a:r>
              <a:rPr dirty="0" sz="2100" spc="-25">
                <a:latin typeface="Cambria"/>
                <a:cs typeface="Cambria"/>
              </a:rPr>
              <a:t>{</a:t>
            </a:r>
            <a:r>
              <a:rPr dirty="0" sz="2100" spc="-25" i="1">
                <a:latin typeface="Cambria"/>
                <a:cs typeface="Cambria"/>
              </a:rPr>
              <a:t>b</a:t>
            </a:r>
            <a:r>
              <a:rPr dirty="0" sz="2100" spc="130" i="1">
                <a:latin typeface="Cambria"/>
                <a:cs typeface="Cambria"/>
              </a:rPr>
              <a:t> </a:t>
            </a:r>
            <a:r>
              <a:rPr dirty="0" sz="2100" spc="605">
                <a:latin typeface="Cambria"/>
                <a:cs typeface="Cambria"/>
              </a:rPr>
              <a:t>|</a:t>
            </a:r>
            <a:r>
              <a:rPr dirty="0" sz="2100" spc="114">
                <a:latin typeface="Cambria"/>
                <a:cs typeface="Cambria"/>
              </a:rPr>
              <a:t> </a:t>
            </a:r>
            <a:r>
              <a:rPr dirty="0" sz="2100" spc="45">
                <a:latin typeface="Symbol"/>
                <a:cs typeface="Symbol"/>
              </a:rPr>
              <a:t></a:t>
            </a:r>
            <a:r>
              <a:rPr dirty="0" sz="2100" spc="45" i="1">
                <a:latin typeface="Cambria"/>
                <a:cs typeface="Cambria"/>
              </a:rPr>
              <a:t>a</a:t>
            </a:r>
            <a:r>
              <a:rPr dirty="0" sz="2100" spc="114" i="1">
                <a:latin typeface="Cambria"/>
                <a:cs typeface="Cambria"/>
              </a:rPr>
              <a:t> </a:t>
            </a:r>
            <a:r>
              <a:rPr dirty="0" sz="2100" spc="20" i="1">
                <a:latin typeface="Cambria"/>
                <a:cs typeface="Cambria"/>
              </a:rPr>
              <a:t>f</a:t>
            </a:r>
            <a:r>
              <a:rPr dirty="0" sz="2100" spc="20">
                <a:latin typeface="Cambria"/>
                <a:cs typeface="Cambria"/>
              </a:rPr>
              <a:t>(</a:t>
            </a:r>
            <a:r>
              <a:rPr dirty="0" sz="2100" spc="20" i="1">
                <a:latin typeface="Cambria"/>
                <a:cs typeface="Cambria"/>
              </a:rPr>
              <a:t>a</a:t>
            </a:r>
            <a:r>
              <a:rPr dirty="0" sz="2100" spc="20">
                <a:latin typeface="Cambria"/>
                <a:cs typeface="Cambria"/>
              </a:rPr>
              <a:t>)=</a:t>
            </a:r>
            <a:r>
              <a:rPr dirty="0" sz="2100" spc="20" i="1">
                <a:latin typeface="Cambria"/>
                <a:cs typeface="Cambria"/>
              </a:rPr>
              <a:t>b</a:t>
            </a:r>
            <a:r>
              <a:rPr dirty="0" sz="2100" spc="130" i="1">
                <a:latin typeface="Cambria"/>
                <a:cs typeface="Cambria"/>
              </a:rPr>
              <a:t> </a:t>
            </a:r>
            <a:r>
              <a:rPr dirty="0" sz="2100" spc="15">
                <a:latin typeface="Cambria"/>
                <a:cs typeface="Cambria"/>
              </a:rPr>
              <a:t>}.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714502"/>
            <a:ext cx="15271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130">
                <a:uFill>
                  <a:solidFill>
                    <a:srgbClr val="000000"/>
                  </a:solidFill>
                </a:uFill>
              </a:rPr>
              <a:t>Example</a:t>
            </a:r>
            <a:r>
              <a:rPr dirty="0" u="heavy" sz="2400" spc="7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400" spc="5">
                <a:uFill>
                  <a:solidFill>
                    <a:srgbClr val="000000"/>
                  </a:solidFill>
                </a:uFill>
              </a:rPr>
              <a:t>1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67583" y="714502"/>
            <a:ext cx="283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0">
                <a:latin typeface="Cambria"/>
                <a:cs typeface="Cambria"/>
              </a:rPr>
              <a:t>f</a:t>
            </a:r>
            <a:r>
              <a:rPr dirty="0" sz="2400" spc="11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{(-3,1),(0,2),(2,4)}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94" y="1522221"/>
            <a:ext cx="3659504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755900" algn="l"/>
              </a:tabLst>
            </a:pPr>
            <a:r>
              <a:rPr dirty="0" sz="2400" spc="100">
                <a:latin typeface="Cambria"/>
                <a:cs typeface="Cambria"/>
              </a:rPr>
              <a:t>Do</a:t>
            </a:r>
            <a:r>
              <a:rPr dirty="0" sz="2400" spc="145">
                <a:latin typeface="Cambria"/>
                <a:cs typeface="Cambria"/>
              </a:rPr>
              <a:t>m</a:t>
            </a:r>
            <a:r>
              <a:rPr dirty="0" sz="2400" spc="100">
                <a:latin typeface="Cambria"/>
                <a:cs typeface="Cambria"/>
              </a:rPr>
              <a:t>ai</a:t>
            </a:r>
            <a:r>
              <a:rPr dirty="0" sz="2400" spc="15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220">
                <a:latin typeface="Cambria"/>
                <a:cs typeface="Cambria"/>
              </a:rPr>
              <a:t>R</a:t>
            </a:r>
            <a:r>
              <a:rPr dirty="0" sz="2400" spc="165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n</a:t>
            </a:r>
            <a:r>
              <a:rPr dirty="0" sz="2400" spc="95">
                <a:latin typeface="Cambria"/>
                <a:cs typeface="Cambria"/>
              </a:rPr>
              <a:t>g</a:t>
            </a:r>
            <a:r>
              <a:rPr dirty="0" sz="2400" spc="25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  <a:p>
            <a:pPr marL="51879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ambria"/>
                <a:cs typeface="Cambria"/>
              </a:rPr>
              <a:t>-3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481198"/>
            <a:ext cx="2613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0145" algn="l"/>
              </a:tabLst>
            </a:pPr>
            <a:r>
              <a:rPr dirty="0" sz="2400" spc="415" b="1">
                <a:solidFill>
                  <a:srgbClr val="FF0000"/>
                </a:solidFill>
                <a:latin typeface="Cambria"/>
                <a:cs typeface="Cambria"/>
              </a:rPr>
              <a:t>FUN</a:t>
            </a:r>
            <a:r>
              <a:rPr dirty="0" sz="2400" spc="385" b="1">
                <a:solidFill>
                  <a:srgbClr val="FF0000"/>
                </a:solidFill>
                <a:latin typeface="Cambria"/>
                <a:cs typeface="Cambria"/>
              </a:rPr>
              <a:t>C</a:t>
            </a:r>
            <a:r>
              <a:rPr dirty="0" sz="2400" spc="260" b="1">
                <a:solidFill>
                  <a:srgbClr val="FF0000"/>
                </a:solidFill>
                <a:latin typeface="Cambria"/>
                <a:cs typeface="Cambria"/>
              </a:rPr>
              <a:t>TIO</a:t>
            </a:r>
            <a:r>
              <a:rPr dirty="0" sz="2400" spc="320" b="1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dirty="0" sz="2400" b="1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2400" spc="5">
                <a:latin typeface="Cambria"/>
                <a:cs typeface="Cambria"/>
              </a:rPr>
              <a:t>0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5757" y="1965325"/>
            <a:ext cx="194945" cy="9074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400" spc="5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400" spc="5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093" y="2481198"/>
            <a:ext cx="18218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45" b="1">
                <a:solidFill>
                  <a:srgbClr val="FF0000"/>
                </a:solidFill>
                <a:latin typeface="Cambria"/>
                <a:cs typeface="Cambria"/>
              </a:rPr>
              <a:t>One-to-One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2239" y="292468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5757" y="292468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460" y="3808552"/>
            <a:ext cx="23831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"/>
                <a:cs typeface="Cambria"/>
              </a:rPr>
              <a:t>{(-1,5),(1,3),(4,5)}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3398" y="3808552"/>
            <a:ext cx="31972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"/>
                <a:cs typeface="Cambria"/>
              </a:rPr>
              <a:t>{(5,6),(-3,0),(1,1),(-3,6)}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0" y="4174617"/>
            <a:ext cx="299783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094230" algn="l"/>
              </a:tabLst>
            </a:pPr>
            <a:r>
              <a:rPr dirty="0" sz="2400" spc="100">
                <a:latin typeface="Cambria"/>
                <a:cs typeface="Cambria"/>
              </a:rPr>
              <a:t>Do</a:t>
            </a:r>
            <a:r>
              <a:rPr dirty="0" sz="2400" spc="145">
                <a:latin typeface="Cambria"/>
                <a:cs typeface="Cambria"/>
              </a:rPr>
              <a:t>m</a:t>
            </a:r>
            <a:r>
              <a:rPr dirty="0" sz="2400" spc="100">
                <a:latin typeface="Cambria"/>
                <a:cs typeface="Cambria"/>
              </a:rPr>
              <a:t>ai</a:t>
            </a:r>
            <a:r>
              <a:rPr dirty="0" sz="2400" spc="15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220">
                <a:latin typeface="Cambria"/>
                <a:cs typeface="Cambria"/>
              </a:rPr>
              <a:t>R</a:t>
            </a:r>
            <a:r>
              <a:rPr dirty="0" sz="2400" spc="165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n</a:t>
            </a:r>
            <a:r>
              <a:rPr dirty="0" sz="2400" spc="95">
                <a:latin typeface="Cambria"/>
                <a:cs typeface="Cambria"/>
              </a:rPr>
              <a:t>g</a:t>
            </a:r>
            <a:r>
              <a:rPr dirty="0" sz="2400" spc="25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  <a:p>
            <a:pPr marL="28575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ambria"/>
                <a:cs typeface="Cambria"/>
              </a:rPr>
              <a:t>-1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8912" y="4174617"/>
            <a:ext cx="3333115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429510" algn="l"/>
              </a:tabLst>
            </a:pPr>
            <a:r>
              <a:rPr dirty="0" sz="2400" spc="100">
                <a:latin typeface="Cambria"/>
                <a:cs typeface="Cambria"/>
              </a:rPr>
              <a:t>Do</a:t>
            </a:r>
            <a:r>
              <a:rPr dirty="0" sz="2400" spc="145">
                <a:latin typeface="Cambria"/>
                <a:cs typeface="Cambria"/>
              </a:rPr>
              <a:t>m</a:t>
            </a:r>
            <a:r>
              <a:rPr dirty="0" sz="2400" spc="100">
                <a:latin typeface="Cambria"/>
                <a:cs typeface="Cambria"/>
              </a:rPr>
              <a:t>ai</a:t>
            </a:r>
            <a:r>
              <a:rPr dirty="0" sz="2400" spc="155">
                <a:latin typeface="Cambria"/>
                <a:cs typeface="Cambria"/>
              </a:rPr>
              <a:t>n</a:t>
            </a:r>
            <a:r>
              <a:rPr dirty="0" sz="2400">
                <a:latin typeface="Cambria"/>
                <a:cs typeface="Cambria"/>
              </a:rPr>
              <a:t>	</a:t>
            </a:r>
            <a:r>
              <a:rPr dirty="0" sz="2400" spc="220">
                <a:latin typeface="Cambria"/>
                <a:cs typeface="Cambria"/>
              </a:rPr>
              <a:t>R</a:t>
            </a:r>
            <a:r>
              <a:rPr dirty="0" sz="2400" spc="165">
                <a:latin typeface="Cambria"/>
                <a:cs typeface="Cambria"/>
              </a:rPr>
              <a:t>a</a:t>
            </a:r>
            <a:r>
              <a:rPr dirty="0" sz="2400" spc="120">
                <a:latin typeface="Cambria"/>
                <a:cs typeface="Cambria"/>
              </a:rPr>
              <a:t>n</a:t>
            </a:r>
            <a:r>
              <a:rPr dirty="0" sz="2400" spc="95">
                <a:latin typeface="Cambria"/>
                <a:cs typeface="Cambria"/>
              </a:rPr>
              <a:t>g</a:t>
            </a:r>
            <a:r>
              <a:rPr dirty="0" sz="2400" spc="25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  <a:p>
            <a:pPr marL="27432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ambria"/>
                <a:cs typeface="Cambria"/>
              </a:rPr>
              <a:t>-3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460" y="5058206"/>
            <a:ext cx="194945" cy="9105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5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5"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67583" y="5058206"/>
            <a:ext cx="194945" cy="9105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5">
                <a:latin typeface="Cambria"/>
                <a:cs typeface="Cambria"/>
              </a:rPr>
              <a:t>3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5"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6383" y="5134736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96383" y="557702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4938" y="4616576"/>
            <a:ext cx="194945" cy="13519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5">
                <a:latin typeface="Cambria"/>
                <a:cs typeface="Cambria"/>
              </a:rPr>
              <a:t>0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5">
                <a:latin typeface="Cambria"/>
                <a:cs typeface="Cambria"/>
              </a:rPr>
              <a:t>6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2222" y="6017463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40" b="1">
                <a:solidFill>
                  <a:srgbClr val="FF0000"/>
                </a:solidFill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7428" y="6017463"/>
            <a:ext cx="2398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0" b="1">
                <a:solidFill>
                  <a:srgbClr val="0000FF"/>
                </a:solidFill>
                <a:latin typeface="Cambria"/>
                <a:cs typeface="Cambria"/>
              </a:rPr>
              <a:t>Not</a:t>
            </a:r>
            <a:r>
              <a:rPr dirty="0" sz="2400" spc="135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400" spc="180" b="1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dirty="0" sz="2400" spc="130" b="1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dirty="0" sz="2400" spc="190" b="1">
                <a:solidFill>
                  <a:srgbClr val="0000FF"/>
                </a:solidFill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200" y="1981200"/>
            <a:ext cx="3429000" cy="1371600"/>
          </a:xfrm>
          <a:custGeom>
            <a:avLst/>
            <a:gdLst/>
            <a:ahLst/>
            <a:cxnLst/>
            <a:rect l="l" t="t" r="r" b="b"/>
            <a:pathLst>
              <a:path w="3429000" h="1371600">
                <a:moveTo>
                  <a:pt x="0" y="685800"/>
                </a:moveTo>
                <a:lnTo>
                  <a:pt x="1515" y="629559"/>
                </a:lnTo>
                <a:lnTo>
                  <a:pt x="5984" y="574570"/>
                </a:lnTo>
                <a:lnTo>
                  <a:pt x="13289" y="521008"/>
                </a:lnTo>
                <a:lnTo>
                  <a:pt x="23311" y="469050"/>
                </a:lnTo>
                <a:lnTo>
                  <a:pt x="35933" y="418873"/>
                </a:lnTo>
                <a:lnTo>
                  <a:pt x="51037" y="370654"/>
                </a:lnTo>
                <a:lnTo>
                  <a:pt x="68505" y="324568"/>
                </a:lnTo>
                <a:lnTo>
                  <a:pt x="88221" y="280793"/>
                </a:lnTo>
                <a:lnTo>
                  <a:pt x="110065" y="239506"/>
                </a:lnTo>
                <a:lnTo>
                  <a:pt x="133921" y="200882"/>
                </a:lnTo>
                <a:lnTo>
                  <a:pt x="159670" y="165098"/>
                </a:lnTo>
                <a:lnTo>
                  <a:pt x="187195" y="132331"/>
                </a:lnTo>
                <a:lnTo>
                  <a:pt x="216379" y="102758"/>
                </a:lnTo>
                <a:lnTo>
                  <a:pt x="247102" y="76555"/>
                </a:lnTo>
                <a:lnTo>
                  <a:pt x="279249" y="53899"/>
                </a:lnTo>
                <a:lnTo>
                  <a:pt x="312700" y="34966"/>
                </a:lnTo>
                <a:lnTo>
                  <a:pt x="383046" y="8977"/>
                </a:lnTo>
                <a:lnTo>
                  <a:pt x="457200" y="0"/>
                </a:lnTo>
                <a:lnTo>
                  <a:pt x="494693" y="2273"/>
                </a:lnTo>
                <a:lnTo>
                  <a:pt x="567061" y="19933"/>
                </a:lnTo>
                <a:lnTo>
                  <a:pt x="635150" y="53899"/>
                </a:lnTo>
                <a:lnTo>
                  <a:pt x="667297" y="76555"/>
                </a:lnTo>
                <a:lnTo>
                  <a:pt x="698020" y="102758"/>
                </a:lnTo>
                <a:lnTo>
                  <a:pt x="727204" y="132331"/>
                </a:lnTo>
                <a:lnTo>
                  <a:pt x="754729" y="165098"/>
                </a:lnTo>
                <a:lnTo>
                  <a:pt x="780478" y="200882"/>
                </a:lnTo>
                <a:lnTo>
                  <a:pt x="804334" y="239506"/>
                </a:lnTo>
                <a:lnTo>
                  <a:pt x="826178" y="280793"/>
                </a:lnTo>
                <a:lnTo>
                  <a:pt x="845894" y="324568"/>
                </a:lnTo>
                <a:lnTo>
                  <a:pt x="863362" y="370654"/>
                </a:lnTo>
                <a:lnTo>
                  <a:pt x="878466" y="418873"/>
                </a:lnTo>
                <a:lnTo>
                  <a:pt x="891088" y="469050"/>
                </a:lnTo>
                <a:lnTo>
                  <a:pt x="901110" y="521008"/>
                </a:lnTo>
                <a:lnTo>
                  <a:pt x="908415" y="574570"/>
                </a:lnTo>
                <a:lnTo>
                  <a:pt x="912884" y="629559"/>
                </a:lnTo>
                <a:lnTo>
                  <a:pt x="914400" y="685800"/>
                </a:lnTo>
                <a:lnTo>
                  <a:pt x="912884" y="742040"/>
                </a:lnTo>
                <a:lnTo>
                  <a:pt x="908415" y="797029"/>
                </a:lnTo>
                <a:lnTo>
                  <a:pt x="901110" y="850591"/>
                </a:lnTo>
                <a:lnTo>
                  <a:pt x="891088" y="902549"/>
                </a:lnTo>
                <a:lnTo>
                  <a:pt x="878466" y="952726"/>
                </a:lnTo>
                <a:lnTo>
                  <a:pt x="863362" y="1000945"/>
                </a:lnTo>
                <a:lnTo>
                  <a:pt x="845894" y="1047031"/>
                </a:lnTo>
                <a:lnTo>
                  <a:pt x="826178" y="1090806"/>
                </a:lnTo>
                <a:lnTo>
                  <a:pt x="804334" y="1132093"/>
                </a:lnTo>
                <a:lnTo>
                  <a:pt x="780478" y="1170717"/>
                </a:lnTo>
                <a:lnTo>
                  <a:pt x="754729" y="1206501"/>
                </a:lnTo>
                <a:lnTo>
                  <a:pt x="727204" y="1239268"/>
                </a:lnTo>
                <a:lnTo>
                  <a:pt x="698020" y="1268841"/>
                </a:lnTo>
                <a:lnTo>
                  <a:pt x="667297" y="1295044"/>
                </a:lnTo>
                <a:lnTo>
                  <a:pt x="635150" y="1317700"/>
                </a:lnTo>
                <a:lnTo>
                  <a:pt x="601699" y="1336633"/>
                </a:lnTo>
                <a:lnTo>
                  <a:pt x="531353" y="1362622"/>
                </a:lnTo>
                <a:lnTo>
                  <a:pt x="457200" y="1371600"/>
                </a:lnTo>
                <a:lnTo>
                  <a:pt x="419706" y="1369326"/>
                </a:lnTo>
                <a:lnTo>
                  <a:pt x="347338" y="1351666"/>
                </a:lnTo>
                <a:lnTo>
                  <a:pt x="279249" y="1317700"/>
                </a:lnTo>
                <a:lnTo>
                  <a:pt x="247102" y="1295044"/>
                </a:lnTo>
                <a:lnTo>
                  <a:pt x="216379" y="1268841"/>
                </a:lnTo>
                <a:lnTo>
                  <a:pt x="187195" y="1239268"/>
                </a:lnTo>
                <a:lnTo>
                  <a:pt x="159670" y="1206501"/>
                </a:lnTo>
                <a:lnTo>
                  <a:pt x="133921" y="1170717"/>
                </a:lnTo>
                <a:lnTo>
                  <a:pt x="110065" y="1132093"/>
                </a:lnTo>
                <a:lnTo>
                  <a:pt x="88221" y="1090806"/>
                </a:lnTo>
                <a:lnTo>
                  <a:pt x="68505" y="1047031"/>
                </a:lnTo>
                <a:lnTo>
                  <a:pt x="51037" y="1000945"/>
                </a:lnTo>
                <a:lnTo>
                  <a:pt x="35933" y="952726"/>
                </a:lnTo>
                <a:lnTo>
                  <a:pt x="23311" y="902549"/>
                </a:lnTo>
                <a:lnTo>
                  <a:pt x="13289" y="850591"/>
                </a:lnTo>
                <a:lnTo>
                  <a:pt x="5984" y="797029"/>
                </a:lnTo>
                <a:lnTo>
                  <a:pt x="1515" y="742040"/>
                </a:lnTo>
                <a:lnTo>
                  <a:pt x="0" y="685800"/>
                </a:lnTo>
                <a:close/>
              </a:path>
              <a:path w="3429000" h="1371600">
                <a:moveTo>
                  <a:pt x="2514600" y="685800"/>
                </a:moveTo>
                <a:lnTo>
                  <a:pt x="2516115" y="629559"/>
                </a:lnTo>
                <a:lnTo>
                  <a:pt x="2520584" y="574570"/>
                </a:lnTo>
                <a:lnTo>
                  <a:pt x="2527889" y="521008"/>
                </a:lnTo>
                <a:lnTo>
                  <a:pt x="2537911" y="469050"/>
                </a:lnTo>
                <a:lnTo>
                  <a:pt x="2550533" y="418873"/>
                </a:lnTo>
                <a:lnTo>
                  <a:pt x="2565637" y="370654"/>
                </a:lnTo>
                <a:lnTo>
                  <a:pt x="2583105" y="324568"/>
                </a:lnTo>
                <a:lnTo>
                  <a:pt x="2602821" y="280793"/>
                </a:lnTo>
                <a:lnTo>
                  <a:pt x="2624665" y="239506"/>
                </a:lnTo>
                <a:lnTo>
                  <a:pt x="2648521" y="200882"/>
                </a:lnTo>
                <a:lnTo>
                  <a:pt x="2674270" y="165098"/>
                </a:lnTo>
                <a:lnTo>
                  <a:pt x="2701795" y="132331"/>
                </a:lnTo>
                <a:lnTo>
                  <a:pt x="2730979" y="102758"/>
                </a:lnTo>
                <a:lnTo>
                  <a:pt x="2761702" y="76555"/>
                </a:lnTo>
                <a:lnTo>
                  <a:pt x="2793849" y="53899"/>
                </a:lnTo>
                <a:lnTo>
                  <a:pt x="2827300" y="34966"/>
                </a:lnTo>
                <a:lnTo>
                  <a:pt x="2897646" y="8977"/>
                </a:lnTo>
                <a:lnTo>
                  <a:pt x="2971800" y="0"/>
                </a:lnTo>
                <a:lnTo>
                  <a:pt x="3009293" y="2273"/>
                </a:lnTo>
                <a:lnTo>
                  <a:pt x="3081661" y="19933"/>
                </a:lnTo>
                <a:lnTo>
                  <a:pt x="3149750" y="53899"/>
                </a:lnTo>
                <a:lnTo>
                  <a:pt x="3181897" y="76555"/>
                </a:lnTo>
                <a:lnTo>
                  <a:pt x="3212620" y="102758"/>
                </a:lnTo>
                <a:lnTo>
                  <a:pt x="3241804" y="132331"/>
                </a:lnTo>
                <a:lnTo>
                  <a:pt x="3269329" y="165098"/>
                </a:lnTo>
                <a:lnTo>
                  <a:pt x="3295078" y="200882"/>
                </a:lnTo>
                <a:lnTo>
                  <a:pt x="3318934" y="239506"/>
                </a:lnTo>
                <a:lnTo>
                  <a:pt x="3340778" y="280793"/>
                </a:lnTo>
                <a:lnTo>
                  <a:pt x="3360494" y="324568"/>
                </a:lnTo>
                <a:lnTo>
                  <a:pt x="3377962" y="370654"/>
                </a:lnTo>
                <a:lnTo>
                  <a:pt x="3393066" y="418873"/>
                </a:lnTo>
                <a:lnTo>
                  <a:pt x="3405688" y="469050"/>
                </a:lnTo>
                <a:lnTo>
                  <a:pt x="3415710" y="521008"/>
                </a:lnTo>
                <a:lnTo>
                  <a:pt x="3423015" y="574570"/>
                </a:lnTo>
                <a:lnTo>
                  <a:pt x="3427484" y="629559"/>
                </a:lnTo>
                <a:lnTo>
                  <a:pt x="3429000" y="685800"/>
                </a:lnTo>
                <a:lnTo>
                  <a:pt x="3427484" y="742040"/>
                </a:lnTo>
                <a:lnTo>
                  <a:pt x="3423015" y="797029"/>
                </a:lnTo>
                <a:lnTo>
                  <a:pt x="3415710" y="850591"/>
                </a:lnTo>
                <a:lnTo>
                  <a:pt x="3405688" y="902549"/>
                </a:lnTo>
                <a:lnTo>
                  <a:pt x="3393066" y="952726"/>
                </a:lnTo>
                <a:lnTo>
                  <a:pt x="3377962" y="1000945"/>
                </a:lnTo>
                <a:lnTo>
                  <a:pt x="3360494" y="1047031"/>
                </a:lnTo>
                <a:lnTo>
                  <a:pt x="3340778" y="1090806"/>
                </a:lnTo>
                <a:lnTo>
                  <a:pt x="3318934" y="1132093"/>
                </a:lnTo>
                <a:lnTo>
                  <a:pt x="3295078" y="1170717"/>
                </a:lnTo>
                <a:lnTo>
                  <a:pt x="3269329" y="1206501"/>
                </a:lnTo>
                <a:lnTo>
                  <a:pt x="3241804" y="1239268"/>
                </a:lnTo>
                <a:lnTo>
                  <a:pt x="3212620" y="1268841"/>
                </a:lnTo>
                <a:lnTo>
                  <a:pt x="3181897" y="1295044"/>
                </a:lnTo>
                <a:lnTo>
                  <a:pt x="3149750" y="1317700"/>
                </a:lnTo>
                <a:lnTo>
                  <a:pt x="3116299" y="1336633"/>
                </a:lnTo>
                <a:lnTo>
                  <a:pt x="3045953" y="1362622"/>
                </a:lnTo>
                <a:lnTo>
                  <a:pt x="2971800" y="1371600"/>
                </a:lnTo>
                <a:lnTo>
                  <a:pt x="2934306" y="1369326"/>
                </a:lnTo>
                <a:lnTo>
                  <a:pt x="2861938" y="1351666"/>
                </a:lnTo>
                <a:lnTo>
                  <a:pt x="2793849" y="1317700"/>
                </a:lnTo>
                <a:lnTo>
                  <a:pt x="2761702" y="1295044"/>
                </a:lnTo>
                <a:lnTo>
                  <a:pt x="2730979" y="1268841"/>
                </a:lnTo>
                <a:lnTo>
                  <a:pt x="2701795" y="1239268"/>
                </a:lnTo>
                <a:lnTo>
                  <a:pt x="2674270" y="1206501"/>
                </a:lnTo>
                <a:lnTo>
                  <a:pt x="2648521" y="1170717"/>
                </a:lnTo>
                <a:lnTo>
                  <a:pt x="2624665" y="1132093"/>
                </a:lnTo>
                <a:lnTo>
                  <a:pt x="2602821" y="1090806"/>
                </a:lnTo>
                <a:lnTo>
                  <a:pt x="2583105" y="1047031"/>
                </a:lnTo>
                <a:lnTo>
                  <a:pt x="2565637" y="1000945"/>
                </a:lnTo>
                <a:lnTo>
                  <a:pt x="2550533" y="952726"/>
                </a:lnTo>
                <a:lnTo>
                  <a:pt x="2537911" y="902549"/>
                </a:lnTo>
                <a:lnTo>
                  <a:pt x="2527889" y="850591"/>
                </a:lnTo>
                <a:lnTo>
                  <a:pt x="2520584" y="797029"/>
                </a:lnTo>
                <a:lnTo>
                  <a:pt x="2516115" y="742040"/>
                </a:lnTo>
                <a:lnTo>
                  <a:pt x="2514600" y="685800"/>
                </a:lnTo>
                <a:close/>
              </a:path>
              <a:path w="3429000" h="1371600">
                <a:moveTo>
                  <a:pt x="609600" y="228600"/>
                </a:moveTo>
                <a:lnTo>
                  <a:pt x="2895600" y="228600"/>
                </a:lnTo>
              </a:path>
              <a:path w="3429000" h="1371600">
                <a:moveTo>
                  <a:pt x="609600" y="685800"/>
                </a:moveTo>
                <a:lnTo>
                  <a:pt x="2971800" y="685800"/>
                </a:lnTo>
              </a:path>
              <a:path w="3429000" h="1371600">
                <a:moveTo>
                  <a:pt x="609600" y="1066800"/>
                </a:moveTo>
                <a:lnTo>
                  <a:pt x="297180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8200" y="4648200"/>
            <a:ext cx="2895600" cy="1371600"/>
          </a:xfrm>
          <a:custGeom>
            <a:avLst/>
            <a:gdLst/>
            <a:ahLst/>
            <a:cxnLst/>
            <a:rect l="l" t="t" r="r" b="b"/>
            <a:pathLst>
              <a:path w="2895600" h="1371600">
                <a:moveTo>
                  <a:pt x="1981200" y="685800"/>
                </a:moveTo>
                <a:lnTo>
                  <a:pt x="1982715" y="629559"/>
                </a:lnTo>
                <a:lnTo>
                  <a:pt x="1987184" y="574570"/>
                </a:lnTo>
                <a:lnTo>
                  <a:pt x="1994489" y="521008"/>
                </a:lnTo>
                <a:lnTo>
                  <a:pt x="2004511" y="469050"/>
                </a:lnTo>
                <a:lnTo>
                  <a:pt x="2017133" y="418873"/>
                </a:lnTo>
                <a:lnTo>
                  <a:pt x="2032237" y="370654"/>
                </a:lnTo>
                <a:lnTo>
                  <a:pt x="2049705" y="324568"/>
                </a:lnTo>
                <a:lnTo>
                  <a:pt x="2069421" y="280793"/>
                </a:lnTo>
                <a:lnTo>
                  <a:pt x="2091265" y="239506"/>
                </a:lnTo>
                <a:lnTo>
                  <a:pt x="2115121" y="200882"/>
                </a:lnTo>
                <a:lnTo>
                  <a:pt x="2140870" y="165098"/>
                </a:lnTo>
                <a:lnTo>
                  <a:pt x="2168395" y="132331"/>
                </a:lnTo>
                <a:lnTo>
                  <a:pt x="2197579" y="102758"/>
                </a:lnTo>
                <a:lnTo>
                  <a:pt x="2228302" y="76555"/>
                </a:lnTo>
                <a:lnTo>
                  <a:pt x="2260449" y="53899"/>
                </a:lnTo>
                <a:lnTo>
                  <a:pt x="2293900" y="34966"/>
                </a:lnTo>
                <a:lnTo>
                  <a:pt x="2364246" y="8977"/>
                </a:lnTo>
                <a:lnTo>
                  <a:pt x="2438400" y="0"/>
                </a:lnTo>
                <a:lnTo>
                  <a:pt x="2475893" y="2273"/>
                </a:lnTo>
                <a:lnTo>
                  <a:pt x="2548261" y="19933"/>
                </a:lnTo>
                <a:lnTo>
                  <a:pt x="2616350" y="53899"/>
                </a:lnTo>
                <a:lnTo>
                  <a:pt x="2648497" y="76555"/>
                </a:lnTo>
                <a:lnTo>
                  <a:pt x="2679220" y="102758"/>
                </a:lnTo>
                <a:lnTo>
                  <a:pt x="2708404" y="132331"/>
                </a:lnTo>
                <a:lnTo>
                  <a:pt x="2735929" y="165098"/>
                </a:lnTo>
                <a:lnTo>
                  <a:pt x="2761678" y="200882"/>
                </a:lnTo>
                <a:lnTo>
                  <a:pt x="2785534" y="239506"/>
                </a:lnTo>
                <a:lnTo>
                  <a:pt x="2807378" y="280793"/>
                </a:lnTo>
                <a:lnTo>
                  <a:pt x="2827094" y="324568"/>
                </a:lnTo>
                <a:lnTo>
                  <a:pt x="2844562" y="370654"/>
                </a:lnTo>
                <a:lnTo>
                  <a:pt x="2859666" y="418873"/>
                </a:lnTo>
                <a:lnTo>
                  <a:pt x="2872288" y="469050"/>
                </a:lnTo>
                <a:lnTo>
                  <a:pt x="2882310" y="521008"/>
                </a:lnTo>
                <a:lnTo>
                  <a:pt x="2889615" y="574570"/>
                </a:lnTo>
                <a:lnTo>
                  <a:pt x="2894084" y="629559"/>
                </a:lnTo>
                <a:lnTo>
                  <a:pt x="2895600" y="685800"/>
                </a:lnTo>
                <a:lnTo>
                  <a:pt x="2894084" y="742045"/>
                </a:lnTo>
                <a:lnTo>
                  <a:pt x="2889615" y="797039"/>
                </a:lnTo>
                <a:lnTo>
                  <a:pt x="2882310" y="850604"/>
                </a:lnTo>
                <a:lnTo>
                  <a:pt x="2872288" y="902564"/>
                </a:lnTo>
                <a:lnTo>
                  <a:pt x="2859666" y="952742"/>
                </a:lnTo>
                <a:lnTo>
                  <a:pt x="2844562" y="1000962"/>
                </a:lnTo>
                <a:lnTo>
                  <a:pt x="2827094" y="1047048"/>
                </a:lnTo>
                <a:lnTo>
                  <a:pt x="2807378" y="1090822"/>
                </a:lnTo>
                <a:lnTo>
                  <a:pt x="2785534" y="1132109"/>
                </a:lnTo>
                <a:lnTo>
                  <a:pt x="2761678" y="1170732"/>
                </a:lnTo>
                <a:lnTo>
                  <a:pt x="2735929" y="1206514"/>
                </a:lnTo>
                <a:lnTo>
                  <a:pt x="2708404" y="1239279"/>
                </a:lnTo>
                <a:lnTo>
                  <a:pt x="2679220" y="1268850"/>
                </a:lnTo>
                <a:lnTo>
                  <a:pt x="2648497" y="1295051"/>
                </a:lnTo>
                <a:lnTo>
                  <a:pt x="2616350" y="1317705"/>
                </a:lnTo>
                <a:lnTo>
                  <a:pt x="2582899" y="1336637"/>
                </a:lnTo>
                <a:lnTo>
                  <a:pt x="2512553" y="1362623"/>
                </a:lnTo>
                <a:lnTo>
                  <a:pt x="2438400" y="1371600"/>
                </a:lnTo>
                <a:lnTo>
                  <a:pt x="2400906" y="1369326"/>
                </a:lnTo>
                <a:lnTo>
                  <a:pt x="2328538" y="1351668"/>
                </a:lnTo>
                <a:lnTo>
                  <a:pt x="2260449" y="1317705"/>
                </a:lnTo>
                <a:lnTo>
                  <a:pt x="2228302" y="1295051"/>
                </a:lnTo>
                <a:lnTo>
                  <a:pt x="2197579" y="1268850"/>
                </a:lnTo>
                <a:lnTo>
                  <a:pt x="2168395" y="1239279"/>
                </a:lnTo>
                <a:lnTo>
                  <a:pt x="2140870" y="1206514"/>
                </a:lnTo>
                <a:lnTo>
                  <a:pt x="2115121" y="1170732"/>
                </a:lnTo>
                <a:lnTo>
                  <a:pt x="2091265" y="1132109"/>
                </a:lnTo>
                <a:lnTo>
                  <a:pt x="2069421" y="1090822"/>
                </a:lnTo>
                <a:lnTo>
                  <a:pt x="2049705" y="1047048"/>
                </a:lnTo>
                <a:lnTo>
                  <a:pt x="2032237" y="1000962"/>
                </a:lnTo>
                <a:lnTo>
                  <a:pt x="2017133" y="952742"/>
                </a:lnTo>
                <a:lnTo>
                  <a:pt x="2004511" y="902564"/>
                </a:lnTo>
                <a:lnTo>
                  <a:pt x="1994489" y="850604"/>
                </a:lnTo>
                <a:lnTo>
                  <a:pt x="1987184" y="797039"/>
                </a:lnTo>
                <a:lnTo>
                  <a:pt x="1982715" y="742045"/>
                </a:lnTo>
                <a:lnTo>
                  <a:pt x="1981200" y="685800"/>
                </a:lnTo>
                <a:close/>
              </a:path>
              <a:path w="2895600" h="1371600">
                <a:moveTo>
                  <a:pt x="0" y="685800"/>
                </a:moveTo>
                <a:lnTo>
                  <a:pt x="1515" y="629559"/>
                </a:lnTo>
                <a:lnTo>
                  <a:pt x="5984" y="574570"/>
                </a:lnTo>
                <a:lnTo>
                  <a:pt x="13287" y="521008"/>
                </a:lnTo>
                <a:lnTo>
                  <a:pt x="23308" y="469050"/>
                </a:lnTo>
                <a:lnTo>
                  <a:pt x="35929" y="418873"/>
                </a:lnTo>
                <a:lnTo>
                  <a:pt x="51032" y="370654"/>
                </a:lnTo>
                <a:lnTo>
                  <a:pt x="68499" y="324568"/>
                </a:lnTo>
                <a:lnTo>
                  <a:pt x="88213" y="280793"/>
                </a:lnTo>
                <a:lnTo>
                  <a:pt x="110057" y="239506"/>
                </a:lnTo>
                <a:lnTo>
                  <a:pt x="133911" y="200882"/>
                </a:lnTo>
                <a:lnTo>
                  <a:pt x="159660" y="165098"/>
                </a:lnTo>
                <a:lnTo>
                  <a:pt x="187184" y="132331"/>
                </a:lnTo>
                <a:lnTo>
                  <a:pt x="216367" y="102758"/>
                </a:lnTo>
                <a:lnTo>
                  <a:pt x="247091" y="76555"/>
                </a:lnTo>
                <a:lnTo>
                  <a:pt x="279238" y="53899"/>
                </a:lnTo>
                <a:lnTo>
                  <a:pt x="312690" y="34966"/>
                </a:lnTo>
                <a:lnTo>
                  <a:pt x="383040" y="8977"/>
                </a:lnTo>
                <a:lnTo>
                  <a:pt x="457200" y="0"/>
                </a:lnTo>
                <a:lnTo>
                  <a:pt x="494693" y="2273"/>
                </a:lnTo>
                <a:lnTo>
                  <a:pt x="567061" y="19933"/>
                </a:lnTo>
                <a:lnTo>
                  <a:pt x="635150" y="53899"/>
                </a:lnTo>
                <a:lnTo>
                  <a:pt x="667297" y="76555"/>
                </a:lnTo>
                <a:lnTo>
                  <a:pt x="698020" y="102758"/>
                </a:lnTo>
                <a:lnTo>
                  <a:pt x="727204" y="132331"/>
                </a:lnTo>
                <a:lnTo>
                  <a:pt x="754729" y="165098"/>
                </a:lnTo>
                <a:lnTo>
                  <a:pt x="780478" y="200882"/>
                </a:lnTo>
                <a:lnTo>
                  <a:pt x="804334" y="239506"/>
                </a:lnTo>
                <a:lnTo>
                  <a:pt x="826178" y="280793"/>
                </a:lnTo>
                <a:lnTo>
                  <a:pt x="845894" y="324568"/>
                </a:lnTo>
                <a:lnTo>
                  <a:pt x="863362" y="370654"/>
                </a:lnTo>
                <a:lnTo>
                  <a:pt x="878466" y="418873"/>
                </a:lnTo>
                <a:lnTo>
                  <a:pt x="891088" y="469050"/>
                </a:lnTo>
                <a:lnTo>
                  <a:pt x="901110" y="521008"/>
                </a:lnTo>
                <a:lnTo>
                  <a:pt x="908415" y="574570"/>
                </a:lnTo>
                <a:lnTo>
                  <a:pt x="912884" y="629559"/>
                </a:lnTo>
                <a:lnTo>
                  <a:pt x="914400" y="685800"/>
                </a:lnTo>
                <a:lnTo>
                  <a:pt x="912884" y="742045"/>
                </a:lnTo>
                <a:lnTo>
                  <a:pt x="908415" y="797039"/>
                </a:lnTo>
                <a:lnTo>
                  <a:pt x="901110" y="850604"/>
                </a:lnTo>
                <a:lnTo>
                  <a:pt x="891088" y="902564"/>
                </a:lnTo>
                <a:lnTo>
                  <a:pt x="878466" y="952742"/>
                </a:lnTo>
                <a:lnTo>
                  <a:pt x="863362" y="1000962"/>
                </a:lnTo>
                <a:lnTo>
                  <a:pt x="845894" y="1047048"/>
                </a:lnTo>
                <a:lnTo>
                  <a:pt x="826178" y="1090822"/>
                </a:lnTo>
                <a:lnTo>
                  <a:pt x="804334" y="1132109"/>
                </a:lnTo>
                <a:lnTo>
                  <a:pt x="780478" y="1170732"/>
                </a:lnTo>
                <a:lnTo>
                  <a:pt x="754729" y="1206514"/>
                </a:lnTo>
                <a:lnTo>
                  <a:pt x="727204" y="1239279"/>
                </a:lnTo>
                <a:lnTo>
                  <a:pt x="698020" y="1268850"/>
                </a:lnTo>
                <a:lnTo>
                  <a:pt x="667297" y="1295051"/>
                </a:lnTo>
                <a:lnTo>
                  <a:pt x="635150" y="1317705"/>
                </a:lnTo>
                <a:lnTo>
                  <a:pt x="601699" y="1336637"/>
                </a:lnTo>
                <a:lnTo>
                  <a:pt x="531353" y="1362623"/>
                </a:lnTo>
                <a:lnTo>
                  <a:pt x="457200" y="1371600"/>
                </a:lnTo>
                <a:lnTo>
                  <a:pt x="419702" y="1369326"/>
                </a:lnTo>
                <a:lnTo>
                  <a:pt x="347330" y="1351668"/>
                </a:lnTo>
                <a:lnTo>
                  <a:pt x="279238" y="1317705"/>
                </a:lnTo>
                <a:lnTo>
                  <a:pt x="247091" y="1295051"/>
                </a:lnTo>
                <a:lnTo>
                  <a:pt x="216367" y="1268850"/>
                </a:lnTo>
                <a:lnTo>
                  <a:pt x="187184" y="1239279"/>
                </a:lnTo>
                <a:lnTo>
                  <a:pt x="159660" y="1206514"/>
                </a:lnTo>
                <a:lnTo>
                  <a:pt x="133911" y="1170732"/>
                </a:lnTo>
                <a:lnTo>
                  <a:pt x="110057" y="1132109"/>
                </a:lnTo>
                <a:lnTo>
                  <a:pt x="88213" y="1090822"/>
                </a:lnTo>
                <a:lnTo>
                  <a:pt x="68499" y="1047048"/>
                </a:lnTo>
                <a:lnTo>
                  <a:pt x="51032" y="1000962"/>
                </a:lnTo>
                <a:lnTo>
                  <a:pt x="35929" y="952742"/>
                </a:lnTo>
                <a:lnTo>
                  <a:pt x="23308" y="902564"/>
                </a:lnTo>
                <a:lnTo>
                  <a:pt x="13287" y="850604"/>
                </a:lnTo>
                <a:lnTo>
                  <a:pt x="5984" y="797039"/>
                </a:lnTo>
                <a:lnTo>
                  <a:pt x="1515" y="742045"/>
                </a:lnTo>
                <a:lnTo>
                  <a:pt x="0" y="685800"/>
                </a:lnTo>
                <a:close/>
              </a:path>
              <a:path w="2895600" h="1371600">
                <a:moveTo>
                  <a:pt x="533400" y="228600"/>
                </a:moveTo>
                <a:lnTo>
                  <a:pt x="2286000" y="1066800"/>
                </a:lnTo>
              </a:path>
              <a:path w="2895600" h="1371600">
                <a:moveTo>
                  <a:pt x="609600" y="609600"/>
                </a:moveTo>
                <a:lnTo>
                  <a:pt x="2286000" y="609600"/>
                </a:lnTo>
              </a:path>
              <a:path w="2895600" h="1371600">
                <a:moveTo>
                  <a:pt x="533400" y="1066800"/>
                </a:moveTo>
                <a:lnTo>
                  <a:pt x="228600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48200" y="4648200"/>
            <a:ext cx="3352800" cy="1371600"/>
          </a:xfrm>
          <a:custGeom>
            <a:avLst/>
            <a:gdLst/>
            <a:ahLst/>
            <a:cxnLst/>
            <a:rect l="l" t="t" r="r" b="b"/>
            <a:pathLst>
              <a:path w="3352800" h="1371600">
                <a:moveTo>
                  <a:pt x="0" y="685800"/>
                </a:moveTo>
                <a:lnTo>
                  <a:pt x="1515" y="629559"/>
                </a:lnTo>
                <a:lnTo>
                  <a:pt x="5984" y="574570"/>
                </a:lnTo>
                <a:lnTo>
                  <a:pt x="13289" y="521008"/>
                </a:lnTo>
                <a:lnTo>
                  <a:pt x="23311" y="469050"/>
                </a:lnTo>
                <a:lnTo>
                  <a:pt x="35933" y="418873"/>
                </a:lnTo>
                <a:lnTo>
                  <a:pt x="51037" y="370654"/>
                </a:lnTo>
                <a:lnTo>
                  <a:pt x="68505" y="324568"/>
                </a:lnTo>
                <a:lnTo>
                  <a:pt x="88221" y="280793"/>
                </a:lnTo>
                <a:lnTo>
                  <a:pt x="110065" y="239506"/>
                </a:lnTo>
                <a:lnTo>
                  <a:pt x="133921" y="200882"/>
                </a:lnTo>
                <a:lnTo>
                  <a:pt x="159670" y="165098"/>
                </a:lnTo>
                <a:lnTo>
                  <a:pt x="187195" y="132331"/>
                </a:lnTo>
                <a:lnTo>
                  <a:pt x="216379" y="102758"/>
                </a:lnTo>
                <a:lnTo>
                  <a:pt x="247102" y="76555"/>
                </a:lnTo>
                <a:lnTo>
                  <a:pt x="279249" y="53899"/>
                </a:lnTo>
                <a:lnTo>
                  <a:pt x="312700" y="34966"/>
                </a:lnTo>
                <a:lnTo>
                  <a:pt x="383046" y="8977"/>
                </a:lnTo>
                <a:lnTo>
                  <a:pt x="457200" y="0"/>
                </a:lnTo>
                <a:lnTo>
                  <a:pt x="494693" y="2273"/>
                </a:lnTo>
                <a:lnTo>
                  <a:pt x="567061" y="19933"/>
                </a:lnTo>
                <a:lnTo>
                  <a:pt x="635150" y="53899"/>
                </a:lnTo>
                <a:lnTo>
                  <a:pt x="667297" y="76555"/>
                </a:lnTo>
                <a:lnTo>
                  <a:pt x="698020" y="102758"/>
                </a:lnTo>
                <a:lnTo>
                  <a:pt x="727204" y="132331"/>
                </a:lnTo>
                <a:lnTo>
                  <a:pt x="754729" y="165098"/>
                </a:lnTo>
                <a:lnTo>
                  <a:pt x="780478" y="200882"/>
                </a:lnTo>
                <a:lnTo>
                  <a:pt x="804334" y="239506"/>
                </a:lnTo>
                <a:lnTo>
                  <a:pt x="826178" y="280793"/>
                </a:lnTo>
                <a:lnTo>
                  <a:pt x="845894" y="324568"/>
                </a:lnTo>
                <a:lnTo>
                  <a:pt x="863362" y="370654"/>
                </a:lnTo>
                <a:lnTo>
                  <a:pt x="878466" y="418873"/>
                </a:lnTo>
                <a:lnTo>
                  <a:pt x="891088" y="469050"/>
                </a:lnTo>
                <a:lnTo>
                  <a:pt x="901110" y="521008"/>
                </a:lnTo>
                <a:lnTo>
                  <a:pt x="908415" y="574570"/>
                </a:lnTo>
                <a:lnTo>
                  <a:pt x="912884" y="629559"/>
                </a:lnTo>
                <a:lnTo>
                  <a:pt x="914400" y="685800"/>
                </a:lnTo>
                <a:lnTo>
                  <a:pt x="912884" y="742045"/>
                </a:lnTo>
                <a:lnTo>
                  <a:pt x="908415" y="797039"/>
                </a:lnTo>
                <a:lnTo>
                  <a:pt x="901110" y="850604"/>
                </a:lnTo>
                <a:lnTo>
                  <a:pt x="891088" y="902564"/>
                </a:lnTo>
                <a:lnTo>
                  <a:pt x="878466" y="952742"/>
                </a:lnTo>
                <a:lnTo>
                  <a:pt x="863362" y="1000962"/>
                </a:lnTo>
                <a:lnTo>
                  <a:pt x="845894" y="1047048"/>
                </a:lnTo>
                <a:lnTo>
                  <a:pt x="826178" y="1090822"/>
                </a:lnTo>
                <a:lnTo>
                  <a:pt x="804334" y="1132109"/>
                </a:lnTo>
                <a:lnTo>
                  <a:pt x="780478" y="1170732"/>
                </a:lnTo>
                <a:lnTo>
                  <a:pt x="754729" y="1206514"/>
                </a:lnTo>
                <a:lnTo>
                  <a:pt x="727204" y="1239279"/>
                </a:lnTo>
                <a:lnTo>
                  <a:pt x="698020" y="1268850"/>
                </a:lnTo>
                <a:lnTo>
                  <a:pt x="667297" y="1295051"/>
                </a:lnTo>
                <a:lnTo>
                  <a:pt x="635150" y="1317705"/>
                </a:lnTo>
                <a:lnTo>
                  <a:pt x="601699" y="1336637"/>
                </a:lnTo>
                <a:lnTo>
                  <a:pt x="531353" y="1362623"/>
                </a:lnTo>
                <a:lnTo>
                  <a:pt x="457200" y="1371600"/>
                </a:lnTo>
                <a:lnTo>
                  <a:pt x="419706" y="1369326"/>
                </a:lnTo>
                <a:lnTo>
                  <a:pt x="347338" y="1351668"/>
                </a:lnTo>
                <a:lnTo>
                  <a:pt x="279249" y="1317705"/>
                </a:lnTo>
                <a:lnTo>
                  <a:pt x="247102" y="1295051"/>
                </a:lnTo>
                <a:lnTo>
                  <a:pt x="216379" y="1268850"/>
                </a:lnTo>
                <a:lnTo>
                  <a:pt x="187195" y="1239279"/>
                </a:lnTo>
                <a:lnTo>
                  <a:pt x="159670" y="1206514"/>
                </a:lnTo>
                <a:lnTo>
                  <a:pt x="133921" y="1170732"/>
                </a:lnTo>
                <a:lnTo>
                  <a:pt x="110065" y="1132109"/>
                </a:lnTo>
                <a:lnTo>
                  <a:pt x="88221" y="1090822"/>
                </a:lnTo>
                <a:lnTo>
                  <a:pt x="68505" y="1047048"/>
                </a:lnTo>
                <a:lnTo>
                  <a:pt x="51037" y="1000962"/>
                </a:lnTo>
                <a:lnTo>
                  <a:pt x="35933" y="952742"/>
                </a:lnTo>
                <a:lnTo>
                  <a:pt x="23311" y="902564"/>
                </a:lnTo>
                <a:lnTo>
                  <a:pt x="13289" y="850604"/>
                </a:lnTo>
                <a:lnTo>
                  <a:pt x="5984" y="797039"/>
                </a:lnTo>
                <a:lnTo>
                  <a:pt x="1515" y="742045"/>
                </a:lnTo>
                <a:lnTo>
                  <a:pt x="0" y="685800"/>
                </a:lnTo>
                <a:close/>
              </a:path>
              <a:path w="3352800" h="1371600">
                <a:moveTo>
                  <a:pt x="2438400" y="685800"/>
                </a:moveTo>
                <a:lnTo>
                  <a:pt x="2439915" y="629559"/>
                </a:lnTo>
                <a:lnTo>
                  <a:pt x="2444384" y="574570"/>
                </a:lnTo>
                <a:lnTo>
                  <a:pt x="2451689" y="521008"/>
                </a:lnTo>
                <a:lnTo>
                  <a:pt x="2461711" y="469050"/>
                </a:lnTo>
                <a:lnTo>
                  <a:pt x="2474333" y="418873"/>
                </a:lnTo>
                <a:lnTo>
                  <a:pt x="2489437" y="370654"/>
                </a:lnTo>
                <a:lnTo>
                  <a:pt x="2506905" y="324568"/>
                </a:lnTo>
                <a:lnTo>
                  <a:pt x="2526621" y="280793"/>
                </a:lnTo>
                <a:lnTo>
                  <a:pt x="2548465" y="239506"/>
                </a:lnTo>
                <a:lnTo>
                  <a:pt x="2572321" y="200882"/>
                </a:lnTo>
                <a:lnTo>
                  <a:pt x="2598070" y="165098"/>
                </a:lnTo>
                <a:lnTo>
                  <a:pt x="2625595" y="132331"/>
                </a:lnTo>
                <a:lnTo>
                  <a:pt x="2654779" y="102758"/>
                </a:lnTo>
                <a:lnTo>
                  <a:pt x="2685502" y="76555"/>
                </a:lnTo>
                <a:lnTo>
                  <a:pt x="2717649" y="53899"/>
                </a:lnTo>
                <a:lnTo>
                  <a:pt x="2751100" y="34966"/>
                </a:lnTo>
                <a:lnTo>
                  <a:pt x="2821446" y="8977"/>
                </a:lnTo>
                <a:lnTo>
                  <a:pt x="2895600" y="0"/>
                </a:lnTo>
                <a:lnTo>
                  <a:pt x="2933093" y="2273"/>
                </a:lnTo>
                <a:lnTo>
                  <a:pt x="3005461" y="19933"/>
                </a:lnTo>
                <a:lnTo>
                  <a:pt x="3073550" y="53899"/>
                </a:lnTo>
                <a:lnTo>
                  <a:pt x="3105697" y="76555"/>
                </a:lnTo>
                <a:lnTo>
                  <a:pt x="3136420" y="102758"/>
                </a:lnTo>
                <a:lnTo>
                  <a:pt x="3165604" y="132331"/>
                </a:lnTo>
                <a:lnTo>
                  <a:pt x="3193129" y="165098"/>
                </a:lnTo>
                <a:lnTo>
                  <a:pt x="3218878" y="200882"/>
                </a:lnTo>
                <a:lnTo>
                  <a:pt x="3242734" y="239506"/>
                </a:lnTo>
                <a:lnTo>
                  <a:pt x="3264578" y="280793"/>
                </a:lnTo>
                <a:lnTo>
                  <a:pt x="3284294" y="324568"/>
                </a:lnTo>
                <a:lnTo>
                  <a:pt x="3301762" y="370654"/>
                </a:lnTo>
                <a:lnTo>
                  <a:pt x="3316866" y="418873"/>
                </a:lnTo>
                <a:lnTo>
                  <a:pt x="3329488" y="469050"/>
                </a:lnTo>
                <a:lnTo>
                  <a:pt x="3339510" y="521008"/>
                </a:lnTo>
                <a:lnTo>
                  <a:pt x="3346815" y="574570"/>
                </a:lnTo>
                <a:lnTo>
                  <a:pt x="3351284" y="629559"/>
                </a:lnTo>
                <a:lnTo>
                  <a:pt x="3352800" y="685800"/>
                </a:lnTo>
                <a:lnTo>
                  <a:pt x="3351284" y="742045"/>
                </a:lnTo>
                <a:lnTo>
                  <a:pt x="3346815" y="797039"/>
                </a:lnTo>
                <a:lnTo>
                  <a:pt x="3339510" y="850604"/>
                </a:lnTo>
                <a:lnTo>
                  <a:pt x="3329488" y="902564"/>
                </a:lnTo>
                <a:lnTo>
                  <a:pt x="3316866" y="952742"/>
                </a:lnTo>
                <a:lnTo>
                  <a:pt x="3301762" y="1000962"/>
                </a:lnTo>
                <a:lnTo>
                  <a:pt x="3284294" y="1047048"/>
                </a:lnTo>
                <a:lnTo>
                  <a:pt x="3264578" y="1090822"/>
                </a:lnTo>
                <a:lnTo>
                  <a:pt x="3242734" y="1132109"/>
                </a:lnTo>
                <a:lnTo>
                  <a:pt x="3218878" y="1170732"/>
                </a:lnTo>
                <a:lnTo>
                  <a:pt x="3193129" y="1206514"/>
                </a:lnTo>
                <a:lnTo>
                  <a:pt x="3165604" y="1239279"/>
                </a:lnTo>
                <a:lnTo>
                  <a:pt x="3136420" y="1268850"/>
                </a:lnTo>
                <a:lnTo>
                  <a:pt x="3105697" y="1295051"/>
                </a:lnTo>
                <a:lnTo>
                  <a:pt x="3073550" y="1317705"/>
                </a:lnTo>
                <a:lnTo>
                  <a:pt x="3040099" y="1336637"/>
                </a:lnTo>
                <a:lnTo>
                  <a:pt x="2969753" y="1362623"/>
                </a:lnTo>
                <a:lnTo>
                  <a:pt x="2895600" y="1371600"/>
                </a:lnTo>
                <a:lnTo>
                  <a:pt x="2858106" y="1369326"/>
                </a:lnTo>
                <a:lnTo>
                  <a:pt x="2785738" y="1351668"/>
                </a:lnTo>
                <a:lnTo>
                  <a:pt x="2717649" y="1317705"/>
                </a:lnTo>
                <a:lnTo>
                  <a:pt x="2685502" y="1295051"/>
                </a:lnTo>
                <a:lnTo>
                  <a:pt x="2654779" y="1268850"/>
                </a:lnTo>
                <a:lnTo>
                  <a:pt x="2625595" y="1239279"/>
                </a:lnTo>
                <a:lnTo>
                  <a:pt x="2598070" y="1206514"/>
                </a:lnTo>
                <a:lnTo>
                  <a:pt x="2572321" y="1170732"/>
                </a:lnTo>
                <a:lnTo>
                  <a:pt x="2548465" y="1132109"/>
                </a:lnTo>
                <a:lnTo>
                  <a:pt x="2526621" y="1090822"/>
                </a:lnTo>
                <a:lnTo>
                  <a:pt x="2506905" y="1047048"/>
                </a:lnTo>
                <a:lnTo>
                  <a:pt x="2489437" y="1000962"/>
                </a:lnTo>
                <a:lnTo>
                  <a:pt x="2474333" y="952742"/>
                </a:lnTo>
                <a:lnTo>
                  <a:pt x="2461711" y="902564"/>
                </a:lnTo>
                <a:lnTo>
                  <a:pt x="2451689" y="850604"/>
                </a:lnTo>
                <a:lnTo>
                  <a:pt x="2444384" y="797039"/>
                </a:lnTo>
                <a:lnTo>
                  <a:pt x="2439915" y="742045"/>
                </a:lnTo>
                <a:lnTo>
                  <a:pt x="2438400" y="685800"/>
                </a:lnTo>
                <a:close/>
              </a:path>
              <a:path w="3352800" h="1371600">
                <a:moveTo>
                  <a:pt x="609600" y="1066800"/>
                </a:moveTo>
                <a:lnTo>
                  <a:pt x="2819400" y="1066800"/>
                </a:lnTo>
              </a:path>
              <a:path w="3352800" h="1371600">
                <a:moveTo>
                  <a:pt x="533400" y="228600"/>
                </a:moveTo>
                <a:lnTo>
                  <a:pt x="2819400" y="228600"/>
                </a:lnTo>
              </a:path>
              <a:path w="3352800" h="1371600">
                <a:moveTo>
                  <a:pt x="609600" y="685800"/>
                </a:moveTo>
                <a:lnTo>
                  <a:pt x="2819400" y="685800"/>
                </a:lnTo>
              </a:path>
              <a:path w="3352800" h="1371600">
                <a:moveTo>
                  <a:pt x="533400" y="228600"/>
                </a:moveTo>
                <a:lnTo>
                  <a:pt x="2819400" y="1066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377808" y="5869940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8227"/>
            <a:ext cx="143637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2400" spc="-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2400" b="1">
                <a:latin typeface="Times New Roman"/>
                <a:cs typeface="Times New Roman"/>
              </a:rPr>
              <a:t>: </a:t>
            </a:r>
            <a:r>
              <a:rPr dirty="0" sz="2400" spc="-590" b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(i)</a:t>
            </a:r>
            <a:endParaRPr sz="2400">
              <a:latin typeface="Times New Roman"/>
              <a:cs typeface="Times New Roman"/>
            </a:endParaRPr>
          </a:p>
          <a:p>
            <a:pPr marL="12700" marR="40640" indent="9144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(iii)  </a:t>
            </a:r>
            <a:r>
              <a:rPr dirty="0" sz="240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136394" y="38227"/>
            <a:ext cx="6012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mod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- 12</a:t>
            </a:r>
            <a:r>
              <a:rPr dirty="0" sz="2400" spc="-5">
                <a:latin typeface="Times New Roman"/>
                <a:cs typeface="Times New Roman"/>
              </a:rPr>
              <a:t> function,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8428" y="770001"/>
            <a:ext cx="2178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(1259)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(743)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770001"/>
            <a:ext cx="31438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1259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+ 743)	(ii)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dirty="0" sz="2400">
                <a:latin typeface="Times New Roman"/>
                <a:cs typeface="Times New Roman"/>
              </a:rPr>
              <a:t>f (2.319)	(iv)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75" y="1135760"/>
            <a:ext cx="1270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·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(319)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775" y="1867357"/>
            <a:ext cx="266382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(2002)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2002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÷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1259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÷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743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÷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45">
                <a:latin typeface="Times New Roman"/>
                <a:cs typeface="Times New Roman"/>
              </a:rPr>
              <a:t>11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  <a:p>
            <a:pPr marL="12700" marR="13335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2.319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÷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12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2.319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341755" algn="l"/>
              </a:tabLst>
            </a:pPr>
            <a:r>
              <a:rPr dirty="0" sz="2400">
                <a:latin typeface="Times New Roman"/>
                <a:cs typeface="Times New Roman"/>
              </a:rPr>
              <a:t>2 ×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319 ÷	12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×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696716"/>
            <a:ext cx="485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(iii)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696716"/>
            <a:ext cx="1092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(2.319)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4428235"/>
            <a:ext cx="466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v)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844" y="4428235"/>
            <a:ext cx="1270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·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(319)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1867357"/>
            <a:ext cx="385572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914400" algn="l"/>
                <a:tab pos="3657600" algn="l"/>
              </a:tabLst>
            </a:pPr>
            <a:r>
              <a:rPr dirty="0" sz="2400">
                <a:latin typeface="Times New Roman"/>
                <a:cs typeface="Times New Roman"/>
              </a:rPr>
              <a:t>(i)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(1259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743)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L="12700" marR="5080" indent="3658235">
              <a:lnSpc>
                <a:spcPct val="100000"/>
              </a:lnSpc>
              <a:tabLst>
                <a:tab pos="927100" algn="l"/>
                <a:tab pos="3670300" algn="l"/>
              </a:tabLst>
            </a:pPr>
            <a:r>
              <a:rPr dirty="0" sz="2400">
                <a:latin typeface="Times New Roman"/>
                <a:cs typeface="Times New Roman"/>
              </a:rPr>
              <a:t>=  (ii)	f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1259)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 </a:t>
            </a:r>
            <a:r>
              <a:rPr dirty="0" sz="2400" spc="5">
                <a:latin typeface="Times New Roman"/>
                <a:cs typeface="Times New Roman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743)	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486544"/>
            <a:ext cx="6758305" cy="943610"/>
          </a:xfrm>
          <a:prstGeom prst="rect"/>
        </p:spPr>
        <p:txBody>
          <a:bodyPr wrap="square" lIns="0" tIns="4508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55"/>
              </a:spcBef>
            </a:pPr>
            <a:r>
              <a:rPr dirty="0" u="heavy" sz="2800" spc="150">
                <a:uFill>
                  <a:solidFill>
                    <a:srgbClr val="000000"/>
                  </a:solidFill>
                </a:uFill>
              </a:rPr>
              <a:t>Example</a:t>
            </a:r>
            <a:r>
              <a:rPr dirty="0" u="heavy" sz="2800" spc="145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2800" spc="5">
                <a:uFill>
                  <a:solidFill>
                    <a:srgbClr val="000000"/>
                  </a:solidFill>
                </a:uFill>
              </a:rPr>
              <a:t>3</a:t>
            </a:r>
            <a:endParaRPr sz="2800"/>
          </a:p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dirty="0" sz="2800" spc="165"/>
              <a:t>Given</a:t>
            </a:r>
            <a:r>
              <a:rPr dirty="0" sz="2800" spc="160"/>
              <a:t> </a:t>
            </a:r>
            <a:r>
              <a:rPr dirty="0" sz="2800" spc="-5" i="1">
                <a:latin typeface="Cambria"/>
                <a:cs typeface="Cambria"/>
              </a:rPr>
              <a:t>f</a:t>
            </a:r>
            <a:r>
              <a:rPr dirty="0" sz="2800" spc="-5"/>
              <a:t>(</a:t>
            </a:r>
            <a:r>
              <a:rPr dirty="0" sz="2800" spc="-5" i="1">
                <a:latin typeface="Cambria"/>
                <a:cs typeface="Cambria"/>
              </a:rPr>
              <a:t>x</a:t>
            </a:r>
            <a:r>
              <a:rPr dirty="0" sz="2800" spc="-5"/>
              <a:t>)</a:t>
            </a:r>
            <a:r>
              <a:rPr dirty="0" sz="2800" spc="155"/>
              <a:t> </a:t>
            </a:r>
            <a:r>
              <a:rPr dirty="0" sz="2800" spc="140"/>
              <a:t>=</a:t>
            </a:r>
            <a:r>
              <a:rPr dirty="0" sz="2800" spc="160"/>
              <a:t> </a:t>
            </a:r>
            <a:r>
              <a:rPr dirty="0" sz="2800" spc="80"/>
              <a:t>3x</a:t>
            </a:r>
            <a:r>
              <a:rPr dirty="0" sz="2800" spc="160"/>
              <a:t> </a:t>
            </a:r>
            <a:r>
              <a:rPr dirty="0" sz="2800" spc="155"/>
              <a:t>–</a:t>
            </a:r>
            <a:r>
              <a:rPr dirty="0" sz="2800" spc="160"/>
              <a:t> </a:t>
            </a:r>
            <a:r>
              <a:rPr dirty="0" sz="2800"/>
              <a:t>5</a:t>
            </a:r>
            <a:r>
              <a:rPr dirty="0" sz="2800" spc="155"/>
              <a:t> </a:t>
            </a:r>
            <a:r>
              <a:rPr dirty="0" sz="2800" spc="125"/>
              <a:t>and</a:t>
            </a:r>
            <a:r>
              <a:rPr dirty="0" sz="2800" spc="170"/>
              <a:t> </a:t>
            </a:r>
            <a:r>
              <a:rPr dirty="0" sz="2800" spc="-25" i="1">
                <a:latin typeface="Cambria"/>
                <a:cs typeface="Cambria"/>
              </a:rPr>
              <a:t>g</a:t>
            </a:r>
            <a:r>
              <a:rPr dirty="0" sz="2800" spc="-25"/>
              <a:t>(</a:t>
            </a:r>
            <a:r>
              <a:rPr dirty="0" sz="2800" spc="-25" i="1">
                <a:latin typeface="Cambria"/>
                <a:cs typeface="Cambria"/>
              </a:rPr>
              <a:t>x</a:t>
            </a:r>
            <a:r>
              <a:rPr dirty="0" sz="2800" spc="-25"/>
              <a:t>)</a:t>
            </a:r>
            <a:r>
              <a:rPr dirty="0" sz="2800" spc="155"/>
              <a:t> </a:t>
            </a:r>
            <a:r>
              <a:rPr dirty="0" sz="2800" spc="140"/>
              <a:t>=</a:t>
            </a:r>
            <a:r>
              <a:rPr dirty="0" sz="2800" spc="170"/>
              <a:t> </a:t>
            </a:r>
            <a:r>
              <a:rPr dirty="0" sz="2800" spc="80" i="1">
                <a:latin typeface="Cambria"/>
                <a:cs typeface="Cambria"/>
              </a:rPr>
              <a:t>x</a:t>
            </a:r>
            <a:r>
              <a:rPr dirty="0" baseline="25525" sz="2775" spc="120"/>
              <a:t>2</a:t>
            </a:r>
            <a:r>
              <a:rPr dirty="0" baseline="25525" sz="2775" spc="540"/>
              <a:t> </a:t>
            </a:r>
            <a:r>
              <a:rPr dirty="0" sz="2800" spc="140"/>
              <a:t>+</a:t>
            </a:r>
            <a:r>
              <a:rPr dirty="0" sz="2800" spc="155"/>
              <a:t> </a:t>
            </a:r>
            <a:r>
              <a:rPr dirty="0" sz="2800" spc="100"/>
              <a:t>2,</a:t>
            </a:r>
            <a:r>
              <a:rPr dirty="0" sz="2800" spc="150"/>
              <a:t> </a:t>
            </a:r>
            <a:r>
              <a:rPr dirty="0" sz="2800" spc="80"/>
              <a:t>find: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24940" y="1404264"/>
            <a:ext cx="3761104" cy="411480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65"/>
              </a:spcBef>
            </a:pPr>
            <a:r>
              <a:rPr dirty="0" sz="2800" spc="-30">
                <a:latin typeface="Cambria"/>
                <a:cs typeface="Cambria"/>
              </a:rPr>
              <a:t>(a)</a:t>
            </a:r>
            <a:r>
              <a:rPr dirty="0" sz="2800" spc="120">
                <a:latin typeface="Cambria"/>
                <a:cs typeface="Cambria"/>
              </a:rPr>
              <a:t> </a:t>
            </a:r>
            <a:r>
              <a:rPr dirty="0" sz="2800" spc="-30" i="1">
                <a:latin typeface="Cambria"/>
                <a:cs typeface="Cambria"/>
              </a:rPr>
              <a:t>f</a:t>
            </a:r>
            <a:r>
              <a:rPr dirty="0" sz="2800" spc="-30">
                <a:latin typeface="Cambria"/>
                <a:cs typeface="Cambria"/>
              </a:rPr>
              <a:t>(-3)</a:t>
            </a:r>
            <a:endParaRPr sz="2800">
              <a:latin typeface="Cambria"/>
              <a:cs typeface="Cambria"/>
            </a:endParaRPr>
          </a:p>
          <a:p>
            <a:pPr marL="765810">
              <a:lnSpc>
                <a:spcPct val="100000"/>
              </a:lnSpc>
              <a:spcBef>
                <a:spcPts val="260"/>
              </a:spcBef>
            </a:pPr>
            <a:r>
              <a:rPr dirty="0" sz="2800" spc="-5" i="1">
                <a:latin typeface="Cambria"/>
                <a:cs typeface="Cambria"/>
              </a:rPr>
              <a:t>f</a:t>
            </a:r>
            <a:r>
              <a:rPr dirty="0" sz="2800" spc="-5">
                <a:latin typeface="Cambria"/>
                <a:cs typeface="Cambria"/>
              </a:rPr>
              <a:t>(</a:t>
            </a:r>
            <a:r>
              <a:rPr dirty="0" sz="2800" spc="-5" i="1">
                <a:latin typeface="Cambria"/>
                <a:cs typeface="Cambria"/>
              </a:rPr>
              <a:t>x</a:t>
            </a:r>
            <a:r>
              <a:rPr dirty="0" sz="2800" spc="-5">
                <a:latin typeface="Cambria"/>
                <a:cs typeface="Cambria"/>
              </a:rPr>
              <a:t>)</a:t>
            </a:r>
            <a:r>
              <a:rPr dirty="0" sz="2800" spc="140">
                <a:latin typeface="Cambria"/>
                <a:cs typeface="Cambria"/>
              </a:rPr>
              <a:t> =</a:t>
            </a:r>
            <a:r>
              <a:rPr dirty="0" sz="2800" spc="145">
                <a:latin typeface="Cambria"/>
                <a:cs typeface="Cambria"/>
              </a:rPr>
              <a:t> </a:t>
            </a:r>
            <a:r>
              <a:rPr dirty="0" sz="2800" spc="70">
                <a:latin typeface="Cambria"/>
                <a:cs typeface="Cambria"/>
              </a:rPr>
              <a:t>3x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155">
                <a:latin typeface="Cambria"/>
                <a:cs typeface="Cambria"/>
              </a:rPr>
              <a:t>–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  <a:p>
            <a:pPr marL="666750">
              <a:lnSpc>
                <a:spcPct val="100000"/>
              </a:lnSpc>
              <a:spcBef>
                <a:spcPts val="270"/>
              </a:spcBef>
            </a:pPr>
            <a:r>
              <a:rPr dirty="0" sz="2800" spc="-35" i="1">
                <a:latin typeface="Cambria"/>
                <a:cs typeface="Cambria"/>
              </a:rPr>
              <a:t>f</a:t>
            </a:r>
            <a:r>
              <a:rPr dirty="0" sz="2800" spc="-35">
                <a:latin typeface="Cambria"/>
                <a:cs typeface="Cambria"/>
              </a:rPr>
              <a:t>(-3)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140">
                <a:latin typeface="Cambria"/>
                <a:cs typeface="Cambria"/>
              </a:rPr>
              <a:t>=</a:t>
            </a:r>
            <a:r>
              <a:rPr dirty="0" sz="2800" spc="160">
                <a:latin typeface="Cambria"/>
                <a:cs typeface="Cambria"/>
              </a:rPr>
              <a:t> </a:t>
            </a:r>
            <a:r>
              <a:rPr dirty="0" sz="2800" spc="-55">
                <a:latin typeface="Cambria"/>
                <a:cs typeface="Cambria"/>
              </a:rPr>
              <a:t>3(-3)</a:t>
            </a:r>
            <a:r>
              <a:rPr dirty="0" sz="2800" spc="155">
                <a:latin typeface="Cambria"/>
                <a:cs typeface="Cambria"/>
              </a:rPr>
              <a:t> –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5</a:t>
            </a:r>
            <a:endParaRPr sz="2800">
              <a:latin typeface="Cambria"/>
              <a:cs typeface="Cambria"/>
            </a:endParaRPr>
          </a:p>
          <a:p>
            <a:pPr marL="1581150">
              <a:lnSpc>
                <a:spcPct val="100000"/>
              </a:lnSpc>
              <a:spcBef>
                <a:spcPts val="275"/>
              </a:spcBef>
            </a:pPr>
            <a:r>
              <a:rPr dirty="0" sz="2800" spc="140">
                <a:latin typeface="Cambria"/>
                <a:cs typeface="Cambria"/>
              </a:rPr>
              <a:t>=</a:t>
            </a:r>
            <a:r>
              <a:rPr dirty="0" sz="2800" spc="1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-9</a:t>
            </a:r>
            <a:r>
              <a:rPr dirty="0" sz="2800" spc="155">
                <a:latin typeface="Cambria"/>
                <a:cs typeface="Cambria"/>
              </a:rPr>
              <a:t> –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5</a:t>
            </a:r>
            <a:r>
              <a:rPr dirty="0" sz="2800" spc="140">
                <a:latin typeface="Cambria"/>
                <a:cs typeface="Cambria"/>
              </a:rPr>
              <a:t> =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5">
                <a:latin typeface="Cambria"/>
                <a:cs typeface="Cambria"/>
              </a:rPr>
              <a:t>-14</a:t>
            </a:r>
            <a:endParaRPr sz="280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250"/>
              </a:spcBef>
            </a:pPr>
            <a:r>
              <a:rPr dirty="0" sz="2800" spc="-85">
                <a:latin typeface="Cambria"/>
                <a:cs typeface="Cambria"/>
              </a:rPr>
              <a:t>(b)</a:t>
            </a:r>
            <a:r>
              <a:rPr dirty="0" sz="2800" spc="120">
                <a:latin typeface="Cambria"/>
                <a:cs typeface="Cambria"/>
              </a:rPr>
              <a:t> </a:t>
            </a:r>
            <a:r>
              <a:rPr dirty="0" sz="2800" spc="-40" i="1">
                <a:latin typeface="Cambria"/>
                <a:cs typeface="Cambria"/>
              </a:rPr>
              <a:t>g</a:t>
            </a:r>
            <a:r>
              <a:rPr dirty="0" sz="2800" spc="-40">
                <a:latin typeface="Cambria"/>
                <a:cs typeface="Cambria"/>
              </a:rPr>
              <a:t>(2</a:t>
            </a:r>
            <a:r>
              <a:rPr dirty="0" sz="2800" spc="-40" i="1">
                <a:latin typeface="Cambria"/>
                <a:cs typeface="Cambria"/>
              </a:rPr>
              <a:t>z</a:t>
            </a:r>
            <a:r>
              <a:rPr dirty="0" sz="2800" spc="-40">
                <a:latin typeface="Cambria"/>
                <a:cs typeface="Cambria"/>
              </a:rPr>
              <a:t>)</a:t>
            </a:r>
            <a:endParaRPr sz="2800">
              <a:latin typeface="Cambria"/>
              <a:cs typeface="Cambria"/>
            </a:endParaRPr>
          </a:p>
          <a:p>
            <a:pPr marL="765810">
              <a:lnSpc>
                <a:spcPct val="100000"/>
              </a:lnSpc>
              <a:spcBef>
                <a:spcPts val="270"/>
              </a:spcBef>
            </a:pPr>
            <a:r>
              <a:rPr dirty="0" sz="2800" spc="-25" i="1">
                <a:latin typeface="Cambria"/>
                <a:cs typeface="Cambria"/>
              </a:rPr>
              <a:t>g</a:t>
            </a:r>
            <a:r>
              <a:rPr dirty="0" sz="2800" spc="-25">
                <a:latin typeface="Cambria"/>
                <a:cs typeface="Cambria"/>
              </a:rPr>
              <a:t>(</a:t>
            </a:r>
            <a:r>
              <a:rPr dirty="0" sz="2800" spc="-25" i="1">
                <a:latin typeface="Cambria"/>
                <a:cs typeface="Cambria"/>
              </a:rPr>
              <a:t>x</a:t>
            </a:r>
            <a:r>
              <a:rPr dirty="0" sz="2800" spc="-25">
                <a:latin typeface="Cambria"/>
                <a:cs typeface="Cambria"/>
              </a:rPr>
              <a:t>)</a:t>
            </a:r>
            <a:r>
              <a:rPr dirty="0" sz="2800" spc="140">
                <a:latin typeface="Cambria"/>
                <a:cs typeface="Cambria"/>
              </a:rPr>
              <a:t> </a:t>
            </a:r>
            <a:r>
              <a:rPr dirty="0" sz="2800" spc="145">
                <a:latin typeface="Cambria"/>
                <a:cs typeface="Cambria"/>
              </a:rPr>
              <a:t>=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75" i="1">
                <a:latin typeface="Cambria"/>
                <a:cs typeface="Cambria"/>
              </a:rPr>
              <a:t>x</a:t>
            </a:r>
            <a:r>
              <a:rPr dirty="0" baseline="25525" sz="2775" spc="112">
                <a:latin typeface="Cambria"/>
                <a:cs typeface="Cambria"/>
              </a:rPr>
              <a:t>2</a:t>
            </a:r>
            <a:r>
              <a:rPr dirty="0" baseline="25525" sz="2775" spc="517">
                <a:latin typeface="Cambria"/>
                <a:cs typeface="Cambria"/>
              </a:rPr>
              <a:t> </a:t>
            </a:r>
            <a:r>
              <a:rPr dirty="0" sz="2800" spc="145">
                <a:latin typeface="Cambria"/>
                <a:cs typeface="Cambria"/>
              </a:rPr>
              <a:t>+ </a:t>
            </a:r>
            <a:r>
              <a:rPr dirty="0" sz="2800" spc="5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765810">
              <a:lnSpc>
                <a:spcPct val="100000"/>
              </a:lnSpc>
              <a:spcBef>
                <a:spcPts val="260"/>
              </a:spcBef>
            </a:pPr>
            <a:r>
              <a:rPr dirty="0" sz="2800" spc="-40" i="1">
                <a:latin typeface="Cambria"/>
                <a:cs typeface="Cambria"/>
              </a:rPr>
              <a:t>g</a:t>
            </a:r>
            <a:r>
              <a:rPr dirty="0" sz="2800" spc="-40">
                <a:latin typeface="Cambria"/>
                <a:cs typeface="Cambria"/>
              </a:rPr>
              <a:t>(2</a:t>
            </a:r>
            <a:r>
              <a:rPr dirty="0" sz="2800" spc="-40" i="1">
                <a:latin typeface="Cambria"/>
                <a:cs typeface="Cambria"/>
              </a:rPr>
              <a:t>z</a:t>
            </a:r>
            <a:r>
              <a:rPr dirty="0" sz="2800" spc="-40">
                <a:latin typeface="Cambria"/>
                <a:cs typeface="Cambria"/>
              </a:rPr>
              <a:t>)</a:t>
            </a:r>
            <a:r>
              <a:rPr dirty="0" sz="2800" spc="145">
                <a:latin typeface="Cambria"/>
                <a:cs typeface="Cambria"/>
              </a:rPr>
              <a:t> </a:t>
            </a:r>
            <a:r>
              <a:rPr dirty="0" sz="2800" spc="140">
                <a:latin typeface="Cambria"/>
                <a:cs typeface="Cambria"/>
              </a:rPr>
              <a:t>=</a:t>
            </a:r>
            <a:r>
              <a:rPr dirty="0" sz="2800" spc="150">
                <a:latin typeface="Cambria"/>
                <a:cs typeface="Cambria"/>
              </a:rPr>
              <a:t> </a:t>
            </a:r>
            <a:r>
              <a:rPr dirty="0" sz="2800" spc="-45">
                <a:latin typeface="Cambria"/>
                <a:cs typeface="Cambria"/>
              </a:rPr>
              <a:t>(2</a:t>
            </a:r>
            <a:r>
              <a:rPr dirty="0" sz="2800" spc="-45" i="1">
                <a:latin typeface="Cambria"/>
                <a:cs typeface="Cambria"/>
              </a:rPr>
              <a:t>z</a:t>
            </a:r>
            <a:r>
              <a:rPr dirty="0" sz="2800" spc="-45">
                <a:latin typeface="Cambria"/>
                <a:cs typeface="Cambria"/>
              </a:rPr>
              <a:t>)</a:t>
            </a:r>
            <a:r>
              <a:rPr dirty="0" baseline="25525" sz="2775" spc="-67">
                <a:latin typeface="Cambria"/>
                <a:cs typeface="Cambria"/>
              </a:rPr>
              <a:t>2</a:t>
            </a:r>
            <a:r>
              <a:rPr dirty="0" baseline="25525" sz="2775" spc="7">
                <a:latin typeface="Cambria"/>
                <a:cs typeface="Cambria"/>
              </a:rPr>
              <a:t> </a:t>
            </a:r>
            <a:r>
              <a:rPr dirty="0" sz="2800" spc="140">
                <a:latin typeface="Cambria"/>
                <a:cs typeface="Cambria"/>
              </a:rPr>
              <a:t>+</a:t>
            </a:r>
            <a:r>
              <a:rPr dirty="0" sz="2800" spc="1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680210">
              <a:lnSpc>
                <a:spcPct val="100000"/>
              </a:lnSpc>
              <a:spcBef>
                <a:spcPts val="265"/>
              </a:spcBef>
            </a:pPr>
            <a:r>
              <a:rPr dirty="0" sz="2800" spc="140">
                <a:latin typeface="Cambria"/>
                <a:cs typeface="Cambria"/>
              </a:rPr>
              <a:t>=</a:t>
            </a:r>
            <a:r>
              <a:rPr dirty="0" sz="2800" spc="135">
                <a:latin typeface="Cambria"/>
                <a:cs typeface="Cambria"/>
              </a:rPr>
              <a:t> </a:t>
            </a:r>
            <a:r>
              <a:rPr dirty="0" sz="2800" spc="-60">
                <a:latin typeface="Cambria"/>
                <a:cs typeface="Cambria"/>
              </a:rPr>
              <a:t>(2)</a:t>
            </a:r>
            <a:r>
              <a:rPr dirty="0" baseline="25525" sz="2775" spc="-89">
                <a:latin typeface="Cambria"/>
                <a:cs typeface="Cambria"/>
              </a:rPr>
              <a:t>2</a:t>
            </a:r>
            <a:r>
              <a:rPr dirty="0" sz="2800" spc="-60">
                <a:latin typeface="Cambria"/>
                <a:cs typeface="Cambria"/>
              </a:rPr>
              <a:t>(</a:t>
            </a:r>
            <a:r>
              <a:rPr dirty="0" sz="2800" spc="-60" i="1">
                <a:latin typeface="Cambria"/>
                <a:cs typeface="Cambria"/>
              </a:rPr>
              <a:t>z</a:t>
            </a:r>
            <a:r>
              <a:rPr dirty="0" sz="2800" spc="-60">
                <a:latin typeface="Cambria"/>
                <a:cs typeface="Cambria"/>
              </a:rPr>
              <a:t>)</a:t>
            </a:r>
            <a:r>
              <a:rPr dirty="0" baseline="25525" sz="2775" spc="-89">
                <a:latin typeface="Cambria"/>
                <a:cs typeface="Cambria"/>
              </a:rPr>
              <a:t>2</a:t>
            </a:r>
            <a:r>
              <a:rPr dirty="0" baseline="25525" sz="2775" spc="142">
                <a:latin typeface="Cambria"/>
                <a:cs typeface="Cambria"/>
              </a:rPr>
              <a:t> </a:t>
            </a:r>
            <a:r>
              <a:rPr dirty="0" sz="2800" spc="140">
                <a:latin typeface="Cambria"/>
                <a:cs typeface="Cambria"/>
              </a:rPr>
              <a:t>+ </a:t>
            </a:r>
            <a:r>
              <a:rPr dirty="0" sz="2800"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664970">
              <a:lnSpc>
                <a:spcPct val="100000"/>
              </a:lnSpc>
              <a:spcBef>
                <a:spcPts val="320"/>
              </a:spcBef>
            </a:pPr>
            <a:r>
              <a:rPr dirty="0" sz="2400" spc="125">
                <a:latin typeface="Cambria"/>
                <a:cs typeface="Cambria"/>
              </a:rPr>
              <a:t>=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10">
                <a:latin typeface="Cambria"/>
                <a:cs typeface="Cambria"/>
              </a:rPr>
              <a:t>4</a:t>
            </a:r>
            <a:r>
              <a:rPr dirty="0" sz="2400" spc="10" i="1">
                <a:latin typeface="Cambria"/>
                <a:cs typeface="Cambria"/>
              </a:rPr>
              <a:t>z</a:t>
            </a:r>
            <a:r>
              <a:rPr dirty="0" baseline="24305" sz="2400" spc="15">
                <a:latin typeface="Cambria"/>
                <a:cs typeface="Cambria"/>
              </a:rPr>
              <a:t>2</a:t>
            </a:r>
            <a:r>
              <a:rPr dirty="0" baseline="24305" sz="2400" spc="127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+</a:t>
            </a:r>
            <a:r>
              <a:rPr dirty="0" sz="2400" spc="100">
                <a:latin typeface="Cambria"/>
                <a:cs typeface="Cambria"/>
              </a:rPr>
              <a:t> </a:t>
            </a:r>
            <a:r>
              <a:rPr dirty="0" sz="2400" spc="5">
                <a:latin typeface="Cambria"/>
                <a:cs typeface="Cambria"/>
              </a:rPr>
              <a:t>2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Memorial High School</dc:creator>
  <dc:title>2.1 – Relations &amp; Functions</dc:title>
  <dcterms:created xsi:type="dcterms:W3CDTF">2023-11-09T18:41:33Z</dcterms:created>
  <dcterms:modified xsi:type="dcterms:W3CDTF">2023-11-09T18:41:33Z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2023-11-09T00:00:00Z</vt:filetime>
  </property>
</Properties>
</file>