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Default Extension="jpg" ContentType="image/jpg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2523B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92934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2523B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2523B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697737"/>
            <a:ext cx="807211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D2523B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25549"/>
            <a:ext cx="7090409" cy="149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92934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9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Relationship Id="rId3" Type="http://schemas.openxmlformats.org/officeDocument/2006/relationships/image" Target="../media/image29.jpg"/><Relationship Id="rId4" Type="http://schemas.openxmlformats.org/officeDocument/2006/relationships/image" Target="../media/image30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7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5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4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3.pn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562" y="3399282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600" y="1523"/>
                </a:lnTo>
              </a:path>
            </a:pathLst>
          </a:custGeom>
          <a:ln w="19050">
            <a:solidFill>
              <a:srgbClr val="D2523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4540" y="1576832"/>
            <a:ext cx="539242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85">
                <a:solidFill>
                  <a:srgbClr val="D2523B"/>
                </a:solidFill>
                <a:latin typeface="Arial MT"/>
                <a:cs typeface="Arial MT"/>
              </a:rPr>
              <a:t>MODULE</a:t>
            </a:r>
            <a:r>
              <a:rPr dirty="0" sz="5400" spc="-254">
                <a:solidFill>
                  <a:srgbClr val="D2523B"/>
                </a:solidFill>
                <a:latin typeface="Arial MT"/>
                <a:cs typeface="Arial MT"/>
              </a:rPr>
              <a:t> </a:t>
            </a:r>
            <a:r>
              <a:rPr dirty="0" sz="5400" spc="-5">
                <a:solidFill>
                  <a:srgbClr val="D2523B"/>
                </a:solidFill>
                <a:latin typeface="Arial MT"/>
                <a:cs typeface="Arial MT"/>
              </a:rPr>
              <a:t>6</a:t>
            </a:r>
            <a:endParaRPr sz="5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5400" spc="-80" b="1">
                <a:solidFill>
                  <a:srgbClr val="D2523B"/>
                </a:solidFill>
                <a:latin typeface="Arial"/>
                <a:cs typeface="Arial"/>
              </a:rPr>
              <a:t>GRAPH</a:t>
            </a:r>
            <a:r>
              <a:rPr dirty="0" sz="5400" spc="-280" b="1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5400" spc="-114" b="1">
                <a:solidFill>
                  <a:srgbClr val="D2523B"/>
                </a:solidFill>
                <a:latin typeface="Arial"/>
                <a:cs typeface="Arial"/>
              </a:rPr>
              <a:t>THEORY</a:t>
            </a:r>
            <a:endParaRPr sz="5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3531489"/>
            <a:ext cx="31870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6566D"/>
                </a:solidFill>
                <a:latin typeface="Arial MT"/>
                <a:cs typeface="Arial MT"/>
              </a:rPr>
              <a:t>SY</a:t>
            </a:r>
            <a:r>
              <a:rPr dirty="0" sz="2400" spc="-75">
                <a:solidFill>
                  <a:srgbClr val="56566D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56566D"/>
                </a:solidFill>
                <a:latin typeface="Arial MT"/>
                <a:cs typeface="Arial MT"/>
              </a:rPr>
              <a:t>Comp</a:t>
            </a:r>
            <a:r>
              <a:rPr dirty="0" sz="2400" spc="-10">
                <a:solidFill>
                  <a:srgbClr val="56566D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56566D"/>
                </a:solidFill>
                <a:latin typeface="Arial MT"/>
                <a:cs typeface="Arial MT"/>
              </a:rPr>
              <a:t>Odd</a:t>
            </a:r>
            <a:r>
              <a:rPr dirty="0" sz="2400" spc="-20">
                <a:solidFill>
                  <a:srgbClr val="56566D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56566D"/>
                </a:solidFill>
                <a:latin typeface="Arial MT"/>
                <a:cs typeface="Arial MT"/>
              </a:rPr>
              <a:t>2021-22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62610"/>
            <a:ext cx="1390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5627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55"/>
              <a:t>T</a:t>
            </a:r>
            <a:r>
              <a:rPr dirty="0" spc="-105"/>
              <a:t>e</a:t>
            </a:r>
            <a:r>
              <a:rPr dirty="0" spc="-105"/>
              <a:t>rm</a:t>
            </a:r>
            <a:r>
              <a:rPr dirty="0" spc="-105"/>
              <a:t>i</a:t>
            </a:r>
            <a:r>
              <a:rPr dirty="0" spc="-105"/>
              <a:t>no</a:t>
            </a:r>
            <a:r>
              <a:rPr dirty="0" spc="-105"/>
              <a:t>l</a:t>
            </a:r>
            <a:r>
              <a:rPr dirty="0" spc="-105"/>
              <a:t>og</a:t>
            </a:r>
            <a:r>
              <a:rPr dirty="0" spc="-5"/>
              <a:t>y</a:t>
            </a:r>
            <a:r>
              <a:rPr dirty="0" spc="-195"/>
              <a:t> </a:t>
            </a:r>
            <a:r>
              <a:rPr dirty="0" spc="-5"/>
              <a:t>–</a:t>
            </a:r>
            <a:r>
              <a:rPr dirty="0" spc="-190"/>
              <a:t> </a:t>
            </a:r>
            <a:r>
              <a:rPr dirty="0" spc="-105"/>
              <a:t>D</a:t>
            </a:r>
            <a:r>
              <a:rPr dirty="0" spc="-105"/>
              <a:t>i</a:t>
            </a:r>
            <a:r>
              <a:rPr dirty="0" spc="-105"/>
              <a:t>r</a:t>
            </a:r>
            <a:r>
              <a:rPr dirty="0" spc="-105"/>
              <a:t>e</a:t>
            </a:r>
            <a:r>
              <a:rPr dirty="0" spc="-100"/>
              <a:t>c</a:t>
            </a:r>
            <a:r>
              <a:rPr dirty="0" spc="-100"/>
              <a:t>t</a:t>
            </a:r>
            <a:r>
              <a:rPr dirty="0" spc="-105"/>
              <a:t>e</a:t>
            </a:r>
            <a:r>
              <a:rPr dirty="0" spc="-5"/>
              <a:t>d</a:t>
            </a:r>
            <a:r>
              <a:rPr dirty="0" spc="-215"/>
              <a:t> </a:t>
            </a:r>
            <a:r>
              <a:rPr dirty="0" spc="-105"/>
              <a:t>g</a:t>
            </a:r>
            <a:r>
              <a:rPr dirty="0" spc="-105"/>
              <a:t>r</a:t>
            </a:r>
            <a:r>
              <a:rPr dirty="0" spc="-105"/>
              <a:t>aph</a:t>
            </a:r>
            <a:r>
              <a:rPr dirty="0" spc="-5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003"/>
            <a:ext cx="7789545" cy="302641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In-degree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(u):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number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of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in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coming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edges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Out-degree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(u):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number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of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outgoing</a:t>
            </a:r>
            <a:r>
              <a:rPr dirty="0" sz="24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edges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  <a:tabLst>
                <a:tab pos="3606165" algn="l"/>
              </a:tabLst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Representation</a:t>
            </a:r>
            <a:r>
              <a:rPr dirty="0" sz="2400" spc="5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Example:	For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V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=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{u,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95">
                <a:solidFill>
                  <a:srgbClr val="292934"/>
                </a:solidFill>
                <a:latin typeface="Arial MT"/>
                <a:cs typeface="Arial MT"/>
              </a:rPr>
              <a:t>v,</a:t>
            </a:r>
            <a:r>
              <a:rPr dirty="0" sz="24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w}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,</a:t>
            </a:r>
            <a:r>
              <a:rPr dirty="0" sz="2400" spc="-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E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=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{</a:t>
            </a:r>
            <a:r>
              <a:rPr dirty="0" sz="2400" spc="-3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(u,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w),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( </a:t>
            </a:r>
            <a:r>
              <a:rPr dirty="0" sz="2400" spc="-65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95">
                <a:solidFill>
                  <a:srgbClr val="292934"/>
                </a:solidFill>
                <a:latin typeface="Arial MT"/>
                <a:cs typeface="Arial MT"/>
              </a:rPr>
              <a:t>v,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 w),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(u, v)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},</a:t>
            </a:r>
            <a:endParaRPr sz="2400">
              <a:latin typeface="Arial MT"/>
              <a:cs typeface="Arial MT"/>
            </a:endParaRPr>
          </a:p>
          <a:p>
            <a:pPr marL="12700" marR="3954779">
              <a:lnSpc>
                <a:spcPct val="120000"/>
              </a:lnSpc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indeg(u)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= 0,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outdeg (u)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= 2, </a:t>
            </a:r>
            <a:r>
              <a:rPr dirty="0" sz="2400" spc="-65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indeg(v)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=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 1,outdeg(v)=1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indeg(w)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=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 2, outdeg</a:t>
            </a:r>
            <a:r>
              <a:rPr dirty="0" sz="24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(w)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=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0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19437" y="5100637"/>
            <a:ext cx="390525" cy="390525"/>
            <a:chOff x="3119437" y="5100637"/>
            <a:chExt cx="390525" cy="390525"/>
          </a:xfrm>
        </p:grpSpPr>
        <p:sp>
          <p:nvSpPr>
            <p:cNvPr id="5" name="object 5"/>
            <p:cNvSpPr/>
            <p:nvPr/>
          </p:nvSpPr>
          <p:spPr>
            <a:xfrm>
              <a:off x="3124200" y="5105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124200" y="5105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500"/>
                  </a:lnTo>
                  <a:close/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238245" y="5145785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u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10037" y="6319837"/>
            <a:ext cx="390525" cy="390525"/>
            <a:chOff x="4110037" y="6319837"/>
            <a:chExt cx="390525" cy="390525"/>
          </a:xfrm>
        </p:grpSpPr>
        <p:sp>
          <p:nvSpPr>
            <p:cNvPr id="9" name="object 9"/>
            <p:cNvSpPr/>
            <p:nvPr/>
          </p:nvSpPr>
          <p:spPr>
            <a:xfrm>
              <a:off x="4114800" y="63246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1"/>
                  </a:lnTo>
                  <a:lnTo>
                    <a:pt x="106746" y="19363"/>
                  </a:lnTo>
                  <a:lnTo>
                    <a:pt x="71374" y="41851"/>
                  </a:lnTo>
                  <a:lnTo>
                    <a:pt x="41867" y="71353"/>
                  </a:lnTo>
                  <a:lnTo>
                    <a:pt x="19372" y="106724"/>
                  </a:lnTo>
                  <a:lnTo>
                    <a:pt x="5034" y="146821"/>
                  </a:lnTo>
                  <a:lnTo>
                    <a:pt x="0" y="190500"/>
                  </a:lnTo>
                  <a:lnTo>
                    <a:pt x="5034" y="234178"/>
                  </a:lnTo>
                  <a:lnTo>
                    <a:pt x="19372" y="274275"/>
                  </a:lnTo>
                  <a:lnTo>
                    <a:pt x="41867" y="309646"/>
                  </a:lnTo>
                  <a:lnTo>
                    <a:pt x="71374" y="339148"/>
                  </a:lnTo>
                  <a:lnTo>
                    <a:pt x="106746" y="361636"/>
                  </a:lnTo>
                  <a:lnTo>
                    <a:pt x="146837" y="375968"/>
                  </a:lnTo>
                  <a:lnTo>
                    <a:pt x="190500" y="381000"/>
                  </a:lnTo>
                  <a:lnTo>
                    <a:pt x="234162" y="375968"/>
                  </a:lnTo>
                  <a:lnTo>
                    <a:pt x="274253" y="361636"/>
                  </a:lnTo>
                  <a:lnTo>
                    <a:pt x="309625" y="339148"/>
                  </a:lnTo>
                  <a:lnTo>
                    <a:pt x="339132" y="309646"/>
                  </a:lnTo>
                  <a:lnTo>
                    <a:pt x="361627" y="274275"/>
                  </a:lnTo>
                  <a:lnTo>
                    <a:pt x="375965" y="234178"/>
                  </a:lnTo>
                  <a:lnTo>
                    <a:pt x="381000" y="190500"/>
                  </a:lnTo>
                  <a:lnTo>
                    <a:pt x="375965" y="146821"/>
                  </a:lnTo>
                  <a:lnTo>
                    <a:pt x="361627" y="106724"/>
                  </a:lnTo>
                  <a:lnTo>
                    <a:pt x="339132" y="71353"/>
                  </a:lnTo>
                  <a:lnTo>
                    <a:pt x="309625" y="41851"/>
                  </a:lnTo>
                  <a:lnTo>
                    <a:pt x="274253" y="19363"/>
                  </a:lnTo>
                  <a:lnTo>
                    <a:pt x="234162" y="503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14800" y="63246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21"/>
                  </a:lnTo>
                  <a:lnTo>
                    <a:pt x="19372" y="106724"/>
                  </a:lnTo>
                  <a:lnTo>
                    <a:pt x="41867" y="71353"/>
                  </a:lnTo>
                  <a:lnTo>
                    <a:pt x="71374" y="41851"/>
                  </a:lnTo>
                  <a:lnTo>
                    <a:pt x="106746" y="19363"/>
                  </a:lnTo>
                  <a:lnTo>
                    <a:pt x="146837" y="5031"/>
                  </a:lnTo>
                  <a:lnTo>
                    <a:pt x="190500" y="0"/>
                  </a:lnTo>
                  <a:lnTo>
                    <a:pt x="234162" y="5031"/>
                  </a:lnTo>
                  <a:lnTo>
                    <a:pt x="274253" y="19363"/>
                  </a:lnTo>
                  <a:lnTo>
                    <a:pt x="309625" y="41851"/>
                  </a:lnTo>
                  <a:lnTo>
                    <a:pt x="339132" y="71353"/>
                  </a:lnTo>
                  <a:lnTo>
                    <a:pt x="361627" y="106724"/>
                  </a:lnTo>
                  <a:lnTo>
                    <a:pt x="375965" y="146821"/>
                  </a:lnTo>
                  <a:lnTo>
                    <a:pt x="381000" y="190500"/>
                  </a:lnTo>
                  <a:lnTo>
                    <a:pt x="375965" y="234178"/>
                  </a:lnTo>
                  <a:lnTo>
                    <a:pt x="361627" y="274275"/>
                  </a:lnTo>
                  <a:lnTo>
                    <a:pt x="339132" y="309646"/>
                  </a:lnTo>
                  <a:lnTo>
                    <a:pt x="309625" y="339148"/>
                  </a:lnTo>
                  <a:lnTo>
                    <a:pt x="274253" y="361636"/>
                  </a:lnTo>
                  <a:lnTo>
                    <a:pt x="234162" y="375968"/>
                  </a:lnTo>
                  <a:lnTo>
                    <a:pt x="190500" y="381000"/>
                  </a:lnTo>
                  <a:lnTo>
                    <a:pt x="146837" y="375968"/>
                  </a:lnTo>
                  <a:lnTo>
                    <a:pt x="106746" y="361636"/>
                  </a:lnTo>
                  <a:lnTo>
                    <a:pt x="71374" y="339148"/>
                  </a:lnTo>
                  <a:lnTo>
                    <a:pt x="41867" y="309646"/>
                  </a:lnTo>
                  <a:lnTo>
                    <a:pt x="19372" y="274275"/>
                  </a:lnTo>
                  <a:lnTo>
                    <a:pt x="5034" y="234178"/>
                  </a:lnTo>
                  <a:lnTo>
                    <a:pt x="0" y="190500"/>
                  </a:lnTo>
                  <a:close/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209415" y="6365240"/>
            <a:ext cx="1955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948237" y="5100637"/>
            <a:ext cx="390525" cy="390525"/>
            <a:chOff x="4948237" y="5100637"/>
            <a:chExt cx="390525" cy="390525"/>
          </a:xfrm>
        </p:grpSpPr>
        <p:sp>
          <p:nvSpPr>
            <p:cNvPr id="13" name="object 13"/>
            <p:cNvSpPr/>
            <p:nvPr/>
          </p:nvSpPr>
          <p:spPr>
            <a:xfrm>
              <a:off x="4953000" y="5105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953000" y="5105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500"/>
                  </a:lnTo>
                  <a:close/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075046" y="5145785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v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23920" y="5219700"/>
            <a:ext cx="1534795" cy="1181100"/>
          </a:xfrm>
          <a:custGeom>
            <a:avLst/>
            <a:gdLst/>
            <a:ahLst/>
            <a:cxnLst/>
            <a:rect l="l" t="t" r="r" b="b"/>
            <a:pathLst>
              <a:path w="1534795" h="1181100">
                <a:moveTo>
                  <a:pt x="690880" y="1181100"/>
                </a:moveTo>
                <a:lnTo>
                  <a:pt x="682332" y="1134110"/>
                </a:lnTo>
                <a:lnTo>
                  <a:pt x="675640" y="1097280"/>
                </a:lnTo>
                <a:lnTo>
                  <a:pt x="650240" y="1116342"/>
                </a:lnTo>
                <a:lnTo>
                  <a:pt x="10160" y="262890"/>
                </a:lnTo>
                <a:lnTo>
                  <a:pt x="0" y="270522"/>
                </a:lnTo>
                <a:lnTo>
                  <a:pt x="640080" y="1123950"/>
                </a:lnTo>
                <a:lnTo>
                  <a:pt x="614680" y="1143000"/>
                </a:lnTo>
                <a:lnTo>
                  <a:pt x="690880" y="1181100"/>
                </a:lnTo>
                <a:close/>
              </a:path>
              <a:path w="1534795" h="1181100">
                <a:moveTo>
                  <a:pt x="1529080" y="38100"/>
                </a:moveTo>
                <a:lnTo>
                  <a:pt x="1516380" y="31750"/>
                </a:lnTo>
                <a:lnTo>
                  <a:pt x="1452880" y="0"/>
                </a:lnTo>
                <a:lnTo>
                  <a:pt x="1452880" y="31750"/>
                </a:lnTo>
                <a:lnTo>
                  <a:pt x="81280" y="31750"/>
                </a:lnTo>
                <a:lnTo>
                  <a:pt x="81280" y="44450"/>
                </a:lnTo>
                <a:lnTo>
                  <a:pt x="1452880" y="44450"/>
                </a:lnTo>
                <a:lnTo>
                  <a:pt x="1452880" y="76200"/>
                </a:lnTo>
                <a:lnTo>
                  <a:pt x="1516380" y="44450"/>
                </a:lnTo>
                <a:lnTo>
                  <a:pt x="1529080" y="38100"/>
                </a:lnTo>
                <a:close/>
              </a:path>
              <a:path w="1534795" h="1181100">
                <a:moveTo>
                  <a:pt x="1534414" y="194056"/>
                </a:moveTo>
                <a:lnTo>
                  <a:pt x="1523746" y="186944"/>
                </a:lnTo>
                <a:lnTo>
                  <a:pt x="956462" y="1038009"/>
                </a:lnTo>
                <a:lnTo>
                  <a:pt x="930021" y="1020356"/>
                </a:lnTo>
                <a:lnTo>
                  <a:pt x="919480" y="1104900"/>
                </a:lnTo>
                <a:lnTo>
                  <a:pt x="993394" y="1062634"/>
                </a:lnTo>
                <a:lnTo>
                  <a:pt x="982827" y="1055585"/>
                </a:lnTo>
                <a:lnTo>
                  <a:pt x="967016" y="1045044"/>
                </a:lnTo>
                <a:lnTo>
                  <a:pt x="1534414" y="194056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7477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Conne</a:t>
            </a:r>
            <a:r>
              <a:rPr dirty="0" spc="-100"/>
              <a:t>c</a:t>
            </a:r>
            <a:r>
              <a:rPr dirty="0" spc="-100"/>
              <a:t>t</a:t>
            </a:r>
            <a:r>
              <a:rPr dirty="0" spc="-105"/>
              <a:t>e</a:t>
            </a:r>
            <a:r>
              <a:rPr dirty="0" spc="-5"/>
              <a:t>d</a:t>
            </a:r>
            <a:r>
              <a:rPr dirty="0" spc="-204"/>
              <a:t> </a:t>
            </a:r>
            <a:r>
              <a:rPr dirty="0" spc="-105"/>
              <a:t>g</a:t>
            </a:r>
            <a:r>
              <a:rPr dirty="0" spc="-105"/>
              <a:t>r</a:t>
            </a:r>
            <a:r>
              <a:rPr dirty="0" spc="-105"/>
              <a:t>ap</a:t>
            </a:r>
            <a:r>
              <a:rPr dirty="0" spc="-5"/>
              <a:t>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8072755" cy="1928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dirty="0" sz="2400" spc="34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graph</a:t>
            </a:r>
            <a:r>
              <a:rPr dirty="0" sz="2400" spc="484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r>
              <a:rPr dirty="0" sz="2400" spc="49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called</a:t>
            </a:r>
            <a:r>
              <a:rPr dirty="0" sz="2400" spc="47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b="1">
                <a:solidFill>
                  <a:srgbClr val="292934"/>
                </a:solidFill>
                <a:latin typeface="Arial"/>
                <a:cs typeface="Arial"/>
              </a:rPr>
              <a:t>connected</a:t>
            </a:r>
            <a:r>
              <a:rPr dirty="0" sz="2400" spc="480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if</a:t>
            </a:r>
            <a:r>
              <a:rPr dirty="0" sz="2400" spc="484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there</a:t>
            </a:r>
            <a:r>
              <a:rPr dirty="0" sz="2400" spc="48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r>
              <a:rPr dirty="0" sz="2400" spc="47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dirty="0" sz="2400" spc="48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path</a:t>
            </a:r>
            <a:r>
              <a:rPr dirty="0" sz="2400" spc="48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from</a:t>
            </a:r>
            <a:r>
              <a:rPr dirty="0" sz="2400" spc="46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any</a:t>
            </a:r>
            <a:endParaRPr sz="240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vertex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to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any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other vertex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in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 graph.</a:t>
            </a:r>
            <a:endParaRPr sz="2400">
              <a:latin typeface="Arial MT"/>
              <a:cs typeface="Arial MT"/>
            </a:endParaRPr>
          </a:p>
          <a:p>
            <a:pPr algn="just" marL="12700" marR="508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Otherwise,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the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graph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 b="1">
                <a:solidFill>
                  <a:srgbClr val="292934"/>
                </a:solidFill>
                <a:latin typeface="Arial"/>
                <a:cs typeface="Arial"/>
              </a:rPr>
              <a:t>disconnected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.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If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the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graph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is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 disconnected,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various connected pieces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are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called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the 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 b="1">
                <a:solidFill>
                  <a:srgbClr val="292934"/>
                </a:solidFill>
                <a:latin typeface="Arial"/>
                <a:cs typeface="Arial"/>
              </a:rPr>
              <a:t>components</a:t>
            </a:r>
            <a:r>
              <a:rPr dirty="0" sz="2400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the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graph.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0221" y="4535596"/>
            <a:ext cx="1363198" cy="11335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9581" y="4255008"/>
            <a:ext cx="1438571" cy="168554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11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8421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Pr</a:t>
            </a:r>
            <a:r>
              <a:rPr dirty="0" spc="-105"/>
              <a:t>ob</a:t>
            </a:r>
            <a:r>
              <a:rPr dirty="0" spc="-105"/>
              <a:t>l</a:t>
            </a:r>
            <a:r>
              <a:rPr dirty="0" spc="-105"/>
              <a:t>e</a:t>
            </a:r>
            <a:r>
              <a:rPr dirty="0" spc="-5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6871334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Determine whether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the graph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(shown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in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Fig.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6.5) 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is </a:t>
            </a:r>
            <a:r>
              <a:rPr dirty="0" sz="2400" spc="-65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connected or disconnected.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If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disconnected find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its </a:t>
            </a:r>
            <a:r>
              <a:rPr dirty="0" sz="2400" spc="-65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connected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component.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2918537"/>
            <a:ext cx="1552956" cy="13303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0923" y="2895600"/>
            <a:ext cx="1607911" cy="151942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9205" y="4680966"/>
            <a:ext cx="624332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4960" marR="12065" indent="-314960">
              <a:lnSpc>
                <a:spcPct val="100000"/>
              </a:lnSpc>
              <a:spcBef>
                <a:spcPts val="100"/>
              </a:spcBef>
              <a:buSzPct val="94444"/>
              <a:buAutoNum type="alphaLcParenBoth"/>
              <a:tabLst>
                <a:tab pos="314960" algn="l"/>
              </a:tabLst>
            </a:pP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Graph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shown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in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Fig.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6.5 (a) is not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connected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its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connected </a:t>
            </a:r>
            <a:r>
              <a:rPr dirty="0" sz="1800" spc="-55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components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are</a:t>
            </a:r>
            <a:r>
              <a:rPr dirty="0" sz="1800" spc="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{A,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20">
                <a:solidFill>
                  <a:srgbClr val="292934"/>
                </a:solidFill>
                <a:latin typeface="Tahoma"/>
                <a:cs typeface="Tahoma"/>
              </a:rPr>
              <a:t>D,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30">
                <a:solidFill>
                  <a:srgbClr val="292934"/>
                </a:solidFill>
                <a:latin typeface="Tahoma"/>
                <a:cs typeface="Tahoma"/>
              </a:rPr>
              <a:t>P,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S,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C}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and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{B,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Q,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R}</a:t>
            </a:r>
            <a:endParaRPr sz="1800">
              <a:latin typeface="Tahoma"/>
              <a:cs typeface="Tahoma"/>
            </a:endParaRPr>
          </a:p>
          <a:p>
            <a:pPr marL="314960" marR="5080" indent="-314960">
              <a:lnSpc>
                <a:spcPct val="100000"/>
              </a:lnSpc>
              <a:buSzPct val="94444"/>
              <a:buAutoNum type="alphaLcParenBoth"/>
              <a:tabLst>
                <a:tab pos="314960" algn="l"/>
              </a:tabLst>
            </a:pP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Graph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shown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in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Fig.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6.5 (b) is not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connected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its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connected </a:t>
            </a:r>
            <a:r>
              <a:rPr dirty="0" sz="1800" spc="-55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components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are</a:t>
            </a:r>
            <a:r>
              <a:rPr dirty="0" sz="1800" spc="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{A,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B,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25">
                <a:solidFill>
                  <a:srgbClr val="292934"/>
                </a:solidFill>
                <a:latin typeface="Tahoma"/>
                <a:cs typeface="Tahoma"/>
              </a:rPr>
              <a:t>Y,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Z},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{C,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X, Q},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85">
                <a:solidFill>
                  <a:srgbClr val="292934"/>
                </a:solidFill>
                <a:latin typeface="Tahoma"/>
                <a:cs typeface="Tahoma"/>
              </a:rPr>
              <a:t>{P,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R}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5902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Co</a:t>
            </a:r>
            <a:r>
              <a:rPr dirty="0" spc="-105"/>
              <a:t>m</a:t>
            </a:r>
            <a:r>
              <a:rPr dirty="0" spc="-105"/>
              <a:t>p</a:t>
            </a:r>
            <a:r>
              <a:rPr dirty="0" spc="-105"/>
              <a:t>l</a:t>
            </a:r>
            <a:r>
              <a:rPr dirty="0" spc="-105"/>
              <a:t>e</a:t>
            </a:r>
            <a:r>
              <a:rPr dirty="0" spc="-100"/>
              <a:t>t</a:t>
            </a:r>
            <a:r>
              <a:rPr dirty="0" spc="-5"/>
              <a:t>e</a:t>
            </a:r>
            <a:r>
              <a:rPr dirty="0" spc="-190"/>
              <a:t> </a:t>
            </a:r>
            <a:r>
              <a:rPr dirty="0" spc="-105"/>
              <a:t>G</a:t>
            </a:r>
            <a:r>
              <a:rPr dirty="0" spc="-105"/>
              <a:t>r</a:t>
            </a:r>
            <a:r>
              <a:rPr dirty="0" spc="-105"/>
              <a:t>ap</a:t>
            </a:r>
            <a:r>
              <a:rPr dirty="0" spc="-5"/>
              <a:t>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625549"/>
            <a:ext cx="7990840" cy="156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For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each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integer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n </a:t>
            </a:r>
            <a:r>
              <a:rPr dirty="0" sz="2400">
                <a:solidFill>
                  <a:srgbClr val="292934"/>
                </a:solidFill>
                <a:latin typeface="Symbol"/>
                <a:cs typeface="Symbol"/>
              </a:rPr>
              <a:t>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1,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let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K</a:t>
            </a:r>
            <a:r>
              <a:rPr dirty="0" baseline="-20833" sz="2400" spc="-15">
                <a:solidFill>
                  <a:srgbClr val="292934"/>
                </a:solidFill>
                <a:latin typeface="Arial MT"/>
                <a:cs typeface="Arial MT"/>
              </a:rPr>
              <a:t>n</a:t>
            </a:r>
            <a:r>
              <a:rPr dirty="0" baseline="-20833" sz="2400" spc="337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denote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graph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with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vertices</a:t>
            </a:r>
            <a:endParaRPr sz="24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{v</a:t>
            </a:r>
            <a:r>
              <a:rPr dirty="0" baseline="-20833" sz="2400" spc="-7">
                <a:solidFill>
                  <a:srgbClr val="292934"/>
                </a:solidFill>
                <a:latin typeface="Arial MT"/>
                <a:cs typeface="Arial MT"/>
              </a:rPr>
              <a:t>1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,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v</a:t>
            </a:r>
            <a:r>
              <a:rPr dirty="0" baseline="-20833" sz="2400" spc="-7">
                <a:solidFill>
                  <a:srgbClr val="292934"/>
                </a:solidFill>
                <a:latin typeface="Arial MT"/>
                <a:cs typeface="Arial MT"/>
              </a:rPr>
              <a:t>2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,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…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v</a:t>
            </a:r>
            <a:r>
              <a:rPr dirty="0" baseline="-20833" sz="2400" spc="-7">
                <a:solidFill>
                  <a:srgbClr val="292934"/>
                </a:solidFill>
                <a:latin typeface="Arial MT"/>
                <a:cs typeface="Arial MT"/>
              </a:rPr>
              <a:t>n</a:t>
            </a:r>
            <a:r>
              <a:rPr dirty="0" baseline="-20833" sz="2400" spc="322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}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and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with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an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edge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{v</a:t>
            </a:r>
            <a:r>
              <a:rPr dirty="0" baseline="-20833" sz="2400">
                <a:solidFill>
                  <a:srgbClr val="292934"/>
                </a:solidFill>
                <a:latin typeface="Arial MT"/>
                <a:cs typeface="Arial MT"/>
              </a:rPr>
              <a:t>i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,</a:t>
            </a:r>
            <a:r>
              <a:rPr dirty="0" sz="2400" spc="-3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v</a:t>
            </a:r>
            <a:r>
              <a:rPr dirty="0" baseline="-20833" sz="2400">
                <a:solidFill>
                  <a:srgbClr val="292934"/>
                </a:solidFill>
                <a:latin typeface="Arial MT"/>
                <a:cs typeface="Arial MT"/>
              </a:rPr>
              <a:t>j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}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for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every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and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j.</a:t>
            </a:r>
            <a:endParaRPr sz="2400">
              <a:latin typeface="Arial MT"/>
              <a:cs typeface="Arial MT"/>
            </a:endParaRPr>
          </a:p>
          <a:p>
            <a:pPr marL="25400" marR="50927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In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other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words,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every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vertex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in</a:t>
            </a:r>
            <a:r>
              <a:rPr dirty="0" sz="24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K</a:t>
            </a:r>
            <a:r>
              <a:rPr dirty="0" baseline="-20833" sz="2400" spc="-7">
                <a:solidFill>
                  <a:srgbClr val="292934"/>
                </a:solidFill>
                <a:latin typeface="Arial MT"/>
                <a:cs typeface="Arial MT"/>
              </a:rPr>
              <a:t>n</a:t>
            </a:r>
            <a:r>
              <a:rPr dirty="0" baseline="-20833" sz="2400" spc="352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connected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to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every </a:t>
            </a:r>
            <a:r>
              <a:rPr dirty="0" sz="2400" spc="-65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other</a:t>
            </a:r>
            <a:r>
              <a:rPr dirty="0" sz="24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vertex.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In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450" y="3773839"/>
            <a:ext cx="1593949" cy="16615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62123" y="3740687"/>
            <a:ext cx="1567927" cy="18139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85362" y="3835780"/>
            <a:ext cx="1755846" cy="171562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8651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M</a:t>
            </a:r>
            <a:r>
              <a:rPr dirty="0" spc="-105"/>
              <a:t>o</a:t>
            </a:r>
            <a:r>
              <a:rPr dirty="0" spc="-105"/>
              <a:t>r</a:t>
            </a:r>
            <a:r>
              <a:rPr dirty="0" spc="-5"/>
              <a:t>e</a:t>
            </a:r>
            <a:r>
              <a:rPr dirty="0" spc="-190"/>
              <a:t> </a:t>
            </a:r>
            <a:r>
              <a:rPr dirty="0" spc="-105"/>
              <a:t>G</a:t>
            </a:r>
            <a:r>
              <a:rPr dirty="0" spc="-105"/>
              <a:t>r</a:t>
            </a:r>
            <a:r>
              <a:rPr dirty="0" spc="-105"/>
              <a:t>aph</a:t>
            </a:r>
            <a:r>
              <a:rPr dirty="0" spc="-5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1821814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Linear</a:t>
            </a:r>
            <a:r>
              <a:rPr dirty="0" sz="2400" spc="-4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graph: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821048"/>
            <a:ext cx="21609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Discrete</a:t>
            </a:r>
            <a:r>
              <a:rPr dirty="0" sz="2400" spc="-3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Graph: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7196" y="2519241"/>
            <a:ext cx="804448" cy="2784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5334" y="2519241"/>
            <a:ext cx="1143946" cy="30168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85772" y="4724400"/>
            <a:ext cx="379475" cy="2057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62600" y="4741164"/>
            <a:ext cx="608076" cy="21786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14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2853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95"/>
              <a:t>Multigraph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994650" cy="1489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Directed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graph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having</a:t>
            </a:r>
            <a:r>
              <a:rPr dirty="0" sz="2400" spc="3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multiple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edges</a:t>
            </a:r>
            <a:r>
              <a:rPr dirty="0" sz="24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between</a:t>
            </a:r>
            <a:r>
              <a:rPr dirty="0" sz="2400" spc="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two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vertices </a:t>
            </a:r>
            <a:r>
              <a:rPr dirty="0" sz="2400" spc="-65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called</a:t>
            </a:r>
            <a:r>
              <a:rPr dirty="0" sz="24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as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b="1">
                <a:solidFill>
                  <a:srgbClr val="292934"/>
                </a:solidFill>
                <a:latin typeface="Arial"/>
                <a:cs typeface="Arial"/>
              </a:rPr>
              <a:t>multigraph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.</a:t>
            </a:r>
            <a:r>
              <a:rPr dirty="0" sz="2400" spc="-3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Undirected</a:t>
            </a:r>
            <a:r>
              <a:rPr dirty="0" sz="2400" spc="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graph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having</a:t>
            </a:r>
            <a:r>
              <a:rPr dirty="0" sz="24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more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than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one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edge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between</a:t>
            </a:r>
            <a:r>
              <a:rPr dirty="0" sz="2400" spc="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two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vertices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also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called</a:t>
            </a:r>
            <a:r>
              <a:rPr dirty="0" sz="24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as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b="1">
                <a:solidFill>
                  <a:srgbClr val="292934"/>
                </a:solidFill>
                <a:latin typeface="Arial"/>
                <a:cs typeface="Arial"/>
              </a:rPr>
              <a:t>Multigraph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6352" y="3970706"/>
            <a:ext cx="2677458" cy="17359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32402" y="4055645"/>
            <a:ext cx="2395422" cy="165145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15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2242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Labe</a:t>
            </a:r>
            <a:r>
              <a:rPr dirty="0" spc="-105"/>
              <a:t>ll</a:t>
            </a:r>
            <a:r>
              <a:rPr dirty="0" spc="-105"/>
              <a:t>e</a:t>
            </a:r>
            <a:r>
              <a:rPr dirty="0" spc="-5"/>
              <a:t>d</a:t>
            </a:r>
            <a:r>
              <a:rPr dirty="0" spc="-204"/>
              <a:t> </a:t>
            </a:r>
            <a:r>
              <a:rPr dirty="0" spc="-105"/>
              <a:t>an</a:t>
            </a:r>
            <a:r>
              <a:rPr dirty="0" spc="-5"/>
              <a:t>d</a:t>
            </a:r>
            <a:r>
              <a:rPr dirty="0" spc="-190"/>
              <a:t> </a:t>
            </a:r>
            <a:r>
              <a:rPr dirty="0" spc="-105"/>
              <a:t>we</a:t>
            </a:r>
            <a:r>
              <a:rPr dirty="0" spc="-105"/>
              <a:t>i</a:t>
            </a:r>
            <a:r>
              <a:rPr dirty="0" spc="-105"/>
              <a:t>gh</a:t>
            </a:r>
            <a:r>
              <a:rPr dirty="0" spc="-100"/>
              <a:t>t</a:t>
            </a:r>
            <a:r>
              <a:rPr dirty="0" spc="-105"/>
              <a:t>e</a:t>
            </a:r>
            <a:r>
              <a:rPr dirty="0" spc="-5"/>
              <a:t>d</a:t>
            </a:r>
            <a:r>
              <a:rPr dirty="0" spc="-204"/>
              <a:t> </a:t>
            </a:r>
            <a:r>
              <a:rPr dirty="0" spc="-105"/>
              <a:t>g</a:t>
            </a:r>
            <a:r>
              <a:rPr dirty="0" spc="-105"/>
              <a:t>r</a:t>
            </a:r>
            <a:r>
              <a:rPr dirty="0" spc="-105"/>
              <a:t>ap</a:t>
            </a:r>
            <a:r>
              <a:rPr dirty="0" spc="-5"/>
              <a:t>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900670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A graph G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is called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a </a:t>
            </a:r>
            <a:r>
              <a:rPr dirty="0" sz="2400" b="1">
                <a:solidFill>
                  <a:srgbClr val="292934"/>
                </a:solidFill>
                <a:latin typeface="Arial"/>
                <a:cs typeface="Arial"/>
              </a:rPr>
              <a:t>labelled </a:t>
            </a:r>
            <a:r>
              <a:rPr dirty="0" sz="2400" spc="-5" b="1">
                <a:solidFill>
                  <a:srgbClr val="292934"/>
                </a:solidFill>
                <a:latin typeface="Arial"/>
                <a:cs typeface="Arial"/>
              </a:rPr>
              <a:t>graph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it its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edges and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/or 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vertices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are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assigned</a:t>
            </a:r>
            <a:r>
              <a:rPr dirty="0" sz="2400" spc="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data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of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one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kind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or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292934"/>
                </a:solidFill>
                <a:latin typeface="Arial MT"/>
                <a:cs typeface="Arial MT"/>
              </a:rPr>
              <a:t>another.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In 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particular,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G 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called</a:t>
            </a:r>
            <a:r>
              <a:rPr dirty="0" sz="24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b="1">
                <a:solidFill>
                  <a:srgbClr val="292934"/>
                </a:solidFill>
                <a:latin typeface="Arial"/>
                <a:cs typeface="Arial"/>
              </a:rPr>
              <a:t>weighted</a:t>
            </a:r>
            <a:r>
              <a:rPr dirty="0" sz="2400" spc="-50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292934"/>
                </a:solidFill>
                <a:latin typeface="Arial"/>
                <a:cs typeface="Arial"/>
              </a:rPr>
              <a:t>graph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if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each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edge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'e' of </a:t>
            </a:r>
            <a:r>
              <a:rPr dirty="0" sz="2400" spc="-65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G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assigned</a:t>
            </a:r>
            <a:r>
              <a:rPr dirty="0" sz="2400" spc="3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non–negative</a:t>
            </a:r>
            <a:r>
              <a:rPr dirty="0" sz="2400" spc="5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number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called</a:t>
            </a:r>
            <a:r>
              <a:rPr dirty="0" sz="2400" spc="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weight</a:t>
            </a:r>
            <a:r>
              <a:rPr dirty="0" sz="24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or </a:t>
            </a:r>
            <a:r>
              <a:rPr dirty="0" sz="2400" spc="-65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length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of </a:t>
            </a:r>
            <a:r>
              <a:rPr dirty="0" sz="2400" spc="-114">
                <a:solidFill>
                  <a:srgbClr val="292934"/>
                </a:solidFill>
                <a:latin typeface="Arial MT"/>
                <a:cs typeface="Arial MT"/>
              </a:rPr>
              <a:t>V.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961" y="3956482"/>
            <a:ext cx="4913867" cy="212696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16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1412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95"/>
              <a:t>Subgraph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625549"/>
            <a:ext cx="73145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Let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G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= </a:t>
            </a:r>
            <a:r>
              <a:rPr dirty="0" sz="2400" spc="-80">
                <a:solidFill>
                  <a:srgbClr val="292934"/>
                </a:solidFill>
                <a:latin typeface="Arial MT"/>
                <a:cs typeface="Arial MT"/>
              </a:rPr>
              <a:t>(V,</a:t>
            </a:r>
            <a:r>
              <a:rPr dirty="0" sz="24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E,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Symbol"/>
                <a:cs typeface="Symbol"/>
              </a:rPr>
              <a:t>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)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is a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graph.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Choose</a:t>
            </a:r>
            <a:r>
              <a:rPr dirty="0" sz="2400" spc="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a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subset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E</a:t>
            </a:r>
            <a:r>
              <a:rPr dirty="0" baseline="-20833" sz="2400" spc="-15">
                <a:solidFill>
                  <a:srgbClr val="292934"/>
                </a:solidFill>
                <a:latin typeface="Arial MT"/>
                <a:cs typeface="Arial MT"/>
              </a:rPr>
              <a:t>1</a:t>
            </a:r>
            <a:r>
              <a:rPr dirty="0" baseline="-20833" sz="2400" spc="337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991995"/>
            <a:ext cx="76828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69360" algn="l"/>
              </a:tabLst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edges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in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E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and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subset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V	of</a:t>
            </a:r>
            <a:r>
              <a:rPr dirty="0" sz="2400" spc="-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 vertices in </a:t>
            </a:r>
            <a:r>
              <a:rPr dirty="0" sz="2400" spc="-114">
                <a:solidFill>
                  <a:srgbClr val="292934"/>
                </a:solidFill>
                <a:latin typeface="Arial MT"/>
                <a:cs typeface="Arial MT"/>
              </a:rPr>
              <a:t>V.</a:t>
            </a:r>
            <a:r>
              <a:rPr dirty="0" sz="24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So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that V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5115" y="2168779"/>
            <a:ext cx="42354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09720" algn="l"/>
              </a:tabLst>
            </a:pPr>
            <a:r>
              <a:rPr dirty="0" sz="1600" spc="-5">
                <a:solidFill>
                  <a:srgbClr val="292934"/>
                </a:solidFill>
                <a:latin typeface="Arial MT"/>
                <a:cs typeface="Arial MT"/>
              </a:rPr>
              <a:t>1</a:t>
            </a:r>
            <a:r>
              <a:rPr dirty="0" sz="1600" spc="-5">
                <a:solidFill>
                  <a:srgbClr val="292934"/>
                </a:solidFill>
                <a:latin typeface="Arial MT"/>
                <a:cs typeface="Arial MT"/>
              </a:rPr>
              <a:t>	</a:t>
            </a:r>
            <a:r>
              <a:rPr dirty="0" sz="1600" spc="-5">
                <a:solidFill>
                  <a:srgbClr val="292934"/>
                </a:solidFill>
                <a:latin typeface="Arial MT"/>
                <a:cs typeface="Arial MT"/>
              </a:rPr>
              <a:t>1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40" y="2357754"/>
            <a:ext cx="807720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contains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all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end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points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edges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in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</a:t>
            </a:r>
            <a:r>
              <a:rPr dirty="0" baseline="-20833" sz="2400" spc="-7">
                <a:solidFill>
                  <a:srgbClr val="292934"/>
                </a:solidFill>
                <a:latin typeface="Arial MT"/>
                <a:cs typeface="Arial MT"/>
              </a:rPr>
              <a:t>1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.</a:t>
            </a:r>
            <a:r>
              <a:rPr dirty="0" sz="2400" spc="-5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Then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H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=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(V</a:t>
            </a:r>
            <a:r>
              <a:rPr dirty="0" baseline="-20833" sz="2400" spc="-7">
                <a:solidFill>
                  <a:srgbClr val="292934"/>
                </a:solidFill>
                <a:latin typeface="Arial MT"/>
                <a:cs typeface="Arial MT"/>
              </a:rPr>
              <a:t>1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,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</a:t>
            </a:r>
            <a:r>
              <a:rPr dirty="0" baseline="-20833" sz="2400" spc="-7">
                <a:solidFill>
                  <a:srgbClr val="292934"/>
                </a:solidFill>
                <a:latin typeface="Arial MT"/>
                <a:cs typeface="Arial MT"/>
              </a:rPr>
              <a:t>1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,</a:t>
            </a:r>
            <a:endParaRPr sz="2400">
              <a:latin typeface="Arial MT"/>
              <a:cs typeface="Arial MT"/>
            </a:endParaRPr>
          </a:p>
          <a:p>
            <a:pPr marL="38100" marR="414655">
              <a:lnSpc>
                <a:spcPct val="100000"/>
              </a:lnSpc>
            </a:pPr>
            <a:r>
              <a:rPr dirty="0" sz="2400" spc="-5">
                <a:solidFill>
                  <a:srgbClr val="292934"/>
                </a:solidFill>
                <a:latin typeface="Symbol"/>
                <a:cs typeface="Symbol"/>
              </a:rPr>
              <a:t></a:t>
            </a:r>
            <a:r>
              <a:rPr dirty="0" baseline="-20833" sz="2400" spc="-7">
                <a:solidFill>
                  <a:srgbClr val="292934"/>
                </a:solidFill>
                <a:latin typeface="Arial MT"/>
                <a:cs typeface="Arial MT"/>
              </a:rPr>
              <a:t>1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)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also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graph,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where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Symbol"/>
                <a:cs typeface="Symbol"/>
              </a:rPr>
              <a:t></a:t>
            </a:r>
            <a:r>
              <a:rPr dirty="0" baseline="-20833" sz="2400" spc="-7">
                <a:solidFill>
                  <a:srgbClr val="292934"/>
                </a:solidFill>
                <a:latin typeface="Arial MT"/>
                <a:cs typeface="Arial MT"/>
              </a:rPr>
              <a:t>1</a:t>
            </a:r>
            <a:r>
              <a:rPr dirty="0" baseline="-20833" sz="2400" spc="33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Symbol"/>
                <a:cs typeface="Symbol"/>
              </a:rPr>
              <a:t>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restricted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to</a:t>
            </a:r>
            <a:r>
              <a:rPr dirty="0" sz="24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edges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in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E1. </a:t>
            </a:r>
            <a:r>
              <a:rPr dirty="0" sz="2400" spc="-65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Such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graph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H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called</a:t>
            </a:r>
            <a:r>
              <a:rPr dirty="0" sz="24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 b="1">
                <a:solidFill>
                  <a:srgbClr val="292934"/>
                </a:solidFill>
                <a:latin typeface="Arial"/>
                <a:cs typeface="Arial"/>
              </a:rPr>
              <a:t>subgraph</a:t>
            </a:r>
            <a:r>
              <a:rPr dirty="0" sz="2400" spc="-15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of G.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759" y="3782249"/>
            <a:ext cx="1811787" cy="18020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92251" y="4031824"/>
            <a:ext cx="2602497" cy="122557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57385" y="3802534"/>
            <a:ext cx="2447313" cy="152201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8739" y="1327861"/>
            <a:ext cx="17145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292934"/>
                </a:solidFill>
                <a:latin typeface="Segoe UI"/>
                <a:cs typeface="Segoe UI"/>
              </a:rPr>
              <a:t>(</a:t>
            </a:r>
            <a:r>
              <a:rPr dirty="0" sz="900" spc="-10" b="1">
                <a:solidFill>
                  <a:srgbClr val="292934"/>
                </a:solidFill>
                <a:latin typeface="Segoe UI"/>
                <a:cs typeface="Segoe UI"/>
              </a:rPr>
              <a:t>a</a:t>
            </a:r>
            <a:r>
              <a:rPr dirty="0" sz="900" b="1">
                <a:solidFill>
                  <a:srgbClr val="292934"/>
                </a:solidFill>
                <a:latin typeface="Segoe UI"/>
                <a:cs typeface="Segoe UI"/>
              </a:rPr>
              <a:t>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95291" y="2245867"/>
            <a:ext cx="1549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292934"/>
                </a:solidFill>
                <a:latin typeface="Calibri"/>
                <a:cs typeface="Calibri"/>
              </a:rPr>
              <a:t>(</a:t>
            </a:r>
            <a:r>
              <a:rPr dirty="0" sz="900" spc="-5">
                <a:solidFill>
                  <a:srgbClr val="292934"/>
                </a:solidFill>
                <a:latin typeface="Calibri"/>
                <a:cs typeface="Calibri"/>
              </a:rPr>
              <a:t>b</a:t>
            </a:r>
            <a:r>
              <a:rPr dirty="0" sz="900">
                <a:solidFill>
                  <a:srgbClr val="292934"/>
                </a:solidFill>
                <a:latin typeface="Calibri"/>
                <a:cs typeface="Calibri"/>
              </a:rPr>
              <a:t>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17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3154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S</a:t>
            </a:r>
            <a:r>
              <a:rPr dirty="0" spc="-105"/>
              <a:t>pann</a:t>
            </a:r>
            <a:r>
              <a:rPr dirty="0" spc="-105"/>
              <a:t>i</a:t>
            </a:r>
            <a:r>
              <a:rPr dirty="0" spc="-105"/>
              <a:t>n</a:t>
            </a:r>
            <a:r>
              <a:rPr dirty="0" spc="-5"/>
              <a:t>g</a:t>
            </a:r>
            <a:r>
              <a:rPr dirty="0" spc="-204"/>
              <a:t> </a:t>
            </a:r>
            <a:r>
              <a:rPr dirty="0" spc="-105"/>
              <a:t>S</a:t>
            </a:r>
            <a:r>
              <a:rPr dirty="0" spc="-105"/>
              <a:t>ubg</a:t>
            </a:r>
            <a:r>
              <a:rPr dirty="0" spc="-105"/>
              <a:t>r</a:t>
            </a:r>
            <a:r>
              <a:rPr dirty="0" spc="-105"/>
              <a:t>ap</a:t>
            </a:r>
            <a:r>
              <a:rPr dirty="0" spc="-5"/>
              <a:t>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881620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dirty="0" sz="2400" spc="-15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subgraph</a:t>
            </a:r>
            <a:r>
              <a:rPr dirty="0" sz="24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said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to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be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 b="1">
                <a:solidFill>
                  <a:srgbClr val="292934"/>
                </a:solidFill>
                <a:latin typeface="Arial"/>
                <a:cs typeface="Arial"/>
              </a:rPr>
              <a:t>spanning</a:t>
            </a:r>
            <a:r>
              <a:rPr dirty="0" sz="2400" spc="-10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92934"/>
                </a:solidFill>
                <a:latin typeface="Arial"/>
                <a:cs typeface="Arial"/>
              </a:rPr>
              <a:t>subgraph</a:t>
            </a:r>
            <a:r>
              <a:rPr dirty="0" sz="2400" spc="-10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if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it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contains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all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vertices</a:t>
            </a:r>
            <a:r>
              <a:rPr dirty="0" sz="24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G.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5069" y="3207701"/>
            <a:ext cx="2944155" cy="18020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0985" y="3345334"/>
            <a:ext cx="2447313" cy="152201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18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5530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Co</a:t>
            </a:r>
            <a:r>
              <a:rPr dirty="0" spc="-105"/>
              <a:t>m</a:t>
            </a:r>
            <a:r>
              <a:rPr dirty="0" spc="-105"/>
              <a:t>p</a:t>
            </a:r>
            <a:r>
              <a:rPr dirty="0" spc="-105"/>
              <a:t>l</a:t>
            </a:r>
            <a:r>
              <a:rPr dirty="0" spc="-105"/>
              <a:t>e</a:t>
            </a:r>
            <a:r>
              <a:rPr dirty="0" spc="-105"/>
              <a:t>m</a:t>
            </a:r>
            <a:r>
              <a:rPr dirty="0" spc="-105"/>
              <a:t>en</a:t>
            </a:r>
            <a:r>
              <a:rPr dirty="0" spc="-5"/>
              <a:t>t</a:t>
            </a:r>
            <a:r>
              <a:rPr dirty="0" spc="-175"/>
              <a:t> </a:t>
            </a:r>
            <a:r>
              <a:rPr dirty="0" spc="-105"/>
              <a:t>o</a:t>
            </a:r>
            <a:r>
              <a:rPr dirty="0" spc="-5"/>
              <a:t>f</a:t>
            </a:r>
            <a:r>
              <a:rPr dirty="0" spc="-200"/>
              <a:t> </a:t>
            </a:r>
            <a:r>
              <a:rPr dirty="0" spc="-105"/>
              <a:t>S</a:t>
            </a:r>
            <a:r>
              <a:rPr dirty="0" spc="-105"/>
              <a:t>ubg</a:t>
            </a:r>
            <a:r>
              <a:rPr dirty="0" spc="-105"/>
              <a:t>r</a:t>
            </a:r>
            <a:r>
              <a:rPr dirty="0" spc="-105"/>
              <a:t>ap</a:t>
            </a:r>
            <a:r>
              <a:rPr dirty="0" spc="-5"/>
              <a:t>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995284" cy="1489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complement</a:t>
            </a:r>
            <a:r>
              <a:rPr dirty="0" sz="24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subgraph</a:t>
            </a:r>
            <a:r>
              <a:rPr dirty="0" sz="24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G'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=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(V',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E')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with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respect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to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graph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G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= </a:t>
            </a:r>
            <a:r>
              <a:rPr dirty="0" sz="2400" spc="-75">
                <a:solidFill>
                  <a:srgbClr val="292934"/>
                </a:solidFill>
                <a:latin typeface="Arial MT"/>
                <a:cs typeface="Arial MT"/>
              </a:rPr>
              <a:t>(V,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E)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another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subgraph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G"</a:t>
            </a:r>
            <a:r>
              <a:rPr dirty="0" sz="24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= (V",</a:t>
            </a:r>
            <a:r>
              <a:rPr dirty="0" sz="24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E")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such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that</a:t>
            </a:r>
            <a:r>
              <a:rPr dirty="0" sz="24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E"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equal</a:t>
            </a:r>
            <a:r>
              <a:rPr dirty="0" sz="24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to E –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E'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and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V"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contains </a:t>
            </a:r>
            <a:r>
              <a:rPr dirty="0" sz="2400" spc="-65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only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vertices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with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which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edges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in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E"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are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incident.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948" y="3782249"/>
            <a:ext cx="2264734" cy="18020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2778" y="4254703"/>
            <a:ext cx="2364157" cy="111191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08990" y="3777555"/>
            <a:ext cx="2121314" cy="13968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19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29741"/>
            <a:ext cx="61194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60"/>
              <a:t>V</a:t>
            </a:r>
            <a:r>
              <a:rPr dirty="0" sz="3600" spc="-100"/>
              <a:t>a</a:t>
            </a:r>
            <a:r>
              <a:rPr dirty="0" sz="3600" spc="-95"/>
              <a:t>r</a:t>
            </a:r>
            <a:r>
              <a:rPr dirty="0" sz="3600" spc="-100"/>
              <a:t>y</a:t>
            </a:r>
            <a:r>
              <a:rPr dirty="0" sz="3600" spc="-95"/>
              <a:t>i</a:t>
            </a:r>
            <a:r>
              <a:rPr dirty="0" sz="3600" spc="-100"/>
              <a:t>n</a:t>
            </a:r>
            <a:r>
              <a:rPr dirty="0" sz="3600" spc="-5"/>
              <a:t>g</a:t>
            </a:r>
            <a:r>
              <a:rPr dirty="0" sz="3600" spc="-409"/>
              <a:t> </a:t>
            </a:r>
            <a:r>
              <a:rPr dirty="0" sz="3600" spc="-100"/>
              <a:t>A</a:t>
            </a:r>
            <a:r>
              <a:rPr dirty="0" sz="3600" spc="-100"/>
              <a:t>p</a:t>
            </a:r>
            <a:r>
              <a:rPr dirty="0" sz="3600" spc="-110"/>
              <a:t>p</a:t>
            </a:r>
            <a:r>
              <a:rPr dirty="0" sz="3600" spc="-110"/>
              <a:t>l</a:t>
            </a:r>
            <a:r>
              <a:rPr dirty="0" sz="3600" spc="-95"/>
              <a:t>i</a:t>
            </a:r>
            <a:r>
              <a:rPr dirty="0" sz="3600" spc="-110"/>
              <a:t>c</a:t>
            </a:r>
            <a:r>
              <a:rPr dirty="0" sz="3600" spc="-100"/>
              <a:t>a</a:t>
            </a:r>
            <a:r>
              <a:rPr dirty="0" sz="3600" spc="-105"/>
              <a:t>t</a:t>
            </a:r>
            <a:r>
              <a:rPr dirty="0" sz="3600" spc="-110"/>
              <a:t>i</a:t>
            </a:r>
            <a:r>
              <a:rPr dirty="0" sz="3600" spc="-110"/>
              <a:t>o</a:t>
            </a:r>
            <a:r>
              <a:rPr dirty="0" sz="3600" spc="-100"/>
              <a:t>n</a:t>
            </a:r>
            <a:r>
              <a:rPr dirty="0" sz="3600"/>
              <a:t>s</a:t>
            </a:r>
            <a:r>
              <a:rPr dirty="0" sz="3600" spc="-245"/>
              <a:t> </a:t>
            </a:r>
            <a:r>
              <a:rPr dirty="0" sz="3600" spc="-95"/>
              <a:t>(</a:t>
            </a:r>
            <a:r>
              <a:rPr dirty="0" sz="3600" spc="-100"/>
              <a:t>e</a:t>
            </a:r>
            <a:r>
              <a:rPr dirty="0" sz="3600" spc="-100"/>
              <a:t>x</a:t>
            </a:r>
            <a:r>
              <a:rPr dirty="0" sz="3600" spc="-100"/>
              <a:t>a</a:t>
            </a:r>
            <a:r>
              <a:rPr dirty="0" sz="3600" spc="-95"/>
              <a:t>m</a:t>
            </a:r>
            <a:r>
              <a:rPr dirty="0" sz="3600" spc="-100"/>
              <a:t>p</a:t>
            </a:r>
            <a:r>
              <a:rPr dirty="0" sz="3600" spc="-95"/>
              <a:t>l</a:t>
            </a:r>
            <a:r>
              <a:rPr dirty="0" sz="3600" spc="-110"/>
              <a:t>e</a:t>
            </a:r>
            <a:r>
              <a:rPr dirty="0" sz="3600" spc="-100"/>
              <a:t>s</a:t>
            </a:r>
            <a:r>
              <a:rPr dirty="0" sz="3600"/>
              <a:t>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537714"/>
            <a:ext cx="7489190" cy="3056890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440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dirty="0" sz="2800" spc="-5">
                <a:solidFill>
                  <a:srgbClr val="292934"/>
                </a:solidFill>
                <a:latin typeface="Arial MT"/>
                <a:cs typeface="Arial MT"/>
              </a:rPr>
              <a:t>Computer</a:t>
            </a:r>
            <a:r>
              <a:rPr dirty="0" sz="2800">
                <a:solidFill>
                  <a:srgbClr val="292934"/>
                </a:solidFill>
                <a:latin typeface="Arial MT"/>
                <a:cs typeface="Arial MT"/>
              </a:rPr>
              <a:t> networks</a:t>
            </a:r>
            <a:endParaRPr sz="2800">
              <a:latin typeface="Arial MT"/>
              <a:cs typeface="Arial MT"/>
            </a:endParaRPr>
          </a:p>
          <a:p>
            <a:pPr marL="194945" marR="5080" indent="-182880">
              <a:lnSpc>
                <a:spcPts val="3020"/>
              </a:lnSpc>
              <a:spcBef>
                <a:spcPts val="725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dirty="0" sz="2800" spc="-5">
                <a:solidFill>
                  <a:srgbClr val="292934"/>
                </a:solidFill>
                <a:latin typeface="Arial MT"/>
                <a:cs typeface="Arial MT"/>
              </a:rPr>
              <a:t>Distinguish</a:t>
            </a:r>
            <a:r>
              <a:rPr dirty="0" sz="2800">
                <a:solidFill>
                  <a:srgbClr val="292934"/>
                </a:solidFill>
                <a:latin typeface="Arial MT"/>
                <a:cs typeface="Arial MT"/>
              </a:rPr>
              <a:t> between</a:t>
            </a:r>
            <a:r>
              <a:rPr dirty="0" sz="2800" spc="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92934"/>
                </a:solidFill>
                <a:latin typeface="Arial MT"/>
                <a:cs typeface="Arial MT"/>
              </a:rPr>
              <a:t>two</a:t>
            </a:r>
            <a:r>
              <a:rPr dirty="0" sz="28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92934"/>
                </a:solidFill>
                <a:latin typeface="Arial MT"/>
                <a:cs typeface="Arial MT"/>
              </a:rPr>
              <a:t>chemical</a:t>
            </a:r>
            <a:r>
              <a:rPr dirty="0" sz="28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92934"/>
                </a:solidFill>
                <a:latin typeface="Arial MT"/>
                <a:cs typeface="Arial MT"/>
              </a:rPr>
              <a:t>compounds </a:t>
            </a:r>
            <a:r>
              <a:rPr dirty="0" sz="2800" spc="-76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92934"/>
                </a:solidFill>
                <a:latin typeface="Arial MT"/>
                <a:cs typeface="Arial MT"/>
              </a:rPr>
              <a:t>with</a:t>
            </a:r>
            <a:r>
              <a:rPr dirty="0" sz="28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dirty="0" sz="28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92934"/>
                </a:solidFill>
                <a:latin typeface="Arial MT"/>
                <a:cs typeface="Arial MT"/>
              </a:rPr>
              <a:t>same</a:t>
            </a:r>
            <a:r>
              <a:rPr dirty="0" sz="2800">
                <a:solidFill>
                  <a:srgbClr val="292934"/>
                </a:solidFill>
                <a:latin typeface="Arial MT"/>
                <a:cs typeface="Arial MT"/>
              </a:rPr>
              <a:t> molecular</a:t>
            </a:r>
            <a:r>
              <a:rPr dirty="0" sz="28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92934"/>
                </a:solidFill>
                <a:latin typeface="Arial MT"/>
                <a:cs typeface="Arial MT"/>
              </a:rPr>
              <a:t>formula</a:t>
            </a:r>
            <a:r>
              <a:rPr dirty="0" sz="28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92934"/>
                </a:solidFill>
                <a:latin typeface="Arial MT"/>
                <a:cs typeface="Arial MT"/>
              </a:rPr>
              <a:t>but</a:t>
            </a:r>
            <a:r>
              <a:rPr dirty="0" sz="28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92934"/>
                </a:solidFill>
                <a:latin typeface="Arial MT"/>
                <a:cs typeface="Arial MT"/>
              </a:rPr>
              <a:t>different </a:t>
            </a:r>
            <a:r>
              <a:rPr dirty="0" sz="2800">
                <a:solidFill>
                  <a:srgbClr val="292934"/>
                </a:solidFill>
                <a:latin typeface="Arial MT"/>
                <a:cs typeface="Arial MT"/>
              </a:rPr>
              <a:t> structures</a:t>
            </a:r>
            <a:endParaRPr sz="28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300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dirty="0" sz="2800" spc="-5">
                <a:solidFill>
                  <a:srgbClr val="292934"/>
                </a:solidFill>
                <a:latin typeface="Arial MT"/>
                <a:cs typeface="Arial MT"/>
              </a:rPr>
              <a:t>Solve </a:t>
            </a:r>
            <a:r>
              <a:rPr dirty="0" sz="2800">
                <a:solidFill>
                  <a:srgbClr val="292934"/>
                </a:solidFill>
                <a:latin typeface="Arial MT"/>
                <a:cs typeface="Arial MT"/>
              </a:rPr>
              <a:t>shortest</a:t>
            </a:r>
            <a:r>
              <a:rPr dirty="0" sz="2800" spc="-5">
                <a:solidFill>
                  <a:srgbClr val="292934"/>
                </a:solidFill>
                <a:latin typeface="Arial MT"/>
                <a:cs typeface="Arial MT"/>
              </a:rPr>
              <a:t> path</a:t>
            </a:r>
            <a:r>
              <a:rPr dirty="0" sz="28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92934"/>
                </a:solidFill>
                <a:latin typeface="Arial MT"/>
                <a:cs typeface="Arial MT"/>
              </a:rPr>
              <a:t>problems</a:t>
            </a:r>
            <a:r>
              <a:rPr dirty="0" sz="28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92934"/>
                </a:solidFill>
                <a:latin typeface="Arial MT"/>
                <a:cs typeface="Arial MT"/>
              </a:rPr>
              <a:t>between</a:t>
            </a:r>
            <a:r>
              <a:rPr dirty="0" sz="28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92934"/>
                </a:solidFill>
                <a:latin typeface="Arial MT"/>
                <a:cs typeface="Arial MT"/>
              </a:rPr>
              <a:t>cities</a:t>
            </a:r>
            <a:endParaRPr sz="2800">
              <a:latin typeface="Arial MT"/>
              <a:cs typeface="Arial MT"/>
            </a:endParaRPr>
          </a:p>
          <a:p>
            <a:pPr marL="194945" marR="636270" indent="-182880">
              <a:lnSpc>
                <a:spcPts val="3020"/>
              </a:lnSpc>
              <a:spcBef>
                <a:spcPts val="720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dirty="0" sz="2800" spc="-5">
                <a:solidFill>
                  <a:srgbClr val="292934"/>
                </a:solidFill>
                <a:latin typeface="Arial MT"/>
                <a:cs typeface="Arial MT"/>
              </a:rPr>
              <a:t>Scheduling</a:t>
            </a:r>
            <a:r>
              <a:rPr dirty="0" sz="28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92934"/>
                </a:solidFill>
                <a:latin typeface="Arial MT"/>
                <a:cs typeface="Arial MT"/>
              </a:rPr>
              <a:t>exams</a:t>
            </a:r>
            <a:r>
              <a:rPr dirty="0" sz="28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92934"/>
                </a:solidFill>
                <a:latin typeface="Arial MT"/>
                <a:cs typeface="Arial MT"/>
              </a:rPr>
              <a:t>and</a:t>
            </a:r>
            <a:r>
              <a:rPr dirty="0" sz="2800" spc="-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92934"/>
                </a:solidFill>
                <a:latin typeface="Arial MT"/>
                <a:cs typeface="Arial MT"/>
              </a:rPr>
              <a:t>assign</a:t>
            </a:r>
            <a:r>
              <a:rPr dirty="0" sz="28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92934"/>
                </a:solidFill>
                <a:latin typeface="Arial MT"/>
                <a:cs typeface="Arial MT"/>
              </a:rPr>
              <a:t>channels</a:t>
            </a:r>
            <a:r>
              <a:rPr dirty="0" sz="28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92934"/>
                </a:solidFill>
                <a:latin typeface="Arial MT"/>
                <a:cs typeface="Arial MT"/>
              </a:rPr>
              <a:t>to </a:t>
            </a:r>
            <a:r>
              <a:rPr dirty="0" sz="2800" spc="-76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92934"/>
                </a:solidFill>
                <a:latin typeface="Arial MT"/>
                <a:cs typeface="Arial MT"/>
              </a:rPr>
              <a:t>television stations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0009" y="62610"/>
            <a:ext cx="1390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5530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Co</a:t>
            </a:r>
            <a:r>
              <a:rPr dirty="0" spc="-105"/>
              <a:t>m</a:t>
            </a:r>
            <a:r>
              <a:rPr dirty="0" spc="-105"/>
              <a:t>p</a:t>
            </a:r>
            <a:r>
              <a:rPr dirty="0" spc="-105"/>
              <a:t>l</a:t>
            </a:r>
            <a:r>
              <a:rPr dirty="0" spc="-105"/>
              <a:t>e</a:t>
            </a:r>
            <a:r>
              <a:rPr dirty="0" spc="-105"/>
              <a:t>m</a:t>
            </a:r>
            <a:r>
              <a:rPr dirty="0" spc="-105"/>
              <a:t>en</a:t>
            </a:r>
            <a:r>
              <a:rPr dirty="0" spc="-5"/>
              <a:t>t</a:t>
            </a:r>
            <a:r>
              <a:rPr dirty="0" spc="-175"/>
              <a:t> </a:t>
            </a:r>
            <a:r>
              <a:rPr dirty="0" spc="-105"/>
              <a:t>o</a:t>
            </a:r>
            <a:r>
              <a:rPr dirty="0" spc="-5"/>
              <a:t>f</a:t>
            </a:r>
            <a:r>
              <a:rPr dirty="0" spc="-200"/>
              <a:t> </a:t>
            </a:r>
            <a:r>
              <a:rPr dirty="0" spc="-105"/>
              <a:t>S</a:t>
            </a:r>
            <a:r>
              <a:rPr dirty="0" spc="-105"/>
              <a:t>ubg</a:t>
            </a:r>
            <a:r>
              <a:rPr dirty="0" spc="-105"/>
              <a:t>r</a:t>
            </a:r>
            <a:r>
              <a:rPr dirty="0" spc="-105"/>
              <a:t>ap</a:t>
            </a:r>
            <a:r>
              <a:rPr dirty="0" spc="-5"/>
              <a:t>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66837" y="2967037"/>
            <a:ext cx="923925" cy="1457325"/>
            <a:chOff x="1366837" y="2967037"/>
            <a:chExt cx="923925" cy="1457325"/>
          </a:xfrm>
        </p:grpSpPr>
        <p:sp>
          <p:nvSpPr>
            <p:cNvPr id="4" name="object 4"/>
            <p:cNvSpPr/>
            <p:nvPr/>
          </p:nvSpPr>
          <p:spPr>
            <a:xfrm>
              <a:off x="1371600" y="40386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71600" y="40386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500"/>
                  </a:lnTo>
                  <a:close/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905000" y="29718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905000" y="29718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500"/>
                  </a:lnTo>
                  <a:close/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018792" y="3011246"/>
            <a:ext cx="153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u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19237" y="3348037"/>
            <a:ext cx="1381125" cy="1152525"/>
            <a:chOff x="1519237" y="3348037"/>
            <a:chExt cx="1381125" cy="1152525"/>
          </a:xfrm>
        </p:grpSpPr>
        <p:sp>
          <p:nvSpPr>
            <p:cNvPr id="10" name="object 10"/>
            <p:cNvSpPr/>
            <p:nvPr/>
          </p:nvSpPr>
          <p:spPr>
            <a:xfrm>
              <a:off x="1524000" y="3352800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457200" y="0"/>
                  </a:moveTo>
                  <a:lnTo>
                    <a:pt x="0" y="762000"/>
                  </a:lnTo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14600" y="41148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133600" y="3352800"/>
              <a:ext cx="762000" cy="1143000"/>
            </a:xfrm>
            <a:custGeom>
              <a:avLst/>
              <a:gdLst/>
              <a:ahLst/>
              <a:cxnLst/>
              <a:rect l="l" t="t" r="r" b="b"/>
              <a:pathLst>
                <a:path w="762000" h="1143000">
                  <a:moveTo>
                    <a:pt x="381000" y="952500"/>
                  </a:moveTo>
                  <a:lnTo>
                    <a:pt x="386034" y="908837"/>
                  </a:lnTo>
                  <a:lnTo>
                    <a:pt x="400372" y="868746"/>
                  </a:lnTo>
                  <a:lnTo>
                    <a:pt x="422867" y="833374"/>
                  </a:lnTo>
                  <a:lnTo>
                    <a:pt x="452374" y="803867"/>
                  </a:lnTo>
                  <a:lnTo>
                    <a:pt x="487746" y="781372"/>
                  </a:lnTo>
                  <a:lnTo>
                    <a:pt x="527837" y="767034"/>
                  </a:lnTo>
                  <a:lnTo>
                    <a:pt x="571500" y="762000"/>
                  </a:lnTo>
                  <a:lnTo>
                    <a:pt x="615162" y="767034"/>
                  </a:lnTo>
                  <a:lnTo>
                    <a:pt x="655253" y="781372"/>
                  </a:lnTo>
                  <a:lnTo>
                    <a:pt x="690625" y="803867"/>
                  </a:lnTo>
                  <a:lnTo>
                    <a:pt x="720132" y="833374"/>
                  </a:lnTo>
                  <a:lnTo>
                    <a:pt x="742627" y="868746"/>
                  </a:lnTo>
                  <a:lnTo>
                    <a:pt x="756965" y="908837"/>
                  </a:lnTo>
                  <a:lnTo>
                    <a:pt x="762000" y="952500"/>
                  </a:lnTo>
                  <a:lnTo>
                    <a:pt x="756965" y="996162"/>
                  </a:lnTo>
                  <a:lnTo>
                    <a:pt x="742627" y="1036253"/>
                  </a:lnTo>
                  <a:lnTo>
                    <a:pt x="720132" y="1071625"/>
                  </a:lnTo>
                  <a:lnTo>
                    <a:pt x="690625" y="1101132"/>
                  </a:lnTo>
                  <a:lnTo>
                    <a:pt x="655253" y="1123627"/>
                  </a:lnTo>
                  <a:lnTo>
                    <a:pt x="615162" y="1137965"/>
                  </a:lnTo>
                  <a:lnTo>
                    <a:pt x="571500" y="1143000"/>
                  </a:lnTo>
                  <a:lnTo>
                    <a:pt x="527837" y="1137965"/>
                  </a:lnTo>
                  <a:lnTo>
                    <a:pt x="487746" y="1123627"/>
                  </a:lnTo>
                  <a:lnTo>
                    <a:pt x="452374" y="1101132"/>
                  </a:lnTo>
                  <a:lnTo>
                    <a:pt x="422867" y="1071625"/>
                  </a:lnTo>
                  <a:lnTo>
                    <a:pt x="400372" y="1036253"/>
                  </a:lnTo>
                  <a:lnTo>
                    <a:pt x="386034" y="996162"/>
                  </a:lnTo>
                  <a:lnTo>
                    <a:pt x="381000" y="952500"/>
                  </a:lnTo>
                  <a:close/>
                </a:path>
                <a:path w="762000" h="1143000">
                  <a:moveTo>
                    <a:pt x="0" y="0"/>
                  </a:moveTo>
                  <a:lnTo>
                    <a:pt x="457200" y="762000"/>
                  </a:lnTo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481074" y="4029836"/>
            <a:ext cx="1348740" cy="958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037590" algn="l"/>
              </a:tabLst>
            </a:pPr>
            <a:r>
              <a:rPr dirty="0" sz="1300" spc="-5">
                <a:solidFill>
                  <a:srgbClr val="292934"/>
                </a:solidFill>
                <a:latin typeface="Arial MT"/>
                <a:cs typeface="Arial MT"/>
              </a:rPr>
              <a:t>v</a:t>
            </a:r>
            <a:r>
              <a:rPr dirty="0" u="sng" sz="1300" spc="-5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	</a:t>
            </a:r>
            <a:r>
              <a:rPr dirty="0" baseline="-30864" sz="2700">
                <a:solidFill>
                  <a:srgbClr val="292934"/>
                </a:solidFill>
                <a:latin typeface="Tahoma"/>
                <a:cs typeface="Tahoma"/>
              </a:rPr>
              <a:t>w</a:t>
            </a:r>
            <a:endParaRPr baseline="-30864" sz="2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ahoma"/>
              <a:cs typeface="Tahoma"/>
            </a:endParaRPr>
          </a:p>
          <a:p>
            <a:pPr algn="ctr" marR="3302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G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853237" y="2890837"/>
            <a:ext cx="390525" cy="390525"/>
            <a:chOff x="6853237" y="2890837"/>
            <a:chExt cx="390525" cy="390525"/>
          </a:xfrm>
        </p:grpSpPr>
        <p:sp>
          <p:nvSpPr>
            <p:cNvPr id="15" name="object 15"/>
            <p:cNvSpPr/>
            <p:nvPr/>
          </p:nvSpPr>
          <p:spPr>
            <a:xfrm>
              <a:off x="6858000" y="28956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858000" y="28956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500"/>
                  </a:lnTo>
                  <a:close/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972681" y="2935046"/>
            <a:ext cx="153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u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414837" y="2967037"/>
            <a:ext cx="390525" cy="390525"/>
            <a:chOff x="4414837" y="2967037"/>
            <a:chExt cx="390525" cy="390525"/>
          </a:xfrm>
        </p:grpSpPr>
        <p:sp>
          <p:nvSpPr>
            <p:cNvPr id="19" name="object 19"/>
            <p:cNvSpPr/>
            <p:nvPr/>
          </p:nvSpPr>
          <p:spPr>
            <a:xfrm>
              <a:off x="4419600" y="29718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419600" y="29718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500"/>
                  </a:lnTo>
                  <a:close/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534027" y="3011246"/>
            <a:ext cx="153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u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024437" y="4033837"/>
            <a:ext cx="390525" cy="390525"/>
            <a:chOff x="5024437" y="4033837"/>
            <a:chExt cx="390525" cy="390525"/>
          </a:xfrm>
        </p:grpSpPr>
        <p:sp>
          <p:nvSpPr>
            <p:cNvPr id="23" name="object 23"/>
            <p:cNvSpPr/>
            <p:nvPr/>
          </p:nvSpPr>
          <p:spPr>
            <a:xfrm>
              <a:off x="5029200" y="40386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029200" y="40386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500"/>
                  </a:lnTo>
                  <a:close/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5123815" y="4078604"/>
            <a:ext cx="1955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957637" y="4110037"/>
            <a:ext cx="390525" cy="390525"/>
            <a:chOff x="3957637" y="4110037"/>
            <a:chExt cx="390525" cy="390525"/>
          </a:xfrm>
        </p:grpSpPr>
        <p:sp>
          <p:nvSpPr>
            <p:cNvPr id="27" name="object 27"/>
            <p:cNvSpPr/>
            <p:nvPr/>
          </p:nvSpPr>
          <p:spPr>
            <a:xfrm>
              <a:off x="3962400" y="41148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962400" y="41148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500"/>
                  </a:lnTo>
                  <a:close/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4084446" y="4154804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v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853237" y="4033837"/>
            <a:ext cx="390525" cy="390525"/>
            <a:chOff x="6853237" y="4033837"/>
            <a:chExt cx="390525" cy="390525"/>
          </a:xfrm>
        </p:grpSpPr>
        <p:sp>
          <p:nvSpPr>
            <p:cNvPr id="31" name="object 31"/>
            <p:cNvSpPr/>
            <p:nvPr/>
          </p:nvSpPr>
          <p:spPr>
            <a:xfrm>
              <a:off x="6858000" y="40386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858000" y="40386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500"/>
                  </a:lnTo>
                  <a:close/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6980301" y="4078604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v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186237" y="3348037"/>
            <a:ext cx="843280" cy="1000125"/>
            <a:chOff x="4186237" y="3348037"/>
            <a:chExt cx="843280" cy="1000125"/>
          </a:xfrm>
        </p:grpSpPr>
        <p:sp>
          <p:nvSpPr>
            <p:cNvPr id="35" name="object 35"/>
            <p:cNvSpPr/>
            <p:nvPr/>
          </p:nvSpPr>
          <p:spPr>
            <a:xfrm>
              <a:off x="4191000" y="3352800"/>
              <a:ext cx="304800" cy="762000"/>
            </a:xfrm>
            <a:custGeom>
              <a:avLst/>
              <a:gdLst/>
              <a:ahLst/>
              <a:cxnLst/>
              <a:rect l="l" t="t" r="r" b="b"/>
              <a:pathLst>
                <a:path w="304800" h="762000">
                  <a:moveTo>
                    <a:pt x="304800" y="0"/>
                  </a:moveTo>
                  <a:lnTo>
                    <a:pt x="0" y="762000"/>
                  </a:lnTo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343400" y="43434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 h="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/>
          <p:nvPr/>
        </p:nvSpPr>
        <p:spPr>
          <a:xfrm>
            <a:off x="7010400" y="3276600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52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568697" y="4764785"/>
            <a:ext cx="3136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H</a:t>
            </a:r>
            <a:r>
              <a:rPr dirty="0" baseline="-20833" sz="1800" spc="-7">
                <a:solidFill>
                  <a:srgbClr val="292934"/>
                </a:solidFill>
                <a:latin typeface="Tahoma"/>
                <a:cs typeface="Tahoma"/>
              </a:rPr>
              <a:t>1</a:t>
            </a:r>
            <a:endParaRPr baseline="-20833" sz="18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931406" y="4688585"/>
            <a:ext cx="3136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H</a:t>
            </a:r>
            <a:r>
              <a:rPr dirty="0" baseline="-20833" sz="1800" spc="-7">
                <a:solidFill>
                  <a:srgbClr val="292934"/>
                </a:solidFill>
                <a:latin typeface="Tahoma"/>
                <a:cs typeface="Tahoma"/>
              </a:rPr>
              <a:t>2</a:t>
            </a:r>
            <a:endParaRPr baseline="-20833" sz="18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20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0419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S</a:t>
            </a:r>
            <a:r>
              <a:rPr dirty="0" spc="-105"/>
              <a:t>ubg</a:t>
            </a:r>
            <a:r>
              <a:rPr dirty="0" spc="-105"/>
              <a:t>r</a:t>
            </a:r>
            <a:r>
              <a:rPr dirty="0" spc="-105"/>
              <a:t>ap</a:t>
            </a:r>
            <a:r>
              <a:rPr dirty="0" spc="-5"/>
              <a:t>h</a:t>
            </a:r>
            <a:r>
              <a:rPr dirty="0" spc="-190"/>
              <a:t> </a:t>
            </a:r>
            <a:r>
              <a:rPr dirty="0" spc="-100"/>
              <a:t>I</a:t>
            </a:r>
            <a:r>
              <a:rPr dirty="0" spc="-100"/>
              <a:t>s</a:t>
            </a:r>
            <a:r>
              <a:rPr dirty="0" spc="-105"/>
              <a:t>o</a:t>
            </a:r>
            <a:r>
              <a:rPr dirty="0" spc="-105"/>
              <a:t>m</a:t>
            </a:r>
            <a:r>
              <a:rPr dirty="0" spc="-105"/>
              <a:t>o</a:t>
            </a:r>
            <a:r>
              <a:rPr dirty="0" spc="-105"/>
              <a:t>r</a:t>
            </a:r>
            <a:r>
              <a:rPr dirty="0" spc="-105"/>
              <a:t>ph</a:t>
            </a:r>
            <a:r>
              <a:rPr dirty="0" spc="-105"/>
              <a:t>i</a:t>
            </a:r>
            <a:r>
              <a:rPr dirty="0" spc="-100"/>
              <a:t>s</a:t>
            </a:r>
            <a:r>
              <a:rPr dirty="0" spc="-5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531734" cy="1489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 b="1" i="1">
                <a:solidFill>
                  <a:srgbClr val="292934"/>
                </a:solidFill>
                <a:latin typeface="Arial"/>
                <a:cs typeface="Arial"/>
              </a:rPr>
              <a:t>subgraph</a:t>
            </a:r>
            <a:r>
              <a:rPr dirty="0" sz="2400" spc="-10" b="1" i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 b="1" i="1">
                <a:solidFill>
                  <a:srgbClr val="292934"/>
                </a:solidFill>
                <a:latin typeface="Arial"/>
                <a:cs typeface="Arial"/>
              </a:rPr>
              <a:t>isomorphism</a:t>
            </a:r>
            <a:r>
              <a:rPr dirty="0" sz="2400" spc="-15" b="1" i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a computational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task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in </a:t>
            </a:r>
            <a:r>
              <a:rPr dirty="0" sz="2400" spc="-65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which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two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 graphs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G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and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H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are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given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as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input,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and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one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must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determine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whether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G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contains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subgraph</a:t>
            </a:r>
            <a:r>
              <a:rPr dirty="0" sz="24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that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is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isomorphic</a:t>
            </a:r>
            <a:r>
              <a:rPr dirty="0" sz="24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to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H.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124200"/>
            <a:ext cx="2342995" cy="26169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68483" y="3124200"/>
            <a:ext cx="1581492" cy="21195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76220" y="6052820"/>
            <a:ext cx="28854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f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: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{(A,</a:t>
            </a:r>
            <a:r>
              <a:rPr dirty="0" sz="1800" spc="-2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C</a:t>
            </a:r>
            <a:r>
              <a:rPr dirty="0" baseline="-20833" sz="1800">
                <a:solidFill>
                  <a:srgbClr val="292934"/>
                </a:solidFill>
                <a:latin typeface="Tahoma"/>
                <a:cs typeface="Tahoma"/>
              </a:rPr>
              <a:t>1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),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(B,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A</a:t>
            </a:r>
            <a:r>
              <a:rPr dirty="0" baseline="-20833" sz="1800">
                <a:solidFill>
                  <a:srgbClr val="292934"/>
                </a:solidFill>
                <a:latin typeface="Tahoma"/>
                <a:cs typeface="Tahoma"/>
              </a:rPr>
              <a:t>1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),</a:t>
            </a:r>
            <a:r>
              <a:rPr dirty="0" sz="1800" spc="-2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(C,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B</a:t>
            </a:r>
            <a:r>
              <a:rPr dirty="0" baseline="-20833" sz="1800" spc="-15">
                <a:solidFill>
                  <a:srgbClr val="292934"/>
                </a:solidFill>
                <a:latin typeface="Tahoma"/>
                <a:cs typeface="Tahoma"/>
              </a:rPr>
              <a:t>1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)}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21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6240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Hand</a:t>
            </a:r>
            <a:r>
              <a:rPr dirty="0" spc="-100"/>
              <a:t>s</a:t>
            </a:r>
            <a:r>
              <a:rPr dirty="0" spc="-105"/>
              <a:t>ha</a:t>
            </a:r>
            <a:r>
              <a:rPr dirty="0" spc="-100"/>
              <a:t>k</a:t>
            </a:r>
            <a:r>
              <a:rPr dirty="0" spc="-105"/>
              <a:t>i</a:t>
            </a:r>
            <a:r>
              <a:rPr dirty="0" spc="-105"/>
              <a:t>n</a:t>
            </a:r>
            <a:r>
              <a:rPr dirty="0" spc="-5"/>
              <a:t>g</a:t>
            </a:r>
            <a:r>
              <a:rPr dirty="0" spc="-204"/>
              <a:t> </a:t>
            </a:r>
            <a:r>
              <a:rPr dirty="0" spc="-105"/>
              <a:t>Le</a:t>
            </a:r>
            <a:r>
              <a:rPr dirty="0" spc="-105"/>
              <a:t>mm</a:t>
            </a:r>
            <a:r>
              <a:rPr dirty="0" spc="-5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906384" cy="2143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Consider</a:t>
            </a:r>
            <a:r>
              <a:rPr dirty="0" sz="2400" spc="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a graph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G</a:t>
            </a:r>
            <a:r>
              <a:rPr dirty="0" sz="24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with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e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number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dirty="0" sz="24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edges</a:t>
            </a:r>
            <a:r>
              <a:rPr dirty="0" sz="2400" spc="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and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n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number </a:t>
            </a:r>
            <a:r>
              <a:rPr dirty="0" sz="2400" spc="-65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vertices.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Since</a:t>
            </a:r>
            <a:r>
              <a:rPr dirty="0" sz="24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each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edge</a:t>
            </a:r>
            <a:r>
              <a:rPr dirty="0" sz="24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contributes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two degrees,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the 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sum of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degrees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all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vertices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in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G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twice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number </a:t>
            </a:r>
            <a:r>
              <a:rPr dirty="0" sz="2400" spc="-65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 edges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in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G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i.e.</a:t>
            </a:r>
            <a:endParaRPr sz="2400">
              <a:latin typeface="Arial MT"/>
              <a:cs typeface="Arial MT"/>
            </a:endParaRPr>
          </a:p>
          <a:p>
            <a:pPr algn="ctr" marL="711835">
              <a:lnSpc>
                <a:spcPct val="100000"/>
              </a:lnSpc>
              <a:spcBef>
                <a:spcPts val="835"/>
              </a:spcBef>
              <a:tabLst>
                <a:tab pos="1671955" algn="l"/>
              </a:tabLst>
            </a:pPr>
            <a:r>
              <a:rPr dirty="0" sz="3600">
                <a:solidFill>
                  <a:srgbClr val="292934"/>
                </a:solidFill>
                <a:latin typeface="Arial MT"/>
                <a:cs typeface="Arial MT"/>
              </a:rPr>
              <a:t>∑	</a:t>
            </a:r>
            <a:r>
              <a:rPr dirty="0" sz="3600" spc="-5">
                <a:solidFill>
                  <a:srgbClr val="292934"/>
                </a:solidFill>
                <a:latin typeface="Arial MT"/>
                <a:cs typeface="Arial MT"/>
              </a:rPr>
              <a:t>d(</a:t>
            </a:r>
            <a:r>
              <a:rPr dirty="0" sz="3600" spc="-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292934"/>
                </a:solidFill>
                <a:latin typeface="Arial MT"/>
                <a:cs typeface="Arial MT"/>
              </a:rPr>
              <a:t>vi)</a:t>
            </a:r>
            <a:r>
              <a:rPr dirty="0" sz="36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292934"/>
                </a:solidFill>
                <a:latin typeface="Arial MT"/>
                <a:cs typeface="Arial MT"/>
              </a:rPr>
              <a:t>=</a:t>
            </a:r>
            <a:r>
              <a:rPr dirty="0" sz="36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292934"/>
                </a:solidFill>
                <a:latin typeface="Arial MT"/>
                <a:cs typeface="Arial MT"/>
              </a:rPr>
              <a:t>2</a:t>
            </a:r>
            <a:r>
              <a:rPr dirty="0" sz="3600" spc="-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292934"/>
                </a:solidFill>
                <a:latin typeface="Arial MT"/>
                <a:cs typeface="Arial MT"/>
              </a:rPr>
              <a:t>e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22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8421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P</a:t>
            </a:r>
            <a:r>
              <a:rPr dirty="0" spc="-100"/>
              <a:t>r</a:t>
            </a:r>
            <a:r>
              <a:rPr dirty="0" spc="-105"/>
              <a:t>ob</a:t>
            </a:r>
            <a:r>
              <a:rPr dirty="0" spc="-105"/>
              <a:t>l</a:t>
            </a:r>
            <a:r>
              <a:rPr dirty="0" spc="-105"/>
              <a:t>e</a:t>
            </a:r>
            <a:r>
              <a:rPr dirty="0" spc="-5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588973"/>
            <a:ext cx="7811134" cy="2586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ts val="2735"/>
              </a:lnSpc>
              <a:spcBef>
                <a:spcPts val="100"/>
              </a:spcBef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How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many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nodes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are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necessary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to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construct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graph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with</a:t>
            </a:r>
            <a:endParaRPr sz="2400">
              <a:latin typeface="Arial MT"/>
              <a:cs typeface="Arial MT"/>
            </a:endParaRPr>
          </a:p>
          <a:p>
            <a:pPr marL="25400">
              <a:lnSpc>
                <a:spcPts val="2735"/>
              </a:lnSpc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exactly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6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edges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in which</a:t>
            </a:r>
            <a:r>
              <a:rPr dirty="0" sz="24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each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node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of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degree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2.</a:t>
            </a:r>
            <a:endParaRPr sz="2400">
              <a:latin typeface="Arial MT"/>
              <a:cs typeface="Arial MT"/>
            </a:endParaRPr>
          </a:p>
          <a:p>
            <a:pPr marL="25400" marR="546100">
              <a:lnSpc>
                <a:spcPts val="2590"/>
              </a:lnSpc>
              <a:spcBef>
                <a:spcPts val="615"/>
              </a:spcBef>
            </a:pPr>
            <a:r>
              <a:rPr dirty="0" sz="2400" b="1">
                <a:solidFill>
                  <a:srgbClr val="292934"/>
                </a:solidFill>
                <a:latin typeface="Arial"/>
                <a:cs typeface="Arial"/>
              </a:rPr>
              <a:t>Soln.</a:t>
            </a:r>
            <a:r>
              <a:rPr dirty="0" sz="2400" spc="-25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292934"/>
                </a:solidFill>
                <a:latin typeface="Arial"/>
                <a:cs typeface="Arial"/>
              </a:rPr>
              <a:t>: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Suppose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there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are n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vertices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in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graph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with </a:t>
            </a:r>
            <a:r>
              <a:rPr dirty="0" sz="2400" spc="-65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6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edges.</a:t>
            </a:r>
            <a:r>
              <a:rPr dirty="0" sz="2400" spc="-1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Also,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given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degree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of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each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vertex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2.</a:t>
            </a:r>
            <a:endParaRPr sz="2400">
              <a:latin typeface="Arial MT"/>
              <a:cs typeface="Arial MT"/>
            </a:endParaRPr>
          </a:p>
          <a:p>
            <a:pPr marL="25400">
              <a:lnSpc>
                <a:spcPts val="2555"/>
              </a:lnSpc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Therefore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by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handshaking</a:t>
            </a:r>
            <a:r>
              <a:rPr dirty="0" sz="2400" spc="3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lemma,</a:t>
            </a:r>
            <a:endParaRPr sz="2400">
              <a:latin typeface="Arial MT"/>
              <a:cs typeface="Arial MT"/>
            </a:endParaRPr>
          </a:p>
          <a:p>
            <a:pPr algn="ctr" marR="1713230">
              <a:lnSpc>
                <a:spcPct val="100000"/>
              </a:lnSpc>
              <a:spcBef>
                <a:spcPts val="290"/>
              </a:spcBef>
            </a:pPr>
            <a:r>
              <a:rPr dirty="0" sz="2400" spc="-919">
                <a:solidFill>
                  <a:srgbClr val="292934"/>
                </a:solidFill>
                <a:latin typeface="Arial MT"/>
                <a:cs typeface="Arial MT"/>
              </a:rPr>
              <a:t>Σ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d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(v</a:t>
            </a:r>
            <a:r>
              <a:rPr dirty="0" baseline="-20833" sz="2400">
                <a:solidFill>
                  <a:srgbClr val="292934"/>
                </a:solidFill>
                <a:latin typeface="Arial MT"/>
                <a:cs typeface="Arial MT"/>
              </a:rPr>
              <a:t>i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)=2e</a:t>
            </a:r>
            <a:r>
              <a:rPr dirty="0" sz="24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=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2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Symbol"/>
                <a:cs typeface="Symbol"/>
              </a:rPr>
              <a:t></a:t>
            </a:r>
            <a:r>
              <a:rPr dirty="0" sz="2400" spc="6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6</a:t>
            </a:r>
            <a:endParaRPr sz="2400">
              <a:latin typeface="Arial MT"/>
              <a:cs typeface="Arial MT"/>
            </a:endParaRPr>
          </a:p>
          <a:p>
            <a:pPr algn="ctr" marR="665480">
              <a:lnSpc>
                <a:spcPct val="100000"/>
              </a:lnSpc>
              <a:spcBef>
                <a:spcPts val="290"/>
              </a:spcBef>
              <a:tabLst>
                <a:tab pos="997585" algn="l"/>
              </a:tabLst>
            </a:pPr>
            <a:r>
              <a:rPr dirty="0" sz="2400">
                <a:solidFill>
                  <a:srgbClr val="292934"/>
                </a:solidFill>
                <a:latin typeface="Symbol"/>
                <a:cs typeface="Symbol"/>
              </a:rPr>
              <a:t>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d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 (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v</a:t>
            </a:r>
            <a:r>
              <a:rPr dirty="0" baseline="-20833" sz="2400" spc="-7">
                <a:solidFill>
                  <a:srgbClr val="292934"/>
                </a:solidFill>
                <a:latin typeface="Arial MT"/>
                <a:cs typeface="Arial MT"/>
              </a:rPr>
              <a:t>1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)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+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d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(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v</a:t>
            </a:r>
            <a:r>
              <a:rPr dirty="0" baseline="-20833" sz="2400" spc="-7">
                <a:solidFill>
                  <a:srgbClr val="292934"/>
                </a:solidFill>
                <a:latin typeface="Arial MT"/>
                <a:cs typeface="Arial MT"/>
              </a:rPr>
              <a:t>2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)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+ … +</a:t>
            </a:r>
            <a:r>
              <a:rPr dirty="0" sz="24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d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(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v</a:t>
            </a:r>
            <a:r>
              <a:rPr dirty="0" baseline="-20833" sz="2400" spc="-7">
                <a:solidFill>
                  <a:srgbClr val="292934"/>
                </a:solidFill>
                <a:latin typeface="Arial MT"/>
                <a:cs typeface="Arial MT"/>
              </a:rPr>
              <a:t>n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)</a:t>
            </a:r>
            <a:r>
              <a:rPr dirty="0" sz="2400" spc="-17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=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 12.</a:t>
            </a:r>
            <a:endParaRPr sz="24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31544" y="4197565"/>
          <a:ext cx="3145790" cy="1179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/>
                <a:gridCol w="933450"/>
                <a:gridCol w="835025"/>
                <a:gridCol w="738505"/>
              </a:tblGrid>
              <a:tr h="38840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400">
                          <a:solidFill>
                            <a:srgbClr val="292934"/>
                          </a:solidFill>
                          <a:latin typeface="Symbol"/>
                          <a:cs typeface="Symbol"/>
                        </a:rPr>
                        <a:t>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400">
                          <a:solidFill>
                            <a:srgbClr val="292934"/>
                          </a:solidFill>
                          <a:latin typeface="Arial MT"/>
                          <a:cs typeface="Arial MT"/>
                        </a:rPr>
                        <a:t>=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400" spc="-5">
                          <a:solidFill>
                            <a:srgbClr val="292934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1905"/>
                </a:tc>
              </a:tr>
              <a:tr h="4024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2400">
                          <a:solidFill>
                            <a:srgbClr val="292934"/>
                          </a:solidFill>
                          <a:latin typeface="Symbol"/>
                          <a:cs typeface="Symbol"/>
                        </a:rPr>
                        <a:t>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2400" spc="-10">
                          <a:solidFill>
                            <a:srgbClr val="292934"/>
                          </a:solidFill>
                          <a:latin typeface="Arial MT"/>
                          <a:cs typeface="Arial MT"/>
                        </a:rPr>
                        <a:t>2n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2400">
                          <a:solidFill>
                            <a:srgbClr val="292934"/>
                          </a:solidFill>
                          <a:latin typeface="Arial MT"/>
                          <a:cs typeface="Arial MT"/>
                        </a:rPr>
                        <a:t>=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2400" spc="-10">
                          <a:solidFill>
                            <a:srgbClr val="292934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15875"/>
                </a:tc>
              </a:tr>
              <a:tr h="387872">
                <a:tc>
                  <a:txBody>
                    <a:bodyPr/>
                    <a:lstStyle/>
                    <a:p>
                      <a:pPr marL="31750">
                        <a:lnSpc>
                          <a:spcPts val="2825"/>
                        </a:lnSpc>
                        <a:spcBef>
                          <a:spcPts val="125"/>
                        </a:spcBef>
                      </a:pPr>
                      <a:r>
                        <a:rPr dirty="0" sz="2400">
                          <a:solidFill>
                            <a:srgbClr val="292934"/>
                          </a:solidFill>
                          <a:latin typeface="Symbol"/>
                          <a:cs typeface="Symbol"/>
                        </a:rPr>
                        <a:t>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ts val="2825"/>
                        </a:lnSpc>
                        <a:spcBef>
                          <a:spcPts val="125"/>
                        </a:spcBef>
                      </a:pPr>
                      <a:r>
                        <a:rPr dirty="0" sz="2400">
                          <a:solidFill>
                            <a:srgbClr val="292934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ts val="2825"/>
                        </a:lnSpc>
                        <a:spcBef>
                          <a:spcPts val="125"/>
                        </a:spcBef>
                      </a:pPr>
                      <a:r>
                        <a:rPr dirty="0" sz="2400">
                          <a:solidFill>
                            <a:srgbClr val="292934"/>
                          </a:solidFill>
                          <a:latin typeface="Arial MT"/>
                          <a:cs typeface="Arial MT"/>
                        </a:rPr>
                        <a:t>=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ts val="2825"/>
                        </a:lnSpc>
                        <a:spcBef>
                          <a:spcPts val="125"/>
                        </a:spcBef>
                      </a:pPr>
                      <a:r>
                        <a:rPr dirty="0" sz="2400">
                          <a:solidFill>
                            <a:srgbClr val="292934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15875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35940" y="5394147"/>
            <a:ext cx="7549515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Hence,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6 nodes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are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required</a:t>
            </a:r>
            <a:r>
              <a:rPr dirty="0" sz="2400" spc="3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to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construct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graph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with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6 </a:t>
            </a:r>
            <a:r>
              <a:rPr dirty="0" sz="2400" spc="-65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edges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in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which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each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node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of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degree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2.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23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8421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Pr</a:t>
            </a:r>
            <a:r>
              <a:rPr dirty="0" spc="-105"/>
              <a:t>ob</a:t>
            </a:r>
            <a:r>
              <a:rPr dirty="0" spc="-105"/>
              <a:t>l</a:t>
            </a:r>
            <a:r>
              <a:rPr dirty="0" spc="-105"/>
              <a:t>e</a:t>
            </a:r>
            <a:r>
              <a:rPr dirty="0" spc="-5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588973"/>
            <a:ext cx="7968615" cy="3794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ts val="2735"/>
              </a:lnSpc>
              <a:spcBef>
                <a:spcPts val="100"/>
              </a:spcBef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Determine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number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of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edges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in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graph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with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6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nodes,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2</a:t>
            </a:r>
            <a:endParaRPr sz="2400">
              <a:latin typeface="Arial MT"/>
              <a:cs typeface="Arial MT"/>
            </a:endParaRPr>
          </a:p>
          <a:p>
            <a:pPr marL="25400">
              <a:lnSpc>
                <a:spcPts val="2735"/>
              </a:lnSpc>
            </a:pP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 degree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4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and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4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of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degree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2.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Draw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two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such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graphs.</a:t>
            </a:r>
            <a:endParaRPr sz="2400">
              <a:latin typeface="Arial MT"/>
              <a:cs typeface="Arial MT"/>
            </a:endParaRPr>
          </a:p>
          <a:p>
            <a:pPr marL="25400" marR="203200">
              <a:lnSpc>
                <a:spcPts val="2590"/>
              </a:lnSpc>
              <a:spcBef>
                <a:spcPts val="615"/>
              </a:spcBef>
            </a:pPr>
            <a:r>
              <a:rPr dirty="0" sz="2400" spc="-5" b="1">
                <a:solidFill>
                  <a:srgbClr val="292934"/>
                </a:solidFill>
                <a:latin typeface="Arial"/>
                <a:cs typeface="Arial"/>
              </a:rPr>
              <a:t>Soln:</a:t>
            </a:r>
            <a:r>
              <a:rPr dirty="0" sz="2400" spc="-10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Suppose</a:t>
            </a:r>
            <a:r>
              <a:rPr dirty="0" sz="2400" spc="3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graph</a:t>
            </a:r>
            <a:r>
              <a:rPr dirty="0" sz="24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with</a:t>
            </a:r>
            <a:r>
              <a:rPr dirty="0" sz="24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6 vertices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has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number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of </a:t>
            </a:r>
            <a:r>
              <a:rPr dirty="0" sz="2400" spc="-65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edges.</a:t>
            </a:r>
            <a:r>
              <a:rPr dirty="0" sz="2400" spc="-3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Therefore,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by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handshaking</a:t>
            </a:r>
            <a:r>
              <a:rPr dirty="0" sz="2400" spc="4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lemma.</a:t>
            </a:r>
            <a:endParaRPr sz="2400">
              <a:latin typeface="Arial MT"/>
              <a:cs typeface="Arial MT"/>
            </a:endParaRPr>
          </a:p>
          <a:p>
            <a:pPr marL="1854200">
              <a:lnSpc>
                <a:spcPct val="100000"/>
              </a:lnSpc>
              <a:spcBef>
                <a:spcPts val="254"/>
              </a:spcBef>
              <a:tabLst>
                <a:tab pos="3683000" algn="l"/>
              </a:tabLst>
            </a:pPr>
            <a:r>
              <a:rPr dirty="0" sz="2400" spc="-459">
                <a:solidFill>
                  <a:srgbClr val="292934"/>
                </a:solidFill>
                <a:latin typeface="Arial MT"/>
                <a:cs typeface="Arial MT"/>
              </a:rPr>
              <a:t>Σd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(v</a:t>
            </a:r>
            <a:r>
              <a:rPr dirty="0" baseline="-20833" sz="2400">
                <a:solidFill>
                  <a:srgbClr val="292934"/>
                </a:solidFill>
                <a:latin typeface="Arial MT"/>
                <a:cs typeface="Arial MT"/>
              </a:rPr>
              <a:t>i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)</a:t>
            </a:r>
            <a:r>
              <a:rPr dirty="0" sz="2400" spc="-1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=	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2e</a:t>
            </a:r>
            <a:endParaRPr sz="2400">
              <a:latin typeface="Arial MT"/>
              <a:cs typeface="Arial MT"/>
            </a:endParaRPr>
          </a:p>
          <a:p>
            <a:pPr algn="just" marL="25400" marR="17780">
              <a:lnSpc>
                <a:spcPct val="100000"/>
              </a:lnSpc>
              <a:spcBef>
                <a:spcPts val="290"/>
              </a:spcBef>
            </a:pPr>
            <a:r>
              <a:rPr dirty="0" sz="2400">
                <a:solidFill>
                  <a:srgbClr val="292934"/>
                </a:solidFill>
                <a:latin typeface="Symbol"/>
                <a:cs typeface="Symbol"/>
              </a:rPr>
              <a:t></a:t>
            </a:r>
            <a:r>
              <a:rPr dirty="0" sz="2400" spc="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d (v</a:t>
            </a:r>
            <a:r>
              <a:rPr dirty="0" baseline="-20833" sz="2400" spc="-7">
                <a:solidFill>
                  <a:srgbClr val="292934"/>
                </a:solidFill>
                <a:latin typeface="Arial MT"/>
                <a:cs typeface="Arial MT"/>
              </a:rPr>
              <a:t>1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)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+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d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(v</a:t>
            </a:r>
            <a:r>
              <a:rPr dirty="0" baseline="-20833" sz="2400">
                <a:solidFill>
                  <a:srgbClr val="292934"/>
                </a:solidFill>
                <a:latin typeface="Arial MT"/>
                <a:cs typeface="Arial MT"/>
              </a:rPr>
              <a:t>2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) +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d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(v</a:t>
            </a:r>
            <a:r>
              <a:rPr dirty="0" baseline="-20833" sz="2400">
                <a:solidFill>
                  <a:srgbClr val="292934"/>
                </a:solidFill>
                <a:latin typeface="Arial MT"/>
                <a:cs typeface="Arial MT"/>
              </a:rPr>
              <a:t>3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) +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d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(v</a:t>
            </a:r>
            <a:r>
              <a:rPr dirty="0" baseline="-20833" sz="2400">
                <a:solidFill>
                  <a:srgbClr val="292934"/>
                </a:solidFill>
                <a:latin typeface="Arial MT"/>
                <a:cs typeface="Arial MT"/>
              </a:rPr>
              <a:t>4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) +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d (v</a:t>
            </a:r>
            <a:r>
              <a:rPr dirty="0" baseline="-20833" sz="2400" spc="-7">
                <a:solidFill>
                  <a:srgbClr val="292934"/>
                </a:solidFill>
                <a:latin typeface="Arial MT"/>
                <a:cs typeface="Arial MT"/>
              </a:rPr>
              <a:t>5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)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+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d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(v</a:t>
            </a:r>
            <a:r>
              <a:rPr dirty="0" baseline="-20833" sz="2400">
                <a:solidFill>
                  <a:srgbClr val="292934"/>
                </a:solidFill>
                <a:latin typeface="Arial MT"/>
                <a:cs typeface="Arial MT"/>
              </a:rPr>
              <a:t>6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)</a:t>
            </a:r>
            <a:r>
              <a:rPr dirty="0" sz="2400" spc="66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=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2e </a:t>
            </a:r>
            <a:r>
              <a:rPr dirty="0" sz="2400" spc="-65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40">
                <a:solidFill>
                  <a:srgbClr val="292934"/>
                </a:solidFill>
                <a:latin typeface="Arial MT"/>
                <a:cs typeface="Arial MT"/>
              </a:rPr>
              <a:t>Now,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given 2 vertices are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of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degree 4 and 4 vertices are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of </a:t>
            </a:r>
            <a:r>
              <a:rPr dirty="0" sz="2400" spc="-65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degree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2.</a:t>
            </a:r>
            <a:endParaRPr sz="2400">
              <a:latin typeface="Arial MT"/>
              <a:cs typeface="Arial MT"/>
            </a:endParaRPr>
          </a:p>
          <a:p>
            <a:pPr algn="just" marL="25400">
              <a:lnSpc>
                <a:spcPct val="100000"/>
              </a:lnSpc>
              <a:spcBef>
                <a:spcPts val="290"/>
              </a:spcBef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Hence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from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dirty="0" sz="24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above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equation</a:t>
            </a:r>
            <a:endParaRPr sz="2400">
              <a:latin typeface="Arial MT"/>
              <a:cs typeface="Arial MT"/>
            </a:endParaRPr>
          </a:p>
          <a:p>
            <a:pPr algn="just" marL="939800">
              <a:lnSpc>
                <a:spcPct val="100000"/>
              </a:lnSpc>
              <a:spcBef>
                <a:spcPts val="290"/>
              </a:spcBef>
            </a:pPr>
            <a:r>
              <a:rPr dirty="0" sz="2400">
                <a:solidFill>
                  <a:srgbClr val="292934"/>
                </a:solidFill>
                <a:latin typeface="Symbol"/>
                <a:cs typeface="Symbol"/>
              </a:rPr>
              <a:t>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      </a:t>
            </a:r>
            <a:r>
              <a:rPr dirty="0" sz="2400" spc="3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(4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+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4)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+</a:t>
            </a:r>
            <a:r>
              <a:rPr dirty="0" sz="24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(2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+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2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+</a:t>
            </a:r>
            <a:r>
              <a:rPr dirty="0" sz="24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2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+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2)</a:t>
            </a:r>
            <a:r>
              <a:rPr dirty="0" sz="2400" spc="130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130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=       </a:t>
            </a:r>
            <a:r>
              <a:rPr dirty="0" sz="2400" spc="45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2e</a:t>
            </a:r>
            <a:endParaRPr sz="24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31544" y="5405209"/>
          <a:ext cx="3145790" cy="776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/>
                <a:gridCol w="933450"/>
                <a:gridCol w="834390"/>
                <a:gridCol w="738505"/>
              </a:tblGrid>
              <a:tr h="3880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400">
                          <a:solidFill>
                            <a:srgbClr val="292934"/>
                          </a:solidFill>
                          <a:latin typeface="Symbol"/>
                          <a:cs typeface="Symbol"/>
                        </a:rPr>
                        <a:t>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marL="30670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400" spc="-10">
                          <a:solidFill>
                            <a:srgbClr val="292934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400">
                          <a:solidFill>
                            <a:srgbClr val="292934"/>
                          </a:solidFill>
                          <a:latin typeface="Arial MT"/>
                          <a:cs typeface="Arial MT"/>
                        </a:rPr>
                        <a:t>=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400" spc="-10">
                          <a:solidFill>
                            <a:srgbClr val="292934"/>
                          </a:solidFill>
                          <a:latin typeface="Arial MT"/>
                          <a:cs typeface="Arial MT"/>
                        </a:rPr>
                        <a:t>2e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1270"/>
                </a:tc>
              </a:tr>
              <a:tr h="388025">
                <a:tc>
                  <a:txBody>
                    <a:bodyPr/>
                    <a:lstStyle/>
                    <a:p>
                      <a:pPr marL="31750">
                        <a:lnSpc>
                          <a:spcPts val="2825"/>
                        </a:lnSpc>
                        <a:spcBef>
                          <a:spcPts val="125"/>
                        </a:spcBef>
                      </a:pPr>
                      <a:r>
                        <a:rPr dirty="0" sz="2400">
                          <a:solidFill>
                            <a:srgbClr val="292934"/>
                          </a:solidFill>
                          <a:latin typeface="Symbol"/>
                          <a:cs typeface="Symbol"/>
                        </a:rPr>
                        <a:t>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 marL="306705">
                        <a:lnSpc>
                          <a:spcPts val="2825"/>
                        </a:lnSpc>
                        <a:spcBef>
                          <a:spcPts val="125"/>
                        </a:spcBef>
                      </a:pPr>
                      <a:r>
                        <a:rPr dirty="0" sz="2400">
                          <a:solidFill>
                            <a:srgbClr val="292934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ts val="2825"/>
                        </a:lnSpc>
                        <a:spcBef>
                          <a:spcPts val="125"/>
                        </a:spcBef>
                      </a:pPr>
                      <a:r>
                        <a:rPr dirty="0" sz="2400">
                          <a:solidFill>
                            <a:srgbClr val="292934"/>
                          </a:solidFill>
                          <a:latin typeface="Arial MT"/>
                          <a:cs typeface="Arial MT"/>
                        </a:rPr>
                        <a:t>=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ts val="2825"/>
                        </a:lnSpc>
                        <a:spcBef>
                          <a:spcPts val="125"/>
                        </a:spcBef>
                      </a:pPr>
                      <a:r>
                        <a:rPr dirty="0" sz="2400">
                          <a:solidFill>
                            <a:srgbClr val="292934"/>
                          </a:solidFill>
                          <a:latin typeface="Arial MT"/>
                          <a:cs typeface="Arial MT"/>
                        </a:rPr>
                        <a:t>8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15875"/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3032" y="5546082"/>
            <a:ext cx="1031630" cy="67486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0" y="5364899"/>
            <a:ext cx="1326261" cy="92007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24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9667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P</a:t>
            </a:r>
            <a:r>
              <a:rPr dirty="0" spc="-105"/>
              <a:t>a</a:t>
            </a:r>
            <a:r>
              <a:rPr dirty="0" spc="-100"/>
              <a:t>t</a:t>
            </a:r>
            <a:r>
              <a:rPr dirty="0" spc="-5"/>
              <a:t>h</a:t>
            </a:r>
            <a:r>
              <a:rPr dirty="0" spc="-215"/>
              <a:t> </a:t>
            </a:r>
            <a:r>
              <a:rPr dirty="0" spc="-5"/>
              <a:t>&amp;</a:t>
            </a:r>
            <a:r>
              <a:rPr dirty="0" spc="-204"/>
              <a:t> </a:t>
            </a:r>
            <a:r>
              <a:rPr dirty="0" spc="-105"/>
              <a:t>C</a:t>
            </a:r>
            <a:r>
              <a:rPr dirty="0" spc="-105"/>
              <a:t>i</a:t>
            </a:r>
            <a:r>
              <a:rPr dirty="0" spc="-105"/>
              <a:t>r</a:t>
            </a:r>
            <a:r>
              <a:rPr dirty="0" spc="-100"/>
              <a:t>c</a:t>
            </a:r>
            <a:r>
              <a:rPr dirty="0" spc="-105"/>
              <a:t>u</a:t>
            </a:r>
            <a:r>
              <a:rPr dirty="0" spc="-105"/>
              <a:t>i</a:t>
            </a:r>
            <a:r>
              <a:rPr dirty="0" spc="-5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734934" cy="273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98770" algn="l"/>
              </a:tabLst>
            </a:pPr>
            <a:r>
              <a:rPr dirty="0" sz="2400" spc="-5" b="1">
                <a:solidFill>
                  <a:srgbClr val="292934"/>
                </a:solidFill>
                <a:latin typeface="Arial"/>
                <a:cs typeface="Arial"/>
              </a:rPr>
              <a:t>Path</a:t>
            </a:r>
            <a:r>
              <a:rPr dirty="0" sz="2400" spc="5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292934"/>
                </a:solidFill>
                <a:latin typeface="Arial"/>
                <a:cs typeface="Arial"/>
              </a:rPr>
              <a:t>:</a:t>
            </a:r>
            <a:r>
              <a:rPr dirty="0" sz="2400" spc="-140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dirty="0" sz="2400" spc="-13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path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 sequence</a:t>
            </a:r>
            <a:r>
              <a:rPr dirty="0" sz="24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vertices	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where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no</a:t>
            </a:r>
            <a:r>
              <a:rPr dirty="0" sz="2400" spc="-3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edge</a:t>
            </a:r>
            <a:r>
              <a:rPr dirty="0" sz="24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chosen more than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once</a:t>
            </a:r>
            <a:endParaRPr sz="2400">
              <a:latin typeface="Arial MT"/>
              <a:cs typeface="Arial MT"/>
            </a:endParaRPr>
          </a:p>
          <a:p>
            <a:pPr marL="285115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dirty="0" sz="2000" spc="-1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path</a:t>
            </a:r>
            <a:r>
              <a:rPr dirty="0" sz="20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r>
              <a:rPr dirty="0" sz="20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called</a:t>
            </a:r>
            <a:r>
              <a:rPr dirty="0" sz="20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simple</a:t>
            </a:r>
            <a:r>
              <a:rPr dirty="0" sz="20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if</a:t>
            </a:r>
            <a:r>
              <a:rPr dirty="0" sz="20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no</a:t>
            </a:r>
            <a:r>
              <a:rPr dirty="0" sz="20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vertex</a:t>
            </a:r>
            <a:r>
              <a:rPr dirty="0" sz="20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repeats</a:t>
            </a:r>
            <a:r>
              <a:rPr dirty="0" sz="2000" spc="-3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more</a:t>
            </a:r>
            <a:r>
              <a:rPr dirty="0" sz="20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than</a:t>
            </a:r>
            <a:r>
              <a:rPr dirty="0" sz="20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once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2400" spc="-5" b="1">
                <a:solidFill>
                  <a:srgbClr val="292934"/>
                </a:solidFill>
                <a:latin typeface="Arial"/>
                <a:cs typeface="Arial"/>
              </a:rPr>
              <a:t>Length</a:t>
            </a:r>
            <a:r>
              <a:rPr dirty="0" sz="2400" spc="-15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dirty="0" sz="2400" spc="-10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92934"/>
                </a:solidFill>
                <a:latin typeface="Arial"/>
                <a:cs typeface="Arial"/>
              </a:rPr>
              <a:t>Path</a:t>
            </a:r>
            <a:r>
              <a:rPr dirty="0" sz="2400" spc="-10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292934"/>
                </a:solidFill>
                <a:latin typeface="Arial"/>
                <a:cs typeface="Arial"/>
              </a:rPr>
              <a:t>:</a:t>
            </a:r>
            <a:r>
              <a:rPr dirty="0" sz="2400" spc="-5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Number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edges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in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a path is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called</a:t>
            </a:r>
            <a:r>
              <a:rPr dirty="0" sz="24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as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length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dirty="0" sz="2400" spc="-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path</a:t>
            </a:r>
            <a:endParaRPr sz="2400">
              <a:latin typeface="Arial MT"/>
              <a:cs typeface="Arial MT"/>
            </a:endParaRPr>
          </a:p>
          <a:p>
            <a:pPr marL="12700" marR="226060">
              <a:lnSpc>
                <a:spcPct val="100000"/>
              </a:lnSpc>
              <a:spcBef>
                <a:spcPts val="580"/>
              </a:spcBef>
            </a:pPr>
            <a:r>
              <a:rPr dirty="0" sz="2400" b="1">
                <a:solidFill>
                  <a:srgbClr val="292934"/>
                </a:solidFill>
                <a:latin typeface="Arial"/>
                <a:cs typeface="Arial"/>
              </a:rPr>
              <a:t>Circuit:</a:t>
            </a:r>
            <a:r>
              <a:rPr dirty="0" sz="2400" spc="-140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dirty="0" sz="2400" spc="-14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circuit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path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that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 begins</a:t>
            </a:r>
            <a:r>
              <a:rPr dirty="0" sz="2400" spc="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and ends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with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the </a:t>
            </a:r>
            <a:r>
              <a:rPr dirty="0" sz="2400" spc="-65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same vertex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25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7861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E</a:t>
            </a:r>
            <a:r>
              <a:rPr dirty="0" spc="-105"/>
              <a:t>u</a:t>
            </a:r>
            <a:r>
              <a:rPr dirty="0" spc="-105"/>
              <a:t>l</a:t>
            </a:r>
            <a:r>
              <a:rPr dirty="0" spc="-105"/>
              <a:t>e</a:t>
            </a:r>
            <a:r>
              <a:rPr dirty="0" spc="-5"/>
              <a:t>r</a:t>
            </a:r>
            <a:r>
              <a:rPr dirty="0" spc="-204"/>
              <a:t> </a:t>
            </a:r>
            <a:r>
              <a:rPr dirty="0" spc="-105"/>
              <a:t>pa</a:t>
            </a:r>
            <a:r>
              <a:rPr dirty="0" spc="-100"/>
              <a:t>t</a:t>
            </a:r>
            <a:r>
              <a:rPr dirty="0" spc="-5"/>
              <a:t>h</a:t>
            </a:r>
            <a:r>
              <a:rPr dirty="0" spc="-204"/>
              <a:t> </a:t>
            </a:r>
            <a:r>
              <a:rPr dirty="0" spc="-105"/>
              <a:t>an</a:t>
            </a:r>
            <a:r>
              <a:rPr dirty="0" spc="-5"/>
              <a:t>d</a:t>
            </a:r>
            <a:r>
              <a:rPr dirty="0" spc="-210"/>
              <a:t> </a:t>
            </a:r>
            <a:r>
              <a:rPr dirty="0" spc="-105"/>
              <a:t>E</a:t>
            </a:r>
            <a:r>
              <a:rPr dirty="0" spc="-105"/>
              <a:t>u</a:t>
            </a:r>
            <a:r>
              <a:rPr dirty="0" spc="-105"/>
              <a:t>l</a:t>
            </a:r>
            <a:r>
              <a:rPr dirty="0" spc="-105"/>
              <a:t>e</a:t>
            </a:r>
            <a:r>
              <a:rPr dirty="0" spc="-5"/>
              <a:t>r</a:t>
            </a:r>
            <a:r>
              <a:rPr dirty="0" spc="-204"/>
              <a:t> </a:t>
            </a:r>
            <a:r>
              <a:rPr dirty="0" spc="-100"/>
              <a:t>c</a:t>
            </a:r>
            <a:r>
              <a:rPr dirty="0" spc="-105"/>
              <a:t>i</a:t>
            </a:r>
            <a:r>
              <a:rPr dirty="0" spc="-105"/>
              <a:t>r</a:t>
            </a:r>
            <a:r>
              <a:rPr dirty="0" spc="-100"/>
              <a:t>c</a:t>
            </a:r>
            <a:r>
              <a:rPr dirty="0" spc="-105"/>
              <a:t>u</a:t>
            </a:r>
            <a:r>
              <a:rPr dirty="0" spc="-105"/>
              <a:t>i</a:t>
            </a:r>
            <a:r>
              <a:rPr dirty="0" spc="-5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086"/>
            <a:ext cx="7959090" cy="194183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EULER</a:t>
            </a:r>
            <a:r>
              <a:rPr dirty="0" sz="24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95">
                <a:solidFill>
                  <a:srgbClr val="292934"/>
                </a:solidFill>
                <a:latin typeface="Arial MT"/>
                <a:cs typeface="Arial MT"/>
              </a:rPr>
              <a:t>PATH</a:t>
            </a:r>
            <a:endParaRPr sz="2400">
              <a:latin typeface="Arial MT"/>
              <a:cs typeface="Arial MT"/>
            </a:endParaRPr>
          </a:p>
          <a:p>
            <a:pPr marL="469900" marR="5080" indent="-183515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dirty="0" sz="2000" spc="-114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 MT"/>
                <a:cs typeface="Arial MT"/>
              </a:rPr>
              <a:t>path</a:t>
            </a:r>
            <a:r>
              <a:rPr dirty="0" sz="20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in a</a:t>
            </a:r>
            <a:r>
              <a:rPr dirty="0" sz="20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graph</a:t>
            </a:r>
            <a:r>
              <a:rPr dirty="0" sz="2000" spc="-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G</a:t>
            </a:r>
            <a:r>
              <a:rPr dirty="0" sz="20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is called</a:t>
            </a:r>
            <a:r>
              <a:rPr dirty="0" sz="20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an </a:t>
            </a:r>
            <a:r>
              <a:rPr dirty="0" sz="2000" spc="-5">
                <a:solidFill>
                  <a:srgbClr val="292934"/>
                </a:solidFill>
                <a:latin typeface="Arial MT"/>
                <a:cs typeface="Arial MT"/>
              </a:rPr>
              <a:t>Euler</a:t>
            </a:r>
            <a:r>
              <a:rPr dirty="0" sz="20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path</a:t>
            </a:r>
            <a:r>
              <a:rPr dirty="0" sz="20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if</a:t>
            </a:r>
            <a:r>
              <a:rPr dirty="0" sz="20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it</a:t>
            </a:r>
            <a:r>
              <a:rPr dirty="0" sz="20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includes</a:t>
            </a:r>
            <a:r>
              <a:rPr dirty="0" sz="20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every</a:t>
            </a:r>
            <a:r>
              <a:rPr dirty="0" sz="20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edge </a:t>
            </a:r>
            <a:r>
              <a:rPr dirty="0" sz="2000" spc="-54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exactly</a:t>
            </a:r>
            <a:r>
              <a:rPr dirty="0" sz="20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once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EULER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CIRCUIT</a:t>
            </a:r>
            <a:endParaRPr sz="2400">
              <a:latin typeface="Arial MT"/>
              <a:cs typeface="Arial MT"/>
            </a:endParaRPr>
          </a:p>
          <a:p>
            <a:pPr marL="469900" indent="-18415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dirty="0" sz="2000" spc="-1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 MT"/>
                <a:cs typeface="Arial MT"/>
              </a:rPr>
              <a:t>Euler</a:t>
            </a:r>
            <a:r>
              <a:rPr dirty="0" sz="20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path</a:t>
            </a:r>
            <a:r>
              <a:rPr dirty="0" sz="20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that</a:t>
            </a:r>
            <a:r>
              <a:rPr dirty="0" sz="2000" spc="-3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r>
              <a:rPr dirty="0" sz="2000" spc="-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dirty="0" sz="20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circuit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26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92658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E</a:t>
            </a:r>
            <a:r>
              <a:rPr dirty="0" spc="-100"/>
              <a:t>x</a:t>
            </a:r>
            <a:r>
              <a:rPr dirty="0" spc="-105"/>
              <a:t>a</a:t>
            </a:r>
            <a:r>
              <a:rPr dirty="0" spc="-105"/>
              <a:t>m</a:t>
            </a:r>
            <a:r>
              <a:rPr dirty="0" spc="-105"/>
              <a:t>p</a:t>
            </a:r>
            <a:r>
              <a:rPr dirty="0" spc="-105"/>
              <a:t>l</a:t>
            </a:r>
            <a:r>
              <a:rPr dirty="0" spc="-5"/>
              <a:t>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856" y="1817514"/>
            <a:ext cx="7992907" cy="45240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27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2007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0"/>
              <a:t>I</a:t>
            </a:r>
            <a:r>
              <a:rPr dirty="0" spc="-105"/>
              <a:t>den</a:t>
            </a:r>
            <a:r>
              <a:rPr dirty="0" spc="-100"/>
              <a:t>t</a:t>
            </a:r>
            <a:r>
              <a:rPr dirty="0" spc="-105"/>
              <a:t>i</a:t>
            </a:r>
            <a:r>
              <a:rPr dirty="0" spc="-100"/>
              <a:t>f</a:t>
            </a:r>
            <a:r>
              <a:rPr dirty="0" spc="-5"/>
              <a:t>y</a:t>
            </a:r>
            <a:r>
              <a:rPr dirty="0" spc="-225"/>
              <a:t> </a:t>
            </a:r>
            <a:r>
              <a:rPr dirty="0" spc="-105"/>
              <a:t>E</a:t>
            </a:r>
            <a:r>
              <a:rPr dirty="0" spc="-105"/>
              <a:t>u</a:t>
            </a:r>
            <a:r>
              <a:rPr dirty="0" spc="-105"/>
              <a:t>l</a:t>
            </a:r>
            <a:r>
              <a:rPr dirty="0" spc="-105"/>
              <a:t>e</a:t>
            </a:r>
            <a:r>
              <a:rPr dirty="0" spc="-5"/>
              <a:t>r</a:t>
            </a:r>
            <a:r>
              <a:rPr dirty="0" spc="-204"/>
              <a:t> </a:t>
            </a:r>
            <a:r>
              <a:rPr dirty="0" spc="-105"/>
              <a:t>pa</a:t>
            </a:r>
            <a:r>
              <a:rPr dirty="0" spc="-100"/>
              <a:t>t</a:t>
            </a:r>
            <a:r>
              <a:rPr dirty="0" spc="-5"/>
              <a:t>h</a:t>
            </a:r>
            <a:r>
              <a:rPr dirty="0" spc="-204"/>
              <a:t> </a:t>
            </a:r>
            <a:r>
              <a:rPr dirty="0" spc="-105"/>
              <a:t>an</a:t>
            </a:r>
            <a:r>
              <a:rPr dirty="0" spc="-5"/>
              <a:t>d</a:t>
            </a:r>
            <a:r>
              <a:rPr dirty="0" spc="-204"/>
              <a:t> </a:t>
            </a:r>
            <a:r>
              <a:rPr dirty="0" spc="-100"/>
              <a:t>c</a:t>
            </a:r>
            <a:r>
              <a:rPr dirty="0" spc="-105"/>
              <a:t>i</a:t>
            </a:r>
            <a:r>
              <a:rPr dirty="0" spc="-105"/>
              <a:t>r</a:t>
            </a:r>
            <a:r>
              <a:rPr dirty="0" spc="-100"/>
              <a:t>c</a:t>
            </a:r>
            <a:r>
              <a:rPr dirty="0" spc="-105"/>
              <a:t>u</a:t>
            </a:r>
            <a:r>
              <a:rPr dirty="0" spc="-105"/>
              <a:t>i</a:t>
            </a:r>
            <a:r>
              <a:rPr dirty="0" spc="-5"/>
              <a:t>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711451"/>
            <a:ext cx="9144000" cy="4996180"/>
            <a:chOff x="0" y="1711451"/>
            <a:chExt cx="9144000" cy="49961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8303" y="1711451"/>
              <a:ext cx="6526018" cy="262351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267200"/>
              <a:ext cx="9143999" cy="243992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28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46659"/>
            <a:ext cx="3054985" cy="314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 b="1">
                <a:solidFill>
                  <a:srgbClr val="292934"/>
                </a:solidFill>
                <a:latin typeface="Arial"/>
                <a:cs typeface="Arial"/>
              </a:rPr>
              <a:t>Theorem:</a:t>
            </a:r>
            <a:r>
              <a:rPr dirty="0" sz="1900" spc="5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292934"/>
                </a:solidFill>
                <a:latin typeface="Arial"/>
                <a:cs typeface="Arial"/>
              </a:rPr>
              <a:t>EULER</a:t>
            </a:r>
            <a:r>
              <a:rPr dirty="0" sz="1900" spc="-20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292934"/>
                </a:solidFill>
                <a:latin typeface="Arial"/>
                <a:cs typeface="Arial"/>
              </a:rPr>
              <a:t>CIRCUIT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694080"/>
            <a:ext cx="4697095" cy="5470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7685" marR="5080" indent="-515620">
              <a:lnSpc>
                <a:spcPct val="150000"/>
              </a:lnSpc>
              <a:spcBef>
                <a:spcPts val="100"/>
              </a:spcBef>
              <a:buClr>
                <a:srgbClr val="92A199"/>
              </a:buClr>
              <a:buSzPct val="84210"/>
              <a:buAutoNum type="alphaUcParenR"/>
              <a:tabLst>
                <a:tab pos="527685" algn="l"/>
                <a:tab pos="528320" algn="l"/>
              </a:tabLst>
            </a:pP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If</a:t>
            </a:r>
            <a:r>
              <a:rPr dirty="0" sz="19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graph</a:t>
            </a:r>
            <a:r>
              <a:rPr dirty="0" sz="1900" spc="3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G has</a:t>
            </a:r>
            <a:r>
              <a:rPr dirty="0" sz="19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dirty="0" sz="19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vertex</a:t>
            </a:r>
            <a:r>
              <a:rPr dirty="0" sz="19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dirty="0" sz="19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odd</a:t>
            </a:r>
            <a:r>
              <a:rPr dirty="0" sz="1900" spc="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degree</a:t>
            </a:r>
            <a:r>
              <a:rPr dirty="0" sz="1900" spc="3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, </a:t>
            </a:r>
            <a:r>
              <a:rPr dirty="0" sz="1900" spc="-5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then</a:t>
            </a:r>
            <a:r>
              <a:rPr dirty="0" sz="19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there</a:t>
            </a:r>
            <a:r>
              <a:rPr dirty="0" sz="19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can</a:t>
            </a:r>
            <a:r>
              <a:rPr dirty="0" sz="19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be</a:t>
            </a:r>
            <a:r>
              <a:rPr dirty="0" sz="19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u="heavy" sz="1900" spc="-5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no</a:t>
            </a:r>
            <a:r>
              <a:rPr dirty="0" u="heavy" sz="1900" spc="1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900" spc="-5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Euler</a:t>
            </a:r>
            <a:r>
              <a:rPr dirty="0" u="heavy" sz="1900" spc="25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900" spc="-5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circuit</a:t>
            </a:r>
            <a:r>
              <a:rPr dirty="0" u="heavy" sz="1900" spc="15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900" spc="-5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in</a:t>
            </a:r>
            <a:r>
              <a:rPr dirty="0" u="heavy" sz="1900" spc="1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900" spc="-5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G</a:t>
            </a:r>
            <a:endParaRPr sz="1900">
              <a:latin typeface="Arial MT"/>
              <a:cs typeface="Arial MT"/>
            </a:endParaRPr>
          </a:p>
          <a:p>
            <a:pPr marL="527685" marR="72390" indent="-515620">
              <a:lnSpc>
                <a:spcPct val="150000"/>
              </a:lnSpc>
              <a:spcBef>
                <a:spcPts val="459"/>
              </a:spcBef>
              <a:buClr>
                <a:srgbClr val="92A199"/>
              </a:buClr>
              <a:buSzPct val="84210"/>
              <a:buAutoNum type="alphaUcParenR"/>
              <a:tabLst>
                <a:tab pos="527685" algn="l"/>
                <a:tab pos="528320" algn="l"/>
                <a:tab pos="4066540" algn="l"/>
              </a:tabLst>
            </a:pP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If</a:t>
            </a:r>
            <a:r>
              <a:rPr dirty="0" sz="19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G is</a:t>
            </a:r>
            <a:r>
              <a:rPr dirty="0" sz="19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dirty="0" sz="19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connected</a:t>
            </a:r>
            <a:r>
              <a:rPr dirty="0" sz="1900" spc="4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graph</a:t>
            </a:r>
            <a:r>
              <a:rPr dirty="0" sz="1900" spc="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and</a:t>
            </a:r>
            <a:r>
              <a:rPr dirty="0" sz="19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every </a:t>
            </a:r>
            <a:r>
              <a:rPr dirty="0" sz="19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ve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rt</a:t>
            </a:r>
            <a:r>
              <a:rPr dirty="0" sz="1900">
                <a:solidFill>
                  <a:srgbClr val="292934"/>
                </a:solidFill>
                <a:latin typeface="Arial MT"/>
                <a:cs typeface="Arial MT"/>
              </a:rPr>
              <a:t>e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x</a:t>
            </a:r>
            <a:r>
              <a:rPr dirty="0" sz="19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h</a:t>
            </a:r>
            <a:r>
              <a:rPr dirty="0" sz="190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s</a:t>
            </a:r>
            <a:r>
              <a:rPr dirty="0" sz="19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an</a:t>
            </a:r>
            <a:r>
              <a:rPr dirty="0" sz="19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ev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en</a:t>
            </a:r>
            <a:r>
              <a:rPr dirty="0" sz="19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d</a:t>
            </a:r>
            <a:r>
              <a:rPr dirty="0" sz="1900">
                <a:solidFill>
                  <a:srgbClr val="292934"/>
                </a:solidFill>
                <a:latin typeface="Arial MT"/>
                <a:cs typeface="Arial MT"/>
              </a:rPr>
              <a:t>e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g</a:t>
            </a:r>
            <a:r>
              <a:rPr dirty="0" sz="1900">
                <a:solidFill>
                  <a:srgbClr val="292934"/>
                </a:solidFill>
                <a:latin typeface="Arial MT"/>
                <a:cs typeface="Arial MT"/>
              </a:rPr>
              <a:t>r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ee</a:t>
            </a:r>
            <a:r>
              <a:rPr dirty="0" sz="1900" spc="3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th</a:t>
            </a:r>
            <a:r>
              <a:rPr dirty="0" sz="1900">
                <a:solidFill>
                  <a:srgbClr val="292934"/>
                </a:solidFill>
                <a:latin typeface="Arial MT"/>
                <a:cs typeface="Arial MT"/>
              </a:rPr>
              <a:t>e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n</a:t>
            </a:r>
            <a:r>
              <a:rPr dirty="0" sz="1900">
                <a:solidFill>
                  <a:srgbClr val="292934"/>
                </a:solidFill>
                <a:latin typeface="Arial MT"/>
                <a:cs typeface="Arial MT"/>
              </a:rPr>
              <a:t>	</a:t>
            </a:r>
            <a:r>
              <a:rPr dirty="0" u="heavy" sz="1900" spc="-5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the</a:t>
            </a:r>
            <a:r>
              <a:rPr dirty="0" u="heavy" sz="190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r</a:t>
            </a:r>
            <a:r>
              <a:rPr dirty="0" u="heavy" sz="1900" spc="-5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e 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u="heavy" sz="1900" spc="-5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is</a:t>
            </a:r>
            <a:r>
              <a:rPr dirty="0" u="heavy" sz="1900" spc="-1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900" spc="-5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a</a:t>
            </a:r>
            <a:r>
              <a:rPr dirty="0" u="heavy" sz="1900" spc="1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900" spc="-5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Euler</a:t>
            </a:r>
            <a:r>
              <a:rPr dirty="0" u="heavy" sz="1900" spc="15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900" spc="-5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circuit</a:t>
            </a:r>
            <a:r>
              <a:rPr dirty="0" u="heavy" sz="1900" spc="15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900" spc="-5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in G</a:t>
            </a: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dirty="0" sz="1900" spc="-5" b="1">
                <a:solidFill>
                  <a:srgbClr val="292934"/>
                </a:solidFill>
                <a:latin typeface="Arial"/>
                <a:cs typeface="Arial"/>
              </a:rPr>
              <a:t>Theorem:</a:t>
            </a:r>
            <a:r>
              <a:rPr dirty="0" sz="1900" spc="10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292934"/>
                </a:solidFill>
                <a:latin typeface="Arial"/>
                <a:cs typeface="Arial"/>
              </a:rPr>
              <a:t>EULER</a:t>
            </a:r>
            <a:r>
              <a:rPr dirty="0" sz="1900" spc="-15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80" b="1">
                <a:solidFill>
                  <a:srgbClr val="292934"/>
                </a:solidFill>
                <a:latin typeface="Arial"/>
                <a:cs typeface="Arial"/>
              </a:rPr>
              <a:t>PATH</a:t>
            </a:r>
            <a:endParaRPr sz="1900">
              <a:latin typeface="Arial"/>
              <a:cs typeface="Arial"/>
            </a:endParaRPr>
          </a:p>
          <a:p>
            <a:pPr marL="527685" marR="151130" indent="-515620">
              <a:lnSpc>
                <a:spcPct val="150100"/>
              </a:lnSpc>
              <a:spcBef>
                <a:spcPts val="455"/>
              </a:spcBef>
              <a:buClr>
                <a:srgbClr val="92A199"/>
              </a:buClr>
              <a:buSzPct val="84210"/>
              <a:buAutoNum type="alphaUcParenR"/>
              <a:tabLst>
                <a:tab pos="527685" algn="l"/>
                <a:tab pos="528320" algn="l"/>
              </a:tabLst>
            </a:pP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If</a:t>
            </a:r>
            <a:r>
              <a:rPr dirty="0" sz="19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dirty="0" sz="19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graph</a:t>
            </a:r>
            <a:r>
              <a:rPr dirty="0" sz="1900" spc="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G</a:t>
            </a:r>
            <a:r>
              <a:rPr dirty="0" sz="19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has</a:t>
            </a:r>
            <a:r>
              <a:rPr dirty="0" sz="19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1900">
                <a:solidFill>
                  <a:srgbClr val="292934"/>
                </a:solidFill>
                <a:latin typeface="Arial MT"/>
                <a:cs typeface="Arial MT"/>
              </a:rPr>
              <a:t>more</a:t>
            </a:r>
            <a:r>
              <a:rPr dirty="0" sz="1900" spc="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than</a:t>
            </a:r>
            <a:r>
              <a:rPr dirty="0" sz="19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1900" spc="-10">
                <a:solidFill>
                  <a:srgbClr val="292934"/>
                </a:solidFill>
                <a:latin typeface="Arial MT"/>
                <a:cs typeface="Arial MT"/>
              </a:rPr>
              <a:t>two 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 vertices</a:t>
            </a:r>
            <a:r>
              <a:rPr dirty="0" sz="1900" spc="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dirty="0" sz="19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odd</a:t>
            </a:r>
            <a:r>
              <a:rPr dirty="0" sz="19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degree</a:t>
            </a:r>
            <a:r>
              <a:rPr dirty="0" sz="1900" spc="3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then</a:t>
            </a:r>
            <a:r>
              <a:rPr dirty="0" sz="19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there</a:t>
            </a:r>
            <a:r>
              <a:rPr dirty="0" sz="19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can </a:t>
            </a:r>
            <a:r>
              <a:rPr dirty="0" sz="1900" spc="-5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be</a:t>
            </a:r>
            <a:r>
              <a:rPr dirty="0" sz="19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u="heavy" sz="1900" spc="-5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no</a:t>
            </a:r>
            <a:r>
              <a:rPr dirty="0" u="heavy" sz="1900" spc="1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900" spc="-5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Euler</a:t>
            </a:r>
            <a:r>
              <a:rPr dirty="0" u="heavy" sz="1900" spc="5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900" spc="-5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path</a:t>
            </a:r>
            <a:r>
              <a:rPr dirty="0" u="heavy" sz="1900" spc="1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900" spc="-5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in</a:t>
            </a:r>
            <a:r>
              <a:rPr dirty="0" u="heavy" sz="1900" spc="1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900" spc="-5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G</a:t>
            </a:r>
            <a:endParaRPr sz="1900">
              <a:latin typeface="Arial MT"/>
              <a:cs typeface="Arial MT"/>
            </a:endParaRPr>
          </a:p>
          <a:p>
            <a:pPr algn="just" marL="527685" marR="157480" indent="-515620">
              <a:lnSpc>
                <a:spcPct val="150000"/>
              </a:lnSpc>
              <a:spcBef>
                <a:spcPts val="455"/>
              </a:spcBef>
              <a:buClr>
                <a:srgbClr val="92A199"/>
              </a:buClr>
              <a:buSzPct val="84210"/>
              <a:buAutoNum type="alphaUcParenR"/>
              <a:tabLst>
                <a:tab pos="528320" algn="l"/>
              </a:tabLst>
            </a:pP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If G is connected and has exactly </a:t>
            </a:r>
            <a:r>
              <a:rPr dirty="0" sz="1900" spc="-10">
                <a:solidFill>
                  <a:srgbClr val="292934"/>
                </a:solidFill>
                <a:latin typeface="Arial MT"/>
                <a:cs typeface="Arial MT"/>
              </a:rPr>
              <a:t>two </a:t>
            </a:r>
            <a:r>
              <a:rPr dirty="0" sz="1900" spc="-5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 MT"/>
                <a:cs typeface="Arial MT"/>
              </a:rPr>
              <a:t>vertices of odd degree then </a:t>
            </a:r>
            <a:r>
              <a:rPr dirty="0" u="heavy" sz="1900" spc="-5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there is a </a:t>
            </a:r>
            <a:r>
              <a:rPr dirty="0" sz="1900" spc="-5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u="heavy" sz="1900" spc="-5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Euler</a:t>
            </a:r>
            <a:r>
              <a:rPr dirty="0" u="heavy" sz="1900" spc="2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900" spc="-5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path</a:t>
            </a:r>
            <a:r>
              <a:rPr dirty="0" u="heavy" sz="1900" spc="15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900" spc="-5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 MT"/>
                <a:cs typeface="Arial MT"/>
              </a:rPr>
              <a:t>in G</a:t>
            </a:r>
            <a:endParaRPr sz="19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838200"/>
            <a:ext cx="1476375" cy="1828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00675" y="3315041"/>
            <a:ext cx="1704975" cy="137126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76998" y="5029232"/>
            <a:ext cx="2523755" cy="15913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43902" y="1022350"/>
            <a:ext cx="110998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All</a:t>
            </a:r>
            <a:r>
              <a:rPr dirty="0" sz="1800" spc="-6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vertices </a:t>
            </a:r>
            <a:r>
              <a:rPr dirty="0" sz="1800" spc="-55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have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even </a:t>
            </a:r>
            <a:r>
              <a:rPr dirty="0" sz="1800" spc="-55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degree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15606" y="3296158"/>
            <a:ext cx="110998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All</a:t>
            </a:r>
            <a:r>
              <a:rPr dirty="0" sz="1800" spc="-6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vertices </a:t>
            </a:r>
            <a:r>
              <a:rPr dirty="0" sz="1800" spc="-55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have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odd 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degree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87233" y="5290566"/>
            <a:ext cx="127317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60">
                <a:solidFill>
                  <a:srgbClr val="292934"/>
                </a:solidFill>
                <a:latin typeface="Tahoma"/>
                <a:cs typeface="Tahoma"/>
              </a:rPr>
              <a:t>Two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vertices </a:t>
            </a:r>
            <a:r>
              <a:rPr dirty="0" sz="1800" spc="-55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have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odd 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degree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29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3616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55"/>
              <a:t>T</a:t>
            </a:r>
            <a:r>
              <a:rPr dirty="0" spc="-105"/>
              <a:t>op</a:t>
            </a:r>
            <a:r>
              <a:rPr dirty="0" spc="-105"/>
              <a:t>i</a:t>
            </a:r>
            <a:r>
              <a:rPr dirty="0" spc="-100"/>
              <a:t>c</a:t>
            </a:r>
            <a:r>
              <a:rPr dirty="0" spc="-5"/>
              <a:t>s</a:t>
            </a:r>
            <a:r>
              <a:rPr dirty="0" spc="-210"/>
              <a:t> </a:t>
            </a:r>
            <a:r>
              <a:rPr dirty="0" spc="-105"/>
              <a:t>Co</a:t>
            </a:r>
            <a:r>
              <a:rPr dirty="0" spc="-100"/>
              <a:t>v</a:t>
            </a:r>
            <a:r>
              <a:rPr dirty="0" spc="-105"/>
              <a:t>e</a:t>
            </a:r>
            <a:r>
              <a:rPr dirty="0" spc="-105"/>
              <a:t>r</a:t>
            </a:r>
            <a:r>
              <a:rPr dirty="0" spc="-105"/>
              <a:t>e</a:t>
            </a:r>
            <a:r>
              <a:rPr dirty="0" spc="-5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3967479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70300" algn="l"/>
              </a:tabLst>
            </a:pPr>
            <a:r>
              <a:rPr dirty="0" sz="2000" b="1">
                <a:solidFill>
                  <a:srgbClr val="292934"/>
                </a:solidFill>
                <a:latin typeface="Arial"/>
                <a:cs typeface="Arial"/>
              </a:rPr>
              <a:t>Graphs</a:t>
            </a:r>
            <a:r>
              <a:rPr dirty="0" sz="2000" spc="-35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dirty="0" sz="2000" spc="-10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dirty="0" sz="2000" b="1">
                <a:solidFill>
                  <a:srgbClr val="292934"/>
                </a:solidFill>
                <a:latin typeface="Arial"/>
                <a:cs typeface="Arial"/>
              </a:rPr>
              <a:t>ubg</a:t>
            </a:r>
            <a:r>
              <a:rPr dirty="0" sz="2000" spc="-10" b="1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dirty="0" sz="2000" b="1">
                <a:solidFill>
                  <a:srgbClr val="292934"/>
                </a:solidFill>
                <a:latin typeface="Arial"/>
                <a:cs typeface="Arial"/>
              </a:rPr>
              <a:t>aphs</a:t>
            </a:r>
            <a:r>
              <a:rPr dirty="0" sz="2000" b="1">
                <a:solidFill>
                  <a:srgbClr val="292934"/>
                </a:solidFill>
                <a:latin typeface="Arial"/>
                <a:cs typeface="Arial"/>
              </a:rPr>
              <a:t>	</a:t>
            </a:r>
            <a:r>
              <a:rPr dirty="0" sz="2000" b="1">
                <a:solidFill>
                  <a:srgbClr val="292934"/>
                </a:solidFill>
                <a:latin typeface="Arial"/>
                <a:cs typeface="Arial"/>
              </a:rPr>
              <a:t>05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8828" y="1625549"/>
            <a:ext cx="5499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92934"/>
                </a:solidFill>
                <a:latin typeface="Arial"/>
                <a:cs typeface="Arial"/>
              </a:rPr>
              <a:t>CO4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991995"/>
            <a:ext cx="3797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92934"/>
                </a:solidFill>
                <a:latin typeface="Arial"/>
                <a:cs typeface="Arial"/>
              </a:rPr>
              <a:t>6.1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594" y="1931644"/>
            <a:ext cx="3429635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Definitions,</a:t>
            </a:r>
            <a:r>
              <a:rPr dirty="0" sz="2000" spc="-4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Paths</a:t>
            </a:r>
            <a:r>
              <a:rPr dirty="0" sz="2000" spc="-3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and</a:t>
            </a:r>
            <a:r>
              <a:rPr dirty="0" sz="2000" spc="-3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circuits, </a:t>
            </a:r>
            <a:r>
              <a:rPr dirty="0" sz="2000" spc="-54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292934"/>
                </a:solidFill>
                <a:latin typeface="Arial MT"/>
                <a:cs typeface="Arial MT"/>
              </a:rPr>
              <a:t>Types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dirty="0" sz="2000" spc="-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Graphs,</a:t>
            </a:r>
            <a:endParaRPr sz="2000">
              <a:latin typeface="Arial MT"/>
              <a:cs typeface="Arial MT"/>
            </a:endParaRPr>
          </a:p>
          <a:p>
            <a:pPr marL="12700" marR="499109" indent="69850">
              <a:lnSpc>
                <a:spcPct val="120000"/>
              </a:lnSpc>
            </a:pP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Eulerian</a:t>
            </a:r>
            <a:r>
              <a:rPr dirty="0" sz="2000" spc="-5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and</a:t>
            </a:r>
            <a:r>
              <a:rPr dirty="0" sz="2000" spc="-5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Hamiltonian </a:t>
            </a:r>
            <a:r>
              <a:rPr dirty="0" sz="2000" spc="-54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Planer graphs </a:t>
            </a:r>
            <a:r>
              <a:rPr dirty="0" sz="20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Isomorphism of graphs </a:t>
            </a:r>
            <a:r>
              <a:rPr dirty="0" sz="20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Subgraph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029178"/>
            <a:ext cx="379730" cy="112268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b="1">
                <a:solidFill>
                  <a:srgbClr val="292934"/>
                </a:solidFill>
                <a:latin typeface="Arial"/>
                <a:cs typeface="Arial"/>
              </a:rPr>
              <a:t>6.2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solidFill>
                  <a:srgbClr val="292934"/>
                </a:solidFill>
                <a:latin typeface="Arial"/>
                <a:cs typeface="Arial"/>
              </a:rPr>
              <a:t>6.3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solidFill>
                  <a:srgbClr val="292934"/>
                </a:solidFill>
                <a:latin typeface="Arial"/>
                <a:cs typeface="Arial"/>
              </a:rPr>
              <a:t>6.4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00009" y="62610"/>
            <a:ext cx="1390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64070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Ha</a:t>
            </a:r>
            <a:r>
              <a:rPr dirty="0" spc="-105"/>
              <a:t>m</a:t>
            </a:r>
            <a:r>
              <a:rPr dirty="0" spc="-105"/>
              <a:t>il</a:t>
            </a:r>
            <a:r>
              <a:rPr dirty="0" spc="-100"/>
              <a:t>t</a:t>
            </a:r>
            <a:r>
              <a:rPr dirty="0" spc="-105"/>
              <a:t>on</a:t>
            </a:r>
            <a:r>
              <a:rPr dirty="0" spc="-105"/>
              <a:t>i</a:t>
            </a:r>
            <a:r>
              <a:rPr dirty="0" spc="-105"/>
              <a:t>a</a:t>
            </a:r>
            <a:r>
              <a:rPr dirty="0" spc="-5"/>
              <a:t>n</a:t>
            </a:r>
            <a:r>
              <a:rPr dirty="0" spc="-204"/>
              <a:t> </a:t>
            </a:r>
            <a:r>
              <a:rPr dirty="0" spc="-105"/>
              <a:t>P</a:t>
            </a:r>
            <a:r>
              <a:rPr dirty="0" spc="-105"/>
              <a:t>a</a:t>
            </a:r>
            <a:r>
              <a:rPr dirty="0" spc="-100"/>
              <a:t>t</a:t>
            </a:r>
            <a:r>
              <a:rPr dirty="0" spc="-5"/>
              <a:t>h</a:t>
            </a:r>
            <a:r>
              <a:rPr dirty="0" spc="-204"/>
              <a:t> </a:t>
            </a:r>
            <a:r>
              <a:rPr dirty="0" spc="-5"/>
              <a:t>&amp;</a:t>
            </a:r>
            <a:r>
              <a:rPr dirty="0" spc="-204"/>
              <a:t> </a:t>
            </a:r>
            <a:r>
              <a:rPr dirty="0" spc="-105"/>
              <a:t>C</a:t>
            </a:r>
            <a:r>
              <a:rPr dirty="0" spc="-105"/>
              <a:t>i</a:t>
            </a:r>
            <a:r>
              <a:rPr dirty="0" spc="-105"/>
              <a:t>r</a:t>
            </a:r>
            <a:r>
              <a:rPr dirty="0" spc="-100"/>
              <a:t>c</a:t>
            </a:r>
            <a:r>
              <a:rPr dirty="0" spc="-105"/>
              <a:t>u</a:t>
            </a:r>
            <a:r>
              <a:rPr dirty="0" spc="-105"/>
              <a:t>i</a:t>
            </a:r>
            <a:r>
              <a:rPr dirty="0" spc="-5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003"/>
            <a:ext cx="7969250" cy="163639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dirty="0" sz="2400" spc="-15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Hamiltonian</a:t>
            </a:r>
            <a:r>
              <a:rPr dirty="0" sz="2400" spc="5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path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contains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each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vertex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exactly</a:t>
            </a:r>
            <a:r>
              <a:rPr dirty="0" sz="2400" spc="3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once</a:t>
            </a:r>
            <a:endParaRPr sz="2400">
              <a:latin typeface="Arial MT"/>
              <a:cs typeface="Arial MT"/>
            </a:endParaRPr>
          </a:p>
          <a:p>
            <a:pPr marL="194945" marR="50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  <a:tab pos="7125970" algn="l"/>
              </a:tabLst>
            </a:pP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dirty="0" sz="2400" spc="-14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292934"/>
                </a:solidFill>
                <a:latin typeface="Arial MT"/>
                <a:cs typeface="Arial MT"/>
              </a:rPr>
              <a:t>H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amilton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i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an</a:t>
            </a:r>
            <a:r>
              <a:rPr dirty="0" sz="2400" spc="4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circu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i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circuit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t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hat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conta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i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ns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each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	vertex 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exactly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once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except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for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first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vertex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which</a:t>
            </a:r>
            <a:r>
              <a:rPr dirty="0" sz="24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also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the 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last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3825" y="3026050"/>
            <a:ext cx="4915707" cy="311262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30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92658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E</a:t>
            </a:r>
            <a:r>
              <a:rPr dirty="0" spc="-100"/>
              <a:t>x</a:t>
            </a:r>
            <a:r>
              <a:rPr dirty="0" spc="-105"/>
              <a:t>a</a:t>
            </a:r>
            <a:r>
              <a:rPr dirty="0" spc="-105"/>
              <a:t>m</a:t>
            </a:r>
            <a:r>
              <a:rPr dirty="0" spc="-105"/>
              <a:t>p</a:t>
            </a:r>
            <a:r>
              <a:rPr dirty="0" spc="-105"/>
              <a:t>l</a:t>
            </a:r>
            <a:r>
              <a:rPr dirty="0" spc="-5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31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02" y="1650492"/>
            <a:ext cx="7316812" cy="391210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1685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E</a:t>
            </a:r>
            <a:r>
              <a:rPr dirty="0" spc="-100"/>
              <a:t>x</a:t>
            </a:r>
            <a:r>
              <a:rPr dirty="0" spc="-105"/>
              <a:t>a</a:t>
            </a:r>
            <a:r>
              <a:rPr dirty="0" spc="-105"/>
              <a:t>m</a:t>
            </a:r>
            <a:r>
              <a:rPr dirty="0" spc="-105"/>
              <a:t>p</a:t>
            </a:r>
            <a:r>
              <a:rPr dirty="0" spc="-105"/>
              <a:t>l</a:t>
            </a:r>
            <a:r>
              <a:rPr dirty="0" spc="-105"/>
              <a:t>e</a:t>
            </a:r>
            <a:r>
              <a:rPr dirty="0" spc="-5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7352" y="2255520"/>
            <a:ext cx="1962597" cy="21965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8878" y="4833366"/>
            <a:ext cx="14370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66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Hamiltonian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C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i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r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cuit:ADC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B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48745" y="2339339"/>
            <a:ext cx="1627845" cy="21259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11371" y="4855591"/>
            <a:ext cx="12458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16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Hamiltonian </a:t>
            </a:r>
            <a:r>
              <a:rPr dirty="0" sz="1800" spc="-55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35">
                <a:solidFill>
                  <a:srgbClr val="292934"/>
                </a:solidFill>
                <a:latin typeface="Tahoma"/>
                <a:cs typeface="Tahoma"/>
              </a:rPr>
              <a:t>P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ath:DEBAC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05362" y="2488702"/>
            <a:ext cx="1619684" cy="196975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32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68553"/>
            <a:ext cx="8222615" cy="32816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292934"/>
                </a:solidFill>
                <a:latin typeface="Arial"/>
                <a:cs typeface="Arial"/>
              </a:rPr>
              <a:t>Theorem:</a:t>
            </a:r>
            <a:r>
              <a:rPr dirty="0" sz="2400" spc="5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25" b="1">
                <a:solidFill>
                  <a:srgbClr val="292934"/>
                </a:solidFill>
                <a:latin typeface="Arial"/>
                <a:cs typeface="Arial"/>
              </a:rPr>
              <a:t>HAMILTONIAN</a:t>
            </a:r>
            <a:r>
              <a:rPr dirty="0" sz="2400" spc="-5" b="1">
                <a:solidFill>
                  <a:srgbClr val="292934"/>
                </a:solidFill>
                <a:latin typeface="Arial"/>
                <a:cs typeface="Arial"/>
              </a:rPr>
              <a:t> CIRCUIT</a:t>
            </a:r>
            <a:endParaRPr sz="2400">
              <a:latin typeface="Arial"/>
              <a:cs typeface="Arial"/>
            </a:endParaRPr>
          </a:p>
          <a:p>
            <a:pPr marL="527685" marR="5080" indent="-515620">
              <a:lnSpc>
                <a:spcPct val="150100"/>
              </a:lnSpc>
              <a:spcBef>
                <a:spcPts val="570"/>
              </a:spcBef>
              <a:buClr>
                <a:srgbClr val="92A199"/>
              </a:buClr>
              <a:buSzPct val="85416"/>
              <a:buAutoNum type="alphaUcParenR"/>
              <a:tabLst>
                <a:tab pos="527685" algn="l"/>
                <a:tab pos="528320" algn="l"/>
              </a:tabLst>
            </a:pP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G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has</a:t>
            </a:r>
            <a:r>
              <a:rPr dirty="0" sz="24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 Hamiltonian</a:t>
            </a:r>
            <a:r>
              <a:rPr dirty="0" sz="2400" spc="5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circuit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if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for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any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two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 vertices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u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and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v </a:t>
            </a:r>
            <a:r>
              <a:rPr dirty="0" sz="2400" spc="-65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of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G that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are not adjacent ,degree(u)+degree(v)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≥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nos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of 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vertices</a:t>
            </a:r>
            <a:endParaRPr sz="2400">
              <a:latin typeface="Arial MT"/>
              <a:cs typeface="Arial MT"/>
            </a:endParaRPr>
          </a:p>
          <a:p>
            <a:pPr marL="527685" marR="528955" indent="-515620">
              <a:lnSpc>
                <a:spcPct val="150100"/>
              </a:lnSpc>
              <a:spcBef>
                <a:spcPts val="575"/>
              </a:spcBef>
              <a:buClr>
                <a:srgbClr val="92A199"/>
              </a:buClr>
              <a:buSzPct val="85416"/>
              <a:buAutoNum type="alphaUcParenR"/>
              <a:tabLst>
                <a:tab pos="527685" algn="l"/>
                <a:tab pos="528320" algn="l"/>
              </a:tabLst>
            </a:pP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G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 has</a:t>
            </a:r>
            <a:r>
              <a:rPr dirty="0" sz="2400" spc="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Hamiltonian</a:t>
            </a:r>
            <a:r>
              <a:rPr dirty="0" sz="2400" spc="5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circuit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if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each</a:t>
            </a:r>
            <a:r>
              <a:rPr dirty="0" sz="2400" spc="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vertex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has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degree </a:t>
            </a:r>
            <a:r>
              <a:rPr dirty="0" sz="2400" spc="-65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greater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than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or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equal</a:t>
            </a:r>
            <a:r>
              <a:rPr dirty="0" sz="24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to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n/2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8421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Pr</a:t>
            </a:r>
            <a:r>
              <a:rPr dirty="0" spc="-105"/>
              <a:t>ob</a:t>
            </a:r>
            <a:r>
              <a:rPr dirty="0" spc="-105"/>
              <a:t>l</a:t>
            </a:r>
            <a:r>
              <a:rPr dirty="0" spc="-105"/>
              <a:t>e</a:t>
            </a:r>
            <a:r>
              <a:rPr dirty="0" spc="-5"/>
              <a:t>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2332" y="2691383"/>
            <a:ext cx="1379220" cy="13411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625549"/>
            <a:ext cx="7703184" cy="1946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Determine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Eulerian</a:t>
            </a:r>
            <a:r>
              <a:rPr dirty="0" sz="2400" spc="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and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Hamiltonian</a:t>
            </a:r>
            <a:r>
              <a:rPr dirty="0" sz="2400" spc="3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path,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if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exists,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in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following</a:t>
            </a:r>
            <a:r>
              <a:rPr dirty="0" sz="2400" spc="3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graphs.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500">
              <a:latin typeface="Arial MT"/>
              <a:cs typeface="Arial MT"/>
            </a:endParaRPr>
          </a:p>
          <a:p>
            <a:pPr algn="ctr" marL="3130550" marR="699135" indent="635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Hamiltonian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path :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p,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u,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75">
                <a:solidFill>
                  <a:srgbClr val="292934"/>
                </a:solidFill>
                <a:latin typeface="Tahoma"/>
                <a:cs typeface="Tahoma"/>
              </a:rPr>
              <a:t>v,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q,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s,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t,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r 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Hamiltonian</a:t>
            </a:r>
            <a:r>
              <a:rPr dirty="0" sz="1800" spc="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circuit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: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25">
                <a:solidFill>
                  <a:srgbClr val="292934"/>
                </a:solidFill>
                <a:latin typeface="Tahoma"/>
                <a:cs typeface="Tahoma"/>
              </a:rPr>
              <a:t>r,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p,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u,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75">
                <a:solidFill>
                  <a:srgbClr val="292934"/>
                </a:solidFill>
                <a:latin typeface="Tahoma"/>
                <a:cs typeface="Tahoma"/>
              </a:rPr>
              <a:t>v,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q,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s,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t,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r</a:t>
            </a:r>
            <a:endParaRPr sz="1800">
              <a:latin typeface="Tahoma"/>
              <a:cs typeface="Tahoma"/>
            </a:endParaRPr>
          </a:p>
          <a:p>
            <a:pPr algn="ctr" marL="242570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Eulerian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path :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(p,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u,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75">
                <a:solidFill>
                  <a:srgbClr val="292934"/>
                </a:solidFill>
                <a:latin typeface="Tahoma"/>
                <a:cs typeface="Tahoma"/>
              </a:rPr>
              <a:t>v,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q,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s,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75">
                <a:solidFill>
                  <a:srgbClr val="292934"/>
                </a:solidFill>
                <a:latin typeface="Tahoma"/>
                <a:cs typeface="Tahoma"/>
              </a:rPr>
              <a:t>v,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u,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20">
                <a:solidFill>
                  <a:srgbClr val="292934"/>
                </a:solidFill>
                <a:latin typeface="Tahoma"/>
                <a:cs typeface="Tahoma"/>
              </a:rPr>
              <a:t>r,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t,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s,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20">
                <a:solidFill>
                  <a:srgbClr val="292934"/>
                </a:solidFill>
                <a:latin typeface="Tahoma"/>
                <a:cs typeface="Tahoma"/>
              </a:rPr>
              <a:t>r,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p,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q)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9844" y="4770120"/>
            <a:ext cx="2024795" cy="13716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954017" y="4803140"/>
            <a:ext cx="397764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317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Hamiltonian</a:t>
            </a:r>
            <a:r>
              <a:rPr dirty="0" sz="1800" spc="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path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: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c,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d,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e,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b,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a 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Hamiltonian</a:t>
            </a:r>
            <a:r>
              <a:rPr dirty="0" sz="1800" spc="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circuit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: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c,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d,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b,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a,</a:t>
            </a:r>
            <a:r>
              <a:rPr dirty="0" sz="1800" spc="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c 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Eulerian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path :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(e,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d,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b,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a, d,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c,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a,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e,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b)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34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55421"/>
            <a:ext cx="732155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105"/>
              <a:t>I</a:t>
            </a:r>
            <a:r>
              <a:rPr dirty="0" sz="3600" spc="-100"/>
              <a:t>den</a:t>
            </a:r>
            <a:r>
              <a:rPr dirty="0" sz="3600" spc="-105"/>
              <a:t>t</a:t>
            </a:r>
            <a:r>
              <a:rPr dirty="0" sz="3600" spc="-95"/>
              <a:t>i</a:t>
            </a:r>
            <a:r>
              <a:rPr dirty="0" sz="3600" spc="-105"/>
              <a:t>f</a:t>
            </a:r>
            <a:r>
              <a:rPr dirty="0" sz="3600"/>
              <a:t>y</a:t>
            </a:r>
            <a:r>
              <a:rPr dirty="0" sz="3600" spc="-235"/>
              <a:t> </a:t>
            </a:r>
            <a:r>
              <a:rPr dirty="0" sz="3600" spc="-100"/>
              <a:t>E</a:t>
            </a:r>
            <a:r>
              <a:rPr dirty="0" sz="3600" spc="-100"/>
              <a:t>u</a:t>
            </a:r>
            <a:r>
              <a:rPr dirty="0" sz="3600" spc="-95"/>
              <a:t>l</a:t>
            </a:r>
            <a:r>
              <a:rPr dirty="0" sz="3600" spc="-100"/>
              <a:t>e</a:t>
            </a:r>
            <a:r>
              <a:rPr dirty="0" sz="3600"/>
              <a:t>r</a:t>
            </a:r>
            <a:r>
              <a:rPr dirty="0" sz="3600" spc="-229"/>
              <a:t> </a:t>
            </a:r>
            <a:r>
              <a:rPr dirty="0" sz="3600" spc="-100"/>
              <a:t>pa</a:t>
            </a:r>
            <a:r>
              <a:rPr dirty="0" sz="3600" spc="-105"/>
              <a:t>t</a:t>
            </a:r>
            <a:r>
              <a:rPr dirty="0" sz="3600" spc="-100"/>
              <a:t>h</a:t>
            </a:r>
            <a:r>
              <a:rPr dirty="0" sz="3600"/>
              <a:t>,</a:t>
            </a:r>
            <a:r>
              <a:rPr dirty="0" sz="3600" spc="-229"/>
              <a:t> </a:t>
            </a:r>
            <a:r>
              <a:rPr dirty="0" sz="3600" spc="-100"/>
              <a:t>c</a:t>
            </a:r>
            <a:r>
              <a:rPr dirty="0" sz="3600" spc="-95"/>
              <a:t>i</a:t>
            </a:r>
            <a:r>
              <a:rPr dirty="0" sz="3600" spc="-95"/>
              <a:t>r</a:t>
            </a:r>
            <a:r>
              <a:rPr dirty="0" sz="3600" spc="-100"/>
              <a:t>c</a:t>
            </a:r>
            <a:r>
              <a:rPr dirty="0" sz="3600" spc="-100"/>
              <a:t>u</a:t>
            </a:r>
            <a:r>
              <a:rPr dirty="0" sz="3600" spc="-95"/>
              <a:t>i</a:t>
            </a:r>
            <a:r>
              <a:rPr dirty="0" sz="3600" spc="-105"/>
              <a:t>t</a:t>
            </a:r>
            <a:r>
              <a:rPr dirty="0" sz="3600"/>
              <a:t>,</a:t>
            </a:r>
            <a:r>
              <a:rPr dirty="0" sz="3600" spc="-240"/>
              <a:t> </a:t>
            </a:r>
            <a:r>
              <a:rPr dirty="0" sz="3600" spc="-95"/>
              <a:t>H</a:t>
            </a:r>
            <a:r>
              <a:rPr dirty="0" sz="3600" spc="-100"/>
              <a:t>a</a:t>
            </a:r>
            <a:r>
              <a:rPr dirty="0" sz="3600" spc="-95"/>
              <a:t>m</a:t>
            </a:r>
            <a:r>
              <a:rPr dirty="0" sz="3600" spc="-95"/>
              <a:t>il</a:t>
            </a:r>
            <a:r>
              <a:rPr dirty="0" sz="3600" spc="-105"/>
              <a:t>t</a:t>
            </a:r>
            <a:r>
              <a:rPr dirty="0" sz="3600" spc="-100"/>
              <a:t>o</a:t>
            </a:r>
            <a:r>
              <a:rPr dirty="0" sz="3600" spc="-110"/>
              <a:t>n</a:t>
            </a:r>
            <a:r>
              <a:rPr dirty="0" sz="3600" spc="-110"/>
              <a:t>i</a:t>
            </a:r>
            <a:r>
              <a:rPr dirty="0" sz="3600" spc="-100"/>
              <a:t>a</a:t>
            </a:r>
            <a:r>
              <a:rPr dirty="0" sz="3600" spc="-5"/>
              <a:t>n  </a:t>
            </a:r>
            <a:r>
              <a:rPr dirty="0" sz="3600" spc="-100"/>
              <a:t>pa</a:t>
            </a:r>
            <a:r>
              <a:rPr dirty="0" sz="3600" spc="-105"/>
              <a:t>t</a:t>
            </a:r>
            <a:r>
              <a:rPr dirty="0" sz="3600" spc="-5"/>
              <a:t>h</a:t>
            </a:r>
            <a:r>
              <a:rPr dirty="0" sz="3600" spc="-220"/>
              <a:t> </a:t>
            </a:r>
            <a:r>
              <a:rPr dirty="0" sz="3600" spc="-100"/>
              <a:t>an</a:t>
            </a:r>
            <a:r>
              <a:rPr dirty="0" sz="3600" spc="-5"/>
              <a:t>d</a:t>
            </a:r>
            <a:r>
              <a:rPr dirty="0" sz="3600" spc="-220"/>
              <a:t> </a:t>
            </a:r>
            <a:r>
              <a:rPr dirty="0" sz="3600" spc="-100"/>
              <a:t>c</a:t>
            </a:r>
            <a:r>
              <a:rPr dirty="0" sz="3600" spc="-95"/>
              <a:t>i</a:t>
            </a:r>
            <a:r>
              <a:rPr dirty="0" sz="3600" spc="-95"/>
              <a:t>r</a:t>
            </a:r>
            <a:r>
              <a:rPr dirty="0" sz="3600" spc="-100"/>
              <a:t>c</a:t>
            </a:r>
            <a:r>
              <a:rPr dirty="0" sz="3600" spc="-100"/>
              <a:t>u</a:t>
            </a:r>
            <a:r>
              <a:rPr dirty="0" sz="3600" spc="-95"/>
              <a:t>i</a:t>
            </a:r>
            <a:r>
              <a:rPr dirty="0" sz="3600"/>
              <a:t>t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577" y="1985433"/>
            <a:ext cx="2625490" cy="14774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6770" y="4383475"/>
            <a:ext cx="2429037" cy="16533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89375" y="2241930"/>
            <a:ext cx="4281805" cy="847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(a)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two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vertices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b and d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have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odd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degree. </a:t>
            </a:r>
            <a:r>
              <a:rPr dirty="0" sz="1800" spc="-55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Hence</a:t>
            </a:r>
            <a:r>
              <a:rPr dirty="0" sz="1800" spc="-2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there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is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an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Euler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path.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150"/>
              </a:lnSpc>
            </a:pPr>
            <a:r>
              <a:rPr dirty="0" sz="1800" spc="-15">
                <a:solidFill>
                  <a:srgbClr val="292934"/>
                </a:solidFill>
                <a:latin typeface="Symbol"/>
                <a:cs typeface="Symbol"/>
              </a:rPr>
              <a:t>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:</a:t>
            </a:r>
            <a:r>
              <a:rPr dirty="0" sz="1800" spc="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b,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a,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g, </a:t>
            </a:r>
            <a:r>
              <a:rPr dirty="0" sz="1800" spc="-65">
                <a:solidFill>
                  <a:srgbClr val="292934"/>
                </a:solidFill>
                <a:latin typeface="Tahoma"/>
                <a:cs typeface="Tahoma"/>
              </a:rPr>
              <a:t>f,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e,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d,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c,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b,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g,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c, </a:t>
            </a:r>
            <a:r>
              <a:rPr dirty="0" sz="1800" spc="-65">
                <a:solidFill>
                  <a:srgbClr val="292934"/>
                </a:solidFill>
                <a:latin typeface="Tahoma"/>
                <a:cs typeface="Tahoma"/>
              </a:rPr>
              <a:t>f,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7980" y="3472433"/>
            <a:ext cx="3206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(a)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7980" y="6173520"/>
            <a:ext cx="327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(b)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123" y="4358385"/>
            <a:ext cx="425958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9337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(b)6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vertices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have</a:t>
            </a:r>
            <a:r>
              <a:rPr dirty="0" sz="1800" spc="-2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odd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degree,</a:t>
            </a:r>
            <a:r>
              <a:rPr dirty="0" sz="1800" spc="2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3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and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1 </a:t>
            </a:r>
            <a:r>
              <a:rPr dirty="0" sz="1800" spc="-55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vertex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of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even degree,</a:t>
            </a:r>
            <a:r>
              <a:rPr dirty="0" sz="1800" spc="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6.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So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Euler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path does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not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exist in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this</a:t>
            </a:r>
            <a:r>
              <a:rPr dirty="0" sz="1800" spc="-2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graph.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35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55421"/>
            <a:ext cx="7322184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105"/>
              <a:t>I</a:t>
            </a:r>
            <a:r>
              <a:rPr dirty="0" sz="3600" spc="-100"/>
              <a:t>den</a:t>
            </a:r>
            <a:r>
              <a:rPr dirty="0" sz="3600" spc="-105"/>
              <a:t>t</a:t>
            </a:r>
            <a:r>
              <a:rPr dirty="0" sz="3600" spc="-95"/>
              <a:t>i</a:t>
            </a:r>
            <a:r>
              <a:rPr dirty="0" sz="3600" spc="-105"/>
              <a:t>f</a:t>
            </a:r>
            <a:r>
              <a:rPr dirty="0" sz="3600"/>
              <a:t>y</a:t>
            </a:r>
            <a:r>
              <a:rPr dirty="0" sz="3600" spc="-235"/>
              <a:t> </a:t>
            </a:r>
            <a:r>
              <a:rPr dirty="0" sz="3600" spc="-100"/>
              <a:t>E</a:t>
            </a:r>
            <a:r>
              <a:rPr dirty="0" sz="3600" spc="-100"/>
              <a:t>u</a:t>
            </a:r>
            <a:r>
              <a:rPr dirty="0" sz="3600" spc="-95"/>
              <a:t>l</a:t>
            </a:r>
            <a:r>
              <a:rPr dirty="0" sz="3600" spc="-100"/>
              <a:t>e</a:t>
            </a:r>
            <a:r>
              <a:rPr dirty="0" sz="3600"/>
              <a:t>r</a:t>
            </a:r>
            <a:r>
              <a:rPr dirty="0" sz="3600" spc="-229"/>
              <a:t> </a:t>
            </a:r>
            <a:r>
              <a:rPr dirty="0" sz="3600" spc="-100"/>
              <a:t>pa</a:t>
            </a:r>
            <a:r>
              <a:rPr dirty="0" sz="3600" spc="-105"/>
              <a:t>t</a:t>
            </a:r>
            <a:r>
              <a:rPr dirty="0" sz="3600" spc="-100"/>
              <a:t>h</a:t>
            </a:r>
            <a:r>
              <a:rPr dirty="0" sz="3600"/>
              <a:t>,</a:t>
            </a:r>
            <a:r>
              <a:rPr dirty="0" sz="3600" spc="-229"/>
              <a:t> </a:t>
            </a:r>
            <a:r>
              <a:rPr dirty="0" sz="3600" spc="-100"/>
              <a:t>c</a:t>
            </a:r>
            <a:r>
              <a:rPr dirty="0" sz="3600" spc="-95"/>
              <a:t>i</a:t>
            </a:r>
            <a:r>
              <a:rPr dirty="0" sz="3600" spc="-95"/>
              <a:t>r</a:t>
            </a:r>
            <a:r>
              <a:rPr dirty="0" sz="3600" spc="-100"/>
              <a:t>c</a:t>
            </a:r>
            <a:r>
              <a:rPr dirty="0" sz="3600" spc="-100"/>
              <a:t>u</a:t>
            </a:r>
            <a:r>
              <a:rPr dirty="0" sz="3600" spc="-95"/>
              <a:t>i</a:t>
            </a:r>
            <a:r>
              <a:rPr dirty="0" sz="3600" spc="-105"/>
              <a:t>t</a:t>
            </a:r>
            <a:r>
              <a:rPr dirty="0" sz="3600"/>
              <a:t>,</a:t>
            </a:r>
            <a:r>
              <a:rPr dirty="0" sz="3600" spc="-235"/>
              <a:t> </a:t>
            </a:r>
            <a:r>
              <a:rPr dirty="0" sz="3600" spc="-100"/>
              <a:t>Ha</a:t>
            </a:r>
            <a:r>
              <a:rPr dirty="0" sz="3600" spc="-95"/>
              <a:t>m</a:t>
            </a:r>
            <a:r>
              <a:rPr dirty="0" sz="3600" spc="-95"/>
              <a:t>il</a:t>
            </a:r>
            <a:r>
              <a:rPr dirty="0" sz="3600" spc="-105"/>
              <a:t>t</a:t>
            </a:r>
            <a:r>
              <a:rPr dirty="0" sz="3600" spc="-100"/>
              <a:t>o</a:t>
            </a:r>
            <a:r>
              <a:rPr dirty="0" sz="3600" spc="-110"/>
              <a:t>n</a:t>
            </a:r>
            <a:r>
              <a:rPr dirty="0" sz="3600" spc="-110"/>
              <a:t>i</a:t>
            </a:r>
            <a:r>
              <a:rPr dirty="0" sz="3600" spc="-100"/>
              <a:t>a</a:t>
            </a:r>
            <a:r>
              <a:rPr dirty="0" sz="3600" spc="-5"/>
              <a:t>n  </a:t>
            </a:r>
            <a:r>
              <a:rPr dirty="0" sz="3600" spc="-100"/>
              <a:t>pa</a:t>
            </a:r>
            <a:r>
              <a:rPr dirty="0" sz="3600" spc="-105"/>
              <a:t>t</a:t>
            </a:r>
            <a:r>
              <a:rPr dirty="0" sz="3600" spc="-5"/>
              <a:t>h</a:t>
            </a:r>
            <a:r>
              <a:rPr dirty="0" sz="3600" spc="-220"/>
              <a:t> </a:t>
            </a:r>
            <a:r>
              <a:rPr dirty="0" sz="3600" spc="-100"/>
              <a:t>an</a:t>
            </a:r>
            <a:r>
              <a:rPr dirty="0" sz="3600" spc="-5"/>
              <a:t>d</a:t>
            </a:r>
            <a:r>
              <a:rPr dirty="0" sz="3600" spc="-220"/>
              <a:t> </a:t>
            </a:r>
            <a:r>
              <a:rPr dirty="0" sz="3600" spc="-100"/>
              <a:t>c</a:t>
            </a:r>
            <a:r>
              <a:rPr dirty="0" sz="3600" spc="-95"/>
              <a:t>i</a:t>
            </a:r>
            <a:r>
              <a:rPr dirty="0" sz="3600" spc="-95"/>
              <a:t>r</a:t>
            </a:r>
            <a:r>
              <a:rPr dirty="0" sz="3600" spc="-100"/>
              <a:t>c</a:t>
            </a:r>
            <a:r>
              <a:rPr dirty="0" sz="3600" spc="-100"/>
              <a:t>u</a:t>
            </a:r>
            <a:r>
              <a:rPr dirty="0" sz="3600" spc="-95"/>
              <a:t>i</a:t>
            </a:r>
            <a:r>
              <a:rPr dirty="0" sz="3600"/>
              <a:t>t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644" y="1905000"/>
            <a:ext cx="2590800" cy="191185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36975" y="1860930"/>
            <a:ext cx="4333240" cy="1121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Number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of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vertices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is 6.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Each vertex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has 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degree greater than equal to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6/2. So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there </a:t>
            </a:r>
            <a:r>
              <a:rPr dirty="0" sz="1800" spc="-55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is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an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Hamiltonian</a:t>
            </a:r>
            <a:r>
              <a:rPr dirty="0" sz="1800" spc="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circuit.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150"/>
              </a:lnSpc>
              <a:tabLst>
                <a:tab pos="352425" algn="l"/>
              </a:tabLst>
            </a:pPr>
            <a:r>
              <a:rPr dirty="0" sz="1800">
                <a:solidFill>
                  <a:srgbClr val="292934"/>
                </a:solidFill>
                <a:latin typeface="Symbol"/>
                <a:cs typeface="Symbol"/>
              </a:rPr>
              <a:t></a:t>
            </a:r>
            <a:r>
              <a:rPr dirty="0" sz="180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: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1,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4,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5,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6,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3,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2,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6981" y="4428564"/>
            <a:ext cx="2351127" cy="188707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736975" y="4528566"/>
            <a:ext cx="3298825" cy="847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There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is no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Hamiltonian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circuit.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But</a:t>
            </a:r>
            <a:r>
              <a:rPr dirty="0" sz="1800" spc="-3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there</a:t>
            </a:r>
            <a:r>
              <a:rPr dirty="0" sz="1800" spc="-2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is</a:t>
            </a:r>
            <a:r>
              <a:rPr dirty="0" sz="1800" spc="-2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an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Hamiltonian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path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150"/>
              </a:lnSpc>
            </a:pPr>
            <a:r>
              <a:rPr dirty="0" sz="1800" spc="-15">
                <a:solidFill>
                  <a:srgbClr val="292934"/>
                </a:solidFill>
                <a:latin typeface="Symbol"/>
                <a:cs typeface="Symbol"/>
              </a:rPr>
              <a:t>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: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3,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1,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2,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4,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6,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70">
                <a:solidFill>
                  <a:srgbClr val="292934"/>
                </a:solidFill>
                <a:latin typeface="Tahoma"/>
                <a:cs typeface="Tahoma"/>
              </a:rPr>
              <a:t>7,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5.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36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55421"/>
            <a:ext cx="732155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105"/>
              <a:t>I</a:t>
            </a:r>
            <a:r>
              <a:rPr dirty="0" sz="3600" spc="-100"/>
              <a:t>den</a:t>
            </a:r>
            <a:r>
              <a:rPr dirty="0" sz="3600" spc="-105"/>
              <a:t>t</a:t>
            </a:r>
            <a:r>
              <a:rPr dirty="0" sz="3600" spc="-95"/>
              <a:t>i</a:t>
            </a:r>
            <a:r>
              <a:rPr dirty="0" sz="3600" spc="-105"/>
              <a:t>f</a:t>
            </a:r>
            <a:r>
              <a:rPr dirty="0" sz="3600"/>
              <a:t>y</a:t>
            </a:r>
            <a:r>
              <a:rPr dirty="0" sz="3600" spc="-235"/>
              <a:t> </a:t>
            </a:r>
            <a:r>
              <a:rPr dirty="0" sz="3600" spc="-100"/>
              <a:t>E</a:t>
            </a:r>
            <a:r>
              <a:rPr dirty="0" sz="3600" spc="-100"/>
              <a:t>u</a:t>
            </a:r>
            <a:r>
              <a:rPr dirty="0" sz="3600" spc="-95"/>
              <a:t>l</a:t>
            </a:r>
            <a:r>
              <a:rPr dirty="0" sz="3600" spc="-100"/>
              <a:t>e</a:t>
            </a:r>
            <a:r>
              <a:rPr dirty="0" sz="3600"/>
              <a:t>r</a:t>
            </a:r>
            <a:r>
              <a:rPr dirty="0" sz="3600" spc="-229"/>
              <a:t> </a:t>
            </a:r>
            <a:r>
              <a:rPr dirty="0" sz="3600" spc="-100"/>
              <a:t>pa</a:t>
            </a:r>
            <a:r>
              <a:rPr dirty="0" sz="3600" spc="-105"/>
              <a:t>t</a:t>
            </a:r>
            <a:r>
              <a:rPr dirty="0" sz="3600" spc="-100"/>
              <a:t>h</a:t>
            </a:r>
            <a:r>
              <a:rPr dirty="0" sz="3600"/>
              <a:t>,</a:t>
            </a:r>
            <a:r>
              <a:rPr dirty="0" sz="3600" spc="-229"/>
              <a:t> </a:t>
            </a:r>
            <a:r>
              <a:rPr dirty="0" sz="3600" spc="-100"/>
              <a:t>c</a:t>
            </a:r>
            <a:r>
              <a:rPr dirty="0" sz="3600" spc="-95"/>
              <a:t>i</a:t>
            </a:r>
            <a:r>
              <a:rPr dirty="0" sz="3600" spc="-95"/>
              <a:t>r</a:t>
            </a:r>
            <a:r>
              <a:rPr dirty="0" sz="3600" spc="-100"/>
              <a:t>c</a:t>
            </a:r>
            <a:r>
              <a:rPr dirty="0" sz="3600" spc="-100"/>
              <a:t>u</a:t>
            </a:r>
            <a:r>
              <a:rPr dirty="0" sz="3600" spc="-95"/>
              <a:t>i</a:t>
            </a:r>
            <a:r>
              <a:rPr dirty="0" sz="3600" spc="-105"/>
              <a:t>t</a:t>
            </a:r>
            <a:r>
              <a:rPr dirty="0" sz="3600"/>
              <a:t>,</a:t>
            </a:r>
            <a:r>
              <a:rPr dirty="0" sz="3600" spc="-240"/>
              <a:t> </a:t>
            </a:r>
            <a:r>
              <a:rPr dirty="0" sz="3600" spc="-95"/>
              <a:t>H</a:t>
            </a:r>
            <a:r>
              <a:rPr dirty="0" sz="3600" spc="-100"/>
              <a:t>a</a:t>
            </a:r>
            <a:r>
              <a:rPr dirty="0" sz="3600" spc="-95"/>
              <a:t>m</a:t>
            </a:r>
            <a:r>
              <a:rPr dirty="0" sz="3600" spc="-95"/>
              <a:t>il</a:t>
            </a:r>
            <a:r>
              <a:rPr dirty="0" sz="3600" spc="-105"/>
              <a:t>t</a:t>
            </a:r>
            <a:r>
              <a:rPr dirty="0" sz="3600" spc="-100"/>
              <a:t>o</a:t>
            </a:r>
            <a:r>
              <a:rPr dirty="0" sz="3600" spc="-110"/>
              <a:t>n</a:t>
            </a:r>
            <a:r>
              <a:rPr dirty="0" sz="3600" spc="-110"/>
              <a:t>i</a:t>
            </a:r>
            <a:r>
              <a:rPr dirty="0" sz="3600" spc="-100"/>
              <a:t>a</a:t>
            </a:r>
            <a:r>
              <a:rPr dirty="0" sz="3600" spc="-5"/>
              <a:t>n  </a:t>
            </a:r>
            <a:r>
              <a:rPr dirty="0" sz="3600" spc="-100"/>
              <a:t>pa</a:t>
            </a:r>
            <a:r>
              <a:rPr dirty="0" sz="3600" spc="-105"/>
              <a:t>t</a:t>
            </a:r>
            <a:r>
              <a:rPr dirty="0" sz="3600" spc="-5"/>
              <a:t>h</a:t>
            </a:r>
            <a:r>
              <a:rPr dirty="0" sz="3600" spc="-220"/>
              <a:t> </a:t>
            </a:r>
            <a:r>
              <a:rPr dirty="0" sz="3600" spc="-100"/>
              <a:t>an</a:t>
            </a:r>
            <a:r>
              <a:rPr dirty="0" sz="3600" spc="-5"/>
              <a:t>d</a:t>
            </a:r>
            <a:r>
              <a:rPr dirty="0" sz="3600" spc="-220"/>
              <a:t> </a:t>
            </a:r>
            <a:r>
              <a:rPr dirty="0" sz="3600" spc="-100"/>
              <a:t>c</a:t>
            </a:r>
            <a:r>
              <a:rPr dirty="0" sz="3600" spc="-95"/>
              <a:t>i</a:t>
            </a:r>
            <a:r>
              <a:rPr dirty="0" sz="3600" spc="-95"/>
              <a:t>r</a:t>
            </a:r>
            <a:r>
              <a:rPr dirty="0" sz="3600" spc="-100"/>
              <a:t>c</a:t>
            </a:r>
            <a:r>
              <a:rPr dirty="0" sz="3600" spc="-100"/>
              <a:t>u</a:t>
            </a:r>
            <a:r>
              <a:rPr dirty="0" sz="3600" spc="-95"/>
              <a:t>i</a:t>
            </a:r>
            <a:r>
              <a:rPr dirty="0" sz="3600"/>
              <a:t>t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981200"/>
            <a:ext cx="1600200" cy="1600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" y="4419600"/>
            <a:ext cx="2133600" cy="1447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32175" y="2011807"/>
            <a:ext cx="4771390" cy="112458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(i)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Eulerian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Path</a:t>
            </a:r>
            <a:r>
              <a:rPr dirty="0" sz="1800" spc="-2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: </a:t>
            </a:r>
            <a:r>
              <a:rPr dirty="0" sz="1800" spc="-15">
                <a:solidFill>
                  <a:srgbClr val="292934"/>
                </a:solidFill>
                <a:latin typeface="Symbol"/>
                <a:cs typeface="Symbol"/>
              </a:rPr>
              <a:t>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:</a:t>
            </a:r>
            <a:r>
              <a:rPr dirty="0" sz="1800" spc="3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a,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b,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c,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d, 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b,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65">
                <a:solidFill>
                  <a:srgbClr val="292934"/>
                </a:solidFill>
                <a:latin typeface="Tahoma"/>
                <a:cs typeface="Tahoma"/>
              </a:rPr>
              <a:t>f,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d,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a,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65">
                <a:solidFill>
                  <a:srgbClr val="292934"/>
                </a:solidFill>
                <a:latin typeface="Tahoma"/>
                <a:cs typeface="Tahoma"/>
              </a:rPr>
              <a:t>f,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e,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d </a:t>
            </a:r>
            <a:r>
              <a:rPr dirty="0" sz="1800" spc="-55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G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has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2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vertices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of odd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degree.</a:t>
            </a:r>
            <a:endParaRPr sz="1800">
              <a:latin typeface="Tahoma"/>
              <a:cs typeface="Tahoma"/>
            </a:endParaRPr>
          </a:p>
          <a:p>
            <a:pPr marL="12700" marR="792480">
              <a:lnSpc>
                <a:spcPct val="100000"/>
              </a:lnSpc>
              <a:tabLst>
                <a:tab pos="2094230" algn="l"/>
                <a:tab pos="2281555" algn="l"/>
              </a:tabLst>
            </a:pP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Hamiltonian</a:t>
            </a:r>
            <a:r>
              <a:rPr dirty="0" sz="1800" spc="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Circuit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:		a,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b,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c,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d,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e,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65">
                <a:solidFill>
                  <a:srgbClr val="292934"/>
                </a:solidFill>
                <a:latin typeface="Tahoma"/>
                <a:cs typeface="Tahoma"/>
              </a:rPr>
              <a:t>f,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a. </a:t>
            </a:r>
            <a:r>
              <a:rPr dirty="0" sz="1800" spc="-54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Hamiltonian</a:t>
            </a:r>
            <a:r>
              <a:rPr dirty="0" sz="1800" spc="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Path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:	a,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b,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c,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d,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e,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4575" y="4366386"/>
            <a:ext cx="394970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72335" algn="l"/>
              </a:tabLst>
            </a:pP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(ii)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Eulerian</a:t>
            </a:r>
            <a:r>
              <a:rPr dirty="0" sz="1800" spc="2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Circuit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:	-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1706245" algn="l"/>
              </a:tabLst>
            </a:pP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Eulerian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Path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:	g,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d,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b,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a,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e,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70">
                <a:solidFill>
                  <a:srgbClr val="292934"/>
                </a:solidFill>
                <a:latin typeface="Tahoma"/>
                <a:cs typeface="Tahoma"/>
              </a:rPr>
              <a:t>f,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g,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c,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b.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2022475" algn="l"/>
              </a:tabLst>
            </a:pP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Hamiltonian</a:t>
            </a:r>
            <a:r>
              <a:rPr dirty="0" sz="1800" spc="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Path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:	d,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b,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a,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e, </a:t>
            </a:r>
            <a:r>
              <a:rPr dirty="0" sz="1800" spc="-65">
                <a:solidFill>
                  <a:srgbClr val="292934"/>
                </a:solidFill>
                <a:latin typeface="Tahoma"/>
                <a:cs typeface="Tahoma"/>
              </a:rPr>
              <a:t>f,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g,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37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8747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0"/>
              <a:t>I</a:t>
            </a:r>
            <a:r>
              <a:rPr dirty="0" spc="-100"/>
              <a:t>s</a:t>
            </a:r>
            <a:r>
              <a:rPr dirty="0" spc="-105"/>
              <a:t>o</a:t>
            </a:r>
            <a:r>
              <a:rPr dirty="0" spc="-105"/>
              <a:t>m</a:t>
            </a:r>
            <a:r>
              <a:rPr dirty="0" spc="-105"/>
              <a:t>o</a:t>
            </a:r>
            <a:r>
              <a:rPr dirty="0" spc="-105"/>
              <a:t>r</a:t>
            </a:r>
            <a:r>
              <a:rPr dirty="0" spc="-105"/>
              <a:t>ph</a:t>
            </a:r>
            <a:r>
              <a:rPr dirty="0" spc="-105"/>
              <a:t>i</a:t>
            </a:r>
            <a:r>
              <a:rPr dirty="0" spc="-5"/>
              <a:t>c</a:t>
            </a:r>
            <a:r>
              <a:rPr dirty="0" spc="-210"/>
              <a:t> </a:t>
            </a:r>
            <a:r>
              <a:rPr dirty="0" spc="-105"/>
              <a:t>G</a:t>
            </a:r>
            <a:r>
              <a:rPr dirty="0" spc="-105"/>
              <a:t>r</a:t>
            </a:r>
            <a:r>
              <a:rPr dirty="0" spc="-105"/>
              <a:t>ap</a:t>
            </a:r>
            <a:r>
              <a:rPr dirty="0" spc="-5"/>
              <a:t>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415" y="1809058"/>
            <a:ext cx="8144952" cy="231481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2140" y="4339590"/>
            <a:ext cx="4947285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Function</a:t>
            </a:r>
            <a:r>
              <a:rPr dirty="0" sz="1800" spc="-3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f</a:t>
            </a:r>
            <a:r>
              <a:rPr dirty="0" sz="1800" spc="-2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is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called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isomorphism</a:t>
            </a:r>
            <a:endParaRPr sz="1800">
              <a:latin typeface="Tahoma"/>
              <a:cs typeface="Tahoma"/>
            </a:endParaRPr>
          </a:p>
          <a:p>
            <a:pPr marL="812800" indent="-343535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Same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no.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of</a:t>
            </a:r>
            <a:r>
              <a:rPr dirty="0" sz="1800" spc="-2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vertices</a:t>
            </a:r>
            <a:endParaRPr sz="1800">
              <a:latin typeface="Tahoma"/>
              <a:cs typeface="Tahoma"/>
            </a:endParaRPr>
          </a:p>
          <a:p>
            <a:pPr marL="812800" indent="-343535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Same</a:t>
            </a:r>
            <a:r>
              <a:rPr dirty="0" sz="1800" spc="-2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no.</a:t>
            </a:r>
            <a:r>
              <a:rPr dirty="0" sz="1800" spc="-2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of</a:t>
            </a:r>
            <a:r>
              <a:rPr dirty="0" sz="1800" spc="-2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edges</a:t>
            </a:r>
            <a:endParaRPr sz="1800">
              <a:latin typeface="Tahoma"/>
              <a:cs typeface="Tahoma"/>
            </a:endParaRPr>
          </a:p>
          <a:p>
            <a:pPr marL="812800" indent="-343535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Equal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no.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of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vertices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with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a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given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degree</a:t>
            </a:r>
            <a:endParaRPr sz="1800">
              <a:latin typeface="Tahoma"/>
              <a:cs typeface="Tahoma"/>
            </a:endParaRPr>
          </a:p>
          <a:p>
            <a:pPr marL="812800" indent="-343535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Adjacency</a:t>
            </a:r>
            <a:r>
              <a:rPr dirty="0" sz="1800" spc="-2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of</a:t>
            </a:r>
            <a:r>
              <a:rPr dirty="0" sz="1800" spc="-2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vertices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38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5726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G</a:t>
            </a:r>
            <a:r>
              <a:rPr dirty="0" spc="-105"/>
              <a:t>r</a:t>
            </a:r>
            <a:r>
              <a:rPr dirty="0" spc="-105"/>
              <a:t>ap</a:t>
            </a:r>
            <a:r>
              <a:rPr dirty="0" spc="-5"/>
              <a:t>h</a:t>
            </a:r>
            <a:r>
              <a:rPr dirty="0" spc="-195"/>
              <a:t> </a:t>
            </a:r>
            <a:r>
              <a:rPr dirty="0" spc="-5"/>
              <a:t>-</a:t>
            </a:r>
            <a:r>
              <a:rPr dirty="0" spc="-200"/>
              <a:t> </a:t>
            </a:r>
            <a:r>
              <a:rPr dirty="0" spc="-100"/>
              <a:t>I</a:t>
            </a:r>
            <a:r>
              <a:rPr dirty="0" spc="-100"/>
              <a:t>s</a:t>
            </a:r>
            <a:r>
              <a:rPr dirty="0" spc="-105"/>
              <a:t>o</a:t>
            </a:r>
            <a:r>
              <a:rPr dirty="0" spc="-105"/>
              <a:t>m</a:t>
            </a:r>
            <a:r>
              <a:rPr dirty="0" spc="-105"/>
              <a:t>o</a:t>
            </a:r>
            <a:r>
              <a:rPr dirty="0" spc="-105"/>
              <a:t>r</a:t>
            </a:r>
            <a:r>
              <a:rPr dirty="0" spc="-105"/>
              <a:t>ph</a:t>
            </a:r>
            <a:r>
              <a:rPr dirty="0" spc="-105"/>
              <a:t>i</a:t>
            </a:r>
            <a:r>
              <a:rPr dirty="0" spc="-100"/>
              <a:t>s</a:t>
            </a:r>
            <a:r>
              <a:rPr dirty="0" spc="-5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003"/>
            <a:ext cx="7493634" cy="222186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Representation</a:t>
            </a:r>
            <a:r>
              <a:rPr dirty="0" sz="2400" spc="3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example:</a:t>
            </a:r>
            <a:r>
              <a:rPr dirty="0" sz="24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G1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=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(V1,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E1)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,</a:t>
            </a:r>
            <a:r>
              <a:rPr dirty="0" sz="24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G2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=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(V2, E2)</a:t>
            </a:r>
            <a:endParaRPr sz="2400">
              <a:latin typeface="Arial MT"/>
              <a:cs typeface="Arial MT"/>
            </a:endParaRPr>
          </a:p>
          <a:p>
            <a:pPr marL="12700" marR="1785620">
              <a:lnSpc>
                <a:spcPct val="120000"/>
              </a:lnSpc>
              <a:spcBef>
                <a:spcPts val="5"/>
              </a:spcBef>
            </a:pP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f(u1)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=</a:t>
            </a:r>
            <a:r>
              <a:rPr dirty="0" sz="24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v1,</a:t>
            </a:r>
            <a:r>
              <a:rPr dirty="0" sz="2400" spc="-3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f(u2)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=</a:t>
            </a:r>
            <a:r>
              <a:rPr dirty="0" sz="2400" spc="-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v4,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f(u3)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=</a:t>
            </a:r>
            <a:r>
              <a:rPr dirty="0" sz="2400" spc="-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v3,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f(u4)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=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v2 </a:t>
            </a:r>
            <a:r>
              <a:rPr dirty="0" sz="2400" spc="-65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No.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of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vertices:4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No.</a:t>
            </a:r>
            <a:r>
              <a:rPr dirty="0" sz="24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dirty="0" sz="2400" spc="-3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edges:4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All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vertices have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degree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2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47837" y="4262437"/>
            <a:ext cx="390525" cy="390525"/>
            <a:chOff x="1747837" y="4262437"/>
            <a:chExt cx="390525" cy="390525"/>
          </a:xfrm>
        </p:grpSpPr>
        <p:sp>
          <p:nvSpPr>
            <p:cNvPr id="5" name="object 5"/>
            <p:cNvSpPr/>
            <p:nvPr/>
          </p:nvSpPr>
          <p:spPr>
            <a:xfrm>
              <a:off x="1752600" y="42672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52600" y="42672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500"/>
                  </a:lnTo>
                  <a:close/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799844" y="4306900"/>
            <a:ext cx="2876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u</a:t>
            </a:r>
            <a:r>
              <a:rPr dirty="0" baseline="-20833" sz="1800">
                <a:solidFill>
                  <a:srgbClr val="292934"/>
                </a:solidFill>
                <a:latin typeface="Tahoma"/>
                <a:cs typeface="Tahoma"/>
              </a:rPr>
              <a:t>1</a:t>
            </a:r>
            <a:endParaRPr baseline="-20833" sz="18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47837" y="5557837"/>
            <a:ext cx="390525" cy="390525"/>
            <a:chOff x="1747837" y="5557837"/>
            <a:chExt cx="390525" cy="390525"/>
          </a:xfrm>
        </p:grpSpPr>
        <p:sp>
          <p:nvSpPr>
            <p:cNvPr id="9" name="object 9"/>
            <p:cNvSpPr/>
            <p:nvPr/>
          </p:nvSpPr>
          <p:spPr>
            <a:xfrm>
              <a:off x="1752600" y="55626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1"/>
                  </a:lnTo>
                  <a:lnTo>
                    <a:pt x="106746" y="19363"/>
                  </a:lnTo>
                  <a:lnTo>
                    <a:pt x="71374" y="41851"/>
                  </a:lnTo>
                  <a:lnTo>
                    <a:pt x="41867" y="71353"/>
                  </a:lnTo>
                  <a:lnTo>
                    <a:pt x="19372" y="106724"/>
                  </a:lnTo>
                  <a:lnTo>
                    <a:pt x="5034" y="146821"/>
                  </a:lnTo>
                  <a:lnTo>
                    <a:pt x="0" y="190500"/>
                  </a:lnTo>
                  <a:lnTo>
                    <a:pt x="5034" y="234178"/>
                  </a:lnTo>
                  <a:lnTo>
                    <a:pt x="19372" y="274275"/>
                  </a:lnTo>
                  <a:lnTo>
                    <a:pt x="41867" y="309646"/>
                  </a:lnTo>
                  <a:lnTo>
                    <a:pt x="71374" y="339148"/>
                  </a:lnTo>
                  <a:lnTo>
                    <a:pt x="106746" y="361636"/>
                  </a:lnTo>
                  <a:lnTo>
                    <a:pt x="146837" y="375968"/>
                  </a:lnTo>
                  <a:lnTo>
                    <a:pt x="190500" y="381000"/>
                  </a:lnTo>
                  <a:lnTo>
                    <a:pt x="234162" y="375968"/>
                  </a:lnTo>
                  <a:lnTo>
                    <a:pt x="274253" y="361636"/>
                  </a:lnTo>
                  <a:lnTo>
                    <a:pt x="309625" y="339148"/>
                  </a:lnTo>
                  <a:lnTo>
                    <a:pt x="339132" y="309646"/>
                  </a:lnTo>
                  <a:lnTo>
                    <a:pt x="361627" y="274275"/>
                  </a:lnTo>
                  <a:lnTo>
                    <a:pt x="375965" y="234178"/>
                  </a:lnTo>
                  <a:lnTo>
                    <a:pt x="381000" y="190500"/>
                  </a:lnTo>
                  <a:lnTo>
                    <a:pt x="375965" y="146821"/>
                  </a:lnTo>
                  <a:lnTo>
                    <a:pt x="361627" y="106724"/>
                  </a:lnTo>
                  <a:lnTo>
                    <a:pt x="339132" y="71353"/>
                  </a:lnTo>
                  <a:lnTo>
                    <a:pt x="309625" y="41851"/>
                  </a:lnTo>
                  <a:lnTo>
                    <a:pt x="274253" y="19363"/>
                  </a:lnTo>
                  <a:lnTo>
                    <a:pt x="234162" y="503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52600" y="55626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21"/>
                  </a:lnTo>
                  <a:lnTo>
                    <a:pt x="19372" y="106724"/>
                  </a:lnTo>
                  <a:lnTo>
                    <a:pt x="41867" y="71353"/>
                  </a:lnTo>
                  <a:lnTo>
                    <a:pt x="71374" y="41851"/>
                  </a:lnTo>
                  <a:lnTo>
                    <a:pt x="106746" y="19363"/>
                  </a:lnTo>
                  <a:lnTo>
                    <a:pt x="146837" y="5031"/>
                  </a:lnTo>
                  <a:lnTo>
                    <a:pt x="190500" y="0"/>
                  </a:lnTo>
                  <a:lnTo>
                    <a:pt x="234162" y="5031"/>
                  </a:lnTo>
                  <a:lnTo>
                    <a:pt x="274253" y="19363"/>
                  </a:lnTo>
                  <a:lnTo>
                    <a:pt x="309625" y="41851"/>
                  </a:lnTo>
                  <a:lnTo>
                    <a:pt x="339132" y="71353"/>
                  </a:lnTo>
                  <a:lnTo>
                    <a:pt x="361627" y="106724"/>
                  </a:lnTo>
                  <a:lnTo>
                    <a:pt x="375965" y="146821"/>
                  </a:lnTo>
                  <a:lnTo>
                    <a:pt x="381000" y="190500"/>
                  </a:lnTo>
                  <a:lnTo>
                    <a:pt x="375965" y="234178"/>
                  </a:lnTo>
                  <a:lnTo>
                    <a:pt x="361627" y="274275"/>
                  </a:lnTo>
                  <a:lnTo>
                    <a:pt x="339132" y="309646"/>
                  </a:lnTo>
                  <a:lnTo>
                    <a:pt x="309625" y="339148"/>
                  </a:lnTo>
                  <a:lnTo>
                    <a:pt x="274253" y="361636"/>
                  </a:lnTo>
                  <a:lnTo>
                    <a:pt x="234162" y="375968"/>
                  </a:lnTo>
                  <a:lnTo>
                    <a:pt x="190500" y="381000"/>
                  </a:lnTo>
                  <a:lnTo>
                    <a:pt x="146837" y="375968"/>
                  </a:lnTo>
                  <a:lnTo>
                    <a:pt x="106746" y="361636"/>
                  </a:lnTo>
                  <a:lnTo>
                    <a:pt x="71374" y="339148"/>
                  </a:lnTo>
                  <a:lnTo>
                    <a:pt x="41867" y="309646"/>
                  </a:lnTo>
                  <a:lnTo>
                    <a:pt x="19372" y="274275"/>
                  </a:lnTo>
                  <a:lnTo>
                    <a:pt x="5034" y="234178"/>
                  </a:lnTo>
                  <a:lnTo>
                    <a:pt x="0" y="190500"/>
                  </a:lnTo>
                  <a:close/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799844" y="5602630"/>
            <a:ext cx="2876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u</a:t>
            </a:r>
            <a:r>
              <a:rPr dirty="0" baseline="-20833" sz="1800">
                <a:solidFill>
                  <a:srgbClr val="292934"/>
                </a:solidFill>
                <a:latin typeface="Tahoma"/>
                <a:cs typeface="Tahoma"/>
              </a:rPr>
              <a:t>3</a:t>
            </a:r>
            <a:endParaRPr baseline="-20833" sz="18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19437" y="5481637"/>
            <a:ext cx="390525" cy="390525"/>
            <a:chOff x="3119437" y="5481637"/>
            <a:chExt cx="390525" cy="390525"/>
          </a:xfrm>
        </p:grpSpPr>
        <p:sp>
          <p:nvSpPr>
            <p:cNvPr id="13" name="object 13"/>
            <p:cNvSpPr/>
            <p:nvPr/>
          </p:nvSpPr>
          <p:spPr>
            <a:xfrm>
              <a:off x="3124200" y="5486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78"/>
                  </a:lnTo>
                  <a:lnTo>
                    <a:pt x="19372" y="274275"/>
                  </a:lnTo>
                  <a:lnTo>
                    <a:pt x="41867" y="309646"/>
                  </a:lnTo>
                  <a:lnTo>
                    <a:pt x="71374" y="339148"/>
                  </a:lnTo>
                  <a:lnTo>
                    <a:pt x="106746" y="361636"/>
                  </a:lnTo>
                  <a:lnTo>
                    <a:pt x="146837" y="375968"/>
                  </a:lnTo>
                  <a:lnTo>
                    <a:pt x="190500" y="381000"/>
                  </a:lnTo>
                  <a:lnTo>
                    <a:pt x="234162" y="375968"/>
                  </a:lnTo>
                  <a:lnTo>
                    <a:pt x="274253" y="361636"/>
                  </a:lnTo>
                  <a:lnTo>
                    <a:pt x="309625" y="339148"/>
                  </a:lnTo>
                  <a:lnTo>
                    <a:pt x="339132" y="309646"/>
                  </a:lnTo>
                  <a:lnTo>
                    <a:pt x="361627" y="274275"/>
                  </a:lnTo>
                  <a:lnTo>
                    <a:pt x="375965" y="234178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124200" y="5486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78"/>
                  </a:lnTo>
                  <a:lnTo>
                    <a:pt x="361627" y="274275"/>
                  </a:lnTo>
                  <a:lnTo>
                    <a:pt x="339132" y="309646"/>
                  </a:lnTo>
                  <a:lnTo>
                    <a:pt x="309625" y="339148"/>
                  </a:lnTo>
                  <a:lnTo>
                    <a:pt x="274253" y="361636"/>
                  </a:lnTo>
                  <a:lnTo>
                    <a:pt x="234162" y="375968"/>
                  </a:lnTo>
                  <a:lnTo>
                    <a:pt x="190500" y="381000"/>
                  </a:lnTo>
                  <a:lnTo>
                    <a:pt x="146837" y="375968"/>
                  </a:lnTo>
                  <a:lnTo>
                    <a:pt x="106746" y="361636"/>
                  </a:lnTo>
                  <a:lnTo>
                    <a:pt x="71374" y="339148"/>
                  </a:lnTo>
                  <a:lnTo>
                    <a:pt x="41867" y="309646"/>
                  </a:lnTo>
                  <a:lnTo>
                    <a:pt x="19372" y="274275"/>
                  </a:lnTo>
                  <a:lnTo>
                    <a:pt x="5034" y="234178"/>
                  </a:lnTo>
                  <a:lnTo>
                    <a:pt x="0" y="190500"/>
                  </a:lnTo>
                  <a:close/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171698" y="5526735"/>
            <a:ext cx="2876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u</a:t>
            </a:r>
            <a:r>
              <a:rPr dirty="0" baseline="-20833" sz="1800">
                <a:solidFill>
                  <a:srgbClr val="292934"/>
                </a:solidFill>
                <a:latin typeface="Tahoma"/>
                <a:cs typeface="Tahoma"/>
              </a:rPr>
              <a:t>4</a:t>
            </a:r>
            <a:endParaRPr baseline="-20833" sz="18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119437" y="4262437"/>
            <a:ext cx="390525" cy="390525"/>
            <a:chOff x="3119437" y="4262437"/>
            <a:chExt cx="390525" cy="390525"/>
          </a:xfrm>
        </p:grpSpPr>
        <p:sp>
          <p:nvSpPr>
            <p:cNvPr id="17" name="object 17"/>
            <p:cNvSpPr/>
            <p:nvPr/>
          </p:nvSpPr>
          <p:spPr>
            <a:xfrm>
              <a:off x="3124200" y="42672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124200" y="42672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500"/>
                  </a:lnTo>
                  <a:close/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3171698" y="4306900"/>
            <a:ext cx="2876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u</a:t>
            </a:r>
            <a:r>
              <a:rPr dirty="0" baseline="-20833" sz="1800">
                <a:solidFill>
                  <a:srgbClr val="292934"/>
                </a:solidFill>
                <a:latin typeface="Tahoma"/>
                <a:cs typeface="Tahoma"/>
              </a:rPr>
              <a:t>2</a:t>
            </a:r>
            <a:endParaRPr baseline="-20833" sz="18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34037" y="5634037"/>
            <a:ext cx="390525" cy="390525"/>
            <a:chOff x="5634037" y="5634037"/>
            <a:chExt cx="390525" cy="390525"/>
          </a:xfrm>
        </p:grpSpPr>
        <p:sp>
          <p:nvSpPr>
            <p:cNvPr id="21" name="object 21"/>
            <p:cNvSpPr/>
            <p:nvPr/>
          </p:nvSpPr>
          <p:spPr>
            <a:xfrm>
              <a:off x="5638800" y="56388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1"/>
                  </a:lnTo>
                  <a:lnTo>
                    <a:pt x="106746" y="19363"/>
                  </a:lnTo>
                  <a:lnTo>
                    <a:pt x="71374" y="41851"/>
                  </a:lnTo>
                  <a:lnTo>
                    <a:pt x="41867" y="71353"/>
                  </a:lnTo>
                  <a:lnTo>
                    <a:pt x="19372" y="106724"/>
                  </a:lnTo>
                  <a:lnTo>
                    <a:pt x="5034" y="146821"/>
                  </a:lnTo>
                  <a:lnTo>
                    <a:pt x="0" y="190500"/>
                  </a:lnTo>
                  <a:lnTo>
                    <a:pt x="5034" y="234178"/>
                  </a:lnTo>
                  <a:lnTo>
                    <a:pt x="19372" y="274275"/>
                  </a:lnTo>
                  <a:lnTo>
                    <a:pt x="41867" y="309646"/>
                  </a:lnTo>
                  <a:lnTo>
                    <a:pt x="71374" y="339148"/>
                  </a:lnTo>
                  <a:lnTo>
                    <a:pt x="106746" y="361636"/>
                  </a:lnTo>
                  <a:lnTo>
                    <a:pt x="146837" y="375968"/>
                  </a:lnTo>
                  <a:lnTo>
                    <a:pt x="190500" y="381000"/>
                  </a:lnTo>
                  <a:lnTo>
                    <a:pt x="234162" y="375968"/>
                  </a:lnTo>
                  <a:lnTo>
                    <a:pt x="274253" y="361636"/>
                  </a:lnTo>
                  <a:lnTo>
                    <a:pt x="309625" y="339148"/>
                  </a:lnTo>
                  <a:lnTo>
                    <a:pt x="339132" y="309646"/>
                  </a:lnTo>
                  <a:lnTo>
                    <a:pt x="361627" y="274275"/>
                  </a:lnTo>
                  <a:lnTo>
                    <a:pt x="375965" y="234178"/>
                  </a:lnTo>
                  <a:lnTo>
                    <a:pt x="381000" y="190500"/>
                  </a:lnTo>
                  <a:lnTo>
                    <a:pt x="375965" y="146821"/>
                  </a:lnTo>
                  <a:lnTo>
                    <a:pt x="361627" y="106724"/>
                  </a:lnTo>
                  <a:lnTo>
                    <a:pt x="339132" y="71353"/>
                  </a:lnTo>
                  <a:lnTo>
                    <a:pt x="309625" y="41851"/>
                  </a:lnTo>
                  <a:lnTo>
                    <a:pt x="274253" y="19363"/>
                  </a:lnTo>
                  <a:lnTo>
                    <a:pt x="234162" y="503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638800" y="56388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21"/>
                  </a:lnTo>
                  <a:lnTo>
                    <a:pt x="19372" y="106724"/>
                  </a:lnTo>
                  <a:lnTo>
                    <a:pt x="41867" y="71353"/>
                  </a:lnTo>
                  <a:lnTo>
                    <a:pt x="71374" y="41851"/>
                  </a:lnTo>
                  <a:lnTo>
                    <a:pt x="106746" y="19363"/>
                  </a:lnTo>
                  <a:lnTo>
                    <a:pt x="146837" y="5031"/>
                  </a:lnTo>
                  <a:lnTo>
                    <a:pt x="190500" y="0"/>
                  </a:lnTo>
                  <a:lnTo>
                    <a:pt x="234162" y="5031"/>
                  </a:lnTo>
                  <a:lnTo>
                    <a:pt x="274253" y="19363"/>
                  </a:lnTo>
                  <a:lnTo>
                    <a:pt x="309625" y="41851"/>
                  </a:lnTo>
                  <a:lnTo>
                    <a:pt x="339132" y="71353"/>
                  </a:lnTo>
                  <a:lnTo>
                    <a:pt x="361627" y="106724"/>
                  </a:lnTo>
                  <a:lnTo>
                    <a:pt x="375965" y="146821"/>
                  </a:lnTo>
                  <a:lnTo>
                    <a:pt x="381000" y="190500"/>
                  </a:lnTo>
                  <a:lnTo>
                    <a:pt x="375965" y="234178"/>
                  </a:lnTo>
                  <a:lnTo>
                    <a:pt x="361627" y="274275"/>
                  </a:lnTo>
                  <a:lnTo>
                    <a:pt x="339132" y="309646"/>
                  </a:lnTo>
                  <a:lnTo>
                    <a:pt x="309625" y="339148"/>
                  </a:lnTo>
                  <a:lnTo>
                    <a:pt x="274253" y="361636"/>
                  </a:lnTo>
                  <a:lnTo>
                    <a:pt x="234162" y="375968"/>
                  </a:lnTo>
                  <a:lnTo>
                    <a:pt x="190500" y="381000"/>
                  </a:lnTo>
                  <a:lnTo>
                    <a:pt x="146837" y="375968"/>
                  </a:lnTo>
                  <a:lnTo>
                    <a:pt x="106746" y="361636"/>
                  </a:lnTo>
                  <a:lnTo>
                    <a:pt x="71374" y="339148"/>
                  </a:lnTo>
                  <a:lnTo>
                    <a:pt x="41867" y="309646"/>
                  </a:lnTo>
                  <a:lnTo>
                    <a:pt x="19372" y="274275"/>
                  </a:lnTo>
                  <a:lnTo>
                    <a:pt x="5034" y="234178"/>
                  </a:lnTo>
                  <a:lnTo>
                    <a:pt x="0" y="190500"/>
                  </a:lnTo>
                  <a:close/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5692775" y="5678830"/>
            <a:ext cx="2743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v</a:t>
            </a:r>
            <a:r>
              <a:rPr dirty="0" baseline="-20833" sz="1800">
                <a:solidFill>
                  <a:srgbClr val="292934"/>
                </a:solidFill>
                <a:latin typeface="Tahoma"/>
                <a:cs typeface="Tahoma"/>
              </a:rPr>
              <a:t>3</a:t>
            </a:r>
            <a:endParaRPr baseline="-20833" sz="18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234237" y="5557837"/>
            <a:ext cx="390525" cy="390525"/>
            <a:chOff x="7234237" y="5557837"/>
            <a:chExt cx="390525" cy="390525"/>
          </a:xfrm>
        </p:grpSpPr>
        <p:sp>
          <p:nvSpPr>
            <p:cNvPr id="25" name="object 25"/>
            <p:cNvSpPr/>
            <p:nvPr/>
          </p:nvSpPr>
          <p:spPr>
            <a:xfrm>
              <a:off x="7239000" y="55626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1"/>
                  </a:lnTo>
                  <a:lnTo>
                    <a:pt x="106746" y="19363"/>
                  </a:lnTo>
                  <a:lnTo>
                    <a:pt x="71374" y="41851"/>
                  </a:lnTo>
                  <a:lnTo>
                    <a:pt x="41867" y="71353"/>
                  </a:lnTo>
                  <a:lnTo>
                    <a:pt x="19372" y="106724"/>
                  </a:lnTo>
                  <a:lnTo>
                    <a:pt x="5034" y="146821"/>
                  </a:lnTo>
                  <a:lnTo>
                    <a:pt x="0" y="190500"/>
                  </a:lnTo>
                  <a:lnTo>
                    <a:pt x="5034" y="234178"/>
                  </a:lnTo>
                  <a:lnTo>
                    <a:pt x="19372" y="274275"/>
                  </a:lnTo>
                  <a:lnTo>
                    <a:pt x="41867" y="309646"/>
                  </a:lnTo>
                  <a:lnTo>
                    <a:pt x="71374" y="339148"/>
                  </a:lnTo>
                  <a:lnTo>
                    <a:pt x="106746" y="361636"/>
                  </a:lnTo>
                  <a:lnTo>
                    <a:pt x="146837" y="375968"/>
                  </a:lnTo>
                  <a:lnTo>
                    <a:pt x="190500" y="381000"/>
                  </a:lnTo>
                  <a:lnTo>
                    <a:pt x="234162" y="375968"/>
                  </a:lnTo>
                  <a:lnTo>
                    <a:pt x="274253" y="361636"/>
                  </a:lnTo>
                  <a:lnTo>
                    <a:pt x="309625" y="339148"/>
                  </a:lnTo>
                  <a:lnTo>
                    <a:pt x="339132" y="309646"/>
                  </a:lnTo>
                  <a:lnTo>
                    <a:pt x="361627" y="274275"/>
                  </a:lnTo>
                  <a:lnTo>
                    <a:pt x="375965" y="234178"/>
                  </a:lnTo>
                  <a:lnTo>
                    <a:pt x="381000" y="190500"/>
                  </a:lnTo>
                  <a:lnTo>
                    <a:pt x="375965" y="146821"/>
                  </a:lnTo>
                  <a:lnTo>
                    <a:pt x="361627" y="106724"/>
                  </a:lnTo>
                  <a:lnTo>
                    <a:pt x="339132" y="71353"/>
                  </a:lnTo>
                  <a:lnTo>
                    <a:pt x="309625" y="41851"/>
                  </a:lnTo>
                  <a:lnTo>
                    <a:pt x="274253" y="19363"/>
                  </a:lnTo>
                  <a:lnTo>
                    <a:pt x="234162" y="503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239000" y="55626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21"/>
                  </a:lnTo>
                  <a:lnTo>
                    <a:pt x="19372" y="106724"/>
                  </a:lnTo>
                  <a:lnTo>
                    <a:pt x="41867" y="71353"/>
                  </a:lnTo>
                  <a:lnTo>
                    <a:pt x="71374" y="41851"/>
                  </a:lnTo>
                  <a:lnTo>
                    <a:pt x="106746" y="19363"/>
                  </a:lnTo>
                  <a:lnTo>
                    <a:pt x="146837" y="5031"/>
                  </a:lnTo>
                  <a:lnTo>
                    <a:pt x="190500" y="0"/>
                  </a:lnTo>
                  <a:lnTo>
                    <a:pt x="234162" y="5031"/>
                  </a:lnTo>
                  <a:lnTo>
                    <a:pt x="274253" y="19363"/>
                  </a:lnTo>
                  <a:lnTo>
                    <a:pt x="309625" y="41851"/>
                  </a:lnTo>
                  <a:lnTo>
                    <a:pt x="339132" y="71353"/>
                  </a:lnTo>
                  <a:lnTo>
                    <a:pt x="361627" y="106724"/>
                  </a:lnTo>
                  <a:lnTo>
                    <a:pt x="375965" y="146821"/>
                  </a:lnTo>
                  <a:lnTo>
                    <a:pt x="381000" y="190500"/>
                  </a:lnTo>
                  <a:lnTo>
                    <a:pt x="375965" y="234178"/>
                  </a:lnTo>
                  <a:lnTo>
                    <a:pt x="361627" y="274275"/>
                  </a:lnTo>
                  <a:lnTo>
                    <a:pt x="339132" y="309646"/>
                  </a:lnTo>
                  <a:lnTo>
                    <a:pt x="309625" y="339148"/>
                  </a:lnTo>
                  <a:lnTo>
                    <a:pt x="274253" y="361636"/>
                  </a:lnTo>
                  <a:lnTo>
                    <a:pt x="234162" y="375968"/>
                  </a:lnTo>
                  <a:lnTo>
                    <a:pt x="190500" y="381000"/>
                  </a:lnTo>
                  <a:lnTo>
                    <a:pt x="146837" y="375968"/>
                  </a:lnTo>
                  <a:lnTo>
                    <a:pt x="106746" y="361636"/>
                  </a:lnTo>
                  <a:lnTo>
                    <a:pt x="71374" y="339148"/>
                  </a:lnTo>
                  <a:lnTo>
                    <a:pt x="41867" y="309646"/>
                  </a:lnTo>
                  <a:lnTo>
                    <a:pt x="19372" y="274275"/>
                  </a:lnTo>
                  <a:lnTo>
                    <a:pt x="5034" y="234178"/>
                  </a:lnTo>
                  <a:lnTo>
                    <a:pt x="0" y="190500"/>
                  </a:lnTo>
                  <a:close/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7293229" y="5602630"/>
            <a:ext cx="2743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v</a:t>
            </a:r>
            <a:r>
              <a:rPr dirty="0" baseline="-20833" sz="1800">
                <a:solidFill>
                  <a:srgbClr val="292934"/>
                </a:solidFill>
                <a:latin typeface="Tahoma"/>
                <a:cs typeface="Tahoma"/>
              </a:rPr>
              <a:t>4</a:t>
            </a:r>
            <a:endParaRPr baseline="-20833" sz="18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634037" y="4262437"/>
            <a:ext cx="390525" cy="390525"/>
            <a:chOff x="5634037" y="4262437"/>
            <a:chExt cx="390525" cy="390525"/>
          </a:xfrm>
        </p:grpSpPr>
        <p:sp>
          <p:nvSpPr>
            <p:cNvPr id="29" name="object 29"/>
            <p:cNvSpPr/>
            <p:nvPr/>
          </p:nvSpPr>
          <p:spPr>
            <a:xfrm>
              <a:off x="5638800" y="42672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638800" y="42672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500"/>
                  </a:lnTo>
                  <a:close/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5692775" y="4306900"/>
            <a:ext cx="2743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v</a:t>
            </a:r>
            <a:r>
              <a:rPr dirty="0" baseline="-20833" sz="1800">
                <a:solidFill>
                  <a:srgbClr val="292934"/>
                </a:solidFill>
                <a:latin typeface="Tahoma"/>
                <a:cs typeface="Tahoma"/>
              </a:rPr>
              <a:t>1</a:t>
            </a:r>
            <a:endParaRPr baseline="-20833" sz="18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158037" y="4262437"/>
            <a:ext cx="390525" cy="390525"/>
            <a:chOff x="7158037" y="4262437"/>
            <a:chExt cx="390525" cy="390525"/>
          </a:xfrm>
        </p:grpSpPr>
        <p:sp>
          <p:nvSpPr>
            <p:cNvPr id="33" name="object 33"/>
            <p:cNvSpPr/>
            <p:nvPr/>
          </p:nvSpPr>
          <p:spPr>
            <a:xfrm>
              <a:off x="7162800" y="42672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162800" y="42672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500"/>
                  </a:lnTo>
                  <a:close/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7217029" y="4306900"/>
            <a:ext cx="2743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v</a:t>
            </a:r>
            <a:r>
              <a:rPr dirty="0" baseline="-20833" sz="1800">
                <a:solidFill>
                  <a:srgbClr val="292934"/>
                </a:solidFill>
                <a:latin typeface="Tahoma"/>
                <a:cs typeface="Tahoma"/>
              </a:rPr>
              <a:t>2</a:t>
            </a:r>
            <a:endParaRPr baseline="-20833" sz="1800">
              <a:latin typeface="Tahoma"/>
              <a:cs typeface="Tahom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905000" y="4419600"/>
            <a:ext cx="1447800" cy="1295400"/>
          </a:xfrm>
          <a:custGeom>
            <a:avLst/>
            <a:gdLst/>
            <a:ahLst/>
            <a:cxnLst/>
            <a:rect l="l" t="t" r="r" b="b"/>
            <a:pathLst>
              <a:path w="1447800" h="1295400">
                <a:moveTo>
                  <a:pt x="228600" y="0"/>
                </a:moveTo>
                <a:lnTo>
                  <a:pt x="1219200" y="0"/>
                </a:lnTo>
              </a:path>
              <a:path w="1447800" h="1295400">
                <a:moveTo>
                  <a:pt x="228600" y="1295400"/>
                </a:moveTo>
                <a:lnTo>
                  <a:pt x="1219200" y="1295400"/>
                </a:lnTo>
              </a:path>
              <a:path w="1447800" h="1295400">
                <a:moveTo>
                  <a:pt x="0" y="228600"/>
                </a:moveTo>
                <a:lnTo>
                  <a:pt x="0" y="1143000"/>
                </a:lnTo>
              </a:path>
              <a:path w="1447800" h="1295400">
                <a:moveTo>
                  <a:pt x="1447800" y="228600"/>
                </a:moveTo>
                <a:lnTo>
                  <a:pt x="1447800" y="1066800"/>
                </a:lnTo>
              </a:path>
            </a:pathLst>
          </a:custGeom>
          <a:ln w="952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791200" y="4572000"/>
            <a:ext cx="1600200" cy="1143000"/>
          </a:xfrm>
          <a:custGeom>
            <a:avLst/>
            <a:gdLst/>
            <a:ahLst/>
            <a:cxnLst/>
            <a:rect l="l" t="t" r="r" b="b"/>
            <a:pathLst>
              <a:path w="1600200" h="1143000">
                <a:moveTo>
                  <a:pt x="0" y="76200"/>
                </a:moveTo>
                <a:lnTo>
                  <a:pt x="0" y="1066800"/>
                </a:lnTo>
              </a:path>
              <a:path w="1600200" h="1143000">
                <a:moveTo>
                  <a:pt x="1600200" y="76200"/>
                </a:moveTo>
                <a:lnTo>
                  <a:pt x="1600200" y="990600"/>
                </a:lnTo>
              </a:path>
              <a:path w="1600200" h="1143000">
                <a:moveTo>
                  <a:pt x="152400" y="0"/>
                </a:moveTo>
                <a:lnTo>
                  <a:pt x="1447800" y="1143000"/>
                </a:lnTo>
              </a:path>
              <a:path w="1600200" h="1143000">
                <a:moveTo>
                  <a:pt x="1447800" y="0"/>
                </a:moveTo>
                <a:lnTo>
                  <a:pt x="228600" y="1143000"/>
                </a:lnTo>
              </a:path>
            </a:pathLst>
          </a:custGeom>
          <a:ln w="952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39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0335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De</a:t>
            </a:r>
            <a:r>
              <a:rPr dirty="0" spc="-100"/>
              <a:t>f</a:t>
            </a:r>
            <a:r>
              <a:rPr dirty="0" spc="-105"/>
              <a:t>i</a:t>
            </a:r>
            <a:r>
              <a:rPr dirty="0" spc="-105"/>
              <a:t>n</a:t>
            </a:r>
            <a:r>
              <a:rPr dirty="0" spc="-105"/>
              <a:t>i</a:t>
            </a:r>
            <a:r>
              <a:rPr dirty="0" spc="-100"/>
              <a:t>t</a:t>
            </a:r>
            <a:r>
              <a:rPr dirty="0" spc="-105"/>
              <a:t>i</a:t>
            </a:r>
            <a:r>
              <a:rPr dirty="0" spc="-105"/>
              <a:t>on</a:t>
            </a:r>
            <a:r>
              <a:rPr dirty="0" spc="-5"/>
              <a:t>s</a:t>
            </a:r>
            <a:r>
              <a:rPr dirty="0" spc="-220"/>
              <a:t> </a:t>
            </a:r>
            <a:r>
              <a:rPr dirty="0" spc="-5"/>
              <a:t>-</a:t>
            </a:r>
            <a:r>
              <a:rPr dirty="0" spc="-200"/>
              <a:t> </a:t>
            </a:r>
            <a:r>
              <a:rPr dirty="0" spc="-105"/>
              <a:t>G</a:t>
            </a:r>
            <a:r>
              <a:rPr dirty="0" spc="-105"/>
              <a:t>r</a:t>
            </a:r>
            <a:r>
              <a:rPr dirty="0" spc="-105"/>
              <a:t>ap</a:t>
            </a:r>
            <a:r>
              <a:rPr dirty="0" spc="-5"/>
              <a:t>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8074025" cy="1928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 b="1">
                <a:solidFill>
                  <a:srgbClr val="292934"/>
                </a:solidFill>
                <a:latin typeface="Arial"/>
                <a:cs typeface="Arial"/>
              </a:rPr>
              <a:t>graph</a:t>
            </a:r>
            <a:r>
              <a:rPr dirty="0" sz="2400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G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consists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a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finite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set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v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objects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called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 b="1">
                <a:solidFill>
                  <a:srgbClr val="292934"/>
                </a:solidFill>
                <a:latin typeface="Arial"/>
                <a:cs typeface="Arial"/>
              </a:rPr>
              <a:t>vertices,</a:t>
            </a:r>
            <a:r>
              <a:rPr dirty="0" sz="2400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finite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set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E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objects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called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 b="1">
                <a:solidFill>
                  <a:srgbClr val="292934"/>
                </a:solidFill>
                <a:latin typeface="Arial"/>
                <a:cs typeface="Arial"/>
              </a:rPr>
              <a:t>edges</a:t>
            </a:r>
            <a:r>
              <a:rPr dirty="0" sz="2400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and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function </a:t>
            </a:r>
            <a:r>
              <a:rPr dirty="0" sz="2400">
                <a:solidFill>
                  <a:srgbClr val="292934"/>
                </a:solidFill>
                <a:latin typeface="Symbol"/>
                <a:cs typeface="Symbol"/>
              </a:rPr>
              <a:t>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that assigns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to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each edge a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subset </a:t>
            </a:r>
            <a:r>
              <a:rPr dirty="0" sz="2400" spc="-65">
                <a:solidFill>
                  <a:srgbClr val="292934"/>
                </a:solidFill>
                <a:latin typeface="Arial MT"/>
                <a:cs typeface="Arial MT"/>
              </a:rPr>
              <a:t>{v,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w} where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v </a:t>
            </a:r>
            <a:r>
              <a:rPr dirty="0" sz="2400" spc="-65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and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w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are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vertices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(and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may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be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the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same).</a:t>
            </a:r>
            <a:endParaRPr sz="240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  <a:spcBef>
                <a:spcPts val="580"/>
              </a:spcBef>
            </a:pPr>
            <a:r>
              <a:rPr dirty="0" sz="2400" spc="-25">
                <a:solidFill>
                  <a:srgbClr val="292934"/>
                </a:solidFill>
                <a:latin typeface="Arial MT"/>
                <a:cs typeface="Arial MT"/>
              </a:rPr>
              <a:t>We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 will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write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G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=</a:t>
            </a:r>
            <a:r>
              <a:rPr dirty="0" sz="24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75">
                <a:solidFill>
                  <a:srgbClr val="292934"/>
                </a:solidFill>
                <a:latin typeface="Arial MT"/>
                <a:cs typeface="Arial MT"/>
              </a:rPr>
              <a:t>(V,</a:t>
            </a:r>
            <a:r>
              <a:rPr dirty="0" sz="2400" spc="-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E,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Symbol"/>
                <a:cs typeface="Symbol"/>
              </a:rPr>
              <a:t>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0009" y="62610"/>
            <a:ext cx="1390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0552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0"/>
              <a:t>I</a:t>
            </a:r>
            <a:r>
              <a:rPr dirty="0" spc="-100"/>
              <a:t>s</a:t>
            </a:r>
            <a:r>
              <a:rPr dirty="0" spc="-105"/>
              <a:t>o</a:t>
            </a:r>
            <a:r>
              <a:rPr dirty="0" spc="-105"/>
              <a:t>m</a:t>
            </a:r>
            <a:r>
              <a:rPr dirty="0" spc="-105"/>
              <a:t>o</a:t>
            </a:r>
            <a:r>
              <a:rPr dirty="0" spc="-105"/>
              <a:t>r</a:t>
            </a:r>
            <a:r>
              <a:rPr dirty="0" spc="-105"/>
              <a:t>ph</a:t>
            </a:r>
            <a:r>
              <a:rPr dirty="0" spc="-105"/>
              <a:t>i</a:t>
            </a:r>
            <a:r>
              <a:rPr dirty="0" spc="-100"/>
              <a:t>s</a:t>
            </a:r>
            <a:r>
              <a:rPr dirty="0" spc="-5"/>
              <a:t>m</a:t>
            </a:r>
            <a:r>
              <a:rPr dirty="0" spc="-204"/>
              <a:t> </a:t>
            </a:r>
            <a:r>
              <a:rPr dirty="0" spc="-105"/>
              <a:t>o</a:t>
            </a:r>
            <a:r>
              <a:rPr dirty="0" spc="-5"/>
              <a:t>f</a:t>
            </a:r>
            <a:r>
              <a:rPr dirty="0" spc="-200"/>
              <a:t> </a:t>
            </a:r>
            <a:r>
              <a:rPr dirty="0" spc="-105"/>
              <a:t>G</a:t>
            </a:r>
            <a:r>
              <a:rPr dirty="0" spc="-105"/>
              <a:t>r</a:t>
            </a:r>
            <a:r>
              <a:rPr dirty="0" spc="-105"/>
              <a:t>aph</a:t>
            </a:r>
            <a:r>
              <a:rPr dirty="0" spc="-5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8773" y="3930205"/>
            <a:ext cx="161925" cy="1619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34233" y="3925316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92934"/>
                </a:solidFill>
                <a:latin typeface="Arial MT"/>
                <a:cs typeface="Arial MT"/>
              </a:rPr>
              <a:t>d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59573" y="2558605"/>
            <a:ext cx="1762125" cy="1304925"/>
            <a:chOff x="1159573" y="2558605"/>
            <a:chExt cx="1762125" cy="13049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9773" y="3320605"/>
              <a:ext cx="161925" cy="1619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573" y="3701605"/>
              <a:ext cx="161925" cy="1619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1573" y="3244405"/>
              <a:ext cx="161925" cy="1619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7773" y="2558605"/>
              <a:ext cx="161925" cy="16192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694179" y="3075254"/>
            <a:ext cx="153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92934"/>
                </a:solidFill>
                <a:latin typeface="Arial MT"/>
                <a:cs typeface="Arial MT"/>
              </a:rPr>
              <a:t>b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9424" y="3811016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92934"/>
                </a:solidFill>
                <a:latin typeface="Arial MT"/>
                <a:cs typeface="Arial MT"/>
              </a:rPr>
              <a:t>c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72561" y="3212338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92934"/>
                </a:solidFill>
                <a:latin typeface="Arial MT"/>
                <a:cs typeface="Arial MT"/>
              </a:rPr>
              <a:t>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41297" y="2695194"/>
            <a:ext cx="1600200" cy="1316990"/>
          </a:xfrm>
          <a:custGeom>
            <a:avLst/>
            <a:gdLst/>
            <a:ahLst/>
            <a:cxnLst/>
            <a:rect l="l" t="t" r="r" b="b"/>
            <a:pathLst>
              <a:path w="1600200" h="1316989">
                <a:moveTo>
                  <a:pt x="1219200" y="1240535"/>
                </a:moveTo>
                <a:lnTo>
                  <a:pt x="1600200" y="783335"/>
                </a:lnTo>
              </a:path>
              <a:path w="1600200" h="1316989">
                <a:moveTo>
                  <a:pt x="1143000" y="1316735"/>
                </a:moveTo>
                <a:lnTo>
                  <a:pt x="76200" y="1088135"/>
                </a:lnTo>
              </a:path>
              <a:path w="1600200" h="1316989">
                <a:moveTo>
                  <a:pt x="0" y="1011935"/>
                </a:moveTo>
                <a:lnTo>
                  <a:pt x="762000" y="707135"/>
                </a:lnTo>
              </a:path>
              <a:path w="1600200" h="1316989">
                <a:moveTo>
                  <a:pt x="815085" y="577850"/>
                </a:moveTo>
                <a:lnTo>
                  <a:pt x="783335" y="0"/>
                </a:lnTo>
              </a:path>
              <a:path w="1600200" h="1316989">
                <a:moveTo>
                  <a:pt x="891540" y="0"/>
                </a:moveTo>
                <a:lnTo>
                  <a:pt x="1545590" y="654050"/>
                </a:lnTo>
              </a:path>
              <a:path w="1600200" h="1316989">
                <a:moveTo>
                  <a:pt x="815340" y="685800"/>
                </a:moveTo>
                <a:lnTo>
                  <a:pt x="1164590" y="1263649"/>
                </a:lnTo>
              </a:path>
            </a:pathLst>
          </a:custGeom>
          <a:ln w="25400">
            <a:solidFill>
              <a:srgbClr val="66FF33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5253037" y="2558605"/>
            <a:ext cx="1609725" cy="1304925"/>
            <a:chOff x="5253037" y="2558605"/>
            <a:chExt cx="1609725" cy="130492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3037" y="3701605"/>
              <a:ext cx="161925" cy="1619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0837" y="3701605"/>
              <a:ext cx="161925" cy="1619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67437" y="3396805"/>
              <a:ext cx="161925" cy="1619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8837" y="2558605"/>
              <a:ext cx="161925" cy="1619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8437" y="2939605"/>
              <a:ext cx="161925" cy="16192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944615" y="3124961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92934"/>
                </a:solidFill>
                <a:latin typeface="Arial MT"/>
                <a:cs typeface="Arial MT"/>
              </a:rPr>
              <a:t>b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98211" y="3707638"/>
            <a:ext cx="20516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11350" algn="l"/>
              </a:tabLst>
            </a:pPr>
            <a:r>
              <a:rPr dirty="0" baseline="1543" sz="2700">
                <a:solidFill>
                  <a:srgbClr val="292934"/>
                </a:solidFill>
                <a:latin typeface="Arial MT"/>
                <a:cs typeface="Arial MT"/>
              </a:rPr>
              <a:t>c	</a:t>
            </a:r>
            <a:r>
              <a:rPr dirty="0" sz="1800" spc="-5">
                <a:solidFill>
                  <a:srgbClr val="292934"/>
                </a:solidFill>
                <a:latin typeface="Arial MT"/>
                <a:cs typeface="Arial MT"/>
              </a:rPr>
              <a:t>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Example</a:t>
            </a:r>
            <a:r>
              <a:rPr dirty="0" spc="20"/>
              <a:t> </a:t>
            </a:r>
            <a:r>
              <a:rPr dirty="0"/>
              <a:t>I:</a:t>
            </a:r>
            <a:r>
              <a:rPr dirty="0" spc="-150"/>
              <a:t> </a:t>
            </a:r>
            <a:r>
              <a:rPr dirty="0"/>
              <a:t>Are</a:t>
            </a:r>
            <a:r>
              <a:rPr dirty="0" spc="5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 spc="-5"/>
              <a:t>following</a:t>
            </a:r>
            <a:r>
              <a:rPr dirty="0" spc="35"/>
              <a:t> </a:t>
            </a:r>
            <a:r>
              <a:rPr dirty="0"/>
              <a:t>two </a:t>
            </a:r>
            <a:r>
              <a:rPr dirty="0" spc="-5"/>
              <a:t>graphs</a:t>
            </a:r>
            <a:r>
              <a:rPr dirty="0" spc="15"/>
              <a:t> </a:t>
            </a:r>
            <a:r>
              <a:rPr dirty="0" spc="-5"/>
              <a:t>isomorphic?</a:t>
            </a:r>
          </a:p>
          <a:p>
            <a:pPr algn="ctr" marL="28575">
              <a:lnSpc>
                <a:spcPct val="100000"/>
              </a:lnSpc>
              <a:spcBef>
                <a:spcPts val="2410"/>
              </a:spcBef>
              <a:tabLst>
                <a:tab pos="3955415" algn="l"/>
              </a:tabLst>
            </a:pPr>
            <a:r>
              <a:rPr dirty="0" baseline="1543" sz="2700"/>
              <a:t>a	</a:t>
            </a:r>
            <a:r>
              <a:rPr dirty="0" sz="1800" spc="-5"/>
              <a:t>a</a:t>
            </a:r>
            <a:endParaRPr sz="1800"/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/>
          </a:p>
          <a:p>
            <a:pPr algn="r" marR="695325">
              <a:lnSpc>
                <a:spcPct val="100000"/>
              </a:lnSpc>
            </a:pPr>
            <a:r>
              <a:rPr dirty="0" sz="1800"/>
              <a:t>e</a:t>
            </a:r>
            <a:endParaRPr sz="1800"/>
          </a:p>
        </p:txBody>
      </p:sp>
      <p:sp>
        <p:nvSpPr>
          <p:cNvPr id="24" name="object 24"/>
          <p:cNvSpPr/>
          <p:nvPr/>
        </p:nvSpPr>
        <p:spPr>
          <a:xfrm>
            <a:off x="5281421" y="2695194"/>
            <a:ext cx="1446530" cy="1088390"/>
          </a:xfrm>
          <a:custGeom>
            <a:avLst/>
            <a:gdLst/>
            <a:ahLst/>
            <a:cxnLst/>
            <a:rect l="l" t="t" r="r" b="b"/>
            <a:pathLst>
              <a:path w="1446529" h="1088389">
                <a:moveTo>
                  <a:pt x="129539" y="1088135"/>
                </a:moveTo>
                <a:lnTo>
                  <a:pt x="1424939" y="1088135"/>
                </a:lnTo>
              </a:path>
              <a:path w="1446529" h="1088389">
                <a:moveTo>
                  <a:pt x="106679" y="1035049"/>
                </a:moveTo>
                <a:lnTo>
                  <a:pt x="913129" y="838200"/>
                </a:lnTo>
              </a:path>
              <a:path w="1446529" h="1088389">
                <a:moveTo>
                  <a:pt x="967739" y="707135"/>
                </a:moveTo>
                <a:lnTo>
                  <a:pt x="739139" y="21335"/>
                </a:lnTo>
              </a:path>
              <a:path w="1446529" h="1088389">
                <a:moveTo>
                  <a:pt x="792479" y="0"/>
                </a:moveTo>
                <a:lnTo>
                  <a:pt x="1271904" y="327025"/>
                </a:lnTo>
              </a:path>
              <a:path w="1446529" h="1088389">
                <a:moveTo>
                  <a:pt x="1402079" y="381000"/>
                </a:moveTo>
                <a:lnTo>
                  <a:pt x="1446529" y="1035049"/>
                </a:lnTo>
              </a:path>
              <a:path w="1446529" h="1088389">
                <a:moveTo>
                  <a:pt x="685800" y="0"/>
                </a:moveTo>
                <a:lnTo>
                  <a:pt x="0" y="1035049"/>
                </a:lnTo>
              </a:path>
            </a:pathLst>
          </a:custGeom>
          <a:ln w="25400">
            <a:solidFill>
              <a:srgbClr val="66FF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09091" y="4385919"/>
            <a:ext cx="6394450" cy="148907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b="1">
                <a:solidFill>
                  <a:srgbClr val="292934"/>
                </a:solidFill>
                <a:latin typeface="Arial"/>
                <a:cs typeface="Arial"/>
              </a:rPr>
              <a:t>Solution:</a:t>
            </a:r>
            <a:r>
              <a:rPr dirty="0" sz="2000" spc="-15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No.</a:t>
            </a:r>
            <a:r>
              <a:rPr dirty="0" sz="2000" spc="-3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dirty="0" sz="2000" spc="-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vertices:</a:t>
            </a:r>
            <a:r>
              <a:rPr dirty="0" sz="2000" spc="-4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6,</a:t>
            </a:r>
            <a:r>
              <a:rPr dirty="0" sz="2000" spc="-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No.</a:t>
            </a:r>
            <a:r>
              <a:rPr dirty="0" sz="20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dirty="0" sz="2000" spc="-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edges:</a:t>
            </a:r>
            <a:r>
              <a:rPr dirty="0" sz="2000" spc="-4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6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3</a:t>
            </a:r>
            <a:r>
              <a:rPr dirty="0" sz="20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vertices</a:t>
            </a:r>
            <a:r>
              <a:rPr dirty="0" sz="2000" spc="-3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with</a:t>
            </a:r>
            <a:r>
              <a:rPr dirty="0" sz="20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degree</a:t>
            </a:r>
            <a:r>
              <a:rPr dirty="0" sz="2000" spc="-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2,</a:t>
            </a:r>
            <a:r>
              <a:rPr dirty="0" sz="2000" spc="-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2</a:t>
            </a:r>
            <a:r>
              <a:rPr dirty="0" sz="2000" spc="-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vertices</a:t>
            </a:r>
            <a:r>
              <a:rPr dirty="0" sz="2000" spc="-3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with</a:t>
            </a:r>
            <a:r>
              <a:rPr dirty="0" sz="20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degree</a:t>
            </a:r>
            <a:r>
              <a:rPr dirty="0" sz="2000" spc="-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3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Then</a:t>
            </a:r>
            <a:r>
              <a:rPr dirty="0" sz="20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dirty="0" sz="20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isomorphism</a:t>
            </a:r>
            <a:r>
              <a:rPr dirty="0" sz="2000" spc="-3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f</a:t>
            </a:r>
            <a:r>
              <a:rPr dirty="0" sz="2000" spc="-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from</a:t>
            </a:r>
            <a:r>
              <a:rPr dirty="0" sz="20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dirty="0" sz="2000" spc="-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left</a:t>
            </a:r>
            <a:r>
              <a:rPr dirty="0" sz="2000" spc="-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 MT"/>
                <a:cs typeface="Arial MT"/>
              </a:rPr>
              <a:t>to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dirty="0" sz="20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right</a:t>
            </a:r>
            <a:r>
              <a:rPr dirty="0" sz="20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graph</a:t>
            </a:r>
            <a:r>
              <a:rPr dirty="0" sz="2000" spc="-4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is: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f(a)=e,</a:t>
            </a:r>
            <a:r>
              <a:rPr dirty="0" sz="2000" spc="-6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f(b)=a,</a:t>
            </a:r>
            <a:r>
              <a:rPr dirty="0" sz="2000" spc="-5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f(c)</a:t>
            </a:r>
            <a:r>
              <a:rPr dirty="0" sz="2000" spc="-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=</a:t>
            </a:r>
            <a:r>
              <a:rPr dirty="0" sz="20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b,</a:t>
            </a:r>
            <a:r>
              <a:rPr dirty="0" sz="2000" spc="-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f(d)</a:t>
            </a:r>
            <a:r>
              <a:rPr dirty="0" sz="2000" spc="-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=</a:t>
            </a:r>
            <a:r>
              <a:rPr dirty="0" sz="2000" spc="-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c,</a:t>
            </a:r>
            <a:r>
              <a:rPr dirty="0" sz="2000" spc="-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f(e)</a:t>
            </a:r>
            <a:r>
              <a:rPr dirty="0" sz="2000" spc="-3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=</a:t>
            </a:r>
            <a:r>
              <a:rPr dirty="0" sz="20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d.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40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0552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0"/>
              <a:t>I</a:t>
            </a:r>
            <a:r>
              <a:rPr dirty="0" spc="-100"/>
              <a:t>s</a:t>
            </a:r>
            <a:r>
              <a:rPr dirty="0" spc="-105"/>
              <a:t>o</a:t>
            </a:r>
            <a:r>
              <a:rPr dirty="0" spc="-105"/>
              <a:t>m</a:t>
            </a:r>
            <a:r>
              <a:rPr dirty="0" spc="-105"/>
              <a:t>o</a:t>
            </a:r>
            <a:r>
              <a:rPr dirty="0" spc="-105"/>
              <a:t>r</a:t>
            </a:r>
            <a:r>
              <a:rPr dirty="0" spc="-105"/>
              <a:t>ph</a:t>
            </a:r>
            <a:r>
              <a:rPr dirty="0" spc="-105"/>
              <a:t>i</a:t>
            </a:r>
            <a:r>
              <a:rPr dirty="0" spc="-100"/>
              <a:t>s</a:t>
            </a:r>
            <a:r>
              <a:rPr dirty="0" spc="-5"/>
              <a:t>m</a:t>
            </a:r>
            <a:r>
              <a:rPr dirty="0" spc="-204"/>
              <a:t> </a:t>
            </a:r>
            <a:r>
              <a:rPr dirty="0" spc="-105"/>
              <a:t>o</a:t>
            </a:r>
            <a:r>
              <a:rPr dirty="0" spc="-5"/>
              <a:t>f</a:t>
            </a:r>
            <a:r>
              <a:rPr dirty="0" spc="-200"/>
              <a:t> </a:t>
            </a:r>
            <a:r>
              <a:rPr dirty="0" spc="-105"/>
              <a:t>G</a:t>
            </a:r>
            <a:r>
              <a:rPr dirty="0" spc="-105"/>
              <a:t>r</a:t>
            </a:r>
            <a:r>
              <a:rPr dirty="0" spc="-105"/>
              <a:t>aph</a:t>
            </a:r>
            <a:r>
              <a:rPr dirty="0" spc="-5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56648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Example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II:</a:t>
            </a:r>
            <a:r>
              <a:rPr dirty="0" sz="2400" spc="-3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How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about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these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two</a:t>
            </a:r>
            <a:r>
              <a:rPr dirty="0" sz="2400" spc="-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graphs?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41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85837" y="2738437"/>
            <a:ext cx="1762125" cy="1914525"/>
            <a:chOff x="985837" y="2738437"/>
            <a:chExt cx="1762125" cy="19145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3637" y="4491037"/>
              <a:ext cx="161925" cy="1619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6037" y="3500437"/>
              <a:ext cx="161925" cy="1619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515361" y="3658361"/>
              <a:ext cx="152400" cy="838200"/>
            </a:xfrm>
            <a:custGeom>
              <a:avLst/>
              <a:gdLst/>
              <a:ahLst/>
              <a:cxnLst/>
              <a:rect l="l" t="t" r="r" b="b"/>
              <a:pathLst>
                <a:path w="152400" h="838200">
                  <a:moveTo>
                    <a:pt x="0" y="838200"/>
                  </a:moveTo>
                  <a:lnTo>
                    <a:pt x="152400" y="0"/>
                  </a:lnTo>
                </a:path>
              </a:pathLst>
            </a:custGeom>
            <a:ln w="25400">
              <a:solidFill>
                <a:srgbClr val="66FF3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5837" y="3881437"/>
              <a:ext cx="161925" cy="16192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143762" y="3963161"/>
              <a:ext cx="1295400" cy="609600"/>
            </a:xfrm>
            <a:custGeom>
              <a:avLst/>
              <a:gdLst/>
              <a:ahLst/>
              <a:cxnLst/>
              <a:rect l="l" t="t" r="r" b="b"/>
              <a:pathLst>
                <a:path w="1295400" h="609600">
                  <a:moveTo>
                    <a:pt x="1295400" y="6096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66FF3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2037" y="2890837"/>
              <a:ext cx="161925" cy="16192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67561" y="3048761"/>
              <a:ext cx="76200" cy="838200"/>
            </a:xfrm>
            <a:custGeom>
              <a:avLst/>
              <a:gdLst/>
              <a:ahLst/>
              <a:cxnLst/>
              <a:rect l="l" t="t" r="r" b="b"/>
              <a:pathLst>
                <a:path w="76200" h="838200">
                  <a:moveTo>
                    <a:pt x="0" y="838200"/>
                  </a:moveTo>
                  <a:lnTo>
                    <a:pt x="76200" y="0"/>
                  </a:lnTo>
                </a:path>
              </a:pathLst>
            </a:custGeom>
            <a:ln w="25400">
              <a:solidFill>
                <a:srgbClr val="66FF3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4037" y="2738437"/>
              <a:ext cx="161925" cy="16192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97102" y="2873502"/>
              <a:ext cx="1416050" cy="1644650"/>
            </a:xfrm>
            <a:custGeom>
              <a:avLst/>
              <a:gdLst/>
              <a:ahLst/>
              <a:cxnLst/>
              <a:rect l="l" t="t" r="r" b="b"/>
              <a:pathLst>
                <a:path w="1416050" h="1644650">
                  <a:moveTo>
                    <a:pt x="0" y="44450"/>
                  </a:moveTo>
                  <a:lnTo>
                    <a:pt x="654049" y="0"/>
                  </a:lnTo>
                </a:path>
                <a:path w="1416050" h="1644650">
                  <a:moveTo>
                    <a:pt x="761999" y="0"/>
                  </a:moveTo>
                  <a:lnTo>
                    <a:pt x="1416049" y="654050"/>
                  </a:lnTo>
                </a:path>
                <a:path w="1416050" h="1644650">
                  <a:moveTo>
                    <a:pt x="0" y="152400"/>
                  </a:moveTo>
                  <a:lnTo>
                    <a:pt x="1263649" y="1644650"/>
                  </a:lnTo>
                </a:path>
              </a:pathLst>
            </a:custGeom>
            <a:ln w="25400">
              <a:solidFill>
                <a:srgbClr val="66FF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896361" y="4294708"/>
            <a:ext cx="153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92934"/>
                </a:solidFill>
                <a:latin typeface="Arial MT"/>
                <a:cs typeface="Arial MT"/>
              </a:rPr>
              <a:t>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05380" y="2237359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5901" y="2618359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92934"/>
                </a:solidFill>
                <a:latin typeface="Arial MT"/>
                <a:cs typeface="Arial MT"/>
              </a:rPr>
              <a:t>b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6602" y="3990213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92934"/>
                </a:solidFill>
                <a:latin typeface="Arial MT"/>
                <a:cs typeface="Arial MT"/>
              </a:rPr>
              <a:t>c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20161" y="3075254"/>
            <a:ext cx="153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92934"/>
                </a:solidFill>
                <a:latin typeface="Arial MT"/>
                <a:cs typeface="Arial MT"/>
              </a:rPr>
              <a:t>e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253037" y="2520505"/>
            <a:ext cx="1533525" cy="1838325"/>
            <a:chOff x="5253037" y="2520505"/>
            <a:chExt cx="1533525" cy="183832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3037" y="4196905"/>
              <a:ext cx="161925" cy="16192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4637" y="4120705"/>
              <a:ext cx="161925" cy="16192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67437" y="3511105"/>
              <a:ext cx="161925" cy="16192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3037" y="2520505"/>
              <a:ext cx="161925" cy="16192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8437" y="3053905"/>
              <a:ext cx="161925" cy="161925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011669" y="4153916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92934"/>
                </a:solidFill>
                <a:latin typeface="Arial MT"/>
                <a:cs typeface="Arial MT"/>
              </a:rPr>
              <a:t>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06415" y="2324176"/>
            <a:ext cx="153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78015" y="3391661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92934"/>
                </a:solidFill>
                <a:latin typeface="Arial MT"/>
                <a:cs typeface="Arial MT"/>
              </a:rPr>
              <a:t>b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22011" y="3925316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92934"/>
                </a:solidFill>
                <a:latin typeface="Arial MT"/>
                <a:cs typeface="Arial MT"/>
              </a:rPr>
              <a:t>c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83069" y="2934461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92934"/>
                </a:solidFill>
                <a:latin typeface="Arial MT"/>
                <a:cs typeface="Arial MT"/>
              </a:rPr>
              <a:t>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281421" y="2657094"/>
            <a:ext cx="1348740" cy="1621790"/>
          </a:xfrm>
          <a:custGeom>
            <a:avLst/>
            <a:gdLst/>
            <a:ahLst/>
            <a:cxnLst/>
            <a:rect l="l" t="t" r="r" b="b"/>
            <a:pathLst>
              <a:path w="1348740" h="1621789">
                <a:moveTo>
                  <a:pt x="129539" y="1621535"/>
                </a:moveTo>
                <a:lnTo>
                  <a:pt x="1348739" y="1545335"/>
                </a:lnTo>
              </a:path>
              <a:path w="1348740" h="1621789">
                <a:moveTo>
                  <a:pt x="106679" y="1568449"/>
                </a:moveTo>
                <a:lnTo>
                  <a:pt x="913129" y="990599"/>
                </a:lnTo>
              </a:path>
              <a:path w="1348740" h="1621789">
                <a:moveTo>
                  <a:pt x="967739" y="859535"/>
                </a:moveTo>
                <a:lnTo>
                  <a:pt x="53339" y="21335"/>
                </a:lnTo>
              </a:path>
              <a:path w="1348740" h="1621789">
                <a:moveTo>
                  <a:pt x="106679" y="0"/>
                </a:moveTo>
                <a:lnTo>
                  <a:pt x="1271904" y="479425"/>
                </a:lnTo>
              </a:path>
              <a:path w="1348740" h="1621789">
                <a:moveTo>
                  <a:pt x="1294129" y="533400"/>
                </a:moveTo>
                <a:lnTo>
                  <a:pt x="1021079" y="882650"/>
                </a:lnTo>
              </a:path>
              <a:path w="1348740" h="1621789">
                <a:moveTo>
                  <a:pt x="0" y="0"/>
                </a:moveTo>
                <a:lnTo>
                  <a:pt x="0" y="1568449"/>
                </a:lnTo>
              </a:path>
            </a:pathLst>
          </a:custGeom>
          <a:ln w="25400">
            <a:solidFill>
              <a:srgbClr val="66FF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05815" y="4766919"/>
            <a:ext cx="8606790" cy="136715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80"/>
              </a:spcBef>
            </a:pPr>
            <a:r>
              <a:rPr dirty="0" sz="2000" b="1">
                <a:solidFill>
                  <a:srgbClr val="292934"/>
                </a:solidFill>
                <a:latin typeface="Arial"/>
                <a:cs typeface="Arial"/>
              </a:rPr>
              <a:t>Solution:</a:t>
            </a:r>
            <a:r>
              <a:rPr dirty="0" sz="2000" spc="-20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No.</a:t>
            </a:r>
            <a:r>
              <a:rPr dirty="0" sz="2000" spc="-3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dirty="0" sz="2000" spc="-3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vertices:</a:t>
            </a:r>
            <a:r>
              <a:rPr dirty="0" sz="2000" spc="-3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5,</a:t>
            </a:r>
            <a:r>
              <a:rPr dirty="0" sz="2000" spc="-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No.</a:t>
            </a:r>
            <a:r>
              <a:rPr dirty="0" sz="20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dirty="0" sz="2000" spc="-3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edges:6</a:t>
            </a:r>
            <a:endParaRPr sz="2000">
              <a:latin typeface="Arial MT"/>
              <a:cs typeface="Arial MT"/>
            </a:endParaRPr>
          </a:p>
          <a:p>
            <a:pPr algn="just" marL="12700" marR="508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No, </a:t>
            </a:r>
            <a:r>
              <a:rPr dirty="0" sz="2000" spc="-5">
                <a:solidFill>
                  <a:srgbClr val="292934"/>
                </a:solidFill>
                <a:latin typeface="Arial MT"/>
                <a:cs typeface="Arial MT"/>
              </a:rPr>
              <a:t>they are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not </a:t>
            </a:r>
            <a:r>
              <a:rPr dirty="0" sz="2000" spc="-5">
                <a:solidFill>
                  <a:srgbClr val="292934"/>
                </a:solidFill>
                <a:latin typeface="Arial MT"/>
                <a:cs typeface="Arial MT"/>
              </a:rPr>
              <a:t>isomorphic, because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they </a:t>
            </a:r>
            <a:r>
              <a:rPr dirty="0" sz="2000" spc="-10">
                <a:solidFill>
                  <a:srgbClr val="292934"/>
                </a:solidFill>
                <a:latin typeface="Arial MT"/>
                <a:cs typeface="Arial MT"/>
              </a:rPr>
              <a:t>differ in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the </a:t>
            </a:r>
            <a:r>
              <a:rPr dirty="0" sz="2000" spc="-5">
                <a:solidFill>
                  <a:srgbClr val="292934"/>
                </a:solidFill>
                <a:latin typeface="Arial MT"/>
                <a:cs typeface="Arial MT"/>
              </a:rPr>
              <a:t>degrees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of </a:t>
            </a:r>
            <a:r>
              <a:rPr dirty="0" sz="2000" spc="-5">
                <a:solidFill>
                  <a:srgbClr val="292934"/>
                </a:solidFill>
                <a:latin typeface="Arial MT"/>
                <a:cs typeface="Arial MT"/>
              </a:rPr>
              <a:t>their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292934"/>
                </a:solidFill>
                <a:latin typeface="Arial MT"/>
                <a:cs typeface="Arial MT"/>
              </a:rPr>
              <a:t>vertices.Vertex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d </a:t>
            </a:r>
            <a:r>
              <a:rPr dirty="0" sz="2000" spc="-5">
                <a:solidFill>
                  <a:srgbClr val="292934"/>
                </a:solidFill>
                <a:latin typeface="Arial MT"/>
                <a:cs typeface="Arial MT"/>
              </a:rPr>
              <a:t>in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right graph </a:t>
            </a:r>
            <a:r>
              <a:rPr dirty="0" sz="2000" spc="-5">
                <a:solidFill>
                  <a:srgbClr val="292934"/>
                </a:solidFill>
                <a:latin typeface="Arial MT"/>
                <a:cs typeface="Arial MT"/>
              </a:rPr>
              <a:t>is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of </a:t>
            </a:r>
            <a:r>
              <a:rPr dirty="0" sz="2000" spc="-5">
                <a:solidFill>
                  <a:srgbClr val="292934"/>
                </a:solidFill>
                <a:latin typeface="Arial MT"/>
                <a:cs typeface="Arial MT"/>
              </a:rPr>
              <a:t>degree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one, but </a:t>
            </a:r>
            <a:r>
              <a:rPr dirty="0" sz="2000" spc="-5">
                <a:solidFill>
                  <a:srgbClr val="292934"/>
                </a:solidFill>
                <a:latin typeface="Arial MT"/>
                <a:cs typeface="Arial MT"/>
              </a:rPr>
              <a:t>there is no such vertex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 MT"/>
                <a:cs typeface="Arial MT"/>
              </a:rPr>
              <a:t>in</a:t>
            </a:r>
            <a:r>
              <a:rPr dirty="0" sz="20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dirty="0" sz="20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left</a:t>
            </a:r>
            <a:r>
              <a:rPr dirty="0" sz="20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92934"/>
                </a:solidFill>
                <a:latin typeface="Arial MT"/>
                <a:cs typeface="Arial MT"/>
              </a:rPr>
              <a:t>graph.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75367" y="2035521"/>
            <a:ext cx="2458351" cy="3781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0552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0"/>
              <a:t>I</a:t>
            </a:r>
            <a:r>
              <a:rPr dirty="0" spc="-100"/>
              <a:t>s</a:t>
            </a:r>
            <a:r>
              <a:rPr dirty="0" spc="-105"/>
              <a:t>o</a:t>
            </a:r>
            <a:r>
              <a:rPr dirty="0" spc="-105"/>
              <a:t>m</a:t>
            </a:r>
            <a:r>
              <a:rPr dirty="0" spc="-105"/>
              <a:t>o</a:t>
            </a:r>
            <a:r>
              <a:rPr dirty="0" spc="-105"/>
              <a:t>r</a:t>
            </a:r>
            <a:r>
              <a:rPr dirty="0" spc="-105"/>
              <a:t>ph</a:t>
            </a:r>
            <a:r>
              <a:rPr dirty="0" spc="-105"/>
              <a:t>i</a:t>
            </a:r>
            <a:r>
              <a:rPr dirty="0" spc="-100"/>
              <a:t>s</a:t>
            </a:r>
            <a:r>
              <a:rPr dirty="0" spc="-5"/>
              <a:t>m</a:t>
            </a:r>
            <a:r>
              <a:rPr dirty="0" spc="-204"/>
              <a:t> </a:t>
            </a:r>
            <a:r>
              <a:rPr dirty="0" spc="-105"/>
              <a:t>o</a:t>
            </a:r>
            <a:r>
              <a:rPr dirty="0" spc="-5"/>
              <a:t>f</a:t>
            </a:r>
            <a:r>
              <a:rPr dirty="0" spc="-200"/>
              <a:t> </a:t>
            </a:r>
            <a:r>
              <a:rPr dirty="0" spc="-105"/>
              <a:t>G</a:t>
            </a:r>
            <a:r>
              <a:rPr dirty="0" spc="-105"/>
              <a:t>r</a:t>
            </a:r>
            <a:r>
              <a:rPr dirty="0" spc="-105"/>
              <a:t>aph</a:t>
            </a:r>
            <a:r>
              <a:rPr dirty="0" spc="-5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52003"/>
            <a:ext cx="7257415" cy="441642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Example</a:t>
            </a:r>
            <a:r>
              <a:rPr dirty="0" sz="24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III:</a:t>
            </a:r>
            <a:r>
              <a:rPr dirty="0" sz="2400" spc="-17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Are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following</a:t>
            </a:r>
            <a:r>
              <a:rPr dirty="0" sz="2400" spc="5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two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graphs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isomorphic?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 b="1">
                <a:solidFill>
                  <a:srgbClr val="292934"/>
                </a:solidFill>
                <a:latin typeface="Arial"/>
                <a:cs typeface="Arial"/>
              </a:rPr>
              <a:t>Solution: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Both graphs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contain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8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vertices</a:t>
            </a:r>
            <a:r>
              <a:rPr dirty="0" sz="2400" spc="-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and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10</a:t>
            </a:r>
            <a:r>
              <a:rPr dirty="0" sz="24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edges</a:t>
            </a:r>
            <a:endParaRPr sz="2400">
              <a:latin typeface="Arial MT"/>
              <a:cs typeface="Arial MT"/>
            </a:endParaRPr>
          </a:p>
          <a:p>
            <a:pPr marL="12700" marR="2355215">
              <a:lnSpc>
                <a:spcPct val="120000"/>
              </a:lnSpc>
              <a:spcBef>
                <a:spcPts val="5"/>
              </a:spcBef>
              <a:tabLst>
                <a:tab pos="843280" algn="l"/>
                <a:tab pos="3908425" algn="l"/>
              </a:tabLst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Nos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vertices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degree</a:t>
            </a:r>
            <a:r>
              <a:rPr dirty="0" sz="24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2	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=</a:t>
            </a:r>
            <a:r>
              <a:rPr dirty="0" sz="2400" spc="1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4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Nos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vertices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degree</a:t>
            </a:r>
            <a:r>
              <a:rPr dirty="0" sz="24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3	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=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4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Adjacency :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There exists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no vertex 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of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degree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3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whose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adjacent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vertices </a:t>
            </a:r>
            <a:r>
              <a:rPr dirty="0" sz="2400" spc="-65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have	same degree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in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both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graphs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So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its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 not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ISOMORPHIC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42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0552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0"/>
              <a:t>I</a:t>
            </a:r>
            <a:r>
              <a:rPr dirty="0" spc="-100"/>
              <a:t>s</a:t>
            </a:r>
            <a:r>
              <a:rPr dirty="0" spc="-105"/>
              <a:t>o</a:t>
            </a:r>
            <a:r>
              <a:rPr dirty="0" spc="-105"/>
              <a:t>m</a:t>
            </a:r>
            <a:r>
              <a:rPr dirty="0" spc="-105"/>
              <a:t>o</a:t>
            </a:r>
            <a:r>
              <a:rPr dirty="0" spc="-105"/>
              <a:t>r</a:t>
            </a:r>
            <a:r>
              <a:rPr dirty="0" spc="-105"/>
              <a:t>ph</a:t>
            </a:r>
            <a:r>
              <a:rPr dirty="0" spc="-105"/>
              <a:t>i</a:t>
            </a:r>
            <a:r>
              <a:rPr dirty="0" spc="-100"/>
              <a:t>s</a:t>
            </a:r>
            <a:r>
              <a:rPr dirty="0" spc="-5"/>
              <a:t>m</a:t>
            </a:r>
            <a:r>
              <a:rPr dirty="0" spc="-204"/>
              <a:t> </a:t>
            </a:r>
            <a:r>
              <a:rPr dirty="0" spc="-105"/>
              <a:t>o</a:t>
            </a:r>
            <a:r>
              <a:rPr dirty="0" spc="-5"/>
              <a:t>f</a:t>
            </a:r>
            <a:r>
              <a:rPr dirty="0" spc="-200"/>
              <a:t> </a:t>
            </a:r>
            <a:r>
              <a:rPr dirty="0" spc="-105"/>
              <a:t>G</a:t>
            </a:r>
            <a:r>
              <a:rPr dirty="0" spc="-105"/>
              <a:t>r</a:t>
            </a:r>
            <a:r>
              <a:rPr dirty="0" spc="-105"/>
              <a:t>aph</a:t>
            </a:r>
            <a:r>
              <a:rPr dirty="0" spc="-5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338" y="1941602"/>
            <a:ext cx="4372334" cy="18957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43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40" y="1631645"/>
            <a:ext cx="54819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Example</a:t>
            </a:r>
            <a:r>
              <a:rPr dirty="0" sz="1800" spc="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25">
                <a:solidFill>
                  <a:srgbClr val="292934"/>
                </a:solidFill>
                <a:latin typeface="Tahoma"/>
                <a:cs typeface="Tahoma"/>
              </a:rPr>
              <a:t>IV:</a:t>
            </a:r>
            <a:r>
              <a:rPr dirty="0" sz="1800" spc="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Are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the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following</a:t>
            </a:r>
            <a:r>
              <a:rPr dirty="0" sz="1800" spc="3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two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graphs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isomorphic?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3807028"/>
            <a:ext cx="6467475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292934"/>
                </a:solidFill>
                <a:latin typeface="Tahoma"/>
                <a:cs typeface="Tahoma"/>
              </a:rPr>
              <a:t>Solution:</a:t>
            </a:r>
            <a:r>
              <a:rPr dirty="0" sz="1800" spc="-20" b="1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Both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graphs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have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5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vertices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and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5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edges.</a:t>
            </a:r>
            <a:r>
              <a:rPr dirty="0" sz="1800" spc="2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All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vertices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have</a:t>
            </a:r>
            <a:r>
              <a:rPr dirty="0" sz="1800" spc="-4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degree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2.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3650" y="4250567"/>
            <a:ext cx="1865241" cy="2381792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0552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0"/>
              <a:t>I</a:t>
            </a:r>
            <a:r>
              <a:rPr dirty="0" spc="-100"/>
              <a:t>s</a:t>
            </a:r>
            <a:r>
              <a:rPr dirty="0" spc="-105"/>
              <a:t>o</a:t>
            </a:r>
            <a:r>
              <a:rPr dirty="0" spc="-105"/>
              <a:t>m</a:t>
            </a:r>
            <a:r>
              <a:rPr dirty="0" spc="-105"/>
              <a:t>o</a:t>
            </a:r>
            <a:r>
              <a:rPr dirty="0" spc="-105"/>
              <a:t>r</a:t>
            </a:r>
            <a:r>
              <a:rPr dirty="0" spc="-105"/>
              <a:t>ph</a:t>
            </a:r>
            <a:r>
              <a:rPr dirty="0" spc="-105"/>
              <a:t>i</a:t>
            </a:r>
            <a:r>
              <a:rPr dirty="0" spc="-100"/>
              <a:t>s</a:t>
            </a:r>
            <a:r>
              <a:rPr dirty="0" spc="-5"/>
              <a:t>m</a:t>
            </a:r>
            <a:r>
              <a:rPr dirty="0" spc="-204"/>
              <a:t> </a:t>
            </a:r>
            <a:r>
              <a:rPr dirty="0" spc="-105"/>
              <a:t>o</a:t>
            </a:r>
            <a:r>
              <a:rPr dirty="0" spc="-5"/>
              <a:t>f</a:t>
            </a:r>
            <a:r>
              <a:rPr dirty="0" spc="-200"/>
              <a:t> </a:t>
            </a:r>
            <a:r>
              <a:rPr dirty="0" spc="-105"/>
              <a:t>G</a:t>
            </a:r>
            <a:r>
              <a:rPr dirty="0" spc="-105"/>
              <a:t>r</a:t>
            </a:r>
            <a:r>
              <a:rPr dirty="0" spc="-105"/>
              <a:t>aph</a:t>
            </a:r>
            <a:r>
              <a:rPr dirty="0" spc="-5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44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1631645"/>
            <a:ext cx="53968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Example</a:t>
            </a:r>
            <a:r>
              <a:rPr dirty="0" sz="1800" spc="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35">
                <a:solidFill>
                  <a:srgbClr val="292934"/>
                </a:solidFill>
                <a:latin typeface="Tahoma"/>
                <a:cs typeface="Tahoma"/>
              </a:rPr>
              <a:t>V: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Are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the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following</a:t>
            </a:r>
            <a:r>
              <a:rPr dirty="0" sz="1800" spc="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two</a:t>
            </a:r>
            <a:r>
              <a:rPr dirty="0" sz="1800" spc="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graphs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isomorphic?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5355" y="3807028"/>
            <a:ext cx="6896734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292934"/>
                </a:solidFill>
                <a:latin typeface="Tahoma"/>
                <a:cs typeface="Tahoma"/>
              </a:rPr>
              <a:t>Solution:</a:t>
            </a:r>
            <a:r>
              <a:rPr dirty="0" sz="1800" spc="-20" b="1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Here</a:t>
            </a:r>
            <a:r>
              <a:rPr dirty="0" sz="1800" spc="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G1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and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G2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both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have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4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vertices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but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G1</a:t>
            </a:r>
            <a:r>
              <a:rPr dirty="0" sz="1800" spc="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has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4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edges</a:t>
            </a:r>
            <a:endParaRPr sz="1800">
              <a:latin typeface="Tahoma"/>
              <a:cs typeface="Tahoma"/>
            </a:endParaRPr>
          </a:p>
          <a:p>
            <a:pPr algn="ctr" marL="63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and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G2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has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5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edges.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Hence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G1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is not</a:t>
            </a:r>
            <a:r>
              <a:rPr dirty="0" sz="1800" spc="-2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isomorphic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to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G2.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5754" y="1975116"/>
            <a:ext cx="2817871" cy="1682483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0552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0"/>
              <a:t>I</a:t>
            </a:r>
            <a:r>
              <a:rPr dirty="0" spc="-100"/>
              <a:t>s</a:t>
            </a:r>
            <a:r>
              <a:rPr dirty="0" spc="-105"/>
              <a:t>o</a:t>
            </a:r>
            <a:r>
              <a:rPr dirty="0" spc="-105"/>
              <a:t>m</a:t>
            </a:r>
            <a:r>
              <a:rPr dirty="0" spc="-105"/>
              <a:t>o</a:t>
            </a:r>
            <a:r>
              <a:rPr dirty="0" spc="-105"/>
              <a:t>r</a:t>
            </a:r>
            <a:r>
              <a:rPr dirty="0" spc="-105"/>
              <a:t>ph</a:t>
            </a:r>
            <a:r>
              <a:rPr dirty="0" spc="-105"/>
              <a:t>i</a:t>
            </a:r>
            <a:r>
              <a:rPr dirty="0" spc="-100"/>
              <a:t>s</a:t>
            </a:r>
            <a:r>
              <a:rPr dirty="0" spc="-5"/>
              <a:t>m</a:t>
            </a:r>
            <a:r>
              <a:rPr dirty="0" spc="-204"/>
              <a:t> </a:t>
            </a:r>
            <a:r>
              <a:rPr dirty="0" spc="-105"/>
              <a:t>o</a:t>
            </a:r>
            <a:r>
              <a:rPr dirty="0" spc="-5"/>
              <a:t>f</a:t>
            </a:r>
            <a:r>
              <a:rPr dirty="0" spc="-200"/>
              <a:t> </a:t>
            </a:r>
            <a:r>
              <a:rPr dirty="0" spc="-105"/>
              <a:t>G</a:t>
            </a:r>
            <a:r>
              <a:rPr dirty="0" spc="-105"/>
              <a:t>r</a:t>
            </a:r>
            <a:r>
              <a:rPr dirty="0" spc="-105"/>
              <a:t>aph</a:t>
            </a:r>
            <a:r>
              <a:rPr dirty="0" spc="-5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45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1631645"/>
            <a:ext cx="54914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Example</a:t>
            </a:r>
            <a:r>
              <a:rPr dirty="0" sz="1800" spc="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VI: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Are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the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following</a:t>
            </a:r>
            <a:r>
              <a:rPr dirty="0" sz="1800" spc="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two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graphs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isomorphic?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3105" y="3807028"/>
            <a:ext cx="6944995" cy="572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dirty="0" sz="1800" spc="-5" b="1">
                <a:solidFill>
                  <a:srgbClr val="292934"/>
                </a:solidFill>
                <a:latin typeface="Tahoma"/>
                <a:cs typeface="Tahoma"/>
              </a:rPr>
              <a:t>Solution:</a:t>
            </a:r>
            <a:r>
              <a:rPr dirty="0" sz="1800" spc="-30" b="1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G1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and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G2 both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have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5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vertices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but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G1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has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6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edges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while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150"/>
              </a:lnSpc>
            </a:pP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G2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has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7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edges.</a:t>
            </a:r>
            <a:r>
              <a:rPr dirty="0" sz="1800" spc="2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Hence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G1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Cambria Math"/>
                <a:cs typeface="Cambria Math"/>
              </a:rPr>
              <a:t>≇</a:t>
            </a:r>
            <a:r>
              <a:rPr dirty="0" sz="1800" spc="175">
                <a:solidFill>
                  <a:srgbClr val="292934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G2.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That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is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G1</a:t>
            </a:r>
            <a:r>
              <a:rPr dirty="0" sz="1800" spc="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is not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isomorphic to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G2.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0576" y="2066544"/>
            <a:ext cx="2979410" cy="136550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1502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P</a:t>
            </a:r>
            <a:r>
              <a:rPr dirty="0" spc="-105"/>
              <a:t>l</a:t>
            </a:r>
            <a:r>
              <a:rPr dirty="0" spc="-105"/>
              <a:t>ana</a:t>
            </a:r>
            <a:r>
              <a:rPr dirty="0" spc="-5"/>
              <a:t>r</a:t>
            </a:r>
            <a:r>
              <a:rPr dirty="0" spc="-204"/>
              <a:t> </a:t>
            </a:r>
            <a:r>
              <a:rPr dirty="0" spc="-105"/>
              <a:t>G</a:t>
            </a:r>
            <a:r>
              <a:rPr dirty="0" spc="-105"/>
              <a:t>r</a:t>
            </a:r>
            <a:r>
              <a:rPr dirty="0" spc="-105"/>
              <a:t>aph</a:t>
            </a:r>
            <a:r>
              <a:rPr dirty="0" spc="-5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625549"/>
            <a:ext cx="8025130" cy="3465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8279" marR="177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A graph (or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multigraph)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G is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called planar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if G can be 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drawn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in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plane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with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its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 edges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intersecting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only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at 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vertices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of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G,</a:t>
            </a:r>
            <a:r>
              <a:rPr dirty="0" sz="2400" spc="-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such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drawing</a:t>
            </a:r>
            <a:r>
              <a:rPr dirty="0" sz="2400" spc="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of G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called</a:t>
            </a:r>
            <a:r>
              <a:rPr dirty="0" sz="2400" spc="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an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embedding </a:t>
            </a:r>
            <a:r>
              <a:rPr dirty="0" sz="2400" spc="-65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G</a:t>
            </a:r>
            <a:r>
              <a:rPr dirty="0" sz="24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in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plane.</a:t>
            </a:r>
            <a:endParaRPr sz="2400">
              <a:latin typeface="Arial MT"/>
              <a:cs typeface="Arial MT"/>
            </a:endParaRPr>
          </a:p>
          <a:p>
            <a:pPr marL="208279" marR="551815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Application</a:t>
            </a:r>
            <a:r>
              <a:rPr dirty="0" sz="2400" spc="3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Example:</a:t>
            </a:r>
            <a:r>
              <a:rPr dirty="0" sz="2400" spc="3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VLSI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design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(overlapping</a:t>
            </a:r>
            <a:r>
              <a:rPr dirty="0" sz="2400" spc="4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edges </a:t>
            </a:r>
            <a:r>
              <a:rPr dirty="0" sz="2400" spc="-65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requires</a:t>
            </a:r>
            <a:r>
              <a:rPr dirty="0" sz="24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extra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layers),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Circuit</a:t>
            </a:r>
            <a:r>
              <a:rPr dirty="0" sz="2400" spc="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design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(cannot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overlap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wires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on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board)</a:t>
            </a:r>
            <a:endParaRPr sz="2400">
              <a:latin typeface="Arial MT"/>
              <a:cs typeface="Arial MT"/>
            </a:endParaRPr>
          </a:p>
          <a:p>
            <a:pPr marL="208279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Representation</a:t>
            </a:r>
            <a:r>
              <a:rPr dirty="0" sz="2400" spc="3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examples:</a:t>
            </a:r>
            <a:r>
              <a:rPr dirty="0" sz="24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K</a:t>
            </a:r>
            <a:r>
              <a:rPr dirty="0" baseline="-20833" sz="2400" spc="-7">
                <a:solidFill>
                  <a:srgbClr val="292934"/>
                </a:solidFill>
                <a:latin typeface="Arial MT"/>
                <a:cs typeface="Arial MT"/>
              </a:rPr>
              <a:t>1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,K</a:t>
            </a:r>
            <a:r>
              <a:rPr dirty="0" baseline="-20833" sz="2400" spc="-7">
                <a:solidFill>
                  <a:srgbClr val="292934"/>
                </a:solidFill>
                <a:latin typeface="Arial MT"/>
                <a:cs typeface="Arial MT"/>
              </a:rPr>
              <a:t>2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,K</a:t>
            </a:r>
            <a:r>
              <a:rPr dirty="0" baseline="-20833" sz="2400" spc="-7">
                <a:solidFill>
                  <a:srgbClr val="292934"/>
                </a:solidFill>
                <a:latin typeface="Arial MT"/>
                <a:cs typeface="Arial MT"/>
              </a:rPr>
              <a:t>3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,K</a:t>
            </a:r>
            <a:r>
              <a:rPr dirty="0" baseline="-20833" sz="2400" spc="-7">
                <a:solidFill>
                  <a:srgbClr val="292934"/>
                </a:solidFill>
                <a:latin typeface="Arial MT"/>
                <a:cs typeface="Arial MT"/>
              </a:rPr>
              <a:t>4</a:t>
            </a:r>
            <a:r>
              <a:rPr dirty="0" baseline="-20833" sz="2400" spc="307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are </a:t>
            </a:r>
            <a:r>
              <a:rPr dirty="0" sz="2400" spc="-25">
                <a:solidFill>
                  <a:srgbClr val="292934"/>
                </a:solidFill>
                <a:latin typeface="Arial MT"/>
                <a:cs typeface="Arial MT"/>
              </a:rPr>
              <a:t>planar,</a:t>
            </a:r>
            <a:r>
              <a:rPr dirty="0" sz="24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Kn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for</a:t>
            </a:r>
            <a:endParaRPr sz="2400">
              <a:latin typeface="Arial MT"/>
              <a:cs typeface="Arial MT"/>
            </a:endParaRPr>
          </a:p>
          <a:p>
            <a:pPr marL="208279">
              <a:lnSpc>
                <a:spcPct val="100000"/>
              </a:lnSpc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n&gt;4</a:t>
            </a:r>
            <a:r>
              <a:rPr dirty="0" sz="24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are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non-planar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46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466397" y="5198173"/>
            <a:ext cx="1369060" cy="1440815"/>
            <a:chOff x="5466397" y="5198173"/>
            <a:chExt cx="1369060" cy="144081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3405" y="6264973"/>
              <a:ext cx="161925" cy="1619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35205" y="6264973"/>
              <a:ext cx="161925" cy="1619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992367" y="6345935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 h="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73405" y="5198173"/>
              <a:ext cx="161925" cy="1619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5205" y="5198173"/>
              <a:ext cx="161925" cy="16192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16167" y="5279135"/>
              <a:ext cx="838200" cy="990600"/>
            </a:xfrm>
            <a:custGeom>
              <a:avLst/>
              <a:gdLst/>
              <a:ahLst/>
              <a:cxnLst/>
              <a:rect l="l" t="t" r="r" b="b"/>
              <a:pathLst>
                <a:path w="838200" h="990600">
                  <a:moveTo>
                    <a:pt x="76200" y="0"/>
                  </a:moveTo>
                  <a:lnTo>
                    <a:pt x="762000" y="0"/>
                  </a:lnTo>
                </a:path>
                <a:path w="838200" h="990600">
                  <a:moveTo>
                    <a:pt x="0" y="76200"/>
                  </a:moveTo>
                  <a:lnTo>
                    <a:pt x="0" y="990600"/>
                  </a:lnTo>
                </a:path>
                <a:path w="838200" h="990600">
                  <a:moveTo>
                    <a:pt x="838200" y="76200"/>
                  </a:moveTo>
                  <a:lnTo>
                    <a:pt x="838200" y="990600"/>
                  </a:lnTo>
                </a:path>
                <a:path w="838200" h="990600">
                  <a:moveTo>
                    <a:pt x="76200" y="990600"/>
                  </a:moveTo>
                  <a:lnTo>
                    <a:pt x="762000" y="76200"/>
                  </a:lnTo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471159" y="5311139"/>
              <a:ext cx="1225550" cy="1323340"/>
            </a:xfrm>
            <a:custGeom>
              <a:avLst/>
              <a:gdLst/>
              <a:ahLst/>
              <a:cxnLst/>
              <a:rect l="l" t="t" r="r" b="b"/>
              <a:pathLst>
                <a:path w="1225550" h="1323340">
                  <a:moveTo>
                    <a:pt x="376174" y="0"/>
                  </a:moveTo>
                  <a:lnTo>
                    <a:pt x="336063" y="9362"/>
                  </a:lnTo>
                  <a:lnTo>
                    <a:pt x="298370" y="21081"/>
                  </a:lnTo>
                  <a:lnTo>
                    <a:pt x="261891" y="35754"/>
                  </a:lnTo>
                  <a:lnTo>
                    <a:pt x="225425" y="53975"/>
                  </a:lnTo>
                  <a:lnTo>
                    <a:pt x="184515" y="80200"/>
                  </a:lnTo>
                  <a:lnTo>
                    <a:pt x="152711" y="123563"/>
                  </a:lnTo>
                  <a:lnTo>
                    <a:pt x="149590" y="129412"/>
                  </a:lnTo>
                  <a:lnTo>
                    <a:pt x="117475" y="161925"/>
                  </a:lnTo>
                  <a:lnTo>
                    <a:pt x="90058" y="201501"/>
                  </a:lnTo>
                  <a:lnTo>
                    <a:pt x="61454" y="255412"/>
                  </a:lnTo>
                  <a:lnTo>
                    <a:pt x="43418" y="287054"/>
                  </a:lnTo>
                  <a:lnTo>
                    <a:pt x="27453" y="312148"/>
                  </a:lnTo>
                  <a:lnTo>
                    <a:pt x="20574" y="322364"/>
                  </a:lnTo>
                  <a:lnTo>
                    <a:pt x="16019" y="337628"/>
                  </a:lnTo>
                  <a:lnTo>
                    <a:pt x="9096" y="362269"/>
                  </a:lnTo>
                  <a:lnTo>
                    <a:pt x="2768" y="386016"/>
                  </a:lnTo>
                  <a:lnTo>
                    <a:pt x="0" y="398602"/>
                  </a:lnTo>
                  <a:lnTo>
                    <a:pt x="35" y="448655"/>
                  </a:lnTo>
                  <a:lnTo>
                    <a:pt x="156" y="498764"/>
                  </a:lnTo>
                  <a:lnTo>
                    <a:pt x="386" y="548916"/>
                  </a:lnTo>
                  <a:lnTo>
                    <a:pt x="747" y="599102"/>
                  </a:lnTo>
                  <a:lnTo>
                    <a:pt x="1262" y="649309"/>
                  </a:lnTo>
                  <a:lnTo>
                    <a:pt x="1952" y="699528"/>
                  </a:lnTo>
                  <a:lnTo>
                    <a:pt x="2841" y="749747"/>
                  </a:lnTo>
                  <a:lnTo>
                    <a:pt x="3951" y="799955"/>
                  </a:lnTo>
                  <a:lnTo>
                    <a:pt x="5304" y="850140"/>
                  </a:lnTo>
                  <a:lnTo>
                    <a:pt x="6923" y="900293"/>
                  </a:lnTo>
                  <a:lnTo>
                    <a:pt x="8830" y="950401"/>
                  </a:lnTo>
                  <a:lnTo>
                    <a:pt x="11049" y="1000455"/>
                  </a:lnTo>
                  <a:lnTo>
                    <a:pt x="19458" y="1045018"/>
                  </a:lnTo>
                  <a:lnTo>
                    <a:pt x="39042" y="1081936"/>
                  </a:lnTo>
                  <a:lnTo>
                    <a:pt x="67681" y="1112148"/>
                  </a:lnTo>
                  <a:lnTo>
                    <a:pt x="103256" y="1136597"/>
                  </a:lnTo>
                  <a:lnTo>
                    <a:pt x="143649" y="1156223"/>
                  </a:lnTo>
                  <a:lnTo>
                    <a:pt x="186741" y="1171967"/>
                  </a:lnTo>
                  <a:lnTo>
                    <a:pt x="230413" y="1184770"/>
                  </a:lnTo>
                  <a:lnTo>
                    <a:pt x="272547" y="1195574"/>
                  </a:lnTo>
                  <a:lnTo>
                    <a:pt x="311023" y="1205318"/>
                  </a:lnTo>
                  <a:lnTo>
                    <a:pt x="340312" y="1222891"/>
                  </a:lnTo>
                  <a:lnTo>
                    <a:pt x="350923" y="1228658"/>
                  </a:lnTo>
                  <a:lnTo>
                    <a:pt x="349431" y="1227731"/>
                  </a:lnTo>
                  <a:lnTo>
                    <a:pt x="342412" y="1225221"/>
                  </a:lnTo>
                  <a:lnTo>
                    <a:pt x="336441" y="1226240"/>
                  </a:lnTo>
                  <a:lnTo>
                    <a:pt x="338095" y="1235897"/>
                  </a:lnTo>
                  <a:lnTo>
                    <a:pt x="379843" y="1282409"/>
                  </a:lnTo>
                  <a:lnTo>
                    <a:pt x="413654" y="1300003"/>
                  </a:lnTo>
                  <a:lnTo>
                    <a:pt x="450157" y="1313131"/>
                  </a:lnTo>
                  <a:lnTo>
                    <a:pt x="484124" y="1322832"/>
                  </a:lnTo>
                  <a:lnTo>
                    <a:pt x="546001" y="1320679"/>
                  </a:lnTo>
                  <a:lnTo>
                    <a:pt x="602062" y="1318182"/>
                  </a:lnTo>
                  <a:lnTo>
                    <a:pt x="653628" y="1315571"/>
                  </a:lnTo>
                  <a:lnTo>
                    <a:pt x="702023" y="1313074"/>
                  </a:lnTo>
                  <a:lnTo>
                    <a:pt x="748569" y="1310920"/>
                  </a:lnTo>
                  <a:lnTo>
                    <a:pt x="794590" y="1309339"/>
                  </a:lnTo>
                  <a:lnTo>
                    <a:pt x="841407" y="1308557"/>
                  </a:lnTo>
                  <a:lnTo>
                    <a:pt x="890345" y="1308806"/>
                  </a:lnTo>
                  <a:lnTo>
                    <a:pt x="942725" y="1310313"/>
                  </a:lnTo>
                  <a:lnTo>
                    <a:pt x="999870" y="1313307"/>
                  </a:lnTo>
                  <a:lnTo>
                    <a:pt x="1060480" y="1306748"/>
                  </a:lnTo>
                  <a:lnTo>
                    <a:pt x="1111930" y="1290666"/>
                  </a:lnTo>
                  <a:lnTo>
                    <a:pt x="1161795" y="1237081"/>
                  </a:lnTo>
                  <a:lnTo>
                    <a:pt x="1172265" y="1202462"/>
                  </a:lnTo>
                  <a:lnTo>
                    <a:pt x="1183449" y="1169781"/>
                  </a:lnTo>
                  <a:lnTo>
                    <a:pt x="1197300" y="1138590"/>
                  </a:lnTo>
                  <a:lnTo>
                    <a:pt x="1215770" y="1108443"/>
                  </a:lnTo>
                  <a:lnTo>
                    <a:pt x="1218598" y="1098792"/>
                  </a:lnTo>
                  <a:lnTo>
                    <a:pt x="1221724" y="1088394"/>
                  </a:lnTo>
                  <a:lnTo>
                    <a:pt x="1224254" y="1080080"/>
                  </a:lnTo>
                  <a:lnTo>
                    <a:pt x="1225295" y="1076680"/>
                  </a:lnTo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044441" y="6136640"/>
            <a:ext cx="294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K</a:t>
            </a:r>
            <a:r>
              <a:rPr dirty="0" baseline="-20833" sz="1800" spc="-7">
                <a:solidFill>
                  <a:srgbClr val="292934"/>
                </a:solidFill>
                <a:latin typeface="Tahoma"/>
                <a:cs typeface="Tahoma"/>
              </a:rPr>
              <a:t>4</a:t>
            </a:r>
            <a:endParaRPr baseline="-20833" sz="18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77605" y="5274373"/>
            <a:ext cx="1000125" cy="1152525"/>
            <a:chOff x="2177605" y="5274373"/>
            <a:chExt cx="1000125" cy="115252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7605" y="5274373"/>
              <a:ext cx="161925" cy="1619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15805" y="5274373"/>
              <a:ext cx="161925" cy="16192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334767" y="5355335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 h="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7605" y="6264973"/>
              <a:ext cx="161925" cy="1619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15805" y="6264973"/>
              <a:ext cx="161925" cy="16192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258567" y="5431535"/>
              <a:ext cx="838200" cy="914400"/>
            </a:xfrm>
            <a:custGeom>
              <a:avLst/>
              <a:gdLst/>
              <a:ahLst/>
              <a:cxnLst/>
              <a:rect l="l" t="t" r="r" b="b"/>
              <a:pathLst>
                <a:path w="838200" h="914400">
                  <a:moveTo>
                    <a:pt x="76200" y="914400"/>
                  </a:moveTo>
                  <a:lnTo>
                    <a:pt x="762000" y="914400"/>
                  </a:lnTo>
                </a:path>
                <a:path w="838200" h="914400">
                  <a:moveTo>
                    <a:pt x="838200" y="0"/>
                  </a:moveTo>
                  <a:lnTo>
                    <a:pt x="838200" y="838200"/>
                  </a:lnTo>
                </a:path>
                <a:path w="838200" h="914400">
                  <a:moveTo>
                    <a:pt x="0" y="0"/>
                  </a:moveTo>
                  <a:lnTo>
                    <a:pt x="0" y="838200"/>
                  </a:lnTo>
                </a:path>
                <a:path w="838200" h="914400">
                  <a:moveTo>
                    <a:pt x="0" y="0"/>
                  </a:moveTo>
                  <a:lnTo>
                    <a:pt x="762000" y="838200"/>
                  </a:lnTo>
                </a:path>
                <a:path w="838200" h="914400">
                  <a:moveTo>
                    <a:pt x="762000" y="0"/>
                  </a:moveTo>
                  <a:lnTo>
                    <a:pt x="0" y="838200"/>
                  </a:lnTo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/>
          <p:nvPr/>
        </p:nvSpPr>
        <p:spPr>
          <a:xfrm>
            <a:off x="3706367" y="5736335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0" y="95250"/>
                </a:moveTo>
                <a:lnTo>
                  <a:pt x="914400" y="95250"/>
                </a:lnTo>
                <a:lnTo>
                  <a:pt x="914400" y="0"/>
                </a:lnTo>
                <a:lnTo>
                  <a:pt x="1219200" y="190500"/>
                </a:lnTo>
                <a:lnTo>
                  <a:pt x="914400" y="380999"/>
                </a:lnTo>
                <a:lnTo>
                  <a:pt x="914400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9524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1685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E</a:t>
            </a:r>
            <a:r>
              <a:rPr dirty="0" spc="-100"/>
              <a:t>x</a:t>
            </a:r>
            <a:r>
              <a:rPr dirty="0" spc="-105"/>
              <a:t>a</a:t>
            </a:r>
            <a:r>
              <a:rPr dirty="0" spc="-105"/>
              <a:t>m</a:t>
            </a:r>
            <a:r>
              <a:rPr dirty="0" spc="-105"/>
              <a:t>p</a:t>
            </a:r>
            <a:r>
              <a:rPr dirty="0" spc="-105"/>
              <a:t>l</a:t>
            </a:r>
            <a:r>
              <a:rPr dirty="0" spc="-105"/>
              <a:t>e</a:t>
            </a:r>
            <a:r>
              <a:rPr dirty="0" spc="-5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47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0644" y="2762014"/>
            <a:ext cx="5568127" cy="2831629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16763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P</a:t>
            </a:r>
            <a:r>
              <a:rPr dirty="0" spc="-105"/>
              <a:t>l</a:t>
            </a:r>
            <a:r>
              <a:rPr dirty="0" spc="-105"/>
              <a:t>ana</a:t>
            </a:r>
            <a:r>
              <a:rPr dirty="0" spc="-5"/>
              <a:t>r</a:t>
            </a:r>
            <a:r>
              <a:rPr dirty="0" spc="-204"/>
              <a:t> </a:t>
            </a:r>
            <a:r>
              <a:rPr dirty="0" spc="-105"/>
              <a:t>G</a:t>
            </a:r>
            <a:r>
              <a:rPr dirty="0" spc="-105"/>
              <a:t>r</a:t>
            </a:r>
            <a:r>
              <a:rPr dirty="0" spc="-105"/>
              <a:t>aph</a:t>
            </a:r>
            <a:r>
              <a:rPr dirty="0" spc="-5"/>
              <a:t>s</a:t>
            </a:r>
            <a:r>
              <a:rPr dirty="0" spc="-200"/>
              <a:t> </a:t>
            </a:r>
            <a:r>
              <a:rPr dirty="0" spc="-105"/>
              <a:t>E</a:t>
            </a:r>
            <a:r>
              <a:rPr dirty="0" spc="-100"/>
              <a:t>x</a:t>
            </a:r>
            <a:r>
              <a:rPr dirty="0" spc="-105"/>
              <a:t>a</a:t>
            </a:r>
            <a:r>
              <a:rPr dirty="0" spc="-105"/>
              <a:t>m</a:t>
            </a:r>
            <a:r>
              <a:rPr dirty="0" spc="-105"/>
              <a:t>p</a:t>
            </a:r>
            <a:r>
              <a:rPr dirty="0" spc="-105"/>
              <a:t>l</a:t>
            </a:r>
            <a:r>
              <a:rPr dirty="0" spc="-5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862637" y="2814637"/>
            <a:ext cx="2219325" cy="2600325"/>
            <a:chOff x="5862637" y="2814637"/>
            <a:chExt cx="2219325" cy="26003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2637" y="2814637"/>
              <a:ext cx="161925" cy="1619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8437" y="3576637"/>
              <a:ext cx="161925" cy="1619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019800" y="2971800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0" y="0"/>
                  </a:moveTo>
                  <a:lnTo>
                    <a:pt x="533400" y="609600"/>
                  </a:lnTo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0037" y="2814637"/>
              <a:ext cx="161925" cy="1619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58037" y="3576637"/>
              <a:ext cx="161925" cy="1619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705600" y="2895600"/>
              <a:ext cx="1219200" cy="762000"/>
            </a:xfrm>
            <a:custGeom>
              <a:avLst/>
              <a:gdLst/>
              <a:ahLst/>
              <a:cxnLst/>
              <a:rect l="l" t="t" r="r" b="b"/>
              <a:pathLst>
                <a:path w="1219200" h="762000">
                  <a:moveTo>
                    <a:pt x="609600" y="685800"/>
                  </a:moveTo>
                  <a:lnTo>
                    <a:pt x="1219200" y="0"/>
                  </a:lnTo>
                </a:path>
                <a:path w="1219200" h="762000">
                  <a:moveTo>
                    <a:pt x="0" y="762000"/>
                  </a:moveTo>
                  <a:lnTo>
                    <a:pt x="457200" y="762000"/>
                  </a:lnTo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8437" y="4338637"/>
              <a:ext cx="161925" cy="1619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8837" y="5253037"/>
              <a:ext cx="161925" cy="16192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019800" y="4495800"/>
              <a:ext cx="533400" cy="762000"/>
            </a:xfrm>
            <a:custGeom>
              <a:avLst/>
              <a:gdLst/>
              <a:ahLst/>
              <a:cxnLst/>
              <a:rect l="l" t="t" r="r" b="b"/>
              <a:pathLst>
                <a:path w="533400" h="762000">
                  <a:moveTo>
                    <a:pt x="0" y="762000"/>
                  </a:moveTo>
                  <a:lnTo>
                    <a:pt x="533400" y="0"/>
                  </a:lnTo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0037" y="5253037"/>
              <a:ext cx="161925" cy="1619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58037" y="4338637"/>
              <a:ext cx="161925" cy="16192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943600" y="2895600"/>
              <a:ext cx="2057400" cy="2438400"/>
            </a:xfrm>
            <a:custGeom>
              <a:avLst/>
              <a:gdLst/>
              <a:ahLst/>
              <a:cxnLst/>
              <a:rect l="l" t="t" r="r" b="b"/>
              <a:pathLst>
                <a:path w="2057400" h="2438400">
                  <a:moveTo>
                    <a:pt x="1371600" y="1600200"/>
                  </a:moveTo>
                  <a:lnTo>
                    <a:pt x="2057400" y="2362200"/>
                  </a:lnTo>
                </a:path>
                <a:path w="2057400" h="2438400">
                  <a:moveTo>
                    <a:pt x="762000" y="1524000"/>
                  </a:moveTo>
                  <a:lnTo>
                    <a:pt x="1219200" y="1524000"/>
                  </a:lnTo>
                </a:path>
                <a:path w="2057400" h="2438400">
                  <a:moveTo>
                    <a:pt x="685800" y="838200"/>
                  </a:moveTo>
                  <a:lnTo>
                    <a:pt x="685800" y="1447800"/>
                  </a:lnTo>
                </a:path>
                <a:path w="2057400" h="2438400">
                  <a:moveTo>
                    <a:pt x="1295400" y="838200"/>
                  </a:moveTo>
                  <a:lnTo>
                    <a:pt x="1295400" y="1447800"/>
                  </a:lnTo>
                </a:path>
                <a:path w="2057400" h="2438400">
                  <a:moveTo>
                    <a:pt x="76200" y="0"/>
                  </a:moveTo>
                  <a:lnTo>
                    <a:pt x="1981200" y="0"/>
                  </a:lnTo>
                </a:path>
                <a:path w="2057400" h="2438400">
                  <a:moveTo>
                    <a:pt x="0" y="76200"/>
                  </a:moveTo>
                  <a:lnTo>
                    <a:pt x="76200" y="2362200"/>
                  </a:lnTo>
                </a:path>
                <a:path w="2057400" h="2438400">
                  <a:moveTo>
                    <a:pt x="152400" y="2438400"/>
                  </a:moveTo>
                  <a:lnTo>
                    <a:pt x="2057400" y="2438400"/>
                  </a:lnTo>
                </a:path>
                <a:path w="2057400" h="2438400">
                  <a:moveTo>
                    <a:pt x="2057400" y="76200"/>
                  </a:moveTo>
                  <a:lnTo>
                    <a:pt x="2057400" y="2362200"/>
                  </a:lnTo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1443037" y="3195637"/>
            <a:ext cx="1609725" cy="1762125"/>
            <a:chOff x="1443037" y="3195637"/>
            <a:chExt cx="1609725" cy="1762125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3037" y="4795837"/>
              <a:ext cx="161925" cy="16192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600200" y="48768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 h="0">
                  <a:moveTo>
                    <a:pt x="0" y="0"/>
                  </a:moveTo>
                  <a:lnTo>
                    <a:pt x="838200" y="0"/>
                  </a:lnTo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3637" y="3881437"/>
              <a:ext cx="161925" cy="1619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3037" y="3805237"/>
              <a:ext cx="161925" cy="1619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0237" y="4338637"/>
              <a:ext cx="161925" cy="1619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0837" y="4338637"/>
              <a:ext cx="161925" cy="16192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057400" y="44196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 h="0">
                  <a:moveTo>
                    <a:pt x="0" y="0"/>
                  </a:moveTo>
                  <a:lnTo>
                    <a:pt x="838200" y="0"/>
                  </a:lnTo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0837" y="3195637"/>
              <a:ext cx="161925" cy="16192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0237" y="3195637"/>
              <a:ext cx="161925" cy="16192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524000" y="3276600"/>
              <a:ext cx="1447800" cy="1524000"/>
            </a:xfrm>
            <a:custGeom>
              <a:avLst/>
              <a:gdLst/>
              <a:ahLst/>
              <a:cxnLst/>
              <a:rect l="l" t="t" r="r" b="b"/>
              <a:pathLst>
                <a:path w="1447800" h="1524000">
                  <a:moveTo>
                    <a:pt x="533400" y="0"/>
                  </a:moveTo>
                  <a:lnTo>
                    <a:pt x="1371600" y="0"/>
                  </a:lnTo>
                </a:path>
                <a:path w="1447800" h="1524000">
                  <a:moveTo>
                    <a:pt x="457200" y="76200"/>
                  </a:moveTo>
                  <a:lnTo>
                    <a:pt x="457200" y="1066800"/>
                  </a:lnTo>
                </a:path>
                <a:path w="1447800" h="1524000">
                  <a:moveTo>
                    <a:pt x="1447800" y="76200"/>
                  </a:moveTo>
                  <a:lnTo>
                    <a:pt x="1447800" y="1066800"/>
                  </a:lnTo>
                </a:path>
                <a:path w="1447800" h="1524000">
                  <a:moveTo>
                    <a:pt x="76200" y="609600"/>
                  </a:moveTo>
                  <a:lnTo>
                    <a:pt x="914400" y="609600"/>
                  </a:lnTo>
                </a:path>
                <a:path w="1447800" h="1524000">
                  <a:moveTo>
                    <a:pt x="0" y="685800"/>
                  </a:moveTo>
                  <a:lnTo>
                    <a:pt x="0" y="1524000"/>
                  </a:lnTo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9837" y="4795837"/>
              <a:ext cx="161925" cy="16192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600200" y="3352800"/>
              <a:ext cx="1295400" cy="1524000"/>
            </a:xfrm>
            <a:custGeom>
              <a:avLst/>
              <a:gdLst/>
              <a:ahLst/>
              <a:cxnLst/>
              <a:rect l="l" t="t" r="r" b="b"/>
              <a:pathLst>
                <a:path w="1295400" h="1524000">
                  <a:moveTo>
                    <a:pt x="990600" y="685800"/>
                  </a:moveTo>
                  <a:lnTo>
                    <a:pt x="990600" y="1447800"/>
                  </a:lnTo>
                </a:path>
                <a:path w="1295400" h="1524000">
                  <a:moveTo>
                    <a:pt x="0" y="457200"/>
                  </a:moveTo>
                  <a:lnTo>
                    <a:pt x="381000" y="0"/>
                  </a:lnTo>
                </a:path>
                <a:path w="1295400" h="1524000">
                  <a:moveTo>
                    <a:pt x="914400" y="533400"/>
                  </a:moveTo>
                  <a:lnTo>
                    <a:pt x="1295400" y="0"/>
                  </a:lnTo>
                </a:path>
                <a:path w="1295400" h="1524000">
                  <a:moveTo>
                    <a:pt x="0" y="1524000"/>
                  </a:moveTo>
                  <a:lnTo>
                    <a:pt x="304800" y="1143000"/>
                  </a:lnTo>
                </a:path>
                <a:path w="1295400" h="1524000">
                  <a:moveTo>
                    <a:pt x="1066800" y="1447800"/>
                  </a:moveTo>
                  <a:lnTo>
                    <a:pt x="1295400" y="1143000"/>
                  </a:lnTo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/>
          <p:nvPr/>
        </p:nvSpPr>
        <p:spPr>
          <a:xfrm>
            <a:off x="3657600" y="4038600"/>
            <a:ext cx="1524000" cy="533400"/>
          </a:xfrm>
          <a:custGeom>
            <a:avLst/>
            <a:gdLst/>
            <a:ahLst/>
            <a:cxnLst/>
            <a:rect l="l" t="t" r="r" b="b"/>
            <a:pathLst>
              <a:path w="1524000" h="533400">
                <a:moveTo>
                  <a:pt x="0" y="133350"/>
                </a:moveTo>
                <a:lnTo>
                  <a:pt x="1143000" y="133350"/>
                </a:lnTo>
                <a:lnTo>
                  <a:pt x="1143000" y="0"/>
                </a:lnTo>
                <a:lnTo>
                  <a:pt x="1524000" y="266700"/>
                </a:lnTo>
                <a:lnTo>
                  <a:pt x="1143000" y="533400"/>
                </a:lnTo>
                <a:lnTo>
                  <a:pt x="1143000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48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9089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P</a:t>
            </a:r>
            <a:r>
              <a:rPr dirty="0" spc="-105"/>
              <a:t>l</a:t>
            </a:r>
            <a:r>
              <a:rPr dirty="0" spc="-105"/>
              <a:t>ane</a:t>
            </a:r>
            <a:r>
              <a:rPr dirty="0" spc="-5"/>
              <a:t>r</a:t>
            </a:r>
            <a:r>
              <a:rPr dirty="0" spc="-204"/>
              <a:t> </a:t>
            </a:r>
            <a:r>
              <a:rPr dirty="0" spc="-105"/>
              <a:t>G</a:t>
            </a:r>
            <a:r>
              <a:rPr dirty="0" spc="-105"/>
              <a:t>r</a:t>
            </a:r>
            <a:r>
              <a:rPr dirty="0" spc="-105"/>
              <a:t>ap</a:t>
            </a:r>
            <a:r>
              <a:rPr dirty="0" spc="-5"/>
              <a:t>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49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025" y="1621663"/>
            <a:ext cx="6570345" cy="1532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dirty="0" sz="2400" spc="-10" b="1">
                <a:solidFill>
                  <a:srgbClr val="292934"/>
                </a:solidFill>
                <a:latin typeface="Times New Roman"/>
                <a:cs typeface="Times New Roman"/>
              </a:rPr>
              <a:t>Theorem</a:t>
            </a:r>
            <a:r>
              <a:rPr dirty="0" sz="2400" spc="-20" b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292934"/>
                </a:solidFill>
                <a:latin typeface="Times New Roman"/>
                <a:cs typeface="Times New Roman"/>
              </a:rPr>
              <a:t>: </a:t>
            </a:r>
            <a:r>
              <a:rPr dirty="0" sz="2400" i="1">
                <a:solidFill>
                  <a:srgbClr val="292934"/>
                </a:solidFill>
                <a:latin typeface="Times New Roman"/>
                <a:cs typeface="Times New Roman"/>
              </a:rPr>
              <a:t>Euler's</a:t>
            </a:r>
            <a:r>
              <a:rPr dirty="0" sz="2400" spc="-20" i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292934"/>
                </a:solidFill>
                <a:latin typeface="Times New Roman"/>
                <a:cs typeface="Times New Roman"/>
              </a:rPr>
              <a:t>connected</a:t>
            </a:r>
            <a:r>
              <a:rPr dirty="0" sz="2400" spc="-40" i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292934"/>
                </a:solidFill>
                <a:latin typeface="Times New Roman"/>
                <a:cs typeface="Times New Roman"/>
              </a:rPr>
              <a:t>planar</a:t>
            </a:r>
            <a:r>
              <a:rPr dirty="0" sz="2400" spc="-20" i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292934"/>
                </a:solidFill>
                <a:latin typeface="Times New Roman"/>
                <a:cs typeface="Times New Roman"/>
              </a:rPr>
              <a:t>graph</a:t>
            </a:r>
            <a:r>
              <a:rPr dirty="0" sz="2400" spc="5" i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15" i="1">
                <a:solidFill>
                  <a:srgbClr val="292934"/>
                </a:solidFill>
                <a:latin typeface="Times New Roman"/>
                <a:cs typeface="Times New Roman"/>
              </a:rPr>
              <a:t>theorem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Times New Roman"/>
              <a:cs typeface="Times New Roman"/>
            </a:endParaRPr>
          </a:p>
          <a:p>
            <a:pPr marL="1711325">
              <a:lnSpc>
                <a:spcPct val="100000"/>
              </a:lnSpc>
            </a:pPr>
            <a:r>
              <a:rPr dirty="0" sz="2400" i="1">
                <a:solidFill>
                  <a:srgbClr val="292934"/>
                </a:solidFill>
                <a:latin typeface="Times New Roman"/>
                <a:cs typeface="Times New Roman"/>
              </a:rPr>
              <a:t>v</a:t>
            </a:r>
            <a:r>
              <a:rPr dirty="0" sz="2400" spc="-15" i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–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dirty="0" sz="2400" spc="-20" i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+</a:t>
            </a:r>
            <a:r>
              <a:rPr dirty="0" sz="2400" spc="-1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292934"/>
                </a:solidFill>
                <a:latin typeface="Times New Roman"/>
                <a:cs typeface="Times New Roman"/>
              </a:rPr>
              <a:t>r</a:t>
            </a:r>
            <a:r>
              <a:rPr dirty="0" sz="2400" spc="-10" i="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=</a:t>
            </a:r>
            <a:r>
              <a:rPr dirty="0" sz="2400" spc="-2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851" y="3808221"/>
            <a:ext cx="13049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number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of</a:t>
            </a:r>
            <a:r>
              <a:rPr dirty="0" sz="2400" spc="-8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vertices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5555" y="3884421"/>
            <a:ext cx="105029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number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 of</a:t>
            </a:r>
            <a:r>
              <a:rPr dirty="0" sz="2400" spc="-9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edges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88409" y="3655821"/>
            <a:ext cx="12541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92934"/>
                </a:solidFill>
                <a:latin typeface="Times New Roman"/>
                <a:cs typeface="Times New Roman"/>
              </a:rPr>
              <a:t>number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 of</a:t>
            </a:r>
            <a:r>
              <a:rPr dirty="0" sz="2400" spc="-9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Times New Roman"/>
                <a:cs typeface="Times New Roman"/>
              </a:rPr>
              <a:t>regions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71016" y="3094354"/>
            <a:ext cx="1007744" cy="603250"/>
          </a:xfrm>
          <a:custGeom>
            <a:avLst/>
            <a:gdLst/>
            <a:ahLst/>
            <a:cxnLst/>
            <a:rect l="l" t="t" r="r" b="b"/>
            <a:pathLst>
              <a:path w="1007744" h="603250">
                <a:moveTo>
                  <a:pt x="45974" y="531114"/>
                </a:moveTo>
                <a:lnTo>
                  <a:pt x="0" y="602869"/>
                </a:lnTo>
                <a:lnTo>
                  <a:pt x="84962" y="596646"/>
                </a:lnTo>
                <a:lnTo>
                  <a:pt x="72571" y="575818"/>
                </a:lnTo>
                <a:lnTo>
                  <a:pt x="57784" y="575818"/>
                </a:lnTo>
                <a:lnTo>
                  <a:pt x="51308" y="564896"/>
                </a:lnTo>
                <a:lnTo>
                  <a:pt x="62213" y="558409"/>
                </a:lnTo>
                <a:lnTo>
                  <a:pt x="45974" y="531114"/>
                </a:lnTo>
                <a:close/>
              </a:path>
              <a:path w="1007744" h="603250">
                <a:moveTo>
                  <a:pt x="62213" y="558409"/>
                </a:moveTo>
                <a:lnTo>
                  <a:pt x="51308" y="564896"/>
                </a:lnTo>
                <a:lnTo>
                  <a:pt x="57784" y="575818"/>
                </a:lnTo>
                <a:lnTo>
                  <a:pt x="68706" y="569322"/>
                </a:lnTo>
                <a:lnTo>
                  <a:pt x="62213" y="558409"/>
                </a:lnTo>
                <a:close/>
              </a:path>
              <a:path w="1007744" h="603250">
                <a:moveTo>
                  <a:pt x="68706" y="569322"/>
                </a:moveTo>
                <a:lnTo>
                  <a:pt x="57784" y="575818"/>
                </a:lnTo>
                <a:lnTo>
                  <a:pt x="72571" y="575818"/>
                </a:lnTo>
                <a:lnTo>
                  <a:pt x="68706" y="569322"/>
                </a:lnTo>
                <a:close/>
              </a:path>
              <a:path w="1007744" h="603250">
                <a:moveTo>
                  <a:pt x="1001014" y="0"/>
                </a:moveTo>
                <a:lnTo>
                  <a:pt x="62213" y="558409"/>
                </a:lnTo>
                <a:lnTo>
                  <a:pt x="68706" y="569322"/>
                </a:lnTo>
                <a:lnTo>
                  <a:pt x="1007617" y="10922"/>
                </a:lnTo>
                <a:lnTo>
                  <a:pt x="1001014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10841" y="3097148"/>
            <a:ext cx="390525" cy="841375"/>
          </a:xfrm>
          <a:custGeom>
            <a:avLst/>
            <a:gdLst/>
            <a:ahLst/>
            <a:cxnLst/>
            <a:rect l="l" t="t" r="r" b="b"/>
            <a:pathLst>
              <a:path w="390525" h="841375">
                <a:moveTo>
                  <a:pt x="0" y="755776"/>
                </a:moveTo>
                <a:lnTo>
                  <a:pt x="3175" y="840867"/>
                </a:lnTo>
                <a:lnTo>
                  <a:pt x="69341" y="787273"/>
                </a:lnTo>
                <a:lnTo>
                  <a:pt x="65986" y="785749"/>
                </a:lnTo>
                <a:lnTo>
                  <a:pt x="35178" y="785749"/>
                </a:lnTo>
                <a:lnTo>
                  <a:pt x="23621" y="780414"/>
                </a:lnTo>
                <a:lnTo>
                  <a:pt x="28861" y="768886"/>
                </a:lnTo>
                <a:lnTo>
                  <a:pt x="0" y="755776"/>
                </a:lnTo>
                <a:close/>
              </a:path>
              <a:path w="390525" h="841375">
                <a:moveTo>
                  <a:pt x="28861" y="768886"/>
                </a:moveTo>
                <a:lnTo>
                  <a:pt x="23621" y="780414"/>
                </a:lnTo>
                <a:lnTo>
                  <a:pt x="35178" y="785749"/>
                </a:lnTo>
                <a:lnTo>
                  <a:pt x="40452" y="774150"/>
                </a:lnTo>
                <a:lnTo>
                  <a:pt x="28861" y="768886"/>
                </a:lnTo>
                <a:close/>
              </a:path>
              <a:path w="390525" h="841375">
                <a:moveTo>
                  <a:pt x="40452" y="774150"/>
                </a:moveTo>
                <a:lnTo>
                  <a:pt x="35178" y="785749"/>
                </a:lnTo>
                <a:lnTo>
                  <a:pt x="65986" y="785749"/>
                </a:lnTo>
                <a:lnTo>
                  <a:pt x="40452" y="774150"/>
                </a:lnTo>
                <a:close/>
              </a:path>
              <a:path w="390525" h="841375">
                <a:moveTo>
                  <a:pt x="378332" y="0"/>
                </a:moveTo>
                <a:lnTo>
                  <a:pt x="28861" y="768886"/>
                </a:lnTo>
                <a:lnTo>
                  <a:pt x="40452" y="774150"/>
                </a:lnTo>
                <a:lnTo>
                  <a:pt x="390016" y="5334"/>
                </a:lnTo>
                <a:lnTo>
                  <a:pt x="378332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25240" y="3094354"/>
            <a:ext cx="917575" cy="539115"/>
          </a:xfrm>
          <a:custGeom>
            <a:avLst/>
            <a:gdLst/>
            <a:ahLst/>
            <a:cxnLst/>
            <a:rect l="l" t="t" r="r" b="b"/>
            <a:pathLst>
              <a:path w="917575" h="539114">
                <a:moveTo>
                  <a:pt x="848616" y="505948"/>
                </a:moveTo>
                <a:lnTo>
                  <a:pt x="832612" y="533400"/>
                </a:lnTo>
                <a:lnTo>
                  <a:pt x="917575" y="538861"/>
                </a:lnTo>
                <a:lnTo>
                  <a:pt x="900210" y="512318"/>
                </a:lnTo>
                <a:lnTo>
                  <a:pt x="859536" y="512318"/>
                </a:lnTo>
                <a:lnTo>
                  <a:pt x="848616" y="505948"/>
                </a:lnTo>
                <a:close/>
              </a:path>
              <a:path w="917575" h="539114">
                <a:moveTo>
                  <a:pt x="854979" y="495034"/>
                </a:moveTo>
                <a:lnTo>
                  <a:pt x="848616" y="505948"/>
                </a:lnTo>
                <a:lnTo>
                  <a:pt x="859536" y="512318"/>
                </a:lnTo>
                <a:lnTo>
                  <a:pt x="865886" y="501396"/>
                </a:lnTo>
                <a:lnTo>
                  <a:pt x="854979" y="495034"/>
                </a:lnTo>
                <a:close/>
              </a:path>
              <a:path w="917575" h="539114">
                <a:moveTo>
                  <a:pt x="870966" y="467614"/>
                </a:moveTo>
                <a:lnTo>
                  <a:pt x="854979" y="495034"/>
                </a:lnTo>
                <a:lnTo>
                  <a:pt x="865886" y="501396"/>
                </a:lnTo>
                <a:lnTo>
                  <a:pt x="859536" y="512318"/>
                </a:lnTo>
                <a:lnTo>
                  <a:pt x="900210" y="512318"/>
                </a:lnTo>
                <a:lnTo>
                  <a:pt x="870966" y="467614"/>
                </a:lnTo>
                <a:close/>
              </a:path>
              <a:path w="917575" h="539114">
                <a:moveTo>
                  <a:pt x="6350" y="0"/>
                </a:moveTo>
                <a:lnTo>
                  <a:pt x="0" y="10922"/>
                </a:lnTo>
                <a:lnTo>
                  <a:pt x="848616" y="505948"/>
                </a:lnTo>
                <a:lnTo>
                  <a:pt x="854979" y="495034"/>
                </a:lnTo>
                <a:lnTo>
                  <a:pt x="6350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1" y="2371344"/>
            <a:ext cx="3797808" cy="30388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3874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G</a:t>
            </a:r>
            <a:r>
              <a:rPr dirty="0" spc="-105"/>
              <a:t>r</a:t>
            </a:r>
            <a:r>
              <a:rPr dirty="0" spc="-105"/>
              <a:t>ap</a:t>
            </a:r>
            <a:r>
              <a:rPr dirty="0" spc="-5"/>
              <a:t>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840" y="1552003"/>
            <a:ext cx="5592445" cy="266065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680"/>
              </a:spcBef>
              <a:tabLst>
                <a:tab pos="965200" algn="l"/>
              </a:tabLst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Let	V={1,</a:t>
            </a:r>
            <a:r>
              <a:rPr dirty="0" sz="24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2,</a:t>
            </a:r>
            <a:r>
              <a:rPr dirty="0" sz="2400" spc="-3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3,</a:t>
            </a:r>
            <a:r>
              <a:rPr dirty="0" sz="2400" spc="-3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4}</a:t>
            </a:r>
            <a:endParaRPr sz="2400">
              <a:latin typeface="Arial MT"/>
              <a:cs typeface="Arial MT"/>
            </a:endParaRPr>
          </a:p>
          <a:p>
            <a:pPr marL="50800" marR="1779905">
              <a:lnSpc>
                <a:spcPct val="120000"/>
              </a:lnSpc>
              <a:spcBef>
                <a:spcPts val="5"/>
              </a:spcBef>
              <a:tabLst>
                <a:tab pos="965200" algn="l"/>
              </a:tabLst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and	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E={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</a:t>
            </a:r>
            <a:r>
              <a:rPr dirty="0" baseline="-20833" sz="2400" spc="-7">
                <a:solidFill>
                  <a:srgbClr val="292934"/>
                </a:solidFill>
                <a:latin typeface="Arial MT"/>
                <a:cs typeface="Arial MT"/>
              </a:rPr>
              <a:t>1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,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</a:t>
            </a:r>
            <a:r>
              <a:rPr dirty="0" baseline="-20833" sz="2400" spc="-7">
                <a:solidFill>
                  <a:srgbClr val="292934"/>
                </a:solidFill>
                <a:latin typeface="Arial MT"/>
                <a:cs typeface="Arial MT"/>
              </a:rPr>
              <a:t>2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,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</a:t>
            </a:r>
            <a:r>
              <a:rPr dirty="0" baseline="-20833" sz="2400" spc="-7">
                <a:solidFill>
                  <a:srgbClr val="292934"/>
                </a:solidFill>
                <a:latin typeface="Arial MT"/>
                <a:cs typeface="Arial MT"/>
              </a:rPr>
              <a:t>3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,</a:t>
            </a:r>
            <a:r>
              <a:rPr dirty="0" sz="2400" spc="-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</a:t>
            </a:r>
            <a:r>
              <a:rPr dirty="0" baseline="-20833" sz="2400" spc="-7">
                <a:solidFill>
                  <a:srgbClr val="292934"/>
                </a:solidFill>
                <a:latin typeface="Arial MT"/>
                <a:cs typeface="Arial MT"/>
              </a:rPr>
              <a:t>4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,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</a:t>
            </a:r>
            <a:r>
              <a:rPr dirty="0" baseline="-20833" sz="2400" spc="-7">
                <a:solidFill>
                  <a:srgbClr val="292934"/>
                </a:solidFill>
                <a:latin typeface="Arial MT"/>
                <a:cs typeface="Arial MT"/>
              </a:rPr>
              <a:t>5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}. </a:t>
            </a:r>
            <a:r>
              <a:rPr dirty="0" sz="2400" spc="-65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Let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g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be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defined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by</a:t>
            </a:r>
            <a:endParaRPr sz="24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292934"/>
                </a:solidFill>
                <a:latin typeface="Symbol"/>
                <a:cs typeface="Symbol"/>
              </a:rPr>
              <a:t>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(e</a:t>
            </a:r>
            <a:r>
              <a:rPr dirty="0" baseline="-20833" sz="2400" spc="-7">
                <a:solidFill>
                  <a:srgbClr val="292934"/>
                </a:solidFill>
                <a:latin typeface="Arial MT"/>
                <a:cs typeface="Arial MT"/>
              </a:rPr>
              <a:t>1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)=</a:t>
            </a:r>
            <a:r>
              <a:rPr dirty="0" sz="2400" spc="3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Symbol"/>
                <a:cs typeface="Symbol"/>
              </a:rPr>
              <a:t></a:t>
            </a:r>
            <a:r>
              <a:rPr dirty="0" sz="2400" spc="5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(e</a:t>
            </a:r>
            <a:r>
              <a:rPr dirty="0" baseline="-20833" sz="2400" spc="-7">
                <a:solidFill>
                  <a:srgbClr val="292934"/>
                </a:solidFill>
                <a:latin typeface="Arial MT"/>
                <a:cs typeface="Arial MT"/>
              </a:rPr>
              <a:t>5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)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=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{1,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2},</a:t>
            </a:r>
            <a:endParaRPr sz="24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solidFill>
                  <a:srgbClr val="292934"/>
                </a:solidFill>
                <a:latin typeface="Symbol"/>
                <a:cs typeface="Symbol"/>
              </a:rPr>
              <a:t></a:t>
            </a:r>
            <a:r>
              <a:rPr dirty="0" sz="2400" spc="5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(e</a:t>
            </a:r>
            <a:r>
              <a:rPr dirty="0" baseline="-20833" sz="2400" spc="-7">
                <a:solidFill>
                  <a:srgbClr val="292934"/>
                </a:solidFill>
                <a:latin typeface="Arial MT"/>
                <a:cs typeface="Arial MT"/>
              </a:rPr>
              <a:t>2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)=</a:t>
            </a:r>
            <a:r>
              <a:rPr dirty="0" sz="2400" spc="-34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{4, 3},</a:t>
            </a:r>
            <a:r>
              <a:rPr dirty="0" sz="2400" spc="254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Symbol"/>
                <a:cs typeface="Symbol"/>
              </a:rPr>
              <a:t>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(e</a:t>
            </a:r>
            <a:r>
              <a:rPr dirty="0" baseline="-20833" sz="2400" spc="-7">
                <a:solidFill>
                  <a:srgbClr val="292934"/>
                </a:solidFill>
                <a:latin typeface="Arial MT"/>
                <a:cs typeface="Arial MT"/>
              </a:rPr>
              <a:t>3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)=</a:t>
            </a:r>
            <a:r>
              <a:rPr dirty="0" sz="2400" spc="3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{1, 3},</a:t>
            </a:r>
            <a:r>
              <a:rPr dirty="0" sz="2400" spc="254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Symbol"/>
                <a:cs typeface="Symbol"/>
              </a:rPr>
              <a:t>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(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e</a:t>
            </a:r>
            <a:r>
              <a:rPr dirty="0" baseline="-20833" sz="2400" spc="-7">
                <a:solidFill>
                  <a:srgbClr val="292934"/>
                </a:solidFill>
                <a:latin typeface="Arial MT"/>
                <a:cs typeface="Arial MT"/>
              </a:rPr>
              <a:t>4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)=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{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2,</a:t>
            </a:r>
            <a:r>
              <a:rPr dirty="0" sz="24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4}.</a:t>
            </a:r>
            <a:endParaRPr sz="24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580"/>
              </a:spcBef>
              <a:tabLst>
                <a:tab pos="965200" algn="l"/>
              </a:tabLst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Then	</a:t>
            </a:r>
            <a:r>
              <a:rPr dirty="0" sz="2400" spc="-45">
                <a:solidFill>
                  <a:srgbClr val="292934"/>
                </a:solidFill>
                <a:latin typeface="Arial MT"/>
                <a:cs typeface="Arial MT"/>
              </a:rPr>
              <a:t>G={V,</a:t>
            </a:r>
            <a:r>
              <a:rPr dirty="0" sz="2400" spc="-3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E,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Symbol"/>
                <a:cs typeface="Symbol"/>
              </a:rPr>
              <a:t>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) 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 a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graph as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shown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in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6003" y="4724400"/>
            <a:ext cx="1812792" cy="143925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0009" y="62610"/>
            <a:ext cx="1390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50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488950"/>
            <a:ext cx="74834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Q.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1)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By</a:t>
            </a:r>
            <a:r>
              <a:rPr dirty="0" sz="1800" spc="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drawing</a:t>
            </a:r>
            <a:r>
              <a:rPr dirty="0" sz="1800" spc="2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the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graph,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show that</a:t>
            </a:r>
            <a:r>
              <a:rPr dirty="0" sz="1800" spc="-2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following</a:t>
            </a:r>
            <a:r>
              <a:rPr dirty="0" sz="1800" spc="2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graphs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are</a:t>
            </a:r>
            <a:r>
              <a:rPr dirty="0" sz="1800" spc="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planar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graphs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164" y="1071277"/>
            <a:ext cx="1887070" cy="25072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4519" y="1071335"/>
            <a:ext cx="2200761" cy="22723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41755" y="1227354"/>
            <a:ext cx="1785445" cy="17769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1040" y="4499199"/>
            <a:ext cx="2157452" cy="21826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24876" y="4604451"/>
            <a:ext cx="1864509" cy="19761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74881" y="4683005"/>
            <a:ext cx="2341991" cy="1952383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51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645033"/>
            <a:ext cx="8319134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Q.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2 :</a:t>
            </a:r>
            <a:r>
              <a:rPr dirty="0" sz="1800" spc="29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How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many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edges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must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a planar</a:t>
            </a:r>
            <a:r>
              <a:rPr dirty="0" sz="1800" spc="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graph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have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if it has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7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regions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and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5 nodes. </a:t>
            </a:r>
            <a:r>
              <a:rPr dirty="0" sz="1800" spc="-54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Draw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one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such</a:t>
            </a:r>
            <a:r>
              <a:rPr dirty="0" sz="1800" spc="-2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graph.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Soln.</a:t>
            </a:r>
            <a:r>
              <a:rPr dirty="0" sz="1800" spc="-4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  <a:p>
            <a:pPr marL="24130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According to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Euler's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formula,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in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a planar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graph</a:t>
            </a:r>
            <a:endParaRPr sz="1800">
              <a:latin typeface="Tahoma"/>
              <a:cs typeface="Tahoma"/>
            </a:endParaRPr>
          </a:p>
          <a:p>
            <a:pPr marL="241300">
              <a:lnSpc>
                <a:spcPct val="100000"/>
              </a:lnSpc>
              <a:tabLst>
                <a:tab pos="1279525" algn="l"/>
                <a:tab pos="1589405" algn="l"/>
              </a:tabLst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v – e + r	=	2</a:t>
            </a:r>
            <a:endParaRPr sz="1800">
              <a:latin typeface="Tahoma"/>
              <a:cs typeface="Tahoma"/>
            </a:endParaRPr>
          </a:p>
          <a:p>
            <a:pPr marL="241300">
              <a:lnSpc>
                <a:spcPct val="100000"/>
              </a:lnSpc>
            </a:pP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where </a:t>
            </a:r>
            <a:r>
              <a:rPr dirty="0" sz="1800" spc="-70">
                <a:solidFill>
                  <a:srgbClr val="292934"/>
                </a:solidFill>
                <a:latin typeface="Tahoma"/>
                <a:cs typeface="Tahoma"/>
              </a:rPr>
              <a:t>v,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e,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r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are the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number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of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vertices,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edges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and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regions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in a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planar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graph.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5156" y="2346197"/>
            <a:ext cx="501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He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r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0194" y="2291333"/>
            <a:ext cx="1825625" cy="101346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v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=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5,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r</a:t>
            </a:r>
            <a:r>
              <a:rPr dirty="0" sz="1800" spc="-2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45">
                <a:solidFill>
                  <a:srgbClr val="292934"/>
                </a:solidFill>
                <a:latin typeface="Tahoma"/>
                <a:cs typeface="Tahoma"/>
              </a:rPr>
              <a:t>=7,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e</a:t>
            </a:r>
            <a:r>
              <a:rPr dirty="0" sz="1800" spc="-2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=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?</a:t>
            </a:r>
            <a:endParaRPr sz="1800">
              <a:latin typeface="Tahoma"/>
              <a:cs typeface="Tahoma"/>
            </a:endParaRPr>
          </a:p>
          <a:p>
            <a:pPr marL="12700" marR="563880">
              <a:lnSpc>
                <a:spcPct val="120000"/>
              </a:lnSpc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v – e + </a:t>
            </a:r>
            <a:r>
              <a:rPr dirty="0" sz="1800" spc="50">
                <a:solidFill>
                  <a:srgbClr val="292934"/>
                </a:solidFill>
                <a:latin typeface="Tahoma"/>
                <a:cs typeface="Tahoma"/>
              </a:rPr>
              <a:t>r=2 </a:t>
            </a:r>
            <a:r>
              <a:rPr dirty="0" sz="1800" spc="-55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5</a:t>
            </a:r>
            <a:r>
              <a:rPr dirty="0" sz="1800" spc="-2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–</a:t>
            </a:r>
            <a:r>
              <a:rPr dirty="0" sz="1800" spc="-2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e</a:t>
            </a:r>
            <a:r>
              <a:rPr dirty="0" sz="1800" spc="-3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+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7=2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5156" y="3334003"/>
            <a:ext cx="44862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7335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e=10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Hence</a:t>
            </a:r>
            <a:r>
              <a:rPr dirty="0" sz="1800" spc="-2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the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given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graph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must</a:t>
            </a:r>
            <a:r>
              <a:rPr dirty="0" sz="1800" spc="-2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have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10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edges.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0" y="4210811"/>
            <a:ext cx="2514600" cy="2292096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52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2508" y="3805428"/>
            <a:ext cx="3011539" cy="19838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15430" y="3382659"/>
            <a:ext cx="2706905" cy="26782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916" y="502411"/>
            <a:ext cx="8347075" cy="2714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Q.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3 :</a:t>
            </a:r>
            <a:r>
              <a:rPr dirty="0" sz="1800" spc="29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Determine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the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number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of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regions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defined</a:t>
            </a:r>
            <a:r>
              <a:rPr dirty="0" sz="1800" spc="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by a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connected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planar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graph</a:t>
            </a:r>
            <a:r>
              <a:rPr dirty="0" sz="1800" spc="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with </a:t>
            </a:r>
            <a:r>
              <a:rPr dirty="0" sz="1800" spc="-54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6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vertices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and 10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edges.</a:t>
            </a:r>
            <a:r>
              <a:rPr dirty="0" sz="1800" spc="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Draw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a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simple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and a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multi-graph.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Soln.</a:t>
            </a:r>
            <a:r>
              <a:rPr dirty="0" sz="1800" spc="-4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  <a:p>
            <a:pPr marL="241300">
              <a:lnSpc>
                <a:spcPct val="100000"/>
              </a:lnSpc>
              <a:tabLst>
                <a:tab pos="1019175" algn="l"/>
                <a:tab pos="1276350" algn="l"/>
                <a:tab pos="1586230" algn="l"/>
                <a:tab pos="2115820" algn="l"/>
                <a:tab pos="2425065" algn="l"/>
              </a:tabLst>
            </a:pP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Given	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v	=	6,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e	=	10</a:t>
            </a:r>
            <a:endParaRPr sz="1800">
              <a:latin typeface="Tahoma"/>
              <a:cs typeface="Tahoma"/>
            </a:endParaRPr>
          </a:p>
          <a:p>
            <a:pPr marL="24130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Hence</a:t>
            </a:r>
            <a:r>
              <a:rPr dirty="0" sz="1800" spc="-2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by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Euler's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formula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for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a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planar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graph</a:t>
            </a:r>
            <a:endParaRPr sz="1800">
              <a:latin typeface="Tahoma"/>
              <a:cs typeface="Tahoma"/>
            </a:endParaRPr>
          </a:p>
          <a:p>
            <a:pPr marL="927100" marR="6084570">
              <a:lnSpc>
                <a:spcPct val="120000"/>
              </a:lnSpc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v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–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e +</a:t>
            </a:r>
            <a:r>
              <a:rPr dirty="0" sz="1800" spc="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45">
                <a:solidFill>
                  <a:srgbClr val="292934"/>
                </a:solidFill>
                <a:latin typeface="Tahoma"/>
                <a:cs typeface="Tahoma"/>
              </a:rPr>
              <a:t>r=2 </a:t>
            </a:r>
            <a:r>
              <a:rPr dirty="0" sz="1800" spc="5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6</a:t>
            </a:r>
            <a:r>
              <a:rPr dirty="0" sz="1800" spc="-2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–</a:t>
            </a:r>
            <a:r>
              <a:rPr dirty="0" sz="1800" spc="-2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10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+</a:t>
            </a:r>
            <a:r>
              <a:rPr dirty="0" sz="1800" spc="-2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r=2</a:t>
            </a:r>
            <a:endParaRPr sz="18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r=6</a:t>
            </a:r>
            <a:endParaRPr sz="180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  <a:spcBef>
                <a:spcPts val="434"/>
              </a:spcBef>
            </a:pP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Hence</a:t>
            </a:r>
            <a:r>
              <a:rPr dirty="0" sz="1800" spc="-2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the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graph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should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have</a:t>
            </a:r>
            <a:r>
              <a:rPr dirty="0" sz="1800" spc="-2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6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regions.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5916" y="5889142"/>
            <a:ext cx="1740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(a)</a:t>
            </a:r>
            <a:r>
              <a:rPr dirty="0" sz="1800" spc="-5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Simple</a:t>
            </a:r>
            <a:r>
              <a:rPr dirty="0" sz="1800" spc="-4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Graph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99505" y="6197295"/>
            <a:ext cx="1564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(a)</a:t>
            </a:r>
            <a:r>
              <a:rPr dirty="0" sz="1800" spc="-9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Multi-Graph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53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488950"/>
            <a:ext cx="819912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Q.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4 :	A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connected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planar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graph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has 9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vertices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having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degrees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2, 2, 2, 3, 3, 3, </a:t>
            </a:r>
            <a:r>
              <a:rPr dirty="0" sz="1800" spc="-55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4,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4 and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5.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How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many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edges</a:t>
            </a:r>
            <a:r>
              <a:rPr dirty="0" sz="1800" spc="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are there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?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Soln.</a:t>
            </a:r>
            <a:r>
              <a:rPr dirty="0" sz="1800" spc="-4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By</a:t>
            </a:r>
            <a:r>
              <a:rPr dirty="0" sz="1800" spc="-2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handshaking</a:t>
            </a:r>
            <a:r>
              <a:rPr dirty="0" sz="1800" spc="-5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lemma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6394" y="1585925"/>
            <a:ext cx="1352550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Σ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d</a:t>
            </a:r>
            <a:r>
              <a:rPr dirty="0" sz="1800" spc="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(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vi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)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	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=2e</a:t>
            </a:r>
            <a:endParaRPr sz="1800">
              <a:latin typeface="Tahoma"/>
              <a:cs typeface="Tahoma"/>
            </a:endParaRPr>
          </a:p>
          <a:p>
            <a:pPr marL="83820">
              <a:lnSpc>
                <a:spcPct val="100000"/>
              </a:lnSpc>
              <a:spcBef>
                <a:spcPts val="5"/>
              </a:spcBef>
              <a:tabLst>
                <a:tab pos="353695" algn="l"/>
                <a:tab pos="927100" algn="l"/>
              </a:tabLst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d	(vi)	=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927100" algn="l"/>
              </a:tabLst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e	=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2044" y="1860930"/>
            <a:ext cx="6445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where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5575" y="1860930"/>
            <a:ext cx="20161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degree</a:t>
            </a:r>
            <a:r>
              <a:rPr dirty="0" sz="1800" spc="-2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of</a:t>
            </a:r>
            <a:r>
              <a:rPr dirty="0" sz="1800" spc="-2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ith</a:t>
            </a:r>
            <a:r>
              <a:rPr dirty="0" sz="1800" spc="-2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vertex </a:t>
            </a:r>
            <a:r>
              <a:rPr dirty="0" sz="1800" spc="-54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number</a:t>
            </a:r>
            <a:r>
              <a:rPr dirty="0" sz="1800" spc="-3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of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edges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2409571"/>
            <a:ext cx="62280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For</a:t>
            </a:r>
            <a:r>
              <a:rPr dirty="0" sz="1800" spc="-3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given</a:t>
            </a:r>
            <a:r>
              <a:rPr dirty="0" sz="1800" spc="-3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graph</a:t>
            </a:r>
            <a:endParaRPr sz="1800">
              <a:latin typeface="Tahoma"/>
              <a:cs typeface="Tahoma"/>
            </a:endParaRPr>
          </a:p>
          <a:p>
            <a:pPr marL="1841500">
              <a:lnSpc>
                <a:spcPct val="100000"/>
              </a:lnSpc>
              <a:tabLst>
                <a:tab pos="5589270" algn="l"/>
                <a:tab pos="5900420" algn="l"/>
              </a:tabLst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2 + 2</a:t>
            </a:r>
            <a:r>
              <a:rPr dirty="0" sz="1800" spc="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+ 2 + 3 +</a:t>
            </a:r>
            <a:r>
              <a:rPr dirty="0" sz="1800" spc="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3 + 3 +</a:t>
            </a:r>
            <a:r>
              <a:rPr dirty="0" sz="1800" spc="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4 + 4 + 5	=	2.e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36394" y="2957906"/>
            <a:ext cx="11068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28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	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=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65575" y="2957906"/>
            <a:ext cx="27559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2e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14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2044" y="3232784"/>
            <a:ext cx="20605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44450">
              <a:lnSpc>
                <a:spcPct val="100000"/>
              </a:lnSpc>
              <a:spcBef>
                <a:spcPts val="100"/>
              </a:spcBef>
              <a:tabLst>
                <a:tab pos="914400" algn="l"/>
              </a:tabLst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e	=</a:t>
            </a:r>
            <a:endParaRPr sz="180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There</a:t>
            </a:r>
            <a:r>
              <a:rPr dirty="0" sz="1800" spc="-4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are</a:t>
            </a:r>
            <a:r>
              <a:rPr dirty="0" sz="1800" spc="-2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14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edges.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7340" y="3507104"/>
            <a:ext cx="1130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\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00009" y="62610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54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565150"/>
            <a:ext cx="834644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Ex.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5 :	Suppose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that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a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connected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planer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graph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has 20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vertices, each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of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degree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3 </a:t>
            </a:r>
            <a:r>
              <a:rPr dirty="0" sz="1800" spc="-54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into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how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many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regions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does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a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representation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of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this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plan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graph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split</a:t>
            </a:r>
            <a:r>
              <a:rPr dirty="0" sz="1800" spc="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the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plane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?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Soln.</a:t>
            </a:r>
            <a:r>
              <a:rPr dirty="0" sz="1800" spc="-4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  <a:p>
            <a:pPr marL="1841500">
              <a:lnSpc>
                <a:spcPct val="100000"/>
              </a:lnSpc>
              <a:tabLst>
                <a:tab pos="2855595" algn="l"/>
                <a:tab pos="3164840" algn="l"/>
              </a:tabLst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|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V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|=20	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=	number</a:t>
            </a:r>
            <a:r>
              <a:rPr dirty="0" sz="1800" spc="-3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of</a:t>
            </a:r>
            <a:r>
              <a:rPr dirty="0" sz="1800" spc="-2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vertices</a:t>
            </a:r>
            <a:endParaRPr sz="1800">
              <a:latin typeface="Tahoma"/>
              <a:cs typeface="Tahoma"/>
            </a:endParaRPr>
          </a:p>
          <a:p>
            <a:pPr marL="1841500">
              <a:lnSpc>
                <a:spcPct val="100000"/>
              </a:lnSpc>
              <a:tabLst>
                <a:tab pos="4585335" algn="l"/>
                <a:tab pos="5499735" algn="l"/>
              </a:tabLst>
            </a:pP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degree</a:t>
            </a:r>
            <a:r>
              <a:rPr dirty="0" sz="1800" spc="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of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each</a:t>
            </a:r>
            <a:r>
              <a:rPr dirty="0" sz="1800" spc="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vertex	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=	3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By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hand</a:t>
            </a:r>
            <a:r>
              <a:rPr dirty="0" sz="1800" spc="-2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shaking</a:t>
            </a:r>
            <a:r>
              <a:rPr dirty="0" sz="1800" spc="-3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Lemma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26794" y="2224039"/>
          <a:ext cx="3124200" cy="826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980"/>
                <a:gridCol w="1146175"/>
                <a:gridCol w="654050"/>
                <a:gridCol w="723265"/>
              </a:tblGrid>
              <a:tr h="27380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ts val="2055"/>
                        </a:lnSpc>
                      </a:pPr>
                      <a:r>
                        <a:rPr dirty="0" sz="1800">
                          <a:solidFill>
                            <a:srgbClr val="292934"/>
                          </a:solidFill>
                          <a:latin typeface="Tahoma"/>
                          <a:cs typeface="Tahoma"/>
                        </a:rPr>
                        <a:t>Σ</a:t>
                      </a:r>
                      <a:r>
                        <a:rPr dirty="0" sz="1800" spc="-50">
                          <a:solidFill>
                            <a:srgbClr val="29293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">
                          <a:solidFill>
                            <a:srgbClr val="292934"/>
                          </a:solidFill>
                          <a:latin typeface="Tahoma"/>
                          <a:cs typeface="Tahoma"/>
                        </a:rPr>
                        <a:t>d(Vi)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2055"/>
                        </a:lnSpc>
                      </a:pPr>
                      <a:r>
                        <a:rPr dirty="0" sz="1800">
                          <a:solidFill>
                            <a:srgbClr val="292934"/>
                          </a:solidFill>
                          <a:latin typeface="Tahoma"/>
                          <a:cs typeface="Tahoma"/>
                        </a:rPr>
                        <a:t>=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055"/>
                        </a:lnSpc>
                      </a:pPr>
                      <a:r>
                        <a:rPr dirty="0" sz="1800">
                          <a:solidFill>
                            <a:srgbClr val="292934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dirty="0" sz="1800" spc="-50">
                          <a:solidFill>
                            <a:srgbClr val="29293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>
                          <a:solidFill>
                            <a:srgbClr val="292934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</a:tr>
              <a:tr h="27506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ts val="2065"/>
                        </a:lnSpc>
                      </a:pPr>
                      <a:r>
                        <a:rPr dirty="0" sz="1800">
                          <a:solidFill>
                            <a:srgbClr val="292934"/>
                          </a:solidFill>
                          <a:latin typeface="Tahoma"/>
                          <a:cs typeface="Tahoma"/>
                        </a:rPr>
                        <a:t>20</a:t>
                      </a:r>
                      <a:r>
                        <a:rPr dirty="0" sz="1800" spc="-35">
                          <a:solidFill>
                            <a:srgbClr val="29293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>
                          <a:solidFill>
                            <a:srgbClr val="292934"/>
                          </a:solidFill>
                          <a:latin typeface="Symbol"/>
                          <a:cs typeface="Symbol"/>
                        </a:rPr>
                        <a:t></a:t>
                      </a:r>
                      <a:r>
                        <a:rPr dirty="0" sz="1800" spc="85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292934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2065"/>
                        </a:lnSpc>
                      </a:pPr>
                      <a:r>
                        <a:rPr dirty="0" sz="1800">
                          <a:solidFill>
                            <a:srgbClr val="292934"/>
                          </a:solidFill>
                          <a:latin typeface="Tahoma"/>
                          <a:cs typeface="Tahoma"/>
                        </a:rPr>
                        <a:t>=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065"/>
                        </a:lnSpc>
                      </a:pPr>
                      <a:r>
                        <a:rPr dirty="0" sz="1800">
                          <a:solidFill>
                            <a:srgbClr val="292934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dirty="0" sz="1800" spc="-50">
                          <a:solidFill>
                            <a:srgbClr val="29293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>
                          <a:solidFill>
                            <a:srgbClr val="292934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</a:tr>
              <a:tr h="277188">
                <a:tc>
                  <a:txBody>
                    <a:bodyPr/>
                    <a:lstStyle/>
                    <a:p>
                      <a:pPr marL="31750">
                        <a:lnSpc>
                          <a:spcPts val="2085"/>
                        </a:lnSpc>
                      </a:pPr>
                      <a:r>
                        <a:rPr dirty="0" sz="1800">
                          <a:solidFill>
                            <a:srgbClr val="292934"/>
                          </a:solidFill>
                          <a:latin typeface="Symbol"/>
                          <a:cs typeface="Symbol"/>
                        </a:rPr>
                        <a:t>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5925">
                        <a:lnSpc>
                          <a:spcPts val="2085"/>
                        </a:lnSpc>
                      </a:pPr>
                      <a:r>
                        <a:rPr dirty="0" sz="1800">
                          <a:solidFill>
                            <a:srgbClr val="292934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2085"/>
                        </a:lnSpc>
                      </a:pPr>
                      <a:r>
                        <a:rPr dirty="0" sz="1800">
                          <a:solidFill>
                            <a:srgbClr val="292934"/>
                          </a:solidFill>
                          <a:latin typeface="Tahoma"/>
                          <a:cs typeface="Tahoma"/>
                        </a:rPr>
                        <a:t>=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0805">
                        <a:lnSpc>
                          <a:spcPts val="2085"/>
                        </a:lnSpc>
                      </a:pPr>
                      <a:r>
                        <a:rPr dirty="0" sz="1800">
                          <a:solidFill>
                            <a:srgbClr val="292934"/>
                          </a:solidFill>
                          <a:latin typeface="Tahoma"/>
                          <a:cs typeface="Tahoma"/>
                        </a:rPr>
                        <a:t>30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31140" y="3308984"/>
            <a:ext cx="464439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By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Euler's</a:t>
            </a:r>
            <a:r>
              <a:rPr dirty="0" sz="1800" spc="-3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theorem,</a:t>
            </a:r>
            <a:endParaRPr sz="1800">
              <a:latin typeface="Tahoma"/>
              <a:cs typeface="Tahoma"/>
            </a:endParaRPr>
          </a:p>
          <a:p>
            <a:pPr marL="1841500" marR="56642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|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V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|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–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|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E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|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+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|</a:t>
            </a:r>
            <a:r>
              <a:rPr dirty="0" sz="1800" spc="-2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R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|=2 </a:t>
            </a:r>
            <a:r>
              <a:rPr dirty="0" sz="1800" spc="-55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20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– 30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+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|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R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 |=2</a:t>
            </a:r>
            <a:endParaRPr sz="1800">
              <a:latin typeface="Tahoma"/>
              <a:cs typeface="Tahoma"/>
            </a:endParaRPr>
          </a:p>
          <a:p>
            <a:pPr marL="18415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|</a:t>
            </a:r>
            <a:r>
              <a:rPr dirty="0" sz="1800" spc="-3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R</a:t>
            </a:r>
            <a:r>
              <a:rPr dirty="0" sz="1800" spc="-3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|=12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Planar</a:t>
            </a:r>
            <a:r>
              <a:rPr dirty="0" sz="1800" spc="-2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graph</a:t>
            </a:r>
            <a:r>
              <a:rPr dirty="0" sz="1800" spc="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will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split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the</a:t>
            </a:r>
            <a:r>
              <a:rPr dirty="0" sz="1800" spc="-1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plane</a:t>
            </a:r>
            <a:r>
              <a:rPr dirty="0" sz="1800" spc="-1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in</a:t>
            </a:r>
            <a:r>
              <a:rPr dirty="0" sz="1800" spc="-2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12</a:t>
            </a:r>
            <a:r>
              <a:rPr dirty="0" sz="1800" spc="5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Tahoma"/>
                <a:cs typeface="Tahoma"/>
              </a:rPr>
              <a:t>regions.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1054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De</a:t>
            </a:r>
            <a:r>
              <a:rPr dirty="0" spc="-100"/>
              <a:t>f</a:t>
            </a:r>
            <a:r>
              <a:rPr dirty="0" spc="-105"/>
              <a:t>i</a:t>
            </a:r>
            <a:r>
              <a:rPr dirty="0" spc="-105"/>
              <a:t>n</a:t>
            </a:r>
            <a:r>
              <a:rPr dirty="0" spc="-105"/>
              <a:t>i</a:t>
            </a:r>
            <a:r>
              <a:rPr dirty="0" spc="-100"/>
              <a:t>t</a:t>
            </a:r>
            <a:r>
              <a:rPr dirty="0" spc="-105"/>
              <a:t>i</a:t>
            </a:r>
            <a:r>
              <a:rPr dirty="0" spc="-105"/>
              <a:t>on</a:t>
            </a:r>
            <a:r>
              <a:rPr dirty="0" spc="-5"/>
              <a:t>s</a:t>
            </a:r>
            <a:r>
              <a:rPr dirty="0" spc="-220"/>
              <a:t> </a:t>
            </a:r>
            <a:r>
              <a:rPr dirty="0" spc="-5"/>
              <a:t>–</a:t>
            </a:r>
            <a:r>
              <a:rPr dirty="0" spc="-204"/>
              <a:t> </a:t>
            </a:r>
            <a:r>
              <a:rPr dirty="0" spc="-105"/>
              <a:t>E</a:t>
            </a:r>
            <a:r>
              <a:rPr dirty="0" spc="-105"/>
              <a:t>dg</a:t>
            </a:r>
            <a:r>
              <a:rPr dirty="0" spc="-5"/>
              <a:t>e</a:t>
            </a:r>
            <a:r>
              <a:rPr dirty="0" spc="-265"/>
              <a:t> </a:t>
            </a:r>
            <a:r>
              <a:rPr dirty="0" spc="-325"/>
              <a:t>T</a:t>
            </a:r>
            <a:r>
              <a:rPr dirty="0" spc="-100"/>
              <a:t>y</a:t>
            </a:r>
            <a:r>
              <a:rPr dirty="0" spc="-105"/>
              <a:t>p</a:t>
            </a:r>
            <a:r>
              <a:rPr dirty="0" spc="-5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09837" y="2586037"/>
            <a:ext cx="2905125" cy="314325"/>
            <a:chOff x="2509837" y="2586037"/>
            <a:chExt cx="2905125" cy="314325"/>
          </a:xfrm>
        </p:grpSpPr>
        <p:sp>
          <p:nvSpPr>
            <p:cNvPr id="4" name="object 4"/>
            <p:cNvSpPr/>
            <p:nvPr/>
          </p:nvSpPr>
          <p:spPr>
            <a:xfrm>
              <a:off x="2514600" y="2590800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190500" y="0"/>
                  </a:moveTo>
                  <a:lnTo>
                    <a:pt x="139876" y="5441"/>
                  </a:lnTo>
                  <a:lnTo>
                    <a:pt x="94375" y="20799"/>
                  </a:lnTo>
                  <a:lnTo>
                    <a:pt x="55816" y="44624"/>
                  </a:lnTo>
                  <a:lnTo>
                    <a:pt x="26020" y="75466"/>
                  </a:lnTo>
                  <a:lnTo>
                    <a:pt x="6808" y="111874"/>
                  </a:lnTo>
                  <a:lnTo>
                    <a:pt x="0" y="152400"/>
                  </a:lnTo>
                  <a:lnTo>
                    <a:pt x="6808" y="192925"/>
                  </a:lnTo>
                  <a:lnTo>
                    <a:pt x="26020" y="229333"/>
                  </a:lnTo>
                  <a:lnTo>
                    <a:pt x="55816" y="260175"/>
                  </a:lnTo>
                  <a:lnTo>
                    <a:pt x="94375" y="284000"/>
                  </a:lnTo>
                  <a:lnTo>
                    <a:pt x="139876" y="299358"/>
                  </a:lnTo>
                  <a:lnTo>
                    <a:pt x="190500" y="304800"/>
                  </a:lnTo>
                  <a:lnTo>
                    <a:pt x="241123" y="299358"/>
                  </a:lnTo>
                  <a:lnTo>
                    <a:pt x="286624" y="284000"/>
                  </a:lnTo>
                  <a:lnTo>
                    <a:pt x="325183" y="260175"/>
                  </a:lnTo>
                  <a:lnTo>
                    <a:pt x="354979" y="229333"/>
                  </a:lnTo>
                  <a:lnTo>
                    <a:pt x="374191" y="192925"/>
                  </a:lnTo>
                  <a:lnTo>
                    <a:pt x="381000" y="152400"/>
                  </a:lnTo>
                  <a:lnTo>
                    <a:pt x="374191" y="111874"/>
                  </a:lnTo>
                  <a:lnTo>
                    <a:pt x="354979" y="75466"/>
                  </a:lnTo>
                  <a:lnTo>
                    <a:pt x="325183" y="44624"/>
                  </a:lnTo>
                  <a:lnTo>
                    <a:pt x="286624" y="20799"/>
                  </a:lnTo>
                  <a:lnTo>
                    <a:pt x="241123" y="544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14600" y="2590800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152400"/>
                  </a:moveTo>
                  <a:lnTo>
                    <a:pt x="6808" y="111874"/>
                  </a:lnTo>
                  <a:lnTo>
                    <a:pt x="26020" y="75466"/>
                  </a:lnTo>
                  <a:lnTo>
                    <a:pt x="55816" y="44624"/>
                  </a:lnTo>
                  <a:lnTo>
                    <a:pt x="94375" y="20799"/>
                  </a:lnTo>
                  <a:lnTo>
                    <a:pt x="139876" y="5441"/>
                  </a:lnTo>
                  <a:lnTo>
                    <a:pt x="190500" y="0"/>
                  </a:lnTo>
                  <a:lnTo>
                    <a:pt x="241123" y="5441"/>
                  </a:lnTo>
                  <a:lnTo>
                    <a:pt x="286624" y="20799"/>
                  </a:lnTo>
                  <a:lnTo>
                    <a:pt x="325183" y="44624"/>
                  </a:lnTo>
                  <a:lnTo>
                    <a:pt x="354979" y="75466"/>
                  </a:lnTo>
                  <a:lnTo>
                    <a:pt x="374191" y="111874"/>
                  </a:lnTo>
                  <a:lnTo>
                    <a:pt x="381000" y="152400"/>
                  </a:lnTo>
                  <a:lnTo>
                    <a:pt x="374191" y="192925"/>
                  </a:lnTo>
                  <a:lnTo>
                    <a:pt x="354979" y="229333"/>
                  </a:lnTo>
                  <a:lnTo>
                    <a:pt x="325183" y="260175"/>
                  </a:lnTo>
                  <a:lnTo>
                    <a:pt x="286624" y="284000"/>
                  </a:lnTo>
                  <a:lnTo>
                    <a:pt x="241123" y="299358"/>
                  </a:lnTo>
                  <a:lnTo>
                    <a:pt x="190500" y="304800"/>
                  </a:lnTo>
                  <a:lnTo>
                    <a:pt x="139876" y="299358"/>
                  </a:lnTo>
                  <a:lnTo>
                    <a:pt x="94375" y="284000"/>
                  </a:lnTo>
                  <a:lnTo>
                    <a:pt x="55816" y="260175"/>
                  </a:lnTo>
                  <a:lnTo>
                    <a:pt x="26020" y="229333"/>
                  </a:lnTo>
                  <a:lnTo>
                    <a:pt x="6808" y="192925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029200" y="2590800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190500" y="0"/>
                  </a:moveTo>
                  <a:lnTo>
                    <a:pt x="139876" y="5441"/>
                  </a:lnTo>
                  <a:lnTo>
                    <a:pt x="94375" y="20799"/>
                  </a:lnTo>
                  <a:lnTo>
                    <a:pt x="55816" y="44624"/>
                  </a:lnTo>
                  <a:lnTo>
                    <a:pt x="26020" y="75466"/>
                  </a:lnTo>
                  <a:lnTo>
                    <a:pt x="6808" y="111874"/>
                  </a:lnTo>
                  <a:lnTo>
                    <a:pt x="0" y="152400"/>
                  </a:lnTo>
                  <a:lnTo>
                    <a:pt x="6808" y="192925"/>
                  </a:lnTo>
                  <a:lnTo>
                    <a:pt x="26020" y="229333"/>
                  </a:lnTo>
                  <a:lnTo>
                    <a:pt x="55816" y="260175"/>
                  </a:lnTo>
                  <a:lnTo>
                    <a:pt x="94375" y="284000"/>
                  </a:lnTo>
                  <a:lnTo>
                    <a:pt x="139876" y="299358"/>
                  </a:lnTo>
                  <a:lnTo>
                    <a:pt x="190500" y="304800"/>
                  </a:lnTo>
                  <a:lnTo>
                    <a:pt x="241123" y="299358"/>
                  </a:lnTo>
                  <a:lnTo>
                    <a:pt x="286624" y="284000"/>
                  </a:lnTo>
                  <a:lnTo>
                    <a:pt x="325183" y="260175"/>
                  </a:lnTo>
                  <a:lnTo>
                    <a:pt x="354979" y="229333"/>
                  </a:lnTo>
                  <a:lnTo>
                    <a:pt x="374191" y="192925"/>
                  </a:lnTo>
                  <a:lnTo>
                    <a:pt x="381000" y="152400"/>
                  </a:lnTo>
                  <a:lnTo>
                    <a:pt x="374191" y="111874"/>
                  </a:lnTo>
                  <a:lnTo>
                    <a:pt x="354979" y="75466"/>
                  </a:lnTo>
                  <a:lnTo>
                    <a:pt x="325183" y="44624"/>
                  </a:lnTo>
                  <a:lnTo>
                    <a:pt x="286624" y="20799"/>
                  </a:lnTo>
                  <a:lnTo>
                    <a:pt x="241123" y="544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29200" y="2590800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152400"/>
                  </a:moveTo>
                  <a:lnTo>
                    <a:pt x="6808" y="111874"/>
                  </a:lnTo>
                  <a:lnTo>
                    <a:pt x="26020" y="75466"/>
                  </a:lnTo>
                  <a:lnTo>
                    <a:pt x="55816" y="44624"/>
                  </a:lnTo>
                  <a:lnTo>
                    <a:pt x="94375" y="20799"/>
                  </a:lnTo>
                  <a:lnTo>
                    <a:pt x="139876" y="5441"/>
                  </a:lnTo>
                  <a:lnTo>
                    <a:pt x="190500" y="0"/>
                  </a:lnTo>
                  <a:lnTo>
                    <a:pt x="241123" y="5441"/>
                  </a:lnTo>
                  <a:lnTo>
                    <a:pt x="286624" y="20799"/>
                  </a:lnTo>
                  <a:lnTo>
                    <a:pt x="325183" y="44624"/>
                  </a:lnTo>
                  <a:lnTo>
                    <a:pt x="354979" y="75466"/>
                  </a:lnTo>
                  <a:lnTo>
                    <a:pt x="374191" y="111874"/>
                  </a:lnTo>
                  <a:lnTo>
                    <a:pt x="381000" y="152400"/>
                  </a:lnTo>
                  <a:lnTo>
                    <a:pt x="374191" y="192925"/>
                  </a:lnTo>
                  <a:lnTo>
                    <a:pt x="354979" y="229333"/>
                  </a:lnTo>
                  <a:lnTo>
                    <a:pt x="325183" y="260175"/>
                  </a:lnTo>
                  <a:lnTo>
                    <a:pt x="286624" y="284000"/>
                  </a:lnTo>
                  <a:lnTo>
                    <a:pt x="241123" y="299358"/>
                  </a:lnTo>
                  <a:lnTo>
                    <a:pt x="190500" y="304800"/>
                  </a:lnTo>
                  <a:lnTo>
                    <a:pt x="139876" y="299358"/>
                  </a:lnTo>
                  <a:lnTo>
                    <a:pt x="94375" y="284000"/>
                  </a:lnTo>
                  <a:lnTo>
                    <a:pt x="55816" y="260175"/>
                  </a:lnTo>
                  <a:lnTo>
                    <a:pt x="26020" y="229333"/>
                  </a:lnTo>
                  <a:lnTo>
                    <a:pt x="6808" y="192925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35940" y="1625549"/>
            <a:ext cx="7940675" cy="2806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Directed: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Ordered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pair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 vertices.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Represented</a:t>
            </a:r>
            <a:r>
              <a:rPr dirty="0" sz="24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as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(u,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v)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directed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from</a:t>
            </a:r>
            <a:r>
              <a:rPr dirty="0" sz="2400" spc="-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vertex</a:t>
            </a:r>
            <a:r>
              <a:rPr dirty="0" sz="24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u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to</a:t>
            </a:r>
            <a:r>
              <a:rPr dirty="0" sz="2400" spc="-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90">
                <a:solidFill>
                  <a:srgbClr val="292934"/>
                </a:solidFill>
                <a:latin typeface="Arial MT"/>
                <a:cs typeface="Arial MT"/>
              </a:rPr>
              <a:t>v.</a:t>
            </a:r>
            <a:endParaRPr sz="2400">
              <a:latin typeface="Arial MT"/>
              <a:cs typeface="Arial MT"/>
            </a:endParaRPr>
          </a:p>
          <a:p>
            <a:pPr marL="2105025">
              <a:lnSpc>
                <a:spcPct val="100000"/>
              </a:lnSpc>
              <a:spcBef>
                <a:spcPts val="1845"/>
              </a:spcBef>
              <a:tabLst>
                <a:tab pos="4627880" algn="l"/>
              </a:tabLst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u	v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Undirected: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Unordered</a:t>
            </a:r>
            <a:r>
              <a:rPr dirty="0" sz="2400" spc="3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pair</a:t>
            </a:r>
            <a:r>
              <a:rPr dirty="0" sz="24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vertices.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Represented</a:t>
            </a:r>
            <a:r>
              <a:rPr dirty="0" sz="2400" spc="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as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{u, </a:t>
            </a:r>
            <a:r>
              <a:rPr dirty="0" sz="2400" spc="-65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v}.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Disregards</a:t>
            </a:r>
            <a:r>
              <a:rPr dirty="0" sz="2400" spc="3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any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sense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direction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and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treats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both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end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vertices 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interchangeably.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95600" y="2705100"/>
            <a:ext cx="2133600" cy="76200"/>
          </a:xfrm>
          <a:custGeom>
            <a:avLst/>
            <a:gdLst/>
            <a:ahLst/>
            <a:cxnLst/>
            <a:rect l="l" t="t" r="r" b="b"/>
            <a:pathLst>
              <a:path w="2133600" h="76200">
                <a:moveTo>
                  <a:pt x="2057400" y="0"/>
                </a:moveTo>
                <a:lnTo>
                  <a:pt x="2057400" y="76200"/>
                </a:lnTo>
                <a:lnTo>
                  <a:pt x="2120900" y="44450"/>
                </a:lnTo>
                <a:lnTo>
                  <a:pt x="2070100" y="44450"/>
                </a:lnTo>
                <a:lnTo>
                  <a:pt x="2070100" y="31750"/>
                </a:lnTo>
                <a:lnTo>
                  <a:pt x="2120900" y="31750"/>
                </a:lnTo>
                <a:lnTo>
                  <a:pt x="2057400" y="0"/>
                </a:lnTo>
                <a:close/>
              </a:path>
              <a:path w="2133600" h="76200">
                <a:moveTo>
                  <a:pt x="2057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057400" y="44450"/>
                </a:lnTo>
                <a:lnTo>
                  <a:pt x="2057400" y="31750"/>
                </a:lnTo>
                <a:close/>
              </a:path>
              <a:path w="2133600" h="76200">
                <a:moveTo>
                  <a:pt x="2120900" y="31750"/>
                </a:moveTo>
                <a:lnTo>
                  <a:pt x="2070100" y="31750"/>
                </a:lnTo>
                <a:lnTo>
                  <a:pt x="2070100" y="44450"/>
                </a:lnTo>
                <a:lnTo>
                  <a:pt x="2120900" y="44450"/>
                </a:lnTo>
                <a:lnTo>
                  <a:pt x="2133600" y="38100"/>
                </a:lnTo>
                <a:lnTo>
                  <a:pt x="2120900" y="3175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2586037" y="5405437"/>
            <a:ext cx="390525" cy="314325"/>
            <a:chOff x="2586037" y="5405437"/>
            <a:chExt cx="390525" cy="314325"/>
          </a:xfrm>
        </p:grpSpPr>
        <p:sp>
          <p:nvSpPr>
            <p:cNvPr id="11" name="object 11"/>
            <p:cNvSpPr/>
            <p:nvPr/>
          </p:nvSpPr>
          <p:spPr>
            <a:xfrm>
              <a:off x="2590800" y="5410200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190500" y="0"/>
                  </a:moveTo>
                  <a:lnTo>
                    <a:pt x="139876" y="5441"/>
                  </a:lnTo>
                  <a:lnTo>
                    <a:pt x="94375" y="20799"/>
                  </a:lnTo>
                  <a:lnTo>
                    <a:pt x="55816" y="44624"/>
                  </a:lnTo>
                  <a:lnTo>
                    <a:pt x="26020" y="75466"/>
                  </a:lnTo>
                  <a:lnTo>
                    <a:pt x="6808" y="111874"/>
                  </a:lnTo>
                  <a:lnTo>
                    <a:pt x="0" y="152400"/>
                  </a:lnTo>
                  <a:lnTo>
                    <a:pt x="6808" y="192912"/>
                  </a:lnTo>
                  <a:lnTo>
                    <a:pt x="26020" y="229316"/>
                  </a:lnTo>
                  <a:lnTo>
                    <a:pt x="55816" y="260161"/>
                  </a:lnTo>
                  <a:lnTo>
                    <a:pt x="94375" y="283991"/>
                  </a:lnTo>
                  <a:lnTo>
                    <a:pt x="139876" y="299355"/>
                  </a:lnTo>
                  <a:lnTo>
                    <a:pt x="190500" y="304800"/>
                  </a:lnTo>
                  <a:lnTo>
                    <a:pt x="241123" y="299355"/>
                  </a:lnTo>
                  <a:lnTo>
                    <a:pt x="286624" y="283991"/>
                  </a:lnTo>
                  <a:lnTo>
                    <a:pt x="325183" y="260161"/>
                  </a:lnTo>
                  <a:lnTo>
                    <a:pt x="354979" y="229316"/>
                  </a:lnTo>
                  <a:lnTo>
                    <a:pt x="374191" y="192912"/>
                  </a:lnTo>
                  <a:lnTo>
                    <a:pt x="381000" y="152400"/>
                  </a:lnTo>
                  <a:lnTo>
                    <a:pt x="374191" y="111874"/>
                  </a:lnTo>
                  <a:lnTo>
                    <a:pt x="354979" y="75466"/>
                  </a:lnTo>
                  <a:lnTo>
                    <a:pt x="325183" y="44624"/>
                  </a:lnTo>
                  <a:lnTo>
                    <a:pt x="286624" y="20799"/>
                  </a:lnTo>
                  <a:lnTo>
                    <a:pt x="241123" y="544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590800" y="5410200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152400"/>
                  </a:moveTo>
                  <a:lnTo>
                    <a:pt x="6808" y="111874"/>
                  </a:lnTo>
                  <a:lnTo>
                    <a:pt x="26020" y="75466"/>
                  </a:lnTo>
                  <a:lnTo>
                    <a:pt x="55816" y="44624"/>
                  </a:lnTo>
                  <a:lnTo>
                    <a:pt x="94375" y="20799"/>
                  </a:lnTo>
                  <a:lnTo>
                    <a:pt x="139876" y="5441"/>
                  </a:lnTo>
                  <a:lnTo>
                    <a:pt x="190500" y="0"/>
                  </a:lnTo>
                  <a:lnTo>
                    <a:pt x="241123" y="5441"/>
                  </a:lnTo>
                  <a:lnTo>
                    <a:pt x="286624" y="20799"/>
                  </a:lnTo>
                  <a:lnTo>
                    <a:pt x="325183" y="44624"/>
                  </a:lnTo>
                  <a:lnTo>
                    <a:pt x="354979" y="75466"/>
                  </a:lnTo>
                  <a:lnTo>
                    <a:pt x="374191" y="111874"/>
                  </a:lnTo>
                  <a:lnTo>
                    <a:pt x="381000" y="152400"/>
                  </a:lnTo>
                  <a:lnTo>
                    <a:pt x="374191" y="192912"/>
                  </a:lnTo>
                  <a:lnTo>
                    <a:pt x="354979" y="229316"/>
                  </a:lnTo>
                  <a:lnTo>
                    <a:pt x="325183" y="260161"/>
                  </a:lnTo>
                  <a:lnTo>
                    <a:pt x="286624" y="283991"/>
                  </a:lnTo>
                  <a:lnTo>
                    <a:pt x="241123" y="299355"/>
                  </a:lnTo>
                  <a:lnTo>
                    <a:pt x="190500" y="304800"/>
                  </a:lnTo>
                  <a:lnTo>
                    <a:pt x="139876" y="299355"/>
                  </a:lnTo>
                  <a:lnTo>
                    <a:pt x="94375" y="283991"/>
                  </a:lnTo>
                  <a:lnTo>
                    <a:pt x="55816" y="260161"/>
                  </a:lnTo>
                  <a:lnTo>
                    <a:pt x="26020" y="229316"/>
                  </a:lnTo>
                  <a:lnTo>
                    <a:pt x="6808" y="192912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704845" y="5412435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u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100637" y="5405437"/>
            <a:ext cx="390525" cy="314325"/>
            <a:chOff x="5100637" y="5405437"/>
            <a:chExt cx="390525" cy="314325"/>
          </a:xfrm>
        </p:grpSpPr>
        <p:sp>
          <p:nvSpPr>
            <p:cNvPr id="15" name="object 15"/>
            <p:cNvSpPr/>
            <p:nvPr/>
          </p:nvSpPr>
          <p:spPr>
            <a:xfrm>
              <a:off x="5105400" y="5410200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190500" y="0"/>
                  </a:moveTo>
                  <a:lnTo>
                    <a:pt x="139876" y="5441"/>
                  </a:lnTo>
                  <a:lnTo>
                    <a:pt x="94375" y="20799"/>
                  </a:lnTo>
                  <a:lnTo>
                    <a:pt x="55816" y="44624"/>
                  </a:lnTo>
                  <a:lnTo>
                    <a:pt x="26020" y="75466"/>
                  </a:lnTo>
                  <a:lnTo>
                    <a:pt x="6808" y="111874"/>
                  </a:lnTo>
                  <a:lnTo>
                    <a:pt x="0" y="152400"/>
                  </a:lnTo>
                  <a:lnTo>
                    <a:pt x="6808" y="192912"/>
                  </a:lnTo>
                  <a:lnTo>
                    <a:pt x="26020" y="229316"/>
                  </a:lnTo>
                  <a:lnTo>
                    <a:pt x="55816" y="260161"/>
                  </a:lnTo>
                  <a:lnTo>
                    <a:pt x="94375" y="283991"/>
                  </a:lnTo>
                  <a:lnTo>
                    <a:pt x="139876" y="299355"/>
                  </a:lnTo>
                  <a:lnTo>
                    <a:pt x="190500" y="304800"/>
                  </a:lnTo>
                  <a:lnTo>
                    <a:pt x="241123" y="299355"/>
                  </a:lnTo>
                  <a:lnTo>
                    <a:pt x="286624" y="283991"/>
                  </a:lnTo>
                  <a:lnTo>
                    <a:pt x="325183" y="260161"/>
                  </a:lnTo>
                  <a:lnTo>
                    <a:pt x="354979" y="229316"/>
                  </a:lnTo>
                  <a:lnTo>
                    <a:pt x="374191" y="192912"/>
                  </a:lnTo>
                  <a:lnTo>
                    <a:pt x="381000" y="152400"/>
                  </a:lnTo>
                  <a:lnTo>
                    <a:pt x="374191" y="111874"/>
                  </a:lnTo>
                  <a:lnTo>
                    <a:pt x="354979" y="75466"/>
                  </a:lnTo>
                  <a:lnTo>
                    <a:pt x="325183" y="44624"/>
                  </a:lnTo>
                  <a:lnTo>
                    <a:pt x="286624" y="20799"/>
                  </a:lnTo>
                  <a:lnTo>
                    <a:pt x="241123" y="544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105400" y="5410200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152400"/>
                  </a:moveTo>
                  <a:lnTo>
                    <a:pt x="6808" y="111874"/>
                  </a:lnTo>
                  <a:lnTo>
                    <a:pt x="26020" y="75466"/>
                  </a:lnTo>
                  <a:lnTo>
                    <a:pt x="55816" y="44624"/>
                  </a:lnTo>
                  <a:lnTo>
                    <a:pt x="94375" y="20799"/>
                  </a:lnTo>
                  <a:lnTo>
                    <a:pt x="139876" y="5441"/>
                  </a:lnTo>
                  <a:lnTo>
                    <a:pt x="190500" y="0"/>
                  </a:lnTo>
                  <a:lnTo>
                    <a:pt x="241123" y="5441"/>
                  </a:lnTo>
                  <a:lnTo>
                    <a:pt x="286624" y="20799"/>
                  </a:lnTo>
                  <a:lnTo>
                    <a:pt x="325183" y="44624"/>
                  </a:lnTo>
                  <a:lnTo>
                    <a:pt x="354979" y="75466"/>
                  </a:lnTo>
                  <a:lnTo>
                    <a:pt x="374191" y="111874"/>
                  </a:lnTo>
                  <a:lnTo>
                    <a:pt x="381000" y="152400"/>
                  </a:lnTo>
                  <a:lnTo>
                    <a:pt x="374191" y="192912"/>
                  </a:lnTo>
                  <a:lnTo>
                    <a:pt x="354979" y="229316"/>
                  </a:lnTo>
                  <a:lnTo>
                    <a:pt x="325183" y="260161"/>
                  </a:lnTo>
                  <a:lnTo>
                    <a:pt x="286624" y="283991"/>
                  </a:lnTo>
                  <a:lnTo>
                    <a:pt x="241123" y="299355"/>
                  </a:lnTo>
                  <a:lnTo>
                    <a:pt x="190500" y="304800"/>
                  </a:lnTo>
                  <a:lnTo>
                    <a:pt x="139876" y="299355"/>
                  </a:lnTo>
                  <a:lnTo>
                    <a:pt x="94375" y="283991"/>
                  </a:lnTo>
                  <a:lnTo>
                    <a:pt x="55816" y="260161"/>
                  </a:lnTo>
                  <a:lnTo>
                    <a:pt x="26020" y="229316"/>
                  </a:lnTo>
                  <a:lnTo>
                    <a:pt x="6808" y="192912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227446" y="5412435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v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71800" y="5562600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 h="0">
                <a:moveTo>
                  <a:pt x="0" y="0"/>
                </a:moveTo>
                <a:lnTo>
                  <a:pt x="2133600" y="0"/>
                </a:lnTo>
              </a:path>
            </a:pathLst>
          </a:custGeom>
          <a:ln w="952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00009" y="62610"/>
            <a:ext cx="1390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2733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95"/>
              <a:t>Definitions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7525"/>
            <a:ext cx="6278245" cy="478853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2200" spc="-5" b="1">
                <a:solidFill>
                  <a:srgbClr val="292934"/>
                </a:solidFill>
                <a:latin typeface="Arial"/>
                <a:cs typeface="Arial"/>
              </a:rPr>
              <a:t>Degree</a:t>
            </a:r>
            <a:r>
              <a:rPr dirty="0" sz="2200" spc="-25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292934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12700" marR="473709">
              <a:lnSpc>
                <a:spcPts val="2380"/>
              </a:lnSpc>
              <a:spcBef>
                <a:spcPts val="560"/>
              </a:spcBef>
            </a:pP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dirty="0" sz="22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 b="1">
                <a:solidFill>
                  <a:srgbClr val="292934"/>
                </a:solidFill>
                <a:latin typeface="Arial"/>
                <a:cs typeface="Arial"/>
              </a:rPr>
              <a:t>degree</a:t>
            </a:r>
            <a:r>
              <a:rPr dirty="0" sz="2200" spc="15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of a</a:t>
            </a:r>
            <a:r>
              <a:rPr dirty="0" sz="22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vertex</a:t>
            </a:r>
            <a:r>
              <a:rPr dirty="0" sz="22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r>
              <a:rPr dirty="0" sz="22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dirty="0" sz="22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number</a:t>
            </a:r>
            <a:r>
              <a:rPr dirty="0" sz="2200" spc="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of edges </a:t>
            </a:r>
            <a:r>
              <a:rPr dirty="0" sz="2200" spc="-59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having</a:t>
            </a:r>
            <a:r>
              <a:rPr dirty="0" sz="22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that vertex</a:t>
            </a:r>
            <a:r>
              <a:rPr dirty="0" sz="22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as</a:t>
            </a:r>
            <a:r>
              <a:rPr dirty="0" sz="22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an</a:t>
            </a:r>
            <a:r>
              <a:rPr dirty="0" sz="22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end point.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2200" spc="-5" b="1">
                <a:solidFill>
                  <a:srgbClr val="292934"/>
                </a:solidFill>
                <a:latin typeface="Arial"/>
                <a:cs typeface="Arial"/>
              </a:rPr>
              <a:t>Loop</a:t>
            </a:r>
            <a:r>
              <a:rPr dirty="0" sz="2200" spc="-15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292934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A graph may contain an edge from a vertex to </a:t>
            </a:r>
            <a:r>
              <a:rPr dirty="0" sz="22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itself,</a:t>
            </a:r>
            <a:r>
              <a:rPr dirty="0" sz="22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such</a:t>
            </a:r>
            <a:r>
              <a:rPr dirty="0" sz="22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an</a:t>
            </a:r>
            <a:r>
              <a:rPr dirty="0" sz="22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edge</a:t>
            </a:r>
            <a:r>
              <a:rPr dirty="0" sz="22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r>
              <a:rPr dirty="0" sz="22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referred</a:t>
            </a:r>
            <a:r>
              <a:rPr dirty="0" sz="22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to</a:t>
            </a:r>
            <a:r>
              <a:rPr dirty="0" sz="22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as a</a:t>
            </a:r>
            <a:r>
              <a:rPr dirty="0" sz="2200" spc="6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 b="1">
                <a:solidFill>
                  <a:srgbClr val="292934"/>
                </a:solidFill>
                <a:latin typeface="Arial"/>
                <a:cs typeface="Arial"/>
              </a:rPr>
              <a:t>loop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.</a:t>
            </a:r>
            <a:r>
              <a:rPr dirty="0" sz="2200" spc="-1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dirty="0" sz="2200" spc="-1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loop </a:t>
            </a:r>
            <a:r>
              <a:rPr dirty="0" sz="2200" spc="-59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contributes</a:t>
            </a:r>
            <a:r>
              <a:rPr dirty="0" sz="22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2</a:t>
            </a:r>
            <a:r>
              <a:rPr dirty="0" sz="22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to</a:t>
            </a:r>
            <a:r>
              <a:rPr dirty="0" sz="22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dirty="0" sz="22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degree</a:t>
            </a:r>
            <a:r>
              <a:rPr dirty="0" sz="22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dirty="0" sz="22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dirty="0" sz="22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vertex.</a:t>
            </a:r>
            <a:r>
              <a:rPr dirty="0" sz="22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Since that </a:t>
            </a:r>
            <a:r>
              <a:rPr dirty="0" sz="22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vertex</a:t>
            </a:r>
            <a:r>
              <a:rPr dirty="0" sz="22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serves</a:t>
            </a:r>
            <a:r>
              <a:rPr dirty="0" sz="22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as</a:t>
            </a:r>
            <a:r>
              <a:rPr dirty="0" sz="22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both</a:t>
            </a:r>
            <a:r>
              <a:rPr dirty="0" sz="22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end</a:t>
            </a:r>
            <a:r>
              <a:rPr dirty="0" sz="22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points</a:t>
            </a:r>
            <a:r>
              <a:rPr dirty="0" sz="22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dirty="0" sz="22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dirty="0" sz="2200" spc="4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loop.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2200" spc="-5" b="1">
                <a:solidFill>
                  <a:srgbClr val="292934"/>
                </a:solidFill>
                <a:latin typeface="Arial"/>
                <a:cs typeface="Arial"/>
              </a:rPr>
              <a:t>Isolated</a:t>
            </a:r>
            <a:r>
              <a:rPr dirty="0" sz="2200" spc="10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25" b="1">
                <a:solidFill>
                  <a:srgbClr val="292934"/>
                </a:solidFill>
                <a:latin typeface="Arial"/>
                <a:cs typeface="Arial"/>
              </a:rPr>
              <a:t>Vertex</a:t>
            </a:r>
            <a:r>
              <a:rPr dirty="0" sz="2200" spc="-20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292934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12700" marR="304800">
              <a:lnSpc>
                <a:spcPts val="2380"/>
              </a:lnSpc>
              <a:spcBef>
                <a:spcPts val="560"/>
              </a:spcBef>
            </a:pP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dirty="0" sz="2200" spc="-1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vertex</a:t>
            </a:r>
            <a:r>
              <a:rPr dirty="0" sz="2200" spc="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with</a:t>
            </a:r>
            <a:r>
              <a:rPr dirty="0" sz="22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degree</a:t>
            </a:r>
            <a:r>
              <a:rPr dirty="0" sz="22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0</a:t>
            </a:r>
            <a:r>
              <a:rPr dirty="0" sz="22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will be</a:t>
            </a:r>
            <a:r>
              <a:rPr dirty="0" sz="22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called</a:t>
            </a:r>
            <a:r>
              <a:rPr dirty="0" sz="22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an</a:t>
            </a:r>
            <a:r>
              <a:rPr dirty="0" sz="2200" spc="4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 b="1">
                <a:solidFill>
                  <a:srgbClr val="292934"/>
                </a:solidFill>
                <a:latin typeface="Arial"/>
                <a:cs typeface="Arial"/>
              </a:rPr>
              <a:t>isolated </a:t>
            </a:r>
            <a:r>
              <a:rPr dirty="0" sz="2200" spc="-595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292934"/>
                </a:solidFill>
                <a:latin typeface="Arial"/>
                <a:cs typeface="Arial"/>
              </a:rPr>
              <a:t>vertex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2200" spc="-5" b="1">
                <a:solidFill>
                  <a:srgbClr val="292934"/>
                </a:solidFill>
                <a:latin typeface="Arial"/>
                <a:cs typeface="Arial"/>
              </a:rPr>
              <a:t>Adjacent</a:t>
            </a:r>
            <a:r>
              <a:rPr dirty="0" sz="2200" spc="15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20" b="1">
                <a:solidFill>
                  <a:srgbClr val="292934"/>
                </a:solidFill>
                <a:latin typeface="Arial"/>
                <a:cs typeface="Arial"/>
              </a:rPr>
              <a:t>Vertices</a:t>
            </a:r>
            <a:r>
              <a:rPr dirty="0" sz="2200" spc="-5" b="1">
                <a:solidFill>
                  <a:srgbClr val="292934"/>
                </a:solidFill>
                <a:latin typeface="Arial"/>
                <a:cs typeface="Arial"/>
              </a:rPr>
              <a:t> :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10"/>
              </a:lnSpc>
              <a:spcBef>
                <a:spcPts val="265"/>
              </a:spcBef>
            </a:pP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dirty="0" sz="2200" spc="-1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292934"/>
                </a:solidFill>
                <a:latin typeface="Arial MT"/>
                <a:cs typeface="Arial MT"/>
              </a:rPr>
              <a:t>pair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dirty="0" sz="22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vertices</a:t>
            </a:r>
            <a:r>
              <a:rPr dirty="0" sz="22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that</a:t>
            </a:r>
            <a:r>
              <a:rPr dirty="0" sz="22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determine</a:t>
            </a:r>
            <a:r>
              <a:rPr dirty="0" sz="2200" spc="3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an</a:t>
            </a:r>
            <a:r>
              <a:rPr dirty="0" sz="22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edge</a:t>
            </a:r>
            <a:r>
              <a:rPr dirty="0" sz="22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 MT"/>
                <a:cs typeface="Arial MT"/>
              </a:rPr>
              <a:t>are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ts val="2510"/>
              </a:lnSpc>
            </a:pPr>
            <a:r>
              <a:rPr dirty="0" sz="2200" spc="-5" b="1">
                <a:solidFill>
                  <a:srgbClr val="292934"/>
                </a:solidFill>
                <a:latin typeface="Arial"/>
                <a:cs typeface="Arial"/>
              </a:rPr>
              <a:t>adjacent </a:t>
            </a:r>
            <a:r>
              <a:rPr dirty="0" sz="2200" b="1">
                <a:solidFill>
                  <a:srgbClr val="292934"/>
                </a:solidFill>
                <a:latin typeface="Arial"/>
                <a:cs typeface="Arial"/>
              </a:rPr>
              <a:t>vertices</a:t>
            </a:r>
            <a:r>
              <a:rPr dirty="0" sz="2200">
                <a:solidFill>
                  <a:srgbClr val="292934"/>
                </a:solidFill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5927" y="3756705"/>
            <a:ext cx="1374568" cy="14980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9781" y="1743455"/>
            <a:ext cx="1438571" cy="16855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00009" y="62610"/>
            <a:ext cx="1390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2546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S</a:t>
            </a:r>
            <a:r>
              <a:rPr dirty="0" spc="-105"/>
              <a:t>i</a:t>
            </a:r>
            <a:r>
              <a:rPr dirty="0" spc="-105"/>
              <a:t>m</a:t>
            </a:r>
            <a:r>
              <a:rPr dirty="0" spc="-105"/>
              <a:t>p</a:t>
            </a:r>
            <a:r>
              <a:rPr dirty="0" spc="-105"/>
              <a:t>l</a:t>
            </a:r>
            <a:r>
              <a:rPr dirty="0" spc="-5"/>
              <a:t>e</a:t>
            </a:r>
            <a:r>
              <a:rPr dirty="0" spc="-204"/>
              <a:t> </a:t>
            </a:r>
            <a:r>
              <a:rPr dirty="0" spc="-105"/>
              <a:t>und</a:t>
            </a:r>
            <a:r>
              <a:rPr dirty="0" spc="-105"/>
              <a:t>i</a:t>
            </a:r>
            <a:r>
              <a:rPr dirty="0" spc="-105"/>
              <a:t>r</a:t>
            </a:r>
            <a:r>
              <a:rPr dirty="0" spc="-105"/>
              <a:t>e</a:t>
            </a:r>
            <a:r>
              <a:rPr dirty="0" spc="-100"/>
              <a:t>c</a:t>
            </a:r>
            <a:r>
              <a:rPr dirty="0" spc="-100"/>
              <a:t>t</a:t>
            </a:r>
            <a:r>
              <a:rPr dirty="0" spc="-105"/>
              <a:t>e</a:t>
            </a:r>
            <a:r>
              <a:rPr dirty="0" spc="-5"/>
              <a:t>d</a:t>
            </a:r>
            <a:r>
              <a:rPr dirty="0" spc="-215"/>
              <a:t> </a:t>
            </a:r>
            <a:r>
              <a:rPr dirty="0" spc="-105"/>
              <a:t>g</a:t>
            </a:r>
            <a:r>
              <a:rPr dirty="0" spc="-105"/>
              <a:t>r</a:t>
            </a:r>
            <a:r>
              <a:rPr dirty="0" spc="-105"/>
              <a:t>ap</a:t>
            </a:r>
            <a:r>
              <a:rPr dirty="0" spc="-5"/>
              <a:t>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897495" cy="1928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2827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Simple</a:t>
            </a:r>
            <a:r>
              <a:rPr dirty="0" sz="24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(Undirected)</a:t>
            </a:r>
            <a:r>
              <a:rPr dirty="0" sz="2400" spc="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Graph: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 consists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114">
                <a:solidFill>
                  <a:srgbClr val="292934"/>
                </a:solidFill>
                <a:latin typeface="Arial MT"/>
                <a:cs typeface="Arial MT"/>
              </a:rPr>
              <a:t>V,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nonempty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set </a:t>
            </a:r>
            <a:r>
              <a:rPr dirty="0" sz="2400" spc="-65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of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vertices,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and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E,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set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unordered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pairs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of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distinct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elements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of V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called</a:t>
            </a:r>
            <a:r>
              <a:rPr dirty="0" sz="24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edges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(undirected)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Representation</a:t>
            </a:r>
            <a:r>
              <a:rPr dirty="0" sz="2400" spc="3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Example: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5">
                <a:solidFill>
                  <a:srgbClr val="292934"/>
                </a:solidFill>
                <a:latin typeface="Arial MT"/>
                <a:cs typeface="Arial MT"/>
              </a:rPr>
              <a:t>G(V,</a:t>
            </a:r>
            <a:r>
              <a:rPr dirty="0" sz="2400" spc="-3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E), V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=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{u,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95">
                <a:solidFill>
                  <a:srgbClr val="292934"/>
                </a:solidFill>
                <a:latin typeface="Arial MT"/>
                <a:cs typeface="Arial MT"/>
              </a:rPr>
              <a:t>v,</a:t>
            </a:r>
            <a:r>
              <a:rPr dirty="0" sz="24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w},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E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=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{{u,</a:t>
            </a:r>
            <a:r>
              <a:rPr dirty="0" sz="24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v},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400" spc="-60">
                <a:solidFill>
                  <a:srgbClr val="292934"/>
                </a:solidFill>
                <a:latin typeface="Arial MT"/>
                <a:cs typeface="Arial MT"/>
              </a:rPr>
              <a:t>{v,</a:t>
            </a:r>
            <a:r>
              <a:rPr dirty="0" sz="2400" spc="-3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w},</a:t>
            </a:r>
            <a:r>
              <a:rPr dirty="0" sz="2400" spc="-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{u,</a:t>
            </a:r>
            <a:r>
              <a:rPr dirty="0" sz="24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w}}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67037" y="3957637"/>
            <a:ext cx="390525" cy="390525"/>
            <a:chOff x="2967037" y="3957637"/>
            <a:chExt cx="390525" cy="390525"/>
          </a:xfrm>
        </p:grpSpPr>
        <p:sp>
          <p:nvSpPr>
            <p:cNvPr id="5" name="object 5"/>
            <p:cNvSpPr/>
            <p:nvPr/>
          </p:nvSpPr>
          <p:spPr>
            <a:xfrm>
              <a:off x="2971800" y="3962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71800" y="3962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500"/>
                  </a:lnTo>
                  <a:close/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085845" y="4002404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u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00637" y="4033837"/>
            <a:ext cx="390525" cy="390525"/>
            <a:chOff x="5100637" y="4033837"/>
            <a:chExt cx="390525" cy="390525"/>
          </a:xfrm>
        </p:grpSpPr>
        <p:sp>
          <p:nvSpPr>
            <p:cNvPr id="9" name="object 9"/>
            <p:cNvSpPr/>
            <p:nvPr/>
          </p:nvSpPr>
          <p:spPr>
            <a:xfrm>
              <a:off x="5105400" y="40386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105400" y="40386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500"/>
                  </a:lnTo>
                  <a:close/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227446" y="4078604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v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57637" y="5176837"/>
            <a:ext cx="390525" cy="390525"/>
            <a:chOff x="3957637" y="5176837"/>
            <a:chExt cx="390525" cy="390525"/>
          </a:xfrm>
        </p:grpSpPr>
        <p:sp>
          <p:nvSpPr>
            <p:cNvPr id="13" name="object 13"/>
            <p:cNvSpPr/>
            <p:nvPr/>
          </p:nvSpPr>
          <p:spPr>
            <a:xfrm>
              <a:off x="3962400" y="51816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962400" y="51816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500"/>
                  </a:lnTo>
                  <a:close/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056634" y="5221985"/>
            <a:ext cx="1955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76600" y="4191000"/>
            <a:ext cx="1905000" cy="990600"/>
          </a:xfrm>
          <a:custGeom>
            <a:avLst/>
            <a:gdLst/>
            <a:ahLst/>
            <a:cxnLst/>
            <a:rect l="l" t="t" r="r" b="b"/>
            <a:pathLst>
              <a:path w="1905000" h="990600">
                <a:moveTo>
                  <a:pt x="76200" y="0"/>
                </a:moveTo>
                <a:lnTo>
                  <a:pt x="1828800" y="0"/>
                </a:lnTo>
              </a:path>
              <a:path w="1905000" h="990600">
                <a:moveTo>
                  <a:pt x="1905000" y="228600"/>
                </a:moveTo>
                <a:lnTo>
                  <a:pt x="990600" y="990600"/>
                </a:lnTo>
              </a:path>
              <a:path w="1905000" h="990600">
                <a:moveTo>
                  <a:pt x="0" y="152400"/>
                </a:moveTo>
                <a:lnTo>
                  <a:pt x="762000" y="990600"/>
                </a:lnTo>
              </a:path>
            </a:pathLst>
          </a:custGeom>
          <a:ln w="952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00009" y="62610"/>
            <a:ext cx="1390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1934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D</a:t>
            </a:r>
            <a:r>
              <a:rPr dirty="0" spc="-105"/>
              <a:t>i</a:t>
            </a:r>
            <a:r>
              <a:rPr dirty="0" spc="-105"/>
              <a:t>r</a:t>
            </a:r>
            <a:r>
              <a:rPr dirty="0" spc="-105"/>
              <a:t>e</a:t>
            </a:r>
            <a:r>
              <a:rPr dirty="0" spc="-100"/>
              <a:t>c</a:t>
            </a:r>
            <a:r>
              <a:rPr dirty="0" spc="-100"/>
              <a:t>t</a:t>
            </a:r>
            <a:r>
              <a:rPr dirty="0" spc="-105"/>
              <a:t>e</a:t>
            </a:r>
            <a:r>
              <a:rPr dirty="0" spc="-5"/>
              <a:t>d</a:t>
            </a:r>
            <a:r>
              <a:rPr dirty="0" spc="-215"/>
              <a:t> </a:t>
            </a:r>
            <a:r>
              <a:rPr dirty="0" spc="-105"/>
              <a:t>g</a:t>
            </a:r>
            <a:r>
              <a:rPr dirty="0" spc="-105"/>
              <a:t>r</a:t>
            </a:r>
            <a:r>
              <a:rPr dirty="0" spc="-105"/>
              <a:t>ap</a:t>
            </a:r>
            <a:r>
              <a:rPr dirty="0" spc="-5"/>
              <a:t>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8009255" cy="156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Directed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Graph: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5">
                <a:solidFill>
                  <a:srgbClr val="292934"/>
                </a:solidFill>
                <a:latin typeface="Arial MT"/>
                <a:cs typeface="Arial MT"/>
              </a:rPr>
              <a:t>G(V,</a:t>
            </a:r>
            <a:r>
              <a:rPr dirty="0" sz="2400" spc="-3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E),</a:t>
            </a:r>
            <a:r>
              <a:rPr dirty="0" sz="24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set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vertices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110">
                <a:solidFill>
                  <a:srgbClr val="292934"/>
                </a:solidFill>
                <a:latin typeface="Arial MT"/>
                <a:cs typeface="Arial MT"/>
              </a:rPr>
              <a:t>V,</a:t>
            </a:r>
            <a:r>
              <a:rPr dirty="0" sz="24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and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set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Edges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E,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that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are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ordered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pair</a:t>
            </a:r>
            <a:r>
              <a:rPr dirty="0" sz="2400" spc="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elements</a:t>
            </a:r>
            <a:r>
              <a:rPr dirty="0" sz="2400" spc="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V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(directed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edges)</a:t>
            </a:r>
            <a:endParaRPr sz="2400">
              <a:latin typeface="Arial MT"/>
              <a:cs typeface="Arial MT"/>
            </a:endParaRPr>
          </a:p>
          <a:p>
            <a:pPr marL="12700" marR="117475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Representation</a:t>
            </a:r>
            <a:r>
              <a:rPr dirty="0" sz="2400" spc="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Example:</a:t>
            </a:r>
            <a:r>
              <a:rPr dirty="0" sz="2400" spc="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5">
                <a:solidFill>
                  <a:srgbClr val="292934"/>
                </a:solidFill>
                <a:latin typeface="Arial MT"/>
                <a:cs typeface="Arial MT"/>
              </a:rPr>
              <a:t>G(V,</a:t>
            </a:r>
            <a:r>
              <a:rPr dirty="0" sz="2400" spc="-3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E),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V</a:t>
            </a:r>
            <a:r>
              <a:rPr dirty="0" sz="2400" spc="-1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=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{u,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95">
                <a:solidFill>
                  <a:srgbClr val="292934"/>
                </a:solidFill>
                <a:latin typeface="Arial MT"/>
                <a:cs typeface="Arial MT"/>
              </a:rPr>
              <a:t>v,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w}, E</a:t>
            </a:r>
            <a:r>
              <a:rPr dirty="0" sz="2400" spc="-1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=</a:t>
            </a:r>
            <a:r>
              <a:rPr dirty="0" sz="2400" spc="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{(u,</a:t>
            </a:r>
            <a:r>
              <a:rPr dirty="0" sz="2400" spc="-2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v), </a:t>
            </a:r>
            <a:r>
              <a:rPr dirty="0" sz="2400" spc="-65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60">
                <a:solidFill>
                  <a:srgbClr val="292934"/>
                </a:solidFill>
                <a:latin typeface="Arial MT"/>
                <a:cs typeface="Arial MT"/>
              </a:rPr>
              <a:t>(v,</a:t>
            </a:r>
            <a:r>
              <a:rPr dirty="0" sz="2400" spc="-25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w), </a:t>
            </a:r>
            <a:r>
              <a:rPr dirty="0" sz="2400" spc="-50">
                <a:solidFill>
                  <a:srgbClr val="292934"/>
                </a:solidFill>
                <a:latin typeface="Arial MT"/>
                <a:cs typeface="Arial MT"/>
              </a:rPr>
              <a:t>(w,</a:t>
            </a:r>
            <a:r>
              <a:rPr dirty="0" sz="240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 MT"/>
                <a:cs typeface="Arial MT"/>
              </a:rPr>
              <a:t>u)}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67037" y="3957637"/>
            <a:ext cx="390525" cy="390525"/>
            <a:chOff x="2967037" y="3957637"/>
            <a:chExt cx="390525" cy="390525"/>
          </a:xfrm>
        </p:grpSpPr>
        <p:sp>
          <p:nvSpPr>
            <p:cNvPr id="5" name="object 5"/>
            <p:cNvSpPr/>
            <p:nvPr/>
          </p:nvSpPr>
          <p:spPr>
            <a:xfrm>
              <a:off x="2971800" y="3962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71800" y="3962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500"/>
                  </a:lnTo>
                  <a:close/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085845" y="4002404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u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81437" y="5253037"/>
            <a:ext cx="390525" cy="390525"/>
            <a:chOff x="3881437" y="5253037"/>
            <a:chExt cx="390525" cy="390525"/>
          </a:xfrm>
        </p:grpSpPr>
        <p:sp>
          <p:nvSpPr>
            <p:cNvPr id="9" name="object 9"/>
            <p:cNvSpPr/>
            <p:nvPr/>
          </p:nvSpPr>
          <p:spPr>
            <a:xfrm>
              <a:off x="3886200" y="52578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886200" y="52578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500"/>
                  </a:lnTo>
                  <a:close/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980434" y="5298185"/>
            <a:ext cx="1955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872037" y="3957637"/>
            <a:ext cx="390525" cy="390525"/>
            <a:chOff x="4872037" y="3957637"/>
            <a:chExt cx="390525" cy="390525"/>
          </a:xfrm>
        </p:grpSpPr>
        <p:sp>
          <p:nvSpPr>
            <p:cNvPr id="13" name="object 13"/>
            <p:cNvSpPr/>
            <p:nvPr/>
          </p:nvSpPr>
          <p:spPr>
            <a:xfrm>
              <a:off x="4876800" y="3962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876800" y="3962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500"/>
                  </a:lnTo>
                  <a:close/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998846" y="4002404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92934"/>
                </a:solidFill>
                <a:latin typeface="Tahoma"/>
                <a:cs typeface="Tahoma"/>
              </a:rPr>
              <a:t>v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76600" y="4076700"/>
            <a:ext cx="1681480" cy="1184910"/>
          </a:xfrm>
          <a:custGeom>
            <a:avLst/>
            <a:gdLst/>
            <a:ahLst/>
            <a:cxnLst/>
            <a:rect l="l" t="t" r="r" b="b"/>
            <a:pathLst>
              <a:path w="1681479" h="1184910">
                <a:moveTo>
                  <a:pt x="690880" y="1177290"/>
                </a:moveTo>
                <a:lnTo>
                  <a:pt x="50800" y="323850"/>
                </a:lnTo>
                <a:lnTo>
                  <a:pt x="64338" y="313690"/>
                </a:lnTo>
                <a:lnTo>
                  <a:pt x="76200" y="304800"/>
                </a:lnTo>
                <a:lnTo>
                  <a:pt x="0" y="266700"/>
                </a:lnTo>
                <a:lnTo>
                  <a:pt x="15240" y="350520"/>
                </a:lnTo>
                <a:lnTo>
                  <a:pt x="40640" y="331470"/>
                </a:lnTo>
                <a:lnTo>
                  <a:pt x="680720" y="1184910"/>
                </a:lnTo>
                <a:lnTo>
                  <a:pt x="690880" y="1177290"/>
                </a:lnTo>
                <a:close/>
              </a:path>
              <a:path w="1681479" h="1184910">
                <a:moveTo>
                  <a:pt x="1600200" y="38100"/>
                </a:moveTo>
                <a:lnTo>
                  <a:pt x="1587500" y="31750"/>
                </a:lnTo>
                <a:lnTo>
                  <a:pt x="1524000" y="0"/>
                </a:lnTo>
                <a:lnTo>
                  <a:pt x="1524000" y="31750"/>
                </a:lnTo>
                <a:lnTo>
                  <a:pt x="76200" y="31750"/>
                </a:lnTo>
                <a:lnTo>
                  <a:pt x="76200" y="44450"/>
                </a:lnTo>
                <a:lnTo>
                  <a:pt x="1524000" y="44450"/>
                </a:lnTo>
                <a:lnTo>
                  <a:pt x="1524000" y="76200"/>
                </a:lnTo>
                <a:lnTo>
                  <a:pt x="1587500" y="44450"/>
                </a:lnTo>
                <a:lnTo>
                  <a:pt x="1600200" y="38100"/>
                </a:lnTo>
                <a:close/>
              </a:path>
              <a:path w="1681479" h="1184910">
                <a:moveTo>
                  <a:pt x="1681226" y="270764"/>
                </a:moveTo>
                <a:lnTo>
                  <a:pt x="1671574" y="262636"/>
                </a:lnTo>
                <a:lnTo>
                  <a:pt x="958354" y="1118501"/>
                </a:lnTo>
                <a:lnTo>
                  <a:pt x="933958" y="1098169"/>
                </a:lnTo>
                <a:lnTo>
                  <a:pt x="914400" y="1181100"/>
                </a:lnTo>
                <a:lnTo>
                  <a:pt x="992505" y="1146937"/>
                </a:lnTo>
                <a:lnTo>
                  <a:pt x="979843" y="1136396"/>
                </a:lnTo>
                <a:lnTo>
                  <a:pt x="968044" y="1126578"/>
                </a:lnTo>
                <a:lnTo>
                  <a:pt x="1681226" y="270764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35940" y="77851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ahoma"/>
                <a:cs typeface="Tahoma"/>
              </a:rPr>
              <a:t>11/17/2021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00009" y="62610"/>
            <a:ext cx="1390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Parag</dc:creator>
  <dc:title>Graph Theory</dc:title>
  <dcterms:created xsi:type="dcterms:W3CDTF">2023-11-09T18:42:14Z</dcterms:created>
  <dcterms:modified xsi:type="dcterms:W3CDTF">2023-11-09T18:42:14Z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2023-11-09T00:00:00Z</vt:filetime>
  </property>
</Properties>
</file>