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8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1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4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5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about/what/census-at-a-glance.html" TargetMode="External"/><Relationship Id="rId2" Type="http://schemas.openxmlformats.org/officeDocument/2006/relationships/hyperlink" Target="https://archive.ics.uci.edu/ml/datasets/Census+Inc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.ucla.edu/~yanovsky/Teaching/Math151B/handouts/GramSchmidt.pdf" TargetMode="External"/><Relationship Id="rId5" Type="http://schemas.openxmlformats.org/officeDocument/2006/relationships/hyperlink" Target="https://online.stat.psu.edu/stat500/lesson/3/3.2/3.2.2" TargetMode="External"/><Relationship Id="rId4" Type="http://schemas.openxmlformats.org/officeDocument/2006/relationships/hyperlink" Target="https://www.minneapolisfed.org/about-us/monetary-policy/inflation-calculator/consumer-price-index-1913-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37A4D-060E-25BA-93A1-1EF18AC5A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678" y="702870"/>
            <a:ext cx="5614993" cy="3093468"/>
          </a:xfrm>
        </p:spPr>
        <p:txBody>
          <a:bodyPr anchor="b"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and Modernizing Income Status Using Qualitative and Quantitative Features from U.S. Census Data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B915C-4233-D467-28AA-D28689C52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4677" y="4067746"/>
            <a:ext cx="5614993" cy="2163418"/>
          </a:xfrm>
        </p:spPr>
        <p:txBody>
          <a:bodyPr anchor="t"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Paul Hill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Andrew Krupp</a:t>
            </a:r>
            <a:endParaRPr 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2670AB0-3817-CF94-7197-71A4ABD63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9256"/>
          <a:stretch/>
        </p:blipFill>
        <p:spPr>
          <a:xfrm>
            <a:off x="482600" y="489856"/>
            <a:ext cx="5349331" cy="58782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30F693-CD1C-4A41-9E80-FBEF9D12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70E3C-BEF9-4097-A8D1-F4536869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B74-7D27-ADDD-ACA4-471638E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8369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4B4-F229-7414-01CB-47D464C3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17600"/>
            <a:ext cx="10506991" cy="4761991"/>
          </a:xfrm>
        </p:spPr>
        <p:txBody>
          <a:bodyPr>
            <a:normAutofit/>
          </a:bodyPr>
          <a:lstStyle/>
          <a:p>
            <a:pPr marL="360045" marR="0" indent="-360045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Becker, Barry. “Census Income Data Set.” Edited by Ronny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Kohavi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UCI Machine Learning Repository: Census Income Data Set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 May 1996,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https://archive.ics.uci.edu/ml/datasets/Census+Income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Bureau, US Census. “U.S. Census Bureau at a Glance.”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Census.gov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16 Dec. 2021,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https://www.census.gov/about/what/census-at-a-glance.html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Federal Reserve Bank, Minneapolis. “Consumer Price Index, 1913.”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Federal Reserve Bank of Minneapolis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https://www.minneapolisfed.org/about-us/monetary-policy/inflation-calculator/consumer-price-index-1913-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Pennsylvania State University. “3.2.2 - Binomial Random Variables: Stat 500.” 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PennState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Statistics Online Courses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Pennsylvania State University,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https://online.stat.psu.edu/stat500/lesson/3/3.2/3.2.2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Yanovsky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Igor. “QR Decomposition with Gram-Schmidt - UCLA Mathematics.”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UCLA Mathematics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https://www.math.ucla.edu/~yanovsky/Teaching/Math151B/handouts/GramSchmidt.pdf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7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B74-7D27-ADDD-ACA4-471638E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8369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4B4-F229-7414-01CB-47D464C3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17600"/>
            <a:ext cx="10506991" cy="47619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census collects granular, individual information on many economic, geographical, sociological, and anthropological descriptive features in attempt to profile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use the collected census data, mathematical and statistical analysis are required to create meaningful models that can broaden the reach of the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 a relatively clean and clearly defined sample of 48,000 individuals provided by the University of California, Irvine Machine Learning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</a:rPr>
              <a:t>Performed feature engineering on data that could not be used in its current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mployed simple financial mathematics to modernize the predictive model and render it relevant for modern 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02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B74-7D27-ADDD-ACA4-471638E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8369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4B4-F229-7414-01CB-47D464C3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17600"/>
            <a:ext cx="10506991" cy="47619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census data collected by the United States Census Bureau, we will be attempting to predict the income status (that is, above or below $100,000/year) with reasonable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creation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done through both binary Boolean variables and the creation of more precise categories derivative of the originals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attempted to “modernize” the prediction by using current currency and inflation values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more modern sample of data using surveying techniques to test if the model will be applicable to the modern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 was collected independently, by sampling individuals and applying their features to the created predictive model.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B74-7D27-ADDD-ACA4-471638E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8369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04D2D6-9BED-C2DC-B7B0-903470860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700828"/>
              </p:ext>
            </p:extLst>
          </p:nvPr>
        </p:nvGraphicFramePr>
        <p:xfrm>
          <a:off x="6246619" y="1117087"/>
          <a:ext cx="5177225" cy="4762505"/>
        </p:xfrm>
        <a:graphic>
          <a:graphicData uri="http://schemas.openxmlformats.org/drawingml/2006/table">
            <a:tbl>
              <a:tblPr firstRow="1" firstCol="1" bandRow="1"/>
              <a:tblGrid>
                <a:gridCol w="1237996">
                  <a:extLst>
                    <a:ext uri="{9D8B030D-6E8A-4147-A177-3AD203B41FA5}">
                      <a16:colId xmlns:a16="http://schemas.microsoft.com/office/drawing/2014/main" val="3281308387"/>
                    </a:ext>
                  </a:extLst>
                </a:gridCol>
                <a:gridCol w="1161624">
                  <a:extLst>
                    <a:ext uri="{9D8B030D-6E8A-4147-A177-3AD203B41FA5}">
                      <a16:colId xmlns:a16="http://schemas.microsoft.com/office/drawing/2014/main" val="3411530280"/>
                    </a:ext>
                  </a:extLst>
                </a:gridCol>
                <a:gridCol w="2777605">
                  <a:extLst>
                    <a:ext uri="{9D8B030D-6E8A-4147-A177-3AD203B41FA5}">
                      <a16:colId xmlns:a16="http://schemas.microsoft.com/office/drawing/2014/main" val="2711485445"/>
                    </a:ext>
                  </a:extLst>
                </a:gridCol>
              </a:tblGrid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Columns Created (if applicable)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56925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643438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Work-class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776590"/>
                  </a:ext>
                </a:extLst>
              </a:tr>
              <a:tr h="298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023854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 number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696418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Marital Status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069146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Occupation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123161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9756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315164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452642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 Gains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104483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 Losses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35836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Hours Worked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970178"/>
                  </a:ext>
                </a:extLst>
              </a:tr>
              <a:tr h="27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 of Origin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739999"/>
                  </a:ext>
                </a:extLst>
              </a:tr>
              <a:tr h="910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 (Above/Below $50,000) -1994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769" marR="5976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834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030C1F-D394-2FA4-1756-B5C5401C708D}"/>
              </a:ext>
            </a:extLst>
          </p:cNvPr>
          <p:cNvSpPr txBox="1"/>
          <p:nvPr/>
        </p:nvSpPr>
        <p:spPr>
          <a:xfrm>
            <a:off x="596900" y="1270254"/>
            <a:ext cx="5342947" cy="211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15 features, 5 are quantitative and in integer form. The remaining 9 will need to be converted to a series of Boolean variables, made up of 0 for false and 1 for true, and an additional column added for each qualitative option the subjects have per feature.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9AB68-D3B2-6D20-E2D2-9642D1DC5BFB}"/>
                  </a:ext>
                </a:extLst>
              </p:cNvPr>
              <p:cNvSpPr txBox="1"/>
              <p:nvPr/>
            </p:nvSpPr>
            <p:spPr>
              <a:xfrm>
                <a:off x="220373" y="4434415"/>
                <a:ext cx="609600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9AB68-D3B2-6D20-E2D2-9642D1DC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3" y="4434415"/>
                <a:ext cx="6096000" cy="376770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2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B74-7D27-ADDD-ACA4-471638E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8369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(cont.)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404B4-F229-7414-01CB-47D464C31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117600"/>
                <a:ext cx="10506991" cy="4761991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80% of collected data will be used for the creation of our predictive model. The other 20% will be our treatment sample, used to assess the initial accuracy of our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regression coefficients,</a:t>
                </a:r>
                <a:r>
                  <a:rPr lang="en-US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X</m:t>
                    </m:r>
                    <m:r>
                      <a:rPr lang="en-US" sz="18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̂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can found using QR decomposition. The QR decomposition converts our matrix, A, into a product of an orthogonal matrix, Q, and an upper triangular matrix, R </a:t>
                </a:r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the regression coefficients have been calculated, we will run a test on the created matrix using the 80% “seen”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Next, we will test our model on the created matrix using the 20% “unseen” data. The methodology will be repeated, but we will predict information that was not used in the creation of our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Our updated model will therefore be attempting to predict whether a subject makes more than $100,000 today, using the original 15 collected features using inflation values from the CPI.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To get 2023 data, we will have to create our own sample. The researchers will create an anonymous survey that collects the information of 9 current subjects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404B4-F229-7414-01CB-47D464C31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117600"/>
                <a:ext cx="10506991" cy="4761991"/>
              </a:xfrm>
              <a:blipFill>
                <a:blip r:embed="rId2"/>
                <a:stretch>
                  <a:fillRect l="-348" t="-640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40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B74-7D27-ADDD-ACA4-471638E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8369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4B4-F229-7414-01CB-47D464C3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17600"/>
            <a:ext cx="10506991" cy="47619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seen data, the predictive model was able to predict over 84% of the data correctly, accurately assessing the income level of 21,883 subjects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unseen data however, the model was only approximately 57%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collected modern data, the model did not work. The engine predicted that every single subject makes more than $100,000, the equivalent of $50,000 in 1994.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B74-7D27-ADDD-ACA4-471638E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8369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4B4-F229-7414-01CB-47D464C3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17600"/>
            <a:ext cx="10506991" cy="47619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process showed that the model was significantly accurate on seen data, 84%, and only marginally better than random chance, 57%, on unseen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these results, we conclude our model was harmed by over-fitting, and was created using too many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 to the nature of the economic data, we cannot confidently omit any individual data or features of the sample. Forcing the model to overfit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9 collected subjects, only 2 claimed to exceed the income minimum. Despite this, our adjusted model indicated that all 9 subjects reflect the features to make greater than $100,000, overestimating the sample.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B74-7D27-ADDD-ACA4-471638E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8369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 (cont.)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4B4-F229-7414-01CB-47D464C3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17600"/>
            <a:ext cx="10506991" cy="47619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conclusions can still be drawn from the overfit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oung professionals, those with a college education under 25 (as reflected in the collected sample), were much wealthier on average in 1994.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reflects the depreciating value of a bachelor’s degree, as the model predicts those in possession of such to be much wealthier.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also conclude it is increasingly difficult to establish wealth, as the gross over estimation reflects the model’s leniency to assume a higher income. In other words, reasonably wealthy individuals were much more common 30 years ago.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research should address over fitting, and work to create a more succinct model. Work should also be done to establish more specific dependent variables, predicting income to smaller intervals and not upon one minimum value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0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B74-7D27-ADDD-ACA4-471638E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583692"/>
          </a:xfrm>
        </p:spPr>
        <p:txBody>
          <a:bodyPr/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Acknowledgements and Backgrounds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4B4-F229-7414-01CB-47D464C3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17600"/>
            <a:ext cx="10506991" cy="4761991"/>
          </a:xfrm>
        </p:spPr>
        <p:txBody>
          <a:bodyPr>
            <a:normAutofit/>
          </a:bodyPr>
          <a:lstStyle/>
          <a:p>
            <a:pPr algn="ctr"/>
            <a:r>
              <a:rPr lang="en-US" sz="1800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Researcher Paul Hill is an undergraduate Finance student with a graduate focus on statistics, offering insight into the context of the economic nature of the data and assumptions being made. </a:t>
            </a:r>
          </a:p>
          <a:p>
            <a:pPr algn="ctr"/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Researcher Andrew Krupp is an undergraduate Software Engineer, with research experience in the field of data science and predictive modeling and will provide these learned skills to the project.</a:t>
            </a:r>
          </a:p>
          <a:p>
            <a:pPr algn="ctr"/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 thanks to Dr. Alberto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Condori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Ph.D. for the oversight, advisement, and support given throughout the project.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02582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1220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Seaford</vt:lpstr>
      <vt:lpstr>Times New Roman</vt:lpstr>
      <vt:lpstr>LevelVTI</vt:lpstr>
      <vt:lpstr>  Predicting and Modernizing Income Status Using Qualitative and Quantitative Features from U.S. Census Data</vt:lpstr>
      <vt:lpstr>Introduction </vt:lpstr>
      <vt:lpstr>Background </vt:lpstr>
      <vt:lpstr>Methodology </vt:lpstr>
      <vt:lpstr>Methodology (cont.) </vt:lpstr>
      <vt:lpstr>Results </vt:lpstr>
      <vt:lpstr>Conclusions </vt:lpstr>
      <vt:lpstr>Conclusions (cont.) </vt:lpstr>
      <vt:lpstr>Acknowledgements and Backgrounds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Predicting and Modernizing Income Status Using Qualitative and Quantitative Features from U.S. Census Data</dc:title>
  <dc:creator>Andrew Krupp</dc:creator>
  <cp:lastModifiedBy>Andrew Krupp</cp:lastModifiedBy>
  <cp:revision>1</cp:revision>
  <dcterms:created xsi:type="dcterms:W3CDTF">2023-04-23T12:53:57Z</dcterms:created>
  <dcterms:modified xsi:type="dcterms:W3CDTF">2023-04-23T13:25:33Z</dcterms:modified>
</cp:coreProperties>
</file>