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89" r:id="rId2"/>
    <p:sldMasterId id="2147483810" r:id="rId3"/>
  </p:sldMasterIdLst>
  <p:notesMasterIdLst>
    <p:notesMasterId r:id="rId26"/>
  </p:notesMasterIdLst>
  <p:sldIdLst>
    <p:sldId id="256" r:id="rId4"/>
    <p:sldId id="257" r:id="rId5"/>
    <p:sldId id="261" r:id="rId6"/>
    <p:sldId id="263" r:id="rId7"/>
    <p:sldId id="272" r:id="rId8"/>
    <p:sldId id="273" r:id="rId9"/>
    <p:sldId id="274" r:id="rId10"/>
    <p:sldId id="275" r:id="rId11"/>
    <p:sldId id="271" r:id="rId12"/>
    <p:sldId id="281" r:id="rId13"/>
    <p:sldId id="280" r:id="rId14"/>
    <p:sldId id="279" r:id="rId15"/>
    <p:sldId id="278" r:id="rId16"/>
    <p:sldId id="277" r:id="rId17"/>
    <p:sldId id="282" r:id="rId18"/>
    <p:sldId id="276" r:id="rId19"/>
    <p:sldId id="286" r:id="rId20"/>
    <p:sldId id="285" r:id="rId21"/>
    <p:sldId id="287" r:id="rId22"/>
    <p:sldId id="284" r:id="rId23"/>
    <p:sldId id="288" r:id="rId24"/>
    <p:sldId id="283"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Noto Sans Symbols" panose="020B0604020202020204" charset="0"/>
      <p:regular r:id="rId39"/>
      <p:bold r:id="rId40"/>
    </p:embeddedFont>
    <p:embeddedFont>
      <p:font typeface="Trebuchet MS" panose="020B060302020202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
      <p:font typeface="Wingdings 3" panose="05040102010807070707" pitchFamily="18" charset="2"/>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gxBK35K0w+jcjBaa2zx1idOop+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customschemas.google.com/relationships/presentationmetadata" Target="meta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3.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7.xml"/><Relationship Id="rId41" Type="http://schemas.openxmlformats.org/officeDocument/2006/relationships/font" Target="fonts/font1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98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418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90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61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0974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3694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8363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7875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1039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281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936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913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239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343488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39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6877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6011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8045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735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41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23636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037075"/>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830691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681326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148341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7289316"/>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83243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5081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077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61837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842466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206478" y="1149591"/>
            <a:ext cx="7493597" cy="5447853"/>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2776"/>
              </a:buClr>
              <a:buSzPts val="3600"/>
              <a:buFont typeface="Verdana"/>
              <a:buNone/>
            </a:pPr>
            <a:r>
              <a:rPr lang="en-US" sz="24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IN" sz="2800" b="1" dirty="0">
                <a:effectLst/>
                <a:latin typeface="Times New Roman" panose="02020603050405020304" pitchFamily="18" charset="0"/>
                <a:ea typeface="Arial" panose="020B0604020202020204" pitchFamily="34" charset="0"/>
                <a:cs typeface="Times New Roman" panose="02020603050405020304" pitchFamily="18" charset="0"/>
              </a:rPr>
              <a:t>Classification of Myocardial Infarction</a:t>
            </a: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rtl="0">
              <a:lnSpc>
                <a:spcPct val="100000"/>
              </a:lnSpc>
              <a:spcBef>
                <a:spcPts val="0"/>
              </a:spcBef>
              <a:spcAft>
                <a:spcPts val="0"/>
              </a:spcAft>
              <a:buClr>
                <a:srgbClr val="002776"/>
              </a:buClr>
              <a:buSzPts val="3600"/>
              <a:buFont typeface="Verdana"/>
              <a:buNone/>
            </a:pPr>
            <a:r>
              <a:rPr lang="en-US" sz="2000" b="1" i="0" u="none" strike="noStrike" cap="none" dirty="0">
                <a:solidFill>
                  <a:srgbClr val="002060"/>
                </a:solidFill>
                <a:latin typeface="Times New Roman" panose="02020603050405020304" pitchFamily="18" charset="0"/>
                <a:ea typeface="Verdana"/>
                <a:cs typeface="Times New Roman" panose="02020603050405020304" pitchFamily="18" charset="0"/>
                <a:sym typeface="Verdana"/>
              </a:rPr>
              <a:t>Team :</a:t>
            </a:r>
            <a:r>
              <a:rPr lang="en-US" sz="2000" b="1" i="0" u="none" strike="noStrike" cap="none" dirty="0">
                <a:solidFill>
                  <a:schemeClr val="accent5">
                    <a:lumMod val="50000"/>
                  </a:schemeClr>
                </a:solidFill>
                <a:latin typeface="Times New Roman" panose="02020603050405020304" pitchFamily="18" charset="0"/>
                <a:ea typeface="Verdana"/>
                <a:cs typeface="Times New Roman" panose="02020603050405020304" pitchFamily="18" charset="0"/>
                <a:sym typeface="Verdana"/>
              </a:rPr>
              <a:t> </a:t>
            </a:r>
          </a:p>
          <a:p>
            <a:pPr marL="0" marR="0" lvl="0" indent="0" rtl="0">
              <a:lnSpc>
                <a:spcPct val="100000"/>
              </a:lnSpc>
              <a:spcBef>
                <a:spcPts val="0"/>
              </a:spcBef>
              <a:spcAft>
                <a:spcPts val="0"/>
              </a:spcAft>
              <a:buClr>
                <a:srgbClr val="002776"/>
              </a:buClr>
              <a:buSzPts val="3600"/>
              <a:buFont typeface="Verdana"/>
              <a:buNone/>
            </a:pPr>
            <a:r>
              <a:rPr lang="en-US" sz="2000" b="1" dirty="0">
                <a:solidFill>
                  <a:srgbClr val="002776"/>
                </a:solidFill>
                <a:effectLst/>
                <a:latin typeface="Times New Roman" panose="02020603050405020304" pitchFamily="18" charset="0"/>
                <a:ea typeface="Verdana"/>
                <a:cs typeface="Times New Roman" panose="02020603050405020304" pitchFamily="18" charset="0"/>
                <a:sym typeface="Verdana"/>
              </a:rPr>
              <a:t>	</a:t>
            </a:r>
            <a:r>
              <a:rPr lang="en-IN" sz="1800" b="1" i="0" dirty="0">
                <a:effectLst/>
                <a:latin typeface="Times New Roman" panose="02020603050405020304" pitchFamily="18" charset="0"/>
                <a:cs typeface="Times New Roman" panose="02020603050405020304" pitchFamily="18" charset="0"/>
              </a:rPr>
              <a:t>Mr. Akshay Sanjiv </a:t>
            </a:r>
            <a:r>
              <a:rPr lang="en-IN" sz="1800" b="1" i="0" dirty="0" err="1">
                <a:effectLst/>
                <a:latin typeface="Times New Roman" panose="02020603050405020304" pitchFamily="18" charset="0"/>
                <a:cs typeface="Times New Roman" panose="02020603050405020304" pitchFamily="18" charset="0"/>
              </a:rPr>
              <a:t>Kamble</a:t>
            </a:r>
            <a:endParaRPr lang="en-IN" sz="1800" b="1" i="0" dirty="0">
              <a:effectLst/>
              <a:latin typeface="Times New Roman" panose="02020603050405020304" pitchFamily="18" charset="0"/>
              <a:cs typeface="Times New Roman" panose="02020603050405020304" pitchFamily="18" charset="0"/>
            </a:endParaRPr>
          </a:p>
          <a:p>
            <a:pPr marL="0" marR="0" lvl="0" indent="0" rtl="0">
              <a:lnSpc>
                <a:spcPct val="100000"/>
              </a:lnSpc>
              <a:spcBef>
                <a:spcPts val="0"/>
              </a:spcBef>
              <a:spcAft>
                <a:spcPts val="0"/>
              </a:spcAft>
              <a:buClr>
                <a:srgbClr val="002776"/>
              </a:buClr>
              <a:buSzPts val="3600"/>
              <a:buFont typeface="Verdana"/>
              <a:buNone/>
            </a:pPr>
            <a:r>
              <a:rPr lang="en-IN" sz="1800" b="1"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1800" b="1" i="0" dirty="0">
                <a:effectLst/>
                <a:latin typeface="Times New Roman" panose="02020603050405020304" pitchFamily="18" charset="0"/>
                <a:cs typeface="Times New Roman" panose="02020603050405020304" pitchFamily="18" charset="0"/>
              </a:rPr>
              <a:t>Ms. Sakshi Sanjay </a:t>
            </a:r>
            <a:r>
              <a:rPr lang="en-IN" sz="1800" b="1" i="0" dirty="0" err="1">
                <a:effectLst/>
                <a:latin typeface="Times New Roman" panose="02020603050405020304" pitchFamily="18" charset="0"/>
                <a:cs typeface="Times New Roman" panose="02020603050405020304" pitchFamily="18" charset="0"/>
              </a:rPr>
              <a:t>Bais</a:t>
            </a:r>
            <a:endParaRPr lang="en-IN" sz="1800" b="1" i="0" dirty="0">
              <a:effectLst/>
              <a:latin typeface="Times New Roman" panose="02020603050405020304" pitchFamily="18" charset="0"/>
              <a:cs typeface="Times New Roman" panose="02020603050405020304" pitchFamily="18" charset="0"/>
            </a:endParaRPr>
          </a:p>
          <a:p>
            <a:pPr marL="0" marR="0" lvl="0" indent="0" rtl="0">
              <a:lnSpc>
                <a:spcPct val="100000"/>
              </a:lnSpc>
              <a:spcBef>
                <a:spcPts val="0"/>
              </a:spcBef>
              <a:spcAft>
                <a:spcPts val="0"/>
              </a:spcAft>
              <a:buClr>
                <a:srgbClr val="002776"/>
              </a:buClr>
              <a:buSzPts val="3600"/>
              <a:buFont typeface="Verdana"/>
              <a:buNone/>
            </a:pPr>
            <a:r>
              <a:rPr lang="en-IN" sz="2000" b="1"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1800" b="1" i="0" dirty="0">
                <a:effectLst/>
                <a:latin typeface="Times New Roman" panose="02020603050405020304" pitchFamily="18" charset="0"/>
                <a:cs typeface="Times New Roman" panose="02020603050405020304" pitchFamily="18" charset="0"/>
              </a:rPr>
              <a:t>Mr. Prashant </a:t>
            </a:r>
            <a:r>
              <a:rPr lang="en-IN" sz="1800" b="1" i="0" dirty="0" err="1">
                <a:effectLst/>
                <a:latin typeface="Times New Roman" panose="02020603050405020304" pitchFamily="18" charset="0"/>
                <a:cs typeface="Times New Roman" panose="02020603050405020304" pitchFamily="18" charset="0"/>
              </a:rPr>
              <a:t>Punamchand</a:t>
            </a:r>
            <a:r>
              <a:rPr lang="en-IN" sz="1800" b="1" i="0" dirty="0">
                <a:effectLst/>
                <a:latin typeface="Times New Roman" panose="02020603050405020304" pitchFamily="18" charset="0"/>
                <a:cs typeface="Times New Roman" panose="02020603050405020304" pitchFamily="18" charset="0"/>
              </a:rPr>
              <a:t> Jadhav</a:t>
            </a:r>
          </a:p>
          <a:p>
            <a:pPr marL="0" marR="0" lvl="0" indent="0" rtl="0">
              <a:lnSpc>
                <a:spcPct val="100000"/>
              </a:lnSpc>
              <a:spcBef>
                <a:spcPts val="0"/>
              </a:spcBef>
              <a:spcAft>
                <a:spcPts val="0"/>
              </a:spcAft>
              <a:buClr>
                <a:srgbClr val="002776"/>
              </a:buClr>
              <a:buSzPts val="3600"/>
              <a:buFont typeface="Verdana"/>
              <a:buNone/>
            </a:pPr>
            <a:r>
              <a:rPr lang="en-IN" sz="1800" b="1"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1800" b="1" i="0" dirty="0">
                <a:effectLst/>
                <a:latin typeface="Times New Roman" panose="02020603050405020304" pitchFamily="18" charset="0"/>
                <a:cs typeface="Times New Roman" panose="02020603050405020304" pitchFamily="18" charset="0"/>
              </a:rPr>
              <a:t>Ms. </a:t>
            </a:r>
            <a:r>
              <a:rPr lang="en-IN" sz="1800" b="1" i="0" dirty="0" err="1">
                <a:effectLst/>
                <a:latin typeface="Times New Roman" panose="02020603050405020304" pitchFamily="18" charset="0"/>
                <a:cs typeface="Times New Roman" panose="02020603050405020304" pitchFamily="18" charset="0"/>
              </a:rPr>
              <a:t>Tanavi</a:t>
            </a:r>
            <a:r>
              <a:rPr lang="en-IN" sz="1800" b="1" i="0" dirty="0">
                <a:effectLst/>
                <a:latin typeface="Times New Roman" panose="02020603050405020304" pitchFamily="18" charset="0"/>
                <a:cs typeface="Times New Roman" panose="02020603050405020304" pitchFamily="18" charset="0"/>
              </a:rPr>
              <a:t> Sandip </a:t>
            </a:r>
            <a:r>
              <a:rPr lang="en-IN" sz="1800" b="1" i="0" dirty="0" err="1">
                <a:effectLst/>
                <a:latin typeface="Times New Roman" panose="02020603050405020304" pitchFamily="18" charset="0"/>
                <a:cs typeface="Times New Roman" panose="02020603050405020304" pitchFamily="18" charset="0"/>
              </a:rPr>
              <a:t>Daware</a:t>
            </a:r>
            <a:endParaRPr lang="en-IN" sz="1800" b="1" dirty="0">
              <a:latin typeface="Times New Roman" panose="02020603050405020304" pitchFamily="18" charset="0"/>
              <a:cs typeface="Times New Roman" panose="02020603050405020304" pitchFamily="18" charset="0"/>
            </a:endParaRPr>
          </a:p>
          <a:p>
            <a:pPr marL="0" marR="0" lvl="0" indent="0" rtl="0">
              <a:lnSpc>
                <a:spcPct val="100000"/>
              </a:lnSpc>
              <a:spcBef>
                <a:spcPts val="0"/>
              </a:spcBef>
              <a:spcAft>
                <a:spcPts val="0"/>
              </a:spcAft>
              <a:buClr>
                <a:srgbClr val="002776"/>
              </a:buClr>
              <a:buSzPts val="3600"/>
              <a:buFont typeface="Verdana"/>
              <a:buNone/>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1800" b="1" i="0" dirty="0">
                <a:effectLst/>
                <a:latin typeface="Times New Roman" panose="02020603050405020304" pitchFamily="18" charset="0"/>
                <a:cs typeface="Times New Roman" panose="02020603050405020304" pitchFamily="18" charset="0"/>
              </a:rPr>
              <a:t>Mr. Rohit Ashok Patil</a:t>
            </a:r>
          </a:p>
          <a:p>
            <a:pPr marL="0" marR="0" lvl="0" indent="0" rtl="0">
              <a:lnSpc>
                <a:spcPct val="100000"/>
              </a:lnSpc>
              <a:spcBef>
                <a:spcPts val="0"/>
              </a:spcBef>
              <a:spcAft>
                <a:spcPts val="0"/>
              </a:spcAft>
              <a:buClr>
                <a:srgbClr val="002776"/>
              </a:buClr>
              <a:buSzPts val="3600"/>
              <a:buFont typeface="Verdana"/>
              <a:buNone/>
            </a:pPr>
            <a:r>
              <a:rPr lang="en-IN" sz="1800" b="1"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1800" b="1" i="0" dirty="0">
                <a:solidFill>
                  <a:srgbClr val="222222"/>
                </a:solidFill>
                <a:effectLst/>
                <a:latin typeface="Times New Roman" panose="02020603050405020304" pitchFamily="18" charset="0"/>
                <a:cs typeface="Times New Roman" panose="02020603050405020304" pitchFamily="18" charset="0"/>
              </a:rPr>
              <a:t>Ms. Sakshi Vijay </a:t>
            </a:r>
            <a:r>
              <a:rPr lang="en-IN" sz="1800" b="1" i="0" dirty="0" err="1">
                <a:solidFill>
                  <a:srgbClr val="222222"/>
                </a:solidFill>
                <a:effectLst/>
                <a:latin typeface="Times New Roman" panose="02020603050405020304" pitchFamily="18" charset="0"/>
                <a:cs typeface="Times New Roman" panose="02020603050405020304" pitchFamily="18" charset="0"/>
              </a:rPr>
              <a:t>Wagh</a:t>
            </a:r>
            <a:endParaRPr lang="en-IN" sz="1800" b="1" dirty="0">
              <a:solidFill>
                <a:srgbClr val="222222"/>
              </a:solidFill>
              <a:latin typeface="Times New Roman" panose="02020603050405020304" pitchFamily="18" charset="0"/>
              <a:cs typeface="Times New Roman" panose="02020603050405020304" pitchFamily="18" charset="0"/>
            </a:endParaRPr>
          </a:p>
          <a:p>
            <a:pPr marL="0" marR="0" lvl="0" indent="0" rtl="0">
              <a:lnSpc>
                <a:spcPct val="100000"/>
              </a:lnSpc>
              <a:spcBef>
                <a:spcPts val="0"/>
              </a:spcBef>
              <a:spcAft>
                <a:spcPts val="0"/>
              </a:spcAft>
              <a:buClr>
                <a:srgbClr val="002776"/>
              </a:buClr>
              <a:buSzPts val="3600"/>
              <a:buFont typeface="Verdana"/>
              <a:buNone/>
            </a:pPr>
            <a:r>
              <a:rPr lang="en-IN" sz="1800" b="1" i="0" u="none" strike="noStrike" cap="none" dirty="0">
                <a:solidFill>
                  <a:srgbClr val="222222"/>
                </a:solidFill>
                <a:latin typeface="Times New Roman" panose="02020603050405020304" pitchFamily="18" charset="0"/>
                <a:cs typeface="Times New Roman" panose="02020603050405020304" pitchFamily="18" charset="0"/>
                <a:sym typeface="Arial"/>
              </a:rPr>
              <a:t>	</a:t>
            </a:r>
            <a:r>
              <a:rPr lang="en-IN" sz="1800" b="1" i="0" dirty="0">
                <a:effectLst/>
                <a:latin typeface="Times New Roman" panose="02020603050405020304" pitchFamily="18" charset="0"/>
                <a:cs typeface="Times New Roman" panose="02020603050405020304" pitchFamily="18" charset="0"/>
              </a:rPr>
              <a:t>Ms. </a:t>
            </a:r>
            <a:r>
              <a:rPr lang="en-IN" sz="1800" b="1" i="0" dirty="0" err="1">
                <a:effectLst/>
                <a:latin typeface="Times New Roman" panose="02020603050405020304" pitchFamily="18" charset="0"/>
                <a:cs typeface="Times New Roman" panose="02020603050405020304" pitchFamily="18" charset="0"/>
              </a:rPr>
              <a:t>Nikhitha</a:t>
            </a:r>
            <a:r>
              <a:rPr lang="en-IN" sz="1800" b="1" i="0" dirty="0">
                <a:effectLst/>
                <a:latin typeface="Times New Roman" panose="02020603050405020304" pitchFamily="18" charset="0"/>
                <a:cs typeface="Times New Roman" panose="02020603050405020304" pitchFamily="18" charset="0"/>
              </a:rPr>
              <a:t> K R</a:t>
            </a:r>
          </a:p>
          <a:p>
            <a:pPr marL="0" marR="0" lvl="0" indent="0" rtl="0">
              <a:lnSpc>
                <a:spcPct val="100000"/>
              </a:lnSpc>
              <a:spcBef>
                <a:spcPts val="0"/>
              </a:spcBef>
              <a:spcAft>
                <a:spcPts val="0"/>
              </a:spcAft>
              <a:buClr>
                <a:srgbClr val="002776"/>
              </a:buClr>
              <a:buSzPts val="3600"/>
              <a:buFont typeface="Verdana"/>
              <a:buNone/>
            </a:pPr>
            <a:endParaRPr sz="2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2776"/>
              </a:buClr>
              <a:buSzPts val="2400"/>
              <a:buFont typeface="Verdana"/>
              <a:buNone/>
            </a:pPr>
            <a:r>
              <a:rPr lang="en-US" sz="2000" b="1" i="0" u="none" strike="noStrike" cap="none" dirty="0">
                <a:solidFill>
                  <a:srgbClr val="002060"/>
                </a:solidFill>
                <a:latin typeface="Times New Roman" panose="02020603050405020304" pitchFamily="18" charset="0"/>
                <a:ea typeface="Verdana"/>
                <a:cs typeface="Times New Roman" panose="02020603050405020304" pitchFamily="18" charset="0"/>
                <a:sym typeface="Verdana"/>
              </a:rPr>
              <a:t>Mentors</a:t>
            </a:r>
            <a:r>
              <a:rPr lang="en-US" sz="2000" b="1" dirty="0">
                <a:solidFill>
                  <a:srgbClr val="002060"/>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accent5">
                    <a:lumMod val="50000"/>
                  </a:schemeClr>
                </a:solidFill>
                <a:latin typeface="Times New Roman" panose="02020603050405020304" pitchFamily="18" charset="0"/>
                <a:ea typeface="Verdana"/>
                <a:cs typeface="Times New Roman" panose="02020603050405020304" pitchFamily="18" charset="0"/>
                <a:sym typeface="Verdana"/>
              </a:rPr>
              <a:t> </a:t>
            </a:r>
          </a:p>
          <a:p>
            <a:pPr marL="0" marR="0" lvl="0" indent="0" algn="l" rtl="0">
              <a:lnSpc>
                <a:spcPct val="100000"/>
              </a:lnSpc>
              <a:spcBef>
                <a:spcPts val="0"/>
              </a:spcBef>
              <a:spcAft>
                <a:spcPts val="0"/>
              </a:spcAft>
              <a:buClr>
                <a:srgbClr val="002776"/>
              </a:buClr>
              <a:buSzPts val="2400"/>
              <a:buFont typeface="Verdana"/>
              <a:buNone/>
            </a:pPr>
            <a:r>
              <a:rPr lang="en-US" sz="2000" b="1" dirty="0">
                <a:solidFill>
                  <a:srgbClr val="002776"/>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Mr. </a:t>
            </a:r>
            <a:r>
              <a:rPr lang="en-US" sz="2000" b="1" dirty="0" err="1">
                <a:solidFill>
                  <a:schemeClr val="tx1"/>
                </a:solidFill>
                <a:latin typeface="Times New Roman" panose="02020603050405020304" pitchFamily="18" charset="0"/>
                <a:ea typeface="Verdana"/>
                <a:cs typeface="Times New Roman" panose="02020603050405020304" pitchFamily="18" charset="0"/>
                <a:sym typeface="Verdana"/>
              </a:rPr>
              <a:t>Rajshekar</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 and Pallavi </a:t>
            </a:r>
            <a:r>
              <a:rPr lang="en-US" sz="2000" b="1" dirty="0" err="1">
                <a:solidFill>
                  <a:schemeClr val="tx1"/>
                </a:solidFill>
                <a:latin typeface="Times New Roman" panose="02020603050405020304" pitchFamily="18" charset="0"/>
                <a:ea typeface="Verdana"/>
                <a:cs typeface="Times New Roman" panose="02020603050405020304" pitchFamily="18" charset="0"/>
                <a:sym typeface="Verdana"/>
              </a:rPr>
              <a:t>Bapuram</a:t>
            </a:r>
            <a:endParaRPr lang="en-US" sz="2000" b="1" dirty="0">
              <a:solidFill>
                <a:schemeClr val="tx1"/>
              </a:solidFill>
              <a:latin typeface="Times New Roman" panose="02020603050405020304" pitchFamily="18" charset="0"/>
              <a:ea typeface="Verdana"/>
              <a:cs typeface="Times New Roman" panose="02020603050405020304" pitchFamily="18" charset="0"/>
              <a:sym typeface="Verdana"/>
            </a:endParaRPr>
          </a:p>
          <a:p>
            <a:pPr marL="0" marR="0" lvl="0" indent="0" algn="l" rtl="0">
              <a:lnSpc>
                <a:spcPct val="100000"/>
              </a:lnSpc>
              <a:spcBef>
                <a:spcPts val="0"/>
              </a:spcBef>
              <a:spcAft>
                <a:spcPts val="0"/>
              </a:spcAft>
              <a:buClr>
                <a:srgbClr val="002776"/>
              </a:buClr>
              <a:buSzPts val="2400"/>
              <a:buFont typeface="Verdana"/>
              <a:buNone/>
            </a:pPr>
            <a:endParaRPr lang="en-US" sz="2000" b="1" i="0" u="none" strike="noStrike" cap="none" dirty="0">
              <a:solidFill>
                <a:schemeClr val="tx1"/>
              </a:solidFill>
              <a:latin typeface="Times New Roman" panose="02020603050405020304" pitchFamily="18" charset="0"/>
              <a:ea typeface="Verdana"/>
              <a:cs typeface="Times New Roman" panose="02020603050405020304" pitchFamily="18" charset="0"/>
              <a:sym typeface="Verdana"/>
            </a:endParaRPr>
          </a:p>
          <a:p>
            <a:pPr marL="0" marR="0" lvl="0" indent="0" algn="l" rtl="0">
              <a:lnSpc>
                <a:spcPct val="100000"/>
              </a:lnSpc>
              <a:spcBef>
                <a:spcPts val="0"/>
              </a:spcBef>
              <a:spcAft>
                <a:spcPts val="0"/>
              </a:spcAft>
              <a:buClr>
                <a:srgbClr val="002776"/>
              </a:buClr>
              <a:buSzPts val="2400"/>
              <a:buFont typeface="Verdana"/>
              <a:buNone/>
            </a:pPr>
            <a:r>
              <a:rPr lang="en-US" sz="2000" b="1" dirty="0">
                <a:solidFill>
                  <a:srgbClr val="002060"/>
                </a:solidFill>
                <a:latin typeface="Times New Roman" panose="02020603050405020304" pitchFamily="18" charset="0"/>
                <a:ea typeface="Verdana"/>
                <a:cs typeface="Times New Roman" panose="02020603050405020304" pitchFamily="18" charset="0"/>
                <a:sym typeface="Verdana"/>
              </a:rPr>
              <a:t>Date :</a:t>
            </a:r>
            <a:r>
              <a:rPr lang="en-US" sz="2000" b="1" dirty="0">
                <a:solidFill>
                  <a:schemeClr val="accent5">
                    <a:lumMod val="50000"/>
                  </a:schemeClr>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26</a:t>
            </a:r>
            <a:r>
              <a:rPr lang="en-US" sz="2000" b="1" baseline="30000" dirty="0">
                <a:solidFill>
                  <a:schemeClr val="tx1"/>
                </a:solidFill>
                <a:latin typeface="Times New Roman" panose="02020603050405020304" pitchFamily="18" charset="0"/>
                <a:ea typeface="Verdana"/>
                <a:cs typeface="Times New Roman" panose="02020603050405020304" pitchFamily="18" charset="0"/>
                <a:sym typeface="Verdana"/>
              </a:rPr>
              <a:t>th</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 April 2023</a:t>
            </a:r>
            <a:endParaRPr lang="en-US" sz="2000" b="0" i="0" u="none" strike="noStrike" cap="none" dirty="0">
              <a:solidFill>
                <a:schemeClr val="accent5">
                  <a:lumMod val="50000"/>
                </a:schemeClr>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Times New Roman" panose="02020603050405020304" pitchFamily="18" charset="0"/>
                <a:ea typeface="Verdana"/>
                <a:cs typeface="Times New Roman" panose="02020603050405020304" pitchFamily="18" charset="0"/>
                <a:sym typeface="Verdana"/>
              </a:rPr>
              <a:t> </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33" name="Google Shape;333;p1"/>
          <p:cNvPicPr preferRelativeResize="0"/>
          <p:nvPr/>
        </p:nvPicPr>
        <p:blipFill rotWithShape="1">
          <a:blip r:embed="rId3">
            <a:alphaModFix/>
          </a:blip>
          <a:srcRect/>
          <a:stretch/>
        </p:blipFill>
        <p:spPr>
          <a:xfrm>
            <a:off x="7877055" y="78658"/>
            <a:ext cx="1187050" cy="5506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84183" y="511604"/>
            <a:ext cx="451228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Decision Tree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 name="Picture 4">
            <a:extLst>
              <a:ext uri="{FF2B5EF4-FFF2-40B4-BE49-F238E27FC236}">
                <a16:creationId xmlns:a16="http://schemas.microsoft.com/office/drawing/2014/main" id="{A6EFECD0-E7B2-6DE6-38C4-95B0970F9A9C}"/>
              </a:ext>
            </a:extLst>
          </p:cNvPr>
          <p:cNvPicPr>
            <a:picLocks noChangeAspect="1"/>
          </p:cNvPicPr>
          <p:nvPr/>
        </p:nvPicPr>
        <p:blipFill>
          <a:blip r:embed="rId4"/>
          <a:stretch>
            <a:fillRect/>
          </a:stretch>
        </p:blipFill>
        <p:spPr>
          <a:xfrm>
            <a:off x="384183" y="1152524"/>
            <a:ext cx="5915025" cy="3638550"/>
          </a:xfrm>
          <a:prstGeom prst="rect">
            <a:avLst/>
          </a:prstGeom>
        </p:spPr>
      </p:pic>
      <p:sp>
        <p:nvSpPr>
          <p:cNvPr id="7" name="TextBox 6">
            <a:extLst>
              <a:ext uri="{FF2B5EF4-FFF2-40B4-BE49-F238E27FC236}">
                <a16:creationId xmlns:a16="http://schemas.microsoft.com/office/drawing/2014/main" id="{AF639812-5195-5760-6916-0B7888D762F8}"/>
              </a:ext>
            </a:extLst>
          </p:cNvPr>
          <p:cNvSpPr txBox="1"/>
          <p:nvPr/>
        </p:nvSpPr>
        <p:spPr>
          <a:xfrm>
            <a:off x="384183" y="4961401"/>
            <a:ext cx="6739288" cy="1323439"/>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Decision tree model is 78%. The micro f1 score is 0.78 and weighted f1 score is 0.79 which is good.</a:t>
            </a:r>
            <a:br>
              <a:rPr lang="en-IN" sz="1600" dirty="0">
                <a:solidFill>
                  <a:schemeClr val="tx1"/>
                </a:solidFill>
                <a:latin typeface="Times New Roman" panose="02020603050405020304" pitchFamily="18" charset="0"/>
                <a:cs typeface="Times New Roman" panose="02020603050405020304" pitchFamily="18" charset="0"/>
              </a:rPr>
            </a:br>
            <a:br>
              <a:rPr lang="en-IN" sz="1600" dirty="0">
                <a:solidFill>
                  <a:schemeClr val="tx1"/>
                </a:solidFill>
                <a:latin typeface="Times New Roman" panose="02020603050405020304" pitchFamily="18" charset="0"/>
                <a:cs typeface="Times New Roman" panose="02020603050405020304" pitchFamily="18" charset="0"/>
              </a:rPr>
            </a:br>
            <a:br>
              <a:rPr lang="en-IN" sz="1600" dirty="0">
                <a:solidFill>
                  <a:schemeClr val="tx1"/>
                </a:solidFill>
                <a:latin typeface="Times New Roman" panose="02020603050405020304" pitchFamily="18" charset="0"/>
                <a:cs typeface="Times New Roman" panose="02020603050405020304" pitchFamily="18" charset="0"/>
              </a:rPr>
            </a:br>
            <a:endParaRPr lang="en-IN" sz="1600" dirty="0"/>
          </a:p>
        </p:txBody>
      </p:sp>
    </p:spTree>
    <p:extLst>
      <p:ext uri="{BB962C8B-B14F-4D97-AF65-F5344CB8AC3E}">
        <p14:creationId xmlns:p14="http://schemas.microsoft.com/office/powerpoint/2010/main" val="40345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24895" y="448299"/>
            <a:ext cx="452732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Random Forest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A2311201-2521-396E-BA74-B709908815EB}"/>
              </a:ext>
            </a:extLst>
          </p:cNvPr>
          <p:cNvPicPr>
            <a:picLocks noChangeAspect="1"/>
          </p:cNvPicPr>
          <p:nvPr/>
        </p:nvPicPr>
        <p:blipFill>
          <a:blip r:embed="rId4"/>
          <a:stretch>
            <a:fillRect/>
          </a:stretch>
        </p:blipFill>
        <p:spPr>
          <a:xfrm>
            <a:off x="197895" y="1103374"/>
            <a:ext cx="6219825" cy="3571875"/>
          </a:xfrm>
          <a:prstGeom prst="rect">
            <a:avLst/>
          </a:prstGeom>
        </p:spPr>
      </p:pic>
      <p:sp>
        <p:nvSpPr>
          <p:cNvPr id="5" name="TextBox 4">
            <a:extLst>
              <a:ext uri="{FF2B5EF4-FFF2-40B4-BE49-F238E27FC236}">
                <a16:creationId xmlns:a16="http://schemas.microsoft.com/office/drawing/2014/main" id="{FDAC07E6-5F16-191D-B82D-53B23409C255}"/>
              </a:ext>
            </a:extLst>
          </p:cNvPr>
          <p:cNvSpPr txBox="1"/>
          <p:nvPr/>
        </p:nvSpPr>
        <p:spPr>
          <a:xfrm>
            <a:off x="479424" y="4939040"/>
            <a:ext cx="6721475" cy="584775"/>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Random Forest model is 88%. The micro f1 score is 0.88 and weighted f1 score is 0.84 which is good.</a:t>
            </a:r>
            <a:endParaRPr lang="en-IN" sz="1600" dirty="0"/>
          </a:p>
        </p:txBody>
      </p:sp>
    </p:spTree>
    <p:extLst>
      <p:ext uri="{BB962C8B-B14F-4D97-AF65-F5344CB8AC3E}">
        <p14:creationId xmlns:p14="http://schemas.microsoft.com/office/powerpoint/2010/main" val="262157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24895" y="511604"/>
            <a:ext cx="498452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Logistic Regression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B20D93FC-9CF2-239F-864D-DE17A0DC9BFB}"/>
              </a:ext>
            </a:extLst>
          </p:cNvPr>
          <p:cNvSpPr txBox="1"/>
          <p:nvPr/>
        </p:nvSpPr>
        <p:spPr>
          <a:xfrm>
            <a:off x="479424" y="5060722"/>
            <a:ext cx="6657976" cy="584775"/>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Logistic Regression model is 85%. The micro f1 score is 0.84 and weighted f1 score is 0.84 which is good.</a:t>
            </a:r>
            <a:endParaRPr lang="en-IN" sz="1600" dirty="0"/>
          </a:p>
        </p:txBody>
      </p:sp>
      <p:pic>
        <p:nvPicPr>
          <p:cNvPr id="7" name="Picture 6">
            <a:extLst>
              <a:ext uri="{FF2B5EF4-FFF2-40B4-BE49-F238E27FC236}">
                <a16:creationId xmlns:a16="http://schemas.microsoft.com/office/drawing/2014/main" id="{94F334E0-0F19-FEBD-A89E-770613390C2B}"/>
              </a:ext>
            </a:extLst>
          </p:cNvPr>
          <p:cNvPicPr>
            <a:picLocks noChangeAspect="1"/>
          </p:cNvPicPr>
          <p:nvPr/>
        </p:nvPicPr>
        <p:blipFill>
          <a:blip r:embed="rId4"/>
          <a:stretch>
            <a:fillRect/>
          </a:stretch>
        </p:blipFill>
        <p:spPr>
          <a:xfrm>
            <a:off x="324895" y="1222456"/>
            <a:ext cx="5848350" cy="3514725"/>
          </a:xfrm>
          <a:prstGeom prst="rect">
            <a:avLst/>
          </a:prstGeom>
        </p:spPr>
      </p:pic>
    </p:spTree>
    <p:extLst>
      <p:ext uri="{BB962C8B-B14F-4D97-AF65-F5344CB8AC3E}">
        <p14:creationId xmlns:p14="http://schemas.microsoft.com/office/powerpoint/2010/main" val="1373353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50294" y="305924"/>
            <a:ext cx="506236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K-nearest neighbour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327C2793-4D11-937E-8978-9FAA7A72A75B}"/>
              </a:ext>
            </a:extLst>
          </p:cNvPr>
          <p:cNvSpPr txBox="1"/>
          <p:nvPr/>
        </p:nvSpPr>
        <p:spPr>
          <a:xfrm>
            <a:off x="504824" y="4831318"/>
            <a:ext cx="6708775" cy="584775"/>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K-nearest neighbour model is 59%. The micro f1 score is 0.59 and weighted f1 score is 0.68.</a:t>
            </a:r>
            <a:endParaRPr lang="en-IN" sz="1600" dirty="0"/>
          </a:p>
        </p:txBody>
      </p:sp>
      <p:pic>
        <p:nvPicPr>
          <p:cNvPr id="3" name="Picture 2">
            <a:extLst>
              <a:ext uri="{FF2B5EF4-FFF2-40B4-BE49-F238E27FC236}">
                <a16:creationId xmlns:a16="http://schemas.microsoft.com/office/drawing/2014/main" id="{02E8CBCE-0B43-95C9-8989-A27BF3553F91}"/>
              </a:ext>
            </a:extLst>
          </p:cNvPr>
          <p:cNvPicPr>
            <a:picLocks noChangeAspect="1"/>
          </p:cNvPicPr>
          <p:nvPr/>
        </p:nvPicPr>
        <p:blipFill>
          <a:blip r:embed="rId4"/>
          <a:stretch>
            <a:fillRect/>
          </a:stretch>
        </p:blipFill>
        <p:spPr>
          <a:xfrm>
            <a:off x="504824" y="1096661"/>
            <a:ext cx="5562600" cy="3467100"/>
          </a:xfrm>
          <a:prstGeom prst="rect">
            <a:avLst/>
          </a:prstGeom>
        </p:spPr>
      </p:pic>
    </p:spTree>
    <p:extLst>
      <p:ext uri="{BB962C8B-B14F-4D97-AF65-F5344CB8AC3E}">
        <p14:creationId xmlns:p14="http://schemas.microsoft.com/office/powerpoint/2010/main" val="116274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462431" y="305924"/>
            <a:ext cx="2929698"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SVM model :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9C8B1409-DCD2-CB59-E450-E5AFE18D06EE}"/>
              </a:ext>
            </a:extLst>
          </p:cNvPr>
          <p:cNvSpPr txBox="1"/>
          <p:nvPr/>
        </p:nvSpPr>
        <p:spPr>
          <a:xfrm>
            <a:off x="445436" y="4755118"/>
            <a:ext cx="6641163" cy="523220"/>
          </a:xfrm>
          <a:prstGeom prst="rect">
            <a:avLst/>
          </a:prstGeom>
          <a:noFill/>
        </p:spPr>
        <p:txBody>
          <a:bodyPr wrap="square">
            <a:spAutoFit/>
          </a:bodyPr>
          <a:lstStyle/>
          <a:p>
            <a:r>
              <a:rPr lang="en-IN" sz="1400" dirty="0">
                <a:solidFill>
                  <a:schemeClr val="tx1"/>
                </a:solidFill>
                <a:latin typeface="Times New Roman" panose="02020603050405020304" pitchFamily="18" charset="0"/>
                <a:cs typeface="Times New Roman" panose="02020603050405020304" pitchFamily="18" charset="0"/>
              </a:rPr>
              <a:t>The accuracy of the </a:t>
            </a:r>
            <a:r>
              <a:rPr lang="en-IN" dirty="0">
                <a:solidFill>
                  <a:schemeClr val="tx1"/>
                </a:solidFill>
                <a:latin typeface="Times New Roman" panose="02020603050405020304" pitchFamily="18" charset="0"/>
                <a:cs typeface="Times New Roman" panose="02020603050405020304" pitchFamily="18" charset="0"/>
              </a:rPr>
              <a:t>Support Vector Machine</a:t>
            </a:r>
            <a:r>
              <a:rPr lang="en-IN" sz="1400" dirty="0">
                <a:solidFill>
                  <a:schemeClr val="tx1"/>
                </a:solidFill>
                <a:latin typeface="Times New Roman" panose="02020603050405020304" pitchFamily="18" charset="0"/>
                <a:cs typeface="Times New Roman" panose="02020603050405020304" pitchFamily="18" charset="0"/>
              </a:rPr>
              <a:t> model is </a:t>
            </a:r>
            <a:r>
              <a:rPr lang="en-IN" dirty="0">
                <a:solidFill>
                  <a:schemeClr val="tx1"/>
                </a:solidFill>
                <a:latin typeface="Times New Roman" panose="02020603050405020304" pitchFamily="18" charset="0"/>
                <a:cs typeface="Times New Roman" panose="02020603050405020304" pitchFamily="18" charset="0"/>
              </a:rPr>
              <a:t>88</a:t>
            </a:r>
            <a:r>
              <a:rPr lang="en-IN" sz="1400" dirty="0">
                <a:solidFill>
                  <a:schemeClr val="tx1"/>
                </a:solidFill>
                <a:latin typeface="Times New Roman" panose="02020603050405020304" pitchFamily="18" charset="0"/>
                <a:cs typeface="Times New Roman" panose="02020603050405020304" pitchFamily="18" charset="0"/>
              </a:rPr>
              <a:t>%. The micro f1 score is 0.87 and weighted f1 score is 0.83 which is good.</a:t>
            </a:r>
            <a:endParaRPr lang="en-IN" sz="1400" dirty="0"/>
          </a:p>
        </p:txBody>
      </p:sp>
      <p:pic>
        <p:nvPicPr>
          <p:cNvPr id="7" name="Picture 6">
            <a:extLst>
              <a:ext uri="{FF2B5EF4-FFF2-40B4-BE49-F238E27FC236}">
                <a16:creationId xmlns:a16="http://schemas.microsoft.com/office/drawing/2014/main" id="{8D9431C0-BDEB-EDE8-F4AD-431778EB7129}"/>
              </a:ext>
            </a:extLst>
          </p:cNvPr>
          <p:cNvPicPr>
            <a:picLocks noChangeAspect="1"/>
          </p:cNvPicPr>
          <p:nvPr/>
        </p:nvPicPr>
        <p:blipFill>
          <a:blip r:embed="rId4"/>
          <a:stretch>
            <a:fillRect/>
          </a:stretch>
        </p:blipFill>
        <p:spPr>
          <a:xfrm>
            <a:off x="462431" y="1020461"/>
            <a:ext cx="5534025" cy="3543300"/>
          </a:xfrm>
          <a:prstGeom prst="rect">
            <a:avLst/>
          </a:prstGeom>
        </p:spPr>
      </p:pic>
    </p:spTree>
    <p:extLst>
      <p:ext uri="{BB962C8B-B14F-4D97-AF65-F5344CB8AC3E}">
        <p14:creationId xmlns:p14="http://schemas.microsoft.com/office/powerpoint/2010/main" val="352628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424331" y="511604"/>
            <a:ext cx="414766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XGBoost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F98D4E8F-BD9E-7678-02C8-6F6D8ED1D507}"/>
              </a:ext>
            </a:extLst>
          </p:cNvPr>
          <p:cNvPicPr>
            <a:picLocks noChangeAspect="1"/>
          </p:cNvPicPr>
          <p:nvPr/>
        </p:nvPicPr>
        <p:blipFill>
          <a:blip r:embed="rId4"/>
          <a:stretch>
            <a:fillRect/>
          </a:stretch>
        </p:blipFill>
        <p:spPr>
          <a:xfrm>
            <a:off x="439079" y="1236662"/>
            <a:ext cx="5476875" cy="3571875"/>
          </a:xfrm>
          <a:prstGeom prst="rect">
            <a:avLst/>
          </a:prstGeom>
        </p:spPr>
      </p:pic>
      <p:sp>
        <p:nvSpPr>
          <p:cNvPr id="4" name="TextBox 3">
            <a:extLst>
              <a:ext uri="{FF2B5EF4-FFF2-40B4-BE49-F238E27FC236}">
                <a16:creationId xmlns:a16="http://schemas.microsoft.com/office/drawing/2014/main" id="{DAB4C038-78AE-EE0F-EEBC-F9D62DC70E54}"/>
              </a:ext>
            </a:extLst>
          </p:cNvPr>
          <p:cNvSpPr txBox="1"/>
          <p:nvPr/>
        </p:nvSpPr>
        <p:spPr>
          <a:xfrm>
            <a:off x="426394" y="4966170"/>
            <a:ext cx="6641163" cy="523220"/>
          </a:xfrm>
          <a:prstGeom prst="rect">
            <a:avLst/>
          </a:prstGeom>
          <a:noFill/>
        </p:spPr>
        <p:txBody>
          <a:bodyPr wrap="square">
            <a:spAutoFit/>
          </a:bodyPr>
          <a:lstStyle/>
          <a:p>
            <a:r>
              <a:rPr lang="en-IN" sz="1400" dirty="0">
                <a:solidFill>
                  <a:schemeClr val="tx1"/>
                </a:solidFill>
                <a:latin typeface="Times New Roman" panose="02020603050405020304" pitchFamily="18" charset="0"/>
                <a:cs typeface="Times New Roman" panose="02020603050405020304" pitchFamily="18" charset="0"/>
              </a:rPr>
              <a:t>The accuracy of the XGBoost model is </a:t>
            </a:r>
            <a:r>
              <a:rPr lang="en-IN" dirty="0">
                <a:solidFill>
                  <a:schemeClr val="tx1"/>
                </a:solidFill>
                <a:latin typeface="Times New Roman" panose="02020603050405020304" pitchFamily="18" charset="0"/>
                <a:cs typeface="Times New Roman" panose="02020603050405020304" pitchFamily="18" charset="0"/>
              </a:rPr>
              <a:t>88</a:t>
            </a:r>
            <a:r>
              <a:rPr lang="en-IN" sz="1400" dirty="0">
                <a:solidFill>
                  <a:schemeClr val="tx1"/>
                </a:solidFill>
                <a:latin typeface="Times New Roman" panose="02020603050405020304" pitchFamily="18" charset="0"/>
                <a:cs typeface="Times New Roman" panose="02020603050405020304" pitchFamily="18" charset="0"/>
              </a:rPr>
              <a:t>%. The micro f1 score is 0.88 and weighted f1 score is 0.85 which is good.</a:t>
            </a:r>
            <a:endParaRPr lang="en-IN" sz="1400" dirty="0"/>
          </a:p>
        </p:txBody>
      </p:sp>
    </p:spTree>
    <p:extLst>
      <p:ext uri="{BB962C8B-B14F-4D97-AF65-F5344CB8AC3E}">
        <p14:creationId xmlns:p14="http://schemas.microsoft.com/office/powerpoint/2010/main" val="149999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98931" y="334928"/>
            <a:ext cx="371586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Naïve Bayes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TextBox 3">
            <a:extLst>
              <a:ext uri="{FF2B5EF4-FFF2-40B4-BE49-F238E27FC236}">
                <a16:creationId xmlns:a16="http://schemas.microsoft.com/office/drawing/2014/main" id="{02DF6209-E129-B558-5C13-80FC57861336}"/>
              </a:ext>
            </a:extLst>
          </p:cNvPr>
          <p:cNvSpPr txBox="1"/>
          <p:nvPr/>
        </p:nvSpPr>
        <p:spPr>
          <a:xfrm>
            <a:off x="411646" y="4966170"/>
            <a:ext cx="6641163" cy="584775"/>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Naïve Bayes model is 48%. The micro f1 score is 0.47 and weighted f1 score is 0.60 which is good.</a:t>
            </a:r>
            <a:endParaRPr lang="en-IN" sz="1600" dirty="0"/>
          </a:p>
        </p:txBody>
      </p:sp>
      <p:pic>
        <p:nvPicPr>
          <p:cNvPr id="6" name="Picture 5">
            <a:extLst>
              <a:ext uri="{FF2B5EF4-FFF2-40B4-BE49-F238E27FC236}">
                <a16:creationId xmlns:a16="http://schemas.microsoft.com/office/drawing/2014/main" id="{76015BDB-8046-B525-F04C-1318086525F9}"/>
              </a:ext>
            </a:extLst>
          </p:cNvPr>
          <p:cNvPicPr>
            <a:picLocks noChangeAspect="1"/>
          </p:cNvPicPr>
          <p:nvPr/>
        </p:nvPicPr>
        <p:blipFill>
          <a:blip r:embed="rId4"/>
          <a:stretch>
            <a:fillRect/>
          </a:stretch>
        </p:blipFill>
        <p:spPr>
          <a:xfrm>
            <a:off x="398931" y="1037250"/>
            <a:ext cx="5581650" cy="3543300"/>
          </a:xfrm>
          <a:prstGeom prst="rect">
            <a:avLst/>
          </a:prstGeom>
        </p:spPr>
      </p:pic>
    </p:spTree>
    <p:extLst>
      <p:ext uri="{BB962C8B-B14F-4D97-AF65-F5344CB8AC3E}">
        <p14:creationId xmlns:p14="http://schemas.microsoft.com/office/powerpoint/2010/main" val="42260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98931" y="334928"/>
            <a:ext cx="569215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Naïve Bayes (Gaussian)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F31B228B-26F0-0185-8B18-2E684ECC532F}"/>
              </a:ext>
            </a:extLst>
          </p:cNvPr>
          <p:cNvPicPr>
            <a:picLocks noChangeAspect="1"/>
          </p:cNvPicPr>
          <p:nvPr/>
        </p:nvPicPr>
        <p:blipFill>
          <a:blip r:embed="rId4"/>
          <a:stretch>
            <a:fillRect/>
          </a:stretch>
        </p:blipFill>
        <p:spPr>
          <a:xfrm>
            <a:off x="288976" y="1037456"/>
            <a:ext cx="6029325" cy="3514725"/>
          </a:xfrm>
          <a:prstGeom prst="rect">
            <a:avLst/>
          </a:prstGeom>
        </p:spPr>
      </p:pic>
      <p:sp>
        <p:nvSpPr>
          <p:cNvPr id="4" name="TextBox 3">
            <a:extLst>
              <a:ext uri="{FF2B5EF4-FFF2-40B4-BE49-F238E27FC236}">
                <a16:creationId xmlns:a16="http://schemas.microsoft.com/office/drawing/2014/main" id="{02DF6209-E129-B558-5C13-80FC57861336}"/>
              </a:ext>
            </a:extLst>
          </p:cNvPr>
          <p:cNvSpPr txBox="1"/>
          <p:nvPr/>
        </p:nvSpPr>
        <p:spPr>
          <a:xfrm>
            <a:off x="411646" y="4966170"/>
            <a:ext cx="6641163" cy="584775"/>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Naïve Bayes model is 88%. The micro f1 score is 0.88 and weighted f1 score is 0.83 which is good.</a:t>
            </a:r>
            <a:endParaRPr lang="en-IN" sz="1600" dirty="0"/>
          </a:p>
        </p:txBody>
      </p:sp>
    </p:spTree>
    <p:extLst>
      <p:ext uri="{BB962C8B-B14F-4D97-AF65-F5344CB8AC3E}">
        <p14:creationId xmlns:p14="http://schemas.microsoft.com/office/powerpoint/2010/main" val="3357807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98931" y="334928"/>
            <a:ext cx="305546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ANN model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TextBox 3">
            <a:extLst>
              <a:ext uri="{FF2B5EF4-FFF2-40B4-BE49-F238E27FC236}">
                <a16:creationId xmlns:a16="http://schemas.microsoft.com/office/drawing/2014/main" id="{02DF6209-E129-B558-5C13-80FC57861336}"/>
              </a:ext>
            </a:extLst>
          </p:cNvPr>
          <p:cNvSpPr txBox="1"/>
          <p:nvPr/>
        </p:nvSpPr>
        <p:spPr>
          <a:xfrm>
            <a:off x="411646" y="4966170"/>
            <a:ext cx="6641163" cy="584775"/>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ANN model is 87%. The micro f1 score is 0.87 and weighted f1 score is 0.81 which is good.</a:t>
            </a:r>
            <a:endParaRPr lang="en-IN" sz="1600" dirty="0"/>
          </a:p>
        </p:txBody>
      </p:sp>
      <p:pic>
        <p:nvPicPr>
          <p:cNvPr id="7" name="Picture 6">
            <a:extLst>
              <a:ext uri="{FF2B5EF4-FFF2-40B4-BE49-F238E27FC236}">
                <a16:creationId xmlns:a16="http://schemas.microsoft.com/office/drawing/2014/main" id="{902A8D50-3393-A08C-EDEF-ED088DC13825}"/>
              </a:ext>
            </a:extLst>
          </p:cNvPr>
          <p:cNvPicPr>
            <a:picLocks noChangeAspect="1"/>
          </p:cNvPicPr>
          <p:nvPr/>
        </p:nvPicPr>
        <p:blipFill>
          <a:blip r:embed="rId4"/>
          <a:stretch>
            <a:fillRect/>
          </a:stretch>
        </p:blipFill>
        <p:spPr>
          <a:xfrm>
            <a:off x="398931" y="1027010"/>
            <a:ext cx="5686425" cy="3476625"/>
          </a:xfrm>
          <a:prstGeom prst="rect">
            <a:avLst/>
          </a:prstGeom>
        </p:spPr>
      </p:pic>
    </p:spTree>
    <p:extLst>
      <p:ext uri="{BB962C8B-B14F-4D97-AF65-F5344CB8AC3E}">
        <p14:creationId xmlns:p14="http://schemas.microsoft.com/office/powerpoint/2010/main" val="314034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98931" y="334928"/>
            <a:ext cx="5950498"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Histogram Gradient Boosting:</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TextBox 3">
            <a:extLst>
              <a:ext uri="{FF2B5EF4-FFF2-40B4-BE49-F238E27FC236}">
                <a16:creationId xmlns:a16="http://schemas.microsoft.com/office/drawing/2014/main" id="{02DF6209-E129-B558-5C13-80FC57861336}"/>
              </a:ext>
            </a:extLst>
          </p:cNvPr>
          <p:cNvSpPr txBox="1"/>
          <p:nvPr/>
        </p:nvSpPr>
        <p:spPr>
          <a:xfrm>
            <a:off x="398931" y="4737570"/>
            <a:ext cx="6641163" cy="1138773"/>
          </a:xfrm>
          <a:prstGeom prst="rect">
            <a:avLst/>
          </a:prstGeom>
          <a:noFill/>
        </p:spPr>
        <p:txBody>
          <a:bodyPr wrap="square">
            <a:spAutoFit/>
          </a:bodyPr>
          <a:lstStyle/>
          <a:p>
            <a:r>
              <a:rPr lang="en-IN" sz="1600" dirty="0">
                <a:solidFill>
                  <a:schemeClr val="tx1"/>
                </a:solidFill>
                <a:latin typeface="Times New Roman" panose="02020603050405020304" pitchFamily="18" charset="0"/>
                <a:cs typeface="Times New Roman" panose="02020603050405020304" pitchFamily="18" charset="0"/>
              </a:rPr>
              <a:t>The accuracy of the H gradient Boosting Classifier() is 91%.</a:t>
            </a:r>
            <a:r>
              <a:rPr lang="en-US" sz="2000" b="0" i="0" dirty="0">
                <a:solidFill>
                  <a:srgbClr val="222222"/>
                </a:solidFill>
                <a:effectLst/>
                <a:latin typeface="Lato" panose="020F0502020204030203" pitchFamily="34" charset="0"/>
              </a:rPr>
              <a:t>  </a:t>
            </a:r>
            <a:r>
              <a:rPr lang="en-US" sz="1600" dirty="0">
                <a:solidFill>
                  <a:schemeClr val="tx1"/>
                </a:solidFill>
                <a:latin typeface="Times New Roman" panose="02020603050405020304" pitchFamily="18" charset="0"/>
                <a:cs typeface="Times New Roman" panose="02020603050405020304" pitchFamily="18" charset="0"/>
              </a:rPr>
              <a:t>By reducing the number of features, it will be used to increase the algorithm’s speed. As a result, the same notion is employed in DT by grouping with histograms, which is known as the HGB classifier.</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FF2F67-B454-8902-CFE9-9B0D51BFE3CD}"/>
              </a:ext>
            </a:extLst>
          </p:cNvPr>
          <p:cNvPicPr>
            <a:picLocks noChangeAspect="1"/>
          </p:cNvPicPr>
          <p:nvPr/>
        </p:nvPicPr>
        <p:blipFill>
          <a:blip r:embed="rId4"/>
          <a:srcRect/>
          <a:stretch/>
        </p:blipFill>
        <p:spPr>
          <a:xfrm>
            <a:off x="398931" y="1092200"/>
            <a:ext cx="6364776" cy="3310466"/>
          </a:xfrm>
          <a:prstGeom prst="rect">
            <a:avLst/>
          </a:prstGeom>
        </p:spPr>
      </p:pic>
    </p:spTree>
    <p:extLst>
      <p:ext uri="{BB962C8B-B14F-4D97-AF65-F5344CB8AC3E}">
        <p14:creationId xmlns:p14="http://schemas.microsoft.com/office/powerpoint/2010/main" val="72682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12649"/>
            <a:ext cx="350712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rgbClr val="002776"/>
                </a:solidFill>
                <a:latin typeface="Times New Roman" panose="02020603050405020304" pitchFamily="18" charset="0"/>
                <a:cs typeface="Times New Roman" panose="02020603050405020304" pitchFamily="18" charset="0"/>
                <a:sym typeface="Arial"/>
              </a:rPr>
              <a:t>Business Problem:</a:t>
            </a:r>
            <a:endParaRPr sz="1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40" name="Google Shape;340;p2"/>
          <p:cNvSpPr txBox="1"/>
          <p:nvPr/>
        </p:nvSpPr>
        <p:spPr>
          <a:xfrm>
            <a:off x="-20236" y="3632940"/>
            <a:ext cx="8979000" cy="2508339"/>
          </a:xfrm>
          <a:prstGeom prst="rect">
            <a:avLst/>
          </a:prstGeom>
          <a:noFill/>
          <a:ln>
            <a:noFill/>
          </a:ln>
        </p:spPr>
        <p:txBody>
          <a:bodyPr spcFirstLastPara="1" wrap="square" lIns="91425" tIns="45700" rIns="91425" bIns="45700" anchor="t" anchorCtr="0">
            <a:spAutoFit/>
          </a:bodyPr>
          <a:lstStyle/>
          <a:p>
            <a:r>
              <a:rPr lang="en-IN" sz="18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Myocardial Infarction(Commonly known as “Heart attack”)  is one of the most challenging problems of modern medicine. Acute myocardial infarction is associated with high mortality in the first year after it. The incidence of MI remains high in all countries. This is especially true for the urban population of highly developed countries, which are exposed to chronic stress factors, irregular and not always balanced nutrition.</a:t>
            </a:r>
            <a:endParaRPr lang="en-IN" sz="1800" dirty="0">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 Given dataset consists of 124 variables with 1700 records of patients. Classify the Lethal outcome (cause) (LET_IS)(Y variable) by using the given dataset.</a:t>
            </a:r>
          </a:p>
          <a:p>
            <a:pPr marL="0" marR="0" lvl="0" indent="0" rtl="0">
              <a:spcBef>
                <a:spcPts val="0"/>
              </a:spcBef>
              <a:spcAft>
                <a:spcPts val="0"/>
              </a:spcAft>
              <a:buClr>
                <a:srgbClr val="000000"/>
              </a:buClr>
              <a:buSzPts val="1300"/>
              <a:buFont typeface="Arial"/>
              <a:buNone/>
            </a:pPr>
            <a:endParaRPr sz="13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341" name="Google Shape;341;p2"/>
          <p:cNvSpPr txBox="1"/>
          <p:nvPr/>
        </p:nvSpPr>
        <p:spPr>
          <a:xfrm>
            <a:off x="0" y="2903091"/>
            <a:ext cx="2569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rgbClr val="002060"/>
                </a:solidFill>
                <a:latin typeface="Times New Roman" panose="02020603050405020304" pitchFamily="18" charset="0"/>
                <a:ea typeface="Century Gothic"/>
                <a:cs typeface="Times New Roman" panose="02020603050405020304" pitchFamily="18" charset="0"/>
                <a:sym typeface="Century Gothic"/>
              </a:rPr>
              <a:t>Objective:</a:t>
            </a:r>
            <a:endParaRPr sz="2400" b="0" i="0" u="none" strike="noStrike" cap="none" dirty="0">
              <a:solidFill>
                <a:srgbClr val="002060"/>
              </a:solidFill>
              <a:latin typeface="Times New Roman" panose="02020603050405020304" pitchFamily="18" charset="0"/>
              <a:cs typeface="Times New Roman" panose="02020603050405020304" pitchFamily="18" charset="0"/>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8" y="665372"/>
            <a:ext cx="6985200" cy="11127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To classify the patients from their records.</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Century Gothic"/>
              <a:cs typeface="Times New Roman" panose="02020603050405020304" pitchFamily="18" charset="0"/>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35431" y="511604"/>
            <a:ext cx="501823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Model Accuracy &amp; f1 Score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2" name="Table 2">
            <a:extLst>
              <a:ext uri="{FF2B5EF4-FFF2-40B4-BE49-F238E27FC236}">
                <a16:creationId xmlns:a16="http://schemas.microsoft.com/office/drawing/2014/main" id="{B309F019-0C07-DEB4-8F6D-99FCB57C1E72}"/>
              </a:ext>
            </a:extLst>
          </p:cNvPr>
          <p:cNvGraphicFramePr>
            <a:graphicFrameLocks noGrp="1"/>
          </p:cNvGraphicFramePr>
          <p:nvPr>
            <p:extLst>
              <p:ext uri="{D42A27DB-BD31-4B8C-83A1-F6EECF244321}">
                <p14:modId xmlns:p14="http://schemas.microsoft.com/office/powerpoint/2010/main" val="2249605212"/>
              </p:ext>
            </p:extLst>
          </p:nvPr>
        </p:nvGraphicFramePr>
        <p:xfrm>
          <a:off x="335431" y="1226575"/>
          <a:ext cx="6827370" cy="5116830"/>
        </p:xfrm>
        <a:graphic>
          <a:graphicData uri="http://schemas.openxmlformats.org/drawingml/2006/table">
            <a:tbl>
              <a:tblPr firstRow="1" bandRow="1">
                <a:tableStyleId>{5C22544A-7EE6-4342-B048-85BDC9FD1C3A}</a:tableStyleId>
              </a:tblPr>
              <a:tblGrid>
                <a:gridCol w="2275790">
                  <a:extLst>
                    <a:ext uri="{9D8B030D-6E8A-4147-A177-3AD203B41FA5}">
                      <a16:colId xmlns:a16="http://schemas.microsoft.com/office/drawing/2014/main" val="1347577179"/>
                    </a:ext>
                  </a:extLst>
                </a:gridCol>
                <a:gridCol w="2275790">
                  <a:extLst>
                    <a:ext uri="{9D8B030D-6E8A-4147-A177-3AD203B41FA5}">
                      <a16:colId xmlns:a16="http://schemas.microsoft.com/office/drawing/2014/main" val="3259192453"/>
                    </a:ext>
                  </a:extLst>
                </a:gridCol>
                <a:gridCol w="2275790">
                  <a:extLst>
                    <a:ext uri="{9D8B030D-6E8A-4147-A177-3AD203B41FA5}">
                      <a16:colId xmlns:a16="http://schemas.microsoft.com/office/drawing/2014/main" val="259071239"/>
                    </a:ext>
                  </a:extLst>
                </a:gridCol>
              </a:tblGrid>
              <a:tr h="447675">
                <a:tc>
                  <a:txBody>
                    <a:bodyPr/>
                    <a:lstStyle/>
                    <a:p>
                      <a:pPr algn="ctr"/>
                      <a:r>
                        <a:rPr lang="en-IN" dirty="0"/>
                        <a:t>Model Name</a:t>
                      </a:r>
                    </a:p>
                  </a:txBody>
                  <a:tcPr/>
                </a:tc>
                <a:tc>
                  <a:txBody>
                    <a:bodyPr/>
                    <a:lstStyle/>
                    <a:p>
                      <a:pPr algn="ctr"/>
                      <a:r>
                        <a:rPr lang="en-IN" dirty="0"/>
                        <a:t>Accuracy</a:t>
                      </a:r>
                    </a:p>
                  </a:txBody>
                  <a:tcPr/>
                </a:tc>
                <a:tc>
                  <a:txBody>
                    <a:bodyPr/>
                    <a:lstStyle/>
                    <a:p>
                      <a:pPr algn="ctr"/>
                      <a:r>
                        <a:rPr lang="en-IN" dirty="0"/>
                        <a:t>f1 Score</a:t>
                      </a:r>
                    </a:p>
                  </a:txBody>
                  <a:tcPr/>
                </a:tc>
                <a:extLst>
                  <a:ext uri="{0D108BD9-81ED-4DB2-BD59-A6C34878D82A}">
                    <a16:rowId xmlns:a16="http://schemas.microsoft.com/office/drawing/2014/main" val="711722512"/>
                  </a:ext>
                </a:extLst>
              </a:tr>
              <a:tr h="447675">
                <a:tc>
                  <a:txBody>
                    <a:bodyPr/>
                    <a:lstStyle/>
                    <a:p>
                      <a:pPr algn="ctr"/>
                      <a:r>
                        <a:rPr lang="en-IN" dirty="0"/>
                        <a:t>Decision Tree</a:t>
                      </a:r>
                    </a:p>
                  </a:txBody>
                  <a:tcPr/>
                </a:tc>
                <a:tc>
                  <a:txBody>
                    <a:bodyPr/>
                    <a:lstStyle/>
                    <a:p>
                      <a:pPr algn="ctr"/>
                      <a:r>
                        <a:rPr lang="en-IN" dirty="0"/>
                        <a:t>78%</a:t>
                      </a:r>
                    </a:p>
                  </a:txBody>
                  <a:tcPr/>
                </a:tc>
                <a:tc>
                  <a:txBody>
                    <a:bodyPr/>
                    <a:lstStyle/>
                    <a:p>
                      <a:pPr algn="ctr"/>
                      <a:r>
                        <a:rPr lang="en-IN" dirty="0"/>
                        <a:t>0.79</a:t>
                      </a:r>
                    </a:p>
                  </a:txBody>
                  <a:tcPr/>
                </a:tc>
                <a:extLst>
                  <a:ext uri="{0D108BD9-81ED-4DB2-BD59-A6C34878D82A}">
                    <a16:rowId xmlns:a16="http://schemas.microsoft.com/office/drawing/2014/main" val="4181610683"/>
                  </a:ext>
                </a:extLst>
              </a:tr>
              <a:tr h="447675">
                <a:tc>
                  <a:txBody>
                    <a:bodyPr/>
                    <a:lstStyle/>
                    <a:p>
                      <a:pPr algn="ctr"/>
                      <a:r>
                        <a:rPr lang="en-IN" dirty="0"/>
                        <a:t>Random Forest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88%</a:t>
                      </a:r>
                    </a:p>
                  </a:txBody>
                  <a:tcPr/>
                </a:tc>
                <a:tc>
                  <a:txBody>
                    <a:bodyPr/>
                    <a:lstStyle/>
                    <a:p>
                      <a:pPr algn="ctr"/>
                      <a:r>
                        <a:rPr lang="en-IN" dirty="0"/>
                        <a:t>0.84</a:t>
                      </a:r>
                    </a:p>
                  </a:txBody>
                  <a:tcPr/>
                </a:tc>
                <a:extLst>
                  <a:ext uri="{0D108BD9-81ED-4DB2-BD59-A6C34878D82A}">
                    <a16:rowId xmlns:a16="http://schemas.microsoft.com/office/drawing/2014/main" val="2231607421"/>
                  </a:ext>
                </a:extLst>
              </a:tr>
              <a:tr h="447675">
                <a:tc>
                  <a:txBody>
                    <a:bodyPr/>
                    <a:lstStyle/>
                    <a:p>
                      <a:pPr algn="ctr"/>
                      <a:r>
                        <a:rPr lang="en-IN" dirty="0"/>
                        <a:t>Logistic Regression</a:t>
                      </a:r>
                    </a:p>
                  </a:txBody>
                  <a:tcPr/>
                </a:tc>
                <a:tc>
                  <a:txBody>
                    <a:bodyPr/>
                    <a:lstStyle/>
                    <a:p>
                      <a:pPr algn="ctr"/>
                      <a:r>
                        <a:rPr lang="en-IN" dirty="0"/>
                        <a:t>85%</a:t>
                      </a:r>
                    </a:p>
                  </a:txBody>
                  <a:tcPr/>
                </a:tc>
                <a:tc>
                  <a:txBody>
                    <a:bodyPr/>
                    <a:lstStyle/>
                    <a:p>
                      <a:pPr algn="ctr"/>
                      <a:r>
                        <a:rPr lang="en-IN" dirty="0"/>
                        <a:t>0.84</a:t>
                      </a:r>
                    </a:p>
                  </a:txBody>
                  <a:tcPr/>
                </a:tc>
                <a:extLst>
                  <a:ext uri="{0D108BD9-81ED-4DB2-BD59-A6C34878D82A}">
                    <a16:rowId xmlns:a16="http://schemas.microsoft.com/office/drawing/2014/main" val="1737386116"/>
                  </a:ext>
                </a:extLst>
              </a:tr>
              <a:tr h="447675">
                <a:tc>
                  <a:txBody>
                    <a:bodyPr/>
                    <a:lstStyle/>
                    <a:p>
                      <a:pPr algn="ctr"/>
                      <a:r>
                        <a:rPr lang="en-IN" dirty="0"/>
                        <a:t>KNN</a:t>
                      </a:r>
                    </a:p>
                  </a:txBody>
                  <a:tcPr/>
                </a:tc>
                <a:tc>
                  <a:txBody>
                    <a:bodyPr/>
                    <a:lstStyle/>
                    <a:p>
                      <a:pPr algn="ctr"/>
                      <a:r>
                        <a:rPr lang="en-IN" dirty="0"/>
                        <a:t>59%</a:t>
                      </a:r>
                    </a:p>
                  </a:txBody>
                  <a:tcPr/>
                </a:tc>
                <a:tc>
                  <a:txBody>
                    <a:bodyPr/>
                    <a:lstStyle/>
                    <a:p>
                      <a:pPr algn="ctr"/>
                      <a:r>
                        <a:rPr lang="en-IN" dirty="0"/>
                        <a:t>0.68</a:t>
                      </a:r>
                    </a:p>
                  </a:txBody>
                  <a:tcPr/>
                </a:tc>
                <a:extLst>
                  <a:ext uri="{0D108BD9-81ED-4DB2-BD59-A6C34878D82A}">
                    <a16:rowId xmlns:a16="http://schemas.microsoft.com/office/drawing/2014/main" val="1787199238"/>
                  </a:ext>
                </a:extLst>
              </a:tr>
              <a:tr h="447675">
                <a:tc>
                  <a:txBody>
                    <a:bodyPr/>
                    <a:lstStyle/>
                    <a:p>
                      <a:pPr algn="ctr"/>
                      <a:r>
                        <a:rPr lang="en-IN" dirty="0"/>
                        <a:t>SVM</a:t>
                      </a:r>
                    </a:p>
                  </a:txBody>
                  <a:tcPr/>
                </a:tc>
                <a:tc>
                  <a:txBody>
                    <a:bodyPr/>
                    <a:lstStyle/>
                    <a:p>
                      <a:pPr algn="ctr"/>
                      <a:r>
                        <a:rPr lang="en-IN" dirty="0"/>
                        <a:t>88%</a:t>
                      </a:r>
                    </a:p>
                  </a:txBody>
                  <a:tcPr/>
                </a:tc>
                <a:tc>
                  <a:txBody>
                    <a:bodyPr/>
                    <a:lstStyle/>
                    <a:p>
                      <a:pPr algn="ctr"/>
                      <a:r>
                        <a:rPr lang="en-IN" dirty="0"/>
                        <a:t>0.83</a:t>
                      </a:r>
                    </a:p>
                  </a:txBody>
                  <a:tcPr/>
                </a:tc>
                <a:extLst>
                  <a:ext uri="{0D108BD9-81ED-4DB2-BD59-A6C34878D82A}">
                    <a16:rowId xmlns:a16="http://schemas.microsoft.com/office/drawing/2014/main" val="1528037741"/>
                  </a:ext>
                </a:extLst>
              </a:tr>
              <a:tr h="447675">
                <a:tc>
                  <a:txBody>
                    <a:bodyPr/>
                    <a:lstStyle/>
                    <a:p>
                      <a:pPr algn="ctr"/>
                      <a:r>
                        <a:rPr lang="en-IN" dirty="0"/>
                        <a:t>XGBoost</a:t>
                      </a:r>
                    </a:p>
                  </a:txBody>
                  <a:tcPr/>
                </a:tc>
                <a:tc>
                  <a:txBody>
                    <a:bodyPr/>
                    <a:lstStyle/>
                    <a:p>
                      <a:pPr algn="ctr"/>
                      <a:r>
                        <a:rPr lang="en-IN" dirty="0"/>
                        <a:t>88%</a:t>
                      </a:r>
                    </a:p>
                  </a:txBody>
                  <a:tcPr/>
                </a:tc>
                <a:tc>
                  <a:txBody>
                    <a:bodyPr/>
                    <a:lstStyle/>
                    <a:p>
                      <a:pPr algn="ctr"/>
                      <a:r>
                        <a:rPr lang="en-IN" dirty="0"/>
                        <a:t>0.85</a:t>
                      </a:r>
                    </a:p>
                  </a:txBody>
                  <a:tcPr/>
                </a:tc>
                <a:extLst>
                  <a:ext uri="{0D108BD9-81ED-4DB2-BD59-A6C34878D82A}">
                    <a16:rowId xmlns:a16="http://schemas.microsoft.com/office/drawing/2014/main" val="2125869210"/>
                  </a:ext>
                </a:extLst>
              </a:tr>
              <a:tr h="447675">
                <a:tc>
                  <a:txBody>
                    <a:bodyPr/>
                    <a:lstStyle/>
                    <a:p>
                      <a:pPr algn="ctr"/>
                      <a:r>
                        <a:rPr lang="en-IN" dirty="0"/>
                        <a:t>Naïve Bayes</a:t>
                      </a:r>
                    </a:p>
                  </a:txBody>
                  <a:tcPr/>
                </a:tc>
                <a:tc>
                  <a:txBody>
                    <a:bodyPr/>
                    <a:lstStyle/>
                    <a:p>
                      <a:pPr algn="ctr"/>
                      <a:r>
                        <a:rPr lang="en-IN" dirty="0"/>
                        <a:t>48%</a:t>
                      </a:r>
                    </a:p>
                  </a:txBody>
                  <a:tcPr/>
                </a:tc>
                <a:tc>
                  <a:txBody>
                    <a:bodyPr/>
                    <a:lstStyle/>
                    <a:p>
                      <a:pPr algn="ctr"/>
                      <a:r>
                        <a:rPr lang="en-IN" dirty="0"/>
                        <a:t>0.60</a:t>
                      </a:r>
                    </a:p>
                  </a:txBody>
                  <a:tcPr/>
                </a:tc>
                <a:extLst>
                  <a:ext uri="{0D108BD9-81ED-4DB2-BD59-A6C34878D82A}">
                    <a16:rowId xmlns:a16="http://schemas.microsoft.com/office/drawing/2014/main" val="2389351235"/>
                  </a:ext>
                </a:extLst>
              </a:tr>
              <a:tr h="44767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Naïve Bayes</a:t>
                      </a:r>
                    </a:p>
                    <a:p>
                      <a:pPr algn="ctr"/>
                      <a:r>
                        <a:rPr lang="en-IN" dirty="0"/>
                        <a:t>(Gaussian)</a:t>
                      </a:r>
                    </a:p>
                  </a:txBody>
                  <a:tcPr/>
                </a:tc>
                <a:tc>
                  <a:txBody>
                    <a:bodyPr/>
                    <a:lstStyle/>
                    <a:p>
                      <a:pPr algn="ctr"/>
                      <a:r>
                        <a:rPr lang="en-IN" dirty="0"/>
                        <a:t>88%</a:t>
                      </a:r>
                    </a:p>
                  </a:txBody>
                  <a:tcPr/>
                </a:tc>
                <a:tc>
                  <a:txBody>
                    <a:bodyPr/>
                    <a:lstStyle/>
                    <a:p>
                      <a:pPr algn="ctr"/>
                      <a:r>
                        <a:rPr lang="en-IN" dirty="0"/>
                        <a:t>0.83</a:t>
                      </a:r>
                    </a:p>
                  </a:txBody>
                  <a:tcPr/>
                </a:tc>
                <a:extLst>
                  <a:ext uri="{0D108BD9-81ED-4DB2-BD59-A6C34878D82A}">
                    <a16:rowId xmlns:a16="http://schemas.microsoft.com/office/drawing/2014/main" val="743816436"/>
                  </a:ext>
                </a:extLst>
              </a:tr>
              <a:tr h="447675">
                <a:tc>
                  <a:txBody>
                    <a:bodyPr/>
                    <a:lstStyle/>
                    <a:p>
                      <a:pPr algn="ctr"/>
                      <a:r>
                        <a:rPr lang="en-IN" dirty="0"/>
                        <a:t>ANN</a:t>
                      </a:r>
                    </a:p>
                  </a:txBody>
                  <a:tcPr/>
                </a:tc>
                <a:tc>
                  <a:txBody>
                    <a:bodyPr/>
                    <a:lstStyle/>
                    <a:p>
                      <a:pPr algn="ctr"/>
                      <a:r>
                        <a:rPr lang="en-IN" dirty="0"/>
                        <a:t>87%</a:t>
                      </a:r>
                    </a:p>
                  </a:txBody>
                  <a:tcPr/>
                </a:tc>
                <a:tc>
                  <a:txBody>
                    <a:bodyPr/>
                    <a:lstStyle/>
                    <a:p>
                      <a:pPr algn="ctr"/>
                      <a:r>
                        <a:rPr lang="en-IN" dirty="0"/>
                        <a:t>0.87</a:t>
                      </a:r>
                    </a:p>
                  </a:txBody>
                  <a:tcPr/>
                </a:tc>
                <a:extLst>
                  <a:ext uri="{0D108BD9-81ED-4DB2-BD59-A6C34878D82A}">
                    <a16:rowId xmlns:a16="http://schemas.microsoft.com/office/drawing/2014/main" val="3869018503"/>
                  </a:ext>
                </a:extLst>
              </a:tr>
              <a:tr h="447675">
                <a:tc>
                  <a:txBody>
                    <a:bodyPr/>
                    <a:lstStyle/>
                    <a:p>
                      <a:pPr algn="ctr"/>
                      <a:r>
                        <a:rPr lang="en-IN" dirty="0"/>
                        <a:t>HgradientBoosting</a:t>
                      </a:r>
                    </a:p>
                  </a:txBody>
                  <a:tcPr/>
                </a:tc>
                <a:tc>
                  <a:txBody>
                    <a:bodyPr/>
                    <a:lstStyle/>
                    <a:p>
                      <a:pPr algn="ctr"/>
                      <a:r>
                        <a:rPr lang="en-IN" dirty="0"/>
                        <a:t>91%</a:t>
                      </a:r>
                    </a:p>
                  </a:txBody>
                  <a:tcPr/>
                </a:tc>
                <a:tc>
                  <a:txBody>
                    <a:bodyPr/>
                    <a:lstStyle/>
                    <a:p>
                      <a:pPr algn="ctr"/>
                      <a:r>
                        <a:rPr lang="en-IN" dirty="0"/>
                        <a:t>0.91</a:t>
                      </a:r>
                    </a:p>
                  </a:txBody>
                  <a:tcPr/>
                </a:tc>
                <a:extLst>
                  <a:ext uri="{0D108BD9-81ED-4DB2-BD59-A6C34878D82A}">
                    <a16:rowId xmlns:a16="http://schemas.microsoft.com/office/drawing/2014/main" val="2065039585"/>
                  </a:ext>
                </a:extLst>
              </a:tr>
            </a:tbl>
          </a:graphicData>
        </a:graphic>
      </p:graphicFrame>
    </p:spTree>
    <p:extLst>
      <p:ext uri="{BB962C8B-B14F-4D97-AF65-F5344CB8AC3E}">
        <p14:creationId xmlns:p14="http://schemas.microsoft.com/office/powerpoint/2010/main" val="302202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185195" y="169863"/>
            <a:ext cx="743632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Model Accuracy by Lasso Regularization :</a:t>
            </a:r>
            <a:endParaRPr sz="1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2" name="Table 2">
            <a:extLst>
              <a:ext uri="{FF2B5EF4-FFF2-40B4-BE49-F238E27FC236}">
                <a16:creationId xmlns:a16="http://schemas.microsoft.com/office/drawing/2014/main" id="{B309F019-0C07-DEB4-8F6D-99FCB57C1E72}"/>
              </a:ext>
            </a:extLst>
          </p:cNvPr>
          <p:cNvGraphicFramePr>
            <a:graphicFrameLocks noGrp="1"/>
          </p:cNvGraphicFramePr>
          <p:nvPr>
            <p:extLst>
              <p:ext uri="{D42A27DB-BD31-4B8C-83A1-F6EECF244321}">
                <p14:modId xmlns:p14="http://schemas.microsoft.com/office/powerpoint/2010/main" val="3886361727"/>
              </p:ext>
            </p:extLst>
          </p:nvPr>
        </p:nvGraphicFramePr>
        <p:xfrm>
          <a:off x="481206" y="885015"/>
          <a:ext cx="6844301" cy="5379681"/>
        </p:xfrm>
        <a:graphic>
          <a:graphicData uri="http://schemas.openxmlformats.org/drawingml/2006/table">
            <a:tbl>
              <a:tblPr firstRow="1" bandRow="1">
                <a:tableStyleId>{5C22544A-7EE6-4342-B048-85BDC9FD1C3A}</a:tableStyleId>
              </a:tblPr>
              <a:tblGrid>
                <a:gridCol w="2087333">
                  <a:extLst>
                    <a:ext uri="{9D8B030D-6E8A-4147-A177-3AD203B41FA5}">
                      <a16:colId xmlns:a16="http://schemas.microsoft.com/office/drawing/2014/main" val="1347577179"/>
                    </a:ext>
                  </a:extLst>
                </a:gridCol>
                <a:gridCol w="1315092">
                  <a:extLst>
                    <a:ext uri="{9D8B030D-6E8A-4147-A177-3AD203B41FA5}">
                      <a16:colId xmlns:a16="http://schemas.microsoft.com/office/drawing/2014/main" val="4102976693"/>
                    </a:ext>
                  </a:extLst>
                </a:gridCol>
                <a:gridCol w="1726059">
                  <a:extLst>
                    <a:ext uri="{9D8B030D-6E8A-4147-A177-3AD203B41FA5}">
                      <a16:colId xmlns:a16="http://schemas.microsoft.com/office/drawing/2014/main" val="3259192453"/>
                    </a:ext>
                  </a:extLst>
                </a:gridCol>
                <a:gridCol w="1715817">
                  <a:extLst>
                    <a:ext uri="{9D8B030D-6E8A-4147-A177-3AD203B41FA5}">
                      <a16:colId xmlns:a16="http://schemas.microsoft.com/office/drawing/2014/main" val="259071239"/>
                    </a:ext>
                  </a:extLst>
                </a:gridCol>
              </a:tblGrid>
              <a:tr h="522545">
                <a:tc>
                  <a:txBody>
                    <a:bodyPr/>
                    <a:lstStyle/>
                    <a:p>
                      <a:pPr algn="ctr"/>
                      <a:r>
                        <a:rPr lang="en-IN" dirty="0"/>
                        <a:t>Model Name</a:t>
                      </a:r>
                    </a:p>
                  </a:txBody>
                  <a:tcPr/>
                </a:tc>
                <a:tc>
                  <a:txBody>
                    <a:bodyPr/>
                    <a:lstStyle/>
                    <a:p>
                      <a:pPr algn="ctr"/>
                      <a:r>
                        <a:rPr lang="en-IN" dirty="0"/>
                        <a:t>Accuracy</a:t>
                      </a:r>
                    </a:p>
                  </a:txBody>
                  <a:tcPr/>
                </a:tc>
                <a:tc>
                  <a:txBody>
                    <a:bodyPr/>
                    <a:lstStyle/>
                    <a:p>
                      <a:pPr algn="ctr"/>
                      <a:r>
                        <a:rPr lang="en-IN" dirty="0"/>
                        <a:t>Training Acc.</a:t>
                      </a:r>
                    </a:p>
                  </a:txBody>
                  <a:tcPr/>
                </a:tc>
                <a:tc>
                  <a:txBody>
                    <a:bodyPr/>
                    <a:lstStyle/>
                    <a:p>
                      <a:pPr algn="ctr"/>
                      <a:r>
                        <a:rPr lang="en-IN" dirty="0"/>
                        <a:t>Testing Acc.</a:t>
                      </a:r>
                    </a:p>
                  </a:txBody>
                  <a:tcPr/>
                </a:tc>
                <a:extLst>
                  <a:ext uri="{0D108BD9-81ED-4DB2-BD59-A6C34878D82A}">
                    <a16:rowId xmlns:a16="http://schemas.microsoft.com/office/drawing/2014/main" val="711722512"/>
                  </a:ext>
                </a:extLst>
              </a:tr>
              <a:tr h="447122">
                <a:tc>
                  <a:txBody>
                    <a:bodyPr/>
                    <a:lstStyle/>
                    <a:p>
                      <a:pPr algn="ctr"/>
                      <a:r>
                        <a:rPr lang="en-IN" dirty="0"/>
                        <a:t>Decision Tree</a:t>
                      </a:r>
                    </a:p>
                  </a:txBody>
                  <a:tcPr/>
                </a:tc>
                <a:tc>
                  <a:txBody>
                    <a:bodyPr/>
                    <a:lstStyle/>
                    <a:p>
                      <a:pPr algn="ctr"/>
                      <a:r>
                        <a:rPr lang="en-IN" dirty="0"/>
                        <a:t>0.86</a:t>
                      </a:r>
                    </a:p>
                  </a:txBody>
                  <a:tcPr/>
                </a:tc>
                <a:tc>
                  <a:txBody>
                    <a:bodyPr/>
                    <a:lstStyle/>
                    <a:p>
                      <a:pPr algn="ctr"/>
                      <a:r>
                        <a:rPr lang="en-IN" dirty="0"/>
                        <a:t>0.93</a:t>
                      </a:r>
                    </a:p>
                  </a:txBody>
                  <a:tcPr/>
                </a:tc>
                <a:tc>
                  <a:txBody>
                    <a:bodyPr/>
                    <a:lstStyle/>
                    <a:p>
                      <a:pPr algn="ctr"/>
                      <a:r>
                        <a:rPr lang="en-IN" dirty="0"/>
                        <a:t>0.86</a:t>
                      </a:r>
                    </a:p>
                  </a:txBody>
                  <a:tcPr/>
                </a:tc>
                <a:extLst>
                  <a:ext uri="{0D108BD9-81ED-4DB2-BD59-A6C34878D82A}">
                    <a16:rowId xmlns:a16="http://schemas.microsoft.com/office/drawing/2014/main" val="4181610683"/>
                  </a:ext>
                </a:extLst>
              </a:tr>
              <a:tr h="447122">
                <a:tc>
                  <a:txBody>
                    <a:bodyPr/>
                    <a:lstStyle/>
                    <a:p>
                      <a:pPr algn="ctr"/>
                      <a:r>
                        <a:rPr lang="en-IN" dirty="0"/>
                        <a:t>Random Forest</a:t>
                      </a:r>
                    </a:p>
                  </a:txBody>
                  <a:tcPr/>
                </a:tc>
                <a:tc>
                  <a:txBody>
                    <a:bodyPr/>
                    <a:lstStyle/>
                    <a:p>
                      <a:pPr algn="ctr"/>
                      <a:r>
                        <a:rPr lang="en-IN" dirty="0"/>
                        <a:t>0.99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1.0</a:t>
                      </a:r>
                    </a:p>
                  </a:txBody>
                  <a:tcPr/>
                </a:tc>
                <a:tc>
                  <a:txBody>
                    <a:bodyPr/>
                    <a:lstStyle/>
                    <a:p>
                      <a:pPr algn="ctr"/>
                      <a:r>
                        <a:rPr lang="en-IN" dirty="0"/>
                        <a:t>0.99</a:t>
                      </a:r>
                    </a:p>
                  </a:txBody>
                  <a:tcPr/>
                </a:tc>
                <a:extLst>
                  <a:ext uri="{0D108BD9-81ED-4DB2-BD59-A6C34878D82A}">
                    <a16:rowId xmlns:a16="http://schemas.microsoft.com/office/drawing/2014/main" val="2231607421"/>
                  </a:ext>
                </a:extLst>
              </a:tr>
              <a:tr h="447122">
                <a:tc>
                  <a:txBody>
                    <a:bodyPr/>
                    <a:lstStyle/>
                    <a:p>
                      <a:pPr algn="ctr"/>
                      <a:r>
                        <a:rPr lang="en-IN" dirty="0"/>
                        <a:t>Logistic Regression</a:t>
                      </a:r>
                    </a:p>
                  </a:txBody>
                  <a:tcPr/>
                </a:tc>
                <a:tc>
                  <a:txBody>
                    <a:bodyPr/>
                    <a:lstStyle/>
                    <a:p>
                      <a:pPr algn="ctr"/>
                      <a:r>
                        <a:rPr lang="en-IN" dirty="0"/>
                        <a:t>0.89</a:t>
                      </a:r>
                    </a:p>
                  </a:txBody>
                  <a:tcPr/>
                </a:tc>
                <a:tc>
                  <a:txBody>
                    <a:bodyPr/>
                    <a:lstStyle/>
                    <a:p>
                      <a:pPr algn="ctr"/>
                      <a:r>
                        <a:rPr lang="en-IN" dirty="0"/>
                        <a:t>0.88</a:t>
                      </a:r>
                    </a:p>
                  </a:txBody>
                  <a:tcPr/>
                </a:tc>
                <a:tc>
                  <a:txBody>
                    <a:bodyPr/>
                    <a:lstStyle/>
                    <a:p>
                      <a:pPr algn="ctr"/>
                      <a:r>
                        <a:rPr lang="en-IN" dirty="0"/>
                        <a:t>0.88</a:t>
                      </a:r>
                    </a:p>
                  </a:txBody>
                  <a:tcPr/>
                </a:tc>
                <a:extLst>
                  <a:ext uri="{0D108BD9-81ED-4DB2-BD59-A6C34878D82A}">
                    <a16:rowId xmlns:a16="http://schemas.microsoft.com/office/drawing/2014/main" val="1737386116"/>
                  </a:ext>
                </a:extLst>
              </a:tr>
              <a:tr h="447122">
                <a:tc>
                  <a:txBody>
                    <a:bodyPr/>
                    <a:lstStyle/>
                    <a:p>
                      <a:pPr algn="ctr"/>
                      <a:r>
                        <a:rPr lang="en-IN" dirty="0"/>
                        <a:t>KNN</a:t>
                      </a:r>
                    </a:p>
                  </a:txBody>
                  <a:tcPr/>
                </a:tc>
                <a:tc>
                  <a:txBody>
                    <a:bodyPr/>
                    <a:lstStyle/>
                    <a:p>
                      <a:pPr algn="ctr"/>
                      <a:r>
                        <a:rPr lang="en-IN" dirty="0"/>
                        <a:t>0.96</a:t>
                      </a:r>
                    </a:p>
                  </a:txBody>
                  <a:tcPr/>
                </a:tc>
                <a:tc>
                  <a:txBody>
                    <a:bodyPr/>
                    <a:lstStyle/>
                    <a:p>
                      <a:pPr algn="ctr"/>
                      <a:r>
                        <a:rPr lang="en-IN" dirty="0"/>
                        <a:t>0.96</a:t>
                      </a:r>
                    </a:p>
                  </a:txBody>
                  <a:tcPr/>
                </a:tc>
                <a:tc>
                  <a:txBody>
                    <a:bodyPr/>
                    <a:lstStyle/>
                    <a:p>
                      <a:pPr algn="ctr"/>
                      <a:r>
                        <a:rPr lang="en-IN" dirty="0"/>
                        <a:t>0.95</a:t>
                      </a:r>
                    </a:p>
                  </a:txBody>
                  <a:tcPr/>
                </a:tc>
                <a:extLst>
                  <a:ext uri="{0D108BD9-81ED-4DB2-BD59-A6C34878D82A}">
                    <a16:rowId xmlns:a16="http://schemas.microsoft.com/office/drawing/2014/main" val="1787199238"/>
                  </a:ext>
                </a:extLst>
              </a:tr>
              <a:tr h="447122">
                <a:tc>
                  <a:txBody>
                    <a:bodyPr/>
                    <a:lstStyle/>
                    <a:p>
                      <a:pPr algn="ctr"/>
                      <a:r>
                        <a:rPr lang="en-IN" dirty="0"/>
                        <a:t>SVM</a:t>
                      </a:r>
                    </a:p>
                  </a:txBody>
                  <a:tcPr/>
                </a:tc>
                <a:tc>
                  <a:txBody>
                    <a:bodyPr/>
                    <a:lstStyle/>
                    <a:p>
                      <a:pPr algn="ctr"/>
                      <a:r>
                        <a:rPr lang="en-IN" dirty="0"/>
                        <a:t>0.99</a:t>
                      </a:r>
                    </a:p>
                  </a:txBody>
                  <a:tcPr/>
                </a:tc>
                <a:tc>
                  <a:txBody>
                    <a:bodyPr/>
                    <a:lstStyle/>
                    <a:p>
                      <a:pPr algn="ctr"/>
                      <a:r>
                        <a:rPr lang="en-IN" dirty="0"/>
                        <a:t>0.99</a:t>
                      </a:r>
                    </a:p>
                  </a:txBody>
                  <a:tcPr/>
                </a:tc>
                <a:tc>
                  <a:txBody>
                    <a:bodyPr/>
                    <a:lstStyle/>
                    <a:p>
                      <a:pPr algn="ctr"/>
                      <a:r>
                        <a:rPr lang="en-IN" dirty="0"/>
                        <a:t>0.98</a:t>
                      </a:r>
                    </a:p>
                  </a:txBody>
                  <a:tcPr/>
                </a:tc>
                <a:extLst>
                  <a:ext uri="{0D108BD9-81ED-4DB2-BD59-A6C34878D82A}">
                    <a16:rowId xmlns:a16="http://schemas.microsoft.com/office/drawing/2014/main" val="1528037741"/>
                  </a:ext>
                </a:extLst>
              </a:tr>
              <a:tr h="447122">
                <a:tc>
                  <a:txBody>
                    <a:bodyPr/>
                    <a:lstStyle/>
                    <a:p>
                      <a:pPr algn="ctr"/>
                      <a:r>
                        <a:rPr lang="en-IN" dirty="0"/>
                        <a:t>XGBoost</a:t>
                      </a:r>
                    </a:p>
                  </a:txBody>
                  <a:tcPr/>
                </a:tc>
                <a:tc>
                  <a:txBody>
                    <a:bodyPr/>
                    <a:lstStyle/>
                    <a:p>
                      <a:pPr algn="ctr"/>
                      <a:r>
                        <a:rPr lang="en-IN" dirty="0"/>
                        <a:t>0.99</a:t>
                      </a:r>
                    </a:p>
                  </a:txBody>
                  <a:tcPr/>
                </a:tc>
                <a:tc>
                  <a:txBody>
                    <a:bodyPr/>
                    <a:lstStyle/>
                    <a:p>
                      <a:pPr algn="ctr"/>
                      <a:r>
                        <a:rPr lang="en-IN" dirty="0"/>
                        <a:t>1.0</a:t>
                      </a:r>
                    </a:p>
                  </a:txBody>
                  <a:tcPr/>
                </a:tc>
                <a:tc>
                  <a:txBody>
                    <a:bodyPr/>
                    <a:lstStyle/>
                    <a:p>
                      <a:pPr algn="ctr"/>
                      <a:r>
                        <a:rPr lang="en-IN" dirty="0"/>
                        <a:t>0.98</a:t>
                      </a:r>
                    </a:p>
                  </a:txBody>
                  <a:tcPr/>
                </a:tc>
                <a:extLst>
                  <a:ext uri="{0D108BD9-81ED-4DB2-BD59-A6C34878D82A}">
                    <a16:rowId xmlns:a16="http://schemas.microsoft.com/office/drawing/2014/main" val="2125869210"/>
                  </a:ext>
                </a:extLst>
              </a:tr>
              <a:tr h="447122">
                <a:tc>
                  <a:txBody>
                    <a:bodyPr/>
                    <a:lstStyle/>
                    <a:p>
                      <a:pPr algn="ctr"/>
                      <a:r>
                        <a:rPr lang="en-IN" dirty="0"/>
                        <a:t>Naïve Bayes</a:t>
                      </a:r>
                    </a:p>
                  </a:txBody>
                  <a:tcPr/>
                </a:tc>
                <a:tc>
                  <a:txBody>
                    <a:bodyPr/>
                    <a:lstStyle/>
                    <a:p>
                      <a:pPr algn="ctr"/>
                      <a:r>
                        <a:rPr lang="en-IN" dirty="0"/>
                        <a:t>0.64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0.67</a:t>
                      </a:r>
                    </a:p>
                  </a:txBody>
                  <a:tcPr/>
                </a:tc>
                <a:tc>
                  <a:txBody>
                    <a:bodyPr/>
                    <a:lstStyle/>
                    <a:p>
                      <a:pPr algn="ctr"/>
                      <a:r>
                        <a:rPr lang="en-IN" dirty="0"/>
                        <a:t>0.67</a:t>
                      </a:r>
                    </a:p>
                  </a:txBody>
                  <a:tcPr/>
                </a:tc>
                <a:extLst>
                  <a:ext uri="{0D108BD9-81ED-4DB2-BD59-A6C34878D82A}">
                    <a16:rowId xmlns:a16="http://schemas.microsoft.com/office/drawing/2014/main" val="2389351235"/>
                  </a:ext>
                </a:extLst>
              </a:tr>
              <a:tr h="63928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Naïve Bayes</a:t>
                      </a:r>
                    </a:p>
                    <a:p>
                      <a:pPr algn="ctr"/>
                      <a:r>
                        <a:rPr lang="en-IN" dirty="0"/>
                        <a:t>(Gaussian)</a:t>
                      </a:r>
                    </a:p>
                  </a:txBody>
                  <a:tcPr/>
                </a:tc>
                <a:tc>
                  <a:txBody>
                    <a:bodyPr/>
                    <a:lstStyle/>
                    <a:p>
                      <a:pPr algn="ctr"/>
                      <a:r>
                        <a:rPr lang="en-IN" dirty="0"/>
                        <a:t>0.13</a:t>
                      </a:r>
                    </a:p>
                  </a:txBody>
                  <a:tcPr/>
                </a:tc>
                <a:tc>
                  <a:txBody>
                    <a:bodyPr/>
                    <a:lstStyle/>
                    <a:p>
                      <a:pPr algn="ctr"/>
                      <a:r>
                        <a:rPr lang="en-IN" dirty="0"/>
                        <a:t>0.12</a:t>
                      </a:r>
                    </a:p>
                  </a:txBody>
                  <a:tcPr/>
                </a:tc>
                <a:tc>
                  <a:txBody>
                    <a:bodyPr/>
                    <a:lstStyle/>
                    <a:p>
                      <a:pPr algn="ctr"/>
                      <a:r>
                        <a:rPr lang="en-IN" dirty="0"/>
                        <a:t>0.13</a:t>
                      </a:r>
                    </a:p>
                  </a:txBody>
                  <a:tcPr/>
                </a:tc>
                <a:extLst>
                  <a:ext uri="{0D108BD9-81ED-4DB2-BD59-A6C34878D82A}">
                    <a16:rowId xmlns:a16="http://schemas.microsoft.com/office/drawing/2014/main" val="743816436"/>
                  </a:ext>
                </a:extLst>
              </a:tr>
              <a:tr h="447122">
                <a:tc>
                  <a:txBody>
                    <a:bodyPr/>
                    <a:lstStyle/>
                    <a:p>
                      <a:pPr algn="ctr"/>
                      <a:r>
                        <a:rPr lang="en-IN" dirty="0"/>
                        <a:t>ANN</a:t>
                      </a:r>
                    </a:p>
                  </a:txBody>
                  <a:tcPr/>
                </a:tc>
                <a:tc>
                  <a:txBody>
                    <a:bodyPr/>
                    <a:lstStyle/>
                    <a:p>
                      <a:pPr algn="ctr"/>
                      <a:r>
                        <a:rPr lang="en-IN" dirty="0"/>
                        <a:t>0.13</a:t>
                      </a:r>
                    </a:p>
                  </a:txBody>
                  <a:tcPr/>
                </a:tc>
                <a:tc>
                  <a:txBody>
                    <a:bodyPr/>
                    <a:lstStyle/>
                    <a:p>
                      <a:pPr algn="ctr"/>
                      <a:r>
                        <a:rPr lang="en-IN" dirty="0"/>
                        <a:t>0.12</a:t>
                      </a:r>
                    </a:p>
                  </a:txBody>
                  <a:tcPr/>
                </a:tc>
                <a:tc>
                  <a:txBody>
                    <a:bodyPr/>
                    <a:lstStyle/>
                    <a:p>
                      <a:pPr algn="ctr"/>
                      <a:r>
                        <a:rPr lang="en-IN" dirty="0"/>
                        <a:t>0.11</a:t>
                      </a:r>
                    </a:p>
                  </a:txBody>
                  <a:tcPr/>
                </a:tc>
                <a:extLst>
                  <a:ext uri="{0D108BD9-81ED-4DB2-BD59-A6C34878D82A}">
                    <a16:rowId xmlns:a16="http://schemas.microsoft.com/office/drawing/2014/main" val="3869018503"/>
                  </a:ext>
                </a:extLst>
              </a:tr>
              <a:tr h="447122">
                <a:tc>
                  <a:txBody>
                    <a:bodyPr/>
                    <a:lstStyle/>
                    <a:p>
                      <a:pPr algn="ctr"/>
                      <a:r>
                        <a:rPr lang="en-IN" dirty="0"/>
                        <a:t>HgradientBoosting</a:t>
                      </a:r>
                    </a:p>
                  </a:txBody>
                  <a:tcPr/>
                </a:tc>
                <a:tc>
                  <a:txBody>
                    <a:bodyPr/>
                    <a:lstStyle/>
                    <a:p>
                      <a:pPr algn="ctr"/>
                      <a:r>
                        <a:rPr lang="en-IN" dirty="0"/>
                        <a:t>0.99</a:t>
                      </a:r>
                    </a:p>
                  </a:txBody>
                  <a:tcPr/>
                </a:tc>
                <a:tc>
                  <a:txBody>
                    <a:bodyPr/>
                    <a:lstStyle/>
                    <a:p>
                      <a:pPr algn="ctr"/>
                      <a:r>
                        <a:rPr lang="en-IN" dirty="0"/>
                        <a:t>1.0</a:t>
                      </a:r>
                    </a:p>
                  </a:txBody>
                  <a:tcPr/>
                </a:tc>
                <a:tc>
                  <a:txBody>
                    <a:bodyPr/>
                    <a:lstStyle/>
                    <a:p>
                      <a:pPr algn="ctr"/>
                      <a:r>
                        <a:rPr lang="en-IN" dirty="0"/>
                        <a:t>0.99</a:t>
                      </a:r>
                    </a:p>
                  </a:txBody>
                  <a:tcPr/>
                </a:tc>
                <a:extLst>
                  <a:ext uri="{0D108BD9-81ED-4DB2-BD59-A6C34878D82A}">
                    <a16:rowId xmlns:a16="http://schemas.microsoft.com/office/drawing/2014/main" val="2065039585"/>
                  </a:ext>
                </a:extLst>
              </a:tr>
            </a:tbl>
          </a:graphicData>
        </a:graphic>
      </p:graphicFrame>
    </p:spTree>
    <p:extLst>
      <p:ext uri="{BB962C8B-B14F-4D97-AF65-F5344CB8AC3E}">
        <p14:creationId xmlns:p14="http://schemas.microsoft.com/office/powerpoint/2010/main" val="365434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068389" y="2798435"/>
            <a:ext cx="262448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002776"/>
                </a:solidFill>
                <a:latin typeface="Arial"/>
                <a:ea typeface="Arial"/>
                <a:cs typeface="Arial"/>
                <a:sym typeface="Arial"/>
              </a:rPr>
              <a:t>Thank you</a:t>
            </a:r>
            <a:endParaRPr sz="18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69851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78658" y="511604"/>
            <a:ext cx="302099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rgbClr val="002776"/>
                </a:solidFill>
                <a:latin typeface="Times New Roman" panose="02020603050405020304" pitchFamily="18" charset="0"/>
                <a:cs typeface="Times New Roman" panose="02020603050405020304" pitchFamily="18" charset="0"/>
                <a:sym typeface="Arial"/>
              </a:rPr>
              <a:t>Data set details :</a:t>
            </a:r>
            <a:endParaRPr sz="1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69" name="Google Shape;36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1" name="Google Shape;371;p5"/>
          <p:cNvSpPr txBox="1"/>
          <p:nvPr/>
        </p:nvSpPr>
        <p:spPr>
          <a:xfrm>
            <a:off x="312516" y="1305362"/>
            <a:ext cx="7459238" cy="424727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mj-lt"/>
              <a:buAutoNum type="arabicParenR"/>
            </a:pPr>
            <a:r>
              <a:rPr lang="en-IN" sz="1800" b="0" i="0" u="none" strike="noStrike" cap="none" dirty="0">
                <a:solidFill>
                  <a:srgbClr val="000000"/>
                </a:solidFill>
                <a:latin typeface="Times New Roman" panose="02020603050405020304" pitchFamily="18" charset="0"/>
                <a:cs typeface="Times New Roman" panose="02020603050405020304" pitchFamily="18" charset="0"/>
                <a:sym typeface="Arial"/>
              </a:rPr>
              <a:t>Dataset has </a:t>
            </a: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a:rPr>
              <a:t>124 columns</a:t>
            </a:r>
            <a:r>
              <a:rPr lang="en-IN" sz="1800" b="0" i="0" u="none" strike="noStrike" cap="none" dirty="0">
                <a:solidFill>
                  <a:srgbClr val="000000"/>
                </a:solidFill>
                <a:latin typeface="Times New Roman" panose="02020603050405020304" pitchFamily="18" charset="0"/>
                <a:cs typeface="Times New Roman" panose="02020603050405020304" pitchFamily="18" charset="0"/>
                <a:sym typeface="Arial"/>
              </a:rPr>
              <a:t> and </a:t>
            </a: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a:rPr>
              <a:t>1700 rows</a:t>
            </a:r>
            <a:r>
              <a:rPr lang="en-IN" sz="1800" b="0" i="0" u="none" strike="noStrike" cap="none" dirty="0">
                <a:solidFill>
                  <a:srgbClr val="000000"/>
                </a:solidFill>
                <a:latin typeface="Times New Roman" panose="02020603050405020304" pitchFamily="18" charset="0"/>
                <a:cs typeface="Times New Roman" panose="02020603050405020304" pitchFamily="18" charset="0"/>
                <a:sym typeface="Arial"/>
              </a:rPr>
              <a:t> indicating patient information . As </a:t>
            </a: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a:rPr>
              <a:t>ID column</a:t>
            </a:r>
            <a:r>
              <a:rPr lang="en-IN" sz="1800" b="0" i="0" u="none" strike="noStrike" cap="none" dirty="0">
                <a:solidFill>
                  <a:srgbClr val="000000"/>
                </a:solidFill>
                <a:latin typeface="Times New Roman" panose="02020603050405020304" pitchFamily="18" charset="0"/>
                <a:cs typeface="Times New Roman" panose="02020603050405020304" pitchFamily="18" charset="0"/>
                <a:sym typeface="Arial"/>
              </a:rPr>
              <a:t> is just for reference we have </a:t>
            </a: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a:rPr>
              <a:t>123 columns</a:t>
            </a:r>
            <a:r>
              <a:rPr lang="en-IN" sz="1800" b="0" i="0" u="none" strike="noStrike" cap="none" dirty="0">
                <a:solidFill>
                  <a:srgbClr val="000000"/>
                </a:solidFill>
                <a:latin typeface="Times New Roman" panose="02020603050405020304" pitchFamily="18" charset="0"/>
                <a:cs typeface="Times New Roman" panose="02020603050405020304" pitchFamily="18" charset="0"/>
                <a:sym typeface="Arial"/>
              </a:rPr>
              <a:t>.</a:t>
            </a:r>
          </a:p>
          <a:p>
            <a:pPr marL="342900" marR="0" lvl="0" indent="-342900" algn="l" rtl="0">
              <a:lnSpc>
                <a:spcPct val="100000"/>
              </a:lnSpc>
              <a:spcBef>
                <a:spcPts val="0"/>
              </a:spcBef>
              <a:spcAft>
                <a:spcPts val="0"/>
              </a:spcAft>
              <a:buClr>
                <a:srgbClr val="000000"/>
              </a:buClr>
              <a:buSzPts val="1800"/>
              <a:buFont typeface="+mj-lt"/>
              <a:buAutoNum type="arabicParenR"/>
            </a:pPr>
            <a:endParaRPr lang="en-IN"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342900" marR="0" lvl="0" indent="-342900" algn="l" rtl="0">
              <a:lnSpc>
                <a:spcPct val="100000"/>
              </a:lnSpc>
              <a:spcBef>
                <a:spcPts val="0"/>
              </a:spcBef>
              <a:spcAft>
                <a:spcPts val="0"/>
              </a:spcAft>
              <a:buClr>
                <a:srgbClr val="000000"/>
              </a:buClr>
              <a:buSzPts val="1800"/>
              <a:buFont typeface="+mj-lt"/>
              <a:buAutoNum type="arabicParenR"/>
            </a:pPr>
            <a:r>
              <a:rPr lang="en-IN" sz="1800" dirty="0">
                <a:latin typeface="Times New Roman" panose="02020603050405020304" pitchFamily="18" charset="0"/>
                <a:cs typeface="Times New Roman" panose="02020603050405020304" pitchFamily="18" charset="0"/>
              </a:rPr>
              <a:t>We have two types of data for column which are </a:t>
            </a:r>
            <a:r>
              <a:rPr lang="en-IN" sz="1800" b="1" dirty="0">
                <a:latin typeface="Times New Roman" panose="02020603050405020304" pitchFamily="18" charset="0"/>
                <a:cs typeface="Times New Roman" panose="02020603050405020304" pitchFamily="18" charset="0"/>
              </a:rPr>
              <a:t>nominal</a:t>
            </a:r>
            <a:r>
              <a:rPr lang="en-IN" sz="1800" dirty="0">
                <a:latin typeface="Times New Roman" panose="02020603050405020304" pitchFamily="18" charset="0"/>
                <a:cs typeface="Times New Roman" panose="02020603050405020304" pitchFamily="18" charset="0"/>
              </a:rPr>
              <a:t> and </a:t>
            </a:r>
            <a:r>
              <a:rPr lang="en-IN" sz="1800" b="1" dirty="0">
                <a:latin typeface="Times New Roman" panose="02020603050405020304" pitchFamily="18" charset="0"/>
                <a:cs typeface="Times New Roman" panose="02020603050405020304" pitchFamily="18" charset="0"/>
              </a:rPr>
              <a:t>ordinal</a:t>
            </a:r>
            <a:r>
              <a:rPr lang="en-IN" sz="1800" dirty="0">
                <a:latin typeface="Times New Roman" panose="02020603050405020304" pitchFamily="18" charset="0"/>
                <a:cs typeface="Times New Roman" panose="02020603050405020304" pitchFamily="18" charset="0"/>
              </a:rPr>
              <a:t> , which are represented by </a:t>
            </a:r>
            <a:r>
              <a:rPr lang="en-IN" sz="1800" b="1" dirty="0">
                <a:latin typeface="Times New Roman" panose="02020603050405020304" pitchFamily="18" charset="0"/>
                <a:cs typeface="Times New Roman" panose="02020603050405020304" pitchFamily="18" charset="0"/>
              </a:rPr>
              <a:t>numerical values</a:t>
            </a:r>
            <a:r>
              <a:rPr lang="en-IN" sz="1800" dirty="0">
                <a:latin typeface="Times New Roman" panose="02020603050405020304" pitchFamily="18" charset="0"/>
                <a:cs typeface="Times New Roman" panose="02020603050405020304" pitchFamily="18" charset="0"/>
              </a:rPr>
              <a:t> indicating different categories.</a:t>
            </a:r>
          </a:p>
          <a:p>
            <a:pPr marL="342900" marR="0" lvl="0" indent="-342900" algn="l" rtl="0">
              <a:lnSpc>
                <a:spcPct val="100000"/>
              </a:lnSpc>
              <a:spcBef>
                <a:spcPts val="0"/>
              </a:spcBef>
              <a:spcAft>
                <a:spcPts val="0"/>
              </a:spcAft>
              <a:buClr>
                <a:srgbClr val="000000"/>
              </a:buClr>
              <a:buSzPts val="1800"/>
              <a:buFont typeface="+mj-lt"/>
              <a:buAutoNum type="arabicParenR"/>
            </a:pPr>
            <a:endParaRPr lang="en-IN"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342900" marR="0" lvl="0" indent="-342900" algn="l" rtl="0">
              <a:lnSpc>
                <a:spcPct val="100000"/>
              </a:lnSpc>
              <a:spcBef>
                <a:spcPts val="0"/>
              </a:spcBef>
              <a:spcAft>
                <a:spcPts val="0"/>
              </a:spcAft>
              <a:buClr>
                <a:srgbClr val="000000"/>
              </a:buClr>
              <a:buSzPts val="1800"/>
              <a:buFont typeface="+mj-lt"/>
              <a:buAutoNum type="arabicParenR"/>
            </a:pPr>
            <a:r>
              <a:rPr lang="en-IN" sz="1800" dirty="0">
                <a:latin typeface="Times New Roman" panose="02020603050405020304" pitchFamily="18" charset="0"/>
                <a:cs typeface="Times New Roman" panose="02020603050405020304" pitchFamily="18" charset="0"/>
              </a:rPr>
              <a:t>Null values and their handling : We have </a:t>
            </a:r>
            <a:r>
              <a:rPr lang="en-IN" sz="1800" b="1" dirty="0">
                <a:latin typeface="Times New Roman" panose="02020603050405020304" pitchFamily="18" charset="0"/>
                <a:cs typeface="Times New Roman" panose="02020603050405020304" pitchFamily="18" charset="0"/>
              </a:rPr>
              <a:t>65</a:t>
            </a:r>
            <a:r>
              <a:rPr lang="en-IN" sz="1800" dirty="0">
                <a:latin typeface="Times New Roman" panose="02020603050405020304" pitchFamily="18" charset="0"/>
                <a:cs typeface="Times New Roman" panose="02020603050405020304" pitchFamily="18" charset="0"/>
              </a:rPr>
              <a:t> columns which have </a:t>
            </a:r>
            <a:r>
              <a:rPr lang="en-IN" sz="1800" b="1" dirty="0">
                <a:solidFill>
                  <a:srgbClr val="00B050"/>
                </a:solidFill>
                <a:latin typeface="Times New Roman" panose="02020603050405020304" pitchFamily="18" charset="0"/>
                <a:cs typeface="Times New Roman" panose="02020603050405020304" pitchFamily="18" charset="0"/>
              </a:rPr>
              <a:t>0 to 3% </a:t>
            </a:r>
            <a:r>
              <a:rPr lang="en-IN" sz="1800" dirty="0">
                <a:latin typeface="Times New Roman" panose="02020603050405020304" pitchFamily="18" charset="0"/>
                <a:cs typeface="Times New Roman" panose="02020603050405020304" pitchFamily="18" charset="0"/>
              </a:rPr>
              <a:t>null values, </a:t>
            </a:r>
            <a:r>
              <a:rPr lang="en-IN" sz="1800" b="1" dirty="0">
                <a:latin typeface="Times New Roman" panose="02020603050405020304" pitchFamily="18" charset="0"/>
                <a:cs typeface="Times New Roman" panose="02020603050405020304" pitchFamily="18" charset="0"/>
              </a:rPr>
              <a:t>54</a:t>
            </a:r>
            <a:r>
              <a:rPr lang="en-IN" sz="1800" dirty="0">
                <a:latin typeface="Times New Roman" panose="02020603050405020304" pitchFamily="18" charset="0"/>
                <a:cs typeface="Times New Roman" panose="02020603050405020304" pitchFamily="18" charset="0"/>
              </a:rPr>
              <a:t> columns have </a:t>
            </a:r>
            <a:r>
              <a:rPr lang="en-IN" sz="1800" b="1" dirty="0">
                <a:solidFill>
                  <a:srgbClr val="00B050"/>
                </a:solidFill>
                <a:latin typeface="Times New Roman" panose="02020603050405020304" pitchFamily="18" charset="0"/>
                <a:cs typeface="Times New Roman" panose="02020603050405020304" pitchFamily="18" charset="0"/>
              </a:rPr>
              <a:t>3 to 50%</a:t>
            </a:r>
            <a:r>
              <a:rPr lang="en-IN" sz="1800" dirty="0">
                <a:latin typeface="Times New Roman" panose="02020603050405020304" pitchFamily="18" charset="0"/>
                <a:cs typeface="Times New Roman" panose="02020603050405020304" pitchFamily="18" charset="0"/>
              </a:rPr>
              <a:t> null values while </a:t>
            </a:r>
            <a:r>
              <a:rPr lang="en-IN" sz="1800" b="1" dirty="0">
                <a:latin typeface="Times New Roman" panose="02020603050405020304" pitchFamily="18" charset="0"/>
                <a:cs typeface="Times New Roman" panose="02020603050405020304" pitchFamily="18" charset="0"/>
              </a:rPr>
              <a:t>4</a:t>
            </a:r>
            <a:r>
              <a:rPr lang="en-IN" sz="1800" dirty="0">
                <a:latin typeface="Times New Roman" panose="02020603050405020304" pitchFamily="18" charset="0"/>
                <a:cs typeface="Times New Roman" panose="02020603050405020304" pitchFamily="18" charset="0"/>
              </a:rPr>
              <a:t> columns null values </a:t>
            </a:r>
            <a:r>
              <a:rPr lang="en-IN" sz="1800" b="1" dirty="0">
                <a:solidFill>
                  <a:srgbClr val="FF0000"/>
                </a:solidFill>
                <a:latin typeface="Times New Roman" panose="02020603050405020304" pitchFamily="18" charset="0"/>
                <a:cs typeface="Times New Roman" panose="02020603050405020304" pitchFamily="18" charset="0"/>
              </a:rPr>
              <a:t>greater than 50%</a:t>
            </a:r>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For columns having null value greater than 30% we decided to drop those columns. As for columns having null values less than 30%, we used </a:t>
            </a:r>
            <a:r>
              <a:rPr lang="en-IN" sz="1800" b="1" dirty="0" err="1">
                <a:solidFill>
                  <a:schemeClr val="tx1"/>
                </a:solidFill>
                <a:latin typeface="Times New Roman" panose="02020603050405020304" pitchFamily="18" charset="0"/>
                <a:cs typeface="Times New Roman" panose="02020603050405020304" pitchFamily="18" charset="0"/>
              </a:rPr>
              <a:t>df.fillna</a:t>
            </a:r>
            <a:r>
              <a:rPr lang="en-IN" sz="1800" b="1" dirty="0">
                <a:solidFill>
                  <a:schemeClr val="tx1"/>
                </a:solidFill>
                <a:latin typeface="Times New Roman" panose="02020603050405020304" pitchFamily="18" charset="0"/>
                <a:cs typeface="Times New Roman" panose="02020603050405020304" pitchFamily="18" charset="0"/>
              </a:rPr>
              <a:t>( ) </a:t>
            </a:r>
            <a:r>
              <a:rPr lang="en-IN" sz="1800" dirty="0">
                <a:solidFill>
                  <a:schemeClr val="tx1"/>
                </a:solidFill>
                <a:latin typeface="Times New Roman" panose="02020603050405020304" pitchFamily="18" charset="0"/>
                <a:cs typeface="Times New Roman" panose="02020603050405020304" pitchFamily="18" charset="0"/>
              </a:rPr>
              <a:t>method to fill those values with median of that column.</a:t>
            </a:r>
          </a:p>
          <a:p>
            <a:pPr marL="342900" marR="0" lvl="0" indent="-342900" algn="l" rtl="0">
              <a:lnSpc>
                <a:spcPct val="100000"/>
              </a:lnSpc>
              <a:spcBef>
                <a:spcPts val="0"/>
              </a:spcBef>
              <a:spcAft>
                <a:spcPts val="0"/>
              </a:spcAft>
              <a:buClr>
                <a:srgbClr val="000000"/>
              </a:buClr>
              <a:buSzPts val="1800"/>
              <a:buFont typeface="+mj-lt"/>
              <a:buAutoNum type="arabicParenR"/>
            </a:pPr>
            <a:endParaRPr lang="en-IN" sz="1800" b="1" dirty="0">
              <a:solidFill>
                <a:schemeClr val="tx1"/>
              </a:solidFill>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1800"/>
              <a:buFont typeface="+mj-lt"/>
              <a:buAutoNum type="arabicParenR"/>
            </a:pPr>
            <a:r>
              <a:rPr lang="en-IN" sz="1800" dirty="0">
                <a:solidFill>
                  <a:schemeClr val="tx1"/>
                </a:solidFill>
                <a:latin typeface="Times New Roman" panose="02020603050405020304" pitchFamily="18" charset="0"/>
                <a:cs typeface="Times New Roman" panose="02020603050405020304" pitchFamily="18" charset="0"/>
              </a:rPr>
              <a:t>Dataset has </a:t>
            </a:r>
            <a:r>
              <a:rPr lang="en-IN" sz="1800" b="1" dirty="0">
                <a:solidFill>
                  <a:schemeClr val="tx1"/>
                </a:solidFill>
                <a:latin typeface="Times New Roman" panose="02020603050405020304" pitchFamily="18" charset="0"/>
                <a:cs typeface="Times New Roman" panose="02020603050405020304" pitchFamily="18" charset="0"/>
              </a:rPr>
              <a:t>0 duplicated </a:t>
            </a:r>
            <a:r>
              <a:rPr lang="en-IN" sz="1800" dirty="0">
                <a:solidFill>
                  <a:schemeClr val="tx1"/>
                </a:solidFill>
                <a:latin typeface="Times New Roman" panose="02020603050405020304" pitchFamily="18" charset="0"/>
                <a:cs typeface="Times New Roman" panose="02020603050405020304" pitchFamily="18" charset="0"/>
              </a:rPr>
              <a:t>values.</a:t>
            </a:r>
            <a:endParaRPr lang="en-IN" sz="1800" dirty="0">
              <a:solidFill>
                <a:srgbClr val="FF0000"/>
              </a:solidFill>
              <a:latin typeface="Times New Roman" panose="02020603050405020304" pitchFamily="18" charset="0"/>
              <a:cs typeface="Times New Roman" panose="02020603050405020304" pitchFamily="18" charset="0"/>
            </a:endParaRPr>
          </a:p>
          <a:p>
            <a:pPr marL="400050" lvl="5" indent="-400050">
              <a:buSzPts val="1800"/>
              <a:buFont typeface="+mj-lt"/>
              <a:buAutoNum type="romanUcPeriod"/>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185195" y="100245"/>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EDA :</a:t>
            </a:r>
            <a:endParaRPr sz="1400" b="0" i="0" u="none" strike="noStrike" cap="none" dirty="0">
              <a:solidFill>
                <a:srgbClr val="000000"/>
              </a:solidFill>
              <a:latin typeface="Arial"/>
              <a:ea typeface="Arial"/>
              <a:cs typeface="Arial"/>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053" name="Picture 5">
            <a:extLst>
              <a:ext uri="{FF2B5EF4-FFF2-40B4-BE49-F238E27FC236}">
                <a16:creationId xmlns:a16="http://schemas.microsoft.com/office/drawing/2014/main" id="{8514E2BF-A2E0-3D16-99EF-24D7C76E2A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465"/>
            <a:ext cx="9143999" cy="280553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875FDB30-C908-2BE0-B337-B87E51E5A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478161"/>
            <a:ext cx="9144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F7C3-BA4E-1BFB-B817-446F03B7CDD9}"/>
              </a:ext>
            </a:extLst>
          </p:cNvPr>
          <p:cNvSpPr>
            <a:spLocks noGrp="1"/>
          </p:cNvSpPr>
          <p:nvPr>
            <p:ph type="title"/>
          </p:nvPr>
        </p:nvSpPr>
        <p:spPr>
          <a:xfrm>
            <a:off x="115093" y="4934257"/>
            <a:ext cx="8913813" cy="1604194"/>
          </a:xfrm>
        </p:spPr>
        <p:txBody>
          <a:bodyPr>
            <a:normAutofit/>
          </a:bodyPr>
          <a:lstStyle/>
          <a:p>
            <a:pPr marL="285750" indent="-285750">
              <a:buClrTx/>
              <a:buSzPct val="1000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Age-wise </a:t>
            </a:r>
            <a:r>
              <a:rPr lang="en-IN" sz="1800" b="1" dirty="0">
                <a:solidFill>
                  <a:schemeClr val="tx1"/>
                </a:solidFill>
                <a:latin typeface="Times New Roman" panose="02020603050405020304" pitchFamily="18" charset="0"/>
                <a:cs typeface="Times New Roman" panose="02020603050405020304" pitchFamily="18" charset="0"/>
              </a:rPr>
              <a:t>37.4%</a:t>
            </a:r>
            <a:r>
              <a:rPr lang="en-IN" sz="1800" dirty="0">
                <a:solidFill>
                  <a:schemeClr val="tx1"/>
                </a:solidFill>
                <a:latin typeface="Times New Roman" panose="02020603050405020304" pitchFamily="18" charset="0"/>
                <a:cs typeface="Times New Roman" panose="02020603050405020304" pitchFamily="18" charset="0"/>
              </a:rPr>
              <a:t> record are female and </a:t>
            </a:r>
            <a:r>
              <a:rPr lang="en-IN" sz="1800" b="1" dirty="0">
                <a:solidFill>
                  <a:schemeClr val="tx1"/>
                </a:solidFill>
                <a:latin typeface="Times New Roman" panose="02020603050405020304" pitchFamily="18" charset="0"/>
                <a:cs typeface="Times New Roman" panose="02020603050405020304" pitchFamily="18" charset="0"/>
              </a:rPr>
              <a:t>62.6%</a:t>
            </a:r>
            <a:r>
              <a:rPr lang="en-IN" sz="1800" dirty="0">
                <a:solidFill>
                  <a:schemeClr val="tx1"/>
                </a:solidFill>
                <a:latin typeface="Times New Roman" panose="02020603050405020304" pitchFamily="18" charset="0"/>
                <a:cs typeface="Times New Roman" panose="02020603050405020304" pitchFamily="18" charset="0"/>
              </a:rPr>
              <a:t> records are for males. Most of male records are between age of </a:t>
            </a:r>
            <a:r>
              <a:rPr lang="en-IN" sz="1800" b="1" dirty="0">
                <a:solidFill>
                  <a:schemeClr val="tx1"/>
                </a:solidFill>
                <a:latin typeface="Times New Roman" panose="02020603050405020304" pitchFamily="18" charset="0"/>
                <a:cs typeface="Times New Roman" panose="02020603050405020304" pitchFamily="18" charset="0"/>
              </a:rPr>
              <a:t>49 to 70</a:t>
            </a:r>
            <a:r>
              <a:rPr lang="en-IN" sz="1800" dirty="0">
                <a:solidFill>
                  <a:schemeClr val="tx1"/>
                </a:solidFill>
                <a:latin typeface="Times New Roman" panose="02020603050405020304" pitchFamily="18" charset="0"/>
                <a:cs typeface="Times New Roman" panose="02020603050405020304" pitchFamily="18" charset="0"/>
              </a:rPr>
              <a:t> while, female record are between age of </a:t>
            </a:r>
            <a:r>
              <a:rPr lang="en-IN" sz="1800" b="1" dirty="0">
                <a:solidFill>
                  <a:schemeClr val="tx1"/>
                </a:solidFill>
                <a:latin typeface="Times New Roman" panose="02020603050405020304" pitchFamily="18" charset="0"/>
                <a:cs typeface="Times New Roman" panose="02020603050405020304" pitchFamily="18" charset="0"/>
              </a:rPr>
              <a:t>60 to 80 </a:t>
            </a:r>
            <a:r>
              <a:rPr lang="en-IN" sz="1800" dirty="0">
                <a:solidFill>
                  <a:schemeClr val="tx1"/>
                </a:solidFill>
                <a:latin typeface="Times New Roman" panose="02020603050405020304" pitchFamily="18" charset="0"/>
                <a:cs typeface="Times New Roman" panose="02020603050405020304" pitchFamily="18" charset="0"/>
              </a:rPr>
              <a:t>.</a:t>
            </a: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75FDC882-A63D-8A33-9364-F39802824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900271"/>
            <a:ext cx="3943351" cy="36937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D11BE6A-F6DA-063A-0791-11A106289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888749"/>
            <a:ext cx="3943350" cy="3705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6F5812-2346-C57B-3944-25A8C213100C}"/>
              </a:ext>
            </a:extLst>
          </p:cNvPr>
          <p:cNvSpPr txBox="1"/>
          <p:nvPr/>
        </p:nvSpPr>
        <p:spPr>
          <a:xfrm>
            <a:off x="115093" y="88716"/>
            <a:ext cx="7452852" cy="461665"/>
          </a:xfrm>
          <a:prstGeom prst="rect">
            <a:avLst/>
          </a:prstGeom>
          <a:noFill/>
        </p:spPr>
        <p:txBody>
          <a:bodyPr wrap="square" rtlCol="0">
            <a:spAutoFit/>
          </a:bodyPr>
          <a:lstStyle/>
          <a:p>
            <a:r>
              <a:rPr lang="en-IN" sz="2400" b="1" dirty="0">
                <a:solidFill>
                  <a:srgbClr val="002060"/>
                </a:solidFill>
              </a:rPr>
              <a:t>Pie graph representation of Age and INF_ANAM :</a:t>
            </a:r>
          </a:p>
        </p:txBody>
      </p:sp>
    </p:spTree>
    <p:extLst>
      <p:ext uri="{BB962C8B-B14F-4D97-AF65-F5344CB8AC3E}">
        <p14:creationId xmlns:p14="http://schemas.microsoft.com/office/powerpoint/2010/main" val="4818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3791B0B-AC87-8713-9623-9D486118D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5512"/>
            <a:ext cx="9144000" cy="4398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B4B965-B15A-963B-724A-3480110AAE3A}"/>
              </a:ext>
            </a:extLst>
          </p:cNvPr>
          <p:cNvSpPr txBox="1"/>
          <p:nvPr/>
        </p:nvSpPr>
        <p:spPr>
          <a:xfrm>
            <a:off x="383458" y="186813"/>
            <a:ext cx="7570839" cy="461665"/>
          </a:xfrm>
          <a:prstGeom prst="rect">
            <a:avLst/>
          </a:prstGeom>
          <a:noFill/>
        </p:spPr>
        <p:txBody>
          <a:bodyPr wrap="square" rtlCol="0">
            <a:spAutoFit/>
          </a:bodyPr>
          <a:lstStyle/>
          <a:p>
            <a:r>
              <a:rPr lang="en-IN" sz="2400" b="1" dirty="0">
                <a:solidFill>
                  <a:srgbClr val="002060"/>
                </a:solidFill>
              </a:rPr>
              <a:t>Sex-wise distribution of GB column :</a:t>
            </a:r>
          </a:p>
        </p:txBody>
      </p:sp>
    </p:spTree>
    <p:extLst>
      <p:ext uri="{BB962C8B-B14F-4D97-AF65-F5344CB8AC3E}">
        <p14:creationId xmlns:p14="http://schemas.microsoft.com/office/powerpoint/2010/main" val="82994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ECD04CA-A649-F31D-2313-9E661AE28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940" y="609149"/>
            <a:ext cx="2878120" cy="27043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6F4BD6-0229-E87C-CC6C-6FBAB6C09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295" y="3692014"/>
            <a:ext cx="4534339" cy="316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AA7C1F-00E0-250C-999B-7B41A3F97DAB}"/>
              </a:ext>
            </a:extLst>
          </p:cNvPr>
          <p:cNvSpPr txBox="1"/>
          <p:nvPr/>
        </p:nvSpPr>
        <p:spPr>
          <a:xfrm>
            <a:off x="167148" y="147484"/>
            <a:ext cx="6282813"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Pie graph of STENOK_AN column :</a:t>
            </a:r>
            <a:endParaRPr lang="en-IN" sz="2400" b="1" dirty="0">
              <a:solidFill>
                <a:srgbClr val="002060"/>
              </a:solidFill>
            </a:endParaRPr>
          </a:p>
        </p:txBody>
      </p:sp>
      <p:sp>
        <p:nvSpPr>
          <p:cNvPr id="5" name="TextBox 4">
            <a:extLst>
              <a:ext uri="{FF2B5EF4-FFF2-40B4-BE49-F238E27FC236}">
                <a16:creationId xmlns:a16="http://schemas.microsoft.com/office/drawing/2014/main" id="{C1924DDF-FE42-E862-FBFC-D4B884132A47}"/>
              </a:ext>
            </a:extLst>
          </p:cNvPr>
          <p:cNvSpPr txBox="1"/>
          <p:nvPr/>
        </p:nvSpPr>
        <p:spPr>
          <a:xfrm>
            <a:off x="167148" y="3198167"/>
            <a:ext cx="5978013"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Age-wise representation of Sex column :</a:t>
            </a:r>
          </a:p>
        </p:txBody>
      </p:sp>
    </p:spTree>
    <p:extLst>
      <p:ext uri="{BB962C8B-B14F-4D97-AF65-F5344CB8AC3E}">
        <p14:creationId xmlns:p14="http://schemas.microsoft.com/office/powerpoint/2010/main" val="85805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94BB-18C4-A6AE-0CFA-0510EF599CC4}"/>
              </a:ext>
            </a:extLst>
          </p:cNvPr>
          <p:cNvSpPr>
            <a:spLocks noGrp="1"/>
          </p:cNvSpPr>
          <p:nvPr>
            <p:ph type="title"/>
          </p:nvPr>
        </p:nvSpPr>
        <p:spPr>
          <a:xfrm>
            <a:off x="115093" y="160295"/>
            <a:ext cx="8913813" cy="508299"/>
          </a:xfrm>
        </p:spPr>
        <p:txBody>
          <a:bodyPr/>
          <a:lstStyle/>
          <a:p>
            <a:r>
              <a:rPr lang="en-IN" sz="2400" b="1" dirty="0">
                <a:solidFill>
                  <a:srgbClr val="002060"/>
                </a:solidFill>
              </a:rPr>
              <a:t>Outcome column </a:t>
            </a:r>
            <a:r>
              <a:rPr lang="en-IN" sz="2400" b="1" dirty="0" err="1">
                <a:solidFill>
                  <a:srgbClr val="002060"/>
                </a:solidFill>
              </a:rPr>
              <a:t>countplot</a:t>
            </a:r>
            <a:r>
              <a:rPr lang="en-IN" sz="2400" b="1" dirty="0">
                <a:solidFill>
                  <a:srgbClr val="002060"/>
                </a:solidFill>
              </a:rPr>
              <a:t> representation :</a:t>
            </a:r>
          </a:p>
        </p:txBody>
      </p:sp>
      <p:pic>
        <p:nvPicPr>
          <p:cNvPr id="6146" name="Picture 2">
            <a:extLst>
              <a:ext uri="{FF2B5EF4-FFF2-40B4-BE49-F238E27FC236}">
                <a16:creationId xmlns:a16="http://schemas.microsoft.com/office/drawing/2014/main" id="{5635920B-EE2D-D1C6-6CFF-E453211B4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668594"/>
            <a:ext cx="6705600" cy="4486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B3D3C0-5D9D-FC1B-5CB1-CF7D4291B936}"/>
              </a:ext>
            </a:extLst>
          </p:cNvPr>
          <p:cNvSpPr txBox="1"/>
          <p:nvPr/>
        </p:nvSpPr>
        <p:spPr>
          <a:xfrm>
            <a:off x="244359" y="5309419"/>
            <a:ext cx="8655280" cy="923330"/>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We created new column named ‘</a:t>
            </a:r>
            <a:r>
              <a:rPr lang="en-IN" sz="1800" b="1" dirty="0">
                <a:solidFill>
                  <a:schemeClr val="tx1"/>
                </a:solidFill>
                <a:latin typeface="Times New Roman" panose="02020603050405020304" pitchFamily="18" charset="0"/>
                <a:cs typeface="Times New Roman" panose="02020603050405020304" pitchFamily="18" charset="0"/>
              </a:rPr>
              <a:t>outcome</a:t>
            </a:r>
            <a:r>
              <a:rPr lang="en-IN" sz="1800" dirty="0">
                <a:solidFill>
                  <a:schemeClr val="tx1"/>
                </a:solidFill>
                <a:latin typeface="Times New Roman" panose="02020603050405020304" pitchFamily="18" charset="0"/>
                <a:cs typeface="Times New Roman" panose="02020603050405020304" pitchFamily="18" charset="0"/>
              </a:rPr>
              <a:t>’, which contain two values </a:t>
            </a:r>
            <a:r>
              <a:rPr lang="en-IN" sz="1800" b="1" dirty="0">
                <a:solidFill>
                  <a:schemeClr val="tx1"/>
                </a:solidFill>
                <a:latin typeface="Times New Roman" panose="02020603050405020304" pitchFamily="18" charset="0"/>
                <a:cs typeface="Times New Roman" panose="02020603050405020304" pitchFamily="18" charset="0"/>
              </a:rPr>
              <a:t>Alive (0)</a:t>
            </a:r>
            <a:r>
              <a:rPr lang="en-IN" sz="1800" dirty="0">
                <a:solidFill>
                  <a:schemeClr val="tx1"/>
                </a:solidFill>
                <a:latin typeface="Times New Roman" panose="02020603050405020304" pitchFamily="18" charset="0"/>
                <a:cs typeface="Times New Roman" panose="02020603050405020304" pitchFamily="18" charset="0"/>
              </a:rPr>
              <a:t> and </a:t>
            </a:r>
            <a:r>
              <a:rPr lang="en-IN" sz="1800" b="1" dirty="0">
                <a:solidFill>
                  <a:schemeClr val="tx1"/>
                </a:solidFill>
                <a:latin typeface="Times New Roman" panose="02020603050405020304" pitchFamily="18" charset="0"/>
                <a:cs typeface="Times New Roman" panose="02020603050405020304" pitchFamily="18" charset="0"/>
              </a:rPr>
              <a:t>Dead(1)</a:t>
            </a:r>
            <a:r>
              <a:rPr lang="en-IN" sz="1800" dirty="0">
                <a:solidFill>
                  <a:schemeClr val="tx1"/>
                </a:solidFill>
                <a:latin typeface="Times New Roman" panose="02020603050405020304" pitchFamily="18" charset="0"/>
                <a:cs typeface="Times New Roman" panose="02020603050405020304" pitchFamily="18" charset="0"/>
              </a:rPr>
              <a:t> respectively. It is created by using ‘</a:t>
            </a:r>
            <a:r>
              <a:rPr lang="en-IN" sz="1800" b="1" dirty="0">
                <a:solidFill>
                  <a:schemeClr val="tx1"/>
                </a:solidFill>
                <a:latin typeface="Times New Roman" panose="02020603050405020304" pitchFamily="18" charset="0"/>
                <a:cs typeface="Times New Roman" panose="02020603050405020304" pitchFamily="18" charset="0"/>
              </a:rPr>
              <a:t>LET_IS</a:t>
            </a:r>
            <a:r>
              <a:rPr lang="en-IN" sz="1800" dirty="0">
                <a:solidFill>
                  <a:schemeClr val="tx1"/>
                </a:solidFill>
                <a:latin typeface="Times New Roman" panose="02020603050405020304" pitchFamily="18" charset="0"/>
                <a:cs typeface="Times New Roman" panose="02020603050405020304" pitchFamily="18" charset="0"/>
              </a:rPr>
              <a:t>’ column where values with </a:t>
            </a:r>
            <a:r>
              <a:rPr lang="en-IN" sz="1800" b="1" dirty="0">
                <a:solidFill>
                  <a:schemeClr val="tx1"/>
                </a:solidFill>
                <a:latin typeface="Times New Roman" panose="02020603050405020304" pitchFamily="18" charset="0"/>
                <a:cs typeface="Times New Roman" panose="02020603050405020304" pitchFamily="18" charset="0"/>
              </a:rPr>
              <a:t>value</a:t>
            </a: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0</a:t>
            </a:r>
            <a:r>
              <a:rPr lang="en-IN" sz="1800" dirty="0">
                <a:solidFill>
                  <a:schemeClr val="tx1"/>
                </a:solidFill>
                <a:latin typeface="Times New Roman" panose="02020603050405020304" pitchFamily="18" charset="0"/>
                <a:cs typeface="Times New Roman" panose="02020603050405020304" pitchFamily="18" charset="0"/>
              </a:rPr>
              <a:t> were represented as </a:t>
            </a:r>
            <a:r>
              <a:rPr lang="en-IN" sz="1800" b="1" dirty="0">
                <a:solidFill>
                  <a:schemeClr val="tx1"/>
                </a:solidFill>
                <a:latin typeface="Times New Roman" panose="02020603050405020304" pitchFamily="18" charset="0"/>
                <a:cs typeface="Times New Roman" panose="02020603050405020304" pitchFamily="18" charset="0"/>
              </a:rPr>
              <a:t>Alive</a:t>
            </a:r>
            <a:r>
              <a:rPr lang="en-IN" sz="1800" dirty="0">
                <a:solidFill>
                  <a:schemeClr val="tx1"/>
                </a:solidFill>
                <a:latin typeface="Times New Roman" panose="02020603050405020304" pitchFamily="18" charset="0"/>
                <a:cs typeface="Times New Roman" panose="02020603050405020304" pitchFamily="18" charset="0"/>
              </a:rPr>
              <a:t> while every </a:t>
            </a:r>
            <a:r>
              <a:rPr lang="en-IN" sz="1800" b="1" dirty="0">
                <a:solidFill>
                  <a:schemeClr val="tx1"/>
                </a:solidFill>
                <a:latin typeface="Times New Roman" panose="02020603050405020304" pitchFamily="18" charset="0"/>
                <a:cs typeface="Times New Roman" panose="02020603050405020304" pitchFamily="18" charset="0"/>
              </a:rPr>
              <a:t>other value</a:t>
            </a:r>
            <a:r>
              <a:rPr lang="en-IN" sz="1800" dirty="0">
                <a:solidFill>
                  <a:schemeClr val="tx1"/>
                </a:solidFill>
                <a:latin typeface="Times New Roman" panose="02020603050405020304" pitchFamily="18" charset="0"/>
                <a:cs typeface="Times New Roman" panose="02020603050405020304" pitchFamily="18" charset="0"/>
              </a:rPr>
              <a:t> were represented as </a:t>
            </a:r>
            <a:r>
              <a:rPr lang="en-IN" sz="1800" b="1" dirty="0">
                <a:solidFill>
                  <a:schemeClr val="tx1"/>
                </a:solidFill>
                <a:latin typeface="Times New Roman" panose="02020603050405020304" pitchFamily="18" charset="0"/>
                <a:cs typeface="Times New Roman" panose="02020603050405020304" pitchFamily="18" charset="0"/>
              </a:rPr>
              <a:t>Dead</a:t>
            </a:r>
            <a:r>
              <a:rPr lang="en-IN" sz="18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163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2198235" y="2721154"/>
            <a:ext cx="3996088"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000" b="1" dirty="0">
                <a:solidFill>
                  <a:srgbClr val="002776"/>
                </a:solidFill>
              </a:rPr>
              <a:t>Model Building</a:t>
            </a:r>
            <a:endParaRPr sz="20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904</Words>
  <Application>Microsoft Office PowerPoint</Application>
  <PresentationFormat>On-screen Show (4:3)</PresentationFormat>
  <Paragraphs>141</Paragraphs>
  <Slides>22</Slides>
  <Notes>18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Times New Roman</vt:lpstr>
      <vt:lpstr>Verdana</vt:lpstr>
      <vt:lpstr>Lato</vt:lpstr>
      <vt:lpstr>Arial</vt:lpstr>
      <vt:lpstr>Wingdings 3</vt:lpstr>
      <vt:lpstr>Calibri</vt:lpstr>
      <vt:lpstr>Noto Sans Symbols</vt:lpstr>
      <vt:lpstr>Trebuchet MS</vt:lpstr>
      <vt:lpstr>Century Gothic</vt:lpstr>
      <vt:lpstr>Custom Design</vt:lpstr>
      <vt:lpstr>Theme2</vt:lpstr>
      <vt:lpstr>Facet</vt:lpstr>
      <vt:lpstr>PowerPoint Presentation</vt:lpstr>
      <vt:lpstr>PowerPoint Presentation</vt:lpstr>
      <vt:lpstr>PowerPoint Presentation</vt:lpstr>
      <vt:lpstr>PowerPoint Presentation</vt:lpstr>
      <vt:lpstr>Age-wise 37.4% record are female and 62.6% records are for males. Most of male records are between age of 49 to 70 while, female record are between age of 60 to 80 .   </vt:lpstr>
      <vt:lpstr>PowerPoint Presentation</vt:lpstr>
      <vt:lpstr>PowerPoint Presentation</vt:lpstr>
      <vt:lpstr>Outcome column countplot representation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PRASH</cp:lastModifiedBy>
  <cp:revision>20</cp:revision>
  <dcterms:created xsi:type="dcterms:W3CDTF">2012-08-17T07:00:49Z</dcterms:created>
  <dcterms:modified xsi:type="dcterms:W3CDTF">2023-05-12T17:38:51Z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