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54864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897840"/>
            <a:ext cx="9143640" cy="1909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283760"/>
            <a:ext cx="10972440" cy="151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2945880"/>
            <a:ext cx="10972440" cy="151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897840"/>
            <a:ext cx="9143640" cy="1909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283760"/>
            <a:ext cx="5354280" cy="151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283760"/>
            <a:ext cx="5354280" cy="151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2945880"/>
            <a:ext cx="5354280" cy="151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2945880"/>
            <a:ext cx="5354280" cy="151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897840"/>
            <a:ext cx="9143640" cy="1909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283760"/>
            <a:ext cx="3533040" cy="151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283760"/>
            <a:ext cx="3533040" cy="151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283760"/>
            <a:ext cx="3533040" cy="151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2945880"/>
            <a:ext cx="3533040" cy="151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2945880"/>
            <a:ext cx="3533040" cy="151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2945880"/>
            <a:ext cx="3533040" cy="151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897840"/>
            <a:ext cx="9143640" cy="1909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283760"/>
            <a:ext cx="10972440" cy="318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897840"/>
            <a:ext cx="9143640" cy="1909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283760"/>
            <a:ext cx="10972440" cy="31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897840"/>
            <a:ext cx="9143640" cy="1909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283760"/>
            <a:ext cx="5354280" cy="31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283760"/>
            <a:ext cx="5354280" cy="31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897840"/>
            <a:ext cx="9143640" cy="1909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897840"/>
            <a:ext cx="9143640" cy="885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897840"/>
            <a:ext cx="9143640" cy="1909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283760"/>
            <a:ext cx="5354280" cy="151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283760"/>
            <a:ext cx="5354280" cy="31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2945880"/>
            <a:ext cx="5354280" cy="151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897840"/>
            <a:ext cx="9143640" cy="1909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283760"/>
            <a:ext cx="5354280" cy="31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283760"/>
            <a:ext cx="5354280" cy="151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2945880"/>
            <a:ext cx="5354280" cy="151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897840"/>
            <a:ext cx="9143640" cy="1909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283760"/>
            <a:ext cx="5354280" cy="151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283760"/>
            <a:ext cx="5354280" cy="151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2945880"/>
            <a:ext cx="10972440" cy="1517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897840"/>
            <a:ext cx="9143640" cy="190980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Cli</a:t>
            </a: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ck </a:t>
            </a: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edi</a:t>
            </a: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Ma</a:t>
            </a: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ste</a:t>
            </a: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titl</a:t>
            </a: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sty</a:t>
            </a: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5085000"/>
            <a:ext cx="2742840" cy="291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5E2613C-E188-44A3-96B2-54F5DDA132BD}" type="datetime">
              <a:rPr b="0" lang="en-US" sz="960" spc="-1" strike="noStrike">
                <a:solidFill>
                  <a:srgbClr val="8b8b8b"/>
                </a:solidFill>
                <a:latin typeface="Calibri"/>
              </a:rPr>
              <a:t>8/12/19</a:t>
            </a:fld>
            <a:endParaRPr b="0" lang="en-US" sz="96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5085000"/>
            <a:ext cx="4114440" cy="29160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5085000"/>
            <a:ext cx="2742840" cy="291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20C1C43-41BB-4BEE-8F18-E5FD6407A2C0}" type="slidenum">
              <a:rPr b="0" lang="en-US" sz="96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6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283760"/>
            <a:ext cx="10972440" cy="3181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4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24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4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44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4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44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713960" y="292680"/>
            <a:ext cx="843840" cy="27360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blurRad="50800" dist="50800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CAVA -b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116160" y="375840"/>
            <a:ext cx="989640" cy="2293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Guestlib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3116160" y="733320"/>
            <a:ext cx="989640" cy="2293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Guestdrv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121200" y="1085400"/>
            <a:ext cx="986760" cy="22428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API Server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 flipV="1">
            <a:off x="2676600" y="519120"/>
            <a:ext cx="40572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6"/>
          <p:cNvSpPr/>
          <p:nvPr/>
        </p:nvSpPr>
        <p:spPr>
          <a:xfrm>
            <a:off x="2668320" y="531720"/>
            <a:ext cx="421200" cy="32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7"/>
          <p:cNvSpPr/>
          <p:nvPr/>
        </p:nvSpPr>
        <p:spPr>
          <a:xfrm>
            <a:off x="2664720" y="555480"/>
            <a:ext cx="424800" cy="63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8"/>
          <p:cNvSpPr/>
          <p:nvPr/>
        </p:nvSpPr>
        <p:spPr>
          <a:xfrm>
            <a:off x="4134600" y="517320"/>
            <a:ext cx="315360" cy="15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9"/>
          <p:cNvSpPr/>
          <p:nvPr/>
        </p:nvSpPr>
        <p:spPr>
          <a:xfrm flipV="1">
            <a:off x="4137120" y="846720"/>
            <a:ext cx="33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0"/>
          <p:cNvSpPr/>
          <p:nvPr/>
        </p:nvSpPr>
        <p:spPr>
          <a:xfrm flipV="1">
            <a:off x="4136400" y="1086480"/>
            <a:ext cx="347400" cy="12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1"/>
          <p:cNvSpPr/>
          <p:nvPr/>
        </p:nvSpPr>
        <p:spPr>
          <a:xfrm>
            <a:off x="392760" y="1251360"/>
            <a:ext cx="765360" cy="22932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header.h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34920" y="74340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48235"/>
                </a:solidFill>
                <a:latin typeface="Times New Roman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4171320" y="29484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 flipH="1" rot="18613200">
            <a:off x="1467720" y="441000"/>
            <a:ext cx="84960" cy="653040"/>
          </a:xfrm>
          <a:custGeom>
            <a:avLst/>
            <a:gdLst/>
            <a:ahLst/>
            <a:rect l="l" t="t" r="r" b="b"/>
            <a:pathLst>
              <a:path w="243861" h="547077">
                <a:moveTo>
                  <a:pt x="157892" y="0"/>
                </a:moveTo>
                <a:cubicBezTo>
                  <a:pt x="72574" y="98995"/>
                  <a:pt x="-12744" y="197991"/>
                  <a:pt x="1584" y="289170"/>
                </a:cubicBezTo>
                <a:cubicBezTo>
                  <a:pt x="15912" y="380350"/>
                  <a:pt x="187851" y="511908"/>
                  <a:pt x="243861" y="547077"/>
                </a:cubicBezTo>
              </a:path>
            </a:pathLst>
          </a:custGeom>
          <a:noFill/>
          <a:ln>
            <a:solidFill>
              <a:schemeClr val="tx1"/>
            </a:solidFill>
            <a:head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15"/>
          <p:cNvGrpSpPr/>
          <p:nvPr/>
        </p:nvGrpSpPr>
        <p:grpSpPr>
          <a:xfrm>
            <a:off x="4456080" y="219600"/>
            <a:ext cx="3083400" cy="1692720"/>
            <a:chOff x="4456080" y="219600"/>
            <a:chExt cx="3083400" cy="1692720"/>
          </a:xfrm>
        </p:grpSpPr>
        <p:grpSp>
          <p:nvGrpSpPr>
            <p:cNvPr id="56" name="Group 16"/>
            <p:cNvGrpSpPr/>
            <p:nvPr/>
          </p:nvGrpSpPr>
          <p:grpSpPr>
            <a:xfrm>
              <a:off x="6166800" y="848160"/>
              <a:ext cx="672480" cy="466920"/>
              <a:chOff x="6166800" y="848160"/>
              <a:chExt cx="672480" cy="466920"/>
            </a:xfrm>
          </p:grpSpPr>
          <p:sp>
            <p:nvSpPr>
              <p:cNvPr id="57" name="CustomShape 17"/>
              <p:cNvSpPr/>
              <p:nvPr/>
            </p:nvSpPr>
            <p:spPr>
              <a:xfrm>
                <a:off x="6166800" y="848160"/>
                <a:ext cx="463680" cy="466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700" spc="-1" strike="noStrike">
                    <a:solidFill>
                      <a:srgbClr val="000000"/>
                    </a:solidFill>
                    <a:latin typeface="Times New Roman"/>
                  </a:rPr>
                  <a:t>Invoker</a:t>
                </a:r>
                <a:endParaRPr b="0" lang="en-US" sz="700" spc="-1" strike="noStrike">
                  <a:latin typeface="Arial"/>
                </a:endParaRPr>
              </a:p>
            </p:txBody>
          </p:sp>
          <p:sp>
            <p:nvSpPr>
              <p:cNvPr id="58" name="CustomShape 18"/>
              <p:cNvSpPr/>
              <p:nvPr/>
            </p:nvSpPr>
            <p:spPr>
              <a:xfrm rot="1544400">
                <a:off x="6294960" y="1026000"/>
                <a:ext cx="65160" cy="250920"/>
              </a:xfrm>
              <a:custGeom>
                <a:avLst/>
                <a:gdLst/>
                <a:ahLst/>
                <a:rect l="l" t="t" r="r" b="b"/>
                <a:pathLst>
                  <a:path w="344219" h="726622">
                    <a:moveTo>
                      <a:pt x="29853" y="0"/>
                    </a:moveTo>
                    <a:cubicBezTo>
                      <a:pt x="3999" y="160564"/>
                      <a:pt x="-21854" y="321129"/>
                      <a:pt x="29853" y="383722"/>
                    </a:cubicBezTo>
                    <a:cubicBezTo>
                      <a:pt x="81560" y="446315"/>
                      <a:pt x="311521" y="318408"/>
                      <a:pt x="340096" y="375558"/>
                    </a:cubicBezTo>
                    <a:cubicBezTo>
                      <a:pt x="368671" y="432708"/>
                      <a:pt x="240764" y="646340"/>
                      <a:pt x="201303" y="726622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" name="CustomShape 19"/>
              <p:cNvSpPr/>
              <p:nvPr/>
            </p:nvSpPr>
            <p:spPr>
              <a:xfrm rot="1544400">
                <a:off x="6420960" y="1021320"/>
                <a:ext cx="65160" cy="250920"/>
              </a:xfrm>
              <a:custGeom>
                <a:avLst/>
                <a:gdLst/>
                <a:ahLst/>
                <a:rect l="l" t="t" r="r" b="b"/>
                <a:pathLst>
                  <a:path w="344219" h="726622">
                    <a:moveTo>
                      <a:pt x="29853" y="0"/>
                    </a:moveTo>
                    <a:cubicBezTo>
                      <a:pt x="3999" y="160564"/>
                      <a:pt x="-21854" y="321129"/>
                      <a:pt x="29853" y="383722"/>
                    </a:cubicBezTo>
                    <a:cubicBezTo>
                      <a:pt x="81560" y="446315"/>
                      <a:pt x="311521" y="318408"/>
                      <a:pt x="340096" y="375558"/>
                    </a:cubicBezTo>
                    <a:cubicBezTo>
                      <a:pt x="368671" y="432708"/>
                      <a:pt x="240764" y="646340"/>
                      <a:pt x="201303" y="726622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" name="CustomShape 20"/>
              <p:cNvSpPr/>
              <p:nvPr/>
            </p:nvSpPr>
            <p:spPr>
              <a:xfrm rot="1544400">
                <a:off x="6722640" y="987480"/>
                <a:ext cx="65160" cy="250920"/>
              </a:xfrm>
              <a:custGeom>
                <a:avLst/>
                <a:gdLst/>
                <a:ahLst/>
                <a:rect l="l" t="t" r="r" b="b"/>
                <a:pathLst>
                  <a:path w="344219" h="726622">
                    <a:moveTo>
                      <a:pt x="29853" y="0"/>
                    </a:moveTo>
                    <a:cubicBezTo>
                      <a:pt x="3999" y="160564"/>
                      <a:pt x="-21854" y="321129"/>
                      <a:pt x="29853" y="383722"/>
                    </a:cubicBezTo>
                    <a:cubicBezTo>
                      <a:pt x="81560" y="446315"/>
                      <a:pt x="311521" y="318408"/>
                      <a:pt x="340096" y="375558"/>
                    </a:cubicBezTo>
                    <a:cubicBezTo>
                      <a:pt x="368671" y="432708"/>
                      <a:pt x="240764" y="646340"/>
                      <a:pt x="201303" y="726622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1" name="CustomShape 21"/>
            <p:cNvSpPr/>
            <p:nvPr/>
          </p:nvSpPr>
          <p:spPr>
            <a:xfrm>
              <a:off x="6166800" y="555480"/>
              <a:ext cx="1372680" cy="19332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Times New Roman"/>
                </a:rPr>
                <a:t>Dispatch-Server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62" name="CustomShape 22"/>
            <p:cNvSpPr/>
            <p:nvPr/>
          </p:nvSpPr>
          <p:spPr>
            <a:xfrm>
              <a:off x="4704840" y="1422000"/>
              <a:ext cx="2834280" cy="446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CustomShape 23"/>
            <p:cNvSpPr/>
            <p:nvPr/>
          </p:nvSpPr>
          <p:spPr>
            <a:xfrm>
              <a:off x="4721040" y="232560"/>
              <a:ext cx="1293480" cy="10771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CustomShape 24"/>
            <p:cNvSpPr/>
            <p:nvPr/>
          </p:nvSpPr>
          <p:spPr>
            <a:xfrm>
              <a:off x="4805640" y="433440"/>
              <a:ext cx="1109160" cy="812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CustomShape 25"/>
            <p:cNvSpPr/>
            <p:nvPr/>
          </p:nvSpPr>
          <p:spPr>
            <a:xfrm>
              <a:off x="4857480" y="744120"/>
              <a:ext cx="1015920" cy="190080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b"/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Times New Roman"/>
                </a:rPr>
                <a:t>Guest Driver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66" name="CustomShape 26"/>
            <p:cNvSpPr/>
            <p:nvPr/>
          </p:nvSpPr>
          <p:spPr>
            <a:xfrm>
              <a:off x="4857840" y="484920"/>
              <a:ext cx="1015560" cy="183960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Times New Roman"/>
                </a:rPr>
                <a:t>LibForward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67" name="CustomShape 27"/>
            <p:cNvSpPr/>
            <p:nvPr/>
          </p:nvSpPr>
          <p:spPr>
            <a:xfrm>
              <a:off x="4740840" y="219600"/>
              <a:ext cx="127368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Times New Roman"/>
                </a:rPr>
                <a:t>QEMU Guest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68" name="CustomShape 28"/>
            <p:cNvSpPr/>
            <p:nvPr/>
          </p:nvSpPr>
          <p:spPr>
            <a:xfrm>
              <a:off x="4857480" y="1030320"/>
              <a:ext cx="1015920" cy="163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Times New Roman"/>
                </a:rPr>
                <a:t>Virtual Accelerator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69" name="Line 29"/>
            <p:cNvSpPr/>
            <p:nvPr/>
          </p:nvSpPr>
          <p:spPr>
            <a:xfrm>
              <a:off x="4857480" y="711360"/>
              <a:ext cx="1016280" cy="360"/>
            </a:xfrm>
            <a:prstGeom prst="line">
              <a:avLst/>
            </a:prstGeom>
            <a:ln w="12600">
              <a:solidFill>
                <a:schemeClr val="tx1"/>
              </a:solidFill>
              <a:custDash>
                <a:ds d="400000" sp="3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Line 30"/>
            <p:cNvSpPr/>
            <p:nvPr/>
          </p:nvSpPr>
          <p:spPr>
            <a:xfrm>
              <a:off x="4506480" y="1374120"/>
              <a:ext cx="3026880" cy="360"/>
            </a:xfrm>
            <a:prstGeom prst="line">
              <a:avLst/>
            </a:prstGeom>
            <a:ln w="12600">
              <a:solidFill>
                <a:schemeClr val="tx1"/>
              </a:solidFill>
              <a:custDash>
                <a:ds d="400000" sp="3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" name="CustomShape 31"/>
            <p:cNvSpPr/>
            <p:nvPr/>
          </p:nvSpPr>
          <p:spPr>
            <a:xfrm rot="16200000">
              <a:off x="4314240" y="666360"/>
              <a:ext cx="52596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Times New Roman"/>
                </a:rPr>
                <a:t>User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72" name="CustomShape 32"/>
            <p:cNvSpPr/>
            <p:nvPr/>
          </p:nvSpPr>
          <p:spPr>
            <a:xfrm rot="16200000">
              <a:off x="4326840" y="1528200"/>
              <a:ext cx="525960" cy="242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Times New Roman"/>
                </a:rPr>
                <a:t>Kernel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73" name="CustomShape 33"/>
            <p:cNvSpPr/>
            <p:nvPr/>
          </p:nvSpPr>
          <p:spPr>
            <a:xfrm>
              <a:off x="6780600" y="1626840"/>
              <a:ext cx="752400" cy="227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Times New Roman"/>
                </a:rPr>
                <a:t>Hypervisor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74" name="CustomShape 34"/>
            <p:cNvSpPr/>
            <p:nvPr/>
          </p:nvSpPr>
          <p:spPr>
            <a:xfrm>
              <a:off x="6155280" y="1470240"/>
              <a:ext cx="627480" cy="2606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Times New Roman"/>
                </a:rPr>
                <a:t>Scheduler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75" name="CustomShape 35"/>
            <p:cNvSpPr/>
            <p:nvPr/>
          </p:nvSpPr>
          <p:spPr>
            <a:xfrm>
              <a:off x="5958360" y="1545120"/>
              <a:ext cx="196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6"/>
            <p:cNvSpPr/>
            <p:nvPr/>
          </p:nvSpPr>
          <p:spPr>
            <a:xfrm>
              <a:off x="4936320" y="902520"/>
              <a:ext cx="710640" cy="14832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i="1" lang="en-US" sz="700" spc="-1" strike="noStrike">
                  <a:solidFill>
                    <a:srgbClr val="000000"/>
                  </a:solidFill>
                  <a:latin typeface="Times New Roman"/>
                </a:rPr>
                <a:t>Shared d-pool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77" name="CustomShape 37"/>
            <p:cNvSpPr/>
            <p:nvPr/>
          </p:nvSpPr>
          <p:spPr>
            <a:xfrm rot="5400000">
              <a:off x="4975920" y="1154880"/>
              <a:ext cx="350280" cy="429120"/>
            </a:xfrm>
            <a:prstGeom prst="bentConnector4">
              <a:avLst>
                <a:gd name="adj1" fmla="val 40781"/>
                <a:gd name="adj2" fmla="val 131810"/>
              </a:avLst>
            </a:pr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38"/>
            <p:cNvSpPr/>
            <p:nvPr/>
          </p:nvSpPr>
          <p:spPr>
            <a:xfrm>
              <a:off x="6702480" y="847440"/>
              <a:ext cx="836640" cy="46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Times New Roman"/>
                </a:rPr>
                <a:t>Invoker</a:t>
              </a:r>
              <a:endParaRPr b="0" lang="en-US" sz="700" spc="-1" strike="noStrike">
                <a:latin typeface="Arial"/>
              </a:endParaRPr>
            </a:p>
          </p:txBody>
        </p:sp>
        <p:grpSp>
          <p:nvGrpSpPr>
            <p:cNvPr id="79" name="Group 39"/>
            <p:cNvGrpSpPr/>
            <p:nvPr/>
          </p:nvGrpSpPr>
          <p:grpSpPr>
            <a:xfrm>
              <a:off x="6712200" y="765360"/>
              <a:ext cx="756000" cy="618840"/>
              <a:chOff x="6712200" y="765360"/>
              <a:chExt cx="756000" cy="618840"/>
            </a:xfrm>
          </p:grpSpPr>
          <p:sp>
            <p:nvSpPr>
              <p:cNvPr id="80" name="CustomShape 40"/>
              <p:cNvSpPr/>
              <p:nvPr/>
            </p:nvSpPr>
            <p:spPr>
              <a:xfrm rot="18148200">
                <a:off x="6673680" y="1007280"/>
                <a:ext cx="468000" cy="165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500" spc="-1" strike="noStrike">
                    <a:solidFill>
                      <a:srgbClr val="000000"/>
                    </a:solidFill>
                    <a:latin typeface="Times New Roman"/>
                  </a:rPr>
                  <a:t>OpenCL</a:t>
                </a:r>
                <a:endParaRPr b="0" lang="en-US" sz="500" spc="-1" strike="noStrike">
                  <a:latin typeface="Arial"/>
                </a:endParaRPr>
              </a:p>
            </p:txBody>
          </p:sp>
          <p:sp>
            <p:nvSpPr>
              <p:cNvPr id="81" name="CustomShape 41"/>
              <p:cNvSpPr/>
              <p:nvPr/>
            </p:nvSpPr>
            <p:spPr>
              <a:xfrm rot="1303800">
                <a:off x="6976800" y="1018800"/>
                <a:ext cx="76320" cy="258840"/>
              </a:xfrm>
              <a:custGeom>
                <a:avLst/>
                <a:gdLst/>
                <a:ahLst/>
                <a:rect l="l" t="t" r="r" b="b"/>
                <a:pathLst>
                  <a:path w="344219" h="726622">
                    <a:moveTo>
                      <a:pt x="29853" y="0"/>
                    </a:moveTo>
                    <a:cubicBezTo>
                      <a:pt x="3999" y="160564"/>
                      <a:pt x="-21854" y="321129"/>
                      <a:pt x="29853" y="383722"/>
                    </a:cubicBezTo>
                    <a:cubicBezTo>
                      <a:pt x="81560" y="446315"/>
                      <a:pt x="311521" y="318408"/>
                      <a:pt x="340096" y="375558"/>
                    </a:cubicBezTo>
                    <a:cubicBezTo>
                      <a:pt x="368671" y="432708"/>
                      <a:pt x="240764" y="646340"/>
                      <a:pt x="201303" y="72662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CustomShape 42"/>
              <p:cNvSpPr/>
              <p:nvPr/>
            </p:nvSpPr>
            <p:spPr>
              <a:xfrm rot="18148200">
                <a:off x="6964920" y="939240"/>
                <a:ext cx="545400" cy="242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ts val="601"/>
                  </a:lnSpc>
                </a:pPr>
                <a:r>
                  <a:rPr b="0" lang="en-US" sz="500" spc="-1" strike="noStrike">
                    <a:solidFill>
                      <a:srgbClr val="000000"/>
                    </a:solidFill>
                    <a:latin typeface="Times New Roman"/>
                  </a:rPr>
                  <a:t>New framework</a:t>
                </a:r>
                <a:endParaRPr b="0" lang="en-US" sz="500" spc="-1" strike="noStrike">
                  <a:latin typeface="Arial"/>
                </a:endParaRPr>
              </a:p>
            </p:txBody>
          </p:sp>
          <p:sp>
            <p:nvSpPr>
              <p:cNvPr id="83" name="CustomShape 43"/>
              <p:cNvSpPr/>
              <p:nvPr/>
            </p:nvSpPr>
            <p:spPr>
              <a:xfrm rot="1303800">
                <a:off x="7327080" y="1018800"/>
                <a:ext cx="76320" cy="258840"/>
              </a:xfrm>
              <a:custGeom>
                <a:avLst/>
                <a:gdLst/>
                <a:ahLst/>
                <a:rect l="l" t="t" r="r" b="b"/>
                <a:pathLst>
                  <a:path w="344219" h="726622">
                    <a:moveTo>
                      <a:pt x="29853" y="0"/>
                    </a:moveTo>
                    <a:cubicBezTo>
                      <a:pt x="3999" y="160564"/>
                      <a:pt x="-21854" y="321129"/>
                      <a:pt x="29853" y="383722"/>
                    </a:cubicBezTo>
                    <a:cubicBezTo>
                      <a:pt x="81560" y="446315"/>
                      <a:pt x="311521" y="318408"/>
                      <a:pt x="340096" y="375558"/>
                    </a:cubicBezTo>
                    <a:cubicBezTo>
                      <a:pt x="368671" y="432708"/>
                      <a:pt x="240764" y="646340"/>
                      <a:pt x="201303" y="726622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84" name="Group 44"/>
            <p:cNvGrpSpPr/>
            <p:nvPr/>
          </p:nvGrpSpPr>
          <p:grpSpPr>
            <a:xfrm>
              <a:off x="4936320" y="1480680"/>
              <a:ext cx="1021680" cy="259560"/>
              <a:chOff x="4936320" y="1480680"/>
              <a:chExt cx="1021680" cy="259560"/>
            </a:xfrm>
          </p:grpSpPr>
          <p:sp>
            <p:nvSpPr>
              <p:cNvPr id="85" name="CustomShape 45"/>
              <p:cNvSpPr/>
              <p:nvPr/>
            </p:nvSpPr>
            <p:spPr>
              <a:xfrm>
                <a:off x="4936320" y="1480680"/>
                <a:ext cx="1021680" cy="12888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36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800" spc="-1" strike="noStrike">
                    <a:solidFill>
                      <a:srgbClr val="000000"/>
                    </a:solidFill>
                    <a:latin typeface="Times New Roman"/>
                  </a:rPr>
                  <a:t>Invocation Queue</a:t>
                </a:r>
                <a:endParaRPr b="0" lang="en-US" sz="800" spc="-1" strike="noStrike">
                  <a:latin typeface="Arial"/>
                </a:endParaRPr>
              </a:p>
            </p:txBody>
          </p:sp>
          <p:sp>
            <p:nvSpPr>
              <p:cNvPr id="86" name="CustomShape 46"/>
              <p:cNvSpPr/>
              <p:nvPr/>
            </p:nvSpPr>
            <p:spPr>
              <a:xfrm>
                <a:off x="4936320" y="1610280"/>
                <a:ext cx="1021680" cy="1299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36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800" spc="-1" strike="noStrike">
                    <a:solidFill>
                      <a:srgbClr val="000000"/>
                    </a:solidFill>
                    <a:latin typeface="Times New Roman"/>
                  </a:rPr>
                  <a:t>Wait Queue</a:t>
                </a:r>
                <a:endParaRPr b="0" lang="en-US" sz="800" spc="-1" strike="noStrike">
                  <a:latin typeface="Arial"/>
                </a:endParaRPr>
              </a:p>
            </p:txBody>
          </p:sp>
        </p:grpSp>
        <p:sp>
          <p:nvSpPr>
            <p:cNvPr id="87" name="CustomShape 47"/>
            <p:cNvSpPr/>
            <p:nvPr/>
          </p:nvSpPr>
          <p:spPr>
            <a:xfrm>
              <a:off x="7051320" y="1263240"/>
              <a:ext cx="424800" cy="207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ts val="700"/>
                </a:lnSpc>
              </a:pPr>
              <a:r>
                <a:rPr b="0" i="1" lang="en-US" sz="700" spc="-1" strike="noStrike">
                  <a:solidFill>
                    <a:srgbClr val="000000"/>
                  </a:solidFill>
                  <a:latin typeface="Times New Roman"/>
                </a:rPr>
                <a:t>d-pool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88" name="CustomShape 48"/>
            <p:cNvSpPr/>
            <p:nvPr/>
          </p:nvSpPr>
          <p:spPr>
            <a:xfrm>
              <a:off x="6403320" y="749160"/>
              <a:ext cx="360" cy="9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headEnd len="med" type="diamond" w="med"/>
              <a:tailEnd len="med" type="diamond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CustomShape 49"/>
            <p:cNvSpPr/>
            <p:nvPr/>
          </p:nvSpPr>
          <p:spPr>
            <a:xfrm>
              <a:off x="7157160" y="749160"/>
              <a:ext cx="360" cy="91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chemeClr val="tx1"/>
              </a:solidFill>
              <a:headEnd len="med" type="diamond" w="med"/>
              <a:tailEnd len="med" type="diamond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50"/>
            <p:cNvSpPr/>
            <p:nvPr/>
          </p:nvSpPr>
          <p:spPr>
            <a:xfrm flipV="1">
              <a:off x="6783120" y="1047600"/>
              <a:ext cx="149400" cy="276480"/>
            </a:xfrm>
            <a:prstGeom prst="bentConnector2">
              <a:avLst/>
            </a:prstGeom>
            <a:noFill/>
            <a:ln w="1260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" name="CustomShape 51"/>
          <p:cNvSpPr/>
          <p:nvPr/>
        </p:nvSpPr>
        <p:spPr>
          <a:xfrm>
            <a:off x="430560" y="308160"/>
            <a:ext cx="766440" cy="2242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API Spec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" name="CustomShape 52"/>
          <p:cNvSpPr/>
          <p:nvPr/>
        </p:nvSpPr>
        <p:spPr>
          <a:xfrm>
            <a:off x="271440" y="745200"/>
            <a:ext cx="1038240" cy="27648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algn="ctr" blurRad="50800" dist="50800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CAVA -e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3" name="CustomShape 53"/>
          <p:cNvSpPr/>
          <p:nvPr/>
        </p:nvSpPr>
        <p:spPr>
          <a:xfrm rot="3807600">
            <a:off x="1189440" y="2645640"/>
            <a:ext cx="71640" cy="468360"/>
          </a:xfrm>
          <a:custGeom>
            <a:avLst/>
            <a:gdLst/>
            <a:ahLst/>
            <a:rect l="l" t="t" r="r" b="b"/>
            <a:pathLst>
              <a:path w="412625" h="727245">
                <a:moveTo>
                  <a:pt x="264132" y="0"/>
                </a:moveTo>
                <a:cubicBezTo>
                  <a:pt x="148204" y="100948"/>
                  <a:pt x="32276" y="201897"/>
                  <a:pt x="6225" y="304800"/>
                </a:cubicBezTo>
                <a:cubicBezTo>
                  <a:pt x="-19826" y="407703"/>
                  <a:pt x="40092" y="547078"/>
                  <a:pt x="107825" y="617416"/>
                </a:cubicBezTo>
                <a:cubicBezTo>
                  <a:pt x="175558" y="687754"/>
                  <a:pt x="327958" y="732041"/>
                  <a:pt x="412625" y="726831"/>
                </a:cubicBezTo>
              </a:path>
            </a:pathLst>
          </a:custGeom>
          <a:noFill/>
          <a:ln>
            <a:solidFill>
              <a:schemeClr val="tx1"/>
            </a:solidFill>
            <a:head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54"/>
          <p:cNvSpPr/>
          <p:nvPr/>
        </p:nvSpPr>
        <p:spPr>
          <a:xfrm>
            <a:off x="1404720" y="79632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" name="CustomShape 55"/>
          <p:cNvSpPr/>
          <p:nvPr/>
        </p:nvSpPr>
        <p:spPr>
          <a:xfrm>
            <a:off x="2215440" y="52992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1752120" y="660960"/>
            <a:ext cx="705600" cy="705600"/>
          </a:xfrm>
          <a:prstGeom prst="rect">
            <a:avLst/>
          </a:prstGeom>
          <a:ln>
            <a:noFill/>
          </a:ln>
        </p:spPr>
      </p:pic>
      <p:sp>
        <p:nvSpPr>
          <p:cNvPr id="97" name="CustomShape 56"/>
          <p:cNvSpPr/>
          <p:nvPr/>
        </p:nvSpPr>
        <p:spPr>
          <a:xfrm rot="10800000">
            <a:off x="909720" y="749880"/>
            <a:ext cx="185760" cy="217440"/>
          </a:xfrm>
          <a:prstGeom prst="downArrow">
            <a:avLst>
              <a:gd name="adj1" fmla="val 39124"/>
              <a:gd name="adj2" fmla="val 473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7"/>
          <p:cNvSpPr/>
          <p:nvPr/>
        </p:nvSpPr>
        <p:spPr>
          <a:xfrm rot="10800000">
            <a:off x="899640" y="1242720"/>
            <a:ext cx="185760" cy="217440"/>
          </a:xfrm>
          <a:prstGeom prst="downArrow">
            <a:avLst>
              <a:gd name="adj1" fmla="val 39124"/>
              <a:gd name="adj2" fmla="val 473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58"/>
          <p:cNvSpPr/>
          <p:nvPr/>
        </p:nvSpPr>
        <p:spPr>
          <a:xfrm rot="16200000">
            <a:off x="1360080" y="181440"/>
            <a:ext cx="181080" cy="488520"/>
          </a:xfrm>
          <a:prstGeom prst="downArrow">
            <a:avLst>
              <a:gd name="adj1" fmla="val 39124"/>
              <a:gd name="adj2" fmla="val 47389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449360" y="265680"/>
            <a:ext cx="1393560" cy="27396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/>
          <a:effectLst>
            <a:outerShdw algn="ctr" blurRad="50800" dist="50800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CAVA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 rot="364200">
            <a:off x="1459080" y="606960"/>
            <a:ext cx="256680" cy="387720"/>
          </a:xfrm>
          <a:custGeom>
            <a:avLst/>
            <a:gdLst/>
            <a:ahLst/>
            <a:rect l="l" t="t" r="r" b="b"/>
            <a:pathLst>
              <a:path w="412625" h="727245">
                <a:moveTo>
                  <a:pt x="264132" y="0"/>
                </a:moveTo>
                <a:cubicBezTo>
                  <a:pt x="148204" y="100948"/>
                  <a:pt x="32276" y="201897"/>
                  <a:pt x="6225" y="304800"/>
                </a:cubicBezTo>
                <a:cubicBezTo>
                  <a:pt x="-19826" y="407703"/>
                  <a:pt x="40092" y="547078"/>
                  <a:pt x="107825" y="617416"/>
                </a:cubicBezTo>
                <a:cubicBezTo>
                  <a:pt x="175558" y="687754"/>
                  <a:pt x="327958" y="732041"/>
                  <a:pt x="412625" y="726831"/>
                </a:cubicBezTo>
              </a:path>
            </a:pathLst>
          </a:custGeom>
          <a:noFill/>
          <a:ln>
            <a:solidFill>
              <a:schemeClr val="tx1"/>
            </a:solidFill>
            <a:head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1697760" y="919800"/>
            <a:ext cx="874800" cy="277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API Spec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 rot="684000">
            <a:off x="2531520" y="621720"/>
            <a:ext cx="237240" cy="392400"/>
          </a:xfrm>
          <a:custGeom>
            <a:avLst/>
            <a:gdLst/>
            <a:ahLst/>
            <a:rect l="l" t="t" r="r" b="b"/>
            <a:pathLst>
              <a:path w="498751" h="656492">
                <a:moveTo>
                  <a:pt x="179754" y="656492"/>
                </a:moveTo>
                <a:cubicBezTo>
                  <a:pt x="321082" y="614809"/>
                  <a:pt x="462410" y="573127"/>
                  <a:pt x="492369" y="484553"/>
                </a:cubicBezTo>
                <a:cubicBezTo>
                  <a:pt x="522328" y="395979"/>
                  <a:pt x="441569" y="205805"/>
                  <a:pt x="359508" y="125046"/>
                </a:cubicBezTo>
                <a:cubicBezTo>
                  <a:pt x="277447" y="44287"/>
                  <a:pt x="138723" y="2214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3371400" y="209520"/>
            <a:ext cx="1238040" cy="2739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Guest library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3368880" y="555480"/>
            <a:ext cx="1230840" cy="2739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Guest Driver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3368880" y="918720"/>
            <a:ext cx="1230840" cy="2746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API Server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2967840" y="323280"/>
            <a:ext cx="32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9"/>
          <p:cNvSpPr/>
          <p:nvPr/>
        </p:nvSpPr>
        <p:spPr>
          <a:xfrm>
            <a:off x="2967840" y="510840"/>
            <a:ext cx="298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0"/>
          <p:cNvSpPr/>
          <p:nvPr/>
        </p:nvSpPr>
        <p:spPr>
          <a:xfrm>
            <a:off x="2967840" y="656640"/>
            <a:ext cx="323640" cy="37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1"/>
          <p:cNvSpPr/>
          <p:nvPr/>
        </p:nvSpPr>
        <p:spPr>
          <a:xfrm flipH="1" rot="6343200">
            <a:off x="1316520" y="703800"/>
            <a:ext cx="53280" cy="732600"/>
          </a:xfrm>
          <a:custGeom>
            <a:avLst/>
            <a:gdLst/>
            <a:ahLst/>
            <a:rect l="l" t="t" r="r" b="b"/>
            <a:pathLst>
              <a:path w="243861" h="547077">
                <a:moveTo>
                  <a:pt x="157892" y="0"/>
                </a:moveTo>
                <a:cubicBezTo>
                  <a:pt x="72574" y="98995"/>
                  <a:pt x="-12744" y="197991"/>
                  <a:pt x="1584" y="289170"/>
                </a:cubicBezTo>
                <a:cubicBezTo>
                  <a:pt x="15912" y="380350"/>
                  <a:pt x="187851" y="511908"/>
                  <a:pt x="243861" y="547077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2"/>
          <p:cNvSpPr/>
          <p:nvPr/>
        </p:nvSpPr>
        <p:spPr>
          <a:xfrm>
            <a:off x="-298080" y="1257120"/>
            <a:ext cx="22230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1f4e79"/>
                </a:solidFill>
                <a:latin typeface="Corbel"/>
              </a:rPr>
              <a:t>Developer effort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2" name="CustomShape 13"/>
          <p:cNvSpPr/>
          <p:nvPr/>
        </p:nvSpPr>
        <p:spPr>
          <a:xfrm flipH="1" rot="16354800">
            <a:off x="1983240" y="100440"/>
            <a:ext cx="329040" cy="2273400"/>
          </a:xfrm>
          <a:custGeom>
            <a:avLst/>
            <a:gdLst/>
            <a:ahLst/>
            <a:rect l="l" t="t" r="r" b="b"/>
            <a:pathLst>
              <a:path w="218898" h="562708">
                <a:moveTo>
                  <a:pt x="0" y="562708"/>
                </a:moveTo>
                <a:cubicBezTo>
                  <a:pt x="107461" y="457200"/>
                  <a:pt x="214923" y="351693"/>
                  <a:pt x="218831" y="257908"/>
                </a:cubicBezTo>
                <a:cubicBezTo>
                  <a:pt x="222739" y="164123"/>
                  <a:pt x="56010" y="35169"/>
                  <a:pt x="23446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4"/>
          <p:cNvSpPr/>
          <p:nvPr/>
        </p:nvSpPr>
        <p:spPr>
          <a:xfrm>
            <a:off x="4688640" y="295560"/>
            <a:ext cx="315360" cy="15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5"/>
          <p:cNvSpPr/>
          <p:nvPr/>
        </p:nvSpPr>
        <p:spPr>
          <a:xfrm flipV="1">
            <a:off x="4673160" y="717480"/>
            <a:ext cx="33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6"/>
          <p:cNvSpPr/>
          <p:nvPr/>
        </p:nvSpPr>
        <p:spPr>
          <a:xfrm flipV="1">
            <a:off x="4656600" y="954720"/>
            <a:ext cx="347400" cy="12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17"/>
          <p:cNvSpPr/>
          <p:nvPr/>
        </p:nvSpPr>
        <p:spPr>
          <a:xfrm>
            <a:off x="99000" y="266040"/>
            <a:ext cx="934560" cy="277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Header.h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7" name="CustomShape 18"/>
          <p:cNvSpPr/>
          <p:nvPr/>
        </p:nvSpPr>
        <p:spPr>
          <a:xfrm>
            <a:off x="1035720" y="391680"/>
            <a:ext cx="39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19"/>
          <p:cNvSpPr/>
          <p:nvPr/>
        </p:nvSpPr>
        <p:spPr>
          <a:xfrm>
            <a:off x="1099440" y="36396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9" name="CustomShape 20"/>
          <p:cNvSpPr/>
          <p:nvPr/>
        </p:nvSpPr>
        <p:spPr>
          <a:xfrm>
            <a:off x="1992960" y="66672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CustomShape 21"/>
          <p:cNvSpPr/>
          <p:nvPr/>
        </p:nvSpPr>
        <p:spPr>
          <a:xfrm>
            <a:off x="2990160" y="295560"/>
            <a:ext cx="296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1" name="CustomShape 22"/>
          <p:cNvSpPr/>
          <p:nvPr/>
        </p:nvSpPr>
        <p:spPr>
          <a:xfrm>
            <a:off x="4617720" y="37332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288720" y="656640"/>
            <a:ext cx="705600" cy="705600"/>
          </a:xfrm>
          <a:prstGeom prst="rect">
            <a:avLst/>
          </a:prstGeom>
          <a:ln>
            <a:noFill/>
          </a:ln>
        </p:spPr>
      </p:pic>
      <p:grpSp>
        <p:nvGrpSpPr>
          <p:cNvPr id="123" name="Group 23"/>
          <p:cNvGrpSpPr/>
          <p:nvPr/>
        </p:nvGrpSpPr>
        <p:grpSpPr>
          <a:xfrm>
            <a:off x="5072040" y="90360"/>
            <a:ext cx="3578400" cy="1712520"/>
            <a:chOff x="5072040" y="90360"/>
            <a:chExt cx="3578400" cy="1712520"/>
          </a:xfrm>
        </p:grpSpPr>
        <p:sp>
          <p:nvSpPr>
            <p:cNvPr id="124" name="CustomShape 24"/>
            <p:cNvSpPr/>
            <p:nvPr/>
          </p:nvSpPr>
          <p:spPr>
            <a:xfrm>
              <a:off x="6843240" y="424080"/>
              <a:ext cx="1368720" cy="211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Corbel"/>
                </a:rPr>
                <a:t>Dispatch-Server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25" name="CustomShape 25"/>
            <p:cNvSpPr/>
            <p:nvPr/>
          </p:nvSpPr>
          <p:spPr>
            <a:xfrm>
              <a:off x="5240520" y="1347840"/>
              <a:ext cx="3030840" cy="399600"/>
            </a:xfrm>
            <a:prstGeom prst="rect">
              <a:avLst/>
            </a:prstGeom>
            <a:noFill/>
            <a:ln w="284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CustomShape 26"/>
            <p:cNvSpPr/>
            <p:nvPr/>
          </p:nvSpPr>
          <p:spPr>
            <a:xfrm>
              <a:off x="5240520" y="145080"/>
              <a:ext cx="1523880" cy="1096920"/>
            </a:xfrm>
            <a:prstGeom prst="rect">
              <a:avLst/>
            </a:prstGeom>
            <a:noFill/>
            <a:ln w="284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ustomShape 27"/>
            <p:cNvSpPr/>
            <p:nvPr/>
          </p:nvSpPr>
          <p:spPr>
            <a:xfrm>
              <a:off x="5319000" y="289800"/>
              <a:ext cx="1368000" cy="905760"/>
            </a:xfrm>
            <a:prstGeom prst="rect">
              <a:avLst/>
            </a:prstGeom>
            <a:noFill/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28"/>
            <p:cNvSpPr/>
            <p:nvPr/>
          </p:nvSpPr>
          <p:spPr>
            <a:xfrm>
              <a:off x="5362560" y="727200"/>
              <a:ext cx="1270080" cy="2080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/>
            </a:gradFill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Corbel"/>
                </a:rPr>
                <a:t>Guest Driver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29" name="CustomShape 29"/>
            <p:cNvSpPr/>
            <p:nvPr/>
          </p:nvSpPr>
          <p:spPr>
            <a:xfrm>
              <a:off x="5231880" y="90360"/>
              <a:ext cx="152388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Corbel"/>
                </a:rPr>
                <a:t>qemu-kvm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30" name="CustomShape 30"/>
            <p:cNvSpPr/>
            <p:nvPr/>
          </p:nvSpPr>
          <p:spPr>
            <a:xfrm>
              <a:off x="5769000" y="332640"/>
              <a:ext cx="865440" cy="126720"/>
            </a:xfrm>
            <a:prstGeom prst="rect">
              <a:avLst/>
            </a:prstGeom>
            <a:noFill/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Corbel"/>
                </a:rPr>
                <a:t>App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31" name="CustomShape 31"/>
            <p:cNvSpPr/>
            <p:nvPr/>
          </p:nvSpPr>
          <p:spPr>
            <a:xfrm>
              <a:off x="5362560" y="501120"/>
              <a:ext cx="1270080" cy="15804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/>
            </a:gradFill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Corbel"/>
                </a:rPr>
                <a:t>Guest Library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32" name="CustomShape 32"/>
            <p:cNvSpPr/>
            <p:nvPr/>
          </p:nvSpPr>
          <p:spPr>
            <a:xfrm>
              <a:off x="5356440" y="289800"/>
              <a:ext cx="4694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Corbel"/>
                </a:rPr>
                <a:t>Guest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133" name="CustomShape 33"/>
            <p:cNvSpPr/>
            <p:nvPr/>
          </p:nvSpPr>
          <p:spPr>
            <a:xfrm>
              <a:off x="5356440" y="965520"/>
              <a:ext cx="1270080" cy="1792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Corbel"/>
                </a:rPr>
                <a:t>Virtual Accelerator BAR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134" name="Line 34"/>
            <p:cNvSpPr/>
            <p:nvPr/>
          </p:nvSpPr>
          <p:spPr>
            <a:xfrm>
              <a:off x="5362560" y="693360"/>
              <a:ext cx="1270440" cy="360"/>
            </a:xfrm>
            <a:prstGeom prst="line">
              <a:avLst/>
            </a:prstGeom>
            <a:ln w="12600">
              <a:solidFill>
                <a:schemeClr val="tx1"/>
              </a:solidFill>
              <a:custDash>
                <a:ds d="400000" sp="3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Line 35"/>
            <p:cNvSpPr/>
            <p:nvPr/>
          </p:nvSpPr>
          <p:spPr>
            <a:xfrm>
              <a:off x="5072040" y="1302480"/>
              <a:ext cx="3229920" cy="360"/>
            </a:xfrm>
            <a:prstGeom prst="line">
              <a:avLst/>
            </a:prstGeom>
            <a:ln w="12600">
              <a:solidFill>
                <a:schemeClr val="tx1"/>
              </a:solidFill>
              <a:custDash>
                <a:ds d="400000" sp="3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36"/>
            <p:cNvSpPr/>
            <p:nvPr/>
          </p:nvSpPr>
          <p:spPr>
            <a:xfrm rot="16200000">
              <a:off x="7902360" y="719280"/>
              <a:ext cx="95220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Corbel"/>
                </a:rPr>
                <a:t>User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37" name="CustomShape 37"/>
            <p:cNvSpPr/>
            <p:nvPr/>
          </p:nvSpPr>
          <p:spPr>
            <a:xfrm rot="16200000">
              <a:off x="8170920" y="1323360"/>
              <a:ext cx="56448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Corbel"/>
                </a:rPr>
                <a:t>Kernel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38" name="CustomShape 38"/>
            <p:cNvSpPr/>
            <p:nvPr/>
          </p:nvSpPr>
          <p:spPr>
            <a:xfrm>
              <a:off x="7906680" y="1553040"/>
              <a:ext cx="73692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Corbel"/>
                </a:rPr>
                <a:t>KVM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39" name="CustomShape 39"/>
            <p:cNvSpPr/>
            <p:nvPr/>
          </p:nvSpPr>
          <p:spPr>
            <a:xfrm>
              <a:off x="6585480" y="1414800"/>
              <a:ext cx="624600" cy="272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Corbel"/>
                </a:rPr>
                <a:t>Scheduler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140" name="CustomShape 40"/>
            <p:cNvSpPr/>
            <p:nvPr/>
          </p:nvSpPr>
          <p:spPr>
            <a:xfrm>
              <a:off x="6387480" y="1549800"/>
              <a:ext cx="182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CustomShape 41"/>
            <p:cNvSpPr/>
            <p:nvPr/>
          </p:nvSpPr>
          <p:spPr>
            <a:xfrm>
              <a:off x="7500600" y="743040"/>
              <a:ext cx="742680" cy="50544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/>
            </a:gradFill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Corbel"/>
                </a:rPr>
                <a:t>API Server</a:t>
              </a:r>
              <a:endParaRPr b="0" lang="en-US" sz="800" spc="-1" strike="noStrike">
                <a:latin typeface="Arial"/>
              </a:endParaRPr>
            </a:p>
          </p:txBody>
        </p:sp>
        <p:grpSp>
          <p:nvGrpSpPr>
            <p:cNvPr id="142" name="Group 42"/>
            <p:cNvGrpSpPr/>
            <p:nvPr/>
          </p:nvGrpSpPr>
          <p:grpSpPr>
            <a:xfrm>
              <a:off x="7415640" y="692640"/>
              <a:ext cx="781920" cy="647280"/>
              <a:chOff x="7415640" y="692640"/>
              <a:chExt cx="781920" cy="647280"/>
            </a:xfrm>
          </p:grpSpPr>
          <p:sp>
            <p:nvSpPr>
              <p:cNvPr id="143" name="CustomShape 43"/>
              <p:cNvSpPr/>
              <p:nvPr/>
            </p:nvSpPr>
            <p:spPr>
              <a:xfrm rot="17901600">
                <a:off x="7370640" y="876240"/>
                <a:ext cx="450000" cy="166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500" spc="-1" strike="noStrike">
                    <a:solidFill>
                      <a:srgbClr val="000000"/>
                    </a:solidFill>
                    <a:latin typeface="Corbel"/>
                  </a:rPr>
                  <a:t>OpenCL</a:t>
                </a:r>
                <a:endParaRPr b="0" lang="en-US" sz="500" spc="-1" strike="noStrike">
                  <a:latin typeface="Arial"/>
                </a:endParaRPr>
              </a:p>
            </p:txBody>
          </p:sp>
          <p:sp>
            <p:nvSpPr>
              <p:cNvPr id="144" name="CustomShape 44"/>
              <p:cNvSpPr/>
              <p:nvPr/>
            </p:nvSpPr>
            <p:spPr>
              <a:xfrm rot="1509600">
                <a:off x="7612920" y="917640"/>
                <a:ext cx="72720" cy="275760"/>
              </a:xfrm>
              <a:custGeom>
                <a:avLst/>
                <a:gdLst/>
                <a:ahLst/>
                <a:rect l="l" t="t" r="r" b="b"/>
                <a:pathLst>
                  <a:path w="344219" h="726622">
                    <a:moveTo>
                      <a:pt x="29853" y="0"/>
                    </a:moveTo>
                    <a:cubicBezTo>
                      <a:pt x="3999" y="160564"/>
                      <a:pt x="-21854" y="321129"/>
                      <a:pt x="29853" y="383722"/>
                    </a:cubicBezTo>
                    <a:cubicBezTo>
                      <a:pt x="81560" y="446315"/>
                      <a:pt x="311521" y="318408"/>
                      <a:pt x="340096" y="375558"/>
                    </a:cubicBezTo>
                    <a:cubicBezTo>
                      <a:pt x="368671" y="432708"/>
                      <a:pt x="240764" y="646340"/>
                      <a:pt x="201303" y="726622"/>
                    </a:cubicBezTo>
                  </a:path>
                </a:pathLst>
              </a:custGeom>
              <a:noFill/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CustomShape 45"/>
              <p:cNvSpPr/>
              <p:nvPr/>
            </p:nvSpPr>
            <p:spPr>
              <a:xfrm rot="17901600">
                <a:off x="7536600" y="942120"/>
                <a:ext cx="498240" cy="241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500" spc="-1" strike="noStrike">
                    <a:solidFill>
                      <a:srgbClr val="000000"/>
                    </a:solidFill>
                    <a:latin typeface="Corbel"/>
                  </a:rPr>
                  <a:t>TensorFlow</a:t>
                </a:r>
                <a:endParaRPr b="0" lang="en-US" sz="500" spc="-1" strike="noStrike">
                  <a:latin typeface="Arial"/>
                </a:endParaRPr>
              </a:p>
            </p:txBody>
          </p:sp>
          <p:sp>
            <p:nvSpPr>
              <p:cNvPr id="146" name="CustomShape 46"/>
              <p:cNvSpPr/>
              <p:nvPr/>
            </p:nvSpPr>
            <p:spPr>
              <a:xfrm rot="1509600">
                <a:off x="7821360" y="916200"/>
                <a:ext cx="72720" cy="275760"/>
              </a:xfrm>
              <a:custGeom>
                <a:avLst/>
                <a:gdLst/>
                <a:ahLst/>
                <a:rect l="l" t="t" r="r" b="b"/>
                <a:pathLst>
                  <a:path w="344219" h="726622">
                    <a:moveTo>
                      <a:pt x="29853" y="0"/>
                    </a:moveTo>
                    <a:cubicBezTo>
                      <a:pt x="3999" y="160564"/>
                      <a:pt x="-21854" y="321129"/>
                      <a:pt x="29853" y="383722"/>
                    </a:cubicBezTo>
                    <a:cubicBezTo>
                      <a:pt x="81560" y="446315"/>
                      <a:pt x="311521" y="318408"/>
                      <a:pt x="340096" y="375558"/>
                    </a:cubicBezTo>
                    <a:cubicBezTo>
                      <a:pt x="368671" y="432708"/>
                      <a:pt x="240764" y="646340"/>
                      <a:pt x="201303" y="726622"/>
                    </a:cubicBezTo>
                  </a:path>
                </a:pathLst>
              </a:custGeom>
              <a:noFill/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CustomShape 47"/>
              <p:cNvSpPr/>
              <p:nvPr/>
            </p:nvSpPr>
            <p:spPr>
              <a:xfrm rot="17901600">
                <a:off x="7792920" y="846360"/>
                <a:ext cx="448920" cy="166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500" spc="-1" strike="noStrike">
                    <a:solidFill>
                      <a:srgbClr val="000000"/>
                    </a:solidFill>
                    <a:latin typeface="Corbel"/>
                  </a:rPr>
                  <a:t>CUDA</a:t>
                </a:r>
                <a:endParaRPr b="0" lang="en-US" sz="500" spc="-1" strike="noStrike">
                  <a:latin typeface="Arial"/>
                </a:endParaRPr>
              </a:p>
            </p:txBody>
          </p:sp>
          <p:sp>
            <p:nvSpPr>
              <p:cNvPr id="148" name="CustomShape 48"/>
              <p:cNvSpPr/>
              <p:nvPr/>
            </p:nvSpPr>
            <p:spPr>
              <a:xfrm rot="1509600">
                <a:off x="8019720" y="914400"/>
                <a:ext cx="72720" cy="275760"/>
              </a:xfrm>
              <a:custGeom>
                <a:avLst/>
                <a:gdLst/>
                <a:ahLst/>
                <a:rect l="l" t="t" r="r" b="b"/>
                <a:pathLst>
                  <a:path w="344219" h="726622">
                    <a:moveTo>
                      <a:pt x="29853" y="0"/>
                    </a:moveTo>
                    <a:cubicBezTo>
                      <a:pt x="3999" y="160564"/>
                      <a:pt x="-21854" y="321129"/>
                      <a:pt x="29853" y="383722"/>
                    </a:cubicBezTo>
                    <a:cubicBezTo>
                      <a:pt x="81560" y="446315"/>
                      <a:pt x="311521" y="318408"/>
                      <a:pt x="340096" y="375558"/>
                    </a:cubicBezTo>
                    <a:cubicBezTo>
                      <a:pt x="368671" y="432708"/>
                      <a:pt x="240764" y="646340"/>
                      <a:pt x="201303" y="726622"/>
                    </a:cubicBezTo>
                  </a:path>
                </a:pathLst>
              </a:custGeom>
              <a:noFill/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9" name="Group 49"/>
            <p:cNvGrpSpPr/>
            <p:nvPr/>
          </p:nvGrpSpPr>
          <p:grpSpPr>
            <a:xfrm>
              <a:off x="5440320" y="1411920"/>
              <a:ext cx="947160" cy="283320"/>
              <a:chOff x="5440320" y="1411920"/>
              <a:chExt cx="947160" cy="283320"/>
            </a:xfrm>
          </p:grpSpPr>
          <p:sp>
            <p:nvSpPr>
              <p:cNvPr id="150" name="CustomShape 50"/>
              <p:cNvSpPr/>
              <p:nvPr/>
            </p:nvSpPr>
            <p:spPr>
              <a:xfrm>
                <a:off x="5440320" y="1411920"/>
                <a:ext cx="947160" cy="140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800" spc="-1" strike="noStrike">
                    <a:solidFill>
                      <a:srgbClr val="000000"/>
                    </a:solidFill>
                    <a:latin typeface="Corbel"/>
                  </a:rPr>
                  <a:t>Invocation Queue</a:t>
                </a:r>
                <a:endParaRPr b="0" lang="en-US" sz="800" spc="-1" strike="noStrike">
                  <a:latin typeface="Arial"/>
                </a:endParaRPr>
              </a:p>
            </p:txBody>
          </p:sp>
          <p:sp>
            <p:nvSpPr>
              <p:cNvPr id="151" name="CustomShape 51"/>
              <p:cNvSpPr/>
              <p:nvPr/>
            </p:nvSpPr>
            <p:spPr>
              <a:xfrm>
                <a:off x="5440320" y="1553400"/>
                <a:ext cx="947160" cy="1418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900" spc="-1" strike="noStrike">
                    <a:solidFill>
                      <a:srgbClr val="000000"/>
                    </a:solidFill>
                    <a:latin typeface="Corbel"/>
                  </a:rPr>
                  <a:t>Wait Queue</a:t>
                </a:r>
                <a:endParaRPr b="0" lang="en-US" sz="900" spc="-1" strike="noStrike">
                  <a:latin typeface="Arial"/>
                </a:endParaRPr>
              </a:p>
            </p:txBody>
          </p:sp>
        </p:grpSp>
        <p:sp>
          <p:nvSpPr>
            <p:cNvPr id="152" name="CustomShape 52"/>
            <p:cNvSpPr/>
            <p:nvPr/>
          </p:nvSpPr>
          <p:spPr>
            <a:xfrm>
              <a:off x="7139880" y="635760"/>
              <a:ext cx="360" cy="9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headEnd len="med" type="oval" w="med"/>
              <a:tailEnd len="med" type="oval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3" name="Group 53"/>
            <p:cNvGrpSpPr/>
            <p:nvPr/>
          </p:nvGrpSpPr>
          <p:grpSpPr>
            <a:xfrm>
              <a:off x="6838200" y="744120"/>
              <a:ext cx="629280" cy="504360"/>
              <a:chOff x="6838200" y="744120"/>
              <a:chExt cx="629280" cy="504360"/>
            </a:xfrm>
          </p:grpSpPr>
          <p:sp>
            <p:nvSpPr>
              <p:cNvPr id="154" name="CustomShape 54"/>
              <p:cNvSpPr/>
              <p:nvPr/>
            </p:nvSpPr>
            <p:spPr>
              <a:xfrm>
                <a:off x="6838200" y="744120"/>
                <a:ext cx="629280" cy="504360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/>
              </a:gradFill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800" spc="-1" strike="noStrike">
                    <a:solidFill>
                      <a:srgbClr val="000000"/>
                    </a:solidFill>
                    <a:latin typeface="Corbel"/>
                  </a:rPr>
                  <a:t>API Server</a:t>
                </a:r>
                <a:endParaRPr b="0" lang="en-US" sz="800" spc="-1" strike="noStrike">
                  <a:latin typeface="Arial"/>
                </a:endParaRPr>
              </a:p>
            </p:txBody>
          </p:sp>
          <p:sp>
            <p:nvSpPr>
              <p:cNvPr id="155" name="CustomShape 55"/>
              <p:cNvSpPr/>
              <p:nvPr/>
            </p:nvSpPr>
            <p:spPr>
              <a:xfrm rot="1776600">
                <a:off x="6988680" y="909360"/>
                <a:ext cx="62640" cy="264600"/>
              </a:xfrm>
              <a:custGeom>
                <a:avLst/>
                <a:gdLst/>
                <a:ahLst/>
                <a:rect l="l" t="t" r="r" b="b"/>
                <a:pathLst>
                  <a:path w="344219" h="726622">
                    <a:moveTo>
                      <a:pt x="29853" y="0"/>
                    </a:moveTo>
                    <a:cubicBezTo>
                      <a:pt x="3999" y="160564"/>
                      <a:pt x="-21854" y="321129"/>
                      <a:pt x="29853" y="383722"/>
                    </a:cubicBezTo>
                    <a:cubicBezTo>
                      <a:pt x="81560" y="446315"/>
                      <a:pt x="311521" y="318408"/>
                      <a:pt x="340096" y="375558"/>
                    </a:cubicBezTo>
                    <a:cubicBezTo>
                      <a:pt x="368671" y="432708"/>
                      <a:pt x="240764" y="646340"/>
                      <a:pt x="201303" y="726622"/>
                    </a:cubicBezTo>
                  </a:path>
                </a:pathLst>
              </a:custGeom>
              <a:gradFill rotWithShape="0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6906000"/>
              </a:gradFill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CustomShape 56"/>
              <p:cNvSpPr/>
              <p:nvPr/>
            </p:nvSpPr>
            <p:spPr>
              <a:xfrm rot="1776600">
                <a:off x="7088040" y="907920"/>
                <a:ext cx="62640" cy="264600"/>
              </a:xfrm>
              <a:custGeom>
                <a:avLst/>
                <a:gdLst/>
                <a:ahLst/>
                <a:rect l="l" t="t" r="r" b="b"/>
                <a:pathLst>
                  <a:path w="344219" h="726622">
                    <a:moveTo>
                      <a:pt x="29853" y="0"/>
                    </a:moveTo>
                    <a:cubicBezTo>
                      <a:pt x="3999" y="160564"/>
                      <a:pt x="-21854" y="321129"/>
                      <a:pt x="29853" y="383722"/>
                    </a:cubicBezTo>
                    <a:cubicBezTo>
                      <a:pt x="81560" y="446315"/>
                      <a:pt x="311521" y="318408"/>
                      <a:pt x="340096" y="375558"/>
                    </a:cubicBezTo>
                    <a:cubicBezTo>
                      <a:pt x="368671" y="432708"/>
                      <a:pt x="240764" y="646340"/>
                      <a:pt x="201303" y="726622"/>
                    </a:cubicBezTo>
                  </a:path>
                </a:pathLst>
              </a:custGeom>
              <a:gradFill rotWithShape="0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6906000"/>
              </a:gradFill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CustomShape 57"/>
              <p:cNvSpPr/>
              <p:nvPr/>
            </p:nvSpPr>
            <p:spPr>
              <a:xfrm rot="1776600">
                <a:off x="7181640" y="906120"/>
                <a:ext cx="62640" cy="264600"/>
              </a:xfrm>
              <a:custGeom>
                <a:avLst/>
                <a:gdLst/>
                <a:ahLst/>
                <a:rect l="l" t="t" r="r" b="b"/>
                <a:pathLst>
                  <a:path w="344219" h="726622">
                    <a:moveTo>
                      <a:pt x="29853" y="0"/>
                    </a:moveTo>
                    <a:cubicBezTo>
                      <a:pt x="3999" y="160564"/>
                      <a:pt x="-21854" y="321129"/>
                      <a:pt x="29853" y="383722"/>
                    </a:cubicBezTo>
                    <a:cubicBezTo>
                      <a:pt x="81560" y="446315"/>
                      <a:pt x="311521" y="318408"/>
                      <a:pt x="340096" y="375558"/>
                    </a:cubicBezTo>
                    <a:cubicBezTo>
                      <a:pt x="368671" y="432708"/>
                      <a:pt x="240764" y="646340"/>
                      <a:pt x="201303" y="726622"/>
                    </a:cubicBezTo>
                  </a:path>
                </a:pathLst>
              </a:custGeom>
              <a:gradFill rotWithShape="0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6906000"/>
              </a:gradFill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8" name="CustomShape 58"/>
            <p:cNvSpPr/>
            <p:nvPr/>
          </p:nvSpPr>
          <p:spPr>
            <a:xfrm>
              <a:off x="7734240" y="635760"/>
              <a:ext cx="360" cy="9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headEnd len="med" type="oval" w="med"/>
              <a:tailEnd len="med" type="oval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CustomShape 59"/>
            <p:cNvSpPr/>
            <p:nvPr/>
          </p:nvSpPr>
          <p:spPr>
            <a:xfrm flipV="1">
              <a:off x="7210440" y="946080"/>
              <a:ext cx="661320" cy="302040"/>
            </a:xfrm>
            <a:prstGeom prst="bentConnector2">
              <a:avLst/>
            </a:pr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604520" y="441000"/>
            <a:ext cx="1060920" cy="27396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/>
          <a:effectLst>
            <a:outerShdw algn="ctr" blurRad="50800" dist="50800" rotWithShape="0">
              <a:srgbClr val="000000">
                <a:alpha val="4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CAVA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 rot="364200">
            <a:off x="1439640" y="782280"/>
            <a:ext cx="256680" cy="387720"/>
          </a:xfrm>
          <a:custGeom>
            <a:avLst/>
            <a:gdLst/>
            <a:ahLst/>
            <a:rect l="l" t="t" r="r" b="b"/>
            <a:pathLst>
              <a:path w="412625" h="727245">
                <a:moveTo>
                  <a:pt x="264132" y="0"/>
                </a:moveTo>
                <a:cubicBezTo>
                  <a:pt x="148204" y="100948"/>
                  <a:pt x="32276" y="201897"/>
                  <a:pt x="6225" y="304800"/>
                </a:cubicBezTo>
                <a:cubicBezTo>
                  <a:pt x="-19826" y="407703"/>
                  <a:pt x="40092" y="547078"/>
                  <a:pt x="107825" y="617416"/>
                </a:cubicBezTo>
                <a:cubicBezTo>
                  <a:pt x="175558" y="687754"/>
                  <a:pt x="327958" y="732041"/>
                  <a:pt x="412625" y="726831"/>
                </a:cubicBezTo>
              </a:path>
            </a:pathLst>
          </a:custGeom>
          <a:noFill/>
          <a:ln>
            <a:solidFill>
              <a:schemeClr val="tx1"/>
            </a:solidFill>
            <a:head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1678320" y="1095480"/>
            <a:ext cx="973080" cy="277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API Spec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 rot="684000">
            <a:off x="2566800" y="772560"/>
            <a:ext cx="237240" cy="392400"/>
          </a:xfrm>
          <a:custGeom>
            <a:avLst/>
            <a:gdLst/>
            <a:ahLst/>
            <a:rect l="l" t="t" r="r" b="b"/>
            <a:pathLst>
              <a:path w="498751" h="656492">
                <a:moveTo>
                  <a:pt x="179754" y="656492"/>
                </a:moveTo>
                <a:cubicBezTo>
                  <a:pt x="321082" y="614809"/>
                  <a:pt x="462410" y="573127"/>
                  <a:pt x="492369" y="484553"/>
                </a:cubicBezTo>
                <a:cubicBezTo>
                  <a:pt x="522328" y="395979"/>
                  <a:pt x="441569" y="205805"/>
                  <a:pt x="359508" y="125046"/>
                </a:cubicBezTo>
                <a:cubicBezTo>
                  <a:pt x="277447" y="44287"/>
                  <a:pt x="138723" y="2214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5"/>
          <p:cNvSpPr/>
          <p:nvPr/>
        </p:nvSpPr>
        <p:spPr>
          <a:xfrm>
            <a:off x="3194640" y="369720"/>
            <a:ext cx="1238040" cy="2739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Guest library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3192120" y="716040"/>
            <a:ext cx="1230840" cy="27396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Guest Driver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3192120" y="1078920"/>
            <a:ext cx="1230840" cy="2746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API Server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CustomShape 8"/>
          <p:cNvSpPr/>
          <p:nvPr/>
        </p:nvSpPr>
        <p:spPr>
          <a:xfrm>
            <a:off x="2791080" y="483840"/>
            <a:ext cx="323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9"/>
          <p:cNvSpPr/>
          <p:nvPr/>
        </p:nvSpPr>
        <p:spPr>
          <a:xfrm>
            <a:off x="2791080" y="671400"/>
            <a:ext cx="298080" cy="1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0"/>
          <p:cNvSpPr/>
          <p:nvPr/>
        </p:nvSpPr>
        <p:spPr>
          <a:xfrm>
            <a:off x="2791080" y="817200"/>
            <a:ext cx="323640" cy="37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1"/>
          <p:cNvSpPr/>
          <p:nvPr/>
        </p:nvSpPr>
        <p:spPr>
          <a:xfrm flipH="1" rot="6343200">
            <a:off x="1387440" y="942120"/>
            <a:ext cx="45360" cy="547200"/>
          </a:xfrm>
          <a:custGeom>
            <a:avLst/>
            <a:gdLst/>
            <a:ahLst/>
            <a:rect l="l" t="t" r="r" b="b"/>
            <a:pathLst>
              <a:path w="243861" h="547077">
                <a:moveTo>
                  <a:pt x="157892" y="0"/>
                </a:moveTo>
                <a:cubicBezTo>
                  <a:pt x="72574" y="98995"/>
                  <a:pt x="-12744" y="197991"/>
                  <a:pt x="1584" y="289170"/>
                </a:cubicBezTo>
                <a:cubicBezTo>
                  <a:pt x="15912" y="380350"/>
                  <a:pt x="187851" y="511908"/>
                  <a:pt x="243861" y="547077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2"/>
          <p:cNvSpPr/>
          <p:nvPr/>
        </p:nvSpPr>
        <p:spPr>
          <a:xfrm flipH="1" rot="16354800">
            <a:off x="2701800" y="-289800"/>
            <a:ext cx="432000" cy="3581640"/>
          </a:xfrm>
          <a:custGeom>
            <a:avLst/>
            <a:gdLst/>
            <a:ahLst/>
            <a:rect l="l" t="t" r="r" b="b"/>
            <a:pathLst>
              <a:path w="218898" h="562708">
                <a:moveTo>
                  <a:pt x="0" y="562708"/>
                </a:moveTo>
                <a:cubicBezTo>
                  <a:pt x="107461" y="457200"/>
                  <a:pt x="214923" y="351693"/>
                  <a:pt x="218831" y="257908"/>
                </a:cubicBezTo>
                <a:cubicBezTo>
                  <a:pt x="222739" y="164123"/>
                  <a:pt x="56010" y="35169"/>
                  <a:pt x="23446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headEnd len="med" type="triangle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3"/>
          <p:cNvSpPr/>
          <p:nvPr/>
        </p:nvSpPr>
        <p:spPr>
          <a:xfrm>
            <a:off x="4520520" y="455040"/>
            <a:ext cx="315360" cy="15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4"/>
          <p:cNvSpPr/>
          <p:nvPr/>
        </p:nvSpPr>
        <p:spPr>
          <a:xfrm flipV="1">
            <a:off x="4505040" y="876960"/>
            <a:ext cx="334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5"/>
          <p:cNvSpPr/>
          <p:nvPr/>
        </p:nvSpPr>
        <p:spPr>
          <a:xfrm flipV="1">
            <a:off x="4488480" y="1114200"/>
            <a:ext cx="347400" cy="12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6"/>
          <p:cNvSpPr/>
          <p:nvPr/>
        </p:nvSpPr>
        <p:spPr>
          <a:xfrm>
            <a:off x="254160" y="441720"/>
            <a:ext cx="934560" cy="27720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Header.h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CustomShape 17"/>
          <p:cNvSpPr/>
          <p:nvPr/>
        </p:nvSpPr>
        <p:spPr>
          <a:xfrm>
            <a:off x="1190880" y="567360"/>
            <a:ext cx="39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18"/>
          <p:cNvSpPr/>
          <p:nvPr/>
        </p:nvSpPr>
        <p:spPr>
          <a:xfrm>
            <a:off x="1254240" y="53964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CustomShape 19"/>
          <p:cNvSpPr/>
          <p:nvPr/>
        </p:nvSpPr>
        <p:spPr>
          <a:xfrm>
            <a:off x="1973520" y="84240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9" name="CustomShape 20"/>
          <p:cNvSpPr/>
          <p:nvPr/>
        </p:nvSpPr>
        <p:spPr>
          <a:xfrm>
            <a:off x="2813400" y="456120"/>
            <a:ext cx="2962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" name="CustomShape 21"/>
          <p:cNvSpPr/>
          <p:nvPr/>
        </p:nvSpPr>
        <p:spPr>
          <a:xfrm>
            <a:off x="4449600" y="532800"/>
            <a:ext cx="2664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81" name="Picture 2" descr=""/>
          <p:cNvPicPr/>
          <p:nvPr/>
        </p:nvPicPr>
        <p:blipFill>
          <a:blip r:embed="rId1"/>
          <a:stretch/>
        </p:blipFill>
        <p:spPr>
          <a:xfrm>
            <a:off x="474120" y="826200"/>
            <a:ext cx="632160" cy="632160"/>
          </a:xfrm>
          <a:prstGeom prst="rect">
            <a:avLst/>
          </a:prstGeom>
          <a:ln>
            <a:noFill/>
          </a:ln>
        </p:spPr>
      </p:pic>
      <p:grpSp>
        <p:nvGrpSpPr>
          <p:cNvPr id="182" name="Group 22"/>
          <p:cNvGrpSpPr/>
          <p:nvPr/>
        </p:nvGrpSpPr>
        <p:grpSpPr>
          <a:xfrm>
            <a:off x="4746960" y="149760"/>
            <a:ext cx="3578760" cy="1712520"/>
            <a:chOff x="4746960" y="149760"/>
            <a:chExt cx="3578760" cy="1712520"/>
          </a:xfrm>
        </p:grpSpPr>
        <p:sp>
          <p:nvSpPr>
            <p:cNvPr id="183" name="CustomShape 23"/>
            <p:cNvSpPr/>
            <p:nvPr/>
          </p:nvSpPr>
          <p:spPr>
            <a:xfrm>
              <a:off x="6518160" y="483480"/>
              <a:ext cx="1368720" cy="211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Corbel"/>
                </a:rPr>
                <a:t>Dispatch-Server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84" name="CustomShape 24"/>
            <p:cNvSpPr/>
            <p:nvPr/>
          </p:nvSpPr>
          <p:spPr>
            <a:xfrm>
              <a:off x="4915440" y="1407240"/>
              <a:ext cx="3030840" cy="399600"/>
            </a:xfrm>
            <a:prstGeom prst="rect">
              <a:avLst/>
            </a:prstGeom>
            <a:noFill/>
            <a:ln w="284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5" name="CustomShape 25"/>
            <p:cNvSpPr/>
            <p:nvPr/>
          </p:nvSpPr>
          <p:spPr>
            <a:xfrm>
              <a:off x="4915440" y="204480"/>
              <a:ext cx="1523880" cy="1096920"/>
            </a:xfrm>
            <a:prstGeom prst="rect">
              <a:avLst/>
            </a:prstGeom>
            <a:noFill/>
            <a:ln w="284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6" name="CustomShape 26"/>
            <p:cNvSpPr/>
            <p:nvPr/>
          </p:nvSpPr>
          <p:spPr>
            <a:xfrm>
              <a:off x="4993920" y="349200"/>
              <a:ext cx="1368000" cy="905760"/>
            </a:xfrm>
            <a:prstGeom prst="rect">
              <a:avLst/>
            </a:prstGeom>
            <a:noFill/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CustomShape 27"/>
            <p:cNvSpPr/>
            <p:nvPr/>
          </p:nvSpPr>
          <p:spPr>
            <a:xfrm>
              <a:off x="5037840" y="786600"/>
              <a:ext cx="1270080" cy="20808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/>
            </a:gradFill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Corbel"/>
                </a:rPr>
                <a:t>Guest Driver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88" name="CustomShape 28"/>
            <p:cNvSpPr/>
            <p:nvPr/>
          </p:nvSpPr>
          <p:spPr>
            <a:xfrm>
              <a:off x="4906800" y="149760"/>
              <a:ext cx="152388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Corbel"/>
                </a:rPr>
                <a:t>qemu-kvm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89" name="CustomShape 29"/>
            <p:cNvSpPr/>
            <p:nvPr/>
          </p:nvSpPr>
          <p:spPr>
            <a:xfrm>
              <a:off x="5443920" y="392040"/>
              <a:ext cx="865440" cy="126720"/>
            </a:xfrm>
            <a:prstGeom prst="rect">
              <a:avLst/>
            </a:prstGeom>
            <a:noFill/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Corbel"/>
                </a:rPr>
                <a:t>App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90" name="CustomShape 30"/>
            <p:cNvSpPr/>
            <p:nvPr/>
          </p:nvSpPr>
          <p:spPr>
            <a:xfrm>
              <a:off x="5037840" y="560520"/>
              <a:ext cx="1270080" cy="15804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/>
            </a:gradFill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900" spc="-1" strike="noStrike">
                  <a:solidFill>
                    <a:srgbClr val="000000"/>
                  </a:solidFill>
                  <a:latin typeface="Corbel"/>
                </a:rPr>
                <a:t>Guest Library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91" name="CustomShape 31"/>
            <p:cNvSpPr/>
            <p:nvPr/>
          </p:nvSpPr>
          <p:spPr>
            <a:xfrm>
              <a:off x="5031360" y="349200"/>
              <a:ext cx="46944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Corbel"/>
                </a:rPr>
                <a:t>Guest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192" name="CustomShape 32"/>
            <p:cNvSpPr/>
            <p:nvPr/>
          </p:nvSpPr>
          <p:spPr>
            <a:xfrm>
              <a:off x="5031360" y="1024920"/>
              <a:ext cx="1270080" cy="1792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Corbel"/>
                </a:rPr>
                <a:t>Virtual Accelerator BAR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193" name="Line 33"/>
            <p:cNvSpPr/>
            <p:nvPr/>
          </p:nvSpPr>
          <p:spPr>
            <a:xfrm>
              <a:off x="5037480" y="752760"/>
              <a:ext cx="1270800" cy="360"/>
            </a:xfrm>
            <a:prstGeom prst="line">
              <a:avLst/>
            </a:prstGeom>
            <a:ln w="12600">
              <a:solidFill>
                <a:schemeClr val="tx1"/>
              </a:solidFill>
              <a:custDash>
                <a:ds d="400000" sp="3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Line 34"/>
            <p:cNvSpPr/>
            <p:nvPr/>
          </p:nvSpPr>
          <p:spPr>
            <a:xfrm>
              <a:off x="4746960" y="1361880"/>
              <a:ext cx="3229920" cy="360"/>
            </a:xfrm>
            <a:prstGeom prst="line">
              <a:avLst/>
            </a:prstGeom>
            <a:ln w="12600">
              <a:solidFill>
                <a:schemeClr val="tx1"/>
              </a:solidFill>
              <a:custDash>
                <a:ds d="400000" sp="300000"/>
              </a:custDash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CustomShape 35"/>
            <p:cNvSpPr/>
            <p:nvPr/>
          </p:nvSpPr>
          <p:spPr>
            <a:xfrm rot="16200000">
              <a:off x="7577640" y="778680"/>
              <a:ext cx="95220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Corbel"/>
                </a:rPr>
                <a:t>User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96" name="CustomShape 36"/>
            <p:cNvSpPr/>
            <p:nvPr/>
          </p:nvSpPr>
          <p:spPr>
            <a:xfrm rot="16200000">
              <a:off x="7846200" y="1382760"/>
              <a:ext cx="56448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Corbel"/>
                </a:rPr>
                <a:t>Kernel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97" name="CustomShape 37"/>
            <p:cNvSpPr/>
            <p:nvPr/>
          </p:nvSpPr>
          <p:spPr>
            <a:xfrm>
              <a:off x="7581600" y="1612440"/>
              <a:ext cx="736920" cy="242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00000"/>
                  </a:solidFill>
                  <a:latin typeface="Corbel"/>
                </a:rPr>
                <a:t>KVM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198" name="CustomShape 38"/>
            <p:cNvSpPr/>
            <p:nvPr/>
          </p:nvSpPr>
          <p:spPr>
            <a:xfrm>
              <a:off x="6260400" y="1474200"/>
              <a:ext cx="624600" cy="2725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/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Corbel"/>
                </a:rPr>
                <a:t>Scheduler</a:t>
              </a:r>
              <a:endParaRPr b="0" lang="en-US" sz="800" spc="-1" strike="noStrike">
                <a:latin typeface="Arial"/>
              </a:endParaRPr>
            </a:p>
          </p:txBody>
        </p:sp>
        <p:sp>
          <p:nvSpPr>
            <p:cNvPr id="199" name="CustomShape 39"/>
            <p:cNvSpPr/>
            <p:nvPr/>
          </p:nvSpPr>
          <p:spPr>
            <a:xfrm>
              <a:off x="6062760" y="1609200"/>
              <a:ext cx="182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CustomShape 40"/>
            <p:cNvSpPr/>
            <p:nvPr/>
          </p:nvSpPr>
          <p:spPr>
            <a:xfrm>
              <a:off x="7175520" y="802440"/>
              <a:ext cx="742680" cy="50544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/>
            </a:gradFill>
            <a:ln w="190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Corbel"/>
                </a:rPr>
                <a:t>API Server</a:t>
              </a:r>
              <a:endParaRPr b="0" lang="en-US" sz="800" spc="-1" strike="noStrike">
                <a:latin typeface="Arial"/>
              </a:endParaRPr>
            </a:p>
          </p:txBody>
        </p:sp>
        <p:grpSp>
          <p:nvGrpSpPr>
            <p:cNvPr id="201" name="Group 41"/>
            <p:cNvGrpSpPr/>
            <p:nvPr/>
          </p:nvGrpSpPr>
          <p:grpSpPr>
            <a:xfrm>
              <a:off x="7090560" y="752040"/>
              <a:ext cx="781920" cy="647280"/>
              <a:chOff x="7090560" y="752040"/>
              <a:chExt cx="781920" cy="647280"/>
            </a:xfrm>
          </p:grpSpPr>
          <p:sp>
            <p:nvSpPr>
              <p:cNvPr id="202" name="CustomShape 42"/>
              <p:cNvSpPr/>
              <p:nvPr/>
            </p:nvSpPr>
            <p:spPr>
              <a:xfrm rot="17901600">
                <a:off x="7045560" y="935640"/>
                <a:ext cx="450000" cy="166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500" spc="-1" strike="noStrike">
                    <a:solidFill>
                      <a:srgbClr val="000000"/>
                    </a:solidFill>
                    <a:latin typeface="Corbel"/>
                  </a:rPr>
                  <a:t>OpenCL</a:t>
                </a:r>
                <a:endParaRPr b="0" lang="en-US" sz="500" spc="-1" strike="noStrike">
                  <a:latin typeface="Arial"/>
                </a:endParaRPr>
              </a:p>
            </p:txBody>
          </p:sp>
          <p:sp>
            <p:nvSpPr>
              <p:cNvPr id="203" name="CustomShape 43"/>
              <p:cNvSpPr/>
              <p:nvPr/>
            </p:nvSpPr>
            <p:spPr>
              <a:xfrm rot="1509600">
                <a:off x="7288200" y="977040"/>
                <a:ext cx="72720" cy="275760"/>
              </a:xfrm>
              <a:custGeom>
                <a:avLst/>
                <a:gdLst/>
                <a:ahLst/>
                <a:rect l="l" t="t" r="r" b="b"/>
                <a:pathLst>
                  <a:path w="344219" h="726622">
                    <a:moveTo>
                      <a:pt x="29853" y="0"/>
                    </a:moveTo>
                    <a:cubicBezTo>
                      <a:pt x="3999" y="160564"/>
                      <a:pt x="-21854" y="321129"/>
                      <a:pt x="29853" y="383722"/>
                    </a:cubicBezTo>
                    <a:cubicBezTo>
                      <a:pt x="81560" y="446315"/>
                      <a:pt x="311521" y="318408"/>
                      <a:pt x="340096" y="375558"/>
                    </a:cubicBezTo>
                    <a:cubicBezTo>
                      <a:pt x="368671" y="432708"/>
                      <a:pt x="240764" y="646340"/>
                      <a:pt x="201303" y="726622"/>
                    </a:cubicBezTo>
                  </a:path>
                </a:pathLst>
              </a:custGeom>
              <a:noFill/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" name="CustomShape 44"/>
              <p:cNvSpPr/>
              <p:nvPr/>
            </p:nvSpPr>
            <p:spPr>
              <a:xfrm rot="17901600">
                <a:off x="7211880" y="1001520"/>
                <a:ext cx="498240" cy="241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500" spc="-1" strike="noStrike">
                    <a:solidFill>
                      <a:srgbClr val="000000"/>
                    </a:solidFill>
                    <a:latin typeface="Corbel"/>
                  </a:rPr>
                  <a:t>TensorFlow</a:t>
                </a:r>
                <a:endParaRPr b="0" lang="en-US" sz="500" spc="-1" strike="noStrike">
                  <a:latin typeface="Arial"/>
                </a:endParaRPr>
              </a:p>
            </p:txBody>
          </p:sp>
          <p:sp>
            <p:nvSpPr>
              <p:cNvPr id="205" name="CustomShape 45"/>
              <p:cNvSpPr/>
              <p:nvPr/>
            </p:nvSpPr>
            <p:spPr>
              <a:xfrm rot="1509600">
                <a:off x="7496640" y="975600"/>
                <a:ext cx="72720" cy="275760"/>
              </a:xfrm>
              <a:custGeom>
                <a:avLst/>
                <a:gdLst/>
                <a:ahLst/>
                <a:rect l="l" t="t" r="r" b="b"/>
                <a:pathLst>
                  <a:path w="344219" h="726622">
                    <a:moveTo>
                      <a:pt x="29853" y="0"/>
                    </a:moveTo>
                    <a:cubicBezTo>
                      <a:pt x="3999" y="160564"/>
                      <a:pt x="-21854" y="321129"/>
                      <a:pt x="29853" y="383722"/>
                    </a:cubicBezTo>
                    <a:cubicBezTo>
                      <a:pt x="81560" y="446315"/>
                      <a:pt x="311521" y="318408"/>
                      <a:pt x="340096" y="375558"/>
                    </a:cubicBezTo>
                    <a:cubicBezTo>
                      <a:pt x="368671" y="432708"/>
                      <a:pt x="240764" y="646340"/>
                      <a:pt x="201303" y="726622"/>
                    </a:cubicBezTo>
                  </a:path>
                </a:pathLst>
              </a:custGeom>
              <a:noFill/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CustomShape 46"/>
              <p:cNvSpPr/>
              <p:nvPr/>
            </p:nvSpPr>
            <p:spPr>
              <a:xfrm rot="17901600">
                <a:off x="7467840" y="905760"/>
                <a:ext cx="448920" cy="166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/>
              <a:p>
                <a:pPr>
                  <a:lnSpc>
                    <a:spcPct val="100000"/>
                  </a:lnSpc>
                </a:pPr>
                <a:r>
                  <a:rPr b="0" lang="en-US" sz="500" spc="-1" strike="noStrike">
                    <a:solidFill>
                      <a:srgbClr val="000000"/>
                    </a:solidFill>
                    <a:latin typeface="Corbel"/>
                  </a:rPr>
                  <a:t>CUDA</a:t>
                </a:r>
                <a:endParaRPr b="0" lang="en-US" sz="500" spc="-1" strike="noStrike">
                  <a:latin typeface="Arial"/>
                </a:endParaRPr>
              </a:p>
            </p:txBody>
          </p:sp>
          <p:sp>
            <p:nvSpPr>
              <p:cNvPr id="207" name="CustomShape 47"/>
              <p:cNvSpPr/>
              <p:nvPr/>
            </p:nvSpPr>
            <p:spPr>
              <a:xfrm rot="1509600">
                <a:off x="7694640" y="973800"/>
                <a:ext cx="72720" cy="275760"/>
              </a:xfrm>
              <a:custGeom>
                <a:avLst/>
                <a:gdLst/>
                <a:ahLst/>
                <a:rect l="l" t="t" r="r" b="b"/>
                <a:pathLst>
                  <a:path w="344219" h="726622">
                    <a:moveTo>
                      <a:pt x="29853" y="0"/>
                    </a:moveTo>
                    <a:cubicBezTo>
                      <a:pt x="3999" y="160564"/>
                      <a:pt x="-21854" y="321129"/>
                      <a:pt x="29853" y="383722"/>
                    </a:cubicBezTo>
                    <a:cubicBezTo>
                      <a:pt x="81560" y="446315"/>
                      <a:pt x="311521" y="318408"/>
                      <a:pt x="340096" y="375558"/>
                    </a:cubicBezTo>
                    <a:cubicBezTo>
                      <a:pt x="368671" y="432708"/>
                      <a:pt x="240764" y="646340"/>
                      <a:pt x="201303" y="726622"/>
                    </a:cubicBezTo>
                  </a:path>
                </a:pathLst>
              </a:custGeom>
              <a:noFill/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8" name="Group 48"/>
            <p:cNvGrpSpPr/>
            <p:nvPr/>
          </p:nvGrpSpPr>
          <p:grpSpPr>
            <a:xfrm>
              <a:off x="5115240" y="1471320"/>
              <a:ext cx="947160" cy="283320"/>
              <a:chOff x="5115240" y="1471320"/>
              <a:chExt cx="947160" cy="283320"/>
            </a:xfrm>
          </p:grpSpPr>
          <p:sp>
            <p:nvSpPr>
              <p:cNvPr id="209" name="CustomShape 49"/>
              <p:cNvSpPr/>
              <p:nvPr/>
            </p:nvSpPr>
            <p:spPr>
              <a:xfrm>
                <a:off x="5115240" y="1471320"/>
                <a:ext cx="947160" cy="1407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800" spc="-1" strike="noStrike">
                    <a:solidFill>
                      <a:srgbClr val="000000"/>
                    </a:solidFill>
                    <a:latin typeface="Corbel"/>
                  </a:rPr>
                  <a:t>Invocation Queue</a:t>
                </a:r>
                <a:endParaRPr b="0" lang="en-US" sz="800" spc="-1" strike="noStrike">
                  <a:latin typeface="Arial"/>
                </a:endParaRPr>
              </a:p>
            </p:txBody>
          </p:sp>
          <p:sp>
            <p:nvSpPr>
              <p:cNvPr id="210" name="CustomShape 50"/>
              <p:cNvSpPr/>
              <p:nvPr/>
            </p:nvSpPr>
            <p:spPr>
              <a:xfrm>
                <a:off x="5115240" y="1612800"/>
                <a:ext cx="947160" cy="1418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/>
              <a:p>
                <a:pPr algn="ctr">
                  <a:lnSpc>
                    <a:spcPct val="100000"/>
                  </a:lnSpc>
                </a:pPr>
                <a:r>
                  <a:rPr b="0" lang="en-US" sz="900" spc="-1" strike="noStrike">
                    <a:solidFill>
                      <a:srgbClr val="000000"/>
                    </a:solidFill>
                    <a:latin typeface="Corbel"/>
                  </a:rPr>
                  <a:t>Wait Queue</a:t>
                </a:r>
                <a:endParaRPr b="0" lang="en-US" sz="900" spc="-1" strike="noStrike">
                  <a:latin typeface="Arial"/>
                </a:endParaRPr>
              </a:p>
            </p:txBody>
          </p:sp>
        </p:grpSp>
        <p:sp>
          <p:nvSpPr>
            <p:cNvPr id="211" name="CustomShape 51"/>
            <p:cNvSpPr/>
            <p:nvPr/>
          </p:nvSpPr>
          <p:spPr>
            <a:xfrm>
              <a:off x="6815160" y="695160"/>
              <a:ext cx="360" cy="9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headEnd len="med" type="oval" w="med"/>
              <a:tailEnd len="med" type="oval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12" name="Group 52"/>
            <p:cNvGrpSpPr/>
            <p:nvPr/>
          </p:nvGrpSpPr>
          <p:grpSpPr>
            <a:xfrm>
              <a:off x="6513480" y="803520"/>
              <a:ext cx="629280" cy="504360"/>
              <a:chOff x="6513480" y="803520"/>
              <a:chExt cx="629280" cy="504360"/>
            </a:xfrm>
          </p:grpSpPr>
          <p:sp>
            <p:nvSpPr>
              <p:cNvPr id="213" name="CustomShape 53"/>
              <p:cNvSpPr/>
              <p:nvPr/>
            </p:nvSpPr>
            <p:spPr>
              <a:xfrm>
                <a:off x="6513480" y="803520"/>
                <a:ext cx="629280" cy="504360"/>
              </a:xfrm>
              <a:prstGeom prst="rect">
                <a:avLst/>
              </a:prstGeom>
              <a:gradFill rotWithShape="0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/>
              </a:gradFill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/>
              <a:p>
                <a:pPr algn="ctr">
                  <a:lnSpc>
                    <a:spcPct val="100000"/>
                  </a:lnSpc>
                </a:pPr>
                <a:r>
                  <a:rPr b="0" lang="en-US" sz="800" spc="-1" strike="noStrike">
                    <a:solidFill>
                      <a:srgbClr val="000000"/>
                    </a:solidFill>
                    <a:latin typeface="Corbel"/>
                  </a:rPr>
                  <a:t>API Server</a:t>
                </a:r>
                <a:endParaRPr b="0" lang="en-US" sz="800" spc="-1" strike="noStrike">
                  <a:latin typeface="Arial"/>
                </a:endParaRPr>
              </a:p>
            </p:txBody>
          </p:sp>
          <p:sp>
            <p:nvSpPr>
              <p:cNvPr id="214" name="CustomShape 54"/>
              <p:cNvSpPr/>
              <p:nvPr/>
            </p:nvSpPr>
            <p:spPr>
              <a:xfrm rot="1776600">
                <a:off x="6663960" y="969120"/>
                <a:ext cx="62640" cy="264600"/>
              </a:xfrm>
              <a:custGeom>
                <a:avLst/>
                <a:gdLst/>
                <a:ahLst/>
                <a:rect l="l" t="t" r="r" b="b"/>
                <a:pathLst>
                  <a:path w="344219" h="726622">
                    <a:moveTo>
                      <a:pt x="29853" y="0"/>
                    </a:moveTo>
                    <a:cubicBezTo>
                      <a:pt x="3999" y="160564"/>
                      <a:pt x="-21854" y="321129"/>
                      <a:pt x="29853" y="383722"/>
                    </a:cubicBezTo>
                    <a:cubicBezTo>
                      <a:pt x="81560" y="446315"/>
                      <a:pt x="311521" y="318408"/>
                      <a:pt x="340096" y="375558"/>
                    </a:cubicBezTo>
                    <a:cubicBezTo>
                      <a:pt x="368671" y="432708"/>
                      <a:pt x="240764" y="646340"/>
                      <a:pt x="201303" y="726622"/>
                    </a:cubicBezTo>
                  </a:path>
                </a:pathLst>
              </a:custGeom>
              <a:gradFill rotWithShape="0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6906000"/>
              </a:gradFill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CustomShape 55"/>
              <p:cNvSpPr/>
              <p:nvPr/>
            </p:nvSpPr>
            <p:spPr>
              <a:xfrm rot="1776600">
                <a:off x="6762960" y="967320"/>
                <a:ext cx="62640" cy="264600"/>
              </a:xfrm>
              <a:custGeom>
                <a:avLst/>
                <a:gdLst/>
                <a:ahLst/>
                <a:rect l="l" t="t" r="r" b="b"/>
                <a:pathLst>
                  <a:path w="344219" h="726622">
                    <a:moveTo>
                      <a:pt x="29853" y="0"/>
                    </a:moveTo>
                    <a:cubicBezTo>
                      <a:pt x="3999" y="160564"/>
                      <a:pt x="-21854" y="321129"/>
                      <a:pt x="29853" y="383722"/>
                    </a:cubicBezTo>
                    <a:cubicBezTo>
                      <a:pt x="81560" y="446315"/>
                      <a:pt x="311521" y="318408"/>
                      <a:pt x="340096" y="375558"/>
                    </a:cubicBezTo>
                    <a:cubicBezTo>
                      <a:pt x="368671" y="432708"/>
                      <a:pt x="240764" y="646340"/>
                      <a:pt x="201303" y="726622"/>
                    </a:cubicBezTo>
                  </a:path>
                </a:pathLst>
              </a:custGeom>
              <a:gradFill rotWithShape="0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6906000"/>
              </a:gradFill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CustomShape 56"/>
              <p:cNvSpPr/>
              <p:nvPr/>
            </p:nvSpPr>
            <p:spPr>
              <a:xfrm rot="1776600">
                <a:off x="6856560" y="965520"/>
                <a:ext cx="62640" cy="264600"/>
              </a:xfrm>
              <a:custGeom>
                <a:avLst/>
                <a:gdLst/>
                <a:ahLst/>
                <a:rect l="l" t="t" r="r" b="b"/>
                <a:pathLst>
                  <a:path w="344219" h="726622">
                    <a:moveTo>
                      <a:pt x="29853" y="0"/>
                    </a:moveTo>
                    <a:cubicBezTo>
                      <a:pt x="3999" y="160564"/>
                      <a:pt x="-21854" y="321129"/>
                      <a:pt x="29853" y="383722"/>
                    </a:cubicBezTo>
                    <a:cubicBezTo>
                      <a:pt x="81560" y="446315"/>
                      <a:pt x="311521" y="318408"/>
                      <a:pt x="340096" y="375558"/>
                    </a:cubicBezTo>
                    <a:cubicBezTo>
                      <a:pt x="368671" y="432708"/>
                      <a:pt x="240764" y="646340"/>
                      <a:pt x="201303" y="726622"/>
                    </a:cubicBezTo>
                  </a:path>
                </a:pathLst>
              </a:custGeom>
              <a:gradFill rotWithShape="0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6906000"/>
              </a:gradFill>
              <a:ln w="1908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7" name="CustomShape 57"/>
            <p:cNvSpPr/>
            <p:nvPr/>
          </p:nvSpPr>
          <p:spPr>
            <a:xfrm>
              <a:off x="7409160" y="695160"/>
              <a:ext cx="360" cy="99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80">
              <a:solidFill>
                <a:schemeClr val="tx1"/>
              </a:solidFill>
              <a:headEnd len="med" type="oval" w="med"/>
              <a:tailEnd len="med" type="oval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58"/>
            <p:cNvSpPr/>
            <p:nvPr/>
          </p:nvSpPr>
          <p:spPr>
            <a:xfrm flipV="1">
              <a:off x="6885360" y="1005480"/>
              <a:ext cx="661320" cy="302040"/>
            </a:xfrm>
            <a:prstGeom prst="bentConnector2">
              <a:avLst/>
            </a:prstGeom>
            <a:noFill/>
            <a:ln w="19080">
              <a:solidFill>
                <a:schemeClr val="tx1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9" name="CustomShape 59"/>
          <p:cNvSpPr/>
          <p:nvPr/>
        </p:nvSpPr>
        <p:spPr>
          <a:xfrm>
            <a:off x="1777680" y="-56520"/>
            <a:ext cx="11397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</a:rPr>
              <a:t>Development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0" name="CustomShape 60"/>
          <p:cNvSpPr/>
          <p:nvPr/>
        </p:nvSpPr>
        <p:spPr>
          <a:xfrm>
            <a:off x="6045480" y="-64800"/>
            <a:ext cx="10544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</a:rPr>
              <a:t>Deployment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Application>LibreOffice/6.0.7.3$Linux_X86_64 LibreOffice_project/00m0$Build-3</Application>
  <Words>293</Words>
  <Paragraphs>208</Paragraphs>
  <Company>UT Austin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2018-04-26T06:05:31Z</dcterms:created>
  <dc:creator>Hangchen Yu</dc:creator>
  <dc:description/>
  <dc:language>en-US</dc:language>
  <cp:lastModifiedBy/>
  <cp:lastPrinted>2018-05-02T22:32:47Z</cp:lastPrinted>
  <dcterms:modified xsi:type="dcterms:W3CDTF">2019-08-12T16:38:45Z</dcterms:modified>
  <cp:revision>72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UT Austin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