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Lst>
  <p:notesMasterIdLst>
    <p:notesMasterId r:id="rId43"/>
  </p:notesMasterIdLst>
  <p:sldIdLst>
    <p:sldId id="697" r:id="rId3"/>
    <p:sldId id="749" r:id="rId4"/>
    <p:sldId id="750" r:id="rId5"/>
    <p:sldId id="752" r:id="rId6"/>
    <p:sldId id="753" r:id="rId7"/>
    <p:sldId id="754" r:id="rId8"/>
    <p:sldId id="757" r:id="rId9"/>
    <p:sldId id="846" r:id="rId10"/>
    <p:sldId id="758" r:id="rId11"/>
    <p:sldId id="759" r:id="rId12"/>
    <p:sldId id="760" r:id="rId13"/>
    <p:sldId id="761" r:id="rId14"/>
    <p:sldId id="762" r:id="rId15"/>
    <p:sldId id="763" r:id="rId16"/>
    <p:sldId id="764" r:id="rId17"/>
    <p:sldId id="765" r:id="rId18"/>
    <p:sldId id="766" r:id="rId19"/>
    <p:sldId id="767" r:id="rId20"/>
    <p:sldId id="768" r:id="rId21"/>
    <p:sldId id="769" r:id="rId22"/>
    <p:sldId id="770" r:id="rId23"/>
    <p:sldId id="771" r:id="rId24"/>
    <p:sldId id="772" r:id="rId25"/>
    <p:sldId id="832" r:id="rId26"/>
    <p:sldId id="833" r:id="rId27"/>
    <p:sldId id="834" r:id="rId28"/>
    <p:sldId id="835" r:id="rId29"/>
    <p:sldId id="836" r:id="rId30"/>
    <p:sldId id="837" r:id="rId31"/>
    <p:sldId id="838" r:id="rId32"/>
    <p:sldId id="839" r:id="rId33"/>
    <p:sldId id="773" r:id="rId34"/>
    <p:sldId id="774" r:id="rId35"/>
    <p:sldId id="775" r:id="rId36"/>
    <p:sldId id="776" r:id="rId37"/>
    <p:sldId id="777" r:id="rId38"/>
    <p:sldId id="778" r:id="rId39"/>
    <p:sldId id="780" r:id="rId40"/>
    <p:sldId id="849" r:id="rId41"/>
    <p:sldId id="84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2537" autoAdjust="0"/>
  </p:normalViewPr>
  <p:slideViewPr>
    <p:cSldViewPr>
      <p:cViewPr varScale="1">
        <p:scale>
          <a:sx n="127" d="100"/>
          <a:sy n="127" d="100"/>
        </p:scale>
        <p:origin x="1064" y="18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35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00BFCF-8F27-4775-A75C-FAB6C4D28C2C}" type="datetimeFigureOut">
              <a:rPr lang="en-US" smtClean="0"/>
              <a:pPr/>
              <a:t>4/9/20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6F42-9BAD-4ADC-9380-BAF04DBAEE78}" type="slidenum">
              <a:rPr lang="en-US" smtClean="0"/>
              <a:pPr/>
              <a:t>‹#›</a:t>
            </a:fld>
            <a:endParaRPr lang="en-US"/>
          </a:p>
        </p:txBody>
      </p:sp>
    </p:spTree>
    <p:extLst>
      <p:ext uri="{BB962C8B-B14F-4D97-AF65-F5344CB8AC3E}">
        <p14:creationId xmlns:p14="http://schemas.microsoft.com/office/powerpoint/2010/main" val="183974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3C534-D55E-BB4C-855F-D591140389A6}" type="slidenum">
              <a:rPr lang="en-US" smtClean="0"/>
              <a:pPr/>
              <a:t>1</a:t>
            </a:fld>
            <a:endParaRPr lang="en-US"/>
          </a:p>
        </p:txBody>
      </p:sp>
    </p:spTree>
    <p:extLst>
      <p:ext uri="{BB962C8B-B14F-4D97-AF65-F5344CB8AC3E}">
        <p14:creationId xmlns:p14="http://schemas.microsoft.com/office/powerpoint/2010/main" val="89376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B97F6D0-83A5-4199-BA43-2B108F7C96D6}" type="slidenum">
              <a:rPr lang="en-US" altLang="en-US">
                <a:solidFill>
                  <a:prstClr val="black"/>
                </a:solidFill>
              </a:rPr>
              <a:pPr/>
              <a:t>10</a:t>
            </a:fld>
            <a:endParaRPr lang="en-US" altLang="en-US">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4104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6B91F2B-A029-4804-A603-BBA55FE79895}" type="slidenum">
              <a:rPr lang="en-US" altLang="en-US">
                <a:solidFill>
                  <a:prstClr val="black"/>
                </a:solidFill>
              </a:rPr>
              <a:pPr/>
              <a:t>11</a:t>
            </a:fld>
            <a:endParaRPr lang="en-US" altLang="en-US">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07880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12</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3577834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B97F6D0-83A5-4199-BA43-2B108F7C96D6}" type="slidenum">
              <a:rPr lang="en-US" altLang="en-US">
                <a:solidFill>
                  <a:prstClr val="black"/>
                </a:solidFill>
              </a:rPr>
              <a:pPr/>
              <a:t>13</a:t>
            </a:fld>
            <a:endParaRPr lang="en-US" altLang="en-US">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208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B97F6D0-83A5-4199-BA43-2B108F7C96D6}" type="slidenum">
              <a:rPr lang="en-US" altLang="en-US">
                <a:solidFill>
                  <a:prstClr val="black"/>
                </a:solidFill>
              </a:rPr>
              <a:pPr/>
              <a:t>14</a:t>
            </a:fld>
            <a:endParaRPr lang="en-US" altLang="en-US">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2249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15</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527365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16</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1985056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17</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2739766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18</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2446214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19</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77487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spect="1" noChangeArrowheads="1"/>
          </p:cNvSpPr>
          <p:nvPr>
            <p:ph type="sldImg"/>
          </p:nvPr>
        </p:nvSpPr>
        <p:spPr bwMode="auto">
          <a:xfrm>
            <a:off x="1096963" y="676275"/>
            <a:ext cx="4603750" cy="3454400"/>
          </a:xfrm>
          <a:prstGeom prst="rect">
            <a:avLst/>
          </a:prstGeom>
          <a:solidFill>
            <a:srgbClr val="FFFFFF"/>
          </a:solidFill>
          <a:ln>
            <a:solidFill>
              <a:srgbClr val="000000"/>
            </a:solidFill>
            <a:miter lim="800000"/>
            <a:headEnd/>
            <a:tailEnd/>
          </a:ln>
        </p:spPr>
      </p:sp>
      <p:sp>
        <p:nvSpPr>
          <p:cNvPr id="588803" name="Rectangle 3"/>
          <p:cNvSpPr>
            <a:spLocks noGrp="1" noChangeArrowheads="1"/>
          </p:cNvSpPr>
          <p:nvPr>
            <p:ph type="body" idx="1"/>
          </p:nvPr>
        </p:nvSpPr>
        <p:spPr bwMode="auto">
          <a:xfrm>
            <a:off x="896939" y="4356100"/>
            <a:ext cx="5081587" cy="4129088"/>
          </a:xfrm>
          <a:prstGeom prst="rect">
            <a:avLst/>
          </a:prstGeom>
          <a:solidFill>
            <a:srgbClr val="FFFFFF"/>
          </a:solidFill>
          <a:ln>
            <a:solidFill>
              <a:srgbClr val="000000"/>
            </a:solidFill>
            <a:miter lim="800000"/>
            <a:headEnd/>
            <a:tailEnd/>
          </a:ln>
        </p:spPr>
        <p:txBody>
          <a:bodyPr lIns="89914" tIns="44957" rIns="89914" bIns="44957"/>
          <a:lstStyle/>
          <a:p>
            <a:r>
              <a:rPr lang="en-US"/>
              <a:t>Familiar for system (OS and DB) as well as application programmers</a:t>
            </a:r>
          </a:p>
          <a:p>
            <a:pPr lvl="1"/>
            <a:r>
              <a:rPr lang="en-US"/>
              <a:t>Why?  The same techniques that use concurrency to overlap disk and network latencies also work for parallel speedup on MPs.  The exact same software can take advantage of MPs with only small changes</a:t>
            </a:r>
          </a:p>
          <a:p>
            <a:endParaRPr lang="en-US"/>
          </a:p>
          <a:p>
            <a:endParaRPr lang="en-US"/>
          </a:p>
          <a:p>
            <a:endParaRPr lang="en-US"/>
          </a:p>
        </p:txBody>
      </p:sp>
    </p:spTree>
    <p:extLst>
      <p:ext uri="{BB962C8B-B14F-4D97-AF65-F5344CB8AC3E}">
        <p14:creationId xmlns:p14="http://schemas.microsoft.com/office/powerpoint/2010/main" val="3215035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20</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3363108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21</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661199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22</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2909540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48CCD2D-036A-4BBE-B185-D4929E0B7653}" type="slidenum">
              <a:rPr lang="en-US" altLang="en-US">
                <a:solidFill>
                  <a:prstClr val="black"/>
                </a:solidFill>
              </a:rPr>
              <a:pPr/>
              <a:t>23</a:t>
            </a:fld>
            <a:endParaRPr lang="en-US" altLang="en-US">
              <a:solidFill>
                <a:prstClr val="black"/>
              </a:solidFill>
            </a:endParaRPr>
          </a:p>
        </p:txBody>
      </p:sp>
      <p:sp>
        <p:nvSpPr>
          <p:cNvPr id="82947" name="Rectangle 2"/>
          <p:cNvSpPr>
            <a:spLocks noChangeArrowheads="1"/>
          </p:cNvSpPr>
          <p:nvPr/>
        </p:nvSpPr>
        <p:spPr bwMode="auto">
          <a:xfrm>
            <a:off x="3887391"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48" name="Rectangle 3"/>
          <p:cNvSpPr>
            <a:spLocks noChangeArrowheads="1"/>
          </p:cNvSpPr>
          <p:nvPr/>
        </p:nvSpPr>
        <p:spPr bwMode="auto">
          <a:xfrm>
            <a:off x="3887391" y="8687405"/>
            <a:ext cx="2970609"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1000" i="1">
                <a:solidFill>
                  <a:prstClr val="black"/>
                </a:solidFill>
                <a:latin typeface="Times New Roman" pitchFamily="18" charset="0"/>
              </a:rPr>
              <a:t>9</a:t>
            </a:r>
          </a:p>
        </p:txBody>
      </p:sp>
      <p:sp>
        <p:nvSpPr>
          <p:cNvPr id="82949" name="Rectangle 4"/>
          <p:cNvSpPr>
            <a:spLocks noChangeArrowheads="1"/>
          </p:cNvSpPr>
          <p:nvPr/>
        </p:nvSpPr>
        <p:spPr bwMode="auto">
          <a:xfrm>
            <a:off x="0" y="8687405"/>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0" name="Rectangle 5"/>
          <p:cNvSpPr>
            <a:spLocks noChangeArrowheads="1"/>
          </p:cNvSpPr>
          <p:nvPr/>
        </p:nvSpPr>
        <p:spPr bwMode="auto">
          <a:xfrm>
            <a:off x="0" y="1"/>
            <a:ext cx="2970609" cy="456595"/>
          </a:xfrm>
          <a:prstGeom prst="rect">
            <a:avLst/>
          </a:prstGeom>
          <a:noFill/>
          <a:ln w="12700">
            <a:noFill/>
            <a:prstDash val="sysDot"/>
            <a:miter lim="800000"/>
            <a:headEnd/>
            <a:tailEnd/>
          </a:ln>
        </p:spPr>
        <p:txBody>
          <a:bodyPr wrap="none" lIns="86493" tIns="43247" rIns="86493" bIns="43247" anchor="ctr"/>
          <a:lstStyle/>
          <a:p>
            <a:pPr algn="ctr" eaLnBrk="0" fontAlgn="base" hangingPunct="0">
              <a:spcBef>
                <a:spcPct val="0"/>
              </a:spcBef>
              <a:spcAft>
                <a:spcPct val="0"/>
              </a:spcAft>
            </a:pPr>
            <a:endParaRPr lang="en-US" sz="2300" dirty="0">
              <a:solidFill>
                <a:prstClr val="black"/>
              </a:solidFill>
            </a:endParaRPr>
          </a:p>
        </p:txBody>
      </p:sp>
      <p:sp>
        <p:nvSpPr>
          <p:cNvPr id="82951" name="Rectangle 6"/>
          <p:cNvSpPr>
            <a:spLocks noGrp="1" noRot="1" noChangeAspect="1" noChangeArrowheads="1" noTextEdit="1"/>
          </p:cNvSpPr>
          <p:nvPr>
            <p:ph type="sldImg"/>
          </p:nvPr>
        </p:nvSpPr>
        <p:spPr>
          <a:xfrm>
            <a:off x="1154113" y="690563"/>
            <a:ext cx="4554537" cy="3417887"/>
          </a:xfrm>
          <a:ln w="12700" cap="flat">
            <a:solidFill>
              <a:schemeClr val="tx1"/>
            </a:solidFill>
            <a:prstDash val="sysDot"/>
          </a:ln>
        </p:spPr>
      </p:sp>
      <p:sp>
        <p:nvSpPr>
          <p:cNvPr id="82952" name="Rectangle 7"/>
          <p:cNvSpPr>
            <a:spLocks noGrp="1" noChangeArrowheads="1"/>
          </p:cNvSpPr>
          <p:nvPr>
            <p:ph type="body" idx="1"/>
          </p:nvPr>
        </p:nvSpPr>
        <p:spPr>
          <a:xfrm>
            <a:off x="913805" y="4342190"/>
            <a:ext cx="5031879" cy="4112381"/>
          </a:xfrm>
          <a:noFill/>
          <a:ln/>
        </p:spPr>
        <p:txBody>
          <a:bodyPr lIns="90472" tIns="44442" rIns="90472" bIns="44442"/>
          <a:lstStyle/>
          <a:p>
            <a:endParaRPr lang="en-US"/>
          </a:p>
        </p:txBody>
      </p:sp>
    </p:spTree>
    <p:extLst>
      <p:ext uri="{BB962C8B-B14F-4D97-AF65-F5344CB8AC3E}">
        <p14:creationId xmlns:p14="http://schemas.microsoft.com/office/powerpoint/2010/main" val="2432226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Rot="1" noChangeAspect="1" noChangeArrowheads="1" noTextEdit="1"/>
          </p:cNvSpPr>
          <p:nvPr>
            <p:ph type="sldImg"/>
          </p:nvPr>
        </p:nvSpPr>
        <p:spPr>
          <a:xfrm>
            <a:off x="1158875" y="587375"/>
            <a:ext cx="4554538" cy="3416300"/>
          </a:xfrm>
        </p:spPr>
      </p:sp>
      <p:sp>
        <p:nvSpPr>
          <p:cNvPr id="618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7736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spect="1" noChangeArrowheads="1" noTextEdit="1"/>
          </p:cNvSpPr>
          <p:nvPr>
            <p:ph type="sldImg"/>
          </p:nvPr>
        </p:nvSpPr>
        <p:spPr>
          <a:xfrm>
            <a:off x="1158875" y="587375"/>
            <a:ext cx="4554538" cy="3416300"/>
          </a:xfrm>
        </p:spPr>
      </p:sp>
      <p:sp>
        <p:nvSpPr>
          <p:cNvPr id="619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3849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9F53C-8670-4901-BC02-DE44735EC48B}" type="slidenum">
              <a:rPr lang="en-US">
                <a:solidFill>
                  <a:prstClr val="black"/>
                </a:solidFill>
              </a:rPr>
              <a:pPr/>
              <a:t>30</a:t>
            </a:fld>
            <a:endParaRPr lang="en-US">
              <a:solidFill>
                <a:prstClr val="black"/>
              </a:solidFill>
            </a:endParaRPr>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75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9F53C-8670-4901-BC02-DE44735EC48B}" type="slidenum">
              <a:rPr lang="en-US">
                <a:solidFill>
                  <a:prstClr val="black"/>
                </a:solidFill>
              </a:rPr>
              <a:pPr/>
              <a:t>31</a:t>
            </a:fld>
            <a:endParaRPr lang="en-US">
              <a:solidFill>
                <a:prstClr val="black"/>
              </a:solidFill>
            </a:endParaRPr>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3579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2AFECAC-99E1-4966-A6BA-9CF1B54D998F}" type="slidenum">
              <a:rPr lang="en-US" altLang="en-US">
                <a:solidFill>
                  <a:prstClr val="black"/>
                </a:solidFill>
              </a:rPr>
              <a:pPr/>
              <a:t>32</a:t>
            </a:fld>
            <a:endParaRPr lang="en-US" altLang="en-US">
              <a:solidFill>
                <a:prstClr val="black"/>
              </a:solidFill>
            </a:endParaRPr>
          </a:p>
        </p:txBody>
      </p:sp>
      <p:sp>
        <p:nvSpPr>
          <p:cNvPr id="90115" name="Rectangle 2"/>
          <p:cNvSpPr>
            <a:spLocks noChangeArrowheads="1"/>
          </p:cNvSpPr>
          <p:nvPr/>
        </p:nvSpPr>
        <p:spPr bwMode="auto">
          <a:xfrm>
            <a:off x="3885903" y="1"/>
            <a:ext cx="2972097"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0116" name="Rectangle 3"/>
          <p:cNvSpPr>
            <a:spLocks noChangeArrowheads="1"/>
          </p:cNvSpPr>
          <p:nvPr/>
        </p:nvSpPr>
        <p:spPr bwMode="auto">
          <a:xfrm>
            <a:off x="3885903" y="8687405"/>
            <a:ext cx="2972097"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900" i="1">
                <a:solidFill>
                  <a:prstClr val="black"/>
                </a:solidFill>
                <a:latin typeface="Times New Roman" pitchFamily="18" charset="0"/>
              </a:rPr>
              <a:t>3</a:t>
            </a:r>
          </a:p>
        </p:txBody>
      </p:sp>
      <p:sp>
        <p:nvSpPr>
          <p:cNvPr id="90117" name="Rectangle 4"/>
          <p:cNvSpPr>
            <a:spLocks noChangeArrowheads="1"/>
          </p:cNvSpPr>
          <p:nvPr/>
        </p:nvSpPr>
        <p:spPr bwMode="auto">
          <a:xfrm>
            <a:off x="0" y="8687405"/>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0118" name="Rectangle 5"/>
          <p:cNvSpPr>
            <a:spLocks noChangeArrowheads="1"/>
          </p:cNvSpPr>
          <p:nvPr/>
        </p:nvSpPr>
        <p:spPr bwMode="auto">
          <a:xfrm>
            <a:off x="0" y="1"/>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0119" name="Rectangle 6"/>
          <p:cNvSpPr>
            <a:spLocks noGrp="1" noRot="1" noChangeAspect="1" noChangeArrowheads="1" noTextEdit="1"/>
          </p:cNvSpPr>
          <p:nvPr>
            <p:ph type="sldImg"/>
          </p:nvPr>
        </p:nvSpPr>
        <p:spPr>
          <a:xfrm>
            <a:off x="1152525" y="690563"/>
            <a:ext cx="4554538" cy="3417887"/>
          </a:xfrm>
          <a:ln w="12700" cap="flat">
            <a:solidFill>
              <a:schemeClr val="tx1"/>
            </a:solidFill>
            <a:prstDash val="sysDot"/>
          </a:ln>
        </p:spPr>
      </p:sp>
      <p:sp>
        <p:nvSpPr>
          <p:cNvPr id="90120" name="Rectangle 7"/>
          <p:cNvSpPr>
            <a:spLocks noGrp="1" noChangeArrowheads="1"/>
          </p:cNvSpPr>
          <p:nvPr>
            <p:ph type="body" idx="1"/>
          </p:nvPr>
        </p:nvSpPr>
        <p:spPr>
          <a:xfrm>
            <a:off x="913805" y="4342191"/>
            <a:ext cx="5030391" cy="4116917"/>
          </a:xfrm>
          <a:noFill/>
          <a:ln/>
        </p:spPr>
        <p:txBody>
          <a:bodyPr lIns="90469" tIns="44441" rIns="90469" bIns="44441"/>
          <a:lstStyle/>
          <a:p>
            <a:endParaRPr lang="en-US"/>
          </a:p>
        </p:txBody>
      </p:sp>
    </p:spTree>
    <p:extLst>
      <p:ext uri="{BB962C8B-B14F-4D97-AF65-F5344CB8AC3E}">
        <p14:creationId xmlns:p14="http://schemas.microsoft.com/office/powerpoint/2010/main" val="3926243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66109A4-B00A-4F02-A68F-3517FD87AAC7}" type="slidenum">
              <a:rPr lang="en-US" altLang="en-US">
                <a:solidFill>
                  <a:prstClr val="black"/>
                </a:solidFill>
              </a:rPr>
              <a:pPr/>
              <a:t>33</a:t>
            </a:fld>
            <a:endParaRPr lang="en-US" altLang="en-US">
              <a:solidFill>
                <a:prstClr val="black"/>
              </a:solidFill>
            </a:endParaRPr>
          </a:p>
        </p:txBody>
      </p:sp>
      <p:sp>
        <p:nvSpPr>
          <p:cNvPr id="91139" name="Rectangle 2"/>
          <p:cNvSpPr>
            <a:spLocks noChangeArrowheads="1"/>
          </p:cNvSpPr>
          <p:nvPr/>
        </p:nvSpPr>
        <p:spPr bwMode="auto">
          <a:xfrm>
            <a:off x="3885903" y="1"/>
            <a:ext cx="2972097"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1140" name="Rectangle 3"/>
          <p:cNvSpPr>
            <a:spLocks noChangeArrowheads="1"/>
          </p:cNvSpPr>
          <p:nvPr/>
        </p:nvSpPr>
        <p:spPr bwMode="auto">
          <a:xfrm>
            <a:off x="3885903" y="8687405"/>
            <a:ext cx="2972097"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900" i="1">
                <a:solidFill>
                  <a:prstClr val="black"/>
                </a:solidFill>
                <a:latin typeface="Times New Roman" pitchFamily="18" charset="0"/>
              </a:rPr>
              <a:t>4</a:t>
            </a:r>
          </a:p>
        </p:txBody>
      </p:sp>
      <p:sp>
        <p:nvSpPr>
          <p:cNvPr id="91141" name="Rectangle 4"/>
          <p:cNvSpPr>
            <a:spLocks noChangeArrowheads="1"/>
          </p:cNvSpPr>
          <p:nvPr/>
        </p:nvSpPr>
        <p:spPr bwMode="auto">
          <a:xfrm>
            <a:off x="0" y="8687405"/>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1142" name="Rectangle 5"/>
          <p:cNvSpPr>
            <a:spLocks noChangeArrowheads="1"/>
          </p:cNvSpPr>
          <p:nvPr/>
        </p:nvSpPr>
        <p:spPr bwMode="auto">
          <a:xfrm>
            <a:off x="0" y="1"/>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1143" name="Rectangle 6"/>
          <p:cNvSpPr>
            <a:spLocks noGrp="1" noRot="1" noChangeAspect="1" noChangeArrowheads="1" noTextEdit="1"/>
          </p:cNvSpPr>
          <p:nvPr>
            <p:ph type="sldImg"/>
          </p:nvPr>
        </p:nvSpPr>
        <p:spPr>
          <a:xfrm>
            <a:off x="1152525" y="690563"/>
            <a:ext cx="4554538" cy="3417887"/>
          </a:xfrm>
          <a:ln w="12700" cap="flat">
            <a:solidFill>
              <a:schemeClr val="tx1"/>
            </a:solidFill>
            <a:prstDash val="sysDot"/>
          </a:ln>
        </p:spPr>
      </p:sp>
      <p:sp>
        <p:nvSpPr>
          <p:cNvPr id="91144" name="Rectangle 7"/>
          <p:cNvSpPr>
            <a:spLocks noGrp="1" noChangeArrowheads="1"/>
          </p:cNvSpPr>
          <p:nvPr>
            <p:ph type="body" idx="1"/>
          </p:nvPr>
        </p:nvSpPr>
        <p:spPr>
          <a:xfrm>
            <a:off x="913805" y="4342191"/>
            <a:ext cx="5030391" cy="4116917"/>
          </a:xfrm>
          <a:noFill/>
          <a:ln/>
        </p:spPr>
        <p:txBody>
          <a:bodyPr lIns="90469" tIns="44441" rIns="90469" bIns="44441"/>
          <a:lstStyle/>
          <a:p>
            <a:endParaRPr lang="en-US"/>
          </a:p>
        </p:txBody>
      </p:sp>
    </p:spTree>
    <p:extLst>
      <p:ext uri="{BB962C8B-B14F-4D97-AF65-F5344CB8AC3E}">
        <p14:creationId xmlns:p14="http://schemas.microsoft.com/office/powerpoint/2010/main" val="405213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B97F6D0-83A5-4199-BA43-2B108F7C96D6}" type="slidenum">
              <a:rPr lang="en-US" altLang="en-US">
                <a:solidFill>
                  <a:prstClr val="black"/>
                </a:solidFill>
              </a:rPr>
              <a:pPr/>
              <a:t>3</a:t>
            </a:fld>
            <a:endParaRPr lang="en-US" altLang="en-US">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33723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DD7C495-6B19-4BCB-9B54-14F96E9097B5}" type="slidenum">
              <a:rPr lang="en-US" altLang="en-US">
                <a:solidFill>
                  <a:prstClr val="black"/>
                </a:solidFill>
              </a:rPr>
              <a:pPr/>
              <a:t>34</a:t>
            </a:fld>
            <a:endParaRPr lang="en-US" altLang="en-US">
              <a:solidFill>
                <a:prstClr val="black"/>
              </a:solidFill>
            </a:endParaRPr>
          </a:p>
        </p:txBody>
      </p:sp>
      <p:sp>
        <p:nvSpPr>
          <p:cNvPr id="92163" name="Rectangle 2"/>
          <p:cNvSpPr>
            <a:spLocks noChangeArrowheads="1"/>
          </p:cNvSpPr>
          <p:nvPr/>
        </p:nvSpPr>
        <p:spPr bwMode="auto">
          <a:xfrm>
            <a:off x="3885903" y="1"/>
            <a:ext cx="2972097"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2164" name="Rectangle 3"/>
          <p:cNvSpPr>
            <a:spLocks noChangeArrowheads="1"/>
          </p:cNvSpPr>
          <p:nvPr/>
        </p:nvSpPr>
        <p:spPr bwMode="auto">
          <a:xfrm>
            <a:off x="3885903" y="8687405"/>
            <a:ext cx="2972097"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900" i="1">
                <a:solidFill>
                  <a:prstClr val="black"/>
                </a:solidFill>
                <a:latin typeface="Times New Roman" pitchFamily="18" charset="0"/>
              </a:rPr>
              <a:t>5</a:t>
            </a:r>
          </a:p>
        </p:txBody>
      </p:sp>
      <p:sp>
        <p:nvSpPr>
          <p:cNvPr id="92165" name="Rectangle 4"/>
          <p:cNvSpPr>
            <a:spLocks noChangeArrowheads="1"/>
          </p:cNvSpPr>
          <p:nvPr/>
        </p:nvSpPr>
        <p:spPr bwMode="auto">
          <a:xfrm>
            <a:off x="0" y="8687405"/>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2166" name="Rectangle 5"/>
          <p:cNvSpPr>
            <a:spLocks noChangeArrowheads="1"/>
          </p:cNvSpPr>
          <p:nvPr/>
        </p:nvSpPr>
        <p:spPr bwMode="auto">
          <a:xfrm>
            <a:off x="0" y="1"/>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2167" name="Rectangle 6"/>
          <p:cNvSpPr>
            <a:spLocks noGrp="1" noRot="1" noChangeAspect="1" noChangeArrowheads="1" noTextEdit="1"/>
          </p:cNvSpPr>
          <p:nvPr>
            <p:ph type="sldImg"/>
          </p:nvPr>
        </p:nvSpPr>
        <p:spPr>
          <a:xfrm>
            <a:off x="1152525" y="690563"/>
            <a:ext cx="4554538" cy="3417887"/>
          </a:xfrm>
          <a:ln w="12700" cap="flat">
            <a:solidFill>
              <a:schemeClr val="tx1"/>
            </a:solidFill>
            <a:prstDash val="sysDot"/>
          </a:ln>
        </p:spPr>
      </p:sp>
      <p:sp>
        <p:nvSpPr>
          <p:cNvPr id="92168" name="Rectangle 7"/>
          <p:cNvSpPr>
            <a:spLocks noGrp="1" noChangeArrowheads="1"/>
          </p:cNvSpPr>
          <p:nvPr>
            <p:ph type="body" idx="1"/>
          </p:nvPr>
        </p:nvSpPr>
        <p:spPr>
          <a:xfrm>
            <a:off x="913805" y="4342191"/>
            <a:ext cx="5030391" cy="4116917"/>
          </a:xfrm>
          <a:noFill/>
          <a:ln/>
        </p:spPr>
        <p:txBody>
          <a:bodyPr lIns="90469" tIns="44441" rIns="90469" bIns="44441"/>
          <a:lstStyle/>
          <a:p>
            <a:endParaRPr lang="en-US"/>
          </a:p>
        </p:txBody>
      </p:sp>
    </p:spTree>
    <p:extLst>
      <p:ext uri="{BB962C8B-B14F-4D97-AF65-F5344CB8AC3E}">
        <p14:creationId xmlns:p14="http://schemas.microsoft.com/office/powerpoint/2010/main" val="3920529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12501E8-826C-42E3-BAED-D1B5613B8B73}" type="slidenum">
              <a:rPr lang="en-US" altLang="en-US">
                <a:solidFill>
                  <a:prstClr val="black"/>
                </a:solidFill>
              </a:rPr>
              <a:pPr/>
              <a:t>35</a:t>
            </a:fld>
            <a:endParaRPr lang="en-US" altLang="en-US">
              <a:solidFill>
                <a:prstClr val="black"/>
              </a:solidFill>
            </a:endParaRPr>
          </a:p>
        </p:txBody>
      </p:sp>
      <p:sp>
        <p:nvSpPr>
          <p:cNvPr id="93187" name="Rectangle 2"/>
          <p:cNvSpPr>
            <a:spLocks noChangeArrowheads="1"/>
          </p:cNvSpPr>
          <p:nvPr/>
        </p:nvSpPr>
        <p:spPr bwMode="auto">
          <a:xfrm>
            <a:off x="3885903" y="1"/>
            <a:ext cx="2972097"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3188" name="Rectangle 3"/>
          <p:cNvSpPr>
            <a:spLocks noChangeArrowheads="1"/>
          </p:cNvSpPr>
          <p:nvPr/>
        </p:nvSpPr>
        <p:spPr bwMode="auto">
          <a:xfrm>
            <a:off x="3885903" y="8687405"/>
            <a:ext cx="2972097"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900" i="1">
                <a:solidFill>
                  <a:prstClr val="black"/>
                </a:solidFill>
                <a:latin typeface="Times New Roman" pitchFamily="18" charset="0"/>
              </a:rPr>
              <a:t>6</a:t>
            </a:r>
          </a:p>
        </p:txBody>
      </p:sp>
      <p:sp>
        <p:nvSpPr>
          <p:cNvPr id="93189" name="Rectangle 4"/>
          <p:cNvSpPr>
            <a:spLocks noChangeArrowheads="1"/>
          </p:cNvSpPr>
          <p:nvPr/>
        </p:nvSpPr>
        <p:spPr bwMode="auto">
          <a:xfrm>
            <a:off x="0" y="8687405"/>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3190" name="Rectangle 5"/>
          <p:cNvSpPr>
            <a:spLocks noChangeArrowheads="1"/>
          </p:cNvSpPr>
          <p:nvPr/>
        </p:nvSpPr>
        <p:spPr bwMode="auto">
          <a:xfrm>
            <a:off x="0" y="1"/>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3191" name="Rectangle 6"/>
          <p:cNvSpPr>
            <a:spLocks noGrp="1" noRot="1" noChangeAspect="1" noChangeArrowheads="1" noTextEdit="1"/>
          </p:cNvSpPr>
          <p:nvPr>
            <p:ph type="sldImg"/>
          </p:nvPr>
        </p:nvSpPr>
        <p:spPr>
          <a:xfrm>
            <a:off x="1152525" y="690563"/>
            <a:ext cx="4554538" cy="3417887"/>
          </a:xfrm>
          <a:ln w="12700" cap="flat">
            <a:solidFill>
              <a:schemeClr val="tx1"/>
            </a:solidFill>
            <a:prstDash val="sysDot"/>
          </a:ln>
        </p:spPr>
      </p:sp>
      <p:sp>
        <p:nvSpPr>
          <p:cNvPr id="93192" name="Rectangle 7"/>
          <p:cNvSpPr>
            <a:spLocks noGrp="1" noChangeArrowheads="1"/>
          </p:cNvSpPr>
          <p:nvPr>
            <p:ph type="body" idx="1"/>
          </p:nvPr>
        </p:nvSpPr>
        <p:spPr>
          <a:xfrm>
            <a:off x="913805" y="4342191"/>
            <a:ext cx="5030391" cy="4116917"/>
          </a:xfrm>
          <a:noFill/>
          <a:ln/>
        </p:spPr>
        <p:txBody>
          <a:bodyPr lIns="90469" tIns="44441" rIns="90469" bIns="44441"/>
          <a:lstStyle/>
          <a:p>
            <a:endParaRPr lang="en-US"/>
          </a:p>
        </p:txBody>
      </p:sp>
    </p:spTree>
    <p:extLst>
      <p:ext uri="{BB962C8B-B14F-4D97-AF65-F5344CB8AC3E}">
        <p14:creationId xmlns:p14="http://schemas.microsoft.com/office/powerpoint/2010/main" val="3831091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66109A4-B00A-4F02-A68F-3517FD87AAC7}" type="slidenum">
              <a:rPr lang="en-US" altLang="en-US">
                <a:solidFill>
                  <a:prstClr val="black"/>
                </a:solidFill>
              </a:rPr>
              <a:pPr/>
              <a:t>36</a:t>
            </a:fld>
            <a:endParaRPr lang="en-US" altLang="en-US">
              <a:solidFill>
                <a:prstClr val="black"/>
              </a:solidFill>
            </a:endParaRPr>
          </a:p>
        </p:txBody>
      </p:sp>
      <p:sp>
        <p:nvSpPr>
          <p:cNvPr id="91139" name="Rectangle 2"/>
          <p:cNvSpPr>
            <a:spLocks noChangeArrowheads="1"/>
          </p:cNvSpPr>
          <p:nvPr/>
        </p:nvSpPr>
        <p:spPr bwMode="auto">
          <a:xfrm>
            <a:off x="3885903" y="1"/>
            <a:ext cx="2972097"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1140" name="Rectangle 3"/>
          <p:cNvSpPr>
            <a:spLocks noChangeArrowheads="1"/>
          </p:cNvSpPr>
          <p:nvPr/>
        </p:nvSpPr>
        <p:spPr bwMode="auto">
          <a:xfrm>
            <a:off x="3885903" y="8687405"/>
            <a:ext cx="2972097"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900" i="1">
                <a:solidFill>
                  <a:prstClr val="black"/>
                </a:solidFill>
                <a:latin typeface="Times New Roman" pitchFamily="18" charset="0"/>
              </a:rPr>
              <a:t>4</a:t>
            </a:r>
          </a:p>
        </p:txBody>
      </p:sp>
      <p:sp>
        <p:nvSpPr>
          <p:cNvPr id="91141" name="Rectangle 4"/>
          <p:cNvSpPr>
            <a:spLocks noChangeArrowheads="1"/>
          </p:cNvSpPr>
          <p:nvPr/>
        </p:nvSpPr>
        <p:spPr bwMode="auto">
          <a:xfrm>
            <a:off x="0" y="8687405"/>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1142" name="Rectangle 5"/>
          <p:cNvSpPr>
            <a:spLocks noChangeArrowheads="1"/>
          </p:cNvSpPr>
          <p:nvPr/>
        </p:nvSpPr>
        <p:spPr bwMode="auto">
          <a:xfrm>
            <a:off x="0" y="1"/>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1143" name="Rectangle 6"/>
          <p:cNvSpPr>
            <a:spLocks noGrp="1" noRot="1" noChangeAspect="1" noChangeArrowheads="1" noTextEdit="1"/>
          </p:cNvSpPr>
          <p:nvPr>
            <p:ph type="sldImg"/>
          </p:nvPr>
        </p:nvSpPr>
        <p:spPr>
          <a:xfrm>
            <a:off x="1152525" y="690563"/>
            <a:ext cx="4554538" cy="3417887"/>
          </a:xfrm>
          <a:ln w="12700" cap="flat">
            <a:solidFill>
              <a:schemeClr val="tx1"/>
            </a:solidFill>
            <a:prstDash val="sysDot"/>
          </a:ln>
        </p:spPr>
      </p:sp>
      <p:sp>
        <p:nvSpPr>
          <p:cNvPr id="91144" name="Rectangle 7"/>
          <p:cNvSpPr>
            <a:spLocks noGrp="1" noChangeArrowheads="1"/>
          </p:cNvSpPr>
          <p:nvPr>
            <p:ph type="body" idx="1"/>
          </p:nvPr>
        </p:nvSpPr>
        <p:spPr>
          <a:xfrm>
            <a:off x="913805" y="4342191"/>
            <a:ext cx="5030391" cy="4116917"/>
          </a:xfrm>
          <a:noFill/>
          <a:ln/>
        </p:spPr>
        <p:txBody>
          <a:bodyPr lIns="90469" tIns="44441" rIns="90469" bIns="44441"/>
          <a:lstStyle/>
          <a:p>
            <a:endParaRPr lang="en-US"/>
          </a:p>
        </p:txBody>
      </p:sp>
    </p:spTree>
    <p:extLst>
      <p:ext uri="{BB962C8B-B14F-4D97-AF65-F5344CB8AC3E}">
        <p14:creationId xmlns:p14="http://schemas.microsoft.com/office/powerpoint/2010/main" val="816260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2AFECAC-99E1-4966-A6BA-9CF1B54D998F}" type="slidenum">
              <a:rPr lang="en-US" altLang="en-US">
                <a:solidFill>
                  <a:prstClr val="black"/>
                </a:solidFill>
              </a:rPr>
              <a:pPr/>
              <a:t>37</a:t>
            </a:fld>
            <a:endParaRPr lang="en-US" altLang="en-US">
              <a:solidFill>
                <a:prstClr val="black"/>
              </a:solidFill>
            </a:endParaRPr>
          </a:p>
        </p:txBody>
      </p:sp>
      <p:sp>
        <p:nvSpPr>
          <p:cNvPr id="90115" name="Rectangle 2"/>
          <p:cNvSpPr>
            <a:spLocks noChangeArrowheads="1"/>
          </p:cNvSpPr>
          <p:nvPr/>
        </p:nvSpPr>
        <p:spPr bwMode="auto">
          <a:xfrm>
            <a:off x="3885903" y="1"/>
            <a:ext cx="2972097"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0116" name="Rectangle 3"/>
          <p:cNvSpPr>
            <a:spLocks noChangeArrowheads="1"/>
          </p:cNvSpPr>
          <p:nvPr/>
        </p:nvSpPr>
        <p:spPr bwMode="auto">
          <a:xfrm>
            <a:off x="3885903" y="8687405"/>
            <a:ext cx="2972097" cy="456595"/>
          </a:xfrm>
          <a:prstGeom prst="rect">
            <a:avLst/>
          </a:prstGeom>
          <a:noFill/>
          <a:ln w="12700">
            <a:noFill/>
            <a:prstDash val="sysDot"/>
            <a:miter lim="800000"/>
            <a:headEnd/>
            <a:tailEnd/>
          </a:ln>
        </p:spPr>
        <p:txBody>
          <a:bodyPr lIns="19046" tIns="0" rIns="19046" bIns="0" anchor="b"/>
          <a:lstStyle/>
          <a:p>
            <a:pPr algn="r" defTabSz="914485" eaLnBrk="0" fontAlgn="base" hangingPunct="0">
              <a:spcBef>
                <a:spcPct val="0"/>
              </a:spcBef>
              <a:spcAft>
                <a:spcPct val="0"/>
              </a:spcAft>
            </a:pPr>
            <a:r>
              <a:rPr lang="en-US" sz="900" i="1">
                <a:solidFill>
                  <a:prstClr val="black"/>
                </a:solidFill>
                <a:latin typeface="Times New Roman" pitchFamily="18" charset="0"/>
              </a:rPr>
              <a:t>3</a:t>
            </a:r>
          </a:p>
        </p:txBody>
      </p:sp>
      <p:sp>
        <p:nvSpPr>
          <p:cNvPr id="90117" name="Rectangle 4"/>
          <p:cNvSpPr>
            <a:spLocks noChangeArrowheads="1"/>
          </p:cNvSpPr>
          <p:nvPr/>
        </p:nvSpPr>
        <p:spPr bwMode="auto">
          <a:xfrm>
            <a:off x="0" y="8687405"/>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0118" name="Rectangle 5"/>
          <p:cNvSpPr>
            <a:spLocks noChangeArrowheads="1"/>
          </p:cNvSpPr>
          <p:nvPr/>
        </p:nvSpPr>
        <p:spPr bwMode="auto">
          <a:xfrm>
            <a:off x="0" y="1"/>
            <a:ext cx="2972098" cy="456595"/>
          </a:xfrm>
          <a:prstGeom prst="rect">
            <a:avLst/>
          </a:prstGeom>
          <a:noFill/>
          <a:ln w="12700">
            <a:noFill/>
            <a:prstDash val="sysDot"/>
            <a:miter lim="800000"/>
            <a:headEnd/>
            <a:tailEnd/>
          </a:ln>
        </p:spPr>
        <p:txBody>
          <a:bodyPr wrap="none" lIns="86493" tIns="43247" rIns="86493" bIns="43247" anchor="ctr"/>
          <a:lstStyle/>
          <a:p>
            <a:pPr eaLnBrk="0" fontAlgn="base" hangingPunct="0">
              <a:spcBef>
                <a:spcPct val="0"/>
              </a:spcBef>
              <a:spcAft>
                <a:spcPct val="0"/>
              </a:spcAft>
            </a:pPr>
            <a:endParaRPr lang="en-US" dirty="0">
              <a:solidFill>
                <a:prstClr val="black"/>
              </a:solidFill>
            </a:endParaRPr>
          </a:p>
        </p:txBody>
      </p:sp>
      <p:sp>
        <p:nvSpPr>
          <p:cNvPr id="90119" name="Rectangle 6"/>
          <p:cNvSpPr>
            <a:spLocks noGrp="1" noRot="1" noChangeAspect="1" noChangeArrowheads="1" noTextEdit="1"/>
          </p:cNvSpPr>
          <p:nvPr>
            <p:ph type="sldImg"/>
          </p:nvPr>
        </p:nvSpPr>
        <p:spPr>
          <a:xfrm>
            <a:off x="1152525" y="690563"/>
            <a:ext cx="4554538" cy="3417887"/>
          </a:xfrm>
          <a:ln w="12700" cap="flat">
            <a:solidFill>
              <a:schemeClr val="tx1"/>
            </a:solidFill>
            <a:prstDash val="sysDot"/>
          </a:ln>
        </p:spPr>
      </p:sp>
      <p:sp>
        <p:nvSpPr>
          <p:cNvPr id="90120" name="Rectangle 7"/>
          <p:cNvSpPr>
            <a:spLocks noGrp="1" noChangeArrowheads="1"/>
          </p:cNvSpPr>
          <p:nvPr>
            <p:ph type="body" idx="1"/>
          </p:nvPr>
        </p:nvSpPr>
        <p:spPr>
          <a:xfrm>
            <a:off x="913805" y="4342191"/>
            <a:ext cx="5030391" cy="4116917"/>
          </a:xfrm>
          <a:noFill/>
          <a:ln/>
        </p:spPr>
        <p:txBody>
          <a:bodyPr lIns="90469" tIns="44441" rIns="90469" bIns="44441"/>
          <a:lstStyle/>
          <a:p>
            <a:endParaRPr lang="en-US"/>
          </a:p>
        </p:txBody>
      </p:sp>
    </p:spTree>
    <p:extLst>
      <p:ext uri="{BB962C8B-B14F-4D97-AF65-F5344CB8AC3E}">
        <p14:creationId xmlns:p14="http://schemas.microsoft.com/office/powerpoint/2010/main" val="1856003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6B91F2B-A029-4804-A603-BBA55FE79895}" type="slidenum">
              <a:rPr lang="en-US" altLang="en-US">
                <a:solidFill>
                  <a:prstClr val="black"/>
                </a:solidFill>
              </a:rPr>
              <a:pPr/>
              <a:t>38</a:t>
            </a:fld>
            <a:endParaRPr lang="en-US" altLang="en-US">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89243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April 2020</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813180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9 April 2020</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948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xfrm>
            <a:off x="1158875" y="587375"/>
            <a:ext cx="4554538" cy="3416300"/>
          </a:xfrm>
        </p:spPr>
      </p:sp>
      <p:sp>
        <p:nvSpPr>
          <p:cNvPr id="59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218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xfrm>
            <a:off x="1158875" y="587375"/>
            <a:ext cx="4554538" cy="3416300"/>
          </a:xfrm>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738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a:xfrm>
            <a:off x="1158875" y="587375"/>
            <a:ext cx="4554538" cy="3416300"/>
          </a:xfrm>
        </p:spPr>
      </p:sp>
      <p:sp>
        <p:nvSpPr>
          <p:cNvPr id="59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13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xfrm>
            <a:off x="1158875" y="587375"/>
            <a:ext cx="4554538" cy="3416300"/>
          </a:xfrm>
        </p:spPr>
      </p:sp>
      <p:sp>
        <p:nvSpPr>
          <p:cNvPr id="600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6170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6B91F2B-A029-4804-A603-BBA55FE79895}" type="slidenum">
              <a:rPr lang="en-US" altLang="en-US">
                <a:solidFill>
                  <a:prstClr val="black"/>
                </a:solidFill>
              </a:rPr>
              <a:pPr/>
              <a:t>8</a:t>
            </a:fld>
            <a:endParaRPr lang="en-US" altLang="en-US">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6638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6B91F2B-A029-4804-A603-BBA55FE79895}" type="slidenum">
              <a:rPr lang="en-US" altLang="en-US">
                <a:solidFill>
                  <a:prstClr val="black"/>
                </a:solidFill>
              </a:rPr>
              <a:pPr/>
              <a:t>9</a:t>
            </a:fld>
            <a:endParaRPr lang="en-US" altLang="en-US">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7432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27194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lstStyle/>
          <a:p>
            <a:r>
              <a:rPr lang="en-US"/>
              <a:t>Click to edit Master title style</a:t>
            </a:r>
            <a:endParaRPr lang="en-US" dirty="0"/>
          </a:p>
        </p:txBody>
      </p:sp>
      <p:sp>
        <p:nvSpPr>
          <p:cNvPr id="3" name="Content Placeholder 2"/>
          <p:cNvSpPr>
            <a:spLocks noGrp="1"/>
          </p:cNvSpPr>
          <p:nvPr>
            <p:ph idx="1"/>
          </p:nvPr>
        </p:nvSpPr>
        <p:spPr>
          <a:xfrm>
            <a:off x="471196" y="1011484"/>
            <a:ext cx="8229600" cy="5081811"/>
          </a:xfrm>
        </p:spPr>
        <p:txBody>
          <a:bodyPr>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5759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91719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B4873431-2C93-4EB8-B60B-19A1152A0263}" type="datetime1">
              <a:rPr lang="en-US" smtClean="0"/>
              <a:t>4/9/20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22205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15B9F4-7ACA-4707-9352-EBE3BFD9AA49}" type="datetime1">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96574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fld id="{B4873431-2C93-4EB8-B60B-19A1152A0263}" type="datetime1">
              <a:rPr lang="en-US" smtClean="0"/>
              <a:t>4/9/20</a:t>
            </a:fld>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0" y="6278563"/>
            <a:ext cx="9144000" cy="579437"/>
          </a:xfrm>
          <a:prstGeom prst="rect">
            <a:avLst/>
          </a:prstGeom>
          <a:solidFill>
            <a:srgbClr val="99CC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984FF"/>
              </a:solidFill>
            </a:endParaRPr>
          </a:p>
        </p:txBody>
      </p:sp>
      <p:sp>
        <p:nvSpPr>
          <p:cNvPr id="2" name="Title Placeholder 1"/>
          <p:cNvSpPr>
            <a:spLocks noGrp="1"/>
          </p:cNvSpPr>
          <p:nvPr>
            <p:ph type="title"/>
          </p:nvPr>
        </p:nvSpPr>
        <p:spPr>
          <a:xfrm>
            <a:off x="0" y="250154"/>
            <a:ext cx="9144000" cy="5760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196" y="1011485"/>
            <a:ext cx="8229600" cy="48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3DA4-3E46-45AF-808A-D7FF9D1D755F}" type="slidenum">
              <a:rPr lang="en-US" smtClean="0"/>
              <a:pPr/>
              <a:t>‹#›</a:t>
            </a:fld>
            <a:endParaRPr lang="en-US"/>
          </a:p>
        </p:txBody>
      </p:sp>
    </p:spTree>
    <p:extLst>
      <p:ext uri="{BB962C8B-B14F-4D97-AF65-F5344CB8AC3E}">
        <p14:creationId xmlns:p14="http://schemas.microsoft.com/office/powerpoint/2010/main" val="19619615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0" r:id="rId6"/>
  </p:sldLayoutIdLst>
  <p:hf sldNum="0" hdr="0" ftr="0" dt="0"/>
  <p:txStyles>
    <p:titleStyle>
      <a:lvl1pPr algn="ctr" defTabSz="914400" rtl="0" eaLnBrk="1" latinLnBrk="0" hangingPunct="1">
        <a:spcBef>
          <a:spcPct val="0"/>
        </a:spcBef>
        <a:buNone/>
        <a:defRPr lang="en-US" sz="4400" kern="1200" dirty="0" smtClean="0">
          <a:solidFill>
            <a:srgbClr val="99CCFF"/>
          </a:solidFill>
          <a:latin typeface="+mn-lt"/>
          <a:ea typeface="+mn-ea"/>
          <a:cs typeface="+mn-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a:t>COMP 590-154:</a:t>
            </a:r>
            <a:br>
              <a:rPr lang="en-US" sz="5400" b="1" dirty="0"/>
            </a:br>
            <a:r>
              <a:rPr lang="en-US" sz="5400" b="1" dirty="0"/>
              <a:t>Computer Architecture</a:t>
            </a:r>
          </a:p>
        </p:txBody>
      </p:sp>
      <p:sp>
        <p:nvSpPr>
          <p:cNvPr id="3" name="Subtitle 2"/>
          <p:cNvSpPr>
            <a:spLocks noGrp="1"/>
          </p:cNvSpPr>
          <p:nvPr>
            <p:ph type="subTitle" idx="1"/>
          </p:nvPr>
        </p:nvSpPr>
        <p:spPr/>
        <p:txBody>
          <a:bodyPr>
            <a:normAutofit/>
          </a:bodyPr>
          <a:lstStyle/>
          <a:p>
            <a:pPr>
              <a:spcAft>
                <a:spcPts val="1080"/>
              </a:spcAft>
            </a:pPr>
            <a:r>
              <a:rPr lang="en-US">
                <a:solidFill>
                  <a:schemeClr val="tx1">
                    <a:lumMod val="95000"/>
                    <a:lumOff val="5000"/>
                  </a:schemeClr>
                </a:solidFill>
              </a:rPr>
              <a:t>Shared-Memory Multi-Processors</a:t>
            </a:r>
            <a:endParaRPr lang="en-US" dirty="0">
              <a:solidFill>
                <a:schemeClr val="tx1">
                  <a:lumMod val="95000"/>
                  <a:lumOff val="5000"/>
                </a:schemeClr>
              </a:solidFill>
            </a:endParaRPr>
          </a:p>
        </p:txBody>
      </p:sp>
    </p:spTree>
    <p:extLst>
      <p:ext uri="{BB962C8B-B14F-4D97-AF65-F5344CB8AC3E}">
        <p14:creationId xmlns:p14="http://schemas.microsoft.com/office/powerpoint/2010/main" val="38188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t>Approaches to Cache Coherence</a:t>
            </a:r>
            <a:endParaRPr lang="en-US" dirty="0"/>
          </a:p>
        </p:txBody>
      </p:sp>
      <p:sp>
        <p:nvSpPr>
          <p:cNvPr id="18435" name="Rectangle 3"/>
          <p:cNvSpPr>
            <a:spLocks noGrp="1" noChangeArrowheads="1"/>
          </p:cNvSpPr>
          <p:nvPr>
            <p:ph idx="1"/>
          </p:nvPr>
        </p:nvSpPr>
        <p:spPr/>
        <p:txBody>
          <a:bodyPr/>
          <a:lstStyle/>
          <a:p>
            <a:r>
              <a:rPr lang="en-US" dirty="0"/>
              <a:t>Software-based solutions</a:t>
            </a:r>
          </a:p>
          <a:p>
            <a:pPr lvl="1"/>
            <a:r>
              <a:rPr lang="en-US" dirty="0"/>
              <a:t>Mechanisms:</a:t>
            </a:r>
          </a:p>
          <a:p>
            <a:pPr lvl="2"/>
            <a:r>
              <a:rPr lang="en-US" dirty="0"/>
              <a:t>Mark cache blocks/memory pages as cacheable/non-cacheable</a:t>
            </a:r>
          </a:p>
          <a:p>
            <a:pPr lvl="2"/>
            <a:r>
              <a:rPr lang="en-US" dirty="0"/>
              <a:t>Add “Flush” and “Invalidate” instructions</a:t>
            </a:r>
          </a:p>
          <a:p>
            <a:pPr lvl="1"/>
            <a:r>
              <a:rPr lang="en-US" dirty="0"/>
              <a:t>Could be done by compiler or run-time system</a:t>
            </a:r>
          </a:p>
          <a:p>
            <a:pPr lvl="1"/>
            <a:r>
              <a:rPr lang="en-US" dirty="0"/>
              <a:t>Difficult to get perfect (e.g., what about memory aliasing?)</a:t>
            </a:r>
          </a:p>
          <a:p>
            <a:pPr lvl="1"/>
            <a:endParaRPr lang="en-US" dirty="0"/>
          </a:p>
          <a:p>
            <a:r>
              <a:rPr lang="en-US" dirty="0"/>
              <a:t>Hardware solutions are far more common</a:t>
            </a:r>
          </a:p>
          <a:p>
            <a:pPr lvl="1"/>
            <a:r>
              <a:rPr lang="en-US" dirty="0"/>
              <a:t>System ensures everyone always sees the latest value</a:t>
            </a:r>
          </a:p>
          <a:p>
            <a:endParaRPr lang="en-US" dirty="0"/>
          </a:p>
        </p:txBody>
      </p:sp>
    </p:spTree>
    <p:extLst>
      <p:ext uri="{BB962C8B-B14F-4D97-AF65-F5344CB8AC3E}">
        <p14:creationId xmlns:p14="http://schemas.microsoft.com/office/powerpoint/2010/main" val="367882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hangingPunct="1"/>
            <a:r>
              <a:rPr lang="en-US" dirty="0"/>
              <a:t>Coherence with Write-through Caches</a:t>
            </a:r>
          </a:p>
        </p:txBody>
      </p:sp>
      <p:sp>
        <p:nvSpPr>
          <p:cNvPr id="22" name="Content Placeholder 2"/>
          <p:cNvSpPr>
            <a:spLocks noGrp="1"/>
          </p:cNvSpPr>
          <p:nvPr>
            <p:ph idx="1"/>
          </p:nvPr>
        </p:nvSpPr>
        <p:spPr/>
        <p:txBody>
          <a:bodyPr/>
          <a:lstStyle/>
          <a:p>
            <a:pPr>
              <a:lnSpc>
                <a:spcPct val="100000"/>
              </a:lnSpc>
              <a:spcBef>
                <a:spcPts val="0"/>
              </a:spcBef>
            </a:pPr>
            <a:r>
              <a:rPr lang="en-US" dirty="0"/>
              <a:t>Allows multiple readers, but writes through to bus</a:t>
            </a:r>
          </a:p>
          <a:p>
            <a:pPr lvl="1">
              <a:spcBef>
                <a:spcPts val="0"/>
              </a:spcBef>
            </a:pPr>
            <a:r>
              <a:rPr lang="en-US" dirty="0"/>
              <a:t>Requires Write-through, no-write-allocate cache</a:t>
            </a:r>
          </a:p>
          <a:p>
            <a:pPr>
              <a:lnSpc>
                <a:spcPct val="100000"/>
              </a:lnSpc>
              <a:spcBef>
                <a:spcPts val="0"/>
              </a:spcBef>
            </a:pPr>
            <a:r>
              <a:rPr lang="en-US" dirty="0"/>
              <a:t>All caches must monitor (aka “</a:t>
            </a:r>
            <a:r>
              <a:rPr lang="en-US" i="1" u="sng" dirty="0"/>
              <a:t>snoop</a:t>
            </a:r>
            <a:r>
              <a:rPr lang="en-US" dirty="0"/>
              <a:t>”) all bus traffic</a:t>
            </a:r>
          </a:p>
          <a:p>
            <a:pPr lvl="1">
              <a:lnSpc>
                <a:spcPct val="100000"/>
              </a:lnSpc>
              <a:spcBef>
                <a:spcPts val="0"/>
              </a:spcBef>
            </a:pPr>
            <a:r>
              <a:rPr lang="en-US" dirty="0"/>
              <a:t>Simple state machine for each cache frame</a:t>
            </a:r>
          </a:p>
          <a:p>
            <a:pPr>
              <a:spcBef>
                <a:spcPts val="0"/>
              </a:spcBef>
            </a:pPr>
            <a:endParaRPr lang="en-US" dirty="0"/>
          </a:p>
        </p:txBody>
      </p:sp>
      <p:sp>
        <p:nvSpPr>
          <p:cNvPr id="40965" name="Rectangle 4"/>
          <p:cNvSpPr>
            <a:spLocks noChangeArrowheads="1"/>
          </p:cNvSpPr>
          <p:nvPr/>
        </p:nvSpPr>
        <p:spPr bwMode="auto">
          <a:xfrm>
            <a:off x="2615206" y="4912920"/>
            <a:ext cx="40410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Bus</a:t>
            </a:r>
          </a:p>
        </p:txBody>
      </p:sp>
      <p:sp>
        <p:nvSpPr>
          <p:cNvPr id="40978" name="Rectangle 6"/>
          <p:cNvSpPr>
            <a:spLocks noChangeArrowheads="1"/>
          </p:cNvSpPr>
          <p:nvPr/>
        </p:nvSpPr>
        <p:spPr bwMode="auto">
          <a:xfrm>
            <a:off x="2478741" y="3114283"/>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P1</a:t>
            </a:r>
          </a:p>
        </p:txBody>
      </p:sp>
      <p:cxnSp>
        <p:nvCxnSpPr>
          <p:cNvPr id="40981" name="AutoShape 9"/>
          <p:cNvCxnSpPr>
            <a:cxnSpLocks noChangeShapeType="1"/>
            <a:endCxn id="31" idx="0"/>
          </p:cNvCxnSpPr>
          <p:nvPr/>
        </p:nvCxnSpPr>
        <p:spPr bwMode="auto">
          <a:xfrm rot="5400000">
            <a:off x="2786857" y="3814321"/>
            <a:ext cx="217488" cy="1"/>
          </a:xfrm>
          <a:prstGeom prst="bentConnector3">
            <a:avLst>
              <a:gd name="adj1" fmla="val 50000"/>
            </a:avLst>
          </a:prstGeom>
          <a:noFill/>
          <a:ln w="12700">
            <a:solidFill>
              <a:schemeClr val="tx1"/>
            </a:solidFill>
            <a:miter lim="800000"/>
            <a:headEnd type="none" w="sm" len="sm"/>
            <a:tailEnd type="triangle" w="med" len="med"/>
          </a:ln>
        </p:spPr>
      </p:cxnSp>
      <p:sp>
        <p:nvSpPr>
          <p:cNvPr id="40982" name="Line 10"/>
          <p:cNvSpPr>
            <a:spLocks noChangeShapeType="1"/>
          </p:cNvSpPr>
          <p:nvPr/>
        </p:nvSpPr>
        <p:spPr bwMode="auto">
          <a:xfrm>
            <a:off x="2904565" y="4536123"/>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0983" name="Text Box 11"/>
          <p:cNvSpPr txBox="1">
            <a:spLocks noChangeArrowheads="1"/>
          </p:cNvSpPr>
          <p:nvPr/>
        </p:nvSpPr>
        <p:spPr bwMode="auto">
          <a:xfrm>
            <a:off x="869573" y="3307958"/>
            <a:ext cx="1544526" cy="400110"/>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t1: </a:t>
            </a:r>
            <a:r>
              <a:rPr lang="en-US" sz="2000" dirty="0">
                <a:solidFill>
                  <a:srgbClr val="000000"/>
                </a:solidFill>
                <a:latin typeface="Calibri" pitchFamily="34" charset="0"/>
              </a:rPr>
              <a:t>Store A=1</a:t>
            </a:r>
          </a:p>
        </p:txBody>
      </p:sp>
      <p:sp>
        <p:nvSpPr>
          <p:cNvPr id="40971" name="Rectangle 14"/>
          <p:cNvSpPr>
            <a:spLocks noChangeArrowheads="1"/>
          </p:cNvSpPr>
          <p:nvPr/>
        </p:nvSpPr>
        <p:spPr bwMode="auto">
          <a:xfrm>
            <a:off x="6060141" y="3114283"/>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P2</a:t>
            </a:r>
          </a:p>
        </p:txBody>
      </p:sp>
      <p:cxnSp>
        <p:nvCxnSpPr>
          <p:cNvPr id="40974" name="AutoShape 17"/>
          <p:cNvCxnSpPr>
            <a:cxnSpLocks noChangeShapeType="1"/>
            <a:stCxn id="40971" idx="2"/>
            <a:endCxn id="33" idx="0"/>
          </p:cNvCxnSpPr>
          <p:nvPr/>
        </p:nvCxnSpPr>
        <p:spPr bwMode="auto">
          <a:xfrm rot="5400000">
            <a:off x="6362701" y="3803258"/>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40968" name="Rectangle 21"/>
          <p:cNvSpPr>
            <a:spLocks noChangeArrowheads="1"/>
          </p:cNvSpPr>
          <p:nvPr/>
        </p:nvSpPr>
        <p:spPr bwMode="auto">
          <a:xfrm>
            <a:off x="3490678" y="5601896"/>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0</a:t>
            </a:r>
            <a:endParaRPr lang="en-US" sz="2400" dirty="0">
              <a:solidFill>
                <a:srgbClr val="000000"/>
              </a:solidFill>
              <a:latin typeface="Calibri" pitchFamily="34" charset="0"/>
            </a:endParaRPr>
          </a:p>
        </p:txBody>
      </p:sp>
      <p:sp>
        <p:nvSpPr>
          <p:cNvPr id="28" name="Line 10"/>
          <p:cNvSpPr>
            <a:spLocks noChangeShapeType="1"/>
          </p:cNvSpPr>
          <p:nvPr/>
        </p:nvSpPr>
        <p:spPr bwMode="auto">
          <a:xfrm>
            <a:off x="6477000" y="4527158"/>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cxnSp>
        <p:nvCxnSpPr>
          <p:cNvPr id="30" name="Straight Arrow Connector 29"/>
          <p:cNvCxnSpPr>
            <a:stCxn id="40965" idx="2"/>
            <a:endCxn id="40968" idx="0"/>
          </p:cNvCxnSpPr>
          <p:nvPr/>
        </p:nvCxnSpPr>
        <p:spPr bwMode="auto">
          <a:xfrm rot="16200000" flipH="1">
            <a:off x="4479379" y="5445526"/>
            <a:ext cx="312738"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21"/>
          <p:cNvSpPr>
            <a:spLocks noChangeArrowheads="1"/>
          </p:cNvSpPr>
          <p:nvPr/>
        </p:nvSpPr>
        <p:spPr bwMode="auto">
          <a:xfrm>
            <a:off x="2286000" y="3923065"/>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[V]: 0</a:t>
            </a:r>
            <a:endParaRPr lang="en-US" sz="2400" dirty="0">
              <a:solidFill>
                <a:srgbClr val="000000"/>
              </a:solidFill>
              <a:latin typeface="Calibri" pitchFamily="34" charset="0"/>
            </a:endParaRPr>
          </a:p>
        </p:txBody>
      </p:sp>
      <p:sp>
        <p:nvSpPr>
          <p:cNvPr id="33" name="Rectangle 21"/>
          <p:cNvSpPr>
            <a:spLocks noChangeArrowheads="1"/>
          </p:cNvSpPr>
          <p:nvPr/>
        </p:nvSpPr>
        <p:spPr bwMode="auto">
          <a:xfrm>
            <a:off x="5867400" y="391755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[V]: 0</a:t>
            </a:r>
            <a:endParaRPr lang="en-US" sz="2400" dirty="0">
              <a:solidFill>
                <a:srgbClr val="000000"/>
              </a:solidFill>
              <a:latin typeface="Calibri" pitchFamily="34" charset="0"/>
            </a:endParaRPr>
          </a:p>
        </p:txBody>
      </p:sp>
      <p:sp>
        <p:nvSpPr>
          <p:cNvPr id="40" name="TextBox 39"/>
          <p:cNvSpPr txBox="1"/>
          <p:nvPr/>
        </p:nvSpPr>
        <p:spPr>
          <a:xfrm>
            <a:off x="5791200" y="5898758"/>
            <a:ext cx="1373518" cy="338554"/>
          </a:xfrm>
          <a:prstGeom prst="rect">
            <a:avLst/>
          </a:prstGeom>
          <a:noFill/>
        </p:spPr>
        <p:txBody>
          <a:bodyPr wrap="none" rtlCol="0">
            <a:spAutoFit/>
          </a:bodyPr>
          <a:lstStyle/>
          <a:p>
            <a:pPr eaLnBrk="0" fontAlgn="base" hangingPunct="0">
              <a:spcBef>
                <a:spcPct val="0"/>
              </a:spcBef>
              <a:spcAft>
                <a:spcPct val="0"/>
              </a:spcAft>
            </a:pPr>
            <a:r>
              <a:rPr lang="en-US" sz="1600" dirty="0">
                <a:solidFill>
                  <a:srgbClr val="000000"/>
                </a:solidFill>
              </a:rPr>
              <a:t>Main Memory</a:t>
            </a:r>
          </a:p>
        </p:txBody>
      </p:sp>
      <p:sp>
        <p:nvSpPr>
          <p:cNvPr id="41" name="TextBox 40"/>
          <p:cNvSpPr txBox="1"/>
          <p:nvPr/>
        </p:nvSpPr>
        <p:spPr>
          <a:xfrm>
            <a:off x="3505200" y="3917558"/>
            <a:ext cx="1646413" cy="584775"/>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Write-through</a:t>
            </a:r>
          </a:p>
          <a:p>
            <a:pPr eaLnBrk="0" fontAlgn="base" hangingPunct="0">
              <a:spcBef>
                <a:spcPct val="0"/>
              </a:spcBef>
              <a:spcAft>
                <a:spcPct val="0"/>
              </a:spcAft>
            </a:pPr>
            <a:r>
              <a:rPr lang="en-US" sz="1600" dirty="0">
                <a:solidFill>
                  <a:srgbClr val="000000"/>
                </a:solidFill>
              </a:rPr>
              <a:t>No-write-allocate</a:t>
            </a:r>
          </a:p>
        </p:txBody>
      </p:sp>
      <p:sp>
        <p:nvSpPr>
          <p:cNvPr id="43" name="Text Box 11"/>
          <p:cNvSpPr txBox="1">
            <a:spLocks noChangeArrowheads="1"/>
          </p:cNvSpPr>
          <p:nvPr/>
        </p:nvSpPr>
        <p:spPr bwMode="auto">
          <a:xfrm>
            <a:off x="685800" y="4908158"/>
            <a:ext cx="1677575" cy="400110"/>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t2: </a:t>
            </a:r>
            <a:r>
              <a:rPr lang="en-US" sz="2000" dirty="0">
                <a:solidFill>
                  <a:srgbClr val="000000"/>
                </a:solidFill>
                <a:latin typeface="Calibri" pitchFamily="34" charset="0"/>
              </a:rPr>
              <a:t>BusWr A=1</a:t>
            </a:r>
          </a:p>
        </p:txBody>
      </p:sp>
      <p:sp>
        <p:nvSpPr>
          <p:cNvPr id="23" name="Text Box 11"/>
          <p:cNvSpPr txBox="1">
            <a:spLocks noChangeArrowheads="1"/>
          </p:cNvSpPr>
          <p:nvPr/>
        </p:nvSpPr>
        <p:spPr bwMode="auto">
          <a:xfrm>
            <a:off x="7126350" y="3917558"/>
            <a:ext cx="1750480" cy="400110"/>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t3: </a:t>
            </a:r>
            <a:r>
              <a:rPr lang="en-US" sz="2000" dirty="0">
                <a:solidFill>
                  <a:srgbClr val="000000"/>
                </a:solidFill>
                <a:latin typeface="Calibri" pitchFamily="34" charset="0"/>
              </a:rPr>
              <a:t>Invalidate A</a:t>
            </a:r>
          </a:p>
        </p:txBody>
      </p:sp>
      <p:sp>
        <p:nvSpPr>
          <p:cNvPr id="24" name="Rectangle 21"/>
          <p:cNvSpPr>
            <a:spLocks noChangeArrowheads="1"/>
          </p:cNvSpPr>
          <p:nvPr/>
        </p:nvSpPr>
        <p:spPr bwMode="auto">
          <a:xfrm>
            <a:off x="5867400" y="391755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a:t>
            </a:r>
            <a:r>
              <a:rPr lang="en-US" sz="2000" strike="sngStrike" dirty="0">
                <a:solidFill>
                  <a:srgbClr val="000000"/>
                </a:solidFill>
                <a:latin typeface="Calibri" pitchFamily="34" charset="0"/>
              </a:rPr>
              <a:t>V</a:t>
            </a:r>
            <a:r>
              <a:rPr lang="en-US" sz="2000" dirty="0">
                <a:solidFill>
                  <a:srgbClr val="000000"/>
                </a:solidFill>
                <a:latin typeface="Calibri" pitchFamily="34" charset="0"/>
              </a:rPr>
              <a:t> </a:t>
            </a:r>
            <a:r>
              <a:rPr lang="en-US" sz="2000" dirty="0">
                <a:solidFill>
                  <a:srgbClr val="C00000"/>
                </a:solidFill>
                <a:latin typeface="Calibri" pitchFamily="34" charset="0"/>
              </a:rPr>
              <a:t>I</a:t>
            </a:r>
            <a:r>
              <a:rPr lang="en-US" sz="2000" dirty="0">
                <a:solidFill>
                  <a:srgbClr val="000000"/>
                </a:solidFill>
                <a:latin typeface="Calibri" pitchFamily="34" charset="0"/>
              </a:rPr>
              <a:t>]: </a:t>
            </a:r>
            <a:r>
              <a:rPr lang="en-US" sz="2000" strike="sngStrike" dirty="0">
                <a:solidFill>
                  <a:srgbClr val="C00000"/>
                </a:solidFill>
                <a:latin typeface="Calibri" pitchFamily="34" charset="0"/>
              </a:rPr>
              <a:t>0</a:t>
            </a:r>
            <a:endParaRPr lang="en-US" sz="2400" strike="sngStrike" dirty="0">
              <a:solidFill>
                <a:srgbClr val="C00000"/>
              </a:solidFill>
              <a:latin typeface="Calibri" pitchFamily="34" charset="0"/>
            </a:endParaRPr>
          </a:p>
        </p:txBody>
      </p:sp>
      <p:sp>
        <p:nvSpPr>
          <p:cNvPr id="25" name="Rectangle 21"/>
          <p:cNvSpPr>
            <a:spLocks noChangeArrowheads="1"/>
          </p:cNvSpPr>
          <p:nvPr/>
        </p:nvSpPr>
        <p:spPr bwMode="auto">
          <a:xfrm>
            <a:off x="3487270" y="5593958"/>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a:t>
            </a:r>
            <a:r>
              <a:rPr lang="en-US" sz="2000" strike="sngStrike" dirty="0">
                <a:solidFill>
                  <a:srgbClr val="000000"/>
                </a:solidFill>
                <a:latin typeface="Calibri" pitchFamily="34" charset="0"/>
              </a:rPr>
              <a:t>0</a:t>
            </a:r>
            <a:r>
              <a:rPr lang="en-US" sz="2000" dirty="0">
                <a:solidFill>
                  <a:srgbClr val="000000"/>
                </a:solidFill>
                <a:latin typeface="Calibri" pitchFamily="34" charset="0"/>
              </a:rPr>
              <a:t> </a:t>
            </a:r>
            <a:r>
              <a:rPr lang="en-US" sz="2000" dirty="0">
                <a:solidFill>
                  <a:srgbClr val="C00000"/>
                </a:solidFill>
                <a:latin typeface="Calibri" pitchFamily="34" charset="0"/>
              </a:rPr>
              <a:t>1</a:t>
            </a:r>
            <a:endParaRPr lang="en-US" sz="2400" dirty="0">
              <a:solidFill>
                <a:srgbClr val="C00000"/>
              </a:solidFill>
              <a:latin typeface="Calibri" pitchFamily="34" charset="0"/>
            </a:endParaRPr>
          </a:p>
        </p:txBody>
      </p:sp>
      <p:sp>
        <p:nvSpPr>
          <p:cNvPr id="26" name="Rectangle 21"/>
          <p:cNvSpPr>
            <a:spLocks noChangeArrowheads="1"/>
          </p:cNvSpPr>
          <p:nvPr/>
        </p:nvSpPr>
        <p:spPr bwMode="auto">
          <a:xfrm>
            <a:off x="2286000" y="391755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[V]: </a:t>
            </a:r>
            <a:r>
              <a:rPr lang="en-US" sz="2000" strike="sngStrike" dirty="0">
                <a:solidFill>
                  <a:srgbClr val="000000"/>
                </a:solidFill>
                <a:latin typeface="Calibri" pitchFamily="34" charset="0"/>
              </a:rPr>
              <a:t>0</a:t>
            </a:r>
            <a:r>
              <a:rPr lang="en-US" sz="2000" dirty="0">
                <a:solidFill>
                  <a:srgbClr val="C00000"/>
                </a:solidFill>
                <a:latin typeface="Calibri" pitchFamily="34" charset="0"/>
              </a:rPr>
              <a:t> 1</a:t>
            </a:r>
            <a:endParaRPr lang="en-US" sz="2400" dirty="0">
              <a:solidFill>
                <a:srgbClr val="C00000"/>
              </a:solidFill>
              <a:latin typeface="Calibri" pitchFamily="34" charset="0"/>
            </a:endParaRPr>
          </a:p>
        </p:txBody>
      </p:sp>
      <p:sp>
        <p:nvSpPr>
          <p:cNvPr id="32" name="Rectangle 22"/>
          <p:cNvSpPr>
            <a:spLocks noChangeArrowheads="1"/>
          </p:cNvSpPr>
          <p:nvPr/>
        </p:nvSpPr>
        <p:spPr bwMode="auto">
          <a:xfrm>
            <a:off x="2286000" y="422235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34" name="Rectangle 22"/>
          <p:cNvSpPr>
            <a:spLocks noChangeArrowheads="1"/>
          </p:cNvSpPr>
          <p:nvPr/>
        </p:nvSpPr>
        <p:spPr bwMode="auto">
          <a:xfrm>
            <a:off x="5867400" y="4233470"/>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40969" name="Rectangle 22"/>
          <p:cNvSpPr>
            <a:spLocks noChangeArrowheads="1"/>
          </p:cNvSpPr>
          <p:nvPr/>
        </p:nvSpPr>
        <p:spPr bwMode="auto">
          <a:xfrm>
            <a:off x="3490678" y="5917808"/>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Tree>
    <p:extLst>
      <p:ext uri="{BB962C8B-B14F-4D97-AF65-F5344CB8AC3E}">
        <p14:creationId xmlns:p14="http://schemas.microsoft.com/office/powerpoint/2010/main" val="1351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3" grpId="0"/>
      <p:bldP spid="43" grpId="0"/>
      <p:bldP spid="23" grpId="0"/>
      <p:bldP spid="24"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a:t>Valid-Invalid Snooping Protocol</a:t>
            </a:r>
            <a:endParaRPr lang="en-US" dirty="0"/>
          </a:p>
        </p:txBody>
      </p:sp>
      <p:sp>
        <p:nvSpPr>
          <p:cNvPr id="27652" name="Rectangle 4"/>
          <p:cNvSpPr>
            <a:spLocks noGrp="1" noChangeArrowheads="1"/>
          </p:cNvSpPr>
          <p:nvPr>
            <p:ph idx="1"/>
          </p:nvPr>
        </p:nvSpPr>
        <p:spPr/>
        <p:txBody>
          <a:bodyPr/>
          <a:lstStyle/>
          <a:p>
            <a:r>
              <a:rPr lang="en-US" dirty="0"/>
              <a:t>Processor Actions</a:t>
            </a:r>
          </a:p>
          <a:p>
            <a:pPr lvl="1"/>
            <a:r>
              <a:rPr lang="en-US" dirty="0" err="1"/>
              <a:t>Ld</a:t>
            </a:r>
            <a:r>
              <a:rPr lang="en-US" dirty="0"/>
              <a:t>, St, BusRd, BusWr</a:t>
            </a:r>
          </a:p>
          <a:p>
            <a:r>
              <a:rPr lang="en-US" dirty="0"/>
              <a:t>Bus Messages</a:t>
            </a:r>
          </a:p>
          <a:p>
            <a:pPr lvl="1"/>
            <a:r>
              <a:rPr lang="en-US" dirty="0"/>
              <a:t>BusRd, BusWr</a:t>
            </a:r>
          </a:p>
          <a:p>
            <a:r>
              <a:rPr lang="en-US" dirty="0"/>
              <a:t>Track 1 bit per cache frame</a:t>
            </a:r>
          </a:p>
          <a:p>
            <a:pPr lvl="1"/>
            <a:r>
              <a:rPr lang="en-US" dirty="0"/>
              <a:t>Valid/Invalid</a:t>
            </a:r>
          </a:p>
        </p:txBody>
      </p:sp>
      <p:sp>
        <p:nvSpPr>
          <p:cNvPr id="27654" name="Rectangle 6"/>
          <p:cNvSpPr>
            <a:spLocks noChangeArrowheads="1"/>
          </p:cNvSpPr>
          <p:nvPr/>
        </p:nvSpPr>
        <p:spPr bwMode="auto">
          <a:xfrm>
            <a:off x="5723955" y="5852120"/>
            <a:ext cx="28956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prstClr val="black"/>
              </a:solidFill>
            </a:endParaRPr>
          </a:p>
        </p:txBody>
      </p:sp>
      <p:sp>
        <p:nvSpPr>
          <p:cNvPr id="27657" name="Arc 9"/>
          <p:cNvSpPr>
            <a:spLocks/>
          </p:cNvSpPr>
          <p:nvPr/>
        </p:nvSpPr>
        <p:spPr bwMode="auto">
          <a:xfrm rot="4920000">
            <a:off x="6238305" y="1957983"/>
            <a:ext cx="962025" cy="862013"/>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prstClr val="black"/>
              </a:solidFill>
            </a:endParaRPr>
          </a:p>
        </p:txBody>
      </p:sp>
      <p:sp>
        <p:nvSpPr>
          <p:cNvPr id="27658" name="Arc 10"/>
          <p:cNvSpPr>
            <a:spLocks/>
          </p:cNvSpPr>
          <p:nvPr/>
        </p:nvSpPr>
        <p:spPr bwMode="auto">
          <a:xfrm rot="4920000">
            <a:off x="6484190" y="3508096"/>
            <a:ext cx="1433512" cy="890588"/>
          </a:xfrm>
          <a:custGeom>
            <a:avLst/>
            <a:gdLst>
              <a:gd name="T0" fmla="*/ 3 w 43200"/>
              <a:gd name="T1" fmla="*/ 512 h 26189"/>
              <a:gd name="T2" fmla="*/ 893 w 43200"/>
              <a:gd name="T3" fmla="*/ 561 h 26189"/>
              <a:gd name="T4" fmla="*/ 452 w 43200"/>
              <a:gd name="T5" fmla="*/ 463 h 26189"/>
              <a:gd name="T6" fmla="*/ 0 60000 65536"/>
              <a:gd name="T7" fmla="*/ 0 60000 65536"/>
              <a:gd name="T8" fmla="*/ 0 60000 65536"/>
              <a:gd name="T9" fmla="*/ 0 w 43200"/>
              <a:gd name="T10" fmla="*/ 0 h 26189"/>
              <a:gd name="T11" fmla="*/ 43200 w 43200"/>
              <a:gd name="T12" fmla="*/ 26189 h 26189"/>
            </a:gdLst>
            <a:ahLst/>
            <a:cxnLst>
              <a:cxn ang="T6">
                <a:pos x="T0" y="T1"/>
              </a:cxn>
              <a:cxn ang="T7">
                <a:pos x="T2" y="T3"/>
              </a:cxn>
              <a:cxn ang="T8">
                <a:pos x="T4" y="T5"/>
              </a:cxn>
            </a:cxnLst>
            <a:rect l="T9" t="T10" r="T11" b="T12"/>
            <a:pathLst>
              <a:path w="43200" h="26189" fill="none" extrusionOk="0">
                <a:moveTo>
                  <a:pt x="120" y="23883"/>
                </a:moveTo>
                <a:cubicBezTo>
                  <a:pt x="40" y="23124"/>
                  <a:pt x="0" y="22362"/>
                  <a:pt x="0" y="21600"/>
                </a:cubicBezTo>
                <a:cubicBezTo>
                  <a:pt x="0" y="9670"/>
                  <a:pt x="9670" y="0"/>
                  <a:pt x="21600" y="0"/>
                </a:cubicBezTo>
                <a:cubicBezTo>
                  <a:pt x="33529" y="0"/>
                  <a:pt x="43200" y="9670"/>
                  <a:pt x="43200" y="21600"/>
                </a:cubicBezTo>
                <a:cubicBezTo>
                  <a:pt x="43200" y="23142"/>
                  <a:pt x="43034" y="24681"/>
                  <a:pt x="42706" y="26188"/>
                </a:cubicBezTo>
              </a:path>
              <a:path w="43200" h="26189" stroke="0" extrusionOk="0">
                <a:moveTo>
                  <a:pt x="120" y="23883"/>
                </a:moveTo>
                <a:cubicBezTo>
                  <a:pt x="40" y="23124"/>
                  <a:pt x="0" y="22362"/>
                  <a:pt x="0" y="21600"/>
                </a:cubicBezTo>
                <a:cubicBezTo>
                  <a:pt x="0" y="9670"/>
                  <a:pt x="9670" y="0"/>
                  <a:pt x="21600" y="0"/>
                </a:cubicBezTo>
                <a:cubicBezTo>
                  <a:pt x="33529" y="0"/>
                  <a:pt x="43200" y="9670"/>
                  <a:pt x="43200" y="21600"/>
                </a:cubicBezTo>
                <a:cubicBezTo>
                  <a:pt x="43200" y="23142"/>
                  <a:pt x="43034" y="24681"/>
                  <a:pt x="42706" y="26188"/>
                </a:cubicBezTo>
                <a:lnTo>
                  <a:pt x="21600" y="21600"/>
                </a:lnTo>
                <a:close/>
              </a:path>
            </a:pathLst>
          </a:custGeom>
          <a:noFill/>
          <a:ln w="12700" cap="rnd">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prstClr val="black"/>
              </a:solidFill>
            </a:endParaRPr>
          </a:p>
        </p:txBody>
      </p:sp>
      <p:sp>
        <p:nvSpPr>
          <p:cNvPr id="27659" name="Arc 11"/>
          <p:cNvSpPr>
            <a:spLocks/>
          </p:cNvSpPr>
          <p:nvPr/>
        </p:nvSpPr>
        <p:spPr bwMode="auto">
          <a:xfrm rot="4920000">
            <a:off x="6193855" y="5123458"/>
            <a:ext cx="1035050" cy="996950"/>
          </a:xfrm>
          <a:custGeom>
            <a:avLst/>
            <a:gdLst>
              <a:gd name="T0" fmla="*/ 0 w 41915"/>
              <a:gd name="T1" fmla="*/ 207 h 43200"/>
              <a:gd name="T2" fmla="*/ 65 w 41915"/>
              <a:gd name="T3" fmla="*/ 523 h 43200"/>
              <a:gd name="T4" fmla="*/ 316 w 41915"/>
              <a:gd name="T5" fmla="*/ 314 h 43200"/>
              <a:gd name="T6" fmla="*/ 0 60000 65536"/>
              <a:gd name="T7" fmla="*/ 0 60000 65536"/>
              <a:gd name="T8" fmla="*/ 0 60000 65536"/>
              <a:gd name="T9" fmla="*/ 0 w 41915"/>
              <a:gd name="T10" fmla="*/ 0 h 43200"/>
              <a:gd name="T11" fmla="*/ 41915 w 41915"/>
              <a:gd name="T12" fmla="*/ 43200 h 43200"/>
            </a:gdLst>
            <a:ahLst/>
            <a:cxnLst>
              <a:cxn ang="T6">
                <a:pos x="T0" y="T1"/>
              </a:cxn>
              <a:cxn ang="T7">
                <a:pos x="T2" y="T3"/>
              </a:cxn>
              <a:cxn ang="T8">
                <a:pos x="T4" y="T5"/>
              </a:cxn>
            </a:cxnLst>
            <a:rect l="T9" t="T10" r="T11" b="T12"/>
            <a:pathLst>
              <a:path w="41915" h="43200" fill="none" extrusionOk="0">
                <a:moveTo>
                  <a:pt x="-1" y="14261"/>
                </a:moveTo>
                <a:cubicBezTo>
                  <a:pt x="3091" y="5703"/>
                  <a:pt x="11215" y="-1"/>
                  <a:pt x="20315" y="0"/>
                </a:cubicBezTo>
                <a:cubicBezTo>
                  <a:pt x="32244" y="0"/>
                  <a:pt x="41915" y="9670"/>
                  <a:pt x="41915" y="21600"/>
                </a:cubicBezTo>
                <a:cubicBezTo>
                  <a:pt x="41915" y="33529"/>
                  <a:pt x="32244" y="43200"/>
                  <a:pt x="20315" y="43200"/>
                </a:cubicBezTo>
                <a:cubicBezTo>
                  <a:pt x="14154" y="43200"/>
                  <a:pt x="8286" y="40569"/>
                  <a:pt x="4187" y="35969"/>
                </a:cubicBezTo>
              </a:path>
              <a:path w="41915" h="43200" stroke="0" extrusionOk="0">
                <a:moveTo>
                  <a:pt x="-1" y="14261"/>
                </a:moveTo>
                <a:cubicBezTo>
                  <a:pt x="3091" y="5703"/>
                  <a:pt x="11215" y="-1"/>
                  <a:pt x="20315" y="0"/>
                </a:cubicBezTo>
                <a:cubicBezTo>
                  <a:pt x="32244" y="0"/>
                  <a:pt x="41915" y="9670"/>
                  <a:pt x="41915" y="21600"/>
                </a:cubicBezTo>
                <a:cubicBezTo>
                  <a:pt x="41915" y="33529"/>
                  <a:pt x="32244" y="43200"/>
                  <a:pt x="20315" y="43200"/>
                </a:cubicBezTo>
                <a:cubicBezTo>
                  <a:pt x="14154" y="43200"/>
                  <a:pt x="8286" y="40569"/>
                  <a:pt x="4187" y="35969"/>
                </a:cubicBezTo>
                <a:lnTo>
                  <a:pt x="20315" y="21600"/>
                </a:lnTo>
                <a:close/>
              </a:path>
            </a:pathLst>
          </a:custGeom>
          <a:noFill/>
          <a:ln w="12700" cap="rnd">
            <a:solidFill>
              <a:schemeClr val="tx1"/>
            </a:solidFill>
            <a:round/>
            <a:headEnd type="triangle" w="med" len="med"/>
            <a:tailEnd/>
          </a:ln>
        </p:spPr>
        <p:txBody>
          <a:bodyPr wrap="none" anchor="ctr"/>
          <a:lstStyle/>
          <a:p>
            <a:pPr eaLnBrk="0" fontAlgn="base" hangingPunct="0">
              <a:spcBef>
                <a:spcPct val="0"/>
              </a:spcBef>
              <a:spcAft>
                <a:spcPct val="0"/>
              </a:spcAft>
            </a:pPr>
            <a:endParaRPr lang="en-US" dirty="0">
              <a:solidFill>
                <a:prstClr val="black"/>
              </a:solidFill>
            </a:endParaRPr>
          </a:p>
        </p:txBody>
      </p:sp>
      <p:sp>
        <p:nvSpPr>
          <p:cNvPr id="27660" name="Rectangle 12"/>
          <p:cNvSpPr>
            <a:spLocks noChangeArrowheads="1"/>
          </p:cNvSpPr>
          <p:nvPr/>
        </p:nvSpPr>
        <p:spPr bwMode="auto">
          <a:xfrm>
            <a:off x="7111969" y="1961158"/>
            <a:ext cx="1920335" cy="459100"/>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dirty="0">
                <a:solidFill>
                  <a:prstClr val="black"/>
                </a:solidFill>
              </a:rPr>
              <a:t>Store / BusWr</a:t>
            </a:r>
          </a:p>
        </p:txBody>
      </p:sp>
      <p:sp>
        <p:nvSpPr>
          <p:cNvPr id="27662" name="Rectangle 14"/>
          <p:cNvSpPr>
            <a:spLocks noChangeArrowheads="1"/>
          </p:cNvSpPr>
          <p:nvPr/>
        </p:nvSpPr>
        <p:spPr bwMode="auto">
          <a:xfrm>
            <a:off x="7596336" y="3429000"/>
            <a:ext cx="1134607" cy="366767"/>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dirty="0">
                <a:solidFill>
                  <a:prstClr val="black"/>
                </a:solidFill>
              </a:rPr>
              <a:t>BusWr / --</a:t>
            </a:r>
          </a:p>
        </p:txBody>
      </p:sp>
      <p:sp>
        <p:nvSpPr>
          <p:cNvPr id="27664" name="Rectangle 16"/>
          <p:cNvSpPr>
            <a:spLocks noChangeArrowheads="1"/>
          </p:cNvSpPr>
          <p:nvPr/>
        </p:nvSpPr>
        <p:spPr bwMode="auto">
          <a:xfrm>
            <a:off x="7188169" y="5394920"/>
            <a:ext cx="1920335" cy="459100"/>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dirty="0">
                <a:solidFill>
                  <a:prstClr val="black"/>
                </a:solidFill>
              </a:rPr>
              <a:t>Store / BusWr</a:t>
            </a:r>
          </a:p>
        </p:txBody>
      </p:sp>
      <p:sp>
        <p:nvSpPr>
          <p:cNvPr id="27665" name="Rectangle 17"/>
          <p:cNvSpPr>
            <a:spLocks noChangeArrowheads="1"/>
          </p:cNvSpPr>
          <p:nvPr/>
        </p:nvSpPr>
        <p:spPr bwMode="auto">
          <a:xfrm>
            <a:off x="3762306" y="3906004"/>
            <a:ext cx="1817806" cy="459100"/>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dirty="0">
                <a:solidFill>
                  <a:prstClr val="black"/>
                </a:solidFill>
              </a:rPr>
              <a:t>Load / BusRd</a:t>
            </a:r>
          </a:p>
        </p:txBody>
      </p:sp>
      <p:sp>
        <p:nvSpPr>
          <p:cNvPr id="27666" name="Arc 18"/>
          <p:cNvSpPr>
            <a:spLocks/>
          </p:cNvSpPr>
          <p:nvPr/>
        </p:nvSpPr>
        <p:spPr bwMode="auto">
          <a:xfrm rot="15720000">
            <a:off x="4900014" y="3508096"/>
            <a:ext cx="1433512" cy="890588"/>
          </a:xfrm>
          <a:custGeom>
            <a:avLst/>
            <a:gdLst>
              <a:gd name="T0" fmla="*/ 3 w 43200"/>
              <a:gd name="T1" fmla="*/ 512 h 26189"/>
              <a:gd name="T2" fmla="*/ 893 w 43200"/>
              <a:gd name="T3" fmla="*/ 561 h 26189"/>
              <a:gd name="T4" fmla="*/ 452 w 43200"/>
              <a:gd name="T5" fmla="*/ 463 h 26189"/>
              <a:gd name="T6" fmla="*/ 0 60000 65536"/>
              <a:gd name="T7" fmla="*/ 0 60000 65536"/>
              <a:gd name="T8" fmla="*/ 0 60000 65536"/>
              <a:gd name="T9" fmla="*/ 0 w 43200"/>
              <a:gd name="T10" fmla="*/ 0 h 26189"/>
              <a:gd name="T11" fmla="*/ 43200 w 43200"/>
              <a:gd name="T12" fmla="*/ 26189 h 26189"/>
            </a:gdLst>
            <a:ahLst/>
            <a:cxnLst>
              <a:cxn ang="T6">
                <a:pos x="T0" y="T1"/>
              </a:cxn>
              <a:cxn ang="T7">
                <a:pos x="T2" y="T3"/>
              </a:cxn>
              <a:cxn ang="T8">
                <a:pos x="T4" y="T5"/>
              </a:cxn>
            </a:cxnLst>
            <a:rect l="T9" t="T10" r="T11" b="T12"/>
            <a:pathLst>
              <a:path w="43200" h="26189" fill="none" extrusionOk="0">
                <a:moveTo>
                  <a:pt x="120" y="23883"/>
                </a:moveTo>
                <a:cubicBezTo>
                  <a:pt x="40" y="23124"/>
                  <a:pt x="0" y="22362"/>
                  <a:pt x="0" y="21600"/>
                </a:cubicBezTo>
                <a:cubicBezTo>
                  <a:pt x="0" y="9670"/>
                  <a:pt x="9670" y="0"/>
                  <a:pt x="21600" y="0"/>
                </a:cubicBezTo>
                <a:cubicBezTo>
                  <a:pt x="33529" y="0"/>
                  <a:pt x="43200" y="9670"/>
                  <a:pt x="43200" y="21600"/>
                </a:cubicBezTo>
                <a:cubicBezTo>
                  <a:pt x="43200" y="23142"/>
                  <a:pt x="43034" y="24681"/>
                  <a:pt x="42706" y="26188"/>
                </a:cubicBezTo>
              </a:path>
              <a:path w="43200" h="26189" stroke="0" extrusionOk="0">
                <a:moveTo>
                  <a:pt x="120" y="23883"/>
                </a:moveTo>
                <a:cubicBezTo>
                  <a:pt x="40" y="23124"/>
                  <a:pt x="0" y="22362"/>
                  <a:pt x="0" y="21600"/>
                </a:cubicBezTo>
                <a:cubicBezTo>
                  <a:pt x="0" y="9670"/>
                  <a:pt x="9670" y="0"/>
                  <a:pt x="21600" y="0"/>
                </a:cubicBezTo>
                <a:cubicBezTo>
                  <a:pt x="33529" y="0"/>
                  <a:pt x="43200" y="9670"/>
                  <a:pt x="43200" y="21600"/>
                </a:cubicBezTo>
                <a:cubicBezTo>
                  <a:pt x="43200" y="23142"/>
                  <a:pt x="43034" y="24681"/>
                  <a:pt x="42706" y="26188"/>
                </a:cubicBezTo>
                <a:lnTo>
                  <a:pt x="21600" y="21600"/>
                </a:lnTo>
                <a:close/>
              </a:path>
            </a:pathLst>
          </a:custGeom>
          <a:noFill/>
          <a:ln w="12700" cap="rnd">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prstClr val="black"/>
              </a:solidFill>
            </a:endParaRPr>
          </a:p>
        </p:txBody>
      </p:sp>
      <p:sp>
        <p:nvSpPr>
          <p:cNvPr id="27667" name="Rectangle 19"/>
          <p:cNvSpPr>
            <a:spLocks noChangeArrowheads="1"/>
          </p:cNvSpPr>
          <p:nvPr/>
        </p:nvSpPr>
        <p:spPr bwMode="auto">
          <a:xfrm>
            <a:off x="5358719" y="1884958"/>
            <a:ext cx="1229505" cy="459100"/>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dirty="0">
                <a:solidFill>
                  <a:prstClr val="black"/>
                </a:solidFill>
              </a:rPr>
              <a:t>Load / --</a:t>
            </a:r>
          </a:p>
        </p:txBody>
      </p:sp>
      <p:sp>
        <p:nvSpPr>
          <p:cNvPr id="27655" name="Oval 7"/>
          <p:cNvSpPr>
            <a:spLocks noChangeArrowheads="1"/>
          </p:cNvSpPr>
          <p:nvPr/>
        </p:nvSpPr>
        <p:spPr bwMode="auto">
          <a:xfrm>
            <a:off x="5958905" y="2734270"/>
            <a:ext cx="825500" cy="8255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Valid</a:t>
            </a:r>
          </a:p>
        </p:txBody>
      </p:sp>
      <p:sp>
        <p:nvSpPr>
          <p:cNvPr id="27656" name="Oval 8"/>
          <p:cNvSpPr>
            <a:spLocks noChangeArrowheads="1"/>
          </p:cNvSpPr>
          <p:nvPr/>
        </p:nvSpPr>
        <p:spPr bwMode="auto">
          <a:xfrm>
            <a:off x="6043042" y="4410670"/>
            <a:ext cx="825500" cy="8255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Invalid</a:t>
            </a:r>
          </a:p>
        </p:txBody>
      </p:sp>
    </p:spTree>
    <p:extLst>
      <p:ext uri="{BB962C8B-B14F-4D97-AF65-F5344CB8AC3E}">
        <p14:creationId xmlns:p14="http://schemas.microsoft.com/office/powerpoint/2010/main" val="3002099567"/>
      </p:ext>
    </p:extLst>
  </p:cSld>
  <p:clrMapOvr>
    <a:overrideClrMapping bg1="lt1" tx1="dk1" bg2="lt2" tx2="dk2" accent1="accent1" accent2="accent2" accent3="accent3" accent4="accent4" accent5="accent5" accent6="accent6" hlink="hlink" folHlink="folHlink"/>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dirty="0"/>
              <a:t>Supporting Write-Back Caches</a:t>
            </a:r>
          </a:p>
        </p:txBody>
      </p:sp>
      <p:sp>
        <p:nvSpPr>
          <p:cNvPr id="18435" name="Rectangle 3"/>
          <p:cNvSpPr>
            <a:spLocks noGrp="1" noChangeArrowheads="1"/>
          </p:cNvSpPr>
          <p:nvPr>
            <p:ph idx="1"/>
          </p:nvPr>
        </p:nvSpPr>
        <p:spPr/>
        <p:txBody>
          <a:bodyPr>
            <a:normAutofit/>
          </a:bodyPr>
          <a:lstStyle/>
          <a:p>
            <a:pPr eaLnBrk="1" hangingPunct="1"/>
            <a:r>
              <a:rPr lang="en-US" dirty="0"/>
              <a:t>Write-back caches are good</a:t>
            </a:r>
          </a:p>
          <a:p>
            <a:pPr lvl="1"/>
            <a:r>
              <a:rPr lang="en-US" dirty="0"/>
              <a:t>Drastically reduce bus write bandwidth</a:t>
            </a:r>
          </a:p>
          <a:p>
            <a:pPr eaLnBrk="1" hangingPunct="1"/>
            <a:r>
              <a:rPr lang="en-US" dirty="0"/>
              <a:t>Add notion of “</a:t>
            </a:r>
            <a:r>
              <a:rPr lang="en-US" i="1" u="sng" dirty="0"/>
              <a:t>ownership</a:t>
            </a:r>
            <a:r>
              <a:rPr lang="en-US" dirty="0"/>
              <a:t>” to Valid-Invalid</a:t>
            </a:r>
          </a:p>
          <a:p>
            <a:pPr lvl="1" eaLnBrk="1" hangingPunct="1"/>
            <a:r>
              <a:rPr lang="en-US" dirty="0"/>
              <a:t>When “</a:t>
            </a:r>
            <a:r>
              <a:rPr lang="en-US" i="1" u="sng" dirty="0"/>
              <a:t>owner</a:t>
            </a:r>
            <a:r>
              <a:rPr lang="en-US" dirty="0"/>
              <a:t>” has only replica of a cache block</a:t>
            </a:r>
          </a:p>
          <a:p>
            <a:pPr lvl="2"/>
            <a:r>
              <a:rPr lang="en-US" dirty="0"/>
              <a:t>Update it freely</a:t>
            </a:r>
          </a:p>
          <a:p>
            <a:pPr lvl="1" eaLnBrk="1" hangingPunct="1"/>
            <a:r>
              <a:rPr lang="en-US" dirty="0"/>
              <a:t>Multiple readers are ok</a:t>
            </a:r>
          </a:p>
          <a:p>
            <a:pPr lvl="2"/>
            <a:r>
              <a:rPr lang="en-US" dirty="0"/>
              <a:t>Not allowed to write without gaining ownership</a:t>
            </a:r>
          </a:p>
          <a:p>
            <a:pPr lvl="1" eaLnBrk="1" hangingPunct="1"/>
            <a:r>
              <a:rPr lang="en-US" dirty="0"/>
              <a:t>On a read, system must check if there is an owner</a:t>
            </a:r>
          </a:p>
          <a:p>
            <a:pPr lvl="2"/>
            <a:r>
              <a:rPr lang="en-US" dirty="0"/>
              <a:t>If yes, take away ownership</a:t>
            </a:r>
          </a:p>
        </p:txBody>
      </p:sp>
    </p:spTree>
    <p:extLst>
      <p:ext uri="{BB962C8B-B14F-4D97-AF65-F5344CB8AC3E}">
        <p14:creationId xmlns:p14="http://schemas.microsoft.com/office/powerpoint/2010/main" val="56718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dirty="0"/>
              <a:t>Modified-Shared-Invalid (MSI) States</a:t>
            </a:r>
          </a:p>
        </p:txBody>
      </p:sp>
      <p:sp>
        <p:nvSpPr>
          <p:cNvPr id="18435" name="Rectangle 3"/>
          <p:cNvSpPr>
            <a:spLocks noGrp="1" noChangeArrowheads="1"/>
          </p:cNvSpPr>
          <p:nvPr>
            <p:ph idx="1"/>
          </p:nvPr>
        </p:nvSpPr>
        <p:spPr/>
        <p:txBody>
          <a:bodyPr>
            <a:normAutofit/>
          </a:bodyPr>
          <a:lstStyle/>
          <a:p>
            <a:r>
              <a:rPr lang="en-US" dirty="0"/>
              <a:t>Processor Actions</a:t>
            </a:r>
          </a:p>
          <a:p>
            <a:pPr lvl="1"/>
            <a:r>
              <a:rPr lang="en-US" dirty="0"/>
              <a:t>Load, Store, Evict</a:t>
            </a:r>
          </a:p>
          <a:p>
            <a:r>
              <a:rPr lang="en-US" dirty="0"/>
              <a:t>Bus Messages </a:t>
            </a:r>
          </a:p>
          <a:p>
            <a:pPr lvl="1"/>
            <a:r>
              <a:rPr lang="en-US" dirty="0"/>
              <a:t>BusRd, BusRdX, BusInv, BusWB, BusReply</a:t>
            </a:r>
            <a:br>
              <a:rPr lang="en-US" dirty="0"/>
            </a:br>
            <a:r>
              <a:rPr lang="en-US" dirty="0"/>
              <a:t>(Here for simplicity, some messages can be combined)</a:t>
            </a:r>
          </a:p>
          <a:p>
            <a:r>
              <a:rPr lang="en-US" dirty="0"/>
              <a:t>Track 3 states per cache frame</a:t>
            </a:r>
          </a:p>
          <a:p>
            <a:pPr lvl="1"/>
            <a:r>
              <a:rPr lang="en-US" i="1" u="sng" dirty="0"/>
              <a:t>Invalid</a:t>
            </a:r>
            <a:r>
              <a:rPr lang="en-US" dirty="0"/>
              <a:t>: cache does not have a copy</a:t>
            </a:r>
          </a:p>
          <a:p>
            <a:pPr lvl="1"/>
            <a:r>
              <a:rPr lang="en-US" i="1" u="sng" dirty="0"/>
              <a:t>Shared</a:t>
            </a:r>
            <a:r>
              <a:rPr lang="en-US" dirty="0"/>
              <a:t>: cache has a read-only copy; clean</a:t>
            </a:r>
          </a:p>
          <a:p>
            <a:pPr lvl="2"/>
            <a:r>
              <a:rPr lang="en-US" dirty="0"/>
              <a:t>Clean: memory (or later caches) is up to date</a:t>
            </a:r>
          </a:p>
          <a:p>
            <a:pPr lvl="1"/>
            <a:r>
              <a:rPr lang="en-US" i="1" u="sng" dirty="0"/>
              <a:t>Modified</a:t>
            </a:r>
            <a:r>
              <a:rPr lang="en-US" dirty="0"/>
              <a:t>: cache has the only valid copy; writable; dirty</a:t>
            </a:r>
          </a:p>
          <a:p>
            <a:pPr lvl="2"/>
            <a:r>
              <a:rPr lang="en-US" dirty="0"/>
              <a:t>Dirty: memory (or later caches) is out of date</a:t>
            </a:r>
          </a:p>
        </p:txBody>
      </p:sp>
    </p:spTree>
    <p:extLst>
      <p:ext uri="{BB962C8B-B14F-4D97-AF65-F5344CB8AC3E}">
        <p14:creationId xmlns:p14="http://schemas.microsoft.com/office/powerpoint/2010/main" val="403073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(1/9)</a:t>
            </a: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54" name="Rectangle 4"/>
          <p:cNvSpPr>
            <a:spLocks noChangeArrowheads="1"/>
          </p:cNvSpPr>
          <p:nvPr/>
        </p:nvSpPr>
        <p:spPr bwMode="auto">
          <a:xfrm>
            <a:off x="6245125" y="5185792"/>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07225"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21525"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08367" y="5714429"/>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11925"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71" name="Rectangle 21"/>
          <p:cNvSpPr>
            <a:spLocks noChangeArrowheads="1"/>
          </p:cNvSpPr>
          <p:nvPr/>
        </p:nvSpPr>
        <p:spPr bwMode="auto">
          <a:xfrm>
            <a:off x="6570265" y="5866830"/>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0</a:t>
            </a:r>
            <a:endParaRPr lang="en-US" sz="2400" dirty="0">
              <a:solidFill>
                <a:srgbClr val="C00000"/>
              </a:solidFill>
            </a:endParaRPr>
          </a:p>
        </p:txBody>
      </p:sp>
      <p:sp>
        <p:nvSpPr>
          <p:cNvPr id="78" name="Rectangle 6"/>
          <p:cNvSpPr>
            <a:spLocks noChangeArrowheads="1"/>
          </p:cNvSpPr>
          <p:nvPr/>
        </p:nvSpPr>
        <p:spPr bwMode="auto">
          <a:xfrm>
            <a:off x="7662793"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59425"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73725"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64125"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85" name="Rectangle 6"/>
          <p:cNvSpPr>
            <a:spLocks noChangeArrowheads="1"/>
          </p:cNvSpPr>
          <p:nvPr/>
        </p:nvSpPr>
        <p:spPr bwMode="auto">
          <a:xfrm>
            <a:off x="6214993"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88" name="Oval Callout 87"/>
          <p:cNvSpPr/>
          <p:nvPr/>
        </p:nvSpPr>
        <p:spPr bwMode="auto">
          <a:xfrm>
            <a:off x="6473725"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Load A</a:t>
            </a:r>
          </a:p>
        </p:txBody>
      </p:sp>
      <p:sp>
        <p:nvSpPr>
          <p:cNvPr id="89" name="Oval Callout 88"/>
          <p:cNvSpPr/>
          <p:nvPr/>
        </p:nvSpPr>
        <p:spPr bwMode="auto">
          <a:xfrm>
            <a:off x="4721125" y="4957192"/>
            <a:ext cx="1295400" cy="457200"/>
          </a:xfrm>
          <a:prstGeom prst="wedgeEllipseCallout">
            <a:avLst>
              <a:gd name="adj1" fmla="val 84069"/>
              <a:gd name="adj2" fmla="val -1397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2: BusRd A</a:t>
            </a:r>
          </a:p>
        </p:txBody>
      </p:sp>
      <p:sp>
        <p:nvSpPr>
          <p:cNvPr id="90" name="Oval Callout 89"/>
          <p:cNvSpPr/>
          <p:nvPr/>
        </p:nvSpPr>
        <p:spPr bwMode="auto">
          <a:xfrm>
            <a:off x="4644925" y="5795392"/>
            <a:ext cx="1676400" cy="457200"/>
          </a:xfrm>
          <a:prstGeom prst="wedgeEllipseCallout">
            <a:avLst>
              <a:gd name="adj1" fmla="val 84069"/>
              <a:gd name="adj2" fmla="val -1397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3: BusReply A</a:t>
            </a:r>
          </a:p>
        </p:txBody>
      </p:sp>
      <p:sp>
        <p:nvSpPr>
          <p:cNvPr id="91" name="Rectangle 21"/>
          <p:cNvSpPr>
            <a:spLocks noChangeArrowheads="1"/>
          </p:cNvSpPr>
          <p:nvPr/>
        </p:nvSpPr>
        <p:spPr bwMode="auto">
          <a:xfrm>
            <a:off x="5864125"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I</a:t>
            </a:r>
            <a:r>
              <a:rPr lang="en-US" sz="2000" dirty="0">
                <a:solidFill>
                  <a:prstClr val="black"/>
                </a:solidFill>
              </a:rPr>
              <a:t> </a:t>
            </a:r>
            <a:r>
              <a:rPr lang="en-US" sz="2000" dirty="0">
                <a:solidFill>
                  <a:srgbClr val="6C0E0E"/>
                </a:solidFill>
              </a:rPr>
              <a:t>S</a:t>
            </a:r>
            <a:r>
              <a:rPr lang="en-US" sz="2000" dirty="0">
                <a:solidFill>
                  <a:prstClr val="black"/>
                </a:solidFill>
              </a:rPr>
              <a:t>]: </a:t>
            </a:r>
            <a:r>
              <a:rPr lang="en-US" sz="2000" dirty="0">
                <a:solidFill>
                  <a:srgbClr val="6C0E0E"/>
                </a:solidFill>
              </a:rPr>
              <a:t>0</a:t>
            </a:r>
            <a:endParaRPr lang="en-US" sz="2400" dirty="0">
              <a:solidFill>
                <a:srgbClr val="6C0E0E"/>
              </a:solidFill>
            </a:endParaRPr>
          </a:p>
        </p:txBody>
      </p:sp>
    </p:spTree>
    <p:extLst>
      <p:ext uri="{BB962C8B-B14F-4D97-AF65-F5344CB8AC3E}">
        <p14:creationId xmlns:p14="http://schemas.microsoft.com/office/powerpoint/2010/main" val="3551308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p:bldP spid="23" grpId="0" animBg="1"/>
      <p:bldP spid="33" grpId="0" animBg="1"/>
      <p:bldP spid="88" grpId="0" animBg="1"/>
      <p:bldP spid="89" grpId="0" animBg="1"/>
      <p:bldP spid="90" grpId="0" animBg="1"/>
      <p:bldP spid="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(2/9)</a:t>
            </a:r>
          </a:p>
        </p:txBody>
      </p:sp>
      <p:sp>
        <p:nvSpPr>
          <p:cNvPr id="27654" name="Rectangle 6"/>
          <p:cNvSpPr>
            <a:spLocks noChangeArrowheads="1"/>
          </p:cNvSpPr>
          <p:nvPr/>
        </p:nvSpPr>
        <p:spPr bwMode="auto">
          <a:xfrm>
            <a:off x="2482851" y="5867400"/>
            <a:ext cx="28956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54" name="Rectangle 4"/>
          <p:cNvSpPr>
            <a:spLocks noChangeArrowheads="1"/>
          </p:cNvSpPr>
          <p:nvPr/>
        </p:nvSpPr>
        <p:spPr bwMode="auto">
          <a:xfrm>
            <a:off x="6244208" y="5185792"/>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06308"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20608"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07450" y="5714429"/>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110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71" name="Rectangle 21"/>
          <p:cNvSpPr>
            <a:spLocks noChangeArrowheads="1"/>
          </p:cNvSpPr>
          <p:nvPr/>
        </p:nvSpPr>
        <p:spPr bwMode="auto">
          <a:xfrm>
            <a:off x="6569348" y="5866830"/>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0</a:t>
            </a:r>
            <a:endParaRPr lang="en-US" sz="2400" dirty="0">
              <a:solidFill>
                <a:srgbClr val="C00000"/>
              </a:solidFill>
            </a:endParaRPr>
          </a:p>
        </p:txBody>
      </p:sp>
      <p:sp>
        <p:nvSpPr>
          <p:cNvPr id="78" name="Rectangle 6"/>
          <p:cNvSpPr>
            <a:spLocks noChangeArrowheads="1"/>
          </p:cNvSpPr>
          <p:nvPr/>
        </p:nvSpPr>
        <p:spPr bwMode="auto">
          <a:xfrm>
            <a:off x="7661876"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58508"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72808"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632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[S]: 0</a:t>
            </a:r>
            <a:endParaRPr lang="en-US" sz="2400" dirty="0">
              <a:solidFill>
                <a:prstClr val="black"/>
              </a:solidFill>
            </a:endParaRPr>
          </a:p>
        </p:txBody>
      </p:sp>
      <p:sp>
        <p:nvSpPr>
          <p:cNvPr id="85" name="Rectangle 6"/>
          <p:cNvSpPr>
            <a:spLocks noChangeArrowheads="1"/>
          </p:cNvSpPr>
          <p:nvPr/>
        </p:nvSpPr>
        <p:spPr bwMode="auto">
          <a:xfrm>
            <a:off x="6214076"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88" name="Oval Callout 87"/>
          <p:cNvSpPr/>
          <p:nvPr/>
        </p:nvSpPr>
        <p:spPr bwMode="auto">
          <a:xfrm>
            <a:off x="7844408"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Load A</a:t>
            </a:r>
          </a:p>
        </p:txBody>
      </p:sp>
      <p:sp>
        <p:nvSpPr>
          <p:cNvPr id="53" name="Oval Callout 52"/>
          <p:cNvSpPr/>
          <p:nvPr/>
        </p:nvSpPr>
        <p:spPr bwMode="auto">
          <a:xfrm>
            <a:off x="7768208" y="4804792"/>
            <a:ext cx="1295400" cy="457200"/>
          </a:xfrm>
          <a:prstGeom prst="wedgeEllipseCallout">
            <a:avLst>
              <a:gd name="adj1" fmla="val -61952"/>
              <a:gd name="adj2" fmla="val 3701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2: BusRd A</a:t>
            </a:r>
          </a:p>
        </p:txBody>
      </p:sp>
      <p:sp>
        <p:nvSpPr>
          <p:cNvPr id="55" name="Oval Callout 54"/>
          <p:cNvSpPr/>
          <p:nvPr/>
        </p:nvSpPr>
        <p:spPr bwMode="auto">
          <a:xfrm>
            <a:off x="4644008" y="4957192"/>
            <a:ext cx="1676400" cy="457200"/>
          </a:xfrm>
          <a:prstGeom prst="wedgeEllipseCallout">
            <a:avLst>
              <a:gd name="adj1" fmla="val 56796"/>
              <a:gd name="adj2" fmla="val -7475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3: BusReply A</a:t>
            </a:r>
          </a:p>
        </p:txBody>
      </p:sp>
      <p:sp>
        <p:nvSpPr>
          <p:cNvPr id="56" name="Oval Callout 55"/>
          <p:cNvSpPr/>
          <p:nvPr/>
        </p:nvSpPr>
        <p:spPr bwMode="auto">
          <a:xfrm>
            <a:off x="6472808"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Load A</a:t>
            </a:r>
          </a:p>
        </p:txBody>
      </p:sp>
      <p:sp>
        <p:nvSpPr>
          <p:cNvPr id="57" name="Rectangle 21"/>
          <p:cNvSpPr>
            <a:spLocks noChangeArrowheads="1"/>
          </p:cNvSpPr>
          <p:nvPr/>
        </p:nvSpPr>
        <p:spPr bwMode="auto">
          <a:xfrm>
            <a:off x="73110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I</a:t>
            </a:r>
            <a:r>
              <a:rPr lang="en-US" sz="2000" dirty="0">
                <a:solidFill>
                  <a:prstClr val="black"/>
                </a:solidFill>
              </a:rPr>
              <a:t> </a:t>
            </a:r>
            <a:r>
              <a:rPr lang="en-US" sz="2000" dirty="0">
                <a:solidFill>
                  <a:srgbClr val="6C0E0E"/>
                </a:solidFill>
              </a:rPr>
              <a:t>S</a:t>
            </a:r>
            <a:r>
              <a:rPr lang="en-US" sz="2000" dirty="0">
                <a:solidFill>
                  <a:prstClr val="black"/>
                </a:solidFill>
              </a:rPr>
              <a:t>]: </a:t>
            </a:r>
            <a:r>
              <a:rPr lang="en-US" sz="2000" dirty="0">
                <a:solidFill>
                  <a:srgbClr val="6C0E0E"/>
                </a:solidFill>
              </a:rPr>
              <a:t>0</a:t>
            </a:r>
            <a:endParaRPr lang="en-US" sz="2400" dirty="0">
              <a:solidFill>
                <a:srgbClr val="6C0E0E"/>
              </a:solidFill>
            </a:endParaRPr>
          </a:p>
        </p:txBody>
      </p:sp>
    </p:spTree>
    <p:extLst>
      <p:ext uri="{BB962C8B-B14F-4D97-AF65-F5344CB8AC3E}">
        <p14:creationId xmlns:p14="http://schemas.microsoft.com/office/powerpoint/2010/main" val="3731028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88" grpId="0" animBg="1"/>
      <p:bldP spid="53" grpId="0" animBg="1"/>
      <p:bldP spid="55" grpId="0" animBg="1"/>
      <p:bldP spid="56" grpId="0" animBg="1"/>
      <p:bldP spid="56" grpId="1"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(3/9)</a:t>
            </a:r>
          </a:p>
        </p:txBody>
      </p:sp>
      <p:sp>
        <p:nvSpPr>
          <p:cNvPr id="27654" name="Rectangle 6"/>
          <p:cNvSpPr>
            <a:spLocks noChangeArrowheads="1"/>
          </p:cNvSpPr>
          <p:nvPr/>
        </p:nvSpPr>
        <p:spPr bwMode="auto">
          <a:xfrm>
            <a:off x="2482851" y="5867400"/>
            <a:ext cx="28956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srgbClr val="6C0E0E"/>
                </a:solidFill>
              </a:rPr>
              <a:t>BusRd</a:t>
            </a:r>
            <a:r>
              <a:rPr lang="en-US" sz="2000" dirty="0">
                <a:solidFill>
                  <a:prstClr val="black"/>
                </a:solidFill>
              </a:rPr>
              <a:t> /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42" name="Freeform 41"/>
          <p:cNvSpPr/>
          <p:nvPr/>
        </p:nvSpPr>
        <p:spPr bwMode="auto">
          <a:xfrm rot="10800000">
            <a:off x="2209800" y="2129116"/>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3" name="Rectangle 19"/>
          <p:cNvSpPr>
            <a:spLocks noChangeArrowheads="1"/>
          </p:cNvSpPr>
          <p:nvPr/>
        </p:nvSpPr>
        <p:spPr bwMode="auto">
          <a:xfrm>
            <a:off x="3456361" y="2421855"/>
            <a:ext cx="104394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a:t>
            </a:r>
          </a:p>
        </p:txBody>
      </p:sp>
      <p:sp>
        <p:nvSpPr>
          <p:cNvPr id="54" name="Rectangle 4"/>
          <p:cNvSpPr>
            <a:spLocks noChangeArrowheads="1"/>
          </p:cNvSpPr>
          <p:nvPr/>
        </p:nvSpPr>
        <p:spPr bwMode="auto">
          <a:xfrm>
            <a:off x="6249144" y="5185792"/>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11244"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25544"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12386" y="5714429"/>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15944"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71" name="Rectangle 21"/>
          <p:cNvSpPr>
            <a:spLocks noChangeArrowheads="1"/>
          </p:cNvSpPr>
          <p:nvPr/>
        </p:nvSpPr>
        <p:spPr bwMode="auto">
          <a:xfrm>
            <a:off x="6574284" y="5866830"/>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0</a:t>
            </a:r>
            <a:endParaRPr lang="en-US" sz="2400" dirty="0">
              <a:solidFill>
                <a:srgbClr val="C00000"/>
              </a:solidFill>
            </a:endParaRPr>
          </a:p>
        </p:txBody>
      </p:sp>
      <p:sp>
        <p:nvSpPr>
          <p:cNvPr id="78" name="Rectangle 6"/>
          <p:cNvSpPr>
            <a:spLocks noChangeArrowheads="1"/>
          </p:cNvSpPr>
          <p:nvPr/>
        </p:nvSpPr>
        <p:spPr bwMode="auto">
          <a:xfrm>
            <a:off x="7666812"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63444"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77744"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68144"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[S]: 0</a:t>
            </a:r>
            <a:endParaRPr lang="en-US" sz="2400" dirty="0">
              <a:solidFill>
                <a:prstClr val="black"/>
              </a:solidFill>
            </a:endParaRPr>
          </a:p>
        </p:txBody>
      </p:sp>
      <p:sp>
        <p:nvSpPr>
          <p:cNvPr id="85" name="Rectangle 6"/>
          <p:cNvSpPr>
            <a:spLocks noChangeArrowheads="1"/>
          </p:cNvSpPr>
          <p:nvPr/>
        </p:nvSpPr>
        <p:spPr bwMode="auto">
          <a:xfrm>
            <a:off x="6219012"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57" name="Rectangle 21"/>
          <p:cNvSpPr>
            <a:spLocks noChangeArrowheads="1"/>
          </p:cNvSpPr>
          <p:nvPr/>
        </p:nvSpPr>
        <p:spPr bwMode="auto">
          <a:xfrm>
            <a:off x="7315944"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[S]: 0</a:t>
            </a:r>
            <a:endParaRPr lang="en-US" sz="2400" dirty="0">
              <a:solidFill>
                <a:prstClr val="black"/>
              </a:solidFill>
            </a:endParaRPr>
          </a:p>
        </p:txBody>
      </p:sp>
      <p:sp>
        <p:nvSpPr>
          <p:cNvPr id="58" name="Rectangle 21"/>
          <p:cNvSpPr>
            <a:spLocks noChangeArrowheads="1"/>
          </p:cNvSpPr>
          <p:nvPr/>
        </p:nvSpPr>
        <p:spPr bwMode="auto">
          <a:xfrm>
            <a:off x="7315944" y="4414827"/>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S</a:t>
            </a:r>
            <a:r>
              <a:rPr lang="en-US" sz="2000" dirty="0">
                <a:solidFill>
                  <a:prstClr val="black"/>
                </a:solidFill>
              </a:rPr>
              <a:t> </a:t>
            </a:r>
            <a:r>
              <a:rPr lang="en-US" sz="2000" dirty="0">
                <a:solidFill>
                  <a:srgbClr val="6C0E0E"/>
                </a:solidFill>
              </a:rPr>
              <a:t>I</a:t>
            </a:r>
            <a:r>
              <a:rPr lang="en-US" sz="2000" dirty="0">
                <a:solidFill>
                  <a:prstClr val="black"/>
                </a:solidFill>
              </a:rPr>
              <a:t>]</a:t>
            </a:r>
            <a:endParaRPr lang="en-US" sz="2400" dirty="0">
              <a:solidFill>
                <a:srgbClr val="6C0E0E"/>
              </a:solidFill>
            </a:endParaRPr>
          </a:p>
        </p:txBody>
      </p:sp>
      <p:sp>
        <p:nvSpPr>
          <p:cNvPr id="59" name="Oval Callout 58"/>
          <p:cNvSpPr/>
          <p:nvPr/>
        </p:nvSpPr>
        <p:spPr bwMode="auto">
          <a:xfrm>
            <a:off x="7849344"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Evict A</a:t>
            </a:r>
          </a:p>
        </p:txBody>
      </p:sp>
    </p:spTree>
    <p:extLst>
      <p:ext uri="{BB962C8B-B14F-4D97-AF65-F5344CB8AC3E}">
        <p14:creationId xmlns:p14="http://schemas.microsoft.com/office/powerpoint/2010/main" val="3985910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1"/>
          <p:cNvSpPr>
            <a:spLocks noChangeArrowheads="1"/>
          </p:cNvSpPr>
          <p:nvPr/>
        </p:nvSpPr>
        <p:spPr bwMode="auto">
          <a:xfrm>
            <a:off x="58632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[S]: 0</a:t>
            </a: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(4/9)</a:t>
            </a:r>
          </a:p>
        </p:txBody>
      </p:sp>
      <p:sp>
        <p:nvSpPr>
          <p:cNvPr id="27654" name="Rectangle 6"/>
          <p:cNvSpPr>
            <a:spLocks noChangeArrowheads="1"/>
          </p:cNvSpPr>
          <p:nvPr/>
        </p:nvSpPr>
        <p:spPr bwMode="auto">
          <a:xfrm>
            <a:off x="2482851" y="5867400"/>
            <a:ext cx="28956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60" name="Rectangle 12"/>
          <p:cNvSpPr>
            <a:spLocks noChangeArrowheads="1"/>
          </p:cNvSpPr>
          <p:nvPr/>
        </p:nvSpPr>
        <p:spPr bwMode="auto">
          <a:xfrm rot="16200000">
            <a:off x="230749" y="3278749"/>
            <a:ext cx="173175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 / BusRdX</a:t>
            </a: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38" name="Oval 8"/>
          <p:cNvSpPr>
            <a:spLocks noChangeArrowheads="1"/>
          </p:cNvSpPr>
          <p:nvPr/>
        </p:nvSpPr>
        <p:spPr bwMode="auto">
          <a:xfrm>
            <a:off x="1371600" y="48006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Modified</a:t>
            </a:r>
          </a:p>
        </p:txBody>
      </p:sp>
      <p:sp>
        <p:nvSpPr>
          <p:cNvPr id="39" name="Freeform 38"/>
          <p:cNvSpPr/>
          <p:nvPr/>
        </p:nvSpPr>
        <p:spPr bwMode="auto">
          <a:xfrm rot="16035852" flipH="1">
            <a:off x="286556" y="3507636"/>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2" name="Freeform 41"/>
          <p:cNvSpPr/>
          <p:nvPr/>
        </p:nvSpPr>
        <p:spPr bwMode="auto">
          <a:xfrm rot="10800000">
            <a:off x="2209800" y="2129116"/>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3" name="Rectangle 19"/>
          <p:cNvSpPr>
            <a:spLocks noChangeArrowheads="1"/>
          </p:cNvSpPr>
          <p:nvPr/>
        </p:nvSpPr>
        <p:spPr bwMode="auto">
          <a:xfrm>
            <a:off x="3456361" y="2421855"/>
            <a:ext cx="104394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a:t>
            </a:r>
          </a:p>
        </p:txBody>
      </p:sp>
      <p:sp>
        <p:nvSpPr>
          <p:cNvPr id="51" name="Rectangle 19"/>
          <p:cNvSpPr>
            <a:spLocks noChangeArrowheads="1"/>
          </p:cNvSpPr>
          <p:nvPr/>
        </p:nvSpPr>
        <p:spPr bwMode="auto">
          <a:xfrm>
            <a:off x="2841843" y="1905000"/>
            <a:ext cx="228460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BusRdX </a:t>
            </a:r>
            <a:r>
              <a:rPr lang="en-US" sz="2000" dirty="0">
                <a:solidFill>
                  <a:prstClr val="black"/>
                </a:solidFill>
              </a:rPr>
              <a:t>/ [BusReply]</a:t>
            </a:r>
          </a:p>
        </p:txBody>
      </p:sp>
      <p:sp>
        <p:nvSpPr>
          <p:cNvPr id="54" name="Rectangle 4"/>
          <p:cNvSpPr>
            <a:spLocks noChangeArrowheads="1"/>
          </p:cNvSpPr>
          <p:nvPr/>
        </p:nvSpPr>
        <p:spPr bwMode="auto">
          <a:xfrm>
            <a:off x="6244208" y="5185792"/>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06308"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20608"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07450" y="5714429"/>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110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71" name="Rectangle 21"/>
          <p:cNvSpPr>
            <a:spLocks noChangeArrowheads="1"/>
          </p:cNvSpPr>
          <p:nvPr/>
        </p:nvSpPr>
        <p:spPr bwMode="auto">
          <a:xfrm>
            <a:off x="6569348" y="5866830"/>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0</a:t>
            </a:r>
            <a:endParaRPr lang="en-US" sz="2400" dirty="0">
              <a:solidFill>
                <a:srgbClr val="C00000"/>
              </a:solidFill>
            </a:endParaRPr>
          </a:p>
        </p:txBody>
      </p:sp>
      <p:sp>
        <p:nvSpPr>
          <p:cNvPr id="78" name="Rectangle 6"/>
          <p:cNvSpPr>
            <a:spLocks noChangeArrowheads="1"/>
          </p:cNvSpPr>
          <p:nvPr/>
        </p:nvSpPr>
        <p:spPr bwMode="auto">
          <a:xfrm>
            <a:off x="7661876"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58508"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72808"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632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S</a:t>
            </a:r>
            <a:r>
              <a:rPr lang="en-US" sz="2000" dirty="0">
                <a:solidFill>
                  <a:prstClr val="black"/>
                </a:solidFill>
              </a:rPr>
              <a:t> </a:t>
            </a:r>
            <a:r>
              <a:rPr lang="en-US" sz="2000" dirty="0">
                <a:solidFill>
                  <a:srgbClr val="6C0E0E"/>
                </a:solidFill>
              </a:rPr>
              <a:t>I</a:t>
            </a:r>
            <a:r>
              <a:rPr lang="en-US" sz="2000" dirty="0">
                <a:solidFill>
                  <a:prstClr val="black"/>
                </a:solidFill>
              </a:rPr>
              <a:t>]: </a:t>
            </a:r>
            <a:r>
              <a:rPr lang="en-US" sz="2000" strike="sngStrike" dirty="0">
                <a:solidFill>
                  <a:prstClr val="black"/>
                </a:solidFill>
              </a:rPr>
              <a:t>0</a:t>
            </a:r>
            <a:endParaRPr lang="en-US" sz="2400" strike="sngStrike" dirty="0">
              <a:solidFill>
                <a:prstClr val="black"/>
              </a:solidFill>
            </a:endParaRPr>
          </a:p>
        </p:txBody>
      </p:sp>
      <p:sp>
        <p:nvSpPr>
          <p:cNvPr id="85" name="Rectangle 6"/>
          <p:cNvSpPr>
            <a:spLocks noChangeArrowheads="1"/>
          </p:cNvSpPr>
          <p:nvPr/>
        </p:nvSpPr>
        <p:spPr bwMode="auto">
          <a:xfrm>
            <a:off x="6214076"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55" name="Oval Callout 54"/>
          <p:cNvSpPr/>
          <p:nvPr/>
        </p:nvSpPr>
        <p:spPr bwMode="auto">
          <a:xfrm>
            <a:off x="7844408"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Store A</a:t>
            </a:r>
          </a:p>
        </p:txBody>
      </p:sp>
      <p:sp>
        <p:nvSpPr>
          <p:cNvPr id="56" name="Oval Callout 55"/>
          <p:cNvSpPr/>
          <p:nvPr/>
        </p:nvSpPr>
        <p:spPr bwMode="auto">
          <a:xfrm>
            <a:off x="7615808" y="4804792"/>
            <a:ext cx="1447800" cy="457200"/>
          </a:xfrm>
          <a:prstGeom prst="wedgeEllipseCallout">
            <a:avLst>
              <a:gd name="adj1" fmla="val -61952"/>
              <a:gd name="adj2" fmla="val 3701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2: BusRdX A</a:t>
            </a:r>
          </a:p>
        </p:txBody>
      </p:sp>
      <p:sp>
        <p:nvSpPr>
          <p:cNvPr id="57" name="Oval Callout 56"/>
          <p:cNvSpPr/>
          <p:nvPr/>
        </p:nvSpPr>
        <p:spPr bwMode="auto">
          <a:xfrm>
            <a:off x="4644008" y="4957192"/>
            <a:ext cx="1676400" cy="457200"/>
          </a:xfrm>
          <a:prstGeom prst="wedgeEllipseCallout">
            <a:avLst>
              <a:gd name="adj1" fmla="val 56796"/>
              <a:gd name="adj2" fmla="val -7475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3: BusReply A</a:t>
            </a:r>
          </a:p>
        </p:txBody>
      </p:sp>
      <p:sp>
        <p:nvSpPr>
          <p:cNvPr id="58" name="Rectangle 21"/>
          <p:cNvSpPr>
            <a:spLocks noChangeArrowheads="1"/>
          </p:cNvSpPr>
          <p:nvPr/>
        </p:nvSpPr>
        <p:spPr bwMode="auto">
          <a:xfrm>
            <a:off x="73110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I</a:t>
            </a:r>
            <a:r>
              <a:rPr lang="en-US" sz="2000" dirty="0">
                <a:solidFill>
                  <a:prstClr val="black"/>
                </a:solidFill>
              </a:rPr>
              <a:t> </a:t>
            </a:r>
            <a:r>
              <a:rPr lang="en-US" sz="2000" dirty="0">
                <a:solidFill>
                  <a:srgbClr val="6C0E0E"/>
                </a:solidFill>
              </a:rPr>
              <a:t>M</a:t>
            </a:r>
            <a:r>
              <a:rPr lang="en-US" sz="2000" dirty="0">
                <a:solidFill>
                  <a:prstClr val="black"/>
                </a:solidFill>
              </a:rPr>
              <a:t>]: </a:t>
            </a:r>
            <a:r>
              <a:rPr lang="en-US" sz="2000" strike="sngStrike" dirty="0">
                <a:solidFill>
                  <a:prstClr val="black"/>
                </a:solidFill>
              </a:rPr>
              <a:t>0</a:t>
            </a:r>
            <a:r>
              <a:rPr lang="en-US" sz="2000" dirty="0">
                <a:solidFill>
                  <a:prstClr val="black"/>
                </a:solidFill>
              </a:rPr>
              <a:t> </a:t>
            </a:r>
            <a:r>
              <a:rPr lang="en-US" sz="2000" dirty="0">
                <a:solidFill>
                  <a:srgbClr val="6C0E0E"/>
                </a:solidFill>
              </a:rPr>
              <a:t>1</a:t>
            </a:r>
            <a:endParaRPr lang="en-US" sz="2400" dirty="0">
              <a:solidFill>
                <a:srgbClr val="6C0E0E"/>
              </a:solidFill>
            </a:endParaRPr>
          </a:p>
        </p:txBody>
      </p:sp>
      <p:sp>
        <p:nvSpPr>
          <p:cNvPr id="61" name="Arc 9"/>
          <p:cNvSpPr>
            <a:spLocks/>
          </p:cNvSpPr>
          <p:nvPr/>
        </p:nvSpPr>
        <p:spPr bwMode="auto">
          <a:xfrm rot="18257111">
            <a:off x="853253" y="5320867"/>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64" name="Rectangle 19"/>
          <p:cNvSpPr>
            <a:spLocks noChangeArrowheads="1"/>
          </p:cNvSpPr>
          <p:nvPr/>
        </p:nvSpPr>
        <p:spPr bwMode="auto">
          <a:xfrm>
            <a:off x="0" y="5867400"/>
            <a:ext cx="1728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Store / --</a:t>
            </a:r>
          </a:p>
        </p:txBody>
      </p:sp>
    </p:spTree>
    <p:extLst>
      <p:ext uri="{BB962C8B-B14F-4D97-AF65-F5344CB8AC3E}">
        <p14:creationId xmlns:p14="http://schemas.microsoft.com/office/powerpoint/2010/main" val="861712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5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p:bldP spid="38" grpId="0" animBg="1"/>
      <p:bldP spid="39" grpId="0" animBg="1"/>
      <p:bldP spid="51" grpId="0"/>
      <p:bldP spid="84" grpId="0" animBg="1"/>
      <p:bldP spid="55" grpId="0" animBg="1"/>
      <p:bldP spid="56" grpId="0" animBg="1"/>
      <p:bldP spid="56" grpId="1" animBg="1"/>
      <p:bldP spid="57" grpId="0" animBg="1"/>
      <p:bldP spid="57" grpId="1" animBg="1"/>
      <p:bldP spid="58" grpId="0" animBg="1"/>
      <p:bldP spid="61" grpId="0" animBg="1"/>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(5/9)</a:t>
            </a:r>
          </a:p>
        </p:txBody>
      </p:sp>
      <p:sp>
        <p:nvSpPr>
          <p:cNvPr id="27654" name="Rectangle 6"/>
          <p:cNvSpPr>
            <a:spLocks noChangeArrowheads="1"/>
          </p:cNvSpPr>
          <p:nvPr/>
        </p:nvSpPr>
        <p:spPr bwMode="auto">
          <a:xfrm>
            <a:off x="2482851" y="5867400"/>
            <a:ext cx="28956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60" name="Rectangle 12"/>
          <p:cNvSpPr>
            <a:spLocks noChangeArrowheads="1"/>
          </p:cNvSpPr>
          <p:nvPr/>
        </p:nvSpPr>
        <p:spPr bwMode="auto">
          <a:xfrm rot="16200000">
            <a:off x="230749" y="3278749"/>
            <a:ext cx="173175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 / BusRdX</a:t>
            </a: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38" name="Oval 8"/>
          <p:cNvSpPr>
            <a:spLocks noChangeArrowheads="1"/>
          </p:cNvSpPr>
          <p:nvPr/>
        </p:nvSpPr>
        <p:spPr bwMode="auto">
          <a:xfrm>
            <a:off x="1371600" y="48006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Modified</a:t>
            </a:r>
          </a:p>
        </p:txBody>
      </p:sp>
      <p:sp>
        <p:nvSpPr>
          <p:cNvPr id="39" name="Freeform 38"/>
          <p:cNvSpPr/>
          <p:nvPr/>
        </p:nvSpPr>
        <p:spPr bwMode="auto">
          <a:xfrm rot="16035852" flipH="1">
            <a:off x="286556" y="3507636"/>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2" name="Freeform 41"/>
          <p:cNvSpPr/>
          <p:nvPr/>
        </p:nvSpPr>
        <p:spPr bwMode="auto">
          <a:xfrm rot="10800000">
            <a:off x="2209800" y="2129116"/>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3" name="Rectangle 19"/>
          <p:cNvSpPr>
            <a:spLocks noChangeArrowheads="1"/>
          </p:cNvSpPr>
          <p:nvPr/>
        </p:nvSpPr>
        <p:spPr bwMode="auto">
          <a:xfrm>
            <a:off x="3456361" y="2421855"/>
            <a:ext cx="104394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a:t>
            </a:r>
          </a:p>
        </p:txBody>
      </p:sp>
      <p:sp>
        <p:nvSpPr>
          <p:cNvPr id="44" name="Freeform 43"/>
          <p:cNvSpPr/>
          <p:nvPr/>
        </p:nvSpPr>
        <p:spPr bwMode="auto">
          <a:xfrm rot="20487262">
            <a:off x="1890195" y="3006977"/>
            <a:ext cx="4291693" cy="1453169"/>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6" name="Rectangle 19"/>
          <p:cNvSpPr>
            <a:spLocks noChangeArrowheads="1"/>
          </p:cNvSpPr>
          <p:nvPr/>
        </p:nvSpPr>
        <p:spPr bwMode="auto">
          <a:xfrm rot="19370607">
            <a:off x="2965608" y="3305168"/>
            <a:ext cx="199445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48" name="Arc 9"/>
          <p:cNvSpPr>
            <a:spLocks/>
          </p:cNvSpPr>
          <p:nvPr/>
        </p:nvSpPr>
        <p:spPr bwMode="auto">
          <a:xfrm rot="18257111">
            <a:off x="853253" y="5320867"/>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49" name="Rectangle 19"/>
          <p:cNvSpPr>
            <a:spLocks noChangeArrowheads="1"/>
          </p:cNvSpPr>
          <p:nvPr/>
        </p:nvSpPr>
        <p:spPr bwMode="auto">
          <a:xfrm>
            <a:off x="0" y="5867400"/>
            <a:ext cx="1728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Store / --</a:t>
            </a:r>
          </a:p>
        </p:txBody>
      </p:sp>
      <p:sp>
        <p:nvSpPr>
          <p:cNvPr id="51" name="Rectangle 19"/>
          <p:cNvSpPr>
            <a:spLocks noChangeArrowheads="1"/>
          </p:cNvSpPr>
          <p:nvPr/>
        </p:nvSpPr>
        <p:spPr bwMode="auto">
          <a:xfrm>
            <a:off x="2841843" y="1905000"/>
            <a:ext cx="228460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BusRdX / [BusReply]</a:t>
            </a:r>
          </a:p>
        </p:txBody>
      </p:sp>
      <p:sp>
        <p:nvSpPr>
          <p:cNvPr id="54" name="Rectangle 4"/>
          <p:cNvSpPr>
            <a:spLocks noChangeArrowheads="1"/>
          </p:cNvSpPr>
          <p:nvPr/>
        </p:nvSpPr>
        <p:spPr bwMode="auto">
          <a:xfrm>
            <a:off x="6240016" y="5185792"/>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02116"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16416"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03258" y="5714429"/>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06816"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[M]: 1</a:t>
            </a:r>
            <a:endParaRPr lang="en-US" sz="2400" dirty="0">
              <a:solidFill>
                <a:prstClr val="black"/>
              </a:solidFill>
            </a:endParaRPr>
          </a:p>
        </p:txBody>
      </p:sp>
      <p:sp>
        <p:nvSpPr>
          <p:cNvPr id="71" name="Rectangle 21"/>
          <p:cNvSpPr>
            <a:spLocks noChangeArrowheads="1"/>
          </p:cNvSpPr>
          <p:nvPr/>
        </p:nvSpPr>
        <p:spPr bwMode="auto">
          <a:xfrm>
            <a:off x="6565156" y="5866830"/>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0</a:t>
            </a:r>
            <a:endParaRPr lang="en-US" sz="2400" dirty="0">
              <a:solidFill>
                <a:srgbClr val="C00000"/>
              </a:solidFill>
            </a:endParaRPr>
          </a:p>
        </p:txBody>
      </p:sp>
      <p:sp>
        <p:nvSpPr>
          <p:cNvPr id="78" name="Rectangle 6"/>
          <p:cNvSpPr>
            <a:spLocks noChangeArrowheads="1"/>
          </p:cNvSpPr>
          <p:nvPr/>
        </p:nvSpPr>
        <p:spPr bwMode="auto">
          <a:xfrm>
            <a:off x="7657684"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54316"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68616"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59016"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85" name="Rectangle 6"/>
          <p:cNvSpPr>
            <a:spLocks noChangeArrowheads="1"/>
          </p:cNvSpPr>
          <p:nvPr/>
        </p:nvSpPr>
        <p:spPr bwMode="auto">
          <a:xfrm>
            <a:off x="6209884"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52" name="Oval Callout 51"/>
          <p:cNvSpPr/>
          <p:nvPr/>
        </p:nvSpPr>
        <p:spPr bwMode="auto">
          <a:xfrm>
            <a:off x="6468616"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Load A</a:t>
            </a:r>
          </a:p>
        </p:txBody>
      </p:sp>
      <p:sp>
        <p:nvSpPr>
          <p:cNvPr id="53" name="Oval Callout 52"/>
          <p:cNvSpPr/>
          <p:nvPr/>
        </p:nvSpPr>
        <p:spPr bwMode="auto">
          <a:xfrm>
            <a:off x="4716016" y="4957192"/>
            <a:ext cx="1295400" cy="457200"/>
          </a:xfrm>
          <a:prstGeom prst="wedgeEllipseCallout">
            <a:avLst>
              <a:gd name="adj1" fmla="val 84069"/>
              <a:gd name="adj2" fmla="val -1397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2: BusRd A</a:t>
            </a:r>
          </a:p>
        </p:txBody>
      </p:sp>
      <p:sp>
        <p:nvSpPr>
          <p:cNvPr id="55" name="Oval Callout 54"/>
          <p:cNvSpPr/>
          <p:nvPr/>
        </p:nvSpPr>
        <p:spPr bwMode="auto">
          <a:xfrm>
            <a:off x="7459216" y="4804792"/>
            <a:ext cx="1600200" cy="457200"/>
          </a:xfrm>
          <a:prstGeom prst="wedgeEllipseCallout">
            <a:avLst>
              <a:gd name="adj1" fmla="val -41784"/>
              <a:gd name="adj2" fmla="val 4877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3: BusReply A</a:t>
            </a:r>
          </a:p>
        </p:txBody>
      </p:sp>
      <p:sp>
        <p:nvSpPr>
          <p:cNvPr id="56" name="Rectangle 21"/>
          <p:cNvSpPr>
            <a:spLocks noChangeArrowheads="1"/>
          </p:cNvSpPr>
          <p:nvPr/>
        </p:nvSpPr>
        <p:spPr bwMode="auto">
          <a:xfrm>
            <a:off x="5859016"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I</a:t>
            </a:r>
            <a:r>
              <a:rPr lang="en-US" sz="2000" dirty="0">
                <a:solidFill>
                  <a:prstClr val="black"/>
                </a:solidFill>
              </a:rPr>
              <a:t> </a:t>
            </a:r>
            <a:r>
              <a:rPr lang="en-US" sz="2000" dirty="0">
                <a:solidFill>
                  <a:srgbClr val="6C0E0E"/>
                </a:solidFill>
              </a:rPr>
              <a:t>S</a:t>
            </a:r>
            <a:r>
              <a:rPr lang="en-US" sz="2000" dirty="0">
                <a:solidFill>
                  <a:prstClr val="black"/>
                </a:solidFill>
              </a:rPr>
              <a:t>]: </a:t>
            </a:r>
            <a:r>
              <a:rPr lang="en-US" sz="2000" dirty="0">
                <a:solidFill>
                  <a:srgbClr val="6C0E0E"/>
                </a:solidFill>
              </a:rPr>
              <a:t>1</a:t>
            </a:r>
            <a:endParaRPr lang="en-US" sz="2400" dirty="0">
              <a:solidFill>
                <a:srgbClr val="6C0E0E"/>
              </a:solidFill>
            </a:endParaRPr>
          </a:p>
        </p:txBody>
      </p:sp>
      <p:sp>
        <p:nvSpPr>
          <p:cNvPr id="57" name="Rectangle 21"/>
          <p:cNvSpPr>
            <a:spLocks noChangeArrowheads="1"/>
          </p:cNvSpPr>
          <p:nvPr/>
        </p:nvSpPr>
        <p:spPr bwMode="auto">
          <a:xfrm>
            <a:off x="7306816"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M</a:t>
            </a:r>
            <a:r>
              <a:rPr lang="en-US" sz="2000" dirty="0">
                <a:solidFill>
                  <a:prstClr val="black"/>
                </a:solidFill>
              </a:rPr>
              <a:t> </a:t>
            </a:r>
            <a:r>
              <a:rPr lang="en-US" sz="2000" dirty="0">
                <a:solidFill>
                  <a:srgbClr val="6C0E0E"/>
                </a:solidFill>
              </a:rPr>
              <a:t>S</a:t>
            </a:r>
            <a:r>
              <a:rPr lang="en-US" sz="2000" dirty="0">
                <a:solidFill>
                  <a:prstClr val="black"/>
                </a:solidFill>
              </a:rPr>
              <a:t>]: 1</a:t>
            </a:r>
            <a:endParaRPr lang="en-US" sz="2400" dirty="0">
              <a:solidFill>
                <a:prstClr val="black"/>
              </a:solidFill>
            </a:endParaRPr>
          </a:p>
        </p:txBody>
      </p:sp>
      <p:sp>
        <p:nvSpPr>
          <p:cNvPr id="58" name="Rectangle 21"/>
          <p:cNvSpPr>
            <a:spLocks noChangeArrowheads="1"/>
          </p:cNvSpPr>
          <p:nvPr/>
        </p:nvSpPr>
        <p:spPr bwMode="auto">
          <a:xfrm>
            <a:off x="6544816" y="5871592"/>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0</a:t>
            </a:r>
            <a:r>
              <a:rPr lang="en-US" sz="2000" dirty="0">
                <a:solidFill>
                  <a:prstClr val="black"/>
                </a:solidFill>
              </a:rPr>
              <a:t> </a:t>
            </a:r>
            <a:r>
              <a:rPr lang="en-US" sz="2000" dirty="0">
                <a:solidFill>
                  <a:srgbClr val="6C0E0E"/>
                </a:solidFill>
              </a:rPr>
              <a:t>1</a:t>
            </a:r>
            <a:endParaRPr lang="en-US" sz="2400" dirty="0">
              <a:solidFill>
                <a:srgbClr val="6C0E0E"/>
              </a:solidFill>
            </a:endParaRPr>
          </a:p>
        </p:txBody>
      </p:sp>
      <p:sp>
        <p:nvSpPr>
          <p:cNvPr id="59" name="Oval Callout 58"/>
          <p:cNvSpPr/>
          <p:nvPr/>
        </p:nvSpPr>
        <p:spPr bwMode="auto">
          <a:xfrm>
            <a:off x="4944616" y="5805264"/>
            <a:ext cx="1295400" cy="457200"/>
          </a:xfrm>
          <a:prstGeom prst="wedgeEllipseCallout">
            <a:avLst>
              <a:gd name="adj1" fmla="val 84069"/>
              <a:gd name="adj2" fmla="val -1397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4: </a:t>
            </a:r>
            <a:r>
              <a:rPr lang="en-US" sz="1600" dirty="0" err="1">
                <a:solidFill>
                  <a:srgbClr val="6C0E0E"/>
                </a:solidFill>
              </a:rPr>
              <a:t>Snarf</a:t>
            </a:r>
            <a:r>
              <a:rPr lang="en-US" sz="1600" dirty="0">
                <a:solidFill>
                  <a:srgbClr val="6C0E0E"/>
                </a:solidFill>
              </a:rPr>
              <a:t> A</a:t>
            </a:r>
          </a:p>
        </p:txBody>
      </p:sp>
    </p:spTree>
    <p:extLst>
      <p:ext uri="{BB962C8B-B14F-4D97-AF65-F5344CB8AC3E}">
        <p14:creationId xmlns:p14="http://schemas.microsoft.com/office/powerpoint/2010/main" val="311470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p:bldP spid="52" grpId="0" animBg="1"/>
      <p:bldP spid="53" grpId="0" animBg="1"/>
      <p:bldP spid="55" grpId="0" animBg="1"/>
      <p:bldP spid="56" grpId="0" animBg="1"/>
      <p:bldP spid="57" grpId="0" animBg="1"/>
      <p:bldP spid="58" grpId="0" animBg="1"/>
      <p:bldP spid="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type="title"/>
          </p:nvPr>
        </p:nvSpPr>
        <p:spPr/>
        <p:txBody>
          <a:bodyPr>
            <a:normAutofit fontScale="90000"/>
          </a:bodyPr>
          <a:lstStyle/>
          <a:p>
            <a:r>
              <a:rPr lang="en-US"/>
              <a:t>Shared-Memory Multiprocessors</a:t>
            </a:r>
          </a:p>
        </p:txBody>
      </p:sp>
      <p:sp>
        <p:nvSpPr>
          <p:cNvPr id="587801" name="Rectangle 25" descr="Rectangle: Click to edit Master text styles&#10;Second level&#10;Third level&#10;Fourth level&#10;Fifth level"/>
          <p:cNvSpPr>
            <a:spLocks noGrp="1" noChangeArrowheads="1"/>
          </p:cNvSpPr>
          <p:nvPr>
            <p:ph idx="1"/>
          </p:nvPr>
        </p:nvSpPr>
        <p:spPr/>
        <p:txBody>
          <a:bodyPr/>
          <a:lstStyle/>
          <a:p>
            <a:r>
              <a:rPr lang="en-US" dirty="0"/>
              <a:t>Multiple threads use </a:t>
            </a:r>
            <a:r>
              <a:rPr lang="en-US" i="1" u="sng" dirty="0"/>
              <a:t>shared memory</a:t>
            </a:r>
            <a:r>
              <a:rPr lang="en-US" dirty="0"/>
              <a:t> (address space)</a:t>
            </a:r>
            <a:endParaRPr lang="en-US" i="1" u="sng" dirty="0"/>
          </a:p>
          <a:p>
            <a:pPr lvl="1"/>
            <a:r>
              <a:rPr lang="en-US" dirty="0"/>
              <a:t>“</a:t>
            </a:r>
            <a:r>
              <a:rPr lang="en-US" dirty="0" err="1"/>
              <a:t>SysV</a:t>
            </a:r>
            <a:r>
              <a:rPr lang="en-US" dirty="0"/>
              <a:t> Shared Memory” or “Threads” in software</a:t>
            </a:r>
          </a:p>
          <a:p>
            <a:r>
              <a:rPr lang="en-US" dirty="0"/>
              <a:t>Communication implicit via loads and stores</a:t>
            </a:r>
          </a:p>
          <a:p>
            <a:pPr lvl="1"/>
            <a:r>
              <a:rPr lang="en-US" dirty="0"/>
              <a:t>Opposite of explicit </a:t>
            </a:r>
            <a:r>
              <a:rPr lang="en-US" i="1" u="sng" dirty="0"/>
              <a:t>message-passing multiprocessors</a:t>
            </a:r>
            <a:endParaRPr lang="en-US" dirty="0"/>
          </a:p>
          <a:p>
            <a:r>
              <a:rPr lang="en-US" dirty="0"/>
              <a:t>Theoretical foundation: </a:t>
            </a:r>
            <a:r>
              <a:rPr lang="en-US" i="1" u="sng" dirty="0"/>
              <a:t>PRAM model</a:t>
            </a:r>
          </a:p>
        </p:txBody>
      </p:sp>
      <p:sp>
        <p:nvSpPr>
          <p:cNvPr id="587781" name="Line 5"/>
          <p:cNvSpPr>
            <a:spLocks noChangeShapeType="1"/>
          </p:cNvSpPr>
          <p:nvPr/>
        </p:nvSpPr>
        <p:spPr bwMode="auto">
          <a:xfrm>
            <a:off x="1875950" y="4542880"/>
            <a:ext cx="0" cy="262629"/>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eaLnBrk="0" fontAlgn="base" hangingPunct="0">
              <a:spcBef>
                <a:spcPct val="0"/>
              </a:spcBef>
              <a:spcAft>
                <a:spcPct val="0"/>
              </a:spcAft>
            </a:pPr>
            <a:endParaRPr lang="en-US">
              <a:solidFill>
                <a:srgbClr val="000000"/>
              </a:solidFill>
            </a:endParaRPr>
          </a:p>
        </p:txBody>
      </p:sp>
      <p:sp>
        <p:nvSpPr>
          <p:cNvPr id="587784" name="Text Box 8"/>
          <p:cNvSpPr txBox="1">
            <a:spLocks noChangeArrowheads="1"/>
          </p:cNvSpPr>
          <p:nvPr/>
        </p:nvSpPr>
        <p:spPr bwMode="auto">
          <a:xfrm>
            <a:off x="1530343" y="3884065"/>
            <a:ext cx="699231" cy="73574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algn="ctr" eaLnBrk="0" fontAlgn="base" hangingPunct="0">
              <a:spcBef>
                <a:spcPct val="50000"/>
              </a:spcBef>
              <a:spcAft>
                <a:spcPct val="0"/>
              </a:spcAft>
              <a:buSzPct val="100000"/>
            </a:pPr>
            <a:r>
              <a:rPr lang="en-US" sz="2800" dirty="0">
                <a:solidFill>
                  <a:srgbClr val="000000"/>
                </a:solidFill>
                <a:sym typeface="Zapf Dingbats" pitchFamily="1" charset="2"/>
              </a:rPr>
              <a:t>P</a:t>
            </a:r>
            <a:r>
              <a:rPr lang="en-US" sz="2800" baseline="-25000" dirty="0">
                <a:solidFill>
                  <a:srgbClr val="000000"/>
                </a:solidFill>
                <a:sym typeface="Zapf Dingbats" pitchFamily="1" charset="2"/>
              </a:rPr>
              <a:t>1</a:t>
            </a:r>
            <a:endParaRPr lang="en-US" sz="2800" dirty="0">
              <a:solidFill>
                <a:srgbClr val="000000"/>
              </a:solidFill>
              <a:sym typeface="Zapf Dingbats" pitchFamily="1" charset="2"/>
            </a:endParaRPr>
          </a:p>
        </p:txBody>
      </p:sp>
      <p:sp>
        <p:nvSpPr>
          <p:cNvPr id="587785" name="Line 9"/>
          <p:cNvSpPr>
            <a:spLocks noChangeShapeType="1"/>
          </p:cNvSpPr>
          <p:nvPr/>
        </p:nvSpPr>
        <p:spPr bwMode="auto">
          <a:xfrm>
            <a:off x="3517378" y="4542880"/>
            <a:ext cx="0" cy="262629"/>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eaLnBrk="0" fontAlgn="base" hangingPunct="0">
              <a:spcBef>
                <a:spcPct val="0"/>
              </a:spcBef>
              <a:spcAft>
                <a:spcPct val="0"/>
              </a:spcAft>
            </a:pPr>
            <a:endParaRPr lang="en-US">
              <a:solidFill>
                <a:srgbClr val="000000"/>
              </a:solidFill>
            </a:endParaRPr>
          </a:p>
        </p:txBody>
      </p:sp>
      <p:sp>
        <p:nvSpPr>
          <p:cNvPr id="587788" name="Text Box 12"/>
          <p:cNvSpPr txBox="1">
            <a:spLocks noChangeArrowheads="1"/>
          </p:cNvSpPr>
          <p:nvPr/>
        </p:nvSpPr>
        <p:spPr bwMode="auto">
          <a:xfrm>
            <a:off x="3171771" y="3884065"/>
            <a:ext cx="699231" cy="73574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algn="ctr" eaLnBrk="0" fontAlgn="base" hangingPunct="0">
              <a:spcBef>
                <a:spcPct val="50000"/>
              </a:spcBef>
              <a:spcAft>
                <a:spcPct val="0"/>
              </a:spcAft>
              <a:buSzPct val="100000"/>
            </a:pPr>
            <a:r>
              <a:rPr lang="en-US" sz="2800">
                <a:solidFill>
                  <a:srgbClr val="000000"/>
                </a:solidFill>
                <a:sym typeface="Zapf Dingbats" pitchFamily="1" charset="2"/>
              </a:rPr>
              <a:t>P</a:t>
            </a:r>
            <a:r>
              <a:rPr lang="en-US" sz="2800" baseline="-25000">
                <a:solidFill>
                  <a:srgbClr val="000000"/>
                </a:solidFill>
                <a:sym typeface="Zapf Dingbats" pitchFamily="1" charset="2"/>
              </a:rPr>
              <a:t>2</a:t>
            </a:r>
            <a:endParaRPr lang="en-US" sz="2800">
              <a:solidFill>
                <a:srgbClr val="000000"/>
              </a:solidFill>
              <a:sym typeface="Zapf Dingbats" pitchFamily="1" charset="2"/>
            </a:endParaRPr>
          </a:p>
        </p:txBody>
      </p:sp>
      <p:sp>
        <p:nvSpPr>
          <p:cNvPr id="587789" name="Line 13"/>
          <p:cNvSpPr>
            <a:spLocks noChangeShapeType="1"/>
          </p:cNvSpPr>
          <p:nvPr/>
        </p:nvSpPr>
        <p:spPr bwMode="auto">
          <a:xfrm>
            <a:off x="5158806" y="4542880"/>
            <a:ext cx="0" cy="262629"/>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eaLnBrk="0" fontAlgn="base" hangingPunct="0">
              <a:spcBef>
                <a:spcPct val="0"/>
              </a:spcBef>
              <a:spcAft>
                <a:spcPct val="0"/>
              </a:spcAft>
            </a:pPr>
            <a:endParaRPr lang="en-US">
              <a:solidFill>
                <a:srgbClr val="000000"/>
              </a:solidFill>
            </a:endParaRPr>
          </a:p>
        </p:txBody>
      </p:sp>
      <p:sp>
        <p:nvSpPr>
          <p:cNvPr id="587792" name="Text Box 16"/>
          <p:cNvSpPr txBox="1">
            <a:spLocks noChangeArrowheads="1"/>
          </p:cNvSpPr>
          <p:nvPr/>
        </p:nvSpPr>
        <p:spPr bwMode="auto">
          <a:xfrm>
            <a:off x="4813200" y="3884065"/>
            <a:ext cx="699231" cy="73574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algn="ctr" eaLnBrk="0" fontAlgn="base" hangingPunct="0">
              <a:spcBef>
                <a:spcPct val="50000"/>
              </a:spcBef>
              <a:spcAft>
                <a:spcPct val="0"/>
              </a:spcAft>
              <a:buSzPct val="100000"/>
            </a:pPr>
            <a:r>
              <a:rPr lang="en-US" sz="2800">
                <a:solidFill>
                  <a:srgbClr val="000000"/>
                </a:solidFill>
                <a:sym typeface="Zapf Dingbats" pitchFamily="1" charset="2"/>
              </a:rPr>
              <a:t>P</a:t>
            </a:r>
            <a:r>
              <a:rPr lang="en-US" sz="2800" baseline="-25000">
                <a:solidFill>
                  <a:srgbClr val="000000"/>
                </a:solidFill>
                <a:sym typeface="Zapf Dingbats" pitchFamily="1" charset="2"/>
              </a:rPr>
              <a:t>3</a:t>
            </a:r>
            <a:endParaRPr lang="en-US" sz="2800">
              <a:solidFill>
                <a:srgbClr val="000000"/>
              </a:solidFill>
              <a:sym typeface="Zapf Dingbats" pitchFamily="1" charset="2"/>
            </a:endParaRPr>
          </a:p>
        </p:txBody>
      </p:sp>
      <p:sp>
        <p:nvSpPr>
          <p:cNvPr id="587793" name="Line 17"/>
          <p:cNvSpPr>
            <a:spLocks noChangeShapeType="1"/>
          </p:cNvSpPr>
          <p:nvPr/>
        </p:nvSpPr>
        <p:spPr bwMode="auto">
          <a:xfrm>
            <a:off x="6800235" y="4542880"/>
            <a:ext cx="0" cy="262629"/>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eaLnBrk="0" fontAlgn="base" hangingPunct="0">
              <a:spcBef>
                <a:spcPct val="0"/>
              </a:spcBef>
              <a:spcAft>
                <a:spcPct val="0"/>
              </a:spcAft>
            </a:pPr>
            <a:endParaRPr lang="en-US">
              <a:solidFill>
                <a:srgbClr val="000000"/>
              </a:solidFill>
            </a:endParaRPr>
          </a:p>
        </p:txBody>
      </p:sp>
      <p:sp>
        <p:nvSpPr>
          <p:cNvPr id="587796" name="Text Box 20"/>
          <p:cNvSpPr txBox="1">
            <a:spLocks noChangeArrowheads="1"/>
          </p:cNvSpPr>
          <p:nvPr/>
        </p:nvSpPr>
        <p:spPr bwMode="auto">
          <a:xfrm>
            <a:off x="6454627" y="3884065"/>
            <a:ext cx="699231" cy="73574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algn="ctr" eaLnBrk="0" fontAlgn="base" hangingPunct="0">
              <a:spcBef>
                <a:spcPct val="50000"/>
              </a:spcBef>
              <a:spcAft>
                <a:spcPct val="0"/>
              </a:spcAft>
              <a:buSzPct val="100000"/>
            </a:pPr>
            <a:r>
              <a:rPr lang="en-US" sz="2800" dirty="0">
                <a:solidFill>
                  <a:srgbClr val="000000"/>
                </a:solidFill>
                <a:sym typeface="Zapf Dingbats" pitchFamily="1" charset="2"/>
              </a:rPr>
              <a:t>P</a:t>
            </a:r>
            <a:r>
              <a:rPr lang="en-US" sz="2800" baseline="-25000" dirty="0">
                <a:solidFill>
                  <a:srgbClr val="000000"/>
                </a:solidFill>
                <a:sym typeface="Zapf Dingbats" pitchFamily="1" charset="2"/>
              </a:rPr>
              <a:t>4</a:t>
            </a:r>
            <a:endParaRPr lang="en-US" sz="2800" dirty="0">
              <a:solidFill>
                <a:srgbClr val="000000"/>
              </a:solidFill>
              <a:sym typeface="Zapf Dingbats" pitchFamily="1" charset="2"/>
            </a:endParaRPr>
          </a:p>
        </p:txBody>
      </p:sp>
      <p:sp>
        <p:nvSpPr>
          <p:cNvPr id="587798" name="Rectangle 22"/>
          <p:cNvSpPr>
            <a:spLocks noChangeArrowheads="1"/>
          </p:cNvSpPr>
          <p:nvPr/>
        </p:nvSpPr>
        <p:spPr bwMode="auto">
          <a:xfrm>
            <a:off x="1547664" y="4797152"/>
            <a:ext cx="5580856" cy="13891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noAutofit/>
          </a:bodyPr>
          <a:lstStyle/>
          <a:p>
            <a:pPr algn="ctr" eaLnBrk="0" fontAlgn="base" hangingPunct="0">
              <a:spcBef>
                <a:spcPct val="20000"/>
              </a:spcBef>
              <a:spcAft>
                <a:spcPct val="0"/>
              </a:spcAft>
              <a:buSzPct val="100000"/>
            </a:pPr>
            <a:r>
              <a:rPr lang="en-US" sz="3600" dirty="0">
                <a:solidFill>
                  <a:srgbClr val="000000"/>
                </a:solidFill>
                <a:sym typeface="Zapf Dingbats" pitchFamily="1" charset="2"/>
              </a:rPr>
              <a:t>Memory System</a:t>
            </a:r>
          </a:p>
        </p:txBody>
      </p:sp>
    </p:spTree>
    <p:extLst>
      <p:ext uri="{BB962C8B-B14F-4D97-AF65-F5344CB8AC3E}">
        <p14:creationId xmlns:p14="http://schemas.microsoft.com/office/powerpoint/2010/main" val="429211472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(6/9)</a:t>
            </a:r>
          </a:p>
        </p:txBody>
      </p:sp>
      <p:sp>
        <p:nvSpPr>
          <p:cNvPr id="27654" name="Rectangle 6"/>
          <p:cNvSpPr>
            <a:spLocks noChangeArrowheads="1"/>
          </p:cNvSpPr>
          <p:nvPr/>
        </p:nvSpPr>
        <p:spPr bwMode="auto">
          <a:xfrm>
            <a:off x="2482851" y="5867400"/>
            <a:ext cx="28956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60" name="Rectangle 12"/>
          <p:cNvSpPr>
            <a:spLocks noChangeArrowheads="1"/>
          </p:cNvSpPr>
          <p:nvPr/>
        </p:nvSpPr>
        <p:spPr bwMode="auto">
          <a:xfrm rot="16200000">
            <a:off x="230749" y="3278749"/>
            <a:ext cx="173175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 / BusRdX</a:t>
            </a: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38" name="Oval 8"/>
          <p:cNvSpPr>
            <a:spLocks noChangeArrowheads="1"/>
          </p:cNvSpPr>
          <p:nvPr/>
        </p:nvSpPr>
        <p:spPr bwMode="auto">
          <a:xfrm>
            <a:off x="1371600" y="48006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Modified</a:t>
            </a:r>
          </a:p>
        </p:txBody>
      </p:sp>
      <p:sp>
        <p:nvSpPr>
          <p:cNvPr id="39" name="Freeform 38"/>
          <p:cNvSpPr/>
          <p:nvPr/>
        </p:nvSpPr>
        <p:spPr bwMode="auto">
          <a:xfrm rot="16035852" flipH="1">
            <a:off x="286556" y="3507636"/>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3" name="Rectangle 19"/>
          <p:cNvSpPr>
            <a:spLocks noChangeArrowheads="1"/>
          </p:cNvSpPr>
          <p:nvPr/>
        </p:nvSpPr>
        <p:spPr bwMode="auto">
          <a:xfrm>
            <a:off x="3456361" y="2421855"/>
            <a:ext cx="104394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a:t>
            </a:r>
          </a:p>
        </p:txBody>
      </p:sp>
      <p:sp>
        <p:nvSpPr>
          <p:cNvPr id="44" name="Freeform 43"/>
          <p:cNvSpPr/>
          <p:nvPr/>
        </p:nvSpPr>
        <p:spPr bwMode="auto">
          <a:xfrm rot="20487262">
            <a:off x="1890195" y="3006977"/>
            <a:ext cx="4291693" cy="1453169"/>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5" name="Freeform 44"/>
          <p:cNvSpPr/>
          <p:nvPr/>
        </p:nvSpPr>
        <p:spPr bwMode="auto">
          <a:xfrm rot="9708963">
            <a:off x="1919337" y="3271387"/>
            <a:ext cx="4619526" cy="1610625"/>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6" name="Rectangle 19"/>
          <p:cNvSpPr>
            <a:spLocks noChangeArrowheads="1"/>
          </p:cNvSpPr>
          <p:nvPr/>
        </p:nvSpPr>
        <p:spPr bwMode="auto">
          <a:xfrm rot="19370607">
            <a:off x="2965608" y="3305168"/>
            <a:ext cx="199445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48" name="Arc 9"/>
          <p:cNvSpPr>
            <a:spLocks/>
          </p:cNvSpPr>
          <p:nvPr/>
        </p:nvSpPr>
        <p:spPr bwMode="auto">
          <a:xfrm rot="18257111">
            <a:off x="853253" y="5320867"/>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49" name="Rectangle 19"/>
          <p:cNvSpPr>
            <a:spLocks noChangeArrowheads="1"/>
          </p:cNvSpPr>
          <p:nvPr/>
        </p:nvSpPr>
        <p:spPr bwMode="auto">
          <a:xfrm>
            <a:off x="0" y="5867400"/>
            <a:ext cx="1728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Store / --</a:t>
            </a:r>
          </a:p>
        </p:txBody>
      </p:sp>
      <p:sp>
        <p:nvSpPr>
          <p:cNvPr id="50" name="Rectangle 19"/>
          <p:cNvSpPr>
            <a:spLocks noChangeArrowheads="1"/>
          </p:cNvSpPr>
          <p:nvPr/>
        </p:nvSpPr>
        <p:spPr bwMode="auto">
          <a:xfrm rot="19370607">
            <a:off x="3516708" y="4025977"/>
            <a:ext cx="163455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a:t>
            </a:r>
            <a:r>
              <a:rPr lang="en-US" sz="2000" dirty="0">
                <a:solidFill>
                  <a:srgbClr val="6C0E0E"/>
                </a:solidFill>
              </a:rPr>
              <a:t> </a:t>
            </a:r>
            <a:r>
              <a:rPr lang="en-US" sz="2000" dirty="0">
                <a:solidFill>
                  <a:prstClr val="black"/>
                </a:solidFill>
              </a:rPr>
              <a:t>/ BusInv</a:t>
            </a:r>
          </a:p>
        </p:txBody>
      </p:sp>
      <p:sp>
        <p:nvSpPr>
          <p:cNvPr id="54" name="Rectangle 4"/>
          <p:cNvSpPr>
            <a:spLocks noChangeArrowheads="1"/>
          </p:cNvSpPr>
          <p:nvPr/>
        </p:nvSpPr>
        <p:spPr bwMode="auto">
          <a:xfrm>
            <a:off x="6244208" y="5198368"/>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06308" y="4322068"/>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20608" y="4812606"/>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07450" y="5727005"/>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11008" y="443636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[S]: 1</a:t>
            </a:r>
            <a:endParaRPr lang="en-US" sz="2400" dirty="0">
              <a:solidFill>
                <a:prstClr val="black"/>
              </a:solidFill>
            </a:endParaRPr>
          </a:p>
        </p:txBody>
      </p:sp>
      <p:sp>
        <p:nvSpPr>
          <p:cNvPr id="71" name="Rectangle 21"/>
          <p:cNvSpPr>
            <a:spLocks noChangeArrowheads="1"/>
          </p:cNvSpPr>
          <p:nvPr/>
        </p:nvSpPr>
        <p:spPr bwMode="auto">
          <a:xfrm>
            <a:off x="6569348" y="5879406"/>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1</a:t>
            </a:r>
            <a:endParaRPr lang="en-US" sz="2400" dirty="0">
              <a:solidFill>
                <a:srgbClr val="C00000"/>
              </a:solidFill>
            </a:endParaRPr>
          </a:p>
        </p:txBody>
      </p:sp>
      <p:sp>
        <p:nvSpPr>
          <p:cNvPr id="78" name="Rectangle 6"/>
          <p:cNvSpPr>
            <a:spLocks noChangeArrowheads="1"/>
          </p:cNvSpPr>
          <p:nvPr/>
        </p:nvSpPr>
        <p:spPr bwMode="auto">
          <a:xfrm>
            <a:off x="7661876" y="3826768"/>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58508" y="4322068"/>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72808" y="4812606"/>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63208" y="443636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[S]: 1</a:t>
            </a:r>
            <a:endParaRPr lang="en-US" sz="2400" dirty="0">
              <a:solidFill>
                <a:prstClr val="black"/>
              </a:solidFill>
            </a:endParaRPr>
          </a:p>
        </p:txBody>
      </p:sp>
      <p:sp>
        <p:nvSpPr>
          <p:cNvPr id="85" name="Rectangle 6"/>
          <p:cNvSpPr>
            <a:spLocks noChangeArrowheads="1"/>
          </p:cNvSpPr>
          <p:nvPr/>
        </p:nvSpPr>
        <p:spPr bwMode="auto">
          <a:xfrm>
            <a:off x="6214076" y="3826768"/>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53" name="Oval Callout 52"/>
          <p:cNvSpPr/>
          <p:nvPr/>
        </p:nvSpPr>
        <p:spPr bwMode="auto">
          <a:xfrm>
            <a:off x="6396608" y="3140968"/>
            <a:ext cx="1752600" cy="6858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Store A</a:t>
            </a:r>
          </a:p>
          <a:p>
            <a:pPr algn="ctr" eaLnBrk="0" fontAlgn="base" hangingPunct="0">
              <a:spcBef>
                <a:spcPct val="0"/>
              </a:spcBef>
              <a:spcAft>
                <a:spcPct val="0"/>
              </a:spcAft>
            </a:pPr>
            <a:r>
              <a:rPr lang="en-US" sz="1600" dirty="0">
                <a:solidFill>
                  <a:srgbClr val="6C0E0E"/>
                </a:solidFill>
              </a:rPr>
              <a:t>aka “</a:t>
            </a:r>
            <a:r>
              <a:rPr lang="en-US" sz="1600" i="1" u="sng" dirty="0">
                <a:solidFill>
                  <a:srgbClr val="6C0E0E"/>
                </a:solidFill>
              </a:rPr>
              <a:t>Upgrade</a:t>
            </a:r>
            <a:r>
              <a:rPr lang="en-US" sz="1600" dirty="0">
                <a:solidFill>
                  <a:srgbClr val="6C0E0E"/>
                </a:solidFill>
              </a:rPr>
              <a:t>”</a:t>
            </a:r>
          </a:p>
        </p:txBody>
      </p:sp>
      <p:sp>
        <p:nvSpPr>
          <p:cNvPr id="55" name="Oval Callout 54"/>
          <p:cNvSpPr/>
          <p:nvPr/>
        </p:nvSpPr>
        <p:spPr bwMode="auto">
          <a:xfrm>
            <a:off x="4644008" y="4969768"/>
            <a:ext cx="1676400" cy="457200"/>
          </a:xfrm>
          <a:prstGeom prst="wedgeEllipseCallout">
            <a:avLst>
              <a:gd name="adj1" fmla="val 56796"/>
              <a:gd name="adj2" fmla="val -7475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2: BusInv A</a:t>
            </a:r>
          </a:p>
        </p:txBody>
      </p:sp>
      <p:sp>
        <p:nvSpPr>
          <p:cNvPr id="56" name="Rectangle 21"/>
          <p:cNvSpPr>
            <a:spLocks noChangeArrowheads="1"/>
          </p:cNvSpPr>
          <p:nvPr/>
        </p:nvSpPr>
        <p:spPr bwMode="auto">
          <a:xfrm>
            <a:off x="5863208" y="443636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S</a:t>
            </a:r>
            <a:r>
              <a:rPr lang="en-US" sz="2000" dirty="0">
                <a:solidFill>
                  <a:prstClr val="black"/>
                </a:solidFill>
              </a:rPr>
              <a:t> </a:t>
            </a:r>
            <a:r>
              <a:rPr lang="en-US" sz="2000" dirty="0">
                <a:solidFill>
                  <a:srgbClr val="6C0E0E"/>
                </a:solidFill>
              </a:rPr>
              <a:t>M</a:t>
            </a:r>
            <a:r>
              <a:rPr lang="en-US" sz="2000" dirty="0">
                <a:solidFill>
                  <a:prstClr val="black"/>
                </a:solidFill>
              </a:rPr>
              <a:t>]: </a:t>
            </a:r>
            <a:r>
              <a:rPr lang="en-US" sz="2000" dirty="0">
                <a:solidFill>
                  <a:srgbClr val="6C0E0E"/>
                </a:solidFill>
              </a:rPr>
              <a:t>2</a:t>
            </a:r>
            <a:endParaRPr lang="en-US" sz="2400" dirty="0">
              <a:solidFill>
                <a:srgbClr val="6C0E0E"/>
              </a:solidFill>
            </a:endParaRPr>
          </a:p>
        </p:txBody>
      </p:sp>
      <p:sp>
        <p:nvSpPr>
          <p:cNvPr id="58" name="Rectangle 21"/>
          <p:cNvSpPr>
            <a:spLocks noChangeArrowheads="1"/>
          </p:cNvSpPr>
          <p:nvPr/>
        </p:nvSpPr>
        <p:spPr bwMode="auto">
          <a:xfrm>
            <a:off x="7311008" y="4436368"/>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S</a:t>
            </a:r>
            <a:r>
              <a:rPr lang="en-US" sz="2000" dirty="0">
                <a:solidFill>
                  <a:prstClr val="black"/>
                </a:solidFill>
              </a:rPr>
              <a:t> </a:t>
            </a:r>
            <a:r>
              <a:rPr lang="en-US" sz="2000" dirty="0">
                <a:solidFill>
                  <a:srgbClr val="6C0E0E"/>
                </a:solidFill>
              </a:rPr>
              <a:t>I</a:t>
            </a:r>
            <a:r>
              <a:rPr lang="en-US" sz="2000" dirty="0">
                <a:solidFill>
                  <a:prstClr val="black"/>
                </a:solidFill>
              </a:rPr>
              <a:t>]</a:t>
            </a:r>
            <a:endParaRPr lang="en-US" sz="2400" dirty="0">
              <a:solidFill>
                <a:prstClr val="black"/>
              </a:solidFill>
            </a:endParaRPr>
          </a:p>
        </p:txBody>
      </p:sp>
      <p:sp>
        <p:nvSpPr>
          <p:cNvPr id="59" name="Rectangle 19"/>
          <p:cNvSpPr>
            <a:spLocks noChangeArrowheads="1"/>
          </p:cNvSpPr>
          <p:nvPr/>
        </p:nvSpPr>
        <p:spPr bwMode="auto">
          <a:xfrm>
            <a:off x="2841843" y="1905000"/>
            <a:ext cx="228460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BusRdX / [BusReply]</a:t>
            </a:r>
          </a:p>
        </p:txBody>
      </p:sp>
      <p:sp>
        <p:nvSpPr>
          <p:cNvPr id="51" name="Rectangle 19"/>
          <p:cNvSpPr>
            <a:spLocks noChangeArrowheads="1"/>
          </p:cNvSpPr>
          <p:nvPr/>
        </p:nvSpPr>
        <p:spPr bwMode="auto">
          <a:xfrm>
            <a:off x="2438400" y="1905000"/>
            <a:ext cx="3091488" cy="397545"/>
          </a:xfrm>
          <a:prstGeom prst="rect">
            <a:avLst/>
          </a:prstGeom>
          <a:solidFill>
            <a:schemeClr val="bg1"/>
          </a:solid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BusRdX, </a:t>
            </a:r>
            <a:r>
              <a:rPr lang="en-US" sz="2000" dirty="0"/>
              <a:t>BusInv </a:t>
            </a:r>
            <a:r>
              <a:rPr lang="en-US" sz="2000" dirty="0">
                <a:solidFill>
                  <a:prstClr val="black"/>
                </a:solidFill>
              </a:rPr>
              <a:t>/ [BusReply]</a:t>
            </a:r>
          </a:p>
        </p:txBody>
      </p:sp>
      <p:sp>
        <p:nvSpPr>
          <p:cNvPr id="42" name="Freeform 41"/>
          <p:cNvSpPr/>
          <p:nvPr/>
        </p:nvSpPr>
        <p:spPr bwMode="auto">
          <a:xfrm rot="10800000">
            <a:off x="2209800" y="2129116"/>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Tree>
    <p:extLst>
      <p:ext uri="{BB962C8B-B14F-4D97-AF65-F5344CB8AC3E}">
        <p14:creationId xmlns:p14="http://schemas.microsoft.com/office/powerpoint/2010/main" val="3407939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0" grpId="0"/>
      <p:bldP spid="53" grpId="0" animBg="1"/>
      <p:bldP spid="55" grpId="0" animBg="1"/>
      <p:bldP spid="56" grpId="0" animBg="1"/>
      <p:bldP spid="58" grpId="0" animBg="1"/>
      <p:bldP spid="59" grpId="0"/>
      <p:bldP spid="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(7/9)</a:t>
            </a:r>
          </a:p>
        </p:txBody>
      </p:sp>
      <p:sp>
        <p:nvSpPr>
          <p:cNvPr id="27654" name="Rectangle 6"/>
          <p:cNvSpPr>
            <a:spLocks noChangeArrowheads="1"/>
          </p:cNvSpPr>
          <p:nvPr/>
        </p:nvSpPr>
        <p:spPr bwMode="auto">
          <a:xfrm>
            <a:off x="2482851" y="5867400"/>
            <a:ext cx="28956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60" name="Rectangle 12"/>
          <p:cNvSpPr>
            <a:spLocks noChangeArrowheads="1"/>
          </p:cNvSpPr>
          <p:nvPr/>
        </p:nvSpPr>
        <p:spPr bwMode="auto">
          <a:xfrm rot="16200000">
            <a:off x="230749" y="3278749"/>
            <a:ext cx="173175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 / BusRdX</a:t>
            </a: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38" name="Oval 8"/>
          <p:cNvSpPr>
            <a:spLocks noChangeArrowheads="1"/>
          </p:cNvSpPr>
          <p:nvPr/>
        </p:nvSpPr>
        <p:spPr bwMode="auto">
          <a:xfrm>
            <a:off x="1371600" y="48006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Modified</a:t>
            </a:r>
          </a:p>
        </p:txBody>
      </p:sp>
      <p:sp>
        <p:nvSpPr>
          <p:cNvPr id="39" name="Freeform 38"/>
          <p:cNvSpPr/>
          <p:nvPr/>
        </p:nvSpPr>
        <p:spPr bwMode="auto">
          <a:xfrm rot="16035852" flipH="1">
            <a:off x="286556" y="3507636"/>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0" name="Freeform 39"/>
          <p:cNvSpPr/>
          <p:nvPr/>
        </p:nvSpPr>
        <p:spPr bwMode="auto">
          <a:xfrm rot="5400000" flipH="1">
            <a:off x="994243" y="3501558"/>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1" name="Rectangle 12"/>
          <p:cNvSpPr>
            <a:spLocks noChangeArrowheads="1"/>
          </p:cNvSpPr>
          <p:nvPr/>
        </p:nvSpPr>
        <p:spPr bwMode="auto">
          <a:xfrm rot="5400000">
            <a:off x="1376200" y="3411958"/>
            <a:ext cx="2127506"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BusRdX </a:t>
            </a:r>
            <a:r>
              <a:rPr lang="en-US" sz="2000" dirty="0">
                <a:solidFill>
                  <a:prstClr val="black"/>
                </a:solidFill>
              </a:rPr>
              <a:t>/ BusReply</a:t>
            </a:r>
          </a:p>
        </p:txBody>
      </p:sp>
      <p:sp>
        <p:nvSpPr>
          <p:cNvPr id="42" name="Freeform 41"/>
          <p:cNvSpPr/>
          <p:nvPr/>
        </p:nvSpPr>
        <p:spPr bwMode="auto">
          <a:xfrm rot="10800000">
            <a:off x="2209800" y="2129116"/>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3" name="Rectangle 19"/>
          <p:cNvSpPr>
            <a:spLocks noChangeArrowheads="1"/>
          </p:cNvSpPr>
          <p:nvPr/>
        </p:nvSpPr>
        <p:spPr bwMode="auto">
          <a:xfrm>
            <a:off x="3456361" y="2421855"/>
            <a:ext cx="104394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a:t>
            </a:r>
          </a:p>
        </p:txBody>
      </p:sp>
      <p:sp>
        <p:nvSpPr>
          <p:cNvPr id="44" name="Freeform 43"/>
          <p:cNvSpPr/>
          <p:nvPr/>
        </p:nvSpPr>
        <p:spPr bwMode="auto">
          <a:xfrm rot="20487262">
            <a:off x="1890195" y="3006977"/>
            <a:ext cx="4291693" cy="1453169"/>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5" name="Freeform 44"/>
          <p:cNvSpPr/>
          <p:nvPr/>
        </p:nvSpPr>
        <p:spPr bwMode="auto">
          <a:xfrm rot="9708963">
            <a:off x="1919337" y="3271387"/>
            <a:ext cx="4619526" cy="1610625"/>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6" name="Rectangle 19"/>
          <p:cNvSpPr>
            <a:spLocks noChangeArrowheads="1"/>
          </p:cNvSpPr>
          <p:nvPr/>
        </p:nvSpPr>
        <p:spPr bwMode="auto">
          <a:xfrm rot="19370607">
            <a:off x="2965608" y="3305168"/>
            <a:ext cx="199445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48" name="Arc 9"/>
          <p:cNvSpPr>
            <a:spLocks/>
          </p:cNvSpPr>
          <p:nvPr/>
        </p:nvSpPr>
        <p:spPr bwMode="auto">
          <a:xfrm rot="18257111">
            <a:off x="853253" y="5320867"/>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49" name="Rectangle 19"/>
          <p:cNvSpPr>
            <a:spLocks noChangeArrowheads="1"/>
          </p:cNvSpPr>
          <p:nvPr/>
        </p:nvSpPr>
        <p:spPr bwMode="auto">
          <a:xfrm>
            <a:off x="0" y="5867400"/>
            <a:ext cx="1728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Store / --</a:t>
            </a:r>
          </a:p>
        </p:txBody>
      </p:sp>
      <p:sp>
        <p:nvSpPr>
          <p:cNvPr id="50" name="Rectangle 19"/>
          <p:cNvSpPr>
            <a:spLocks noChangeArrowheads="1"/>
          </p:cNvSpPr>
          <p:nvPr/>
        </p:nvSpPr>
        <p:spPr bwMode="auto">
          <a:xfrm rot="19370607">
            <a:off x="3516708" y="4025977"/>
            <a:ext cx="163455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a:t>
            </a:r>
            <a:r>
              <a:rPr lang="en-US" sz="2000" dirty="0">
                <a:solidFill>
                  <a:srgbClr val="6C0E0E"/>
                </a:solidFill>
              </a:rPr>
              <a:t> </a:t>
            </a:r>
            <a:r>
              <a:rPr lang="en-US" sz="2000" dirty="0">
                <a:solidFill>
                  <a:prstClr val="black"/>
                </a:solidFill>
              </a:rPr>
              <a:t>/ BusInv</a:t>
            </a:r>
          </a:p>
        </p:txBody>
      </p:sp>
      <p:sp>
        <p:nvSpPr>
          <p:cNvPr id="51" name="Rectangle 19"/>
          <p:cNvSpPr>
            <a:spLocks noChangeArrowheads="1"/>
          </p:cNvSpPr>
          <p:nvPr/>
        </p:nvSpPr>
        <p:spPr bwMode="auto">
          <a:xfrm>
            <a:off x="2438400" y="1905000"/>
            <a:ext cx="309148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BusRdX, BusInv / [BusReply]</a:t>
            </a:r>
          </a:p>
        </p:txBody>
      </p:sp>
      <p:sp>
        <p:nvSpPr>
          <p:cNvPr id="54" name="Rectangle 4"/>
          <p:cNvSpPr>
            <a:spLocks noChangeArrowheads="1"/>
          </p:cNvSpPr>
          <p:nvPr/>
        </p:nvSpPr>
        <p:spPr bwMode="auto">
          <a:xfrm>
            <a:off x="6244208" y="5185792"/>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06308"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20608"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07450" y="5714429"/>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110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71" name="Rectangle 21"/>
          <p:cNvSpPr>
            <a:spLocks noChangeArrowheads="1"/>
          </p:cNvSpPr>
          <p:nvPr/>
        </p:nvSpPr>
        <p:spPr bwMode="auto">
          <a:xfrm>
            <a:off x="6569348" y="5866830"/>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1</a:t>
            </a:r>
            <a:endParaRPr lang="en-US" sz="2400" dirty="0">
              <a:solidFill>
                <a:srgbClr val="C00000"/>
              </a:solidFill>
            </a:endParaRPr>
          </a:p>
        </p:txBody>
      </p:sp>
      <p:sp>
        <p:nvSpPr>
          <p:cNvPr id="78" name="Rectangle 6"/>
          <p:cNvSpPr>
            <a:spLocks noChangeArrowheads="1"/>
          </p:cNvSpPr>
          <p:nvPr/>
        </p:nvSpPr>
        <p:spPr bwMode="auto">
          <a:xfrm>
            <a:off x="7661876"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58508"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72808"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632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[M]: 2</a:t>
            </a:r>
            <a:endParaRPr lang="en-US" sz="2400" dirty="0">
              <a:solidFill>
                <a:prstClr val="black"/>
              </a:solidFill>
            </a:endParaRPr>
          </a:p>
        </p:txBody>
      </p:sp>
      <p:sp>
        <p:nvSpPr>
          <p:cNvPr id="85" name="Rectangle 6"/>
          <p:cNvSpPr>
            <a:spLocks noChangeArrowheads="1"/>
          </p:cNvSpPr>
          <p:nvPr/>
        </p:nvSpPr>
        <p:spPr bwMode="auto">
          <a:xfrm>
            <a:off x="6214076"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52" name="Oval Callout 51"/>
          <p:cNvSpPr/>
          <p:nvPr/>
        </p:nvSpPr>
        <p:spPr bwMode="auto">
          <a:xfrm>
            <a:off x="7844408"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Store A</a:t>
            </a:r>
          </a:p>
        </p:txBody>
      </p:sp>
      <p:sp>
        <p:nvSpPr>
          <p:cNvPr id="53" name="Oval Callout 52"/>
          <p:cNvSpPr/>
          <p:nvPr/>
        </p:nvSpPr>
        <p:spPr bwMode="auto">
          <a:xfrm>
            <a:off x="7615808" y="4804792"/>
            <a:ext cx="1447800" cy="457200"/>
          </a:xfrm>
          <a:prstGeom prst="wedgeEllipseCallout">
            <a:avLst>
              <a:gd name="adj1" fmla="val -53283"/>
              <a:gd name="adj2" fmla="val 54657"/>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2: BusRdX A</a:t>
            </a:r>
          </a:p>
        </p:txBody>
      </p:sp>
      <p:sp>
        <p:nvSpPr>
          <p:cNvPr id="55" name="Oval Callout 54"/>
          <p:cNvSpPr/>
          <p:nvPr/>
        </p:nvSpPr>
        <p:spPr bwMode="auto">
          <a:xfrm>
            <a:off x="4644008" y="4957192"/>
            <a:ext cx="1676400" cy="457200"/>
          </a:xfrm>
          <a:prstGeom prst="wedgeEllipseCallout">
            <a:avLst>
              <a:gd name="adj1" fmla="val 56796"/>
              <a:gd name="adj2" fmla="val -7475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3: BusReply A</a:t>
            </a:r>
          </a:p>
        </p:txBody>
      </p:sp>
      <p:sp>
        <p:nvSpPr>
          <p:cNvPr id="56" name="Rectangle 21"/>
          <p:cNvSpPr>
            <a:spLocks noChangeArrowheads="1"/>
          </p:cNvSpPr>
          <p:nvPr/>
        </p:nvSpPr>
        <p:spPr bwMode="auto">
          <a:xfrm>
            <a:off x="58632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M</a:t>
            </a:r>
            <a:r>
              <a:rPr lang="en-US" sz="2000" dirty="0">
                <a:solidFill>
                  <a:prstClr val="black"/>
                </a:solidFill>
              </a:rPr>
              <a:t> </a:t>
            </a:r>
            <a:r>
              <a:rPr lang="en-US" sz="2000" dirty="0">
                <a:solidFill>
                  <a:srgbClr val="6C0E0E"/>
                </a:solidFill>
              </a:rPr>
              <a:t>I</a:t>
            </a:r>
            <a:r>
              <a:rPr lang="en-US" sz="2000" dirty="0">
                <a:solidFill>
                  <a:prstClr val="black"/>
                </a:solidFill>
              </a:rPr>
              <a:t>]: </a:t>
            </a:r>
            <a:r>
              <a:rPr lang="en-US" sz="2000" strike="sngStrike" dirty="0">
                <a:solidFill>
                  <a:prstClr val="black"/>
                </a:solidFill>
              </a:rPr>
              <a:t>2</a:t>
            </a:r>
            <a:endParaRPr lang="en-US" sz="2400" strike="sngStrike" dirty="0">
              <a:solidFill>
                <a:prstClr val="black"/>
              </a:solidFill>
            </a:endParaRPr>
          </a:p>
        </p:txBody>
      </p:sp>
      <p:sp>
        <p:nvSpPr>
          <p:cNvPr id="57" name="Rectangle 21"/>
          <p:cNvSpPr>
            <a:spLocks noChangeArrowheads="1"/>
          </p:cNvSpPr>
          <p:nvPr/>
        </p:nvSpPr>
        <p:spPr bwMode="auto">
          <a:xfrm>
            <a:off x="7311008"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I</a:t>
            </a:r>
            <a:r>
              <a:rPr lang="en-US" sz="2000" dirty="0">
                <a:solidFill>
                  <a:prstClr val="black"/>
                </a:solidFill>
              </a:rPr>
              <a:t> </a:t>
            </a:r>
            <a:r>
              <a:rPr lang="en-US" sz="2000" dirty="0">
                <a:solidFill>
                  <a:srgbClr val="6C0E0E"/>
                </a:solidFill>
              </a:rPr>
              <a:t>M</a:t>
            </a:r>
            <a:r>
              <a:rPr lang="en-US" sz="2000" dirty="0">
                <a:solidFill>
                  <a:prstClr val="black"/>
                </a:solidFill>
              </a:rPr>
              <a:t>]: </a:t>
            </a:r>
            <a:r>
              <a:rPr lang="en-US" sz="2000" dirty="0">
                <a:solidFill>
                  <a:srgbClr val="6C0E0E"/>
                </a:solidFill>
              </a:rPr>
              <a:t>3</a:t>
            </a:r>
            <a:endParaRPr lang="en-US" sz="2400" dirty="0">
              <a:solidFill>
                <a:srgbClr val="6C0E0E"/>
              </a:solidFill>
            </a:endParaRPr>
          </a:p>
        </p:txBody>
      </p:sp>
    </p:spTree>
    <p:extLst>
      <p:ext uri="{BB962C8B-B14F-4D97-AF65-F5344CB8AC3E}">
        <p14:creationId xmlns:p14="http://schemas.microsoft.com/office/powerpoint/2010/main" val="909456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52" grpId="0" animBg="1"/>
      <p:bldP spid="53" grpId="0" animBg="1"/>
      <p:bldP spid="55" grpId="0" animBg="1"/>
      <p:bldP spid="5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51" name="Rectangle 3"/>
          <p:cNvSpPr>
            <a:spLocks noGrp="1" noChangeArrowheads="1"/>
          </p:cNvSpPr>
          <p:nvPr>
            <p:ph type="title"/>
          </p:nvPr>
        </p:nvSpPr>
        <p:spPr/>
        <p:txBody>
          <a:bodyPr>
            <a:normAutofit fontScale="90000"/>
          </a:bodyPr>
          <a:lstStyle/>
          <a:p>
            <a:r>
              <a:rPr lang="en-US" dirty="0"/>
              <a:t>Simple MSI Protocol (8/9)</a:t>
            </a:r>
          </a:p>
        </p:txBody>
      </p:sp>
      <p:sp>
        <p:nvSpPr>
          <p:cNvPr id="27654" name="Rectangle 6"/>
          <p:cNvSpPr>
            <a:spLocks noChangeArrowheads="1"/>
          </p:cNvSpPr>
          <p:nvPr/>
        </p:nvSpPr>
        <p:spPr bwMode="auto">
          <a:xfrm>
            <a:off x="2482851" y="5867400"/>
            <a:ext cx="2895600" cy="457200"/>
          </a:xfrm>
          <a:prstGeom prst="rect">
            <a:avLst/>
          </a:prstGeom>
          <a:noFill/>
          <a:ln w="12700">
            <a:noFill/>
            <a:prstDash val="sysDot"/>
            <a:miter lim="800000"/>
            <a:headEnd/>
            <a:tailEn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27660" name="Rectangle 12"/>
          <p:cNvSpPr>
            <a:spLocks noChangeArrowheads="1"/>
          </p:cNvSpPr>
          <p:nvPr/>
        </p:nvSpPr>
        <p:spPr bwMode="auto">
          <a:xfrm rot="16200000">
            <a:off x="230749" y="3278749"/>
            <a:ext cx="173175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 / BusRdX</a:t>
            </a: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38" name="Oval 8"/>
          <p:cNvSpPr>
            <a:spLocks noChangeArrowheads="1"/>
          </p:cNvSpPr>
          <p:nvPr/>
        </p:nvSpPr>
        <p:spPr bwMode="auto">
          <a:xfrm>
            <a:off x="1371600" y="48006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Modified</a:t>
            </a:r>
          </a:p>
        </p:txBody>
      </p:sp>
      <p:sp>
        <p:nvSpPr>
          <p:cNvPr id="39" name="Freeform 38"/>
          <p:cNvSpPr/>
          <p:nvPr/>
        </p:nvSpPr>
        <p:spPr bwMode="auto">
          <a:xfrm rot="16035852" flipH="1">
            <a:off x="286556" y="3507636"/>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0" name="Freeform 39"/>
          <p:cNvSpPr/>
          <p:nvPr/>
        </p:nvSpPr>
        <p:spPr bwMode="auto">
          <a:xfrm rot="5400000" flipH="1">
            <a:off x="994243" y="3501558"/>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1" name="Rectangle 12"/>
          <p:cNvSpPr>
            <a:spLocks noChangeArrowheads="1"/>
          </p:cNvSpPr>
          <p:nvPr/>
        </p:nvSpPr>
        <p:spPr bwMode="auto">
          <a:xfrm rot="5400000">
            <a:off x="1376200" y="3411958"/>
            <a:ext cx="2127506"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BusRdX </a:t>
            </a:r>
            <a:r>
              <a:rPr lang="en-US" sz="2000" dirty="0">
                <a:solidFill>
                  <a:prstClr val="black"/>
                </a:solidFill>
              </a:rPr>
              <a:t>/ BusReply</a:t>
            </a:r>
          </a:p>
        </p:txBody>
      </p:sp>
      <p:sp>
        <p:nvSpPr>
          <p:cNvPr id="42" name="Freeform 41"/>
          <p:cNvSpPr/>
          <p:nvPr/>
        </p:nvSpPr>
        <p:spPr bwMode="auto">
          <a:xfrm rot="10800000">
            <a:off x="2209800" y="2129116"/>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3" name="Rectangle 19"/>
          <p:cNvSpPr>
            <a:spLocks noChangeArrowheads="1"/>
          </p:cNvSpPr>
          <p:nvPr/>
        </p:nvSpPr>
        <p:spPr bwMode="auto">
          <a:xfrm>
            <a:off x="3456361" y="2421855"/>
            <a:ext cx="104394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a:t>
            </a:r>
          </a:p>
        </p:txBody>
      </p:sp>
      <p:sp>
        <p:nvSpPr>
          <p:cNvPr id="44" name="Freeform 43"/>
          <p:cNvSpPr/>
          <p:nvPr/>
        </p:nvSpPr>
        <p:spPr bwMode="auto">
          <a:xfrm rot="20487262">
            <a:off x="1890195" y="3006977"/>
            <a:ext cx="4291693" cy="1453169"/>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5" name="Freeform 44"/>
          <p:cNvSpPr/>
          <p:nvPr/>
        </p:nvSpPr>
        <p:spPr bwMode="auto">
          <a:xfrm rot="9708963">
            <a:off x="1919337" y="3271387"/>
            <a:ext cx="4619526" cy="1610625"/>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6" name="Rectangle 19"/>
          <p:cNvSpPr>
            <a:spLocks noChangeArrowheads="1"/>
          </p:cNvSpPr>
          <p:nvPr/>
        </p:nvSpPr>
        <p:spPr bwMode="auto">
          <a:xfrm rot="19370607">
            <a:off x="2965608" y="3305168"/>
            <a:ext cx="199445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47" name="Rectangle 12"/>
          <p:cNvSpPr>
            <a:spLocks noChangeArrowheads="1"/>
          </p:cNvSpPr>
          <p:nvPr/>
        </p:nvSpPr>
        <p:spPr bwMode="auto">
          <a:xfrm rot="5400000">
            <a:off x="1196509" y="3482509"/>
            <a:ext cx="162903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BusWB</a:t>
            </a:r>
          </a:p>
        </p:txBody>
      </p:sp>
      <p:sp>
        <p:nvSpPr>
          <p:cNvPr id="48" name="Arc 9"/>
          <p:cNvSpPr>
            <a:spLocks/>
          </p:cNvSpPr>
          <p:nvPr/>
        </p:nvSpPr>
        <p:spPr bwMode="auto">
          <a:xfrm rot="18257111">
            <a:off x="853253" y="5320867"/>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49" name="Rectangle 19"/>
          <p:cNvSpPr>
            <a:spLocks noChangeArrowheads="1"/>
          </p:cNvSpPr>
          <p:nvPr/>
        </p:nvSpPr>
        <p:spPr bwMode="auto">
          <a:xfrm>
            <a:off x="0" y="5867400"/>
            <a:ext cx="1728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Store / --</a:t>
            </a:r>
          </a:p>
        </p:txBody>
      </p:sp>
      <p:sp>
        <p:nvSpPr>
          <p:cNvPr id="50" name="Rectangle 19"/>
          <p:cNvSpPr>
            <a:spLocks noChangeArrowheads="1"/>
          </p:cNvSpPr>
          <p:nvPr/>
        </p:nvSpPr>
        <p:spPr bwMode="auto">
          <a:xfrm rot="19370607">
            <a:off x="3516708" y="4025977"/>
            <a:ext cx="163455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a:t>
            </a:r>
            <a:r>
              <a:rPr lang="en-US" sz="2000" dirty="0">
                <a:solidFill>
                  <a:srgbClr val="6C0E0E"/>
                </a:solidFill>
              </a:rPr>
              <a:t> </a:t>
            </a:r>
            <a:r>
              <a:rPr lang="en-US" sz="2000" dirty="0">
                <a:solidFill>
                  <a:prstClr val="black"/>
                </a:solidFill>
              </a:rPr>
              <a:t>/ BusInv</a:t>
            </a:r>
          </a:p>
        </p:txBody>
      </p:sp>
      <p:sp>
        <p:nvSpPr>
          <p:cNvPr id="51" name="Rectangle 19"/>
          <p:cNvSpPr>
            <a:spLocks noChangeArrowheads="1"/>
          </p:cNvSpPr>
          <p:nvPr/>
        </p:nvSpPr>
        <p:spPr bwMode="auto">
          <a:xfrm>
            <a:off x="2438400" y="1905000"/>
            <a:ext cx="309148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BusRdX, BusInv / [BusReply]</a:t>
            </a:r>
          </a:p>
        </p:txBody>
      </p:sp>
      <p:sp>
        <p:nvSpPr>
          <p:cNvPr id="54" name="Rectangle 4"/>
          <p:cNvSpPr>
            <a:spLocks noChangeArrowheads="1"/>
          </p:cNvSpPr>
          <p:nvPr/>
        </p:nvSpPr>
        <p:spPr bwMode="auto">
          <a:xfrm>
            <a:off x="6249144" y="5185792"/>
            <a:ext cx="18312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Bus</a:t>
            </a:r>
          </a:p>
        </p:txBody>
      </p:sp>
      <p:cxnSp>
        <p:nvCxnSpPr>
          <p:cNvPr id="60" name="AutoShape 17"/>
          <p:cNvCxnSpPr>
            <a:cxnSpLocks noChangeShapeType="1"/>
          </p:cNvCxnSpPr>
          <p:nvPr/>
        </p:nvCxnSpPr>
        <p:spPr bwMode="auto">
          <a:xfrm rot="5400000">
            <a:off x="7811244"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62" name="Line 10"/>
          <p:cNvSpPr>
            <a:spLocks noChangeShapeType="1"/>
          </p:cNvSpPr>
          <p:nvPr/>
        </p:nvSpPr>
        <p:spPr bwMode="auto">
          <a:xfrm>
            <a:off x="7925544"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cxnSp>
        <p:nvCxnSpPr>
          <p:cNvPr id="63" name="Straight Arrow Connector 62"/>
          <p:cNvCxnSpPr>
            <a:stCxn id="54" idx="2"/>
            <a:endCxn id="71" idx="0"/>
          </p:cNvCxnSpPr>
          <p:nvPr/>
        </p:nvCxnSpPr>
        <p:spPr bwMode="auto">
          <a:xfrm rot="16200000" flipH="1">
            <a:off x="7012386" y="5714429"/>
            <a:ext cx="30480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21"/>
          <p:cNvSpPr>
            <a:spLocks noChangeArrowheads="1"/>
          </p:cNvSpPr>
          <p:nvPr/>
        </p:nvSpPr>
        <p:spPr bwMode="auto">
          <a:xfrm>
            <a:off x="7315944"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[M]: 3</a:t>
            </a:r>
            <a:endParaRPr lang="en-US" sz="2400" dirty="0">
              <a:solidFill>
                <a:prstClr val="black"/>
              </a:solidFill>
            </a:endParaRPr>
          </a:p>
        </p:txBody>
      </p:sp>
      <p:sp>
        <p:nvSpPr>
          <p:cNvPr id="71" name="Rectangle 21"/>
          <p:cNvSpPr>
            <a:spLocks noChangeArrowheads="1"/>
          </p:cNvSpPr>
          <p:nvPr/>
        </p:nvSpPr>
        <p:spPr bwMode="auto">
          <a:xfrm>
            <a:off x="6574284" y="5866830"/>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1</a:t>
            </a:r>
            <a:endParaRPr lang="en-US" sz="2400" dirty="0">
              <a:solidFill>
                <a:srgbClr val="C00000"/>
              </a:solidFill>
            </a:endParaRPr>
          </a:p>
        </p:txBody>
      </p:sp>
      <p:sp>
        <p:nvSpPr>
          <p:cNvPr id="78" name="Rectangle 6"/>
          <p:cNvSpPr>
            <a:spLocks noChangeArrowheads="1"/>
          </p:cNvSpPr>
          <p:nvPr/>
        </p:nvSpPr>
        <p:spPr bwMode="auto">
          <a:xfrm>
            <a:off x="7666812"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P2</a:t>
            </a:r>
          </a:p>
        </p:txBody>
      </p:sp>
      <p:cxnSp>
        <p:nvCxnSpPr>
          <p:cNvPr id="82" name="AutoShape 17"/>
          <p:cNvCxnSpPr>
            <a:cxnSpLocks noChangeShapeType="1"/>
          </p:cNvCxnSpPr>
          <p:nvPr/>
        </p:nvCxnSpPr>
        <p:spPr bwMode="auto">
          <a:xfrm rot="5400000">
            <a:off x="6363444" y="4309492"/>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83" name="Line 10"/>
          <p:cNvSpPr>
            <a:spLocks noChangeShapeType="1"/>
          </p:cNvSpPr>
          <p:nvPr/>
        </p:nvSpPr>
        <p:spPr bwMode="auto">
          <a:xfrm>
            <a:off x="6477744" y="4800030"/>
            <a:ext cx="0" cy="377825"/>
          </a:xfrm>
          <a:prstGeom prst="line">
            <a:avLst/>
          </a:prstGeom>
          <a:noFill/>
          <a:ln w="12700">
            <a:solidFill>
              <a:schemeClr val="tx1"/>
            </a:solidFill>
            <a:round/>
            <a:headEnd type="none" w="sm" len="sm"/>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84" name="Rectangle 21"/>
          <p:cNvSpPr>
            <a:spLocks noChangeArrowheads="1"/>
          </p:cNvSpPr>
          <p:nvPr/>
        </p:nvSpPr>
        <p:spPr bwMode="auto">
          <a:xfrm>
            <a:off x="5868144"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[I]</a:t>
            </a:r>
            <a:endParaRPr lang="en-US" sz="2400" dirty="0">
              <a:solidFill>
                <a:prstClr val="black"/>
              </a:solidFill>
            </a:endParaRPr>
          </a:p>
        </p:txBody>
      </p:sp>
      <p:sp>
        <p:nvSpPr>
          <p:cNvPr id="85" name="Rectangle 6"/>
          <p:cNvSpPr>
            <a:spLocks noChangeArrowheads="1"/>
          </p:cNvSpPr>
          <p:nvPr/>
        </p:nvSpPr>
        <p:spPr bwMode="auto">
          <a:xfrm>
            <a:off x="6219012" y="3814192"/>
            <a:ext cx="517465"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prstClr val="black"/>
                </a:solidFill>
              </a:rPr>
              <a:t>P1</a:t>
            </a:r>
          </a:p>
        </p:txBody>
      </p:sp>
      <p:sp>
        <p:nvSpPr>
          <p:cNvPr id="52" name="Oval Callout 51"/>
          <p:cNvSpPr/>
          <p:nvPr/>
        </p:nvSpPr>
        <p:spPr bwMode="auto">
          <a:xfrm>
            <a:off x="7849344" y="3356992"/>
            <a:ext cx="1219200" cy="457200"/>
          </a:xfrm>
          <a:prstGeom prst="wedgeEllipseCallout">
            <a:avLst>
              <a:gd name="adj1" fmla="val -44362"/>
              <a:gd name="adj2" fmla="val 50735"/>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1: Evict A</a:t>
            </a:r>
          </a:p>
        </p:txBody>
      </p:sp>
      <p:sp>
        <p:nvSpPr>
          <p:cNvPr id="53" name="Oval Callout 52"/>
          <p:cNvSpPr/>
          <p:nvPr/>
        </p:nvSpPr>
        <p:spPr bwMode="auto">
          <a:xfrm>
            <a:off x="7620744" y="4804792"/>
            <a:ext cx="1447800" cy="457200"/>
          </a:xfrm>
          <a:prstGeom prst="wedgeEllipseCallout">
            <a:avLst>
              <a:gd name="adj1" fmla="val -53283"/>
              <a:gd name="adj2" fmla="val 54657"/>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srgbClr val="6C0E0E"/>
                </a:solidFill>
              </a:rPr>
              <a:t>2: BusWB A</a:t>
            </a:r>
          </a:p>
        </p:txBody>
      </p:sp>
      <p:sp>
        <p:nvSpPr>
          <p:cNvPr id="57" name="Rectangle 21"/>
          <p:cNvSpPr>
            <a:spLocks noChangeArrowheads="1"/>
          </p:cNvSpPr>
          <p:nvPr/>
        </p:nvSpPr>
        <p:spPr bwMode="auto">
          <a:xfrm>
            <a:off x="7315944" y="4423792"/>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M</a:t>
            </a:r>
            <a:r>
              <a:rPr lang="en-US" sz="2000" dirty="0">
                <a:solidFill>
                  <a:prstClr val="black"/>
                </a:solidFill>
              </a:rPr>
              <a:t> </a:t>
            </a:r>
            <a:r>
              <a:rPr lang="en-US" sz="2000" dirty="0">
                <a:solidFill>
                  <a:srgbClr val="6C0E0E"/>
                </a:solidFill>
              </a:rPr>
              <a:t>I</a:t>
            </a:r>
            <a:r>
              <a:rPr lang="en-US" sz="2000" dirty="0">
                <a:solidFill>
                  <a:prstClr val="black"/>
                </a:solidFill>
              </a:rPr>
              <a:t>]: </a:t>
            </a:r>
            <a:r>
              <a:rPr lang="en-US" sz="2000" strike="sngStrike" dirty="0">
                <a:solidFill>
                  <a:prstClr val="black"/>
                </a:solidFill>
              </a:rPr>
              <a:t>3</a:t>
            </a:r>
            <a:endParaRPr lang="en-US" sz="2400" strike="sngStrike" dirty="0">
              <a:solidFill>
                <a:prstClr val="black"/>
              </a:solidFill>
            </a:endParaRPr>
          </a:p>
        </p:txBody>
      </p:sp>
      <p:sp>
        <p:nvSpPr>
          <p:cNvPr id="58" name="Rectangle 21"/>
          <p:cNvSpPr>
            <a:spLocks noChangeArrowheads="1"/>
          </p:cNvSpPr>
          <p:nvPr/>
        </p:nvSpPr>
        <p:spPr bwMode="auto">
          <a:xfrm>
            <a:off x="6571874" y="5871592"/>
            <a:ext cx="1181005"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prstClr val="black"/>
                </a:solidFill>
              </a:rPr>
              <a:t>A: </a:t>
            </a:r>
            <a:r>
              <a:rPr lang="en-US" sz="2000" strike="sngStrike" dirty="0">
                <a:solidFill>
                  <a:prstClr val="black"/>
                </a:solidFill>
              </a:rPr>
              <a:t>1</a:t>
            </a:r>
            <a:r>
              <a:rPr lang="en-US" sz="2000" dirty="0">
                <a:solidFill>
                  <a:prstClr val="black"/>
                </a:solidFill>
              </a:rPr>
              <a:t> </a:t>
            </a:r>
            <a:r>
              <a:rPr lang="en-US" sz="2000" dirty="0">
                <a:solidFill>
                  <a:srgbClr val="6C0E0E"/>
                </a:solidFill>
              </a:rPr>
              <a:t>3</a:t>
            </a:r>
            <a:endParaRPr lang="en-US" sz="2400" dirty="0">
              <a:solidFill>
                <a:srgbClr val="6C0E0E"/>
              </a:solidFill>
            </a:endParaRPr>
          </a:p>
        </p:txBody>
      </p:sp>
    </p:spTree>
    <p:extLst>
      <p:ext uri="{BB962C8B-B14F-4D97-AF65-F5344CB8AC3E}">
        <p14:creationId xmlns:p14="http://schemas.microsoft.com/office/powerpoint/2010/main" val="1751382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animBg="1"/>
      <p:bldP spid="53" grpId="0" animBg="1"/>
      <p:bldP spid="57" grpId="0" animBg="1"/>
      <p:bldP spid="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normAutofit fontScale="90000"/>
          </a:bodyPr>
          <a:lstStyle/>
          <a:p>
            <a:r>
              <a:rPr lang="en-US" dirty="0"/>
              <a:t>Simple MSI Protocol (9/9)</a:t>
            </a:r>
          </a:p>
        </p:txBody>
      </p:sp>
      <p:sp>
        <p:nvSpPr>
          <p:cNvPr id="27660" name="Rectangle 12"/>
          <p:cNvSpPr>
            <a:spLocks noChangeArrowheads="1"/>
          </p:cNvSpPr>
          <p:nvPr/>
        </p:nvSpPr>
        <p:spPr bwMode="auto">
          <a:xfrm rot="16200000">
            <a:off x="230749" y="3278749"/>
            <a:ext cx="173175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 / BusRdX</a:t>
            </a:r>
          </a:p>
        </p:txBody>
      </p:sp>
      <p:sp>
        <p:nvSpPr>
          <p:cNvPr id="27656" name="Oval 8"/>
          <p:cNvSpPr>
            <a:spLocks noChangeArrowheads="1"/>
          </p:cNvSpPr>
          <p:nvPr/>
        </p:nvSpPr>
        <p:spPr bwMode="auto">
          <a:xfrm>
            <a:off x="12954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Invalid</a:t>
            </a:r>
          </a:p>
        </p:txBody>
      </p:sp>
      <p:sp>
        <p:nvSpPr>
          <p:cNvPr id="27667" name="Rectangle 19"/>
          <p:cNvSpPr>
            <a:spLocks noChangeArrowheads="1"/>
          </p:cNvSpPr>
          <p:nvPr/>
        </p:nvSpPr>
        <p:spPr bwMode="auto">
          <a:xfrm>
            <a:off x="3253701" y="1202655"/>
            <a:ext cx="1546899"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BusRd</a:t>
            </a:r>
          </a:p>
        </p:txBody>
      </p:sp>
      <p:sp>
        <p:nvSpPr>
          <p:cNvPr id="23" name="Oval 8"/>
          <p:cNvSpPr>
            <a:spLocks noChangeArrowheads="1"/>
          </p:cNvSpPr>
          <p:nvPr/>
        </p:nvSpPr>
        <p:spPr bwMode="auto">
          <a:xfrm>
            <a:off x="5715000" y="16002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sz="2200" dirty="0">
                <a:solidFill>
                  <a:prstClr val="black"/>
                </a:solidFill>
              </a:rPr>
              <a:t>Shared</a:t>
            </a:r>
          </a:p>
        </p:txBody>
      </p:sp>
      <p:sp>
        <p:nvSpPr>
          <p:cNvPr id="33" name="Freeform 32"/>
          <p:cNvSpPr/>
          <p:nvPr/>
        </p:nvSpPr>
        <p:spPr bwMode="auto">
          <a:xfrm>
            <a:off x="2209800" y="1591235"/>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34" name="Rectangle 19"/>
          <p:cNvSpPr>
            <a:spLocks noChangeArrowheads="1"/>
          </p:cNvSpPr>
          <p:nvPr/>
        </p:nvSpPr>
        <p:spPr bwMode="auto">
          <a:xfrm>
            <a:off x="7315200" y="1676400"/>
            <a:ext cx="105477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 --</a:t>
            </a:r>
          </a:p>
        </p:txBody>
      </p:sp>
      <p:sp>
        <p:nvSpPr>
          <p:cNvPr id="35" name="Rectangle 19"/>
          <p:cNvSpPr>
            <a:spLocks noChangeArrowheads="1"/>
          </p:cNvSpPr>
          <p:nvPr/>
        </p:nvSpPr>
        <p:spPr bwMode="auto">
          <a:xfrm>
            <a:off x="6858000" y="1219200"/>
            <a:ext cx="2151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36" name="Arc 9"/>
          <p:cNvSpPr>
            <a:spLocks/>
          </p:cNvSpPr>
          <p:nvPr/>
        </p:nvSpPr>
        <p:spPr bwMode="auto">
          <a:xfrm rot="8454697">
            <a:off x="6630165" y="1616669"/>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37" name="Rectangle 4"/>
          <p:cNvSpPr txBox="1">
            <a:spLocks noChangeArrowheads="1"/>
          </p:cNvSpPr>
          <p:nvPr/>
        </p:nvSpPr>
        <p:spPr bwMode="auto">
          <a:xfrm>
            <a:off x="6108700" y="3581400"/>
            <a:ext cx="3035300" cy="14478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190500" indent="-190500" fontAlgn="base">
              <a:lnSpc>
                <a:spcPts val="2400"/>
              </a:lnSpc>
              <a:spcBef>
                <a:spcPts val="1500"/>
              </a:spcBef>
              <a:spcAft>
                <a:spcPct val="0"/>
              </a:spcAft>
              <a:buSzPct val="80000"/>
              <a:defRPr/>
            </a:pPr>
            <a:r>
              <a:rPr lang="en-US" sz="2400" kern="0" dirty="0">
                <a:solidFill>
                  <a:prstClr val="black"/>
                </a:solidFill>
              </a:rPr>
              <a:t>Cache Actions:</a:t>
            </a:r>
          </a:p>
          <a:p>
            <a:pPr marL="190500" indent="-190500" fontAlgn="base">
              <a:lnSpc>
                <a:spcPts val="2400"/>
              </a:lnSpc>
              <a:spcAft>
                <a:spcPct val="0"/>
              </a:spcAft>
              <a:buSzPct val="80000"/>
              <a:buFont typeface="Arial" pitchFamily="34" charset="0"/>
              <a:buChar char="•"/>
              <a:defRPr/>
            </a:pPr>
            <a:r>
              <a:rPr lang="en-US" sz="2400" kern="0" dirty="0">
                <a:solidFill>
                  <a:prstClr val="black"/>
                </a:solidFill>
              </a:rPr>
              <a:t>Load, Store, Evict </a:t>
            </a:r>
          </a:p>
          <a:p>
            <a:pPr marL="190500" indent="-190500" fontAlgn="base">
              <a:lnSpc>
                <a:spcPts val="2400"/>
              </a:lnSpc>
              <a:spcBef>
                <a:spcPts val="800"/>
              </a:spcBef>
              <a:spcAft>
                <a:spcPct val="0"/>
              </a:spcAft>
              <a:buSzPct val="80000"/>
              <a:defRPr/>
            </a:pPr>
            <a:r>
              <a:rPr lang="en-US" sz="2400" kern="0" dirty="0">
                <a:solidFill>
                  <a:prstClr val="black"/>
                </a:solidFill>
              </a:rPr>
              <a:t>Bus Actions:</a:t>
            </a:r>
          </a:p>
          <a:p>
            <a:pPr marL="190500" indent="-190500" fontAlgn="base">
              <a:lnSpc>
                <a:spcPts val="2400"/>
              </a:lnSpc>
              <a:spcAft>
                <a:spcPct val="0"/>
              </a:spcAft>
              <a:buSzPct val="80000"/>
              <a:buFont typeface="Arial" pitchFamily="34" charset="0"/>
              <a:buChar char="•"/>
              <a:defRPr/>
            </a:pPr>
            <a:r>
              <a:rPr lang="en-US" sz="2400" kern="0" dirty="0">
                <a:solidFill>
                  <a:prstClr val="black"/>
                </a:solidFill>
              </a:rPr>
              <a:t>BusRd, BusRdX</a:t>
            </a:r>
            <a:br>
              <a:rPr lang="en-US" sz="2400" kern="0" dirty="0">
                <a:solidFill>
                  <a:prstClr val="black"/>
                </a:solidFill>
              </a:rPr>
            </a:br>
            <a:r>
              <a:rPr lang="en-US" sz="2400" kern="0" dirty="0">
                <a:solidFill>
                  <a:prstClr val="black"/>
                </a:solidFill>
              </a:rPr>
              <a:t>BusInv, BusWB,</a:t>
            </a:r>
            <a:br>
              <a:rPr lang="en-US" sz="2400" kern="0" dirty="0">
                <a:solidFill>
                  <a:prstClr val="black"/>
                </a:solidFill>
              </a:rPr>
            </a:br>
            <a:r>
              <a:rPr lang="en-US" sz="2400" kern="0" dirty="0">
                <a:solidFill>
                  <a:prstClr val="black"/>
                </a:solidFill>
              </a:rPr>
              <a:t>BusReply</a:t>
            </a:r>
          </a:p>
        </p:txBody>
      </p:sp>
      <p:sp>
        <p:nvSpPr>
          <p:cNvPr id="38" name="Oval 8"/>
          <p:cNvSpPr>
            <a:spLocks noChangeArrowheads="1"/>
          </p:cNvSpPr>
          <p:nvPr/>
        </p:nvSpPr>
        <p:spPr bwMode="auto">
          <a:xfrm>
            <a:off x="1371600" y="4800600"/>
            <a:ext cx="914400" cy="914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0" fontAlgn="base" hangingPunct="0">
              <a:spcBef>
                <a:spcPct val="0"/>
              </a:spcBef>
              <a:spcAft>
                <a:spcPct val="0"/>
              </a:spcAft>
            </a:pPr>
            <a:r>
              <a:rPr lang="en-US" dirty="0">
                <a:solidFill>
                  <a:prstClr val="black"/>
                </a:solidFill>
              </a:rPr>
              <a:t>Modified</a:t>
            </a:r>
          </a:p>
        </p:txBody>
      </p:sp>
      <p:sp>
        <p:nvSpPr>
          <p:cNvPr id="39" name="Freeform 38"/>
          <p:cNvSpPr/>
          <p:nvPr/>
        </p:nvSpPr>
        <p:spPr bwMode="auto">
          <a:xfrm rot="16035852" flipH="1">
            <a:off x="286556" y="3507636"/>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0" name="Freeform 39"/>
          <p:cNvSpPr/>
          <p:nvPr/>
        </p:nvSpPr>
        <p:spPr bwMode="auto">
          <a:xfrm rot="5400000" flipH="1">
            <a:off x="994243" y="3501558"/>
            <a:ext cx="228319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1" name="Rectangle 12"/>
          <p:cNvSpPr>
            <a:spLocks noChangeArrowheads="1"/>
          </p:cNvSpPr>
          <p:nvPr/>
        </p:nvSpPr>
        <p:spPr bwMode="auto">
          <a:xfrm rot="5400000">
            <a:off x="1376200" y="3411958"/>
            <a:ext cx="2127506"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BusRdX </a:t>
            </a:r>
            <a:r>
              <a:rPr lang="en-US" sz="2000" dirty="0">
                <a:solidFill>
                  <a:prstClr val="black"/>
                </a:solidFill>
              </a:rPr>
              <a:t>/ BusReply</a:t>
            </a:r>
          </a:p>
        </p:txBody>
      </p:sp>
      <p:sp>
        <p:nvSpPr>
          <p:cNvPr id="42" name="Freeform 41"/>
          <p:cNvSpPr/>
          <p:nvPr/>
        </p:nvSpPr>
        <p:spPr bwMode="auto">
          <a:xfrm rot="10800000">
            <a:off x="2209800" y="2129116"/>
            <a:ext cx="3500718" cy="309283"/>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Lst>
            <a:ahLst/>
            <a:cxnLst>
              <a:cxn ang="0">
                <a:pos x="connsiteX0" y="connsiteY0"/>
              </a:cxn>
              <a:cxn ang="0">
                <a:pos x="connsiteX1" y="connsiteY1"/>
              </a:cxn>
              <a:cxn ang="0">
                <a:pos x="connsiteX2" y="connsiteY2"/>
              </a:cxn>
            </a:cxnLst>
            <a:rect l="l" t="t" r="r" b="b"/>
            <a:pathLst>
              <a:path w="3567953" h="309283">
                <a:moveTo>
                  <a:pt x="0" y="309283"/>
                </a:moveTo>
                <a:cubicBezTo>
                  <a:pt x="626035" y="188259"/>
                  <a:pt x="1072776" y="17930"/>
                  <a:pt x="1667435" y="8965"/>
                </a:cubicBezTo>
                <a:cubicBezTo>
                  <a:pt x="2262094" y="0"/>
                  <a:pt x="3004670" y="152400"/>
                  <a:pt x="3567953" y="255494"/>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3" name="Rectangle 19"/>
          <p:cNvSpPr>
            <a:spLocks noChangeArrowheads="1"/>
          </p:cNvSpPr>
          <p:nvPr/>
        </p:nvSpPr>
        <p:spPr bwMode="auto">
          <a:xfrm>
            <a:off x="3456361" y="2421855"/>
            <a:ext cx="104394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a:t>
            </a:r>
          </a:p>
        </p:txBody>
      </p:sp>
      <p:sp>
        <p:nvSpPr>
          <p:cNvPr id="44" name="Freeform 43"/>
          <p:cNvSpPr/>
          <p:nvPr/>
        </p:nvSpPr>
        <p:spPr bwMode="auto">
          <a:xfrm rot="20487262">
            <a:off x="1890195" y="3006977"/>
            <a:ext cx="4291693" cy="1453169"/>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5" name="Freeform 44"/>
          <p:cNvSpPr/>
          <p:nvPr/>
        </p:nvSpPr>
        <p:spPr bwMode="auto">
          <a:xfrm rot="9708963">
            <a:off x="1919337" y="3271387"/>
            <a:ext cx="4619526" cy="1610625"/>
          </a:xfrm>
          <a:custGeom>
            <a:avLst/>
            <a:gdLst>
              <a:gd name="connsiteX0" fmla="*/ 0 w 3567953"/>
              <a:gd name="connsiteY0" fmla="*/ 259977 h 259977"/>
              <a:gd name="connsiteX1" fmla="*/ 1846729 w 3567953"/>
              <a:gd name="connsiteY1" fmla="*/ 8965 h 259977"/>
              <a:gd name="connsiteX2" fmla="*/ 3567953 w 3567953"/>
              <a:gd name="connsiteY2" fmla="*/ 206188 h 259977"/>
              <a:gd name="connsiteX0" fmla="*/ 0 w 3567953"/>
              <a:gd name="connsiteY0" fmla="*/ 309283 h 309283"/>
              <a:gd name="connsiteX1" fmla="*/ 1667435 w 3567953"/>
              <a:gd name="connsiteY1" fmla="*/ 8965 h 309283"/>
              <a:gd name="connsiteX2" fmla="*/ 3567953 w 3567953"/>
              <a:gd name="connsiteY2" fmla="*/ 255494 h 309283"/>
              <a:gd name="connsiteX0" fmla="*/ 0 w 3910048"/>
              <a:gd name="connsiteY0" fmla="*/ 1556263 h 1556263"/>
              <a:gd name="connsiteX1" fmla="*/ 1667435 w 3910048"/>
              <a:gd name="connsiteY1" fmla="*/ 1255945 h 1556263"/>
              <a:gd name="connsiteX2" fmla="*/ 3910048 w 3910048"/>
              <a:gd name="connsiteY2" fmla="*/ 103094 h 1556263"/>
              <a:gd name="connsiteX0" fmla="*/ 0 w 3910048"/>
              <a:gd name="connsiteY0" fmla="*/ 1556263 h 1556263"/>
              <a:gd name="connsiteX1" fmla="*/ 1494292 w 3910048"/>
              <a:gd name="connsiteY1" fmla="*/ 579905 h 1556263"/>
              <a:gd name="connsiteX2" fmla="*/ 3910048 w 3910048"/>
              <a:gd name="connsiteY2" fmla="*/ 103094 h 1556263"/>
              <a:gd name="connsiteX0" fmla="*/ 0 w 3910048"/>
              <a:gd name="connsiteY0" fmla="*/ 1556263 h 1556263"/>
              <a:gd name="connsiteX1" fmla="*/ 395335 w 3910048"/>
              <a:gd name="connsiteY1" fmla="*/ 1300472 h 1556263"/>
              <a:gd name="connsiteX2" fmla="*/ 1494292 w 3910048"/>
              <a:gd name="connsiteY2" fmla="*/ 579905 h 1556263"/>
              <a:gd name="connsiteX3" fmla="*/ 3910048 w 3910048"/>
              <a:gd name="connsiteY3" fmla="*/ 103094 h 1556263"/>
              <a:gd name="connsiteX0" fmla="*/ 0 w 3910048"/>
              <a:gd name="connsiteY0" fmla="*/ 1453169 h 1453169"/>
              <a:gd name="connsiteX1" fmla="*/ 395335 w 3910048"/>
              <a:gd name="connsiteY1" fmla="*/ 1197378 h 1453169"/>
              <a:gd name="connsiteX2" fmla="*/ 1494292 w 3910048"/>
              <a:gd name="connsiteY2" fmla="*/ 476811 h 1453169"/>
              <a:gd name="connsiteX3" fmla="*/ 2702381 w 3910048"/>
              <a:gd name="connsiteY3" fmla="*/ 117923 h 1453169"/>
              <a:gd name="connsiteX4" fmla="*/ 3910048 w 3910048"/>
              <a:gd name="connsiteY4" fmla="*/ 0 h 1453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0048" h="1453169">
                <a:moveTo>
                  <a:pt x="0" y="1453169"/>
                </a:moveTo>
                <a:cubicBezTo>
                  <a:pt x="73616" y="1422838"/>
                  <a:pt x="146286" y="1360104"/>
                  <a:pt x="395335" y="1197378"/>
                </a:cubicBezTo>
                <a:cubicBezTo>
                  <a:pt x="644384" y="1034652"/>
                  <a:pt x="1109784" y="656720"/>
                  <a:pt x="1494292" y="476811"/>
                </a:cubicBezTo>
                <a:cubicBezTo>
                  <a:pt x="1878800" y="296902"/>
                  <a:pt x="2299755" y="197392"/>
                  <a:pt x="2702381" y="117923"/>
                </a:cubicBezTo>
                <a:cubicBezTo>
                  <a:pt x="3105007" y="38455"/>
                  <a:pt x="3709840" y="23200"/>
                  <a:pt x="3910048" y="0"/>
                </a:cubicBezTo>
              </a:path>
            </a:pathLst>
          </a:custGeom>
          <a:noFill/>
          <a:ln w="9525" cap="flat" cmpd="sng" algn="ctr">
            <a:solidFill>
              <a:schemeClr val="tx1"/>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46" name="Rectangle 19"/>
          <p:cNvSpPr>
            <a:spLocks noChangeArrowheads="1"/>
          </p:cNvSpPr>
          <p:nvPr/>
        </p:nvSpPr>
        <p:spPr bwMode="auto">
          <a:xfrm rot="19370607">
            <a:off x="2965608" y="3305168"/>
            <a:ext cx="199445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 </a:t>
            </a:r>
            <a:r>
              <a:rPr lang="en-US" sz="2000" dirty="0">
                <a:solidFill>
                  <a:prstClr val="black"/>
                </a:solidFill>
              </a:rPr>
              <a:t>/ BusReply</a:t>
            </a:r>
          </a:p>
        </p:txBody>
      </p:sp>
      <p:sp>
        <p:nvSpPr>
          <p:cNvPr id="47" name="Rectangle 12"/>
          <p:cNvSpPr>
            <a:spLocks noChangeArrowheads="1"/>
          </p:cNvSpPr>
          <p:nvPr/>
        </p:nvSpPr>
        <p:spPr bwMode="auto">
          <a:xfrm rot="5400000">
            <a:off x="1196509" y="3482509"/>
            <a:ext cx="1629037"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Evict / BusWB</a:t>
            </a:r>
          </a:p>
        </p:txBody>
      </p:sp>
      <p:sp>
        <p:nvSpPr>
          <p:cNvPr id="48" name="Arc 9"/>
          <p:cNvSpPr>
            <a:spLocks/>
          </p:cNvSpPr>
          <p:nvPr/>
        </p:nvSpPr>
        <p:spPr bwMode="auto">
          <a:xfrm rot="18257111">
            <a:off x="853253" y="5320867"/>
            <a:ext cx="629771" cy="553736"/>
          </a:xfrm>
          <a:custGeom>
            <a:avLst/>
            <a:gdLst>
              <a:gd name="T0" fmla="*/ 505 w 43200"/>
              <a:gd name="T1" fmla="*/ 474 h 43200"/>
              <a:gd name="T2" fmla="*/ 599 w 43200"/>
              <a:gd name="T3" fmla="*/ 328 h 43200"/>
              <a:gd name="T4" fmla="*/ 303 w 43200"/>
              <a:gd name="T5" fmla="*/ 27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path>
              <a:path w="43200" h="43200" stroke="0" extrusionOk="0">
                <a:moveTo>
                  <a:pt x="35975" y="37722"/>
                </a:moveTo>
                <a:cubicBezTo>
                  <a:pt x="32017" y="41250"/>
                  <a:pt x="26901" y="43199"/>
                  <a:pt x="21600" y="43200"/>
                </a:cubicBezTo>
                <a:cubicBezTo>
                  <a:pt x="9670" y="43200"/>
                  <a:pt x="0" y="33529"/>
                  <a:pt x="0" y="21600"/>
                </a:cubicBezTo>
                <a:cubicBezTo>
                  <a:pt x="0" y="9670"/>
                  <a:pt x="9670" y="0"/>
                  <a:pt x="21600" y="0"/>
                </a:cubicBezTo>
                <a:cubicBezTo>
                  <a:pt x="33529" y="0"/>
                  <a:pt x="43200" y="9670"/>
                  <a:pt x="43200" y="21600"/>
                </a:cubicBezTo>
                <a:cubicBezTo>
                  <a:pt x="43200" y="23099"/>
                  <a:pt x="43043" y="24594"/>
                  <a:pt x="42734" y="26062"/>
                </a:cubicBezTo>
                <a:lnTo>
                  <a:pt x="21600" y="21600"/>
                </a:lnTo>
                <a:close/>
              </a:path>
            </a:pathLst>
          </a:custGeom>
          <a:noFill/>
          <a:ln w="12700" cap="rnd">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sz="2400" dirty="0">
              <a:solidFill>
                <a:prstClr val="black"/>
              </a:solidFill>
            </a:endParaRPr>
          </a:p>
        </p:txBody>
      </p:sp>
      <p:sp>
        <p:nvSpPr>
          <p:cNvPr id="49" name="Rectangle 19"/>
          <p:cNvSpPr>
            <a:spLocks noChangeArrowheads="1"/>
          </p:cNvSpPr>
          <p:nvPr/>
        </p:nvSpPr>
        <p:spPr bwMode="auto">
          <a:xfrm>
            <a:off x="0" y="5867400"/>
            <a:ext cx="1728552"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Load, Store / --</a:t>
            </a:r>
          </a:p>
        </p:txBody>
      </p:sp>
      <p:sp>
        <p:nvSpPr>
          <p:cNvPr id="50" name="Rectangle 19"/>
          <p:cNvSpPr>
            <a:spLocks noChangeArrowheads="1"/>
          </p:cNvSpPr>
          <p:nvPr/>
        </p:nvSpPr>
        <p:spPr bwMode="auto">
          <a:xfrm rot="19370607">
            <a:off x="3516708" y="4025977"/>
            <a:ext cx="1634551"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solidFill>
                  <a:prstClr val="black"/>
                </a:solidFill>
              </a:rPr>
              <a:t>Store</a:t>
            </a:r>
            <a:r>
              <a:rPr lang="en-US" sz="2000" dirty="0">
                <a:solidFill>
                  <a:srgbClr val="6C0E0E"/>
                </a:solidFill>
              </a:rPr>
              <a:t> </a:t>
            </a:r>
            <a:r>
              <a:rPr lang="en-US" sz="2000" dirty="0">
                <a:solidFill>
                  <a:prstClr val="black"/>
                </a:solidFill>
              </a:rPr>
              <a:t>/ BusInv</a:t>
            </a:r>
          </a:p>
        </p:txBody>
      </p:sp>
      <p:sp>
        <p:nvSpPr>
          <p:cNvPr id="51" name="Rectangle 19"/>
          <p:cNvSpPr>
            <a:spLocks noChangeArrowheads="1"/>
          </p:cNvSpPr>
          <p:nvPr/>
        </p:nvSpPr>
        <p:spPr bwMode="auto">
          <a:xfrm>
            <a:off x="2438400" y="1905000"/>
            <a:ext cx="3091488" cy="397545"/>
          </a:xfrm>
          <a:prstGeom prst="rect">
            <a:avLst/>
          </a:prstGeom>
          <a:noFill/>
          <a:ln w="12700">
            <a:noFill/>
            <a:prstDash val="sysDot"/>
            <a:miter lim="800000"/>
            <a:headEnd/>
            <a:tailEnd/>
          </a:ln>
        </p:spPr>
        <p:txBody>
          <a:bodyPr wrap="none" lIns="90488" tIns="44450" rIns="90488" bIns="44450">
            <a:spAutoFit/>
          </a:bodyPr>
          <a:lstStyle/>
          <a:p>
            <a:pPr algn="ctr" eaLnBrk="0" fontAlgn="base" hangingPunct="0">
              <a:spcBef>
                <a:spcPct val="0"/>
              </a:spcBef>
              <a:spcAft>
                <a:spcPct val="0"/>
              </a:spcAft>
            </a:pPr>
            <a:r>
              <a:rPr lang="en-US" sz="2000" dirty="0"/>
              <a:t>BusRdX, BusInv </a:t>
            </a:r>
            <a:r>
              <a:rPr lang="en-US" sz="2000" dirty="0">
                <a:solidFill>
                  <a:prstClr val="black"/>
                </a:solidFill>
              </a:rPr>
              <a:t>/ [BusReply]</a:t>
            </a:r>
          </a:p>
        </p:txBody>
      </p:sp>
      <p:sp>
        <p:nvSpPr>
          <p:cNvPr id="26" name="TextBox 2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Usable coherence protocol</a:t>
            </a:r>
            <a:endParaRPr lang="en-US" sz="3200" i="1" u="sng" dirty="0">
              <a:solidFill>
                <a:schemeClr val="bg1"/>
              </a:solidFill>
            </a:endParaRPr>
          </a:p>
        </p:txBody>
      </p:sp>
    </p:spTree>
    <p:extLst>
      <p:ext uri="{BB962C8B-B14F-4D97-AF65-F5344CB8AC3E}">
        <p14:creationId xmlns:p14="http://schemas.microsoft.com/office/powerpoint/2010/main" val="39068840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normAutofit fontScale="90000"/>
          </a:bodyPr>
          <a:lstStyle/>
          <a:p>
            <a:r>
              <a:rPr lang="en-US"/>
              <a:t>Scalable Cache Coherence</a:t>
            </a:r>
            <a:endParaRPr lang="en-US" dirty="0"/>
          </a:p>
        </p:txBody>
      </p:sp>
      <p:sp>
        <p:nvSpPr>
          <p:cNvPr id="550915" name="Rectangle 3" descr="Rectangle: Click to edit Master text styles&#10;Second level&#10;Third level&#10;Fourth level&#10;Fifth level"/>
          <p:cNvSpPr>
            <a:spLocks noGrp="1" noChangeArrowheads="1"/>
          </p:cNvSpPr>
          <p:nvPr>
            <p:ph idx="1"/>
          </p:nvPr>
        </p:nvSpPr>
        <p:spPr/>
        <p:txBody>
          <a:bodyPr>
            <a:normAutofit/>
          </a:bodyPr>
          <a:lstStyle/>
          <a:p>
            <a:r>
              <a:rPr lang="en-US" dirty="0"/>
              <a:t>Part I: bus bandwidth</a:t>
            </a:r>
          </a:p>
          <a:p>
            <a:pPr lvl="1"/>
            <a:r>
              <a:rPr lang="en-US" dirty="0"/>
              <a:t>Replace non-scalable bandwidth substrate (bus)</a:t>
            </a:r>
            <a:br>
              <a:rPr lang="en-US" dirty="0"/>
            </a:br>
            <a:r>
              <a:rPr lang="en-US" dirty="0"/>
              <a:t>…with scalable-bandwidth one (e.g., mesh)</a:t>
            </a:r>
          </a:p>
          <a:p>
            <a:r>
              <a:rPr lang="en-US" dirty="0"/>
              <a:t>Part II: processor snooping bandwidth</a:t>
            </a:r>
          </a:p>
          <a:p>
            <a:pPr lvl="1"/>
            <a:r>
              <a:rPr lang="en-US" dirty="0"/>
              <a:t>Most snoops result in no action</a:t>
            </a:r>
          </a:p>
          <a:p>
            <a:pPr lvl="1"/>
            <a:r>
              <a:rPr lang="en-US" dirty="0"/>
              <a:t>Replace non-scalable broadcast protocol (spam everyone)</a:t>
            </a:r>
            <a:br>
              <a:rPr lang="en-US" dirty="0"/>
            </a:br>
            <a:r>
              <a:rPr lang="en-US" dirty="0"/>
              <a:t>…with scalable directory protocol (spam cores that care)</a:t>
            </a:r>
          </a:p>
        </p:txBody>
      </p:sp>
      <p:sp>
        <p:nvSpPr>
          <p:cNvPr id="4" name="TextBox 3"/>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Requires a “</a:t>
            </a:r>
            <a:r>
              <a:rPr lang="en-US" sz="3200" i="1" u="sng" dirty="0">
                <a:solidFill>
                  <a:schemeClr val="bg1"/>
                </a:solidFill>
              </a:rPr>
              <a:t>directory</a:t>
            </a:r>
            <a:r>
              <a:rPr lang="en-US" sz="3200" dirty="0">
                <a:solidFill>
                  <a:schemeClr val="bg1"/>
                </a:solidFill>
              </a:rPr>
              <a:t>” to keep track of “</a:t>
            </a:r>
            <a:r>
              <a:rPr lang="en-US" sz="3200" i="1" u="sng" dirty="0">
                <a:solidFill>
                  <a:schemeClr val="bg1"/>
                </a:solidFill>
              </a:rPr>
              <a:t>sharers</a:t>
            </a:r>
            <a:r>
              <a:rPr lang="en-US" sz="3200" dirty="0">
                <a:solidFill>
                  <a:schemeClr val="bg1"/>
                </a:solidFill>
              </a:rPr>
              <a:t>”</a:t>
            </a:r>
          </a:p>
        </p:txBody>
      </p:sp>
    </p:spTree>
    <p:extLst>
      <p:ext uri="{BB962C8B-B14F-4D97-AF65-F5344CB8AC3E}">
        <p14:creationId xmlns:p14="http://schemas.microsoft.com/office/powerpoint/2010/main" val="235826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normAutofit fontScale="90000"/>
          </a:bodyPr>
          <a:lstStyle/>
          <a:p>
            <a:r>
              <a:rPr lang="en-US"/>
              <a:t>Directory Coherence Protocols</a:t>
            </a:r>
          </a:p>
        </p:txBody>
      </p:sp>
      <p:sp>
        <p:nvSpPr>
          <p:cNvPr id="555011" name="Rectangle 3" descr="Rectangle: Click to edit Master text styles&#10;Second level&#10;Third level&#10;Fourth level&#10;Fifth level"/>
          <p:cNvSpPr>
            <a:spLocks noGrp="1" noChangeArrowheads="1"/>
          </p:cNvSpPr>
          <p:nvPr>
            <p:ph idx="1"/>
          </p:nvPr>
        </p:nvSpPr>
        <p:spPr/>
        <p:txBody>
          <a:bodyPr>
            <a:normAutofit/>
          </a:bodyPr>
          <a:lstStyle/>
          <a:p>
            <a:r>
              <a:rPr lang="en-US" dirty="0"/>
              <a:t>Extend memory to track caching information</a:t>
            </a:r>
          </a:p>
          <a:p>
            <a:r>
              <a:rPr lang="en-US" dirty="0"/>
              <a:t>For each physical cache line, a </a:t>
            </a:r>
            <a:r>
              <a:rPr lang="en-US" i="1" u="sng" dirty="0"/>
              <a:t>home</a:t>
            </a:r>
            <a:r>
              <a:rPr lang="en-US" dirty="0"/>
              <a:t> directory tracks:</a:t>
            </a:r>
          </a:p>
          <a:p>
            <a:pPr lvl="1"/>
            <a:r>
              <a:rPr lang="en-US" dirty="0"/>
              <a:t>Owner: core that has a dirty copy (i.e., M state)</a:t>
            </a:r>
          </a:p>
          <a:p>
            <a:pPr lvl="1"/>
            <a:r>
              <a:rPr lang="en-US" dirty="0"/>
              <a:t>Sharers: cores that have clean copies (i.e., S state)</a:t>
            </a:r>
          </a:p>
          <a:p>
            <a:r>
              <a:rPr lang="en-US" dirty="0"/>
              <a:t>Cores send coherence events to home directory</a:t>
            </a:r>
          </a:p>
          <a:p>
            <a:pPr lvl="1"/>
            <a:r>
              <a:rPr lang="en-US" dirty="0"/>
              <a:t>Home directory only sends events to cores that care</a:t>
            </a:r>
          </a:p>
        </p:txBody>
      </p:sp>
    </p:spTree>
    <p:extLst>
      <p:ext uri="{BB962C8B-B14F-4D97-AF65-F5344CB8AC3E}">
        <p14:creationId xmlns:p14="http://schemas.microsoft.com/office/powerpoint/2010/main" val="2352180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fontScale="90000"/>
          </a:bodyPr>
          <a:lstStyle/>
          <a:p>
            <a:r>
              <a:rPr lang="en-US"/>
              <a:t>Read Transaction</a:t>
            </a:r>
            <a:endParaRPr lang="en-US" dirty="0"/>
          </a:p>
        </p:txBody>
      </p:sp>
      <p:sp>
        <p:nvSpPr>
          <p:cNvPr id="528387" name="Rectangle 3"/>
          <p:cNvSpPr>
            <a:spLocks noGrp="1" noChangeArrowheads="1"/>
          </p:cNvSpPr>
          <p:nvPr>
            <p:ph idx="1"/>
          </p:nvPr>
        </p:nvSpPr>
        <p:spPr/>
        <p:txBody>
          <a:bodyPr/>
          <a:lstStyle/>
          <a:p>
            <a:r>
              <a:rPr lang="en-US"/>
              <a:t>L has a cache miss on a load instruction</a:t>
            </a:r>
            <a:endParaRPr lang="en-US" dirty="0"/>
          </a:p>
        </p:txBody>
      </p:sp>
      <p:sp>
        <p:nvSpPr>
          <p:cNvPr id="11" name="Oval 10"/>
          <p:cNvSpPr/>
          <p:nvPr/>
        </p:nvSpPr>
        <p:spPr bwMode="auto">
          <a:xfrm>
            <a:off x="2280709" y="3886200"/>
            <a:ext cx="685800" cy="6858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L</a:t>
            </a:r>
          </a:p>
        </p:txBody>
      </p:sp>
      <p:sp>
        <p:nvSpPr>
          <p:cNvPr id="12" name="Oval 11"/>
          <p:cNvSpPr/>
          <p:nvPr/>
        </p:nvSpPr>
        <p:spPr bwMode="auto">
          <a:xfrm>
            <a:off x="4109509" y="3886200"/>
            <a:ext cx="685800" cy="6858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H</a:t>
            </a:r>
          </a:p>
        </p:txBody>
      </p:sp>
      <p:sp>
        <p:nvSpPr>
          <p:cNvPr id="13" name="Curved Down Arrow 12"/>
          <p:cNvSpPr/>
          <p:nvPr/>
        </p:nvSpPr>
        <p:spPr bwMode="auto">
          <a:xfrm>
            <a:off x="2814109" y="3581400"/>
            <a:ext cx="1524000" cy="304800"/>
          </a:xfrm>
          <a:prstGeom prst="curved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14" name="TextBox 13"/>
          <p:cNvSpPr txBox="1"/>
          <p:nvPr/>
        </p:nvSpPr>
        <p:spPr>
          <a:xfrm>
            <a:off x="2914874" y="3276600"/>
            <a:ext cx="1297086"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6EB43F"/>
                </a:solidFill>
                <a:latin typeface="Calibri"/>
              </a:rPr>
              <a:t>1: Read </a:t>
            </a:r>
            <a:r>
              <a:rPr lang="en-US" dirty="0" err="1">
                <a:solidFill>
                  <a:srgbClr val="6EB43F"/>
                </a:solidFill>
                <a:latin typeface="Calibri"/>
              </a:rPr>
              <a:t>Req</a:t>
            </a:r>
            <a:endParaRPr lang="en-US" dirty="0">
              <a:solidFill>
                <a:srgbClr val="6EB43F"/>
              </a:solidFill>
              <a:latin typeface="Calibri"/>
            </a:endParaRPr>
          </a:p>
        </p:txBody>
      </p:sp>
      <p:sp>
        <p:nvSpPr>
          <p:cNvPr id="15" name="Curved Down Arrow 14"/>
          <p:cNvSpPr/>
          <p:nvPr/>
        </p:nvSpPr>
        <p:spPr bwMode="auto">
          <a:xfrm rot="10800000">
            <a:off x="2737909" y="4572000"/>
            <a:ext cx="1524000" cy="304800"/>
          </a:xfrm>
          <a:prstGeom prst="curved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16" name="TextBox 15"/>
          <p:cNvSpPr txBox="1"/>
          <p:nvPr/>
        </p:nvSpPr>
        <p:spPr>
          <a:xfrm>
            <a:off x="2811762" y="4888468"/>
            <a:ext cx="1454181"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2: Read Reply</a:t>
            </a:r>
          </a:p>
        </p:txBody>
      </p:sp>
    </p:spTree>
    <p:extLst>
      <p:ext uri="{BB962C8B-B14F-4D97-AF65-F5344CB8AC3E}">
        <p14:creationId xmlns:p14="http://schemas.microsoft.com/office/powerpoint/2010/main" val="288136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fontScale="90000"/>
          </a:bodyPr>
          <a:lstStyle/>
          <a:p>
            <a:r>
              <a:rPr lang="en-US"/>
              <a:t>4-hop Read Transaction  </a:t>
            </a:r>
            <a:endParaRPr lang="en-US" dirty="0"/>
          </a:p>
        </p:txBody>
      </p:sp>
      <p:sp>
        <p:nvSpPr>
          <p:cNvPr id="528387" name="Rectangle 3"/>
          <p:cNvSpPr>
            <a:spLocks noGrp="1" noChangeArrowheads="1"/>
          </p:cNvSpPr>
          <p:nvPr>
            <p:ph idx="1"/>
          </p:nvPr>
        </p:nvSpPr>
        <p:spPr/>
        <p:txBody>
          <a:bodyPr/>
          <a:lstStyle/>
          <a:p>
            <a:r>
              <a:rPr lang="en-US"/>
              <a:t>L has a cache miss on a load instruction</a:t>
            </a:r>
          </a:p>
          <a:p>
            <a:pPr lvl="1"/>
            <a:r>
              <a:rPr lang="en-US"/>
              <a:t>Block was previously in modified state at R</a:t>
            </a:r>
            <a:endParaRPr lang="en-US" dirty="0"/>
          </a:p>
        </p:txBody>
      </p:sp>
      <p:sp>
        <p:nvSpPr>
          <p:cNvPr id="17" name="Oval 16"/>
          <p:cNvSpPr/>
          <p:nvPr/>
        </p:nvSpPr>
        <p:spPr bwMode="auto">
          <a:xfrm>
            <a:off x="2284743" y="3886200"/>
            <a:ext cx="681094" cy="6858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L</a:t>
            </a:r>
          </a:p>
        </p:txBody>
      </p:sp>
      <p:sp>
        <p:nvSpPr>
          <p:cNvPr id="18" name="Oval 17"/>
          <p:cNvSpPr/>
          <p:nvPr/>
        </p:nvSpPr>
        <p:spPr bwMode="auto">
          <a:xfrm>
            <a:off x="4113543" y="3886200"/>
            <a:ext cx="685800" cy="6858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H</a:t>
            </a:r>
          </a:p>
        </p:txBody>
      </p:sp>
      <p:sp>
        <p:nvSpPr>
          <p:cNvPr id="19" name="Curved Down Arrow 18"/>
          <p:cNvSpPr/>
          <p:nvPr/>
        </p:nvSpPr>
        <p:spPr bwMode="auto">
          <a:xfrm>
            <a:off x="2818143" y="3581400"/>
            <a:ext cx="1524000" cy="304800"/>
          </a:xfrm>
          <a:prstGeom prst="curved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0" name="TextBox 19"/>
          <p:cNvSpPr txBox="1"/>
          <p:nvPr/>
        </p:nvSpPr>
        <p:spPr>
          <a:xfrm>
            <a:off x="2914874" y="3276600"/>
            <a:ext cx="1297086"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6EB43F"/>
                </a:solidFill>
                <a:latin typeface="Calibri"/>
              </a:rPr>
              <a:t>1: Read </a:t>
            </a:r>
            <a:r>
              <a:rPr lang="en-US" dirty="0" err="1">
                <a:solidFill>
                  <a:srgbClr val="6EB43F"/>
                </a:solidFill>
                <a:latin typeface="Calibri"/>
              </a:rPr>
              <a:t>Req</a:t>
            </a:r>
            <a:endParaRPr lang="en-US" dirty="0">
              <a:solidFill>
                <a:srgbClr val="6EB43F"/>
              </a:solidFill>
              <a:latin typeface="Calibri"/>
            </a:endParaRPr>
          </a:p>
        </p:txBody>
      </p:sp>
      <p:sp>
        <p:nvSpPr>
          <p:cNvPr id="21" name="Curved Down Arrow 20"/>
          <p:cNvSpPr/>
          <p:nvPr/>
        </p:nvSpPr>
        <p:spPr bwMode="auto">
          <a:xfrm rot="10800000">
            <a:off x="2733992" y="4572000"/>
            <a:ext cx="1524000" cy="304800"/>
          </a:xfrm>
          <a:prstGeom prst="curved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2" name="TextBox 21"/>
          <p:cNvSpPr txBox="1"/>
          <p:nvPr/>
        </p:nvSpPr>
        <p:spPr>
          <a:xfrm>
            <a:off x="2807845" y="4888468"/>
            <a:ext cx="1454181"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4: Read Reply</a:t>
            </a:r>
          </a:p>
        </p:txBody>
      </p:sp>
      <p:sp>
        <p:nvSpPr>
          <p:cNvPr id="23" name="Oval 22"/>
          <p:cNvSpPr/>
          <p:nvPr/>
        </p:nvSpPr>
        <p:spPr bwMode="auto">
          <a:xfrm>
            <a:off x="6018543" y="3962400"/>
            <a:ext cx="685800" cy="6858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R</a:t>
            </a:r>
          </a:p>
        </p:txBody>
      </p:sp>
      <p:sp>
        <p:nvSpPr>
          <p:cNvPr id="24" name="Cloud Callout 23"/>
          <p:cNvSpPr/>
          <p:nvPr/>
        </p:nvSpPr>
        <p:spPr bwMode="auto">
          <a:xfrm>
            <a:off x="4265943" y="2590800"/>
            <a:ext cx="1219200" cy="762000"/>
          </a:xfrm>
          <a:prstGeom prst="cloudCallout">
            <a:avLst>
              <a:gd name="adj1" fmla="val -27755"/>
              <a:gd name="adj2" fmla="val 1272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State: M Owner: R</a:t>
            </a:r>
          </a:p>
        </p:txBody>
      </p:sp>
      <p:sp>
        <p:nvSpPr>
          <p:cNvPr id="25" name="Curved Down Arrow 24"/>
          <p:cNvSpPr/>
          <p:nvPr/>
        </p:nvSpPr>
        <p:spPr bwMode="auto">
          <a:xfrm>
            <a:off x="4723143" y="3657600"/>
            <a:ext cx="1524000" cy="304800"/>
          </a:xfrm>
          <a:prstGeom prst="curved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6" name="TextBox 25"/>
          <p:cNvSpPr txBox="1"/>
          <p:nvPr/>
        </p:nvSpPr>
        <p:spPr>
          <a:xfrm>
            <a:off x="4759431" y="3352800"/>
            <a:ext cx="1376915"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2: Recall </a:t>
            </a:r>
            <a:r>
              <a:rPr lang="en-US" dirty="0" err="1">
                <a:solidFill>
                  <a:srgbClr val="003E7E"/>
                </a:solidFill>
                <a:latin typeface="Calibri"/>
              </a:rPr>
              <a:t>Req</a:t>
            </a:r>
            <a:endParaRPr lang="en-US" dirty="0">
              <a:solidFill>
                <a:srgbClr val="003E7E"/>
              </a:solidFill>
              <a:latin typeface="Calibri"/>
            </a:endParaRPr>
          </a:p>
        </p:txBody>
      </p:sp>
      <p:sp>
        <p:nvSpPr>
          <p:cNvPr id="27" name="Curved Down Arrow 26"/>
          <p:cNvSpPr/>
          <p:nvPr/>
        </p:nvSpPr>
        <p:spPr bwMode="auto">
          <a:xfrm rot="10800000">
            <a:off x="4642909" y="4572000"/>
            <a:ext cx="1524000" cy="304800"/>
          </a:xfrm>
          <a:prstGeom prst="curved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8" name="TextBox 27"/>
          <p:cNvSpPr txBox="1"/>
          <p:nvPr/>
        </p:nvSpPr>
        <p:spPr>
          <a:xfrm>
            <a:off x="4676848" y="4888468"/>
            <a:ext cx="1534011"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3: Recall Reply</a:t>
            </a:r>
          </a:p>
        </p:txBody>
      </p:sp>
    </p:spTree>
    <p:extLst>
      <p:ext uri="{BB962C8B-B14F-4D97-AF65-F5344CB8AC3E}">
        <p14:creationId xmlns:p14="http://schemas.microsoft.com/office/powerpoint/2010/main" val="259812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4" grpId="0" animBg="1"/>
      <p:bldP spid="25" grpId="0" animBg="1"/>
      <p:bldP spid="26" grpId="0"/>
      <p:bldP spid="27" grpId="0" animBg="1"/>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fontScale="90000"/>
          </a:bodyPr>
          <a:lstStyle/>
          <a:p>
            <a:r>
              <a:rPr lang="en-US"/>
              <a:t>3-hop Read Transaction  </a:t>
            </a:r>
            <a:endParaRPr lang="en-US" dirty="0"/>
          </a:p>
        </p:txBody>
      </p:sp>
      <p:sp>
        <p:nvSpPr>
          <p:cNvPr id="528387" name="Rectangle 3"/>
          <p:cNvSpPr>
            <a:spLocks noGrp="1" noChangeArrowheads="1"/>
          </p:cNvSpPr>
          <p:nvPr>
            <p:ph idx="1"/>
          </p:nvPr>
        </p:nvSpPr>
        <p:spPr/>
        <p:txBody>
          <a:bodyPr/>
          <a:lstStyle/>
          <a:p>
            <a:r>
              <a:rPr lang="en-US" dirty="0"/>
              <a:t>L has a cache miss on a load instruction</a:t>
            </a:r>
          </a:p>
          <a:p>
            <a:pPr lvl="1"/>
            <a:r>
              <a:rPr lang="en-US" dirty="0"/>
              <a:t>Block was previously in modified state at R</a:t>
            </a:r>
          </a:p>
        </p:txBody>
      </p:sp>
      <p:sp>
        <p:nvSpPr>
          <p:cNvPr id="17" name="Oval 16"/>
          <p:cNvSpPr/>
          <p:nvPr/>
        </p:nvSpPr>
        <p:spPr bwMode="auto">
          <a:xfrm>
            <a:off x="2284743" y="3886200"/>
            <a:ext cx="681094" cy="6858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L</a:t>
            </a:r>
          </a:p>
        </p:txBody>
      </p:sp>
      <p:sp>
        <p:nvSpPr>
          <p:cNvPr id="18" name="Oval 17"/>
          <p:cNvSpPr/>
          <p:nvPr/>
        </p:nvSpPr>
        <p:spPr bwMode="auto">
          <a:xfrm>
            <a:off x="4113543" y="3886200"/>
            <a:ext cx="685800" cy="6858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H</a:t>
            </a:r>
          </a:p>
        </p:txBody>
      </p:sp>
      <p:sp>
        <p:nvSpPr>
          <p:cNvPr id="19" name="Curved Down Arrow 18"/>
          <p:cNvSpPr/>
          <p:nvPr/>
        </p:nvSpPr>
        <p:spPr bwMode="auto">
          <a:xfrm>
            <a:off x="2818143" y="3581400"/>
            <a:ext cx="1524000" cy="304800"/>
          </a:xfrm>
          <a:prstGeom prst="curved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0" name="TextBox 19"/>
          <p:cNvSpPr txBox="1"/>
          <p:nvPr/>
        </p:nvSpPr>
        <p:spPr>
          <a:xfrm>
            <a:off x="2914874" y="3276600"/>
            <a:ext cx="1297086"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6EB43F"/>
                </a:solidFill>
                <a:latin typeface="Calibri"/>
              </a:rPr>
              <a:t>1: Read </a:t>
            </a:r>
            <a:r>
              <a:rPr lang="en-US" dirty="0" err="1">
                <a:solidFill>
                  <a:srgbClr val="6EB43F"/>
                </a:solidFill>
                <a:latin typeface="Calibri"/>
              </a:rPr>
              <a:t>Req</a:t>
            </a:r>
            <a:endParaRPr lang="en-US" dirty="0">
              <a:solidFill>
                <a:srgbClr val="6EB43F"/>
              </a:solidFill>
              <a:latin typeface="Calibri"/>
            </a:endParaRPr>
          </a:p>
        </p:txBody>
      </p:sp>
      <p:sp>
        <p:nvSpPr>
          <p:cNvPr id="21" name="Curved Down Arrow 20"/>
          <p:cNvSpPr/>
          <p:nvPr/>
        </p:nvSpPr>
        <p:spPr bwMode="auto">
          <a:xfrm rot="10800000">
            <a:off x="2665744" y="4572000"/>
            <a:ext cx="3886200" cy="990600"/>
          </a:xfrm>
          <a:prstGeom prst="curvedDownArrow">
            <a:avLst>
              <a:gd name="adj1" fmla="val 12738"/>
              <a:gd name="adj2" fmla="val 25585"/>
              <a:gd name="adj3" fmla="val 1461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2" name="TextBox 21"/>
          <p:cNvSpPr txBox="1"/>
          <p:nvPr/>
        </p:nvSpPr>
        <p:spPr>
          <a:xfrm>
            <a:off x="3883527" y="5105400"/>
            <a:ext cx="1454181"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3: Read Reply</a:t>
            </a:r>
          </a:p>
        </p:txBody>
      </p:sp>
      <p:sp>
        <p:nvSpPr>
          <p:cNvPr id="23" name="Oval 22"/>
          <p:cNvSpPr/>
          <p:nvPr/>
        </p:nvSpPr>
        <p:spPr bwMode="auto">
          <a:xfrm>
            <a:off x="6018543" y="3962400"/>
            <a:ext cx="685800" cy="6858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R</a:t>
            </a:r>
          </a:p>
        </p:txBody>
      </p:sp>
      <p:sp>
        <p:nvSpPr>
          <p:cNvPr id="24" name="Cloud Callout 23"/>
          <p:cNvSpPr/>
          <p:nvPr/>
        </p:nvSpPr>
        <p:spPr bwMode="auto">
          <a:xfrm>
            <a:off x="4265943" y="2590800"/>
            <a:ext cx="1219200" cy="762000"/>
          </a:xfrm>
          <a:prstGeom prst="cloudCallout">
            <a:avLst>
              <a:gd name="adj1" fmla="val -27755"/>
              <a:gd name="adj2" fmla="val 1272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State: M Owner: R</a:t>
            </a:r>
          </a:p>
        </p:txBody>
      </p:sp>
      <p:sp>
        <p:nvSpPr>
          <p:cNvPr id="25" name="Curved Down Arrow 24"/>
          <p:cNvSpPr/>
          <p:nvPr/>
        </p:nvSpPr>
        <p:spPr bwMode="auto">
          <a:xfrm>
            <a:off x="4723143" y="3657600"/>
            <a:ext cx="1524000" cy="304800"/>
          </a:xfrm>
          <a:prstGeom prst="curved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6" name="TextBox 25"/>
          <p:cNvSpPr txBox="1"/>
          <p:nvPr/>
        </p:nvSpPr>
        <p:spPr>
          <a:xfrm>
            <a:off x="4696693" y="3352800"/>
            <a:ext cx="1903856"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2: </a:t>
            </a:r>
            <a:r>
              <a:rPr lang="en-US" dirty="0" err="1">
                <a:solidFill>
                  <a:srgbClr val="003E7E"/>
                </a:solidFill>
                <a:latin typeface="Calibri"/>
              </a:rPr>
              <a:t>Fwd’d</a:t>
            </a:r>
            <a:r>
              <a:rPr lang="en-US" dirty="0">
                <a:solidFill>
                  <a:srgbClr val="003E7E"/>
                </a:solidFill>
                <a:latin typeface="Calibri"/>
              </a:rPr>
              <a:t> Read </a:t>
            </a:r>
            <a:r>
              <a:rPr lang="en-US" dirty="0" err="1">
                <a:solidFill>
                  <a:srgbClr val="003E7E"/>
                </a:solidFill>
                <a:latin typeface="Calibri"/>
              </a:rPr>
              <a:t>Req</a:t>
            </a:r>
            <a:endParaRPr lang="en-US" dirty="0">
              <a:solidFill>
                <a:srgbClr val="003E7E"/>
              </a:solidFill>
              <a:latin typeface="Calibri"/>
            </a:endParaRPr>
          </a:p>
        </p:txBody>
      </p:sp>
      <p:sp>
        <p:nvSpPr>
          <p:cNvPr id="27" name="Curved Down Arrow 26"/>
          <p:cNvSpPr/>
          <p:nvPr/>
        </p:nvSpPr>
        <p:spPr bwMode="auto">
          <a:xfrm rot="10800000">
            <a:off x="4642909" y="4572000"/>
            <a:ext cx="1524000" cy="304800"/>
          </a:xfrm>
          <a:prstGeom prst="curved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8" name="TextBox 27"/>
          <p:cNvSpPr txBox="1"/>
          <p:nvPr/>
        </p:nvSpPr>
        <p:spPr>
          <a:xfrm>
            <a:off x="4240296" y="4800600"/>
            <a:ext cx="1880643"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6C0E0E"/>
                </a:solidFill>
                <a:latin typeface="Calibri"/>
              </a:rPr>
              <a:t>3: </a:t>
            </a:r>
            <a:r>
              <a:rPr lang="en-US" dirty="0" err="1">
                <a:solidFill>
                  <a:srgbClr val="6C0E0E"/>
                </a:solidFill>
                <a:latin typeface="Calibri"/>
              </a:rPr>
              <a:t>Fwd’d</a:t>
            </a:r>
            <a:r>
              <a:rPr lang="en-US" dirty="0">
                <a:solidFill>
                  <a:srgbClr val="6C0E0E"/>
                </a:solidFill>
                <a:latin typeface="Calibri"/>
              </a:rPr>
              <a:t> Read </a:t>
            </a:r>
            <a:r>
              <a:rPr lang="en-US" dirty="0" err="1">
                <a:solidFill>
                  <a:srgbClr val="6C0E0E"/>
                </a:solidFill>
                <a:latin typeface="Calibri"/>
              </a:rPr>
              <a:t>Ack</a:t>
            </a:r>
            <a:endParaRPr lang="en-US" dirty="0">
              <a:solidFill>
                <a:srgbClr val="6C0E0E"/>
              </a:solidFill>
              <a:latin typeface="Calibri"/>
            </a:endParaRPr>
          </a:p>
        </p:txBody>
      </p:sp>
    </p:spTree>
    <p:extLst>
      <p:ext uri="{BB962C8B-B14F-4D97-AF65-F5344CB8AC3E}">
        <p14:creationId xmlns:p14="http://schemas.microsoft.com/office/powerpoint/2010/main" val="45219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4" grpId="0" animBg="1"/>
      <p:bldP spid="25" grpId="0" animBg="1"/>
      <p:bldP spid="26" grpId="0"/>
      <p:bldP spid="27" grpId="0" animBg="1"/>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rved Down Arrow 6"/>
          <p:cNvSpPr/>
          <p:nvPr/>
        </p:nvSpPr>
        <p:spPr bwMode="auto">
          <a:xfrm>
            <a:off x="2819400" y="3581399"/>
            <a:ext cx="1524000" cy="304800"/>
          </a:xfrm>
          <a:prstGeom prst="curved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17" name="Rounded Rectangle 16"/>
          <p:cNvSpPr/>
          <p:nvPr/>
        </p:nvSpPr>
        <p:spPr bwMode="auto">
          <a:xfrm>
            <a:off x="3581400" y="3593990"/>
            <a:ext cx="762000" cy="339066"/>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528386" name="Rectangle 2"/>
          <p:cNvSpPr>
            <a:spLocks noGrp="1" noChangeArrowheads="1"/>
          </p:cNvSpPr>
          <p:nvPr>
            <p:ph type="title"/>
          </p:nvPr>
        </p:nvSpPr>
        <p:spPr/>
        <p:txBody>
          <a:bodyPr>
            <a:normAutofit fontScale="90000"/>
          </a:bodyPr>
          <a:lstStyle/>
          <a:p>
            <a:r>
              <a:rPr lang="en-US"/>
              <a:t>An Example Race: Writeback &amp; Read</a:t>
            </a:r>
            <a:endParaRPr lang="en-US" dirty="0"/>
          </a:p>
        </p:txBody>
      </p:sp>
      <p:sp>
        <p:nvSpPr>
          <p:cNvPr id="528387" name="Rectangle 3"/>
          <p:cNvSpPr>
            <a:spLocks noGrp="1" noChangeArrowheads="1"/>
          </p:cNvSpPr>
          <p:nvPr>
            <p:ph idx="1"/>
          </p:nvPr>
        </p:nvSpPr>
        <p:spPr/>
        <p:txBody>
          <a:bodyPr/>
          <a:lstStyle/>
          <a:p>
            <a:r>
              <a:rPr lang="en-US" dirty="0"/>
              <a:t>L has dirty copy, wants to write back to H</a:t>
            </a:r>
          </a:p>
          <a:p>
            <a:r>
              <a:rPr lang="en-US" dirty="0"/>
              <a:t>R concurrently sends a read to H</a:t>
            </a:r>
          </a:p>
        </p:txBody>
      </p:sp>
      <p:sp>
        <p:nvSpPr>
          <p:cNvPr id="5" name="Oval 4"/>
          <p:cNvSpPr/>
          <p:nvPr/>
        </p:nvSpPr>
        <p:spPr bwMode="auto">
          <a:xfrm>
            <a:off x="4107305" y="3886199"/>
            <a:ext cx="693295" cy="6858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H</a:t>
            </a:r>
          </a:p>
        </p:txBody>
      </p:sp>
      <p:sp>
        <p:nvSpPr>
          <p:cNvPr id="8" name="TextBox 7"/>
          <p:cNvSpPr txBox="1"/>
          <p:nvPr/>
        </p:nvSpPr>
        <p:spPr>
          <a:xfrm>
            <a:off x="2964913" y="3276599"/>
            <a:ext cx="1158459"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6EB43F"/>
                </a:solidFill>
                <a:latin typeface="Calibri"/>
              </a:rPr>
              <a:t>1: WB </a:t>
            </a:r>
            <a:r>
              <a:rPr lang="en-US" dirty="0" err="1">
                <a:solidFill>
                  <a:srgbClr val="6EB43F"/>
                </a:solidFill>
                <a:latin typeface="Calibri"/>
              </a:rPr>
              <a:t>Req</a:t>
            </a:r>
            <a:endParaRPr lang="en-US" dirty="0">
              <a:solidFill>
                <a:srgbClr val="6EB43F"/>
              </a:solidFill>
              <a:latin typeface="Calibri"/>
            </a:endParaRPr>
          </a:p>
        </p:txBody>
      </p:sp>
      <p:sp>
        <p:nvSpPr>
          <p:cNvPr id="9" name="Curved Down Arrow 8"/>
          <p:cNvSpPr/>
          <p:nvPr/>
        </p:nvSpPr>
        <p:spPr bwMode="auto">
          <a:xfrm rot="10800000" flipH="1">
            <a:off x="2286000" y="4648200"/>
            <a:ext cx="4191001" cy="1142999"/>
          </a:xfrm>
          <a:prstGeom prst="curvedDownArrow">
            <a:avLst>
              <a:gd name="adj1" fmla="val 11177"/>
              <a:gd name="adj2" fmla="val 25585"/>
              <a:gd name="adj3" fmla="val 991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10" name="TextBox 9"/>
          <p:cNvSpPr txBox="1"/>
          <p:nvPr/>
        </p:nvSpPr>
        <p:spPr>
          <a:xfrm>
            <a:off x="3657600" y="5334000"/>
            <a:ext cx="1454181"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5: Read Reply</a:t>
            </a:r>
          </a:p>
        </p:txBody>
      </p:sp>
      <p:sp>
        <p:nvSpPr>
          <p:cNvPr id="11" name="Oval 10"/>
          <p:cNvSpPr/>
          <p:nvPr/>
        </p:nvSpPr>
        <p:spPr bwMode="auto">
          <a:xfrm>
            <a:off x="5996066" y="3962399"/>
            <a:ext cx="709534" cy="6858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R</a:t>
            </a:r>
          </a:p>
        </p:txBody>
      </p:sp>
      <p:sp>
        <p:nvSpPr>
          <p:cNvPr id="12" name="Cloud Callout 11"/>
          <p:cNvSpPr/>
          <p:nvPr/>
        </p:nvSpPr>
        <p:spPr bwMode="auto">
          <a:xfrm>
            <a:off x="4267200" y="2590799"/>
            <a:ext cx="1219200" cy="762000"/>
          </a:xfrm>
          <a:prstGeom prst="cloudCallout">
            <a:avLst>
              <a:gd name="adj1" fmla="val -27755"/>
              <a:gd name="adj2" fmla="val 1272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State: M Owner: L</a:t>
            </a:r>
          </a:p>
        </p:txBody>
      </p:sp>
      <p:sp>
        <p:nvSpPr>
          <p:cNvPr id="14" name="TextBox 13"/>
          <p:cNvSpPr txBox="1"/>
          <p:nvPr/>
        </p:nvSpPr>
        <p:spPr>
          <a:xfrm>
            <a:off x="5001335" y="3352799"/>
            <a:ext cx="1297085"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6EB43F"/>
                </a:solidFill>
                <a:latin typeface="Calibri"/>
              </a:rPr>
              <a:t>2: Read </a:t>
            </a:r>
            <a:r>
              <a:rPr lang="en-US" dirty="0" err="1">
                <a:solidFill>
                  <a:srgbClr val="6EB43F"/>
                </a:solidFill>
                <a:latin typeface="Calibri"/>
              </a:rPr>
              <a:t>Req</a:t>
            </a:r>
            <a:endParaRPr lang="en-US" dirty="0">
              <a:solidFill>
                <a:srgbClr val="6EB43F"/>
              </a:solidFill>
              <a:latin typeface="Calibri"/>
            </a:endParaRPr>
          </a:p>
        </p:txBody>
      </p:sp>
      <p:sp>
        <p:nvSpPr>
          <p:cNvPr id="15" name="Curved Down Arrow 14"/>
          <p:cNvSpPr/>
          <p:nvPr/>
        </p:nvSpPr>
        <p:spPr bwMode="auto">
          <a:xfrm rot="10800000">
            <a:off x="2764813" y="4571999"/>
            <a:ext cx="1524000" cy="304800"/>
          </a:xfrm>
          <a:prstGeom prst="curvedDown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16" name="TextBox 15"/>
          <p:cNvSpPr txBox="1"/>
          <p:nvPr/>
        </p:nvSpPr>
        <p:spPr>
          <a:xfrm>
            <a:off x="4038600" y="4724400"/>
            <a:ext cx="1903855"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3: </a:t>
            </a:r>
            <a:r>
              <a:rPr lang="en-US" dirty="0" err="1">
                <a:solidFill>
                  <a:srgbClr val="003E7E"/>
                </a:solidFill>
                <a:latin typeface="Calibri"/>
              </a:rPr>
              <a:t>Fwd’d</a:t>
            </a:r>
            <a:r>
              <a:rPr lang="en-US" dirty="0">
                <a:solidFill>
                  <a:srgbClr val="003E7E"/>
                </a:solidFill>
                <a:latin typeface="Calibri"/>
              </a:rPr>
              <a:t> Read </a:t>
            </a:r>
            <a:r>
              <a:rPr lang="en-US" dirty="0" err="1">
                <a:solidFill>
                  <a:srgbClr val="003E7E"/>
                </a:solidFill>
                <a:latin typeface="Calibri"/>
              </a:rPr>
              <a:t>Req</a:t>
            </a:r>
            <a:endParaRPr lang="en-US" dirty="0">
              <a:solidFill>
                <a:srgbClr val="003E7E"/>
              </a:solidFill>
              <a:latin typeface="Calibri"/>
            </a:endParaRPr>
          </a:p>
        </p:txBody>
      </p:sp>
      <p:sp>
        <p:nvSpPr>
          <p:cNvPr id="18" name="Curved Down Arrow 17"/>
          <p:cNvSpPr/>
          <p:nvPr/>
        </p:nvSpPr>
        <p:spPr bwMode="auto">
          <a:xfrm flipH="1">
            <a:off x="4724400" y="3657600"/>
            <a:ext cx="1524000" cy="304800"/>
          </a:xfrm>
          <a:prstGeom prst="curved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19" name="Rounded Rectangle 18"/>
          <p:cNvSpPr/>
          <p:nvPr/>
        </p:nvSpPr>
        <p:spPr bwMode="auto">
          <a:xfrm>
            <a:off x="2743200" y="4572000"/>
            <a:ext cx="76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400">
              <a:solidFill>
                <a:prstClr val="black"/>
              </a:solidFill>
              <a:latin typeface="Times" pitchFamily="18" charset="0"/>
            </a:endParaRPr>
          </a:p>
        </p:txBody>
      </p:sp>
      <p:sp>
        <p:nvSpPr>
          <p:cNvPr id="20" name="TextBox 19"/>
          <p:cNvSpPr txBox="1"/>
          <p:nvPr/>
        </p:nvSpPr>
        <p:spPr>
          <a:xfrm>
            <a:off x="2971800" y="4267200"/>
            <a:ext cx="364202"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003E7E"/>
                </a:solidFill>
                <a:latin typeface="Calibri"/>
              </a:rPr>
              <a:t>4:</a:t>
            </a:r>
          </a:p>
        </p:txBody>
      </p:sp>
      <p:sp>
        <p:nvSpPr>
          <p:cNvPr id="21" name="Cloud Callout 20"/>
          <p:cNvSpPr/>
          <p:nvPr/>
        </p:nvSpPr>
        <p:spPr bwMode="auto">
          <a:xfrm>
            <a:off x="609600" y="2362200"/>
            <a:ext cx="1905000" cy="1066800"/>
          </a:xfrm>
          <a:prstGeom prst="cloudCallout">
            <a:avLst>
              <a:gd name="adj1" fmla="val 45569"/>
              <a:gd name="adj2" fmla="val 10535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Race ! </a:t>
            </a:r>
            <a:br>
              <a:rPr lang="en-US" sz="1600" dirty="0">
                <a:solidFill>
                  <a:prstClr val="black"/>
                </a:solidFill>
              </a:rPr>
            </a:br>
            <a:r>
              <a:rPr lang="en-US" sz="1600" dirty="0">
                <a:solidFill>
                  <a:prstClr val="black"/>
                </a:solidFill>
              </a:rPr>
              <a:t>WB &amp; Fwd Rd</a:t>
            </a:r>
          </a:p>
          <a:p>
            <a:pPr algn="ctr" eaLnBrk="0" fontAlgn="base" hangingPunct="0">
              <a:spcBef>
                <a:spcPct val="0"/>
              </a:spcBef>
              <a:spcAft>
                <a:spcPct val="0"/>
              </a:spcAft>
            </a:pPr>
            <a:r>
              <a:rPr lang="en-US" sz="1600" dirty="0">
                <a:solidFill>
                  <a:prstClr val="black"/>
                </a:solidFill>
              </a:rPr>
              <a:t>No need to </a:t>
            </a:r>
            <a:r>
              <a:rPr lang="en-US" sz="1600" dirty="0" err="1">
                <a:solidFill>
                  <a:prstClr val="black"/>
                </a:solidFill>
              </a:rPr>
              <a:t>ack</a:t>
            </a:r>
            <a:endParaRPr lang="en-US" sz="1600" dirty="0">
              <a:solidFill>
                <a:prstClr val="black"/>
              </a:solidFill>
            </a:endParaRPr>
          </a:p>
        </p:txBody>
      </p:sp>
      <p:sp>
        <p:nvSpPr>
          <p:cNvPr id="22" name="TextBox 21"/>
          <p:cNvSpPr txBox="1"/>
          <p:nvPr/>
        </p:nvSpPr>
        <p:spPr>
          <a:xfrm>
            <a:off x="3750598" y="3810000"/>
            <a:ext cx="364202" cy="369332"/>
          </a:xfrm>
          <a:prstGeom prst="rect">
            <a:avLst/>
          </a:prstGeom>
          <a:noFill/>
        </p:spPr>
        <p:txBody>
          <a:bodyPr wrap="none" rtlCol="0">
            <a:spAutoFit/>
          </a:bodyPr>
          <a:lstStyle/>
          <a:p>
            <a:pPr algn="ctr" eaLnBrk="0" fontAlgn="base" hangingPunct="0">
              <a:spcBef>
                <a:spcPct val="0"/>
              </a:spcBef>
              <a:spcAft>
                <a:spcPct val="0"/>
              </a:spcAft>
            </a:pPr>
            <a:r>
              <a:rPr lang="en-US" dirty="0">
                <a:solidFill>
                  <a:srgbClr val="6EB43F"/>
                </a:solidFill>
                <a:latin typeface="Calibri"/>
              </a:rPr>
              <a:t>6:</a:t>
            </a:r>
          </a:p>
        </p:txBody>
      </p:sp>
      <p:sp>
        <p:nvSpPr>
          <p:cNvPr id="23" name="Cloud Callout 22"/>
          <p:cNvSpPr/>
          <p:nvPr/>
        </p:nvSpPr>
        <p:spPr bwMode="auto">
          <a:xfrm>
            <a:off x="4114800" y="2362200"/>
            <a:ext cx="2209800" cy="990600"/>
          </a:xfrm>
          <a:prstGeom prst="cloudCallout">
            <a:avLst>
              <a:gd name="adj1" fmla="val -32217"/>
              <a:gd name="adj2" fmla="val 11091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Race!</a:t>
            </a:r>
          </a:p>
          <a:p>
            <a:pPr algn="ctr" eaLnBrk="0" fontAlgn="base" hangingPunct="0">
              <a:spcBef>
                <a:spcPct val="0"/>
              </a:spcBef>
              <a:spcAft>
                <a:spcPct val="0"/>
              </a:spcAft>
            </a:pPr>
            <a:r>
              <a:rPr lang="en-US" sz="1600" dirty="0">
                <a:solidFill>
                  <a:prstClr val="black"/>
                </a:solidFill>
              </a:rPr>
              <a:t>Final State: S</a:t>
            </a:r>
          </a:p>
          <a:p>
            <a:pPr algn="ctr" eaLnBrk="0" fontAlgn="base" hangingPunct="0">
              <a:spcBef>
                <a:spcPct val="0"/>
              </a:spcBef>
              <a:spcAft>
                <a:spcPct val="0"/>
              </a:spcAft>
            </a:pPr>
            <a:r>
              <a:rPr lang="en-US" sz="1600" dirty="0">
                <a:solidFill>
                  <a:prstClr val="black"/>
                </a:solidFill>
              </a:rPr>
              <a:t>No need to </a:t>
            </a:r>
            <a:r>
              <a:rPr lang="en-US" sz="1600" dirty="0" err="1">
                <a:solidFill>
                  <a:prstClr val="black"/>
                </a:solidFill>
              </a:rPr>
              <a:t>Ack</a:t>
            </a:r>
            <a:endParaRPr lang="en-US" sz="1600" dirty="0">
              <a:solidFill>
                <a:prstClr val="black"/>
              </a:solidFill>
            </a:endParaRPr>
          </a:p>
        </p:txBody>
      </p:sp>
      <p:sp>
        <p:nvSpPr>
          <p:cNvPr id="36" name="TextBox 3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Races require complex </a:t>
            </a:r>
            <a:r>
              <a:rPr lang="en-US" sz="3200" i="1" u="sng" dirty="0">
                <a:solidFill>
                  <a:schemeClr val="bg1"/>
                </a:solidFill>
              </a:rPr>
              <a:t>intermediate</a:t>
            </a:r>
            <a:r>
              <a:rPr lang="en-US" sz="3200" dirty="0">
                <a:solidFill>
                  <a:schemeClr val="bg1"/>
                </a:solidFill>
              </a:rPr>
              <a:t> states</a:t>
            </a:r>
          </a:p>
        </p:txBody>
      </p:sp>
      <p:sp>
        <p:nvSpPr>
          <p:cNvPr id="37" name="Oval 36"/>
          <p:cNvSpPr/>
          <p:nvPr/>
        </p:nvSpPr>
        <p:spPr bwMode="auto">
          <a:xfrm>
            <a:off x="2284743" y="3886200"/>
            <a:ext cx="681094" cy="6858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2400" dirty="0">
                <a:solidFill>
                  <a:prstClr val="black"/>
                </a:solidFill>
              </a:rPr>
              <a:t>L</a:t>
            </a:r>
          </a:p>
        </p:txBody>
      </p:sp>
    </p:spTree>
    <p:extLst>
      <p:ext uri="{BB962C8B-B14F-4D97-AF65-F5344CB8AC3E}">
        <p14:creationId xmlns:p14="http://schemas.microsoft.com/office/powerpoint/2010/main" val="40894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7" grpId="1" animBg="1"/>
      <p:bldP spid="8" grpId="0"/>
      <p:bldP spid="9" grpId="0" animBg="1"/>
      <p:bldP spid="10" grpId="0"/>
      <p:bldP spid="12" grpId="0" animBg="1"/>
      <p:bldP spid="12" grpId="1" animBg="1"/>
      <p:bldP spid="14" grpId="0"/>
      <p:bldP spid="15" grpId="0" animBg="1"/>
      <p:bldP spid="16" grpId="0"/>
      <p:bldP spid="18" grpId="0" animBg="1"/>
      <p:bldP spid="19" grpId="0" animBg="1"/>
      <p:bldP spid="19" grpId="1" animBg="1"/>
      <p:bldP spid="20" grpId="0"/>
      <p:bldP spid="21" grpId="0" animBg="1"/>
      <p:bldP spid="22" grpId="0"/>
      <p:bldP spid="23"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t>Why Shared Memory?</a:t>
            </a:r>
          </a:p>
        </p:txBody>
      </p:sp>
      <p:sp>
        <p:nvSpPr>
          <p:cNvPr id="18435" name="Rectangle 3"/>
          <p:cNvSpPr>
            <a:spLocks noGrp="1" noChangeArrowheads="1"/>
          </p:cNvSpPr>
          <p:nvPr>
            <p:ph idx="1"/>
          </p:nvPr>
        </p:nvSpPr>
        <p:spPr/>
        <p:txBody>
          <a:bodyPr>
            <a:normAutofit/>
          </a:bodyPr>
          <a:lstStyle/>
          <a:p>
            <a:r>
              <a:rPr lang="en-US" dirty="0"/>
              <a:t>Pluses</a:t>
            </a:r>
          </a:p>
          <a:p>
            <a:pPr lvl="1"/>
            <a:r>
              <a:rPr lang="en-US" dirty="0"/>
              <a:t>App sees multitasking uniprocessor</a:t>
            </a:r>
          </a:p>
          <a:p>
            <a:pPr lvl="1"/>
            <a:r>
              <a:rPr lang="en-US" dirty="0"/>
              <a:t>OS needs only evolutionary extensions</a:t>
            </a:r>
          </a:p>
          <a:p>
            <a:pPr lvl="1"/>
            <a:r>
              <a:rPr lang="en-US" dirty="0"/>
              <a:t>Communication happens without OS</a:t>
            </a:r>
          </a:p>
          <a:p>
            <a:r>
              <a:rPr lang="en-US" dirty="0"/>
              <a:t>Minuses</a:t>
            </a:r>
          </a:p>
          <a:p>
            <a:pPr lvl="1"/>
            <a:r>
              <a:rPr lang="en-US" dirty="0"/>
              <a:t>Synchronization is complex</a:t>
            </a:r>
          </a:p>
          <a:p>
            <a:pPr lvl="1"/>
            <a:r>
              <a:rPr lang="en-US" dirty="0"/>
              <a:t>Communication is implicit (hard to optimize)</a:t>
            </a:r>
          </a:p>
          <a:p>
            <a:pPr lvl="1"/>
            <a:r>
              <a:rPr lang="en-US" dirty="0"/>
              <a:t>Hard to implement (in hardware)</a:t>
            </a:r>
          </a:p>
          <a:p>
            <a:r>
              <a:rPr lang="en-US" dirty="0"/>
              <a:t>Result</a:t>
            </a:r>
          </a:p>
          <a:p>
            <a:pPr lvl="1"/>
            <a:r>
              <a:rPr lang="en-US" dirty="0"/>
              <a:t>SMPs and CMPs are most successful machines to date</a:t>
            </a:r>
          </a:p>
          <a:p>
            <a:pPr lvl="1"/>
            <a:r>
              <a:rPr lang="en-US" dirty="0"/>
              <a:t>First with multi-billion-dollar markets</a:t>
            </a:r>
          </a:p>
          <a:p>
            <a:pPr lvl="1"/>
            <a:endParaRPr lang="en-US" dirty="0"/>
          </a:p>
        </p:txBody>
      </p:sp>
    </p:spTree>
    <p:extLst>
      <p:ext uri="{BB962C8B-B14F-4D97-AF65-F5344CB8AC3E}">
        <p14:creationId xmlns:p14="http://schemas.microsoft.com/office/powerpoint/2010/main" val="351078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normAutofit fontScale="90000"/>
          </a:bodyPr>
          <a:lstStyle/>
          <a:p>
            <a:r>
              <a:rPr lang="en-US"/>
              <a:t>Basic Operation: Read</a:t>
            </a:r>
            <a:endParaRPr lang="en-US" dirty="0"/>
          </a:p>
        </p:txBody>
      </p:sp>
      <p:sp>
        <p:nvSpPr>
          <p:cNvPr id="537604" name="Text Box 4"/>
          <p:cNvSpPr txBox="1">
            <a:spLocks noChangeArrowheads="1"/>
          </p:cNvSpPr>
          <p:nvPr/>
        </p:nvSpPr>
        <p:spPr bwMode="auto">
          <a:xfrm>
            <a:off x="742528" y="1995681"/>
            <a:ext cx="1828800" cy="369332"/>
          </a:xfrm>
          <a:prstGeom prst="rect">
            <a:avLst/>
          </a:prstGeom>
          <a:noFill/>
          <a:ln w="28575">
            <a:noFill/>
            <a:miter lim="800000"/>
            <a:headEnd/>
            <a:tailEnd/>
          </a:ln>
          <a:effectLst/>
        </p:spPr>
        <p:txBody>
          <a:bodyPr wrap="square">
            <a:spAutoFit/>
          </a:bodyPr>
          <a:lstStyle/>
          <a:p>
            <a:pPr eaLnBrk="0" fontAlgn="base" hangingPunct="0">
              <a:spcBef>
                <a:spcPct val="0"/>
              </a:spcBef>
              <a:spcAft>
                <a:spcPct val="0"/>
              </a:spcAft>
            </a:pPr>
            <a:r>
              <a:rPr lang="en-US" dirty="0">
                <a:solidFill>
                  <a:srgbClr val="FF0000"/>
                </a:solidFill>
                <a:sym typeface="ZapfDingbats" pitchFamily="82" charset="2"/>
              </a:rPr>
              <a:t>Read </a:t>
            </a:r>
            <a:r>
              <a:rPr lang="en-US" i="1" dirty="0">
                <a:solidFill>
                  <a:srgbClr val="FF0000"/>
                </a:solidFill>
                <a:sym typeface="ZapfDingbats" pitchFamily="82" charset="2"/>
              </a:rPr>
              <a:t>A</a:t>
            </a:r>
            <a:r>
              <a:rPr lang="en-US" dirty="0">
                <a:solidFill>
                  <a:srgbClr val="FF0000"/>
                </a:solidFill>
                <a:sym typeface="ZapfDingbats" pitchFamily="82" charset="2"/>
              </a:rPr>
              <a:t> (miss)</a:t>
            </a:r>
            <a:endParaRPr lang="en-US" dirty="0">
              <a:solidFill>
                <a:srgbClr val="FF0000"/>
              </a:solidFill>
            </a:endParaRPr>
          </a:p>
        </p:txBody>
      </p:sp>
      <p:sp>
        <p:nvSpPr>
          <p:cNvPr id="537606" name="Text Box 6"/>
          <p:cNvSpPr txBox="1">
            <a:spLocks noChangeArrowheads="1"/>
          </p:cNvSpPr>
          <p:nvPr/>
        </p:nvSpPr>
        <p:spPr bwMode="auto">
          <a:xfrm>
            <a:off x="1656928" y="1664568"/>
            <a:ext cx="1600200" cy="396875"/>
          </a:xfrm>
          <a:prstGeom prst="rect">
            <a:avLst/>
          </a:prstGeom>
          <a:noFill/>
          <a:ln w="114300">
            <a:noFill/>
            <a:miter lim="800000"/>
            <a:headEnd/>
            <a:tailEnd/>
          </a:ln>
          <a:effectLst/>
        </p:spPr>
        <p:txBody>
          <a:bodyPr>
            <a:spAutoFit/>
          </a:bodyPr>
          <a:lstStyle/>
          <a:p>
            <a:pPr algn="ctr" eaLnBrk="0" fontAlgn="base" hangingPunct="0">
              <a:spcBef>
                <a:spcPct val="50000"/>
              </a:spcBef>
              <a:spcAft>
                <a:spcPct val="0"/>
              </a:spcAft>
            </a:pPr>
            <a:r>
              <a:rPr lang="en-US" sz="2000" dirty="0">
                <a:solidFill>
                  <a:srgbClr val="000000"/>
                </a:solidFill>
                <a:latin typeface="Helvetica" pitchFamily="34" charset="0"/>
              </a:rPr>
              <a:t>L</a:t>
            </a:r>
          </a:p>
        </p:txBody>
      </p:sp>
      <p:grpSp>
        <p:nvGrpSpPr>
          <p:cNvPr id="2" name="Group 25"/>
          <p:cNvGrpSpPr/>
          <p:nvPr/>
        </p:nvGrpSpPr>
        <p:grpSpPr>
          <a:xfrm>
            <a:off x="2418928" y="2045568"/>
            <a:ext cx="4343400" cy="2743200"/>
            <a:chOff x="2362200" y="1828800"/>
            <a:chExt cx="4343400" cy="369332"/>
          </a:xfrm>
        </p:grpSpPr>
        <p:sp>
          <p:nvSpPr>
            <p:cNvPr id="537605" name="Rectangle 5"/>
            <p:cNvSpPr>
              <a:spLocks noChangeArrowheads="1"/>
            </p:cNvSpPr>
            <p:nvPr/>
          </p:nvSpPr>
          <p:spPr bwMode="auto">
            <a:xfrm>
              <a:off x="2362200" y="1828800"/>
              <a:ext cx="76200" cy="369332"/>
            </a:xfrm>
            <a:prstGeom prst="rect">
              <a:avLst/>
            </a:prstGeom>
            <a:solidFill>
              <a:srgbClr val="3366FF"/>
            </a:solidFill>
            <a:ln w="114300">
              <a:noFill/>
              <a:miter lim="800000"/>
              <a:headEnd/>
              <a:tailEnd/>
            </a:ln>
            <a:effectLst/>
          </p:spPr>
          <p:txBody>
            <a:bodyPr wrap="square" anchor="ctr">
              <a:spAutoFit/>
            </a:bodyPr>
            <a:lstStyle/>
            <a:p>
              <a:pPr eaLnBrk="0" fontAlgn="base" hangingPunct="0">
                <a:spcBef>
                  <a:spcPct val="0"/>
                </a:spcBef>
                <a:spcAft>
                  <a:spcPct val="0"/>
                </a:spcAft>
              </a:pPr>
              <a:endParaRPr lang="en-US">
                <a:solidFill>
                  <a:srgbClr val="000000"/>
                </a:solidFill>
              </a:endParaRPr>
            </a:p>
          </p:txBody>
        </p:sp>
        <p:sp>
          <p:nvSpPr>
            <p:cNvPr id="537610" name="Rectangle 10"/>
            <p:cNvSpPr>
              <a:spLocks noChangeArrowheads="1"/>
            </p:cNvSpPr>
            <p:nvPr/>
          </p:nvSpPr>
          <p:spPr bwMode="auto">
            <a:xfrm>
              <a:off x="4495800" y="1828800"/>
              <a:ext cx="76200" cy="369332"/>
            </a:xfrm>
            <a:prstGeom prst="rect">
              <a:avLst/>
            </a:prstGeom>
            <a:solidFill>
              <a:srgbClr val="3366FF"/>
            </a:solidFill>
            <a:ln w="114300">
              <a:noFill/>
              <a:miter lim="800000"/>
              <a:headEnd/>
              <a:tailEnd/>
            </a:ln>
            <a:effectLst/>
          </p:spPr>
          <p:txBody>
            <a:bodyPr wrap="square" anchor="ctr">
              <a:spAutoFit/>
            </a:bodyPr>
            <a:lstStyle/>
            <a:p>
              <a:pPr eaLnBrk="0" fontAlgn="base" hangingPunct="0">
                <a:spcBef>
                  <a:spcPct val="0"/>
                </a:spcBef>
                <a:spcAft>
                  <a:spcPct val="0"/>
                </a:spcAft>
              </a:pPr>
              <a:endParaRPr lang="en-US">
                <a:solidFill>
                  <a:srgbClr val="000000"/>
                </a:solidFill>
              </a:endParaRPr>
            </a:p>
          </p:txBody>
        </p:sp>
        <p:sp>
          <p:nvSpPr>
            <p:cNvPr id="537612" name="Rectangle 12"/>
            <p:cNvSpPr>
              <a:spLocks noChangeArrowheads="1"/>
            </p:cNvSpPr>
            <p:nvPr/>
          </p:nvSpPr>
          <p:spPr bwMode="auto">
            <a:xfrm>
              <a:off x="6629400" y="1828800"/>
              <a:ext cx="76200" cy="369332"/>
            </a:xfrm>
            <a:prstGeom prst="rect">
              <a:avLst/>
            </a:prstGeom>
            <a:solidFill>
              <a:srgbClr val="3366FF"/>
            </a:solidFill>
            <a:ln w="114300">
              <a:noFill/>
              <a:miter lim="800000"/>
              <a:headEnd/>
              <a:tailEnd/>
            </a:ln>
            <a:effectLst/>
          </p:spPr>
          <p:txBody>
            <a:bodyPr wrap="square" anchor="ctr">
              <a:spAutoFit/>
            </a:bodyPr>
            <a:lstStyle/>
            <a:p>
              <a:pPr eaLnBrk="0" fontAlgn="base" hangingPunct="0">
                <a:spcBef>
                  <a:spcPct val="0"/>
                </a:spcBef>
                <a:spcAft>
                  <a:spcPct val="0"/>
                </a:spcAft>
              </a:pPr>
              <a:endParaRPr lang="en-US">
                <a:solidFill>
                  <a:srgbClr val="000000"/>
                </a:solidFill>
              </a:endParaRPr>
            </a:p>
          </p:txBody>
        </p:sp>
      </p:grpSp>
      <p:sp>
        <p:nvSpPr>
          <p:cNvPr id="537614" name="Text Box 14"/>
          <p:cNvSpPr txBox="1">
            <a:spLocks noChangeArrowheads="1"/>
          </p:cNvSpPr>
          <p:nvPr/>
        </p:nvSpPr>
        <p:spPr bwMode="auto">
          <a:xfrm>
            <a:off x="3790528" y="1664568"/>
            <a:ext cx="1600200" cy="396875"/>
          </a:xfrm>
          <a:prstGeom prst="rect">
            <a:avLst/>
          </a:prstGeom>
          <a:noFill/>
          <a:ln w="114300">
            <a:noFill/>
            <a:miter lim="800000"/>
            <a:headEnd/>
            <a:tailEnd/>
          </a:ln>
          <a:effectLst/>
        </p:spPr>
        <p:txBody>
          <a:bodyPr>
            <a:spAutoFit/>
          </a:bodyPr>
          <a:lstStyle/>
          <a:p>
            <a:pPr algn="ctr" eaLnBrk="0" fontAlgn="base" hangingPunct="0">
              <a:spcBef>
                <a:spcPct val="50000"/>
              </a:spcBef>
              <a:spcAft>
                <a:spcPct val="0"/>
              </a:spcAft>
            </a:pPr>
            <a:r>
              <a:rPr lang="en-US" sz="2000" dirty="0">
                <a:solidFill>
                  <a:srgbClr val="000000"/>
                </a:solidFill>
                <a:latin typeface="Helvetica" pitchFamily="34" charset="0"/>
              </a:rPr>
              <a:t>Directory</a:t>
            </a:r>
          </a:p>
        </p:txBody>
      </p:sp>
      <p:sp>
        <p:nvSpPr>
          <p:cNvPr id="537615" name="Text Box 15"/>
          <p:cNvSpPr txBox="1">
            <a:spLocks noChangeArrowheads="1"/>
          </p:cNvSpPr>
          <p:nvPr/>
        </p:nvSpPr>
        <p:spPr bwMode="auto">
          <a:xfrm>
            <a:off x="5924128" y="1664568"/>
            <a:ext cx="1600200" cy="396875"/>
          </a:xfrm>
          <a:prstGeom prst="rect">
            <a:avLst/>
          </a:prstGeom>
          <a:noFill/>
          <a:ln w="114300">
            <a:noFill/>
            <a:miter lim="800000"/>
            <a:headEnd/>
            <a:tailEnd/>
          </a:ln>
          <a:effectLst/>
        </p:spPr>
        <p:txBody>
          <a:bodyPr>
            <a:spAutoFit/>
          </a:bodyPr>
          <a:lstStyle/>
          <a:p>
            <a:pPr algn="ctr" eaLnBrk="0" fontAlgn="base" hangingPunct="0">
              <a:spcBef>
                <a:spcPct val="50000"/>
              </a:spcBef>
              <a:spcAft>
                <a:spcPct val="0"/>
              </a:spcAft>
            </a:pPr>
            <a:r>
              <a:rPr lang="en-US" sz="2000" dirty="0">
                <a:solidFill>
                  <a:srgbClr val="000000"/>
                </a:solidFill>
                <a:latin typeface="Helvetica" pitchFamily="34" charset="0"/>
              </a:rPr>
              <a:t>R</a:t>
            </a:r>
          </a:p>
        </p:txBody>
      </p:sp>
      <p:sp>
        <p:nvSpPr>
          <p:cNvPr id="18" name="Line 31"/>
          <p:cNvSpPr>
            <a:spLocks noChangeShapeType="1"/>
          </p:cNvSpPr>
          <p:nvPr/>
        </p:nvSpPr>
        <p:spPr bwMode="auto">
          <a:xfrm>
            <a:off x="2495128" y="2452218"/>
            <a:ext cx="2057400" cy="152400"/>
          </a:xfrm>
          <a:prstGeom prst="line">
            <a:avLst/>
          </a:prstGeom>
          <a:noFill/>
          <a:ln w="28575">
            <a:solidFill>
              <a:srgbClr val="FF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9" name="Text Box 32"/>
          <p:cNvSpPr txBox="1">
            <a:spLocks noChangeArrowheads="1"/>
          </p:cNvSpPr>
          <p:nvPr/>
        </p:nvSpPr>
        <p:spPr bwMode="auto">
          <a:xfrm rot="259853">
            <a:off x="3050123" y="2222665"/>
            <a:ext cx="839461" cy="341632"/>
          </a:xfrm>
          <a:prstGeom prst="rect">
            <a:avLst/>
          </a:prstGeom>
          <a:noFill/>
          <a:ln w="28575">
            <a:noFill/>
            <a:miter lim="800000"/>
            <a:headEnd/>
            <a:tailEnd/>
          </a:ln>
          <a:effectLst/>
        </p:spPr>
        <p:txBody>
          <a:bodyPr wrap="none">
            <a:spAutoFit/>
          </a:bodyPr>
          <a:lstStyle/>
          <a:p>
            <a:pPr eaLnBrk="0" fontAlgn="base" hangingPunct="0">
              <a:lnSpc>
                <a:spcPct val="90000"/>
              </a:lnSpc>
              <a:spcBef>
                <a:spcPct val="0"/>
              </a:spcBef>
              <a:spcAft>
                <a:spcPct val="0"/>
              </a:spcAft>
            </a:pPr>
            <a:r>
              <a:rPr lang="en-US" dirty="0">
                <a:solidFill>
                  <a:srgbClr val="3333CC"/>
                </a:solidFill>
              </a:rPr>
              <a:t>Read </a:t>
            </a:r>
            <a:r>
              <a:rPr lang="en-US" i="1" dirty="0">
                <a:solidFill>
                  <a:srgbClr val="3333CC"/>
                </a:solidFill>
              </a:rPr>
              <a:t>A</a:t>
            </a:r>
          </a:p>
        </p:txBody>
      </p:sp>
      <p:sp>
        <p:nvSpPr>
          <p:cNvPr id="20" name="Line 29"/>
          <p:cNvSpPr>
            <a:spLocks noChangeShapeType="1"/>
          </p:cNvSpPr>
          <p:nvPr/>
        </p:nvSpPr>
        <p:spPr bwMode="auto">
          <a:xfrm flipH="1">
            <a:off x="2495128" y="2959968"/>
            <a:ext cx="2057400" cy="152400"/>
          </a:xfrm>
          <a:prstGeom prst="line">
            <a:avLst/>
          </a:prstGeom>
          <a:noFill/>
          <a:ln w="28575">
            <a:solidFill>
              <a:srgbClr val="FF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21" name="Text Box 30"/>
          <p:cNvSpPr txBox="1">
            <a:spLocks noChangeArrowheads="1"/>
          </p:cNvSpPr>
          <p:nvPr/>
        </p:nvSpPr>
        <p:spPr bwMode="auto">
          <a:xfrm rot="-223412">
            <a:off x="3152299" y="2730415"/>
            <a:ext cx="635110" cy="341632"/>
          </a:xfrm>
          <a:prstGeom prst="rect">
            <a:avLst/>
          </a:prstGeom>
          <a:noFill/>
          <a:ln w="28575">
            <a:noFill/>
            <a:miter lim="800000"/>
            <a:headEnd/>
            <a:tailEnd/>
          </a:ln>
          <a:effectLst/>
        </p:spPr>
        <p:txBody>
          <a:bodyPr wrap="none">
            <a:spAutoFit/>
          </a:bodyPr>
          <a:lstStyle/>
          <a:p>
            <a:pPr eaLnBrk="0" fontAlgn="base" hangingPunct="0">
              <a:lnSpc>
                <a:spcPct val="90000"/>
              </a:lnSpc>
              <a:spcBef>
                <a:spcPct val="0"/>
              </a:spcBef>
              <a:spcAft>
                <a:spcPct val="0"/>
              </a:spcAft>
            </a:pPr>
            <a:r>
              <a:rPr lang="en-US" dirty="0">
                <a:solidFill>
                  <a:srgbClr val="3333CC"/>
                </a:solidFill>
              </a:rPr>
              <a:t>Fill </a:t>
            </a:r>
            <a:r>
              <a:rPr lang="en-US" i="1" dirty="0">
                <a:solidFill>
                  <a:srgbClr val="3333CC"/>
                </a:solidFill>
              </a:rPr>
              <a:t>A</a:t>
            </a:r>
          </a:p>
        </p:txBody>
      </p:sp>
      <p:sp>
        <p:nvSpPr>
          <p:cNvPr id="22" name="Text Box 4"/>
          <p:cNvSpPr txBox="1">
            <a:spLocks noChangeArrowheads="1"/>
          </p:cNvSpPr>
          <p:nvPr/>
        </p:nvSpPr>
        <p:spPr bwMode="auto">
          <a:xfrm>
            <a:off x="4628728" y="2578968"/>
            <a:ext cx="2057400" cy="369332"/>
          </a:xfrm>
          <a:prstGeom prst="rect">
            <a:avLst/>
          </a:prstGeom>
          <a:noFill/>
          <a:ln w="28575">
            <a:noFill/>
            <a:miter lim="800000"/>
            <a:headEnd/>
            <a:tailEnd/>
          </a:ln>
          <a:effectLst/>
        </p:spPr>
        <p:txBody>
          <a:bodyPr wrap="square">
            <a:spAutoFit/>
          </a:bodyPr>
          <a:lstStyle/>
          <a:p>
            <a:pPr eaLnBrk="0" fontAlgn="base" hangingPunct="0">
              <a:spcBef>
                <a:spcPct val="0"/>
              </a:spcBef>
              <a:spcAft>
                <a:spcPct val="0"/>
              </a:spcAft>
            </a:pPr>
            <a:r>
              <a:rPr lang="en-US" i="1" dirty="0">
                <a:solidFill>
                  <a:srgbClr val="FF0000"/>
                </a:solidFill>
                <a:sym typeface="ZapfDingbats" pitchFamily="82" charset="2"/>
              </a:rPr>
              <a:t>A:</a:t>
            </a:r>
            <a:r>
              <a:rPr lang="en-US" dirty="0">
                <a:solidFill>
                  <a:srgbClr val="FF0000"/>
                </a:solidFill>
                <a:sym typeface="ZapfDingbats" pitchFamily="82" charset="2"/>
              </a:rPr>
              <a:t> Shared, #1</a:t>
            </a:r>
            <a:endParaRPr lang="en-US" dirty="0">
              <a:solidFill>
                <a:srgbClr val="FF0000"/>
              </a:solidFill>
            </a:endParaRPr>
          </a:p>
        </p:txBody>
      </p:sp>
      <p:sp>
        <p:nvSpPr>
          <p:cNvPr id="23" name="Line 7"/>
          <p:cNvSpPr>
            <a:spLocks noChangeShapeType="1"/>
          </p:cNvSpPr>
          <p:nvPr/>
        </p:nvSpPr>
        <p:spPr bwMode="auto">
          <a:xfrm>
            <a:off x="2457028" y="4712568"/>
            <a:ext cx="0" cy="228600"/>
          </a:xfrm>
          <a:prstGeom prst="line">
            <a:avLst/>
          </a:prstGeom>
          <a:noFill/>
          <a:ln w="76200">
            <a:solidFill>
              <a:srgbClr val="3366FF"/>
            </a:solidFill>
            <a:round/>
            <a:headEnd/>
            <a:tailEnd type="triangle" w="med" len="sm"/>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24" name="Line 11"/>
          <p:cNvSpPr>
            <a:spLocks noChangeShapeType="1"/>
          </p:cNvSpPr>
          <p:nvPr/>
        </p:nvSpPr>
        <p:spPr bwMode="auto">
          <a:xfrm>
            <a:off x="4590628" y="4712568"/>
            <a:ext cx="0" cy="228600"/>
          </a:xfrm>
          <a:prstGeom prst="line">
            <a:avLst/>
          </a:prstGeom>
          <a:noFill/>
          <a:ln w="76200">
            <a:solidFill>
              <a:srgbClr val="3366FF"/>
            </a:solidFill>
            <a:round/>
            <a:headEnd/>
            <a:tailEnd type="triangle" w="med" len="sm"/>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25" name="Line 13"/>
          <p:cNvSpPr>
            <a:spLocks noChangeShapeType="1"/>
          </p:cNvSpPr>
          <p:nvPr/>
        </p:nvSpPr>
        <p:spPr bwMode="auto">
          <a:xfrm>
            <a:off x="6724228" y="4712568"/>
            <a:ext cx="0" cy="228600"/>
          </a:xfrm>
          <a:prstGeom prst="line">
            <a:avLst/>
          </a:prstGeom>
          <a:noFill/>
          <a:ln w="76200">
            <a:solidFill>
              <a:srgbClr val="3366FF"/>
            </a:solidFill>
            <a:round/>
            <a:headEnd/>
            <a:tailEnd type="triangle" w="med" len="sm"/>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26" name="TextBox 2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Typical way to reason about directories</a:t>
            </a:r>
          </a:p>
        </p:txBody>
      </p:sp>
    </p:spTree>
    <p:extLst>
      <p:ext uri="{BB962C8B-B14F-4D97-AF65-F5344CB8AC3E}">
        <p14:creationId xmlns:p14="http://schemas.microsoft.com/office/powerpoint/2010/main" val="177793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p:bldP spid="18" grpId="0" animBg="1"/>
      <p:bldP spid="19" grpId="0"/>
      <p:bldP spid="20"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normAutofit fontScale="90000"/>
          </a:bodyPr>
          <a:lstStyle/>
          <a:p>
            <a:r>
              <a:rPr lang="en-US"/>
              <a:t>Basic Operation: Write</a:t>
            </a:r>
            <a:endParaRPr lang="en-US" dirty="0"/>
          </a:p>
        </p:txBody>
      </p:sp>
      <p:sp>
        <p:nvSpPr>
          <p:cNvPr id="537604" name="Text Box 4"/>
          <p:cNvSpPr txBox="1">
            <a:spLocks noChangeArrowheads="1"/>
          </p:cNvSpPr>
          <p:nvPr/>
        </p:nvSpPr>
        <p:spPr bwMode="auto">
          <a:xfrm>
            <a:off x="742528" y="1995681"/>
            <a:ext cx="1828800" cy="369332"/>
          </a:xfrm>
          <a:prstGeom prst="rect">
            <a:avLst/>
          </a:prstGeom>
          <a:noFill/>
          <a:ln w="28575">
            <a:noFill/>
            <a:miter lim="800000"/>
            <a:headEnd/>
            <a:tailEnd/>
          </a:ln>
          <a:effectLst/>
        </p:spPr>
        <p:txBody>
          <a:bodyPr wrap="square">
            <a:spAutoFit/>
          </a:bodyPr>
          <a:lstStyle/>
          <a:p>
            <a:pPr eaLnBrk="0" fontAlgn="base" hangingPunct="0">
              <a:spcBef>
                <a:spcPct val="0"/>
              </a:spcBef>
              <a:spcAft>
                <a:spcPct val="0"/>
              </a:spcAft>
            </a:pPr>
            <a:r>
              <a:rPr lang="en-US" dirty="0">
                <a:solidFill>
                  <a:srgbClr val="000000">
                    <a:lumMod val="50000"/>
                    <a:lumOff val="50000"/>
                  </a:srgbClr>
                </a:solidFill>
                <a:sym typeface="ZapfDingbats" pitchFamily="82" charset="2"/>
              </a:rPr>
              <a:t>Read </a:t>
            </a:r>
            <a:r>
              <a:rPr lang="en-US" i="1" dirty="0">
                <a:solidFill>
                  <a:srgbClr val="000000">
                    <a:lumMod val="50000"/>
                    <a:lumOff val="50000"/>
                  </a:srgbClr>
                </a:solidFill>
                <a:sym typeface="ZapfDingbats" pitchFamily="82" charset="2"/>
              </a:rPr>
              <a:t>A</a:t>
            </a:r>
            <a:r>
              <a:rPr lang="en-US" dirty="0">
                <a:solidFill>
                  <a:srgbClr val="000000">
                    <a:lumMod val="50000"/>
                    <a:lumOff val="50000"/>
                  </a:srgbClr>
                </a:solidFill>
                <a:sym typeface="ZapfDingbats" pitchFamily="82" charset="2"/>
              </a:rPr>
              <a:t> (miss)</a:t>
            </a:r>
            <a:endParaRPr lang="en-US" dirty="0">
              <a:solidFill>
                <a:srgbClr val="000000">
                  <a:lumMod val="50000"/>
                  <a:lumOff val="50000"/>
                </a:srgbClr>
              </a:solidFill>
            </a:endParaRPr>
          </a:p>
        </p:txBody>
      </p:sp>
      <p:sp>
        <p:nvSpPr>
          <p:cNvPr id="537607" name="Line 7"/>
          <p:cNvSpPr>
            <a:spLocks noChangeShapeType="1"/>
          </p:cNvSpPr>
          <p:nvPr/>
        </p:nvSpPr>
        <p:spPr bwMode="auto">
          <a:xfrm>
            <a:off x="2457028" y="4712568"/>
            <a:ext cx="0" cy="228600"/>
          </a:xfrm>
          <a:prstGeom prst="line">
            <a:avLst/>
          </a:prstGeom>
          <a:noFill/>
          <a:ln w="76200">
            <a:solidFill>
              <a:srgbClr val="3366FF"/>
            </a:solidFill>
            <a:round/>
            <a:headEnd/>
            <a:tailEnd type="triangle" w="med" len="sm"/>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37611" name="Line 11"/>
          <p:cNvSpPr>
            <a:spLocks noChangeShapeType="1"/>
          </p:cNvSpPr>
          <p:nvPr/>
        </p:nvSpPr>
        <p:spPr bwMode="auto">
          <a:xfrm>
            <a:off x="4590628" y="4712568"/>
            <a:ext cx="0" cy="228600"/>
          </a:xfrm>
          <a:prstGeom prst="line">
            <a:avLst/>
          </a:prstGeom>
          <a:noFill/>
          <a:ln w="76200">
            <a:solidFill>
              <a:srgbClr val="3366FF"/>
            </a:solidFill>
            <a:round/>
            <a:headEnd/>
            <a:tailEnd type="triangle" w="med" len="sm"/>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537613" name="Line 13"/>
          <p:cNvSpPr>
            <a:spLocks noChangeShapeType="1"/>
          </p:cNvSpPr>
          <p:nvPr/>
        </p:nvSpPr>
        <p:spPr bwMode="auto">
          <a:xfrm>
            <a:off x="6724228" y="4712568"/>
            <a:ext cx="0" cy="228600"/>
          </a:xfrm>
          <a:prstGeom prst="line">
            <a:avLst/>
          </a:prstGeom>
          <a:noFill/>
          <a:ln w="76200">
            <a:solidFill>
              <a:srgbClr val="3366FF"/>
            </a:solidFill>
            <a:round/>
            <a:headEnd/>
            <a:tailEnd type="triangle" w="med" len="sm"/>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18" name="Line 31"/>
          <p:cNvSpPr>
            <a:spLocks noChangeShapeType="1"/>
          </p:cNvSpPr>
          <p:nvPr/>
        </p:nvSpPr>
        <p:spPr bwMode="auto">
          <a:xfrm>
            <a:off x="2495128" y="2452218"/>
            <a:ext cx="2057400" cy="152400"/>
          </a:xfrm>
          <a:prstGeom prst="line">
            <a:avLst/>
          </a:prstGeom>
          <a:noFill/>
          <a:ln w="28575">
            <a:solidFill>
              <a:schemeClr val="tx1">
                <a:lumMod val="50000"/>
                <a:lumOff val="50000"/>
              </a:schemeClr>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lumMod val="50000"/>
                  <a:lumOff val="50000"/>
                </a:srgbClr>
              </a:solidFill>
            </a:endParaRPr>
          </a:p>
        </p:txBody>
      </p:sp>
      <p:sp>
        <p:nvSpPr>
          <p:cNvPr id="19" name="Text Box 32"/>
          <p:cNvSpPr txBox="1">
            <a:spLocks noChangeArrowheads="1"/>
          </p:cNvSpPr>
          <p:nvPr/>
        </p:nvSpPr>
        <p:spPr bwMode="auto">
          <a:xfrm rot="259853">
            <a:off x="3050123" y="2222665"/>
            <a:ext cx="839461" cy="341632"/>
          </a:xfrm>
          <a:prstGeom prst="rect">
            <a:avLst/>
          </a:prstGeom>
          <a:noFill/>
          <a:ln w="28575">
            <a:noFill/>
            <a:miter lim="800000"/>
            <a:headEnd/>
            <a:tailEnd/>
          </a:ln>
          <a:effectLst/>
        </p:spPr>
        <p:txBody>
          <a:bodyPr wrap="none">
            <a:spAutoFit/>
          </a:bodyPr>
          <a:lstStyle/>
          <a:p>
            <a:pPr eaLnBrk="0" fontAlgn="base" hangingPunct="0">
              <a:lnSpc>
                <a:spcPct val="90000"/>
              </a:lnSpc>
              <a:spcBef>
                <a:spcPct val="0"/>
              </a:spcBef>
              <a:spcAft>
                <a:spcPct val="0"/>
              </a:spcAft>
            </a:pPr>
            <a:r>
              <a:rPr lang="en-US" dirty="0">
                <a:solidFill>
                  <a:srgbClr val="000000">
                    <a:lumMod val="50000"/>
                    <a:lumOff val="50000"/>
                  </a:srgbClr>
                </a:solidFill>
              </a:rPr>
              <a:t>Read </a:t>
            </a:r>
            <a:r>
              <a:rPr lang="en-US" i="1" dirty="0">
                <a:solidFill>
                  <a:srgbClr val="000000">
                    <a:lumMod val="50000"/>
                    <a:lumOff val="50000"/>
                  </a:srgbClr>
                </a:solidFill>
              </a:rPr>
              <a:t>A</a:t>
            </a:r>
          </a:p>
        </p:txBody>
      </p:sp>
      <p:sp>
        <p:nvSpPr>
          <p:cNvPr id="20" name="Line 29"/>
          <p:cNvSpPr>
            <a:spLocks noChangeShapeType="1"/>
          </p:cNvSpPr>
          <p:nvPr/>
        </p:nvSpPr>
        <p:spPr bwMode="auto">
          <a:xfrm flipH="1">
            <a:off x="2495128" y="2959968"/>
            <a:ext cx="2057400" cy="152400"/>
          </a:xfrm>
          <a:prstGeom prst="line">
            <a:avLst/>
          </a:prstGeom>
          <a:noFill/>
          <a:ln w="28575">
            <a:solidFill>
              <a:schemeClr val="tx1">
                <a:lumMod val="50000"/>
                <a:lumOff val="50000"/>
              </a:schemeClr>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lumMod val="50000"/>
                  <a:lumOff val="50000"/>
                </a:srgbClr>
              </a:solidFill>
            </a:endParaRPr>
          </a:p>
        </p:txBody>
      </p:sp>
      <p:sp>
        <p:nvSpPr>
          <p:cNvPr id="21" name="Text Box 30"/>
          <p:cNvSpPr txBox="1">
            <a:spLocks noChangeArrowheads="1"/>
          </p:cNvSpPr>
          <p:nvPr/>
        </p:nvSpPr>
        <p:spPr bwMode="auto">
          <a:xfrm rot="-223412">
            <a:off x="3152299" y="2730415"/>
            <a:ext cx="635110" cy="341632"/>
          </a:xfrm>
          <a:prstGeom prst="rect">
            <a:avLst/>
          </a:prstGeom>
          <a:noFill/>
          <a:ln w="28575">
            <a:noFill/>
            <a:miter lim="800000"/>
            <a:headEnd/>
            <a:tailEnd/>
          </a:ln>
          <a:effectLst/>
        </p:spPr>
        <p:txBody>
          <a:bodyPr wrap="none">
            <a:spAutoFit/>
          </a:bodyPr>
          <a:lstStyle/>
          <a:p>
            <a:pPr eaLnBrk="0" fontAlgn="base" hangingPunct="0">
              <a:lnSpc>
                <a:spcPct val="90000"/>
              </a:lnSpc>
              <a:spcBef>
                <a:spcPct val="0"/>
              </a:spcBef>
              <a:spcAft>
                <a:spcPct val="0"/>
              </a:spcAft>
            </a:pPr>
            <a:r>
              <a:rPr lang="en-US" dirty="0">
                <a:solidFill>
                  <a:srgbClr val="000000">
                    <a:lumMod val="50000"/>
                    <a:lumOff val="50000"/>
                  </a:srgbClr>
                </a:solidFill>
              </a:rPr>
              <a:t>Fill </a:t>
            </a:r>
            <a:r>
              <a:rPr lang="en-US" i="1" dirty="0">
                <a:solidFill>
                  <a:srgbClr val="000000">
                    <a:lumMod val="50000"/>
                    <a:lumOff val="50000"/>
                  </a:srgbClr>
                </a:solidFill>
              </a:rPr>
              <a:t>A</a:t>
            </a:r>
          </a:p>
        </p:txBody>
      </p:sp>
      <p:sp>
        <p:nvSpPr>
          <p:cNvPr id="22" name="Text Box 4"/>
          <p:cNvSpPr txBox="1">
            <a:spLocks noChangeArrowheads="1"/>
          </p:cNvSpPr>
          <p:nvPr/>
        </p:nvSpPr>
        <p:spPr bwMode="auto">
          <a:xfrm>
            <a:off x="4628728" y="2578968"/>
            <a:ext cx="2057400" cy="369332"/>
          </a:xfrm>
          <a:prstGeom prst="rect">
            <a:avLst/>
          </a:prstGeom>
          <a:noFill/>
          <a:ln w="28575">
            <a:noFill/>
            <a:miter lim="800000"/>
            <a:headEnd/>
            <a:tailEnd/>
          </a:ln>
          <a:effectLst/>
        </p:spPr>
        <p:txBody>
          <a:bodyPr wrap="square">
            <a:spAutoFit/>
          </a:bodyPr>
          <a:lstStyle/>
          <a:p>
            <a:pPr eaLnBrk="0" fontAlgn="base" hangingPunct="0">
              <a:spcBef>
                <a:spcPct val="0"/>
              </a:spcBef>
              <a:spcAft>
                <a:spcPct val="0"/>
              </a:spcAft>
            </a:pPr>
            <a:r>
              <a:rPr lang="en-US" i="1" dirty="0">
                <a:solidFill>
                  <a:srgbClr val="000000">
                    <a:lumMod val="50000"/>
                    <a:lumOff val="50000"/>
                  </a:srgbClr>
                </a:solidFill>
                <a:sym typeface="ZapfDingbats" pitchFamily="82" charset="2"/>
              </a:rPr>
              <a:t>A:</a:t>
            </a:r>
            <a:r>
              <a:rPr lang="en-US" dirty="0">
                <a:solidFill>
                  <a:srgbClr val="000000">
                    <a:lumMod val="50000"/>
                    <a:lumOff val="50000"/>
                  </a:srgbClr>
                </a:solidFill>
                <a:sym typeface="ZapfDingbats" pitchFamily="82" charset="2"/>
              </a:rPr>
              <a:t> Shared, #1</a:t>
            </a:r>
            <a:endParaRPr lang="en-US" dirty="0">
              <a:solidFill>
                <a:srgbClr val="000000">
                  <a:lumMod val="50000"/>
                  <a:lumOff val="50000"/>
                </a:srgbClr>
              </a:solidFill>
            </a:endParaRPr>
          </a:p>
        </p:txBody>
      </p:sp>
      <p:sp>
        <p:nvSpPr>
          <p:cNvPr id="23" name="Line 29"/>
          <p:cNvSpPr>
            <a:spLocks noChangeShapeType="1"/>
          </p:cNvSpPr>
          <p:nvPr/>
        </p:nvSpPr>
        <p:spPr bwMode="auto">
          <a:xfrm flipH="1">
            <a:off x="4628728" y="3493368"/>
            <a:ext cx="2057400" cy="152400"/>
          </a:xfrm>
          <a:prstGeom prst="line">
            <a:avLst/>
          </a:prstGeom>
          <a:noFill/>
          <a:ln w="28575">
            <a:solidFill>
              <a:srgbClr val="FF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24" name="Text Box 30"/>
          <p:cNvSpPr txBox="1">
            <a:spLocks noChangeArrowheads="1"/>
          </p:cNvSpPr>
          <p:nvPr/>
        </p:nvSpPr>
        <p:spPr bwMode="auto">
          <a:xfrm rot="-223412">
            <a:off x="4789686" y="3263815"/>
            <a:ext cx="1678408" cy="341632"/>
          </a:xfrm>
          <a:prstGeom prst="rect">
            <a:avLst/>
          </a:prstGeom>
          <a:noFill/>
          <a:ln w="28575">
            <a:noFill/>
            <a:miter lim="800000"/>
            <a:headEnd/>
            <a:tailEnd/>
          </a:ln>
          <a:effectLst/>
        </p:spPr>
        <p:txBody>
          <a:bodyPr wrap="none">
            <a:spAutoFit/>
          </a:bodyPr>
          <a:lstStyle/>
          <a:p>
            <a:pPr eaLnBrk="0" fontAlgn="base" hangingPunct="0">
              <a:lnSpc>
                <a:spcPct val="90000"/>
              </a:lnSpc>
              <a:spcBef>
                <a:spcPct val="0"/>
              </a:spcBef>
              <a:spcAft>
                <a:spcPct val="0"/>
              </a:spcAft>
            </a:pPr>
            <a:r>
              <a:rPr lang="en-US" dirty="0" err="1">
                <a:solidFill>
                  <a:srgbClr val="3333CC"/>
                </a:solidFill>
              </a:rPr>
              <a:t>ReadExclusive</a:t>
            </a:r>
            <a:r>
              <a:rPr lang="en-US" i="1" dirty="0">
                <a:solidFill>
                  <a:srgbClr val="3333CC"/>
                </a:solidFill>
              </a:rPr>
              <a:t> A</a:t>
            </a:r>
          </a:p>
        </p:txBody>
      </p:sp>
      <p:sp>
        <p:nvSpPr>
          <p:cNvPr id="25" name="Line 29"/>
          <p:cNvSpPr>
            <a:spLocks noChangeShapeType="1"/>
          </p:cNvSpPr>
          <p:nvPr/>
        </p:nvSpPr>
        <p:spPr bwMode="auto">
          <a:xfrm flipH="1">
            <a:off x="2495128" y="3698477"/>
            <a:ext cx="2057400" cy="152400"/>
          </a:xfrm>
          <a:prstGeom prst="line">
            <a:avLst/>
          </a:prstGeom>
          <a:noFill/>
          <a:ln w="28575">
            <a:solidFill>
              <a:srgbClr val="FF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26" name="Text Box 30"/>
          <p:cNvSpPr txBox="1">
            <a:spLocks noChangeArrowheads="1"/>
          </p:cNvSpPr>
          <p:nvPr/>
        </p:nvSpPr>
        <p:spPr bwMode="auto">
          <a:xfrm rot="-223412">
            <a:off x="2853449" y="3468924"/>
            <a:ext cx="1283685" cy="341632"/>
          </a:xfrm>
          <a:prstGeom prst="rect">
            <a:avLst/>
          </a:prstGeom>
          <a:noFill/>
          <a:ln w="28575">
            <a:noFill/>
            <a:miter lim="800000"/>
            <a:headEnd/>
            <a:tailEnd/>
          </a:ln>
          <a:effectLst/>
        </p:spPr>
        <p:txBody>
          <a:bodyPr wrap="none">
            <a:spAutoFit/>
          </a:bodyPr>
          <a:lstStyle/>
          <a:p>
            <a:pPr eaLnBrk="0" fontAlgn="base" hangingPunct="0">
              <a:lnSpc>
                <a:spcPct val="90000"/>
              </a:lnSpc>
              <a:spcBef>
                <a:spcPct val="0"/>
              </a:spcBef>
              <a:spcAft>
                <a:spcPct val="0"/>
              </a:spcAft>
            </a:pPr>
            <a:r>
              <a:rPr lang="en-US" dirty="0">
                <a:solidFill>
                  <a:srgbClr val="3333CC"/>
                </a:solidFill>
              </a:rPr>
              <a:t>Invalidate </a:t>
            </a:r>
            <a:r>
              <a:rPr lang="en-US" i="1" dirty="0">
                <a:solidFill>
                  <a:srgbClr val="3333CC"/>
                </a:solidFill>
              </a:rPr>
              <a:t>A</a:t>
            </a:r>
          </a:p>
        </p:txBody>
      </p:sp>
      <p:sp>
        <p:nvSpPr>
          <p:cNvPr id="27" name="Line 31"/>
          <p:cNvSpPr>
            <a:spLocks noChangeShapeType="1"/>
          </p:cNvSpPr>
          <p:nvPr/>
        </p:nvSpPr>
        <p:spPr bwMode="auto">
          <a:xfrm>
            <a:off x="4628728" y="4483968"/>
            <a:ext cx="2057400" cy="152400"/>
          </a:xfrm>
          <a:prstGeom prst="line">
            <a:avLst/>
          </a:prstGeom>
          <a:noFill/>
          <a:ln w="28575">
            <a:solidFill>
              <a:srgbClr val="FF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28" name="Text Box 32"/>
          <p:cNvSpPr txBox="1">
            <a:spLocks noChangeArrowheads="1"/>
          </p:cNvSpPr>
          <p:nvPr/>
        </p:nvSpPr>
        <p:spPr bwMode="auto">
          <a:xfrm rot="259853">
            <a:off x="5311336" y="4254415"/>
            <a:ext cx="635110" cy="341632"/>
          </a:xfrm>
          <a:prstGeom prst="rect">
            <a:avLst/>
          </a:prstGeom>
          <a:noFill/>
          <a:ln w="28575">
            <a:noFill/>
            <a:miter lim="800000"/>
            <a:headEnd/>
            <a:tailEnd/>
          </a:ln>
          <a:effectLst/>
        </p:spPr>
        <p:txBody>
          <a:bodyPr wrap="none">
            <a:spAutoFit/>
          </a:bodyPr>
          <a:lstStyle/>
          <a:p>
            <a:pPr eaLnBrk="0" fontAlgn="base" hangingPunct="0">
              <a:lnSpc>
                <a:spcPct val="90000"/>
              </a:lnSpc>
              <a:spcBef>
                <a:spcPct val="0"/>
              </a:spcBef>
              <a:spcAft>
                <a:spcPct val="0"/>
              </a:spcAft>
            </a:pPr>
            <a:r>
              <a:rPr lang="en-US" dirty="0">
                <a:solidFill>
                  <a:srgbClr val="3333CC"/>
                </a:solidFill>
              </a:rPr>
              <a:t>Fill </a:t>
            </a:r>
            <a:r>
              <a:rPr lang="en-US" i="1" dirty="0">
                <a:solidFill>
                  <a:srgbClr val="3333CC"/>
                </a:solidFill>
              </a:rPr>
              <a:t>A</a:t>
            </a:r>
          </a:p>
        </p:txBody>
      </p:sp>
      <p:grpSp>
        <p:nvGrpSpPr>
          <p:cNvPr id="2" name="Group 30"/>
          <p:cNvGrpSpPr/>
          <p:nvPr/>
        </p:nvGrpSpPr>
        <p:grpSpPr>
          <a:xfrm>
            <a:off x="2418928" y="2045568"/>
            <a:ext cx="4343400" cy="2743200"/>
            <a:chOff x="2362200" y="1828800"/>
            <a:chExt cx="4343400" cy="369332"/>
          </a:xfrm>
        </p:grpSpPr>
        <p:sp>
          <p:nvSpPr>
            <p:cNvPr id="32" name="Rectangle 5"/>
            <p:cNvSpPr>
              <a:spLocks noChangeArrowheads="1"/>
            </p:cNvSpPr>
            <p:nvPr/>
          </p:nvSpPr>
          <p:spPr bwMode="auto">
            <a:xfrm>
              <a:off x="2362200" y="1828800"/>
              <a:ext cx="76200" cy="369332"/>
            </a:xfrm>
            <a:prstGeom prst="rect">
              <a:avLst/>
            </a:prstGeom>
            <a:solidFill>
              <a:srgbClr val="3366FF"/>
            </a:solidFill>
            <a:ln w="114300">
              <a:noFill/>
              <a:miter lim="800000"/>
              <a:headEnd/>
              <a:tailEnd/>
            </a:ln>
            <a:effectLst/>
          </p:spPr>
          <p:txBody>
            <a:bodyPr wrap="square" anchor="ctr">
              <a:spAutoFit/>
            </a:bodyPr>
            <a:lstStyle/>
            <a:p>
              <a:pPr eaLnBrk="0" fontAlgn="base" hangingPunct="0">
                <a:spcBef>
                  <a:spcPct val="0"/>
                </a:spcBef>
                <a:spcAft>
                  <a:spcPct val="0"/>
                </a:spcAft>
              </a:pPr>
              <a:endParaRPr lang="en-US">
                <a:solidFill>
                  <a:srgbClr val="000000"/>
                </a:solidFill>
              </a:endParaRPr>
            </a:p>
          </p:txBody>
        </p:sp>
        <p:sp>
          <p:nvSpPr>
            <p:cNvPr id="33" name="Rectangle 10"/>
            <p:cNvSpPr>
              <a:spLocks noChangeArrowheads="1"/>
            </p:cNvSpPr>
            <p:nvPr/>
          </p:nvSpPr>
          <p:spPr bwMode="auto">
            <a:xfrm>
              <a:off x="4495800" y="1828800"/>
              <a:ext cx="76200" cy="369332"/>
            </a:xfrm>
            <a:prstGeom prst="rect">
              <a:avLst/>
            </a:prstGeom>
            <a:solidFill>
              <a:srgbClr val="3366FF"/>
            </a:solidFill>
            <a:ln w="114300">
              <a:noFill/>
              <a:miter lim="800000"/>
              <a:headEnd/>
              <a:tailEnd/>
            </a:ln>
            <a:effectLst/>
          </p:spPr>
          <p:txBody>
            <a:bodyPr wrap="square" anchor="ctr">
              <a:spAutoFit/>
            </a:bodyPr>
            <a:lstStyle/>
            <a:p>
              <a:pPr eaLnBrk="0" fontAlgn="base" hangingPunct="0">
                <a:spcBef>
                  <a:spcPct val="0"/>
                </a:spcBef>
                <a:spcAft>
                  <a:spcPct val="0"/>
                </a:spcAft>
              </a:pPr>
              <a:endParaRPr lang="en-US">
                <a:solidFill>
                  <a:srgbClr val="000000"/>
                </a:solidFill>
              </a:endParaRPr>
            </a:p>
          </p:txBody>
        </p:sp>
        <p:sp>
          <p:nvSpPr>
            <p:cNvPr id="34" name="Rectangle 12"/>
            <p:cNvSpPr>
              <a:spLocks noChangeArrowheads="1"/>
            </p:cNvSpPr>
            <p:nvPr/>
          </p:nvSpPr>
          <p:spPr bwMode="auto">
            <a:xfrm>
              <a:off x="6629400" y="1828800"/>
              <a:ext cx="76200" cy="369332"/>
            </a:xfrm>
            <a:prstGeom prst="rect">
              <a:avLst/>
            </a:prstGeom>
            <a:solidFill>
              <a:srgbClr val="3366FF"/>
            </a:solidFill>
            <a:ln w="114300">
              <a:noFill/>
              <a:miter lim="800000"/>
              <a:headEnd/>
              <a:tailEnd/>
            </a:ln>
            <a:effectLst/>
          </p:spPr>
          <p:txBody>
            <a:bodyPr wrap="square" anchor="ctr">
              <a:spAutoFit/>
            </a:bodyPr>
            <a:lstStyle/>
            <a:p>
              <a:pPr eaLnBrk="0" fontAlgn="base" hangingPunct="0">
                <a:spcBef>
                  <a:spcPct val="0"/>
                </a:spcBef>
                <a:spcAft>
                  <a:spcPct val="0"/>
                </a:spcAft>
              </a:pPr>
              <a:endParaRPr lang="en-US">
                <a:solidFill>
                  <a:srgbClr val="000000"/>
                </a:solidFill>
              </a:endParaRPr>
            </a:p>
          </p:txBody>
        </p:sp>
      </p:grpSp>
      <p:sp>
        <p:nvSpPr>
          <p:cNvPr id="30" name="Text Box 38"/>
          <p:cNvSpPr txBox="1">
            <a:spLocks noChangeArrowheads="1"/>
          </p:cNvSpPr>
          <p:nvPr/>
        </p:nvSpPr>
        <p:spPr bwMode="auto">
          <a:xfrm rot="192451">
            <a:off x="2731938" y="4074644"/>
            <a:ext cx="1720850" cy="341632"/>
          </a:xfrm>
          <a:prstGeom prst="rect">
            <a:avLst/>
          </a:prstGeom>
          <a:solidFill>
            <a:schemeClr val="bg1"/>
          </a:solidFill>
          <a:ln w="28575">
            <a:noFill/>
            <a:miter lim="800000"/>
            <a:headEnd/>
            <a:tailEnd/>
          </a:ln>
          <a:effectLst/>
        </p:spPr>
        <p:txBody>
          <a:bodyPr wrap="square">
            <a:spAutoFit/>
          </a:bodyPr>
          <a:lstStyle/>
          <a:p>
            <a:pPr algn="ctr" eaLnBrk="0" fontAlgn="base" hangingPunct="0">
              <a:lnSpc>
                <a:spcPct val="90000"/>
              </a:lnSpc>
              <a:spcBef>
                <a:spcPct val="0"/>
              </a:spcBef>
              <a:spcAft>
                <a:spcPct val="0"/>
              </a:spcAft>
            </a:pPr>
            <a:r>
              <a:rPr lang="en-US" dirty="0">
                <a:solidFill>
                  <a:srgbClr val="3333CC"/>
                </a:solidFill>
              </a:rPr>
              <a:t>Inv </a:t>
            </a:r>
            <a:r>
              <a:rPr lang="en-US" dirty="0" err="1">
                <a:solidFill>
                  <a:srgbClr val="3333CC"/>
                </a:solidFill>
              </a:rPr>
              <a:t>Ack</a:t>
            </a:r>
            <a:r>
              <a:rPr lang="en-US" dirty="0">
                <a:solidFill>
                  <a:srgbClr val="3333CC"/>
                </a:solidFill>
              </a:rPr>
              <a:t> </a:t>
            </a:r>
            <a:r>
              <a:rPr lang="en-US" i="1" dirty="0">
                <a:solidFill>
                  <a:srgbClr val="3333CC"/>
                </a:solidFill>
              </a:rPr>
              <a:t>A</a:t>
            </a:r>
          </a:p>
        </p:txBody>
      </p:sp>
      <p:sp>
        <p:nvSpPr>
          <p:cNvPr id="36" name="Text Box 4"/>
          <p:cNvSpPr txBox="1">
            <a:spLocks noChangeArrowheads="1"/>
          </p:cNvSpPr>
          <p:nvPr/>
        </p:nvSpPr>
        <p:spPr bwMode="auto">
          <a:xfrm>
            <a:off x="4628728" y="3645768"/>
            <a:ext cx="2057400" cy="369332"/>
          </a:xfrm>
          <a:prstGeom prst="rect">
            <a:avLst/>
          </a:prstGeom>
          <a:noFill/>
          <a:ln w="28575">
            <a:noFill/>
            <a:miter lim="800000"/>
            <a:headEnd/>
            <a:tailEnd/>
          </a:ln>
          <a:effectLst/>
        </p:spPr>
        <p:txBody>
          <a:bodyPr wrap="square">
            <a:spAutoFit/>
          </a:bodyPr>
          <a:lstStyle/>
          <a:p>
            <a:pPr eaLnBrk="0" fontAlgn="base" hangingPunct="0">
              <a:spcBef>
                <a:spcPct val="0"/>
              </a:spcBef>
              <a:spcAft>
                <a:spcPct val="0"/>
              </a:spcAft>
            </a:pPr>
            <a:r>
              <a:rPr lang="en-US" i="1" dirty="0">
                <a:solidFill>
                  <a:srgbClr val="FF0000"/>
                </a:solidFill>
                <a:sym typeface="ZapfDingbats" pitchFamily="82" charset="2"/>
              </a:rPr>
              <a:t>A:</a:t>
            </a:r>
            <a:r>
              <a:rPr lang="en-US" dirty="0">
                <a:solidFill>
                  <a:srgbClr val="FF0000"/>
                </a:solidFill>
                <a:sym typeface="ZapfDingbats" pitchFamily="82" charset="2"/>
              </a:rPr>
              <a:t> Mod., #2</a:t>
            </a:r>
            <a:endParaRPr lang="en-US" dirty="0">
              <a:solidFill>
                <a:srgbClr val="FF0000"/>
              </a:solidFill>
            </a:endParaRPr>
          </a:p>
        </p:txBody>
      </p:sp>
      <p:sp>
        <p:nvSpPr>
          <p:cNvPr id="29" name="Line 37"/>
          <p:cNvSpPr>
            <a:spLocks noChangeShapeType="1"/>
          </p:cNvSpPr>
          <p:nvPr/>
        </p:nvSpPr>
        <p:spPr bwMode="auto">
          <a:xfrm>
            <a:off x="2495128" y="4255368"/>
            <a:ext cx="2057400" cy="152400"/>
          </a:xfrm>
          <a:prstGeom prst="line">
            <a:avLst/>
          </a:prstGeom>
          <a:noFill/>
          <a:ln w="28575">
            <a:solidFill>
              <a:srgbClr val="FF0000"/>
            </a:solidFill>
            <a:round/>
            <a:headEnd/>
            <a:tailEnd type="triangle" w="med" len="med"/>
          </a:ln>
          <a:effectLst/>
        </p:spPr>
        <p:txBody>
          <a:bodyPr wrap="none" anchor="ctr"/>
          <a:lstStyle/>
          <a:p>
            <a:pPr eaLnBrk="0" fontAlgn="base" hangingPunct="0">
              <a:spcBef>
                <a:spcPct val="0"/>
              </a:spcBef>
              <a:spcAft>
                <a:spcPct val="0"/>
              </a:spcAft>
            </a:pPr>
            <a:endParaRPr lang="en-US">
              <a:solidFill>
                <a:srgbClr val="000000"/>
              </a:solidFill>
            </a:endParaRPr>
          </a:p>
        </p:txBody>
      </p:sp>
      <p:sp>
        <p:nvSpPr>
          <p:cNvPr id="31" name="Text Box 6"/>
          <p:cNvSpPr txBox="1">
            <a:spLocks noChangeArrowheads="1"/>
          </p:cNvSpPr>
          <p:nvPr/>
        </p:nvSpPr>
        <p:spPr bwMode="auto">
          <a:xfrm>
            <a:off x="1656928" y="1664568"/>
            <a:ext cx="1600200" cy="396875"/>
          </a:xfrm>
          <a:prstGeom prst="rect">
            <a:avLst/>
          </a:prstGeom>
          <a:noFill/>
          <a:ln w="114300">
            <a:noFill/>
            <a:miter lim="800000"/>
            <a:headEnd/>
            <a:tailEnd/>
          </a:ln>
          <a:effectLst/>
        </p:spPr>
        <p:txBody>
          <a:bodyPr>
            <a:spAutoFit/>
          </a:bodyPr>
          <a:lstStyle/>
          <a:p>
            <a:pPr algn="ctr" eaLnBrk="0" fontAlgn="base" hangingPunct="0">
              <a:spcBef>
                <a:spcPct val="50000"/>
              </a:spcBef>
              <a:spcAft>
                <a:spcPct val="0"/>
              </a:spcAft>
            </a:pPr>
            <a:r>
              <a:rPr lang="en-US" sz="2000" dirty="0">
                <a:solidFill>
                  <a:srgbClr val="000000"/>
                </a:solidFill>
                <a:latin typeface="Helvetica" pitchFamily="34" charset="0"/>
              </a:rPr>
              <a:t>L</a:t>
            </a:r>
          </a:p>
        </p:txBody>
      </p:sp>
      <p:sp>
        <p:nvSpPr>
          <p:cNvPr id="35" name="Text Box 14"/>
          <p:cNvSpPr txBox="1">
            <a:spLocks noChangeArrowheads="1"/>
          </p:cNvSpPr>
          <p:nvPr/>
        </p:nvSpPr>
        <p:spPr bwMode="auto">
          <a:xfrm>
            <a:off x="3790528" y="1664568"/>
            <a:ext cx="1600200" cy="396875"/>
          </a:xfrm>
          <a:prstGeom prst="rect">
            <a:avLst/>
          </a:prstGeom>
          <a:noFill/>
          <a:ln w="114300">
            <a:noFill/>
            <a:miter lim="800000"/>
            <a:headEnd/>
            <a:tailEnd/>
          </a:ln>
          <a:effectLst/>
        </p:spPr>
        <p:txBody>
          <a:bodyPr>
            <a:spAutoFit/>
          </a:bodyPr>
          <a:lstStyle/>
          <a:p>
            <a:pPr algn="ctr" eaLnBrk="0" fontAlgn="base" hangingPunct="0">
              <a:spcBef>
                <a:spcPct val="50000"/>
              </a:spcBef>
              <a:spcAft>
                <a:spcPct val="0"/>
              </a:spcAft>
            </a:pPr>
            <a:r>
              <a:rPr lang="en-US" sz="2000" dirty="0">
                <a:solidFill>
                  <a:srgbClr val="000000"/>
                </a:solidFill>
                <a:latin typeface="Helvetica" pitchFamily="34" charset="0"/>
              </a:rPr>
              <a:t>Directory</a:t>
            </a:r>
          </a:p>
        </p:txBody>
      </p:sp>
      <p:sp>
        <p:nvSpPr>
          <p:cNvPr id="37" name="Text Box 15"/>
          <p:cNvSpPr txBox="1">
            <a:spLocks noChangeArrowheads="1"/>
          </p:cNvSpPr>
          <p:nvPr/>
        </p:nvSpPr>
        <p:spPr bwMode="auto">
          <a:xfrm>
            <a:off x="5924128" y="1664568"/>
            <a:ext cx="1600200" cy="396875"/>
          </a:xfrm>
          <a:prstGeom prst="rect">
            <a:avLst/>
          </a:prstGeom>
          <a:noFill/>
          <a:ln w="114300">
            <a:noFill/>
            <a:miter lim="800000"/>
            <a:headEnd/>
            <a:tailEnd/>
          </a:ln>
          <a:effectLst/>
        </p:spPr>
        <p:txBody>
          <a:bodyPr>
            <a:spAutoFit/>
          </a:bodyPr>
          <a:lstStyle/>
          <a:p>
            <a:pPr algn="ctr" eaLnBrk="0" fontAlgn="base" hangingPunct="0">
              <a:spcBef>
                <a:spcPct val="50000"/>
              </a:spcBef>
              <a:spcAft>
                <a:spcPct val="0"/>
              </a:spcAft>
            </a:pPr>
            <a:r>
              <a:rPr lang="en-US" sz="2000" dirty="0">
                <a:solidFill>
                  <a:srgbClr val="000000"/>
                </a:solidFill>
                <a:latin typeface="Helvetica" pitchFamily="34" charset="0"/>
              </a:rPr>
              <a:t>R</a:t>
            </a:r>
          </a:p>
        </p:txBody>
      </p:sp>
    </p:spTree>
    <p:extLst>
      <p:ext uri="{BB962C8B-B14F-4D97-AF65-F5344CB8AC3E}">
        <p14:creationId xmlns:p14="http://schemas.microsoft.com/office/powerpoint/2010/main" val="107050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P spid="30" grpId="0" animBg="1"/>
      <p:bldP spid="36" grpId="0"/>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4819" name="Rectangle 3"/>
          <p:cNvSpPr>
            <a:spLocks noChangeArrowheads="1"/>
          </p:cNvSpPr>
          <p:nvPr/>
        </p:nvSpPr>
        <p:spPr bwMode="auto">
          <a:xfrm>
            <a:off x="3124200" y="6248400"/>
            <a:ext cx="28956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4820" name="Rectangle 4"/>
          <p:cNvSpPr>
            <a:spLocks noGrp="1" noChangeArrowheads="1"/>
          </p:cNvSpPr>
          <p:nvPr>
            <p:ph type="title"/>
          </p:nvPr>
        </p:nvSpPr>
        <p:spPr/>
        <p:txBody>
          <a:bodyPr>
            <a:normAutofit fontScale="90000"/>
          </a:bodyPr>
          <a:lstStyle/>
          <a:p>
            <a:r>
              <a:rPr lang="en-US"/>
              <a:t>Coherence vs. Consistency</a:t>
            </a:r>
          </a:p>
        </p:txBody>
      </p:sp>
      <p:sp>
        <p:nvSpPr>
          <p:cNvPr id="34821" name="Rectangle 5"/>
          <p:cNvSpPr>
            <a:spLocks noGrp="1" noChangeArrowheads="1"/>
          </p:cNvSpPr>
          <p:nvPr>
            <p:ph idx="1"/>
          </p:nvPr>
        </p:nvSpPr>
        <p:spPr/>
        <p:txBody>
          <a:bodyPr>
            <a:normAutofit/>
          </a:bodyPr>
          <a:lstStyle/>
          <a:p>
            <a:r>
              <a:rPr lang="en-US" dirty="0"/>
              <a:t>Coherence concerns only one memory location</a:t>
            </a:r>
          </a:p>
          <a:p>
            <a:r>
              <a:rPr lang="en-US" dirty="0"/>
              <a:t>Consistency concerns ordering for all locations</a:t>
            </a:r>
          </a:p>
          <a:p>
            <a:r>
              <a:rPr lang="en-US" dirty="0"/>
              <a:t>A Memory System is Coherent if</a:t>
            </a:r>
          </a:p>
          <a:p>
            <a:pPr lvl="1"/>
            <a:r>
              <a:rPr lang="en-US" dirty="0"/>
              <a:t>Can serialize all operations to that location</a:t>
            </a:r>
          </a:p>
          <a:p>
            <a:pPr lvl="2"/>
            <a:r>
              <a:rPr lang="en-US" dirty="0"/>
              <a:t>Operations performed by any core appear in program order</a:t>
            </a:r>
          </a:p>
          <a:p>
            <a:pPr lvl="1"/>
            <a:r>
              <a:rPr lang="en-US" dirty="0"/>
              <a:t>Read returns value written by last store to that location </a:t>
            </a:r>
          </a:p>
          <a:p>
            <a:r>
              <a:rPr lang="en-US" dirty="0"/>
              <a:t>A Memory System is Consistent if</a:t>
            </a:r>
          </a:p>
          <a:p>
            <a:pPr lvl="1"/>
            <a:r>
              <a:rPr lang="en-US" dirty="0"/>
              <a:t>It follows the rules of its </a:t>
            </a:r>
            <a:r>
              <a:rPr lang="en-US" i="1" u="sng" dirty="0"/>
              <a:t>Memory Model</a:t>
            </a:r>
          </a:p>
          <a:p>
            <a:pPr lvl="2"/>
            <a:r>
              <a:rPr lang="en-US" dirty="0"/>
              <a:t>Operations on memory locations appear in </a:t>
            </a:r>
            <a:r>
              <a:rPr lang="en-US" b="1" i="1" dirty="0"/>
              <a:t>some</a:t>
            </a:r>
            <a:r>
              <a:rPr lang="en-US" dirty="0"/>
              <a:t> defined order</a:t>
            </a:r>
          </a:p>
        </p:txBody>
      </p:sp>
    </p:spTree>
    <p:extLst>
      <p:ext uri="{BB962C8B-B14F-4D97-AF65-F5344CB8AC3E}">
        <p14:creationId xmlns:p14="http://schemas.microsoft.com/office/powerpoint/2010/main" val="17234436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5843" name="Rectangle 3"/>
          <p:cNvSpPr>
            <a:spLocks noChangeArrowheads="1"/>
          </p:cNvSpPr>
          <p:nvPr/>
        </p:nvSpPr>
        <p:spPr bwMode="auto">
          <a:xfrm>
            <a:off x="3124200" y="6248400"/>
            <a:ext cx="28956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5844" name="Rectangle 4"/>
          <p:cNvSpPr>
            <a:spLocks noGrp="1" noChangeArrowheads="1"/>
          </p:cNvSpPr>
          <p:nvPr>
            <p:ph type="title"/>
          </p:nvPr>
        </p:nvSpPr>
        <p:spPr/>
        <p:txBody>
          <a:bodyPr>
            <a:normAutofit fontScale="90000"/>
          </a:bodyPr>
          <a:lstStyle/>
          <a:p>
            <a:r>
              <a:rPr lang="en-US"/>
              <a:t>Why Coherence != Consistency</a:t>
            </a:r>
          </a:p>
        </p:txBody>
      </p:sp>
      <p:sp>
        <p:nvSpPr>
          <p:cNvPr id="35845" name="Rectangle 5"/>
          <p:cNvSpPr>
            <a:spLocks noGrp="1" noChangeArrowheads="1"/>
          </p:cNvSpPr>
          <p:nvPr>
            <p:ph idx="1"/>
          </p:nvPr>
        </p:nvSpPr>
        <p:spPr/>
        <p:txBody>
          <a:bodyPr>
            <a:normAutofit/>
          </a:bodyPr>
          <a:lstStyle/>
          <a:p>
            <a:pPr marL="0" indent="0">
              <a:buNone/>
            </a:pPr>
            <a:r>
              <a:rPr lang="en-US" dirty="0"/>
              <a:t>	/* initial A = B = flag = 0 */</a:t>
            </a:r>
          </a:p>
          <a:p>
            <a:pPr marL="0" indent="0">
              <a:buNone/>
            </a:pPr>
            <a:r>
              <a:rPr lang="en-US" b="1" dirty="0"/>
              <a:t>	  </a:t>
            </a:r>
            <a:r>
              <a:rPr lang="en-US" b="1" u="sng" dirty="0"/>
              <a:t>P1</a:t>
            </a:r>
            <a:r>
              <a:rPr lang="en-US" b="1" dirty="0"/>
              <a:t>			  </a:t>
            </a:r>
            <a:r>
              <a:rPr lang="en-US" b="1" u="sng" dirty="0"/>
              <a:t>P2</a:t>
            </a:r>
          </a:p>
          <a:p>
            <a:pPr marL="0" indent="0">
              <a:buNone/>
            </a:pPr>
            <a:r>
              <a:rPr lang="en-US" dirty="0"/>
              <a:t>	A = 1;			while (flag == 0); /* spin */</a:t>
            </a:r>
          </a:p>
          <a:p>
            <a:pPr marL="0" indent="0">
              <a:buNone/>
            </a:pPr>
            <a:r>
              <a:rPr lang="en-US" dirty="0"/>
              <a:t>	B = 1; 			print A;</a:t>
            </a:r>
          </a:p>
          <a:p>
            <a:pPr marL="0" indent="0">
              <a:buNone/>
            </a:pPr>
            <a:r>
              <a:rPr lang="en-US" dirty="0"/>
              <a:t>	flag = 1; 		print B;</a:t>
            </a:r>
          </a:p>
          <a:p>
            <a:r>
              <a:rPr lang="en-US" dirty="0"/>
              <a:t>Intuition says we see “1” printed twice (A,B)</a:t>
            </a:r>
          </a:p>
          <a:p>
            <a:r>
              <a:rPr lang="en-US" dirty="0"/>
              <a:t>Coherence doesn’t say anything</a:t>
            </a:r>
          </a:p>
          <a:p>
            <a:pPr lvl="1"/>
            <a:r>
              <a:rPr lang="en-US" dirty="0"/>
              <a:t>Difference memory locations</a:t>
            </a:r>
          </a:p>
          <a:p>
            <a:r>
              <a:rPr lang="en-US" dirty="0"/>
              <a:t>Uniprocessor ordering (LSQ) won’t help</a:t>
            </a:r>
          </a:p>
        </p:txBody>
      </p:sp>
      <p:sp>
        <p:nvSpPr>
          <p:cNvPr id="6" name="TextBox 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Consistency defines what is “correct” behavior</a:t>
            </a:r>
            <a:endParaRPr lang="en-US" sz="3200" i="1" u="sng" dirty="0">
              <a:solidFill>
                <a:schemeClr val="bg1"/>
              </a:solidFill>
            </a:endParaRPr>
          </a:p>
        </p:txBody>
      </p:sp>
    </p:spTree>
    <p:extLst>
      <p:ext uri="{BB962C8B-B14F-4D97-AF65-F5344CB8AC3E}">
        <p14:creationId xmlns:p14="http://schemas.microsoft.com/office/powerpoint/2010/main" val="193521154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67" name="Rectangle 3"/>
          <p:cNvSpPr>
            <a:spLocks noGrp="1" noChangeArrowheads="1"/>
          </p:cNvSpPr>
          <p:nvPr>
            <p:ph type="title"/>
          </p:nvPr>
        </p:nvSpPr>
        <p:spPr/>
        <p:txBody>
          <a:bodyPr>
            <a:normAutofit fontScale="90000"/>
          </a:bodyPr>
          <a:lstStyle/>
          <a:p>
            <a:r>
              <a:rPr lang="en-US" i="1" u="sng" dirty="0"/>
              <a:t>Sequential Consistency</a:t>
            </a:r>
            <a:r>
              <a:rPr lang="en-US" dirty="0"/>
              <a:t> (</a:t>
            </a:r>
            <a:r>
              <a:rPr lang="en-US" i="1" u="sng" dirty="0"/>
              <a:t>SC</a:t>
            </a:r>
            <a:r>
              <a:rPr lang="en-US" dirty="0"/>
              <a:t>)</a:t>
            </a:r>
          </a:p>
        </p:txBody>
      </p:sp>
      <p:sp>
        <p:nvSpPr>
          <p:cNvPr id="36868" name="Rectangle 4"/>
          <p:cNvSpPr>
            <a:spLocks noChangeArrowheads="1"/>
          </p:cNvSpPr>
          <p:nvPr/>
        </p:nvSpPr>
        <p:spPr bwMode="auto">
          <a:xfrm>
            <a:off x="5508625" y="3536672"/>
            <a:ext cx="2961902" cy="828432"/>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sz="2400" dirty="0">
                <a:solidFill>
                  <a:srgbClr val="000000"/>
                </a:solidFill>
                <a:latin typeface="Calibri" pitchFamily="34" charset="0"/>
              </a:rPr>
              <a:t>switch randomly set</a:t>
            </a:r>
          </a:p>
          <a:p>
            <a:pPr eaLnBrk="0" fontAlgn="base" hangingPunct="0">
              <a:spcBef>
                <a:spcPct val="0"/>
              </a:spcBef>
              <a:spcAft>
                <a:spcPct val="0"/>
              </a:spcAft>
            </a:pPr>
            <a:r>
              <a:rPr lang="en-US" sz="2400" dirty="0">
                <a:solidFill>
                  <a:srgbClr val="000000"/>
                </a:solidFill>
                <a:latin typeface="Calibri" pitchFamily="34" charset="0"/>
              </a:rPr>
              <a:t>after each memory op</a:t>
            </a:r>
          </a:p>
        </p:txBody>
      </p:sp>
      <p:sp>
        <p:nvSpPr>
          <p:cNvPr id="36869" name="Rectangle 5"/>
          <p:cNvSpPr>
            <a:spLocks noChangeArrowheads="1"/>
          </p:cNvSpPr>
          <p:nvPr/>
        </p:nvSpPr>
        <p:spPr bwMode="auto">
          <a:xfrm>
            <a:off x="454025" y="1649413"/>
            <a:ext cx="1533525" cy="2675091"/>
          </a:xfrm>
          <a:prstGeom prst="rect">
            <a:avLst/>
          </a:prstGeom>
          <a:noFill/>
          <a:ln w="12700">
            <a:noFill/>
            <a:prstDash val="sysDot"/>
            <a:miter lim="800000"/>
            <a:headEnd/>
            <a:tailEnd/>
          </a:ln>
        </p:spPr>
        <p:txBody>
          <a:bodyPr lIns="90488" tIns="44450" rIns="90488" bIns="44450">
            <a:spAutoFit/>
          </a:bodyPr>
          <a:lstStyle/>
          <a:p>
            <a:pPr eaLnBrk="0" fontAlgn="base" hangingPunct="0">
              <a:spcBef>
                <a:spcPct val="0"/>
              </a:spcBef>
              <a:spcAft>
                <a:spcPct val="0"/>
              </a:spcAft>
            </a:pPr>
            <a:r>
              <a:rPr lang="en-US" sz="2400" dirty="0">
                <a:solidFill>
                  <a:srgbClr val="000000"/>
                </a:solidFill>
                <a:latin typeface="Calibri" pitchFamily="34" charset="0"/>
              </a:rPr>
              <a:t>processors</a:t>
            </a:r>
          </a:p>
          <a:p>
            <a:pPr eaLnBrk="0" fontAlgn="base" hangingPunct="0">
              <a:spcBef>
                <a:spcPct val="0"/>
              </a:spcBef>
              <a:spcAft>
                <a:spcPct val="0"/>
              </a:spcAft>
            </a:pPr>
            <a:r>
              <a:rPr lang="en-US" sz="2400" dirty="0">
                <a:solidFill>
                  <a:srgbClr val="000000"/>
                </a:solidFill>
                <a:latin typeface="Calibri" pitchFamily="34" charset="0"/>
              </a:rPr>
              <a:t>issue memory ops</a:t>
            </a:r>
          </a:p>
          <a:p>
            <a:pPr eaLnBrk="0" fontAlgn="base" hangingPunct="0">
              <a:spcBef>
                <a:spcPct val="0"/>
              </a:spcBef>
              <a:spcAft>
                <a:spcPct val="0"/>
              </a:spcAft>
            </a:pPr>
            <a:r>
              <a:rPr lang="en-US" sz="2400" dirty="0">
                <a:solidFill>
                  <a:srgbClr val="CC0000"/>
                </a:solidFill>
                <a:latin typeface="Calibri" pitchFamily="34" charset="0"/>
              </a:rPr>
              <a:t>in program order</a:t>
            </a:r>
          </a:p>
        </p:txBody>
      </p:sp>
      <p:sp>
        <p:nvSpPr>
          <p:cNvPr id="36871" name="Oval 7"/>
          <p:cNvSpPr>
            <a:spLocks noChangeArrowheads="1"/>
          </p:cNvSpPr>
          <p:nvPr/>
        </p:nvSpPr>
        <p:spPr bwMode="auto">
          <a:xfrm>
            <a:off x="1835150" y="1911350"/>
            <a:ext cx="825500" cy="9017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72" name="Oval 8"/>
          <p:cNvSpPr>
            <a:spLocks noChangeArrowheads="1"/>
          </p:cNvSpPr>
          <p:nvPr/>
        </p:nvSpPr>
        <p:spPr bwMode="auto">
          <a:xfrm>
            <a:off x="2978150" y="1911350"/>
            <a:ext cx="825500" cy="9017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73" name="Oval 9"/>
          <p:cNvSpPr>
            <a:spLocks noChangeArrowheads="1"/>
          </p:cNvSpPr>
          <p:nvPr/>
        </p:nvSpPr>
        <p:spPr bwMode="auto">
          <a:xfrm>
            <a:off x="6330950" y="1835150"/>
            <a:ext cx="825500" cy="9017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74" name="Line 10"/>
          <p:cNvSpPr>
            <a:spLocks noChangeShapeType="1"/>
          </p:cNvSpPr>
          <p:nvPr/>
        </p:nvSpPr>
        <p:spPr bwMode="auto">
          <a:xfrm>
            <a:off x="4044950" y="2286000"/>
            <a:ext cx="2120900" cy="0"/>
          </a:xfrm>
          <a:prstGeom prst="line">
            <a:avLst/>
          </a:prstGeom>
          <a:noFill/>
          <a:ln w="12700">
            <a:solidFill>
              <a:schemeClr val="tx1"/>
            </a:solidFill>
            <a:round/>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75" name="Rectangle 11"/>
          <p:cNvSpPr>
            <a:spLocks noChangeArrowheads="1"/>
          </p:cNvSpPr>
          <p:nvPr/>
        </p:nvSpPr>
        <p:spPr bwMode="auto">
          <a:xfrm>
            <a:off x="1999456" y="2132806"/>
            <a:ext cx="496888" cy="458788"/>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sz="2400" dirty="0">
                <a:solidFill>
                  <a:srgbClr val="000000"/>
                </a:solidFill>
                <a:latin typeface="Calibri" pitchFamily="34" charset="0"/>
              </a:rPr>
              <a:t>P1</a:t>
            </a:r>
          </a:p>
        </p:txBody>
      </p:sp>
      <p:sp>
        <p:nvSpPr>
          <p:cNvPr id="36876" name="Rectangle 12"/>
          <p:cNvSpPr>
            <a:spLocks noChangeArrowheads="1"/>
          </p:cNvSpPr>
          <p:nvPr/>
        </p:nvSpPr>
        <p:spPr bwMode="auto">
          <a:xfrm>
            <a:off x="3142456" y="2132806"/>
            <a:ext cx="496888" cy="458788"/>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sz="2400" dirty="0">
                <a:solidFill>
                  <a:srgbClr val="000000"/>
                </a:solidFill>
                <a:latin typeface="Calibri" pitchFamily="34" charset="0"/>
              </a:rPr>
              <a:t>P2</a:t>
            </a:r>
          </a:p>
        </p:txBody>
      </p:sp>
      <p:sp>
        <p:nvSpPr>
          <p:cNvPr id="36877" name="Rectangle 13"/>
          <p:cNvSpPr>
            <a:spLocks noChangeArrowheads="1"/>
          </p:cNvSpPr>
          <p:nvPr/>
        </p:nvSpPr>
        <p:spPr bwMode="auto">
          <a:xfrm>
            <a:off x="6495256" y="2056606"/>
            <a:ext cx="496888" cy="458788"/>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sz="2400" dirty="0">
                <a:solidFill>
                  <a:srgbClr val="000000"/>
                </a:solidFill>
                <a:latin typeface="Calibri" pitchFamily="34" charset="0"/>
              </a:rPr>
              <a:t>P3</a:t>
            </a:r>
          </a:p>
        </p:txBody>
      </p:sp>
      <p:sp>
        <p:nvSpPr>
          <p:cNvPr id="36878" name="Rectangle 14"/>
          <p:cNvSpPr>
            <a:spLocks noChangeArrowheads="1"/>
          </p:cNvSpPr>
          <p:nvPr/>
        </p:nvSpPr>
        <p:spPr bwMode="auto">
          <a:xfrm>
            <a:off x="2755900" y="5219700"/>
            <a:ext cx="44069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79" name="Line 15"/>
          <p:cNvSpPr>
            <a:spLocks noChangeShapeType="1"/>
          </p:cNvSpPr>
          <p:nvPr/>
        </p:nvSpPr>
        <p:spPr bwMode="auto">
          <a:xfrm flipH="1" flipV="1">
            <a:off x="4953000" y="3727450"/>
            <a:ext cx="9525" cy="1482725"/>
          </a:xfrm>
          <a:prstGeom prst="line">
            <a:avLst/>
          </a:prstGeom>
          <a:noFill/>
          <a:ln w="12700">
            <a:solidFill>
              <a:schemeClr val="tx1"/>
            </a:solidFill>
            <a:round/>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80" name="Line 16"/>
          <p:cNvSpPr>
            <a:spLocks noChangeShapeType="1"/>
          </p:cNvSpPr>
          <p:nvPr/>
        </p:nvSpPr>
        <p:spPr bwMode="auto">
          <a:xfrm flipH="1" flipV="1">
            <a:off x="2279650" y="2813050"/>
            <a:ext cx="1765300" cy="774700"/>
          </a:xfrm>
          <a:prstGeom prst="line">
            <a:avLst/>
          </a:prstGeom>
          <a:noFill/>
          <a:ln w="12700">
            <a:solidFill>
              <a:schemeClr val="tx1"/>
            </a:solidFill>
            <a:round/>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81" name="Line 17"/>
          <p:cNvSpPr>
            <a:spLocks noChangeShapeType="1"/>
          </p:cNvSpPr>
          <p:nvPr/>
        </p:nvSpPr>
        <p:spPr bwMode="auto">
          <a:xfrm flipH="1" flipV="1">
            <a:off x="3422650" y="2813050"/>
            <a:ext cx="850900" cy="698500"/>
          </a:xfrm>
          <a:prstGeom prst="line">
            <a:avLst/>
          </a:prstGeom>
          <a:noFill/>
          <a:ln w="12700">
            <a:solidFill>
              <a:schemeClr val="tx1"/>
            </a:solidFill>
            <a:round/>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82" name="Line 18"/>
          <p:cNvSpPr>
            <a:spLocks noChangeShapeType="1"/>
          </p:cNvSpPr>
          <p:nvPr/>
        </p:nvSpPr>
        <p:spPr bwMode="auto">
          <a:xfrm flipV="1">
            <a:off x="5416550" y="2736850"/>
            <a:ext cx="1282700" cy="622300"/>
          </a:xfrm>
          <a:prstGeom prst="line">
            <a:avLst/>
          </a:prstGeom>
          <a:noFill/>
          <a:ln w="12700">
            <a:solidFill>
              <a:schemeClr val="tx1"/>
            </a:solidFill>
            <a:round/>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83" name="Line 19"/>
          <p:cNvSpPr>
            <a:spLocks noChangeShapeType="1"/>
          </p:cNvSpPr>
          <p:nvPr/>
        </p:nvSpPr>
        <p:spPr bwMode="auto">
          <a:xfrm flipV="1">
            <a:off x="4959350" y="3422650"/>
            <a:ext cx="368300" cy="317500"/>
          </a:xfrm>
          <a:prstGeom prst="line">
            <a:avLst/>
          </a:prstGeom>
          <a:noFill/>
          <a:ln w="12700">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84" name="Arc 20"/>
          <p:cNvSpPr>
            <a:spLocks/>
          </p:cNvSpPr>
          <p:nvPr/>
        </p:nvSpPr>
        <p:spPr bwMode="auto">
          <a:xfrm>
            <a:off x="5029200" y="3665538"/>
            <a:ext cx="298450" cy="222250"/>
          </a:xfrm>
          <a:custGeom>
            <a:avLst/>
            <a:gdLst>
              <a:gd name="T0" fmla="*/ 0 w 21600"/>
              <a:gd name="T1" fmla="*/ 0 h 21600"/>
              <a:gd name="T2" fmla="*/ 188 w 21600"/>
              <a:gd name="T3" fmla="*/ 140 h 21600"/>
              <a:gd name="T4" fmla="*/ 0 w 21600"/>
              <a:gd name="T5" fmla="*/ 1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85" name="Arc 21"/>
          <p:cNvSpPr>
            <a:spLocks/>
          </p:cNvSpPr>
          <p:nvPr/>
        </p:nvSpPr>
        <p:spPr bwMode="auto">
          <a:xfrm>
            <a:off x="4579938" y="3665538"/>
            <a:ext cx="450850" cy="222250"/>
          </a:xfrm>
          <a:custGeom>
            <a:avLst/>
            <a:gdLst>
              <a:gd name="T0" fmla="*/ 0 w 21600"/>
              <a:gd name="T1" fmla="*/ 140 h 21600"/>
              <a:gd name="T2" fmla="*/ 283 w 21600"/>
              <a:gd name="T3" fmla="*/ 0 h 21600"/>
              <a:gd name="T4" fmla="*/ 284 w 21600"/>
              <a:gd name="T5" fmla="*/ 1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0"/>
                  <a:pt x="9624" y="42"/>
                  <a:pt x="21524" y="0"/>
                </a:cubicBezTo>
              </a:path>
              <a:path w="21600" h="21600" stroke="0" extrusionOk="0">
                <a:moveTo>
                  <a:pt x="0" y="21600"/>
                </a:moveTo>
                <a:cubicBezTo>
                  <a:pt x="0" y="9700"/>
                  <a:pt x="9624" y="42"/>
                  <a:pt x="21524" y="0"/>
                </a:cubicBezTo>
                <a:lnTo>
                  <a:pt x="21600" y="21600"/>
                </a:lnTo>
                <a:close/>
              </a:path>
            </a:pathLst>
          </a:custGeom>
          <a:noFill/>
          <a:ln w="12700" cap="rnd">
            <a:solidFill>
              <a:schemeClr val="tx1"/>
            </a:solidFill>
            <a:round/>
            <a:headEnd type="triangle" w="med" len="me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6886" name="Rectangle 22"/>
          <p:cNvSpPr>
            <a:spLocks noChangeArrowheads="1"/>
          </p:cNvSpPr>
          <p:nvPr/>
        </p:nvSpPr>
        <p:spPr bwMode="auto">
          <a:xfrm>
            <a:off x="4331494" y="5364956"/>
            <a:ext cx="1255713" cy="458788"/>
          </a:xfrm>
          <a:prstGeom prst="rect">
            <a:avLst/>
          </a:prstGeom>
          <a:noFill/>
          <a:ln w="12700">
            <a:noFill/>
            <a:prstDash val="sysDot"/>
            <a:miter lim="800000"/>
            <a:headEnd/>
            <a:tailEnd/>
          </a:ln>
        </p:spPr>
        <p:txBody>
          <a:bodyPr wrap="none" lIns="90488" tIns="44450" rIns="90488" bIns="44450">
            <a:spAutoFit/>
          </a:bodyPr>
          <a:lstStyle/>
          <a:p>
            <a:pPr eaLnBrk="0" fontAlgn="base" hangingPunct="0">
              <a:spcBef>
                <a:spcPct val="0"/>
              </a:spcBef>
              <a:spcAft>
                <a:spcPct val="0"/>
              </a:spcAft>
            </a:pPr>
            <a:r>
              <a:rPr lang="en-US" sz="2400" dirty="0">
                <a:solidFill>
                  <a:srgbClr val="000000"/>
                </a:solidFill>
                <a:latin typeface="Calibri" pitchFamily="34" charset="0"/>
              </a:rPr>
              <a:t>Memory</a:t>
            </a:r>
          </a:p>
        </p:txBody>
      </p:sp>
      <p:sp>
        <p:nvSpPr>
          <p:cNvPr id="22" name="TextBox 21"/>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Defines Single Sequential Order Among All Ops.</a:t>
            </a:r>
          </a:p>
        </p:txBody>
      </p:sp>
    </p:spTree>
    <p:extLst>
      <p:ext uri="{BB962C8B-B14F-4D97-AF65-F5344CB8AC3E}">
        <p14:creationId xmlns:p14="http://schemas.microsoft.com/office/powerpoint/2010/main" val="40544719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7891" name="Rectangle 3"/>
          <p:cNvSpPr>
            <a:spLocks noChangeArrowheads="1"/>
          </p:cNvSpPr>
          <p:nvPr/>
        </p:nvSpPr>
        <p:spPr bwMode="auto">
          <a:xfrm>
            <a:off x="3124200" y="6248400"/>
            <a:ext cx="28956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7892" name="Rectangle 4"/>
          <p:cNvSpPr>
            <a:spLocks noGrp="1" noChangeArrowheads="1"/>
          </p:cNvSpPr>
          <p:nvPr>
            <p:ph type="title"/>
          </p:nvPr>
        </p:nvSpPr>
        <p:spPr/>
        <p:txBody>
          <a:bodyPr>
            <a:normAutofit fontScale="90000"/>
          </a:bodyPr>
          <a:lstStyle/>
          <a:p>
            <a:r>
              <a:rPr lang="en-US"/>
              <a:t>Sufficient Conditions for SC</a:t>
            </a:r>
          </a:p>
        </p:txBody>
      </p:sp>
      <p:sp>
        <p:nvSpPr>
          <p:cNvPr id="37893" name="Rectangle 5"/>
          <p:cNvSpPr>
            <a:spLocks noGrp="1" noChangeArrowheads="1"/>
          </p:cNvSpPr>
          <p:nvPr>
            <p:ph idx="1"/>
          </p:nvPr>
        </p:nvSpPr>
        <p:spPr/>
        <p:txBody>
          <a:bodyPr>
            <a:normAutofit/>
          </a:bodyPr>
          <a:lstStyle/>
          <a:p>
            <a:pPr marL="0" indent="0">
              <a:buNone/>
            </a:pPr>
            <a:r>
              <a:rPr lang="en-US" dirty="0"/>
              <a:t>“A multiprocessor is sequentially consistent if the result of any execution is the same as if the operations of all the processors were executed in some sequential order, and the operations of each individual processor appear in this sequence in the order specified by its program.”</a:t>
            </a:r>
          </a:p>
          <a:p>
            <a:pPr marL="0" indent="0">
              <a:buNone/>
            </a:pPr>
            <a:r>
              <a:rPr lang="en-US" dirty="0"/>
              <a:t>						-</a:t>
            </a:r>
            <a:r>
              <a:rPr lang="en-US" dirty="0" err="1"/>
              <a:t>Lamport</a:t>
            </a:r>
            <a:r>
              <a:rPr lang="en-US" dirty="0"/>
              <a:t>, 1979</a:t>
            </a:r>
          </a:p>
          <a:p>
            <a:r>
              <a:rPr lang="en-US" dirty="0"/>
              <a:t>Every proc. issues memory ops in program order</a:t>
            </a:r>
          </a:p>
          <a:p>
            <a:r>
              <a:rPr lang="en-US" dirty="0"/>
              <a:t>Memory ops happen (start and end) atomically</a:t>
            </a:r>
          </a:p>
          <a:p>
            <a:pPr lvl="1"/>
            <a:r>
              <a:rPr lang="en-US" dirty="0"/>
              <a:t>On Store, </a:t>
            </a:r>
            <a:r>
              <a:rPr lang="en-US" b="1" i="1" dirty="0"/>
              <a:t>wait to commit</a:t>
            </a:r>
            <a:r>
              <a:rPr lang="en-US" dirty="0"/>
              <a:t> before issuing next memory op</a:t>
            </a:r>
          </a:p>
          <a:p>
            <a:pPr lvl="1"/>
            <a:r>
              <a:rPr lang="en-US" dirty="0"/>
              <a:t>On Load, </a:t>
            </a:r>
            <a:r>
              <a:rPr lang="en-US" b="1" i="1" dirty="0"/>
              <a:t>wait to write back </a:t>
            </a:r>
            <a:r>
              <a:rPr lang="en-US" dirty="0"/>
              <a:t>before issuing next op</a:t>
            </a:r>
          </a:p>
        </p:txBody>
      </p:sp>
      <p:sp>
        <p:nvSpPr>
          <p:cNvPr id="6" name="TextBox 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Easy to reason about, very slow (without ugly tricks)</a:t>
            </a:r>
            <a:endParaRPr lang="en-US" sz="3200" i="1" u="sng" dirty="0">
              <a:solidFill>
                <a:schemeClr val="bg1"/>
              </a:solidFill>
            </a:endParaRPr>
          </a:p>
        </p:txBody>
      </p:sp>
    </p:spTree>
    <p:extLst>
      <p:ext uri="{BB962C8B-B14F-4D97-AF65-F5344CB8AC3E}">
        <p14:creationId xmlns:p14="http://schemas.microsoft.com/office/powerpoint/2010/main" val="320019099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5843" name="Rectangle 3"/>
          <p:cNvSpPr>
            <a:spLocks noChangeArrowheads="1"/>
          </p:cNvSpPr>
          <p:nvPr/>
        </p:nvSpPr>
        <p:spPr bwMode="auto">
          <a:xfrm>
            <a:off x="3124200" y="6248400"/>
            <a:ext cx="28956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5844" name="Rectangle 4"/>
          <p:cNvSpPr>
            <a:spLocks noGrp="1" noChangeArrowheads="1"/>
          </p:cNvSpPr>
          <p:nvPr>
            <p:ph type="title"/>
          </p:nvPr>
        </p:nvSpPr>
        <p:spPr/>
        <p:txBody>
          <a:bodyPr>
            <a:normAutofit fontScale="90000"/>
          </a:bodyPr>
          <a:lstStyle/>
          <a:p>
            <a:r>
              <a:rPr lang="en-US" dirty="0"/>
              <a:t>Mutual Exclusion Example</a:t>
            </a:r>
          </a:p>
        </p:txBody>
      </p:sp>
      <p:sp>
        <p:nvSpPr>
          <p:cNvPr id="35845" name="Rectangle 5"/>
          <p:cNvSpPr>
            <a:spLocks noGrp="1" noChangeArrowheads="1"/>
          </p:cNvSpPr>
          <p:nvPr>
            <p:ph idx="1"/>
          </p:nvPr>
        </p:nvSpPr>
        <p:spPr/>
        <p:txBody>
          <a:bodyPr>
            <a:normAutofit lnSpcReduction="10000"/>
          </a:bodyPr>
          <a:lstStyle/>
          <a:p>
            <a:r>
              <a:rPr lang="en-US" dirty="0"/>
              <a:t>Mutually exclusive access to a critical region</a:t>
            </a:r>
          </a:p>
          <a:p>
            <a:pPr lvl="1"/>
            <a:r>
              <a:rPr lang="en-US" dirty="0"/>
              <a:t>Works as advertised under Sequential Consistency</a:t>
            </a:r>
          </a:p>
          <a:p>
            <a:pPr lvl="1"/>
            <a:r>
              <a:rPr lang="en-US" dirty="0"/>
              <a:t>Fails if P1 and P2 see different Load/Store order</a:t>
            </a:r>
          </a:p>
          <a:p>
            <a:pPr lvl="2"/>
            <a:r>
              <a:rPr lang="en-US" dirty="0" err="1"/>
              <a:t>OoO</a:t>
            </a:r>
            <a:r>
              <a:rPr lang="en-US" dirty="0"/>
              <a:t> allows P1 to read B before writing (committing) A</a:t>
            </a:r>
          </a:p>
          <a:p>
            <a:pPr lvl="2"/>
            <a:endParaRPr lang="en-US" dirty="0"/>
          </a:p>
          <a:p>
            <a:pPr marL="0" indent="0">
              <a:buNone/>
            </a:pPr>
            <a:r>
              <a:rPr lang="en-US" dirty="0"/>
              <a:t>	  </a:t>
            </a:r>
            <a:r>
              <a:rPr lang="en-US" b="1" u="sng" dirty="0"/>
              <a:t>P1</a:t>
            </a:r>
            <a:r>
              <a:rPr lang="en-US" dirty="0"/>
              <a:t>			 	  </a:t>
            </a:r>
            <a:r>
              <a:rPr lang="en-US" b="1" u="sng" dirty="0"/>
              <a:t>P2</a:t>
            </a:r>
          </a:p>
          <a:p>
            <a:pPr marL="0" indent="0">
              <a:buNone/>
            </a:pPr>
            <a:r>
              <a:rPr lang="en-US" dirty="0"/>
              <a:t>	</a:t>
            </a:r>
            <a:r>
              <a:rPr lang="en-US" dirty="0" err="1"/>
              <a:t>lockA</a:t>
            </a:r>
            <a:r>
              <a:rPr lang="en-US" dirty="0"/>
              <a:t>: A = 1;			</a:t>
            </a:r>
            <a:r>
              <a:rPr lang="en-US" dirty="0" err="1"/>
              <a:t>lockB</a:t>
            </a:r>
            <a:r>
              <a:rPr lang="en-US" dirty="0"/>
              <a:t>: B=1;</a:t>
            </a:r>
          </a:p>
          <a:p>
            <a:pPr marL="0" indent="0">
              <a:buNone/>
            </a:pPr>
            <a:r>
              <a:rPr lang="en-US" dirty="0"/>
              <a:t>	if (B != 0)			if (A != 0)</a:t>
            </a:r>
          </a:p>
          <a:p>
            <a:pPr marL="0" indent="0">
              <a:buNone/>
            </a:pPr>
            <a:r>
              <a:rPr lang="en-US" dirty="0"/>
              <a:t>	   { A = 0; </a:t>
            </a:r>
            <a:r>
              <a:rPr lang="en-US" dirty="0" err="1"/>
              <a:t>goto</a:t>
            </a:r>
            <a:r>
              <a:rPr lang="en-US" dirty="0"/>
              <a:t> </a:t>
            </a:r>
            <a:r>
              <a:rPr lang="en-US" dirty="0" err="1"/>
              <a:t>lockA</a:t>
            </a:r>
            <a:r>
              <a:rPr lang="en-US" dirty="0"/>
              <a:t>; }	   { B = 0; </a:t>
            </a:r>
            <a:r>
              <a:rPr lang="en-US" dirty="0" err="1"/>
              <a:t>goto</a:t>
            </a:r>
            <a:r>
              <a:rPr lang="en-US" dirty="0"/>
              <a:t> </a:t>
            </a:r>
            <a:r>
              <a:rPr lang="en-US" dirty="0" err="1"/>
              <a:t>lockB</a:t>
            </a:r>
            <a:r>
              <a:rPr lang="en-US" dirty="0"/>
              <a:t>; }</a:t>
            </a:r>
          </a:p>
          <a:p>
            <a:pPr marL="0" indent="0">
              <a:buNone/>
            </a:pPr>
            <a:r>
              <a:rPr lang="en-US" dirty="0"/>
              <a:t>	/* critical section*/	/* critical section*/</a:t>
            </a:r>
            <a:br>
              <a:rPr lang="en-US" dirty="0"/>
            </a:br>
            <a:r>
              <a:rPr lang="en-US" dirty="0"/>
              <a:t>	A = 0;				B = 0;</a:t>
            </a:r>
          </a:p>
        </p:txBody>
      </p:sp>
    </p:spTree>
    <p:extLst>
      <p:ext uri="{BB962C8B-B14F-4D97-AF65-F5344CB8AC3E}">
        <p14:creationId xmlns:p14="http://schemas.microsoft.com/office/powerpoint/2010/main" val="390401279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4819" name="Rectangle 3"/>
          <p:cNvSpPr>
            <a:spLocks noChangeArrowheads="1"/>
          </p:cNvSpPr>
          <p:nvPr/>
        </p:nvSpPr>
        <p:spPr bwMode="auto">
          <a:xfrm>
            <a:off x="3124200" y="6248400"/>
            <a:ext cx="2895600" cy="457200"/>
          </a:xfrm>
          <a:prstGeom prst="rect">
            <a:avLst/>
          </a:prstGeom>
          <a:noFill/>
          <a:ln w="12700">
            <a:noFill/>
            <a:prstDash val="sysDot"/>
            <a:miter lim="800000"/>
            <a:headEnd/>
            <a:tailEn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34820" name="Rectangle 4"/>
          <p:cNvSpPr>
            <a:spLocks noGrp="1" noChangeArrowheads="1"/>
          </p:cNvSpPr>
          <p:nvPr>
            <p:ph type="title"/>
          </p:nvPr>
        </p:nvSpPr>
        <p:spPr/>
        <p:txBody>
          <a:bodyPr>
            <a:normAutofit fontScale="90000"/>
          </a:bodyPr>
          <a:lstStyle/>
          <a:p>
            <a:r>
              <a:rPr lang="en-US"/>
              <a:t>Problems with SC Memory Model</a:t>
            </a:r>
            <a:endParaRPr lang="en-US" dirty="0"/>
          </a:p>
        </p:txBody>
      </p:sp>
      <p:sp>
        <p:nvSpPr>
          <p:cNvPr id="34821" name="Rectangle 5"/>
          <p:cNvSpPr>
            <a:spLocks noGrp="1" noChangeArrowheads="1"/>
          </p:cNvSpPr>
          <p:nvPr>
            <p:ph idx="1"/>
          </p:nvPr>
        </p:nvSpPr>
        <p:spPr/>
        <p:txBody>
          <a:bodyPr/>
          <a:lstStyle/>
          <a:p>
            <a:r>
              <a:rPr lang="en-US" dirty="0"/>
              <a:t>Difficult to implement efficiently in hardware</a:t>
            </a:r>
          </a:p>
          <a:p>
            <a:pPr lvl="1"/>
            <a:r>
              <a:rPr lang="en-US" dirty="0"/>
              <a:t>Straight-forward implementations:</a:t>
            </a:r>
          </a:p>
          <a:p>
            <a:pPr lvl="2"/>
            <a:r>
              <a:rPr lang="en-US" dirty="0"/>
              <a:t>No concurrency among memory access</a:t>
            </a:r>
          </a:p>
          <a:p>
            <a:pPr lvl="2"/>
            <a:r>
              <a:rPr lang="en-US" dirty="0"/>
              <a:t>Strict ordering of memory accesses at each node</a:t>
            </a:r>
          </a:p>
          <a:p>
            <a:pPr lvl="2"/>
            <a:r>
              <a:rPr lang="en-US" dirty="0"/>
              <a:t>Essentially precludes out-of-order CPUs</a:t>
            </a:r>
          </a:p>
          <a:p>
            <a:r>
              <a:rPr lang="en-US" dirty="0"/>
              <a:t>Unnecessarily restrictive</a:t>
            </a:r>
          </a:p>
          <a:p>
            <a:pPr lvl="1"/>
            <a:r>
              <a:rPr lang="en-US" dirty="0"/>
              <a:t>Most parallel programs won’t notice out-of-order accesses</a:t>
            </a:r>
          </a:p>
          <a:p>
            <a:r>
              <a:rPr lang="en-US" dirty="0"/>
              <a:t>Conflicts with latency hiding techniques</a:t>
            </a:r>
          </a:p>
          <a:p>
            <a:pPr lvl="1"/>
            <a:endParaRPr lang="en-US" dirty="0"/>
          </a:p>
        </p:txBody>
      </p:sp>
    </p:spTree>
    <p:extLst>
      <p:ext uri="{BB962C8B-B14F-4D97-AF65-F5344CB8AC3E}">
        <p14:creationId xmlns:p14="http://schemas.microsoft.com/office/powerpoint/2010/main" val="279909575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dirty="0" err="1"/>
              <a:t>Mutex</a:t>
            </a:r>
            <a:r>
              <a:rPr lang="en-US" dirty="0"/>
              <a:t> Example w/ Store Buffer</a:t>
            </a:r>
          </a:p>
        </p:txBody>
      </p:sp>
      <p:sp>
        <p:nvSpPr>
          <p:cNvPr id="3" name="Content Placeholder 2"/>
          <p:cNvSpPr>
            <a:spLocks noGrp="1"/>
          </p:cNvSpPr>
          <p:nvPr>
            <p:ph idx="1"/>
          </p:nvPr>
        </p:nvSpPr>
        <p:spPr>
          <a:xfrm>
            <a:off x="457200" y="3069396"/>
            <a:ext cx="8229600" cy="3167917"/>
          </a:xfrm>
        </p:spPr>
        <p:txBody>
          <a:bodyPr>
            <a:normAutofit lnSpcReduction="10000"/>
          </a:bodyPr>
          <a:lstStyle/>
          <a:p>
            <a:pPr lvl="2"/>
            <a:endParaRPr lang="en-US" dirty="0"/>
          </a:p>
          <a:p>
            <a:pPr marL="0" indent="0">
              <a:buNone/>
            </a:pPr>
            <a:r>
              <a:rPr lang="en-US" dirty="0"/>
              <a:t>	  </a:t>
            </a:r>
            <a:r>
              <a:rPr lang="en-US" b="1" u="sng" dirty="0"/>
              <a:t>P1</a:t>
            </a:r>
            <a:r>
              <a:rPr lang="en-US" dirty="0"/>
              <a:t>			 	  </a:t>
            </a:r>
            <a:r>
              <a:rPr lang="en-US" b="1" u="sng" dirty="0"/>
              <a:t>P2</a:t>
            </a:r>
          </a:p>
          <a:p>
            <a:pPr marL="0" indent="0">
              <a:buNone/>
            </a:pPr>
            <a:r>
              <a:rPr lang="en-US" dirty="0"/>
              <a:t>	</a:t>
            </a:r>
            <a:r>
              <a:rPr lang="en-US" dirty="0" err="1"/>
              <a:t>lockA</a:t>
            </a:r>
            <a:r>
              <a:rPr lang="en-US" dirty="0"/>
              <a:t>: A = 1;			</a:t>
            </a:r>
            <a:r>
              <a:rPr lang="en-US" dirty="0" err="1"/>
              <a:t>lockB</a:t>
            </a:r>
            <a:r>
              <a:rPr lang="en-US" dirty="0"/>
              <a:t>: B=1;</a:t>
            </a:r>
          </a:p>
          <a:p>
            <a:pPr marL="0" indent="0">
              <a:buNone/>
            </a:pPr>
            <a:r>
              <a:rPr lang="en-US" dirty="0"/>
              <a:t>	if (B != 0)			if (A != 0)</a:t>
            </a:r>
          </a:p>
          <a:p>
            <a:pPr marL="0" indent="0">
              <a:buNone/>
            </a:pPr>
            <a:r>
              <a:rPr lang="en-US" dirty="0"/>
              <a:t>	   { A = 0; </a:t>
            </a:r>
            <a:r>
              <a:rPr lang="en-US" dirty="0" err="1"/>
              <a:t>goto</a:t>
            </a:r>
            <a:r>
              <a:rPr lang="en-US" dirty="0"/>
              <a:t> </a:t>
            </a:r>
            <a:r>
              <a:rPr lang="en-US" dirty="0" err="1"/>
              <a:t>lockA</a:t>
            </a:r>
            <a:r>
              <a:rPr lang="en-US" dirty="0"/>
              <a:t>; }	   { B = 0; </a:t>
            </a:r>
            <a:r>
              <a:rPr lang="en-US" dirty="0" err="1"/>
              <a:t>goto</a:t>
            </a:r>
            <a:r>
              <a:rPr lang="en-US" dirty="0"/>
              <a:t> </a:t>
            </a:r>
            <a:r>
              <a:rPr lang="en-US" dirty="0" err="1"/>
              <a:t>lockB</a:t>
            </a:r>
            <a:r>
              <a:rPr lang="en-US" dirty="0"/>
              <a:t>; }</a:t>
            </a:r>
          </a:p>
          <a:p>
            <a:pPr marL="0" indent="0">
              <a:buNone/>
            </a:pPr>
            <a:r>
              <a:rPr lang="en-US" dirty="0"/>
              <a:t>	/* critical section*/	/* critical section*/</a:t>
            </a:r>
            <a:br>
              <a:rPr lang="en-US" dirty="0"/>
            </a:br>
            <a:r>
              <a:rPr lang="en-US" dirty="0"/>
              <a:t>	A = 0;				B = 0;</a:t>
            </a:r>
          </a:p>
          <a:p>
            <a:endParaRPr lang="en-US" dirty="0"/>
          </a:p>
        </p:txBody>
      </p:sp>
      <p:grpSp>
        <p:nvGrpSpPr>
          <p:cNvPr id="4" name="Group 3"/>
          <p:cNvGrpSpPr/>
          <p:nvPr/>
        </p:nvGrpSpPr>
        <p:grpSpPr>
          <a:xfrm>
            <a:off x="942827" y="1426535"/>
            <a:ext cx="5789413" cy="1930457"/>
            <a:chOff x="126615" y="1260475"/>
            <a:chExt cx="8604635" cy="2869183"/>
          </a:xfrm>
        </p:grpSpPr>
        <p:sp>
          <p:nvSpPr>
            <p:cNvPr id="40965" name="Rectangle 4"/>
            <p:cNvSpPr>
              <a:spLocks noChangeArrowheads="1"/>
            </p:cNvSpPr>
            <p:nvPr/>
          </p:nvSpPr>
          <p:spPr bwMode="auto">
            <a:xfrm>
              <a:off x="791266" y="2854325"/>
              <a:ext cx="79399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Shared Bus</a:t>
              </a:r>
            </a:p>
          </p:txBody>
        </p:sp>
        <p:sp>
          <p:nvSpPr>
            <p:cNvPr id="40978" name="Rectangle 6"/>
            <p:cNvSpPr>
              <a:spLocks noChangeArrowheads="1"/>
            </p:cNvSpPr>
            <p:nvPr/>
          </p:nvSpPr>
          <p:spPr bwMode="auto">
            <a:xfrm>
              <a:off x="1519477" y="1289050"/>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P1</a:t>
              </a:r>
            </a:p>
          </p:txBody>
        </p:sp>
        <p:sp>
          <p:nvSpPr>
            <p:cNvPr id="40980" name="Line 8"/>
            <p:cNvSpPr>
              <a:spLocks noChangeShapeType="1"/>
            </p:cNvSpPr>
            <p:nvPr/>
          </p:nvSpPr>
          <p:spPr bwMode="auto">
            <a:xfrm>
              <a:off x="1668429" y="1868488"/>
              <a:ext cx="0" cy="1001713"/>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cxnSp>
          <p:nvCxnSpPr>
            <p:cNvPr id="40981" name="AutoShape 9"/>
            <p:cNvCxnSpPr>
              <a:cxnSpLocks noChangeShapeType="1"/>
              <a:stCxn id="40978" idx="2"/>
              <a:endCxn id="40979" idx="0"/>
            </p:cNvCxnSpPr>
            <p:nvPr/>
          </p:nvCxnSpPr>
          <p:spPr bwMode="auto">
            <a:xfrm rot="16200000" flipH="1">
              <a:off x="2137496" y="1662565"/>
              <a:ext cx="368301" cy="770619"/>
            </a:xfrm>
            <a:prstGeom prst="bentConnector3">
              <a:avLst>
                <a:gd name="adj1" fmla="val 50000"/>
              </a:avLst>
            </a:prstGeom>
            <a:noFill/>
            <a:ln w="12700">
              <a:solidFill>
                <a:schemeClr val="tx1"/>
              </a:solidFill>
              <a:miter lim="800000"/>
              <a:headEnd type="none" w="sm" len="sm"/>
              <a:tailEnd type="triangle" w="med" len="med"/>
            </a:ln>
          </p:spPr>
        </p:cxnSp>
        <p:sp>
          <p:nvSpPr>
            <p:cNvPr id="40982" name="Line 10"/>
            <p:cNvSpPr>
              <a:spLocks noChangeShapeType="1"/>
            </p:cNvSpPr>
            <p:nvPr/>
          </p:nvSpPr>
          <p:spPr bwMode="auto">
            <a:xfrm>
              <a:off x="2717301" y="2460625"/>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0983" name="Text Box 11"/>
            <p:cNvSpPr txBox="1">
              <a:spLocks noChangeArrowheads="1"/>
            </p:cNvSpPr>
            <p:nvPr/>
          </p:nvSpPr>
          <p:spPr bwMode="auto">
            <a:xfrm>
              <a:off x="126615" y="1858962"/>
              <a:ext cx="903132" cy="707886"/>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000000"/>
                  </a:solidFill>
                  <a:latin typeface="Calibri" pitchFamily="34" charset="0"/>
                </a:rPr>
                <a:t>Read B</a:t>
              </a:r>
            </a:p>
            <a:p>
              <a:pPr eaLnBrk="0" fontAlgn="base" hangingPunct="0">
                <a:spcBef>
                  <a:spcPct val="0"/>
                </a:spcBef>
                <a:spcAft>
                  <a:spcPct val="0"/>
                </a:spcAft>
              </a:pPr>
              <a:r>
                <a:rPr lang="en-US" sz="2000" dirty="0">
                  <a:solidFill>
                    <a:srgbClr val="CC0000"/>
                  </a:solidFill>
                  <a:latin typeface="Calibri" pitchFamily="34" charset="0"/>
                </a:rPr>
                <a:t>t1</a:t>
              </a:r>
            </a:p>
          </p:txBody>
        </p:sp>
        <p:sp>
          <p:nvSpPr>
            <p:cNvPr id="40984" name="Text Box 12"/>
            <p:cNvSpPr txBox="1">
              <a:spLocks noChangeArrowheads="1"/>
            </p:cNvSpPr>
            <p:nvPr/>
          </p:nvSpPr>
          <p:spPr bwMode="auto">
            <a:xfrm>
              <a:off x="3474475" y="2122489"/>
              <a:ext cx="401344" cy="400049"/>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t3</a:t>
              </a:r>
            </a:p>
          </p:txBody>
        </p:sp>
        <p:sp>
          <p:nvSpPr>
            <p:cNvPr id="40971" name="Rectangle 14"/>
            <p:cNvSpPr>
              <a:spLocks noChangeArrowheads="1"/>
            </p:cNvSpPr>
            <p:nvPr/>
          </p:nvSpPr>
          <p:spPr bwMode="auto">
            <a:xfrm>
              <a:off x="5932188" y="1260475"/>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P2</a:t>
              </a:r>
            </a:p>
          </p:txBody>
        </p:sp>
        <p:sp>
          <p:nvSpPr>
            <p:cNvPr id="40973" name="Line 16"/>
            <p:cNvSpPr>
              <a:spLocks noChangeShapeType="1"/>
            </p:cNvSpPr>
            <p:nvPr/>
          </p:nvSpPr>
          <p:spPr bwMode="auto">
            <a:xfrm>
              <a:off x="6081140" y="1839913"/>
              <a:ext cx="0" cy="1001713"/>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cxnSp>
          <p:nvCxnSpPr>
            <p:cNvPr id="40974" name="AutoShape 17"/>
            <p:cNvCxnSpPr>
              <a:cxnSpLocks noChangeShapeType="1"/>
              <a:stCxn id="40971" idx="2"/>
              <a:endCxn id="40972" idx="0"/>
            </p:cNvCxnSpPr>
            <p:nvPr/>
          </p:nvCxnSpPr>
          <p:spPr bwMode="auto">
            <a:xfrm rot="16200000" flipH="1">
              <a:off x="6550207" y="1633990"/>
              <a:ext cx="368301" cy="770619"/>
            </a:xfrm>
            <a:prstGeom prst="bentConnector3">
              <a:avLst>
                <a:gd name="adj1" fmla="val 50000"/>
              </a:avLst>
            </a:prstGeom>
            <a:noFill/>
            <a:ln w="12700">
              <a:solidFill>
                <a:schemeClr val="tx1"/>
              </a:solidFill>
              <a:miter lim="800000"/>
              <a:headEnd type="none" w="sm" len="sm"/>
              <a:tailEnd type="triangle" w="med" len="med"/>
            </a:ln>
          </p:spPr>
        </p:cxnSp>
        <p:sp>
          <p:nvSpPr>
            <p:cNvPr id="40975" name="Line 18"/>
            <p:cNvSpPr>
              <a:spLocks noChangeShapeType="1"/>
            </p:cNvSpPr>
            <p:nvPr/>
          </p:nvSpPr>
          <p:spPr bwMode="auto">
            <a:xfrm>
              <a:off x="7130012" y="2432050"/>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0976" name="Text Box 19"/>
            <p:cNvSpPr txBox="1">
              <a:spLocks noChangeArrowheads="1"/>
            </p:cNvSpPr>
            <p:nvPr/>
          </p:nvSpPr>
          <p:spPr bwMode="auto">
            <a:xfrm>
              <a:off x="4534516" y="1858962"/>
              <a:ext cx="912750" cy="707886"/>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000000"/>
                  </a:solidFill>
                  <a:latin typeface="Calibri" pitchFamily="34" charset="0"/>
                </a:rPr>
                <a:t>Read A</a:t>
              </a:r>
            </a:p>
            <a:p>
              <a:pPr eaLnBrk="0" fontAlgn="base" hangingPunct="0">
                <a:spcBef>
                  <a:spcPct val="0"/>
                </a:spcBef>
                <a:spcAft>
                  <a:spcPct val="0"/>
                </a:spcAft>
              </a:pPr>
              <a:r>
                <a:rPr lang="en-US" sz="2000" dirty="0">
                  <a:solidFill>
                    <a:srgbClr val="CC0000"/>
                  </a:solidFill>
                  <a:latin typeface="Calibri" pitchFamily="34" charset="0"/>
                </a:rPr>
                <a:t>t2</a:t>
              </a:r>
            </a:p>
          </p:txBody>
        </p:sp>
        <p:sp>
          <p:nvSpPr>
            <p:cNvPr id="40977" name="Text Box 20"/>
            <p:cNvSpPr txBox="1">
              <a:spLocks noChangeArrowheads="1"/>
            </p:cNvSpPr>
            <p:nvPr/>
          </p:nvSpPr>
          <p:spPr bwMode="auto">
            <a:xfrm>
              <a:off x="7887186" y="2122489"/>
              <a:ext cx="401344" cy="400049"/>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t4</a:t>
              </a:r>
            </a:p>
          </p:txBody>
        </p:sp>
        <p:sp>
          <p:nvSpPr>
            <p:cNvPr id="40968" name="Rectangle 21"/>
            <p:cNvSpPr>
              <a:spLocks noChangeArrowheads="1"/>
            </p:cNvSpPr>
            <p:nvPr/>
          </p:nvSpPr>
          <p:spPr bwMode="auto">
            <a:xfrm>
              <a:off x="3616188" y="3501008"/>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dirty="0">
                  <a:solidFill>
                    <a:srgbClr val="000000"/>
                  </a:solidFill>
                  <a:latin typeface="Calibri" pitchFamily="34" charset="0"/>
                </a:rPr>
                <a:t>A: 0</a:t>
              </a:r>
              <a:endParaRPr lang="en-US" sz="2000" dirty="0">
                <a:solidFill>
                  <a:srgbClr val="000000"/>
                </a:solidFill>
                <a:latin typeface="Calibri" pitchFamily="34" charset="0"/>
              </a:endParaRPr>
            </a:p>
          </p:txBody>
        </p:sp>
        <p:sp>
          <p:nvSpPr>
            <p:cNvPr id="40969" name="Rectangle 22"/>
            <p:cNvSpPr>
              <a:spLocks noChangeArrowheads="1"/>
            </p:cNvSpPr>
            <p:nvPr/>
          </p:nvSpPr>
          <p:spPr bwMode="auto">
            <a:xfrm>
              <a:off x="3616188" y="3816920"/>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dirty="0">
                  <a:solidFill>
                    <a:srgbClr val="000000"/>
                  </a:solidFill>
                  <a:latin typeface="Calibri" pitchFamily="34" charset="0"/>
                </a:rPr>
                <a:t>B: 0</a:t>
              </a:r>
              <a:endParaRPr lang="en-US" sz="2000" dirty="0">
                <a:solidFill>
                  <a:srgbClr val="000000"/>
                </a:solidFill>
                <a:latin typeface="Calibri" pitchFamily="34" charset="0"/>
              </a:endParaRPr>
            </a:p>
          </p:txBody>
        </p:sp>
        <p:sp>
          <p:nvSpPr>
            <p:cNvPr id="40970" name="Line 23"/>
            <p:cNvSpPr>
              <a:spLocks noChangeShapeType="1"/>
            </p:cNvSpPr>
            <p:nvPr/>
          </p:nvSpPr>
          <p:spPr bwMode="auto">
            <a:xfrm>
              <a:off x="4761258" y="3230563"/>
              <a:ext cx="0" cy="27044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0979" name="Rectangle 7"/>
            <p:cNvSpPr>
              <a:spLocks noChangeArrowheads="1"/>
            </p:cNvSpPr>
            <p:nvPr/>
          </p:nvSpPr>
          <p:spPr bwMode="auto">
            <a:xfrm>
              <a:off x="1968402" y="2232025"/>
              <a:ext cx="1477109" cy="31908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1400" dirty="0">
                  <a:solidFill>
                    <a:srgbClr val="000000"/>
                  </a:solidFill>
                  <a:latin typeface="Calibri" pitchFamily="34" charset="0"/>
                </a:rPr>
                <a:t>Write A</a:t>
              </a:r>
            </a:p>
          </p:txBody>
        </p:sp>
        <p:sp>
          <p:nvSpPr>
            <p:cNvPr id="40972" name="Rectangle 15"/>
            <p:cNvSpPr>
              <a:spLocks noChangeArrowheads="1"/>
            </p:cNvSpPr>
            <p:nvPr/>
          </p:nvSpPr>
          <p:spPr bwMode="auto">
            <a:xfrm>
              <a:off x="6381113" y="2203450"/>
              <a:ext cx="1477109" cy="31908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1400" dirty="0">
                  <a:solidFill>
                    <a:srgbClr val="000000"/>
                  </a:solidFill>
                  <a:latin typeface="Calibri" pitchFamily="34" charset="0"/>
                </a:rPr>
                <a:t>Write B</a:t>
              </a:r>
            </a:p>
          </p:txBody>
        </p:sp>
      </p:grpSp>
      <p:sp>
        <p:nvSpPr>
          <p:cNvPr id="27" name="TextBox 2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b="1" i="1" dirty="0">
                <a:solidFill>
                  <a:schemeClr val="bg1"/>
                </a:solidFill>
              </a:rPr>
              <a:t>Does not work</a:t>
            </a:r>
            <a:r>
              <a:rPr lang="en-US" sz="3200" dirty="0">
                <a:solidFill>
                  <a:schemeClr val="bg1"/>
                </a:solidFill>
              </a:rPr>
              <a:t> </a:t>
            </a:r>
            <a:endParaRPr lang="en-US" sz="3200" i="1" u="sng" dirty="0">
              <a:solidFill>
                <a:schemeClr val="bg1"/>
              </a:solidFill>
            </a:endParaRPr>
          </a:p>
        </p:txBody>
      </p:sp>
    </p:spTree>
    <p:extLst>
      <p:ext uri="{BB962C8B-B14F-4D97-AF65-F5344CB8AC3E}">
        <p14:creationId xmlns:p14="http://schemas.microsoft.com/office/powerpoint/2010/main" val="4149284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fontScale="90000"/>
          </a:bodyPr>
          <a:lstStyle/>
          <a:p>
            <a:r>
              <a:rPr lang="en-AU"/>
              <a:t>Relaxed Consistency Models</a:t>
            </a:r>
            <a:endParaRPr lang="en-AU" dirty="0"/>
          </a:p>
        </p:txBody>
      </p:sp>
      <p:sp>
        <p:nvSpPr>
          <p:cNvPr id="242691" name="Rectangle 3"/>
          <p:cNvSpPr>
            <a:spLocks noGrp="1" noChangeArrowheads="1"/>
          </p:cNvSpPr>
          <p:nvPr>
            <p:ph idx="1"/>
          </p:nvPr>
        </p:nvSpPr>
        <p:spPr>
          <a:xfrm>
            <a:off x="457200" y="1340769"/>
            <a:ext cx="8363272" cy="4896544"/>
          </a:xfrm>
        </p:spPr>
        <p:txBody>
          <a:bodyPr>
            <a:normAutofit/>
          </a:bodyPr>
          <a:lstStyle/>
          <a:p>
            <a:r>
              <a:rPr lang="en-US" dirty="0"/>
              <a:t>Sequential Consistency (SC):</a:t>
            </a:r>
          </a:p>
          <a:p>
            <a:pPr lvl="1"/>
            <a:r>
              <a:rPr lang="en-US" dirty="0"/>
              <a:t>R → W, R → R, W → R, W → W</a:t>
            </a:r>
          </a:p>
          <a:p>
            <a:r>
              <a:rPr lang="en-US" i="1" u="sng" dirty="0"/>
              <a:t>Total Store Ordering</a:t>
            </a:r>
            <a:r>
              <a:rPr lang="en-US" dirty="0"/>
              <a:t> (TSO) relaxes W → R</a:t>
            </a:r>
          </a:p>
          <a:p>
            <a:pPr lvl="1"/>
            <a:r>
              <a:rPr lang="en-US" dirty="0"/>
              <a:t>R → W, R → R, W → W</a:t>
            </a:r>
          </a:p>
          <a:p>
            <a:r>
              <a:rPr lang="en-US" i="1" u="sng" dirty="0"/>
              <a:t>Partial Store Ordering</a:t>
            </a:r>
            <a:r>
              <a:rPr lang="en-US" dirty="0"/>
              <a:t> relaxes W → W (coalescing WB)</a:t>
            </a:r>
          </a:p>
          <a:p>
            <a:pPr lvl="1"/>
            <a:r>
              <a:rPr lang="en-US" dirty="0"/>
              <a:t>R → W, R → R</a:t>
            </a:r>
          </a:p>
          <a:p>
            <a:r>
              <a:rPr lang="en-US" i="1" u="sng" dirty="0"/>
              <a:t>Weak Ordering</a:t>
            </a:r>
            <a:r>
              <a:rPr lang="en-US" dirty="0"/>
              <a:t> or </a:t>
            </a:r>
            <a:r>
              <a:rPr lang="en-US" i="1" u="sng" dirty="0"/>
              <a:t>Release Consistency</a:t>
            </a:r>
            <a:r>
              <a:rPr lang="en-US" dirty="0"/>
              <a:t> (RC)</a:t>
            </a:r>
            <a:endParaRPr lang="en-US" i="1" u="sng" dirty="0"/>
          </a:p>
          <a:p>
            <a:pPr lvl="1"/>
            <a:r>
              <a:rPr lang="en-US" dirty="0"/>
              <a:t>All ordering explicitly declared</a:t>
            </a:r>
          </a:p>
          <a:p>
            <a:pPr lvl="2"/>
            <a:r>
              <a:rPr lang="en-US" dirty="0"/>
              <a:t>Use </a:t>
            </a:r>
            <a:r>
              <a:rPr lang="en-US" i="1" u="sng" dirty="0"/>
              <a:t>fences</a:t>
            </a:r>
            <a:r>
              <a:rPr lang="en-US" dirty="0"/>
              <a:t> to define boundaries</a:t>
            </a:r>
          </a:p>
          <a:p>
            <a:pPr lvl="2"/>
            <a:r>
              <a:rPr lang="en-US" dirty="0"/>
              <a:t>Use </a:t>
            </a:r>
            <a:r>
              <a:rPr lang="en-US" i="1" u="sng" dirty="0"/>
              <a:t>acquire and release</a:t>
            </a:r>
            <a:r>
              <a:rPr lang="en-US" dirty="0"/>
              <a:t> to force flushing of values</a:t>
            </a:r>
          </a:p>
        </p:txBody>
      </p:sp>
      <p:sp>
        <p:nvSpPr>
          <p:cNvPr id="8" name="AutoShape 16"/>
          <p:cNvSpPr>
            <a:spLocks noChangeArrowheads="1"/>
          </p:cNvSpPr>
          <p:nvPr/>
        </p:nvSpPr>
        <p:spPr bwMode="auto">
          <a:xfrm>
            <a:off x="6372200" y="1484784"/>
            <a:ext cx="2304256" cy="720080"/>
          </a:xfrm>
          <a:prstGeom prst="roundRect">
            <a:avLst>
              <a:gd name="adj" fmla="val 16667"/>
            </a:avLst>
          </a:prstGeom>
          <a:solidFill>
            <a:srgbClr val="000080"/>
          </a:solidFill>
          <a:ln w="9525"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400" dirty="0">
                <a:solidFill>
                  <a:srgbClr val="FFFFFF"/>
                </a:solidFill>
                <a:latin typeface="Gill Sans MT" pitchFamily="34" charset="0"/>
              </a:rPr>
              <a:t>X → Y </a:t>
            </a:r>
          </a:p>
          <a:p>
            <a:pPr algn="ctr" fontAlgn="base">
              <a:spcBef>
                <a:spcPct val="0"/>
              </a:spcBef>
              <a:spcAft>
                <a:spcPct val="0"/>
              </a:spcAft>
            </a:pPr>
            <a:r>
              <a:rPr lang="en-US" sz="1400" dirty="0">
                <a:solidFill>
                  <a:srgbClr val="FFFFFF"/>
                </a:solidFill>
                <a:latin typeface="Gill Sans MT" pitchFamily="34" charset="0"/>
              </a:rPr>
              <a:t>X must complete before Y</a:t>
            </a:r>
          </a:p>
        </p:txBody>
      </p:sp>
    </p:spTree>
    <p:extLst>
      <p:ext uri="{BB962C8B-B14F-4D97-AF65-F5344CB8AC3E}">
        <p14:creationId xmlns:p14="http://schemas.microsoft.com/office/powerpoint/2010/main" val="17467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fontScale="90000"/>
          </a:bodyPr>
          <a:lstStyle/>
          <a:p>
            <a:r>
              <a:rPr lang="en-US"/>
              <a:t>Paired vs. Separate Processor/Memory?</a:t>
            </a:r>
            <a:endParaRPr lang="en-US" dirty="0"/>
          </a:p>
        </p:txBody>
      </p:sp>
      <p:sp>
        <p:nvSpPr>
          <p:cNvPr id="584707" name="Rectangle 3" descr="Rectangle: Click to edit Master text styles&#10;Second level&#10;Third level&#10;Fourth level&#10;Fifth level"/>
          <p:cNvSpPr>
            <a:spLocks noGrp="1" noChangeArrowheads="1"/>
          </p:cNvSpPr>
          <p:nvPr>
            <p:ph sz="half" idx="1"/>
          </p:nvPr>
        </p:nvSpPr>
        <p:spPr>
          <a:xfrm>
            <a:off x="323528" y="1600200"/>
            <a:ext cx="4038600" cy="4525963"/>
          </a:xfrm>
        </p:spPr>
        <p:txBody>
          <a:bodyPr>
            <a:normAutofit/>
          </a:bodyPr>
          <a:lstStyle/>
          <a:p>
            <a:r>
              <a:rPr lang="en-US" dirty="0"/>
              <a:t>Separate CPU/memory</a:t>
            </a:r>
          </a:p>
          <a:p>
            <a:pPr lvl="1"/>
            <a:r>
              <a:rPr lang="en-US" i="1" u="sng" dirty="0"/>
              <a:t>Uniform memory access</a:t>
            </a:r>
            <a:r>
              <a:rPr lang="en-US" dirty="0"/>
              <a:t> 	(</a:t>
            </a:r>
            <a:r>
              <a:rPr lang="en-US" i="1" u="sng" dirty="0"/>
              <a:t>UMA</a:t>
            </a:r>
            <a:r>
              <a:rPr lang="en-US" dirty="0"/>
              <a:t>)</a:t>
            </a:r>
          </a:p>
          <a:p>
            <a:pPr lvl="2"/>
            <a:r>
              <a:rPr lang="en-US" dirty="0"/>
              <a:t>Equal latency to memory</a:t>
            </a:r>
          </a:p>
          <a:p>
            <a:pPr lvl="1"/>
            <a:r>
              <a:rPr lang="en-US" dirty="0"/>
              <a:t>Low peak performance</a:t>
            </a:r>
          </a:p>
        </p:txBody>
      </p:sp>
      <p:sp>
        <p:nvSpPr>
          <p:cNvPr id="5" name="Content Placeholder 4"/>
          <p:cNvSpPr>
            <a:spLocks noGrp="1"/>
          </p:cNvSpPr>
          <p:nvPr>
            <p:ph sz="half" idx="2"/>
          </p:nvPr>
        </p:nvSpPr>
        <p:spPr>
          <a:xfrm>
            <a:off x="4419600" y="1600200"/>
            <a:ext cx="4472880" cy="4525963"/>
          </a:xfrm>
        </p:spPr>
        <p:txBody>
          <a:bodyPr>
            <a:normAutofit/>
          </a:bodyPr>
          <a:lstStyle/>
          <a:p>
            <a:r>
              <a:rPr lang="en-US" dirty="0"/>
              <a:t>Paired CPU/memory</a:t>
            </a:r>
          </a:p>
          <a:p>
            <a:pPr lvl="1"/>
            <a:r>
              <a:rPr lang="en-US" i="1" u="sng" dirty="0"/>
              <a:t>Non-uniform memory access</a:t>
            </a:r>
            <a:r>
              <a:rPr lang="en-US" dirty="0"/>
              <a:t> 	(</a:t>
            </a:r>
            <a:r>
              <a:rPr lang="en-US" i="1" u="sng" dirty="0"/>
              <a:t>NUMA</a:t>
            </a:r>
            <a:r>
              <a:rPr lang="en-US" dirty="0"/>
              <a:t>)</a:t>
            </a:r>
          </a:p>
          <a:p>
            <a:pPr lvl="2"/>
            <a:r>
              <a:rPr lang="en-US" dirty="0"/>
              <a:t>Faster local memory</a:t>
            </a:r>
          </a:p>
          <a:p>
            <a:pPr lvl="2"/>
            <a:r>
              <a:rPr lang="en-US" dirty="0"/>
              <a:t>Data placement matters</a:t>
            </a:r>
          </a:p>
          <a:p>
            <a:pPr lvl="1"/>
            <a:r>
              <a:rPr lang="en-US" dirty="0"/>
              <a:t>High peak performance</a:t>
            </a:r>
          </a:p>
          <a:p>
            <a:endParaRPr lang="en-US" dirty="0"/>
          </a:p>
        </p:txBody>
      </p:sp>
      <p:sp>
        <p:nvSpPr>
          <p:cNvPr id="584708" name="Rectangle 4"/>
          <p:cNvSpPr>
            <a:spLocks noChangeArrowheads="1"/>
          </p:cNvSpPr>
          <p:nvPr/>
        </p:nvSpPr>
        <p:spPr bwMode="auto">
          <a:xfrm>
            <a:off x="3048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09" name="Rectangle 5"/>
          <p:cNvSpPr>
            <a:spLocks noChangeArrowheads="1"/>
          </p:cNvSpPr>
          <p:nvPr/>
        </p:nvSpPr>
        <p:spPr bwMode="auto">
          <a:xfrm>
            <a:off x="457200" y="59436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12" name="Rectangle 8"/>
          <p:cNvSpPr>
            <a:spLocks noChangeArrowheads="1"/>
          </p:cNvSpPr>
          <p:nvPr/>
        </p:nvSpPr>
        <p:spPr bwMode="auto">
          <a:xfrm>
            <a:off x="13716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13" name="Rectangle 9"/>
          <p:cNvSpPr>
            <a:spLocks noChangeArrowheads="1"/>
          </p:cNvSpPr>
          <p:nvPr/>
        </p:nvSpPr>
        <p:spPr bwMode="auto">
          <a:xfrm>
            <a:off x="1524000" y="59436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16" name="Rectangle 12"/>
          <p:cNvSpPr>
            <a:spLocks noChangeArrowheads="1"/>
          </p:cNvSpPr>
          <p:nvPr/>
        </p:nvSpPr>
        <p:spPr bwMode="auto">
          <a:xfrm>
            <a:off x="24384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17" name="Rectangle 13"/>
          <p:cNvSpPr>
            <a:spLocks noChangeArrowheads="1"/>
          </p:cNvSpPr>
          <p:nvPr/>
        </p:nvSpPr>
        <p:spPr bwMode="auto">
          <a:xfrm>
            <a:off x="2590800" y="59436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20" name="Rectangle 16"/>
          <p:cNvSpPr>
            <a:spLocks noChangeArrowheads="1"/>
          </p:cNvSpPr>
          <p:nvPr/>
        </p:nvSpPr>
        <p:spPr bwMode="auto">
          <a:xfrm>
            <a:off x="35052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21" name="Rectangle 17"/>
          <p:cNvSpPr>
            <a:spLocks noChangeArrowheads="1"/>
          </p:cNvSpPr>
          <p:nvPr/>
        </p:nvSpPr>
        <p:spPr bwMode="auto">
          <a:xfrm>
            <a:off x="3657600" y="59436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10" name="Line 6"/>
          <p:cNvSpPr>
            <a:spLocks noChangeShapeType="1"/>
          </p:cNvSpPr>
          <p:nvPr/>
        </p:nvSpPr>
        <p:spPr bwMode="auto">
          <a:xfrm flipV="1">
            <a:off x="762000" y="554355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11" name="Line 7"/>
          <p:cNvSpPr>
            <a:spLocks noChangeShapeType="1"/>
          </p:cNvSpPr>
          <p:nvPr/>
        </p:nvSpPr>
        <p:spPr bwMode="auto">
          <a:xfrm flipV="1">
            <a:off x="762000" y="48768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14" name="Line 10"/>
          <p:cNvSpPr>
            <a:spLocks noChangeShapeType="1"/>
          </p:cNvSpPr>
          <p:nvPr/>
        </p:nvSpPr>
        <p:spPr bwMode="auto">
          <a:xfrm flipV="1">
            <a:off x="1828800" y="554355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15" name="Line 11"/>
          <p:cNvSpPr>
            <a:spLocks noChangeShapeType="1"/>
          </p:cNvSpPr>
          <p:nvPr/>
        </p:nvSpPr>
        <p:spPr bwMode="auto">
          <a:xfrm flipV="1">
            <a:off x="1828800" y="48768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18" name="Line 14"/>
          <p:cNvSpPr>
            <a:spLocks noChangeShapeType="1"/>
          </p:cNvSpPr>
          <p:nvPr/>
        </p:nvSpPr>
        <p:spPr bwMode="auto">
          <a:xfrm flipV="1">
            <a:off x="2895600" y="554355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19" name="Line 15"/>
          <p:cNvSpPr>
            <a:spLocks noChangeShapeType="1"/>
          </p:cNvSpPr>
          <p:nvPr/>
        </p:nvSpPr>
        <p:spPr bwMode="auto">
          <a:xfrm flipV="1">
            <a:off x="2895600" y="48768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22" name="Line 18"/>
          <p:cNvSpPr>
            <a:spLocks noChangeShapeType="1"/>
          </p:cNvSpPr>
          <p:nvPr/>
        </p:nvSpPr>
        <p:spPr bwMode="auto">
          <a:xfrm flipV="1">
            <a:off x="3962400" y="554355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23" name="Line 19"/>
          <p:cNvSpPr>
            <a:spLocks noChangeShapeType="1"/>
          </p:cNvSpPr>
          <p:nvPr/>
        </p:nvSpPr>
        <p:spPr bwMode="auto">
          <a:xfrm flipV="1">
            <a:off x="3962400" y="48768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24" name="Rectangle 20"/>
          <p:cNvSpPr>
            <a:spLocks noChangeArrowheads="1"/>
          </p:cNvSpPr>
          <p:nvPr/>
        </p:nvSpPr>
        <p:spPr bwMode="auto">
          <a:xfrm>
            <a:off x="609600" y="5276850"/>
            <a:ext cx="3505200" cy="266700"/>
          </a:xfrm>
          <a:prstGeom prst="rect">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4725" name="Rectangle 21"/>
          <p:cNvSpPr>
            <a:spLocks noChangeArrowheads="1"/>
          </p:cNvSpPr>
          <p:nvPr/>
        </p:nvSpPr>
        <p:spPr bwMode="auto">
          <a:xfrm>
            <a:off x="477768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26" name="Rectangle 22"/>
          <p:cNvSpPr>
            <a:spLocks noChangeArrowheads="1"/>
          </p:cNvSpPr>
          <p:nvPr/>
        </p:nvSpPr>
        <p:spPr bwMode="auto">
          <a:xfrm>
            <a:off x="477768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28" name="Rectangle 24"/>
          <p:cNvSpPr>
            <a:spLocks noChangeArrowheads="1"/>
          </p:cNvSpPr>
          <p:nvPr/>
        </p:nvSpPr>
        <p:spPr bwMode="auto">
          <a:xfrm>
            <a:off x="584448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29" name="Rectangle 25"/>
          <p:cNvSpPr>
            <a:spLocks noChangeArrowheads="1"/>
          </p:cNvSpPr>
          <p:nvPr/>
        </p:nvSpPr>
        <p:spPr bwMode="auto">
          <a:xfrm>
            <a:off x="584448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31" name="Rectangle 27"/>
          <p:cNvSpPr>
            <a:spLocks noChangeArrowheads="1"/>
          </p:cNvSpPr>
          <p:nvPr/>
        </p:nvSpPr>
        <p:spPr bwMode="auto">
          <a:xfrm>
            <a:off x="691128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32" name="Rectangle 28"/>
          <p:cNvSpPr>
            <a:spLocks noChangeArrowheads="1"/>
          </p:cNvSpPr>
          <p:nvPr/>
        </p:nvSpPr>
        <p:spPr bwMode="auto">
          <a:xfrm>
            <a:off x="691128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34" name="Rectangle 30"/>
          <p:cNvSpPr>
            <a:spLocks noChangeArrowheads="1"/>
          </p:cNvSpPr>
          <p:nvPr/>
        </p:nvSpPr>
        <p:spPr bwMode="auto">
          <a:xfrm>
            <a:off x="797808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4735" name="Rectangle 31"/>
          <p:cNvSpPr>
            <a:spLocks noChangeArrowheads="1"/>
          </p:cNvSpPr>
          <p:nvPr/>
        </p:nvSpPr>
        <p:spPr bwMode="auto">
          <a:xfrm>
            <a:off x="797808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4738" name="Rectangle 34"/>
          <p:cNvSpPr>
            <a:spLocks noChangeArrowheads="1"/>
          </p:cNvSpPr>
          <p:nvPr/>
        </p:nvSpPr>
        <p:spPr bwMode="auto">
          <a:xfrm>
            <a:off x="752088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4739" name="Rectangle 35"/>
          <p:cNvSpPr>
            <a:spLocks noChangeArrowheads="1"/>
          </p:cNvSpPr>
          <p:nvPr/>
        </p:nvSpPr>
        <p:spPr bwMode="auto">
          <a:xfrm>
            <a:off x="858768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4740" name="Rectangle 36"/>
          <p:cNvSpPr>
            <a:spLocks noChangeArrowheads="1"/>
          </p:cNvSpPr>
          <p:nvPr/>
        </p:nvSpPr>
        <p:spPr bwMode="auto">
          <a:xfrm>
            <a:off x="645408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4741" name="Rectangle 37"/>
          <p:cNvSpPr>
            <a:spLocks noChangeArrowheads="1"/>
          </p:cNvSpPr>
          <p:nvPr/>
        </p:nvSpPr>
        <p:spPr bwMode="auto">
          <a:xfrm>
            <a:off x="538728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41" name="Line 7"/>
          <p:cNvSpPr>
            <a:spLocks noChangeShapeType="1"/>
          </p:cNvSpPr>
          <p:nvPr/>
        </p:nvSpPr>
        <p:spPr bwMode="auto">
          <a:xfrm flipV="1">
            <a:off x="5539680" y="51816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42" name="Line 11"/>
          <p:cNvSpPr>
            <a:spLocks noChangeShapeType="1"/>
          </p:cNvSpPr>
          <p:nvPr/>
        </p:nvSpPr>
        <p:spPr bwMode="auto">
          <a:xfrm flipV="1">
            <a:off x="6606480" y="51816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43" name="Line 15"/>
          <p:cNvSpPr>
            <a:spLocks noChangeShapeType="1"/>
          </p:cNvSpPr>
          <p:nvPr/>
        </p:nvSpPr>
        <p:spPr bwMode="auto">
          <a:xfrm flipV="1">
            <a:off x="7673280" y="51816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44" name="Line 19"/>
          <p:cNvSpPr>
            <a:spLocks noChangeShapeType="1"/>
          </p:cNvSpPr>
          <p:nvPr/>
        </p:nvSpPr>
        <p:spPr bwMode="auto">
          <a:xfrm flipV="1">
            <a:off x="8740080" y="5181600"/>
            <a:ext cx="0" cy="40005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45" name="Rectangle 20"/>
          <p:cNvSpPr>
            <a:spLocks noChangeArrowheads="1"/>
          </p:cNvSpPr>
          <p:nvPr/>
        </p:nvSpPr>
        <p:spPr bwMode="auto">
          <a:xfrm>
            <a:off x="5387280" y="5581650"/>
            <a:ext cx="3505200" cy="266700"/>
          </a:xfrm>
          <a:prstGeom prst="rect">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Tree>
    <p:extLst>
      <p:ext uri="{BB962C8B-B14F-4D97-AF65-F5344CB8AC3E}">
        <p14:creationId xmlns:p14="http://schemas.microsoft.com/office/powerpoint/2010/main" val="1823301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fontScale="90000"/>
          </a:bodyPr>
          <a:lstStyle/>
          <a:p>
            <a:r>
              <a:rPr lang="en-AU"/>
              <a:t>Atomic Operations &amp; Synchronization</a:t>
            </a:r>
            <a:endParaRPr lang="en-AU" dirty="0"/>
          </a:p>
        </p:txBody>
      </p:sp>
      <p:sp>
        <p:nvSpPr>
          <p:cNvPr id="242691" name="Rectangle 3"/>
          <p:cNvSpPr>
            <a:spLocks noGrp="1" noChangeArrowheads="1"/>
          </p:cNvSpPr>
          <p:nvPr>
            <p:ph idx="1"/>
          </p:nvPr>
        </p:nvSpPr>
        <p:spPr/>
        <p:txBody>
          <a:bodyPr>
            <a:normAutofit/>
          </a:bodyPr>
          <a:lstStyle/>
          <a:p>
            <a:r>
              <a:rPr lang="en-US" dirty="0"/>
              <a:t>Atomic operations perform multiple actions together</a:t>
            </a:r>
          </a:p>
          <a:p>
            <a:pPr lvl="1"/>
            <a:r>
              <a:rPr lang="en-US" dirty="0"/>
              <a:t>Each of these can implement the others</a:t>
            </a:r>
          </a:p>
          <a:p>
            <a:r>
              <a:rPr lang="en-US" i="1" u="sng" dirty="0"/>
              <a:t>Compare-and-Swap</a:t>
            </a:r>
            <a:r>
              <a:rPr lang="en-US" dirty="0"/>
              <a:t> (CAS)</a:t>
            </a:r>
          </a:p>
          <a:p>
            <a:pPr lvl="1"/>
            <a:r>
              <a:rPr lang="en-US" dirty="0"/>
              <a:t>Compare memory value to arg1, write arg2 on match</a:t>
            </a:r>
          </a:p>
          <a:p>
            <a:r>
              <a:rPr lang="en-US" i="1" u="sng" dirty="0"/>
              <a:t>Test-and-Set</a:t>
            </a:r>
          </a:p>
          <a:p>
            <a:pPr lvl="1"/>
            <a:r>
              <a:rPr lang="en-US" dirty="0"/>
              <a:t>Overwrite memory value with arg1 and return old value</a:t>
            </a:r>
          </a:p>
          <a:p>
            <a:r>
              <a:rPr lang="en-US" i="1" u="sng" dirty="0"/>
              <a:t>Fetch-and-Increment</a:t>
            </a:r>
          </a:p>
          <a:p>
            <a:pPr lvl="1"/>
            <a:r>
              <a:rPr lang="en-US" dirty="0"/>
              <a:t>Increment value in memory and return the old value</a:t>
            </a:r>
          </a:p>
          <a:p>
            <a:r>
              <a:rPr lang="en-US" i="1" u="sng" dirty="0"/>
              <a:t>Load-Linked/Store-Conditional</a:t>
            </a:r>
            <a:r>
              <a:rPr lang="en-US" dirty="0"/>
              <a:t> (LL/SC)</a:t>
            </a:r>
          </a:p>
          <a:p>
            <a:pPr lvl="1"/>
            <a:r>
              <a:rPr lang="en-US" b="1" i="1" dirty="0"/>
              <a:t>Two</a:t>
            </a:r>
            <a:r>
              <a:rPr lang="en-US" dirty="0"/>
              <a:t> operations, but Store succeeds </a:t>
            </a:r>
            <a:r>
              <a:rPr lang="en-US" dirty="0" err="1"/>
              <a:t>iff</a:t>
            </a:r>
            <a:r>
              <a:rPr lang="en-US" dirty="0"/>
              <a:t> value unchanged</a:t>
            </a:r>
          </a:p>
        </p:txBody>
      </p:sp>
    </p:spTree>
    <p:extLst>
      <p:ext uri="{BB962C8B-B14F-4D97-AF65-F5344CB8AC3E}">
        <p14:creationId xmlns:p14="http://schemas.microsoft.com/office/powerpoint/2010/main" val="255056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normAutofit fontScale="90000"/>
          </a:bodyPr>
          <a:lstStyle/>
          <a:p>
            <a:r>
              <a:rPr lang="en-US"/>
              <a:t>Shared vs. Point-to-Point Networks</a:t>
            </a:r>
          </a:p>
        </p:txBody>
      </p:sp>
      <p:sp>
        <p:nvSpPr>
          <p:cNvPr id="583683" name="Rectangle 3" descr="Rectangle: Click to edit Master text styles&#10;Second level&#10;Third level&#10;Fourth level&#10;Fifth level"/>
          <p:cNvSpPr>
            <a:spLocks noGrp="1" noChangeArrowheads="1"/>
          </p:cNvSpPr>
          <p:nvPr>
            <p:ph sz="half" idx="1"/>
          </p:nvPr>
        </p:nvSpPr>
        <p:spPr>
          <a:xfrm>
            <a:off x="304800" y="1600200"/>
            <a:ext cx="4191000" cy="4525963"/>
          </a:xfrm>
        </p:spPr>
        <p:txBody>
          <a:bodyPr>
            <a:normAutofit/>
          </a:bodyPr>
          <a:lstStyle/>
          <a:p>
            <a:r>
              <a:rPr lang="en-US" dirty="0"/>
              <a:t>Shared network</a:t>
            </a:r>
          </a:p>
          <a:p>
            <a:pPr lvl="1"/>
            <a:r>
              <a:rPr lang="en-US" dirty="0"/>
              <a:t>Example: bus</a:t>
            </a:r>
          </a:p>
          <a:p>
            <a:pPr lvl="1"/>
            <a:r>
              <a:rPr lang="en-US" dirty="0"/>
              <a:t>Low latency</a:t>
            </a:r>
          </a:p>
          <a:p>
            <a:pPr lvl="1"/>
            <a:r>
              <a:rPr lang="en-US" dirty="0"/>
              <a:t>Low bandwidth</a:t>
            </a:r>
          </a:p>
          <a:p>
            <a:pPr lvl="2"/>
            <a:r>
              <a:rPr lang="en-US" dirty="0"/>
              <a:t>Doesn’t scale &gt;~16 cores</a:t>
            </a:r>
          </a:p>
          <a:p>
            <a:pPr lvl="1"/>
            <a:r>
              <a:rPr lang="en-US" dirty="0"/>
              <a:t>Simple cache coherence</a:t>
            </a:r>
          </a:p>
        </p:txBody>
      </p:sp>
      <p:sp>
        <p:nvSpPr>
          <p:cNvPr id="4" name="Content Placeholder 3"/>
          <p:cNvSpPr>
            <a:spLocks noGrp="1"/>
          </p:cNvSpPr>
          <p:nvPr>
            <p:ph sz="half" idx="2"/>
          </p:nvPr>
        </p:nvSpPr>
        <p:spPr>
          <a:xfrm>
            <a:off x="4499992" y="1600200"/>
            <a:ext cx="4320480" cy="4525963"/>
          </a:xfrm>
        </p:spPr>
        <p:txBody>
          <a:bodyPr>
            <a:normAutofit/>
          </a:bodyPr>
          <a:lstStyle/>
          <a:p>
            <a:r>
              <a:rPr lang="en-US" dirty="0"/>
              <a:t>Point-to-point network:</a:t>
            </a:r>
          </a:p>
          <a:p>
            <a:pPr lvl="1"/>
            <a:r>
              <a:rPr lang="en-US" dirty="0"/>
              <a:t>Example: mesh, ring</a:t>
            </a:r>
          </a:p>
          <a:p>
            <a:pPr lvl="1"/>
            <a:r>
              <a:rPr lang="en-US" dirty="0"/>
              <a:t>High latency (many “</a:t>
            </a:r>
            <a:r>
              <a:rPr lang="en-US" i="1" u="sng" dirty="0"/>
              <a:t>hops</a:t>
            </a:r>
            <a:r>
              <a:rPr lang="en-US" dirty="0"/>
              <a:t>”)</a:t>
            </a:r>
          </a:p>
          <a:p>
            <a:pPr lvl="1"/>
            <a:r>
              <a:rPr lang="en-US" dirty="0"/>
              <a:t>Higher bandwidth</a:t>
            </a:r>
          </a:p>
          <a:p>
            <a:pPr lvl="2"/>
            <a:r>
              <a:rPr lang="en-US" dirty="0"/>
              <a:t>Scales to 1000s of cores</a:t>
            </a:r>
          </a:p>
          <a:p>
            <a:pPr lvl="1"/>
            <a:r>
              <a:rPr lang="en-US" dirty="0"/>
              <a:t>Complex cache coherence</a:t>
            </a:r>
          </a:p>
        </p:txBody>
      </p:sp>
      <p:sp>
        <p:nvSpPr>
          <p:cNvPr id="583684" name="Rectangle 4"/>
          <p:cNvSpPr>
            <a:spLocks noChangeArrowheads="1"/>
          </p:cNvSpPr>
          <p:nvPr/>
        </p:nvSpPr>
        <p:spPr bwMode="auto">
          <a:xfrm>
            <a:off x="4572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685" name="Rectangle 5"/>
          <p:cNvSpPr>
            <a:spLocks noChangeArrowheads="1"/>
          </p:cNvSpPr>
          <p:nvPr/>
        </p:nvSpPr>
        <p:spPr bwMode="auto">
          <a:xfrm>
            <a:off x="45720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686" name="Rectangle 6"/>
          <p:cNvSpPr>
            <a:spLocks noChangeArrowheads="1"/>
          </p:cNvSpPr>
          <p:nvPr/>
        </p:nvSpPr>
        <p:spPr bwMode="auto">
          <a:xfrm>
            <a:off x="5897217"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687" name="Rectangle 7"/>
          <p:cNvSpPr>
            <a:spLocks noChangeArrowheads="1"/>
          </p:cNvSpPr>
          <p:nvPr/>
        </p:nvSpPr>
        <p:spPr bwMode="auto">
          <a:xfrm>
            <a:off x="5897217"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688" name="Rectangle 8"/>
          <p:cNvSpPr>
            <a:spLocks noChangeArrowheads="1"/>
          </p:cNvSpPr>
          <p:nvPr/>
        </p:nvSpPr>
        <p:spPr bwMode="auto">
          <a:xfrm>
            <a:off x="6506817"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3689" name="Rectangle 9"/>
          <p:cNvSpPr>
            <a:spLocks noChangeArrowheads="1"/>
          </p:cNvSpPr>
          <p:nvPr/>
        </p:nvSpPr>
        <p:spPr bwMode="auto">
          <a:xfrm>
            <a:off x="5897217"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690" name="Rectangle 10"/>
          <p:cNvSpPr>
            <a:spLocks noChangeArrowheads="1"/>
          </p:cNvSpPr>
          <p:nvPr/>
        </p:nvSpPr>
        <p:spPr bwMode="auto">
          <a:xfrm>
            <a:off x="5897217"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691" name="Rectangle 11"/>
          <p:cNvSpPr>
            <a:spLocks noChangeArrowheads="1"/>
          </p:cNvSpPr>
          <p:nvPr/>
        </p:nvSpPr>
        <p:spPr bwMode="auto">
          <a:xfrm>
            <a:off x="6506817"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3692" name="Line 12"/>
          <p:cNvSpPr>
            <a:spLocks noChangeShapeType="1"/>
          </p:cNvSpPr>
          <p:nvPr/>
        </p:nvSpPr>
        <p:spPr bwMode="auto">
          <a:xfrm>
            <a:off x="6659217"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693" name="Rectangle 13"/>
          <p:cNvSpPr>
            <a:spLocks noChangeArrowheads="1"/>
          </p:cNvSpPr>
          <p:nvPr/>
        </p:nvSpPr>
        <p:spPr bwMode="auto">
          <a:xfrm>
            <a:off x="7268817"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694" name="Rectangle 14"/>
          <p:cNvSpPr>
            <a:spLocks noChangeArrowheads="1"/>
          </p:cNvSpPr>
          <p:nvPr/>
        </p:nvSpPr>
        <p:spPr bwMode="auto">
          <a:xfrm>
            <a:off x="7573617"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695" name="Rectangle 15"/>
          <p:cNvSpPr>
            <a:spLocks noChangeArrowheads="1"/>
          </p:cNvSpPr>
          <p:nvPr/>
        </p:nvSpPr>
        <p:spPr bwMode="auto">
          <a:xfrm>
            <a:off x="7268817"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3696" name="Rectangle 16"/>
          <p:cNvSpPr>
            <a:spLocks noChangeArrowheads="1"/>
          </p:cNvSpPr>
          <p:nvPr/>
        </p:nvSpPr>
        <p:spPr bwMode="auto">
          <a:xfrm>
            <a:off x="7268817"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697" name="Rectangle 17"/>
          <p:cNvSpPr>
            <a:spLocks noChangeArrowheads="1"/>
          </p:cNvSpPr>
          <p:nvPr/>
        </p:nvSpPr>
        <p:spPr bwMode="auto">
          <a:xfrm>
            <a:off x="7573617"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698" name="Rectangle 18"/>
          <p:cNvSpPr>
            <a:spLocks noChangeArrowheads="1"/>
          </p:cNvSpPr>
          <p:nvPr/>
        </p:nvSpPr>
        <p:spPr bwMode="auto">
          <a:xfrm>
            <a:off x="7268817"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3699" name="Line 19"/>
          <p:cNvSpPr>
            <a:spLocks noChangeShapeType="1"/>
          </p:cNvSpPr>
          <p:nvPr/>
        </p:nvSpPr>
        <p:spPr bwMode="auto">
          <a:xfrm>
            <a:off x="7421217"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00" name="Line 20"/>
          <p:cNvSpPr>
            <a:spLocks noChangeShapeType="1"/>
          </p:cNvSpPr>
          <p:nvPr/>
        </p:nvSpPr>
        <p:spPr bwMode="auto">
          <a:xfrm>
            <a:off x="6811617" y="5791200"/>
            <a:ext cx="457200" cy="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01" name="Line 21"/>
          <p:cNvSpPr>
            <a:spLocks noChangeShapeType="1"/>
          </p:cNvSpPr>
          <p:nvPr/>
        </p:nvSpPr>
        <p:spPr bwMode="auto">
          <a:xfrm>
            <a:off x="6811617" y="5029200"/>
            <a:ext cx="457200" cy="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02" name="Line 22"/>
          <p:cNvSpPr>
            <a:spLocks noChangeShapeType="1"/>
          </p:cNvSpPr>
          <p:nvPr/>
        </p:nvSpPr>
        <p:spPr bwMode="auto">
          <a:xfrm flipV="1">
            <a:off x="1219200"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03" name="Rectangle 23"/>
          <p:cNvSpPr>
            <a:spLocks noChangeArrowheads="1"/>
          </p:cNvSpPr>
          <p:nvPr/>
        </p:nvSpPr>
        <p:spPr bwMode="auto">
          <a:xfrm>
            <a:off x="15240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704" name="Rectangle 24"/>
          <p:cNvSpPr>
            <a:spLocks noChangeArrowheads="1"/>
          </p:cNvSpPr>
          <p:nvPr/>
        </p:nvSpPr>
        <p:spPr bwMode="auto">
          <a:xfrm>
            <a:off x="152400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705" name="Line 25"/>
          <p:cNvSpPr>
            <a:spLocks noChangeShapeType="1"/>
          </p:cNvSpPr>
          <p:nvPr/>
        </p:nvSpPr>
        <p:spPr bwMode="auto">
          <a:xfrm flipV="1">
            <a:off x="2286000"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06" name="Rectangle 26"/>
          <p:cNvSpPr>
            <a:spLocks noChangeArrowheads="1"/>
          </p:cNvSpPr>
          <p:nvPr/>
        </p:nvSpPr>
        <p:spPr bwMode="auto">
          <a:xfrm>
            <a:off x="25908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707" name="Rectangle 27"/>
          <p:cNvSpPr>
            <a:spLocks noChangeArrowheads="1"/>
          </p:cNvSpPr>
          <p:nvPr/>
        </p:nvSpPr>
        <p:spPr bwMode="auto">
          <a:xfrm>
            <a:off x="259080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708" name="Line 28"/>
          <p:cNvSpPr>
            <a:spLocks noChangeShapeType="1"/>
          </p:cNvSpPr>
          <p:nvPr/>
        </p:nvSpPr>
        <p:spPr bwMode="auto">
          <a:xfrm flipV="1">
            <a:off x="3352800"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09" name="Rectangle 29"/>
          <p:cNvSpPr>
            <a:spLocks noChangeArrowheads="1"/>
          </p:cNvSpPr>
          <p:nvPr/>
        </p:nvSpPr>
        <p:spPr bwMode="auto">
          <a:xfrm>
            <a:off x="36576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3710" name="Rectangle 30"/>
          <p:cNvSpPr>
            <a:spLocks noChangeArrowheads="1"/>
          </p:cNvSpPr>
          <p:nvPr/>
        </p:nvSpPr>
        <p:spPr bwMode="auto">
          <a:xfrm>
            <a:off x="365760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3711" name="Line 31"/>
          <p:cNvSpPr>
            <a:spLocks noChangeShapeType="1"/>
          </p:cNvSpPr>
          <p:nvPr/>
        </p:nvSpPr>
        <p:spPr bwMode="auto">
          <a:xfrm flipV="1">
            <a:off x="4419600"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12" name="Rectangle 32"/>
          <p:cNvSpPr>
            <a:spLocks noChangeArrowheads="1"/>
          </p:cNvSpPr>
          <p:nvPr/>
        </p:nvSpPr>
        <p:spPr bwMode="auto">
          <a:xfrm>
            <a:off x="1066800" y="5638800"/>
            <a:ext cx="3505200" cy="304800"/>
          </a:xfrm>
          <a:prstGeom prst="rect">
            <a:avLst/>
          </a:prstGeom>
          <a:solidFill>
            <a:srgbClr val="FF0909"/>
          </a:solidFill>
          <a:ln w="28575">
            <a:solidFill>
              <a:srgbClr val="000000"/>
            </a:solidFill>
            <a:miter lim="800000"/>
            <a:headEnd/>
            <a:tailEn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3713" name="Rectangle 33"/>
          <p:cNvSpPr>
            <a:spLocks noChangeArrowheads="1"/>
          </p:cNvSpPr>
          <p:nvPr/>
        </p:nvSpPr>
        <p:spPr bwMode="auto">
          <a:xfrm>
            <a:off x="426720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3714" name="Rectangle 34"/>
          <p:cNvSpPr>
            <a:spLocks noChangeArrowheads="1"/>
          </p:cNvSpPr>
          <p:nvPr/>
        </p:nvSpPr>
        <p:spPr bwMode="auto">
          <a:xfrm>
            <a:off x="320040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3715" name="Rectangle 35"/>
          <p:cNvSpPr>
            <a:spLocks noChangeArrowheads="1"/>
          </p:cNvSpPr>
          <p:nvPr/>
        </p:nvSpPr>
        <p:spPr bwMode="auto">
          <a:xfrm>
            <a:off x="213360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3716" name="Rectangle 36"/>
          <p:cNvSpPr>
            <a:spLocks noChangeArrowheads="1"/>
          </p:cNvSpPr>
          <p:nvPr/>
        </p:nvSpPr>
        <p:spPr bwMode="auto">
          <a:xfrm>
            <a:off x="106680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Tree>
    <p:extLst>
      <p:ext uri="{BB962C8B-B14F-4D97-AF65-F5344CB8AC3E}">
        <p14:creationId xmlns:p14="http://schemas.microsoft.com/office/powerpoint/2010/main" val="238161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normAutofit fontScale="90000"/>
          </a:bodyPr>
          <a:lstStyle/>
          <a:p>
            <a:r>
              <a:rPr lang="en-US"/>
              <a:t>Organizing Point-To-Point Networks</a:t>
            </a:r>
          </a:p>
        </p:txBody>
      </p:sp>
      <p:sp>
        <p:nvSpPr>
          <p:cNvPr id="585731" name="Rectangle 3" descr="Rectangle: Click to edit Master text styles&#10;Second level&#10;Third level&#10;Fourth level&#10;Fifth level"/>
          <p:cNvSpPr>
            <a:spLocks noGrp="1" noChangeArrowheads="1"/>
          </p:cNvSpPr>
          <p:nvPr>
            <p:ph idx="1"/>
          </p:nvPr>
        </p:nvSpPr>
        <p:spPr/>
        <p:txBody>
          <a:bodyPr/>
          <a:lstStyle/>
          <a:p>
            <a:r>
              <a:rPr lang="en-US" i="1" u="sng" dirty="0"/>
              <a:t>Network topology</a:t>
            </a:r>
            <a:r>
              <a:rPr lang="en-US" dirty="0"/>
              <a:t>: organization of network</a:t>
            </a:r>
          </a:p>
          <a:p>
            <a:pPr lvl="1"/>
            <a:r>
              <a:rPr lang="en-US" dirty="0"/>
              <a:t>Trade off </a:t>
            </a:r>
            <a:r>
              <a:rPr lang="en-US" dirty="0" err="1"/>
              <a:t>perf</a:t>
            </a:r>
            <a:r>
              <a:rPr lang="en-US" dirty="0"/>
              <a:t>. (connectivity, latency, bandwidth) </a:t>
            </a:r>
            <a:r>
              <a:rPr lang="en-US" dirty="0">
                <a:sym typeface="Symbol" pitchFamily="18" charset="2"/>
              </a:rPr>
              <a:t> </a:t>
            </a:r>
            <a:r>
              <a:rPr lang="en-US" dirty="0"/>
              <a:t>cost</a:t>
            </a:r>
          </a:p>
          <a:p>
            <a:r>
              <a:rPr lang="en-US" dirty="0"/>
              <a:t>Router chips</a:t>
            </a:r>
          </a:p>
          <a:p>
            <a:pPr lvl="1"/>
            <a:r>
              <a:rPr lang="en-US" dirty="0"/>
              <a:t>Networks w/separate router chips are </a:t>
            </a:r>
            <a:r>
              <a:rPr lang="en-US" i="1" u="sng" dirty="0"/>
              <a:t>indirect</a:t>
            </a:r>
          </a:p>
          <a:p>
            <a:pPr lvl="1"/>
            <a:r>
              <a:rPr lang="en-US" dirty="0"/>
              <a:t>Networks w/ processor/memory/router in chip are </a:t>
            </a:r>
            <a:r>
              <a:rPr lang="en-US" i="1" u="sng" dirty="0"/>
              <a:t>direct</a:t>
            </a:r>
          </a:p>
          <a:p>
            <a:pPr lvl="2"/>
            <a:r>
              <a:rPr lang="en-US" dirty="0"/>
              <a:t>Fewer components, “</a:t>
            </a:r>
            <a:r>
              <a:rPr lang="en-US" i="1" u="sng" dirty="0" err="1"/>
              <a:t>Glueless</a:t>
            </a:r>
            <a:r>
              <a:rPr lang="en-US" i="1" u="sng" dirty="0"/>
              <a:t> MP</a:t>
            </a:r>
            <a:r>
              <a:rPr lang="en-US" dirty="0"/>
              <a:t>”</a:t>
            </a:r>
          </a:p>
        </p:txBody>
      </p:sp>
      <p:sp>
        <p:nvSpPr>
          <p:cNvPr id="585732" name="Rectangle 4"/>
          <p:cNvSpPr>
            <a:spLocks noChangeArrowheads="1"/>
          </p:cNvSpPr>
          <p:nvPr/>
        </p:nvSpPr>
        <p:spPr bwMode="auto">
          <a:xfrm>
            <a:off x="817240"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33" name="Rectangle 5"/>
          <p:cNvSpPr>
            <a:spLocks noChangeArrowheads="1"/>
          </p:cNvSpPr>
          <p:nvPr/>
        </p:nvSpPr>
        <p:spPr bwMode="auto">
          <a:xfrm>
            <a:off x="817240"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34" name="Rectangle 6"/>
          <p:cNvSpPr>
            <a:spLocks noChangeArrowheads="1"/>
          </p:cNvSpPr>
          <p:nvPr/>
        </p:nvSpPr>
        <p:spPr bwMode="auto">
          <a:xfrm>
            <a:off x="1884040"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35" name="Rectangle 7"/>
          <p:cNvSpPr>
            <a:spLocks noChangeArrowheads="1"/>
          </p:cNvSpPr>
          <p:nvPr/>
        </p:nvSpPr>
        <p:spPr bwMode="auto">
          <a:xfrm>
            <a:off x="1884040"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36" name="Rectangle 8"/>
          <p:cNvSpPr>
            <a:spLocks noChangeArrowheads="1"/>
          </p:cNvSpPr>
          <p:nvPr/>
        </p:nvSpPr>
        <p:spPr bwMode="auto">
          <a:xfrm>
            <a:off x="2950840"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37" name="Rectangle 9"/>
          <p:cNvSpPr>
            <a:spLocks noChangeArrowheads="1"/>
          </p:cNvSpPr>
          <p:nvPr/>
        </p:nvSpPr>
        <p:spPr bwMode="auto">
          <a:xfrm>
            <a:off x="2950840"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38" name="Rectangle 10"/>
          <p:cNvSpPr>
            <a:spLocks noChangeArrowheads="1"/>
          </p:cNvSpPr>
          <p:nvPr/>
        </p:nvSpPr>
        <p:spPr bwMode="auto">
          <a:xfrm>
            <a:off x="4017640"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39" name="Rectangle 11"/>
          <p:cNvSpPr>
            <a:spLocks noChangeArrowheads="1"/>
          </p:cNvSpPr>
          <p:nvPr/>
        </p:nvSpPr>
        <p:spPr bwMode="auto">
          <a:xfrm>
            <a:off x="4017640"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40" name="Rectangle 12"/>
          <p:cNvSpPr>
            <a:spLocks noChangeArrowheads="1"/>
          </p:cNvSpPr>
          <p:nvPr/>
        </p:nvSpPr>
        <p:spPr bwMode="auto">
          <a:xfrm>
            <a:off x="3560440"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41" name="Rectangle 13"/>
          <p:cNvSpPr>
            <a:spLocks noChangeArrowheads="1"/>
          </p:cNvSpPr>
          <p:nvPr/>
        </p:nvSpPr>
        <p:spPr bwMode="auto">
          <a:xfrm>
            <a:off x="4627240"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42" name="Rectangle 14"/>
          <p:cNvSpPr>
            <a:spLocks noChangeArrowheads="1"/>
          </p:cNvSpPr>
          <p:nvPr/>
        </p:nvSpPr>
        <p:spPr bwMode="auto">
          <a:xfrm>
            <a:off x="2493640"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43" name="Rectangle 15"/>
          <p:cNvSpPr>
            <a:spLocks noChangeArrowheads="1"/>
          </p:cNvSpPr>
          <p:nvPr/>
        </p:nvSpPr>
        <p:spPr bwMode="auto">
          <a:xfrm>
            <a:off x="1426840"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44" name="Rectangle 16"/>
          <p:cNvSpPr>
            <a:spLocks noChangeArrowheads="1"/>
          </p:cNvSpPr>
          <p:nvPr/>
        </p:nvSpPr>
        <p:spPr bwMode="auto">
          <a:xfrm>
            <a:off x="1960240" y="51054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45" name="Rectangle 17"/>
          <p:cNvSpPr>
            <a:spLocks noChangeArrowheads="1"/>
          </p:cNvSpPr>
          <p:nvPr/>
        </p:nvSpPr>
        <p:spPr bwMode="auto">
          <a:xfrm>
            <a:off x="3027040" y="45720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46" name="Freeform 18"/>
          <p:cNvSpPr>
            <a:spLocks/>
          </p:cNvSpPr>
          <p:nvPr/>
        </p:nvSpPr>
        <p:spPr bwMode="auto">
          <a:xfrm>
            <a:off x="2265040" y="5257800"/>
            <a:ext cx="381000" cy="381000"/>
          </a:xfrm>
          <a:custGeom>
            <a:avLst/>
            <a:gdLst/>
            <a:ahLst/>
            <a:cxnLst>
              <a:cxn ang="0">
                <a:pos x="144" y="336"/>
              </a:cxn>
              <a:cxn ang="0">
                <a:pos x="144" y="0"/>
              </a:cxn>
              <a:cxn ang="0">
                <a:pos x="0" y="0"/>
              </a:cxn>
            </a:cxnLst>
            <a:rect l="0" t="0" r="r" b="b"/>
            <a:pathLst>
              <a:path w="144" h="336">
                <a:moveTo>
                  <a:pt x="144" y="336"/>
                </a:moveTo>
                <a:lnTo>
                  <a:pt x="144" y="0"/>
                </a:lnTo>
                <a:lnTo>
                  <a:pt x="0" y="0"/>
                </a:lnTo>
              </a:path>
            </a:pathLst>
          </a:custGeom>
          <a:noFill/>
          <a:ln w="28575" cap="flat" cmpd="sng">
            <a:solidFill>
              <a:srgbClr val="000000"/>
            </a:solidFill>
            <a:prstDash val="solid"/>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47" name="Freeform 19"/>
          <p:cNvSpPr>
            <a:spLocks/>
          </p:cNvSpPr>
          <p:nvPr/>
        </p:nvSpPr>
        <p:spPr bwMode="auto">
          <a:xfrm flipH="1">
            <a:off x="1579240" y="5257800"/>
            <a:ext cx="381000" cy="381000"/>
          </a:xfrm>
          <a:custGeom>
            <a:avLst/>
            <a:gdLst/>
            <a:ahLst/>
            <a:cxnLst>
              <a:cxn ang="0">
                <a:pos x="144" y="336"/>
              </a:cxn>
              <a:cxn ang="0">
                <a:pos x="144" y="0"/>
              </a:cxn>
              <a:cxn ang="0">
                <a:pos x="0" y="0"/>
              </a:cxn>
            </a:cxnLst>
            <a:rect l="0" t="0" r="r" b="b"/>
            <a:pathLst>
              <a:path w="144" h="336">
                <a:moveTo>
                  <a:pt x="144" y="336"/>
                </a:moveTo>
                <a:lnTo>
                  <a:pt x="144" y="0"/>
                </a:lnTo>
                <a:lnTo>
                  <a:pt x="0" y="0"/>
                </a:lnTo>
              </a:path>
            </a:pathLst>
          </a:custGeom>
          <a:noFill/>
          <a:ln w="28575" cap="flat" cmpd="sng">
            <a:solidFill>
              <a:srgbClr val="000000"/>
            </a:solidFill>
            <a:prstDash val="solid"/>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48" name="Rectangle 20"/>
          <p:cNvSpPr>
            <a:spLocks noChangeArrowheads="1"/>
          </p:cNvSpPr>
          <p:nvPr/>
        </p:nvSpPr>
        <p:spPr bwMode="auto">
          <a:xfrm>
            <a:off x="4093840" y="51054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49" name="Freeform 21"/>
          <p:cNvSpPr>
            <a:spLocks/>
          </p:cNvSpPr>
          <p:nvPr/>
        </p:nvSpPr>
        <p:spPr bwMode="auto">
          <a:xfrm>
            <a:off x="4398640" y="5257800"/>
            <a:ext cx="381000" cy="381000"/>
          </a:xfrm>
          <a:custGeom>
            <a:avLst/>
            <a:gdLst/>
            <a:ahLst/>
            <a:cxnLst>
              <a:cxn ang="0">
                <a:pos x="144" y="336"/>
              </a:cxn>
              <a:cxn ang="0">
                <a:pos x="144" y="0"/>
              </a:cxn>
              <a:cxn ang="0">
                <a:pos x="0" y="0"/>
              </a:cxn>
            </a:cxnLst>
            <a:rect l="0" t="0" r="r" b="b"/>
            <a:pathLst>
              <a:path w="144" h="336">
                <a:moveTo>
                  <a:pt x="144" y="336"/>
                </a:moveTo>
                <a:lnTo>
                  <a:pt x="144" y="0"/>
                </a:lnTo>
                <a:lnTo>
                  <a:pt x="0" y="0"/>
                </a:lnTo>
              </a:path>
            </a:pathLst>
          </a:custGeom>
          <a:noFill/>
          <a:ln w="28575" cap="flat" cmpd="sng">
            <a:solidFill>
              <a:srgbClr val="000000"/>
            </a:solidFill>
            <a:prstDash val="solid"/>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50" name="Freeform 22"/>
          <p:cNvSpPr>
            <a:spLocks/>
          </p:cNvSpPr>
          <p:nvPr/>
        </p:nvSpPr>
        <p:spPr bwMode="auto">
          <a:xfrm flipH="1">
            <a:off x="3712840" y="5257800"/>
            <a:ext cx="381000" cy="381000"/>
          </a:xfrm>
          <a:custGeom>
            <a:avLst/>
            <a:gdLst/>
            <a:ahLst/>
            <a:cxnLst>
              <a:cxn ang="0">
                <a:pos x="144" y="336"/>
              </a:cxn>
              <a:cxn ang="0">
                <a:pos x="144" y="0"/>
              </a:cxn>
              <a:cxn ang="0">
                <a:pos x="0" y="0"/>
              </a:cxn>
            </a:cxnLst>
            <a:rect l="0" t="0" r="r" b="b"/>
            <a:pathLst>
              <a:path w="144" h="336">
                <a:moveTo>
                  <a:pt x="144" y="336"/>
                </a:moveTo>
                <a:lnTo>
                  <a:pt x="144" y="0"/>
                </a:lnTo>
                <a:lnTo>
                  <a:pt x="0" y="0"/>
                </a:lnTo>
              </a:path>
            </a:pathLst>
          </a:custGeom>
          <a:noFill/>
          <a:ln w="28575" cap="flat" cmpd="sng">
            <a:solidFill>
              <a:srgbClr val="000000"/>
            </a:solidFill>
            <a:prstDash val="solid"/>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51" name="Freeform 23"/>
          <p:cNvSpPr>
            <a:spLocks/>
          </p:cNvSpPr>
          <p:nvPr/>
        </p:nvSpPr>
        <p:spPr bwMode="auto">
          <a:xfrm>
            <a:off x="3331840" y="4724400"/>
            <a:ext cx="914400" cy="381000"/>
          </a:xfrm>
          <a:custGeom>
            <a:avLst/>
            <a:gdLst/>
            <a:ahLst/>
            <a:cxnLst>
              <a:cxn ang="0">
                <a:pos x="144" y="336"/>
              </a:cxn>
              <a:cxn ang="0">
                <a:pos x="144" y="0"/>
              </a:cxn>
              <a:cxn ang="0">
                <a:pos x="0" y="0"/>
              </a:cxn>
            </a:cxnLst>
            <a:rect l="0" t="0" r="r" b="b"/>
            <a:pathLst>
              <a:path w="144" h="336">
                <a:moveTo>
                  <a:pt x="144" y="336"/>
                </a:moveTo>
                <a:lnTo>
                  <a:pt x="144" y="0"/>
                </a:lnTo>
                <a:lnTo>
                  <a:pt x="0" y="0"/>
                </a:lnTo>
              </a:path>
            </a:pathLst>
          </a:custGeom>
          <a:noFill/>
          <a:ln w="28575" cap="flat" cmpd="sng">
            <a:solidFill>
              <a:srgbClr val="000000"/>
            </a:solidFill>
            <a:prstDash val="solid"/>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52" name="Freeform 24"/>
          <p:cNvSpPr>
            <a:spLocks/>
          </p:cNvSpPr>
          <p:nvPr/>
        </p:nvSpPr>
        <p:spPr bwMode="auto">
          <a:xfrm flipH="1">
            <a:off x="2112640" y="4724400"/>
            <a:ext cx="914400" cy="381000"/>
          </a:xfrm>
          <a:custGeom>
            <a:avLst/>
            <a:gdLst/>
            <a:ahLst/>
            <a:cxnLst>
              <a:cxn ang="0">
                <a:pos x="144" y="336"/>
              </a:cxn>
              <a:cxn ang="0">
                <a:pos x="144" y="0"/>
              </a:cxn>
              <a:cxn ang="0">
                <a:pos x="0" y="0"/>
              </a:cxn>
            </a:cxnLst>
            <a:rect l="0" t="0" r="r" b="b"/>
            <a:pathLst>
              <a:path w="144" h="336">
                <a:moveTo>
                  <a:pt x="144" y="336"/>
                </a:moveTo>
                <a:lnTo>
                  <a:pt x="144" y="0"/>
                </a:lnTo>
                <a:lnTo>
                  <a:pt x="0" y="0"/>
                </a:lnTo>
              </a:path>
            </a:pathLst>
          </a:custGeom>
          <a:noFill/>
          <a:ln w="28575" cap="flat" cmpd="sng">
            <a:solidFill>
              <a:srgbClr val="000000"/>
            </a:solidFill>
            <a:prstDash val="solid"/>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53" name="Rectangle 25"/>
          <p:cNvSpPr>
            <a:spLocks noChangeArrowheads="1"/>
          </p:cNvSpPr>
          <p:nvPr/>
        </p:nvSpPr>
        <p:spPr bwMode="auto">
          <a:xfrm>
            <a:off x="63246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54" name="Rectangle 26"/>
          <p:cNvSpPr>
            <a:spLocks noChangeArrowheads="1"/>
          </p:cNvSpPr>
          <p:nvPr/>
        </p:nvSpPr>
        <p:spPr bwMode="auto">
          <a:xfrm>
            <a:off x="632460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55" name="Rectangle 27"/>
          <p:cNvSpPr>
            <a:spLocks noChangeArrowheads="1"/>
          </p:cNvSpPr>
          <p:nvPr/>
        </p:nvSpPr>
        <p:spPr bwMode="auto">
          <a:xfrm>
            <a:off x="693420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56" name="Rectangle 28"/>
          <p:cNvSpPr>
            <a:spLocks noChangeArrowheads="1"/>
          </p:cNvSpPr>
          <p:nvPr/>
        </p:nvSpPr>
        <p:spPr bwMode="auto">
          <a:xfrm>
            <a:off x="6324600"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57" name="Rectangle 29"/>
          <p:cNvSpPr>
            <a:spLocks noChangeArrowheads="1"/>
          </p:cNvSpPr>
          <p:nvPr/>
        </p:nvSpPr>
        <p:spPr bwMode="auto">
          <a:xfrm>
            <a:off x="6324600"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58" name="Rectangle 30"/>
          <p:cNvSpPr>
            <a:spLocks noChangeArrowheads="1"/>
          </p:cNvSpPr>
          <p:nvPr/>
        </p:nvSpPr>
        <p:spPr bwMode="auto">
          <a:xfrm>
            <a:off x="6934200"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59" name="Line 31"/>
          <p:cNvSpPr>
            <a:spLocks noChangeShapeType="1"/>
          </p:cNvSpPr>
          <p:nvPr/>
        </p:nvSpPr>
        <p:spPr bwMode="auto">
          <a:xfrm>
            <a:off x="7086600"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60" name="Rectangle 32"/>
          <p:cNvSpPr>
            <a:spLocks noChangeArrowheads="1"/>
          </p:cNvSpPr>
          <p:nvPr/>
        </p:nvSpPr>
        <p:spPr bwMode="auto">
          <a:xfrm>
            <a:off x="7696200" y="45720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61" name="Rectangle 33"/>
          <p:cNvSpPr>
            <a:spLocks noChangeArrowheads="1"/>
          </p:cNvSpPr>
          <p:nvPr/>
        </p:nvSpPr>
        <p:spPr bwMode="auto">
          <a:xfrm>
            <a:off x="8001000" y="4876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62" name="Rectangle 34"/>
          <p:cNvSpPr>
            <a:spLocks noChangeArrowheads="1"/>
          </p:cNvSpPr>
          <p:nvPr/>
        </p:nvSpPr>
        <p:spPr bwMode="auto">
          <a:xfrm>
            <a:off x="7696200" y="4876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63" name="Rectangle 35"/>
          <p:cNvSpPr>
            <a:spLocks noChangeArrowheads="1"/>
          </p:cNvSpPr>
          <p:nvPr/>
        </p:nvSpPr>
        <p:spPr bwMode="auto">
          <a:xfrm>
            <a:off x="7696200" y="5943600"/>
            <a:ext cx="914400" cy="304800"/>
          </a:xfrm>
          <a:prstGeom prst="rect">
            <a:avLst/>
          </a:prstGeom>
          <a:solidFill>
            <a:srgbClr val="FFC000"/>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CPU($)</a:t>
            </a:r>
          </a:p>
        </p:txBody>
      </p:sp>
      <p:sp>
        <p:nvSpPr>
          <p:cNvPr id="585764" name="Rectangle 36"/>
          <p:cNvSpPr>
            <a:spLocks noChangeArrowheads="1"/>
          </p:cNvSpPr>
          <p:nvPr/>
        </p:nvSpPr>
        <p:spPr bwMode="auto">
          <a:xfrm>
            <a:off x="8001000" y="5638800"/>
            <a:ext cx="609600" cy="304800"/>
          </a:xfrm>
          <a:prstGeom prst="rect">
            <a:avLst/>
          </a:prstGeom>
          <a:solidFill>
            <a:srgbClr val="D5D5D5"/>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err="1">
                <a:solidFill>
                  <a:srgbClr val="000000"/>
                </a:solidFill>
                <a:latin typeface="Calibri" pitchFamily="34" charset="0"/>
              </a:rPr>
              <a:t>Mem</a:t>
            </a:r>
            <a:endParaRPr lang="en-US" sz="2000" dirty="0">
              <a:solidFill>
                <a:srgbClr val="000000"/>
              </a:solidFill>
              <a:latin typeface="Calibri" pitchFamily="34" charset="0"/>
            </a:endParaRPr>
          </a:p>
        </p:txBody>
      </p:sp>
      <p:sp>
        <p:nvSpPr>
          <p:cNvPr id="585765" name="Rectangle 37"/>
          <p:cNvSpPr>
            <a:spLocks noChangeArrowheads="1"/>
          </p:cNvSpPr>
          <p:nvPr/>
        </p:nvSpPr>
        <p:spPr bwMode="auto">
          <a:xfrm>
            <a:off x="7696200" y="5638800"/>
            <a:ext cx="304800" cy="304800"/>
          </a:xfrm>
          <a:prstGeom prst="rect">
            <a:avLst/>
          </a:prstGeom>
          <a:solidFill>
            <a:srgbClr val="52F4C2"/>
          </a:solidFill>
          <a:ln w="28575">
            <a:solidFill>
              <a:srgbClr val="000000"/>
            </a:solidFill>
            <a:miter lim="800000"/>
            <a:headEnd/>
            <a:tailEnd/>
          </a:ln>
          <a:effectLst/>
        </p:spPr>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R</a:t>
            </a:r>
          </a:p>
        </p:txBody>
      </p:sp>
      <p:sp>
        <p:nvSpPr>
          <p:cNvPr id="585766" name="Line 38"/>
          <p:cNvSpPr>
            <a:spLocks noChangeShapeType="1"/>
          </p:cNvSpPr>
          <p:nvPr/>
        </p:nvSpPr>
        <p:spPr bwMode="auto">
          <a:xfrm>
            <a:off x="7848600" y="5181600"/>
            <a:ext cx="0" cy="45720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67" name="Line 39"/>
          <p:cNvSpPr>
            <a:spLocks noChangeShapeType="1"/>
          </p:cNvSpPr>
          <p:nvPr/>
        </p:nvSpPr>
        <p:spPr bwMode="auto">
          <a:xfrm>
            <a:off x="7239000" y="5791200"/>
            <a:ext cx="457200" cy="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
        <p:nvSpPr>
          <p:cNvPr id="585768" name="Line 40"/>
          <p:cNvSpPr>
            <a:spLocks noChangeShapeType="1"/>
          </p:cNvSpPr>
          <p:nvPr/>
        </p:nvSpPr>
        <p:spPr bwMode="auto">
          <a:xfrm>
            <a:off x="7239000" y="5029200"/>
            <a:ext cx="457200" cy="0"/>
          </a:xfrm>
          <a:prstGeom prst="line">
            <a:avLst/>
          </a:prstGeom>
          <a:noFill/>
          <a:ln w="28575">
            <a:solidFill>
              <a:srgbClr val="000000"/>
            </a:solidFill>
            <a:round/>
            <a:headEnd type="triangle" w="med" len="med"/>
            <a:tailEnd type="triangle" w="med" len="med"/>
          </a:ln>
          <a:effectLst/>
        </p:spPr>
        <p:txBody>
          <a:bodyPr wrap="none" anchor="ctr"/>
          <a:lstStyle/>
          <a:p>
            <a:pPr eaLnBrk="0" fontAlgn="base" hangingPunct="0">
              <a:spcBef>
                <a:spcPct val="0"/>
              </a:spcBef>
              <a:spcAft>
                <a:spcPct val="0"/>
              </a:spcAft>
            </a:pPr>
            <a:endParaRPr lang="en-US" sz="2000" dirty="0">
              <a:solidFill>
                <a:srgbClr val="000000"/>
              </a:solidFill>
              <a:latin typeface="Calibri" pitchFamily="34" charset="0"/>
            </a:endParaRPr>
          </a:p>
        </p:txBody>
      </p:sp>
    </p:spTree>
    <p:extLst>
      <p:ext uri="{BB962C8B-B14F-4D97-AF65-F5344CB8AC3E}">
        <p14:creationId xmlns:p14="http://schemas.microsoft.com/office/powerpoint/2010/main" val="160763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normAutofit fontScale="90000"/>
          </a:bodyPr>
          <a:lstStyle/>
          <a:p>
            <a:r>
              <a:rPr lang="en-US"/>
              <a:t>Issues for Shared Memory Systems</a:t>
            </a:r>
          </a:p>
        </p:txBody>
      </p:sp>
      <p:sp>
        <p:nvSpPr>
          <p:cNvPr id="512003" name="Rectangle 3" descr="Rectangle: Click to edit Master text styles&#10;Second level&#10;Third level&#10;Fourth level&#10;Fifth level"/>
          <p:cNvSpPr>
            <a:spLocks noGrp="1" noChangeArrowheads="1"/>
          </p:cNvSpPr>
          <p:nvPr>
            <p:ph idx="1"/>
          </p:nvPr>
        </p:nvSpPr>
        <p:spPr/>
        <p:txBody>
          <a:bodyPr/>
          <a:lstStyle/>
          <a:p>
            <a:r>
              <a:rPr lang="en-US" dirty="0"/>
              <a:t>Two big ones</a:t>
            </a:r>
          </a:p>
          <a:p>
            <a:pPr lvl="1"/>
            <a:r>
              <a:rPr lang="en-US" dirty="0"/>
              <a:t>Cache coherence</a:t>
            </a:r>
          </a:p>
          <a:p>
            <a:pPr lvl="1"/>
            <a:r>
              <a:rPr lang="en-US" dirty="0"/>
              <a:t>Memory consistency model</a:t>
            </a:r>
          </a:p>
          <a:p>
            <a:r>
              <a:rPr lang="en-US" dirty="0"/>
              <a:t>Closely related</a:t>
            </a:r>
          </a:p>
          <a:p>
            <a:r>
              <a:rPr lang="en-US" i="1" dirty="0"/>
              <a:t>Often confused</a:t>
            </a:r>
          </a:p>
        </p:txBody>
      </p:sp>
    </p:spTree>
    <p:extLst>
      <p:ext uri="{BB962C8B-B14F-4D97-AF65-F5344CB8AC3E}">
        <p14:creationId xmlns:p14="http://schemas.microsoft.com/office/powerpoint/2010/main" val="77168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1"/>
          <p:cNvSpPr>
            <a:spLocks noChangeArrowheads="1"/>
          </p:cNvSpPr>
          <p:nvPr/>
        </p:nvSpPr>
        <p:spPr bwMode="auto">
          <a:xfrm>
            <a:off x="2286000" y="37282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0</a:t>
            </a:r>
            <a:endParaRPr lang="en-US" sz="2400" dirty="0">
              <a:solidFill>
                <a:srgbClr val="000000"/>
              </a:solidFill>
              <a:latin typeface="Calibri" pitchFamily="34" charset="0"/>
            </a:endParaRPr>
          </a:p>
        </p:txBody>
      </p:sp>
      <p:sp>
        <p:nvSpPr>
          <p:cNvPr id="40962" name="Rectangle 2"/>
          <p:cNvSpPr>
            <a:spLocks noGrp="1" noChangeArrowheads="1"/>
          </p:cNvSpPr>
          <p:nvPr>
            <p:ph type="title"/>
          </p:nvPr>
        </p:nvSpPr>
        <p:spPr/>
        <p:txBody>
          <a:bodyPr>
            <a:normAutofit fontScale="90000"/>
          </a:bodyPr>
          <a:lstStyle/>
          <a:p>
            <a:pPr eaLnBrk="1" hangingPunct="1"/>
            <a:r>
              <a:rPr lang="en-US" dirty="0"/>
              <a:t>Cache Coherence: The Problem (1/2)</a:t>
            </a:r>
          </a:p>
        </p:txBody>
      </p:sp>
      <p:sp>
        <p:nvSpPr>
          <p:cNvPr id="22" name="Content Placeholder 2"/>
          <p:cNvSpPr>
            <a:spLocks noGrp="1"/>
          </p:cNvSpPr>
          <p:nvPr>
            <p:ph idx="1"/>
          </p:nvPr>
        </p:nvSpPr>
        <p:spPr/>
        <p:txBody>
          <a:bodyPr/>
          <a:lstStyle/>
          <a:p>
            <a:pPr>
              <a:spcBef>
                <a:spcPts val="0"/>
              </a:spcBef>
            </a:pPr>
            <a:r>
              <a:rPr lang="en-US" dirty="0"/>
              <a:t>Variable A initially has value 0</a:t>
            </a:r>
          </a:p>
          <a:p>
            <a:pPr>
              <a:spcBef>
                <a:spcPts val="0"/>
              </a:spcBef>
            </a:pPr>
            <a:r>
              <a:rPr lang="en-US" dirty="0"/>
              <a:t>P1 stores value 1 into A</a:t>
            </a:r>
          </a:p>
          <a:p>
            <a:pPr>
              <a:spcBef>
                <a:spcPts val="0"/>
              </a:spcBef>
            </a:pPr>
            <a:r>
              <a:rPr lang="en-US" dirty="0"/>
              <a:t>P2 loads A from memory and sees old value 0</a:t>
            </a:r>
          </a:p>
        </p:txBody>
      </p:sp>
      <p:sp>
        <p:nvSpPr>
          <p:cNvPr id="40965" name="Rectangle 4"/>
          <p:cNvSpPr>
            <a:spLocks noChangeArrowheads="1"/>
          </p:cNvSpPr>
          <p:nvPr/>
        </p:nvSpPr>
        <p:spPr bwMode="auto">
          <a:xfrm>
            <a:off x="2615206" y="4723581"/>
            <a:ext cx="40410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Bus</a:t>
            </a:r>
          </a:p>
        </p:txBody>
      </p:sp>
      <p:sp>
        <p:nvSpPr>
          <p:cNvPr id="40978" name="Rectangle 6"/>
          <p:cNvSpPr>
            <a:spLocks noChangeArrowheads="1"/>
          </p:cNvSpPr>
          <p:nvPr/>
        </p:nvSpPr>
        <p:spPr bwMode="auto">
          <a:xfrm>
            <a:off x="2478741" y="2924944"/>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P1</a:t>
            </a:r>
          </a:p>
        </p:txBody>
      </p:sp>
      <p:cxnSp>
        <p:nvCxnSpPr>
          <p:cNvPr id="40981" name="AutoShape 9"/>
          <p:cNvCxnSpPr>
            <a:cxnSpLocks noChangeShapeType="1"/>
            <a:stCxn id="40978" idx="2"/>
            <a:endCxn id="24" idx="0"/>
          </p:cNvCxnSpPr>
          <p:nvPr/>
        </p:nvCxnSpPr>
        <p:spPr bwMode="auto">
          <a:xfrm rot="5400000">
            <a:off x="2781301" y="3613919"/>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40982" name="Line 10"/>
          <p:cNvSpPr>
            <a:spLocks noChangeShapeType="1"/>
          </p:cNvSpPr>
          <p:nvPr/>
        </p:nvSpPr>
        <p:spPr bwMode="auto">
          <a:xfrm>
            <a:off x="2904565" y="4346784"/>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0983" name="Text Box 11"/>
          <p:cNvSpPr txBox="1">
            <a:spLocks noChangeArrowheads="1"/>
          </p:cNvSpPr>
          <p:nvPr/>
        </p:nvSpPr>
        <p:spPr bwMode="auto">
          <a:xfrm>
            <a:off x="838200" y="3118619"/>
            <a:ext cx="1544526" cy="400110"/>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t1: </a:t>
            </a:r>
            <a:r>
              <a:rPr lang="en-US" sz="2000" dirty="0">
                <a:solidFill>
                  <a:srgbClr val="000000"/>
                </a:solidFill>
                <a:latin typeface="Calibri" pitchFamily="34" charset="0"/>
              </a:rPr>
              <a:t>Store A=1</a:t>
            </a:r>
          </a:p>
        </p:txBody>
      </p:sp>
      <p:sp>
        <p:nvSpPr>
          <p:cNvPr id="40971" name="Rectangle 14"/>
          <p:cNvSpPr>
            <a:spLocks noChangeArrowheads="1"/>
          </p:cNvSpPr>
          <p:nvPr/>
        </p:nvSpPr>
        <p:spPr bwMode="auto">
          <a:xfrm>
            <a:off x="6060141" y="2924944"/>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P2</a:t>
            </a:r>
          </a:p>
        </p:txBody>
      </p:sp>
      <p:cxnSp>
        <p:nvCxnSpPr>
          <p:cNvPr id="40974" name="AutoShape 17"/>
          <p:cNvCxnSpPr>
            <a:cxnSpLocks noChangeShapeType="1"/>
            <a:stCxn id="40971" idx="2"/>
            <a:endCxn id="33" idx="0"/>
          </p:cNvCxnSpPr>
          <p:nvPr/>
        </p:nvCxnSpPr>
        <p:spPr bwMode="auto">
          <a:xfrm rot="5400000">
            <a:off x="6362701" y="3613919"/>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40968" name="Rectangle 21"/>
          <p:cNvSpPr>
            <a:spLocks noChangeArrowheads="1"/>
          </p:cNvSpPr>
          <p:nvPr/>
        </p:nvSpPr>
        <p:spPr bwMode="auto">
          <a:xfrm>
            <a:off x="3490678" y="5412557"/>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0</a:t>
            </a:r>
            <a:endParaRPr lang="en-US" sz="2400" dirty="0">
              <a:solidFill>
                <a:srgbClr val="000000"/>
              </a:solidFill>
              <a:latin typeface="Calibri" pitchFamily="34" charset="0"/>
            </a:endParaRPr>
          </a:p>
        </p:txBody>
      </p:sp>
      <p:sp>
        <p:nvSpPr>
          <p:cNvPr id="40969" name="Rectangle 22"/>
          <p:cNvSpPr>
            <a:spLocks noChangeArrowheads="1"/>
          </p:cNvSpPr>
          <p:nvPr/>
        </p:nvSpPr>
        <p:spPr bwMode="auto">
          <a:xfrm>
            <a:off x="3490678" y="5728469"/>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28" name="Line 10"/>
          <p:cNvSpPr>
            <a:spLocks noChangeShapeType="1"/>
          </p:cNvSpPr>
          <p:nvPr/>
        </p:nvSpPr>
        <p:spPr bwMode="auto">
          <a:xfrm>
            <a:off x="6477000" y="4337819"/>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cxnSp>
        <p:nvCxnSpPr>
          <p:cNvPr id="30" name="Straight Arrow Connector 29"/>
          <p:cNvCxnSpPr>
            <a:stCxn id="40965" idx="2"/>
            <a:endCxn id="40968" idx="0"/>
          </p:cNvCxnSpPr>
          <p:nvPr/>
        </p:nvCxnSpPr>
        <p:spPr bwMode="auto">
          <a:xfrm rot="16200000" flipH="1">
            <a:off x="4479379" y="5256187"/>
            <a:ext cx="312738"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21"/>
          <p:cNvSpPr>
            <a:spLocks noChangeArrowheads="1"/>
          </p:cNvSpPr>
          <p:nvPr/>
        </p:nvSpPr>
        <p:spPr bwMode="auto">
          <a:xfrm>
            <a:off x="2286000" y="37282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a:t>
            </a:r>
            <a:r>
              <a:rPr lang="en-US" sz="2000" strike="sngStrike" dirty="0">
                <a:solidFill>
                  <a:srgbClr val="000000"/>
                </a:solidFill>
                <a:latin typeface="Calibri" pitchFamily="34" charset="0"/>
              </a:rPr>
              <a:t>0</a:t>
            </a:r>
            <a:r>
              <a:rPr lang="en-US" sz="2000" dirty="0">
                <a:solidFill>
                  <a:srgbClr val="000000"/>
                </a:solidFill>
                <a:latin typeface="Calibri" pitchFamily="34" charset="0"/>
              </a:rPr>
              <a:t> </a:t>
            </a:r>
            <a:r>
              <a:rPr lang="en-US" sz="2000" dirty="0">
                <a:solidFill>
                  <a:srgbClr val="FF0000"/>
                </a:solidFill>
                <a:latin typeface="Calibri" pitchFamily="34" charset="0"/>
              </a:rPr>
              <a:t>1</a:t>
            </a:r>
            <a:endParaRPr lang="en-US" sz="2400" dirty="0">
              <a:solidFill>
                <a:srgbClr val="FF0000"/>
              </a:solidFill>
              <a:latin typeface="Calibri" pitchFamily="34" charset="0"/>
            </a:endParaRPr>
          </a:p>
        </p:txBody>
      </p:sp>
      <p:sp>
        <p:nvSpPr>
          <p:cNvPr id="32" name="Rectangle 22"/>
          <p:cNvSpPr>
            <a:spLocks noChangeArrowheads="1"/>
          </p:cNvSpPr>
          <p:nvPr/>
        </p:nvSpPr>
        <p:spPr bwMode="auto">
          <a:xfrm>
            <a:off x="2286000" y="40330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33" name="Rectangle 21"/>
          <p:cNvSpPr>
            <a:spLocks noChangeArrowheads="1"/>
          </p:cNvSpPr>
          <p:nvPr/>
        </p:nvSpPr>
        <p:spPr bwMode="auto">
          <a:xfrm>
            <a:off x="5867400" y="37282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0</a:t>
            </a:r>
            <a:endParaRPr lang="en-US" sz="2400" dirty="0">
              <a:solidFill>
                <a:srgbClr val="000000"/>
              </a:solidFill>
              <a:latin typeface="Calibri" pitchFamily="34" charset="0"/>
            </a:endParaRPr>
          </a:p>
        </p:txBody>
      </p:sp>
      <p:sp>
        <p:nvSpPr>
          <p:cNvPr id="40" name="TextBox 39"/>
          <p:cNvSpPr txBox="1"/>
          <p:nvPr/>
        </p:nvSpPr>
        <p:spPr>
          <a:xfrm>
            <a:off x="5791200" y="5709419"/>
            <a:ext cx="1373518" cy="338554"/>
          </a:xfrm>
          <a:prstGeom prst="rect">
            <a:avLst/>
          </a:prstGeom>
          <a:noFill/>
        </p:spPr>
        <p:txBody>
          <a:bodyPr wrap="none" rtlCol="0">
            <a:spAutoFit/>
          </a:bodyPr>
          <a:lstStyle/>
          <a:p>
            <a:pPr eaLnBrk="0" fontAlgn="base" hangingPunct="0">
              <a:spcBef>
                <a:spcPct val="0"/>
              </a:spcBef>
              <a:spcAft>
                <a:spcPct val="0"/>
              </a:spcAft>
            </a:pPr>
            <a:r>
              <a:rPr lang="en-US" sz="1600" dirty="0">
                <a:solidFill>
                  <a:srgbClr val="000000"/>
                </a:solidFill>
              </a:rPr>
              <a:t>Main Memory</a:t>
            </a:r>
          </a:p>
        </p:txBody>
      </p:sp>
      <p:sp>
        <p:nvSpPr>
          <p:cNvPr id="41" name="TextBox 40"/>
          <p:cNvSpPr txBox="1"/>
          <p:nvPr/>
        </p:nvSpPr>
        <p:spPr>
          <a:xfrm>
            <a:off x="3505200" y="3728219"/>
            <a:ext cx="1646413" cy="338554"/>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L1</a:t>
            </a:r>
          </a:p>
        </p:txBody>
      </p:sp>
      <p:sp>
        <p:nvSpPr>
          <p:cNvPr id="43" name="Text Box 11"/>
          <p:cNvSpPr txBox="1">
            <a:spLocks noChangeArrowheads="1"/>
          </p:cNvSpPr>
          <p:nvPr/>
        </p:nvSpPr>
        <p:spPr bwMode="auto">
          <a:xfrm>
            <a:off x="7033758" y="3194819"/>
            <a:ext cx="1344728" cy="400110"/>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t2: </a:t>
            </a:r>
            <a:r>
              <a:rPr lang="en-US" sz="2000" dirty="0">
                <a:solidFill>
                  <a:srgbClr val="000000"/>
                </a:solidFill>
                <a:latin typeface="Calibri" pitchFamily="34" charset="0"/>
              </a:rPr>
              <a:t>Load A?</a:t>
            </a:r>
          </a:p>
        </p:txBody>
      </p:sp>
      <p:sp>
        <p:nvSpPr>
          <p:cNvPr id="23" name="TextBox 22"/>
          <p:cNvSpPr txBox="1"/>
          <p:nvPr/>
        </p:nvSpPr>
        <p:spPr>
          <a:xfrm>
            <a:off x="7098040" y="3728219"/>
            <a:ext cx="1646413" cy="338554"/>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L1</a:t>
            </a:r>
          </a:p>
        </p:txBody>
      </p:sp>
      <p:sp>
        <p:nvSpPr>
          <p:cNvPr id="25" name="TextBox 2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Need to do something to keep P2’s cache </a:t>
            </a:r>
            <a:r>
              <a:rPr lang="en-US" sz="3200" i="1" u="sng" dirty="0">
                <a:solidFill>
                  <a:schemeClr val="bg1"/>
                </a:solidFill>
              </a:rPr>
              <a:t>coherent</a:t>
            </a:r>
          </a:p>
        </p:txBody>
      </p:sp>
      <p:sp>
        <p:nvSpPr>
          <p:cNvPr id="26" name="Rectangle 22"/>
          <p:cNvSpPr>
            <a:spLocks noChangeArrowheads="1"/>
          </p:cNvSpPr>
          <p:nvPr/>
        </p:nvSpPr>
        <p:spPr bwMode="auto">
          <a:xfrm>
            <a:off x="5867400" y="37282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34" name="Rectangle 22"/>
          <p:cNvSpPr>
            <a:spLocks noChangeArrowheads="1"/>
          </p:cNvSpPr>
          <p:nvPr/>
        </p:nvSpPr>
        <p:spPr bwMode="auto">
          <a:xfrm>
            <a:off x="5867400" y="4044131"/>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Tree>
    <p:extLst>
      <p:ext uri="{BB962C8B-B14F-4D97-AF65-F5344CB8AC3E}">
        <p14:creationId xmlns:p14="http://schemas.microsoft.com/office/powerpoint/2010/main" val="56235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3" grpId="0"/>
      <p:bldP spid="31" grpId="0" animBg="1"/>
      <p:bldP spid="43" grpId="0"/>
      <p:bldP spid="25" grpId="0"/>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1"/>
          <p:cNvSpPr>
            <a:spLocks noChangeArrowheads="1"/>
          </p:cNvSpPr>
          <p:nvPr/>
        </p:nvSpPr>
        <p:spPr bwMode="auto">
          <a:xfrm>
            <a:off x="2286000" y="37282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0</a:t>
            </a:r>
            <a:endParaRPr lang="en-US" sz="2400" dirty="0">
              <a:solidFill>
                <a:srgbClr val="000000"/>
              </a:solidFill>
              <a:latin typeface="Calibri" pitchFamily="34" charset="0"/>
            </a:endParaRPr>
          </a:p>
        </p:txBody>
      </p:sp>
      <p:sp>
        <p:nvSpPr>
          <p:cNvPr id="40962" name="Rectangle 2"/>
          <p:cNvSpPr>
            <a:spLocks noGrp="1" noChangeArrowheads="1"/>
          </p:cNvSpPr>
          <p:nvPr>
            <p:ph type="title"/>
          </p:nvPr>
        </p:nvSpPr>
        <p:spPr/>
        <p:txBody>
          <a:bodyPr>
            <a:normAutofit fontScale="90000"/>
          </a:bodyPr>
          <a:lstStyle/>
          <a:p>
            <a:pPr eaLnBrk="1" hangingPunct="1"/>
            <a:r>
              <a:rPr lang="en-US" dirty="0"/>
              <a:t>Cache Coherence: The Problem (2/2)</a:t>
            </a:r>
          </a:p>
        </p:txBody>
      </p:sp>
      <p:sp>
        <p:nvSpPr>
          <p:cNvPr id="22" name="Content Placeholder 2"/>
          <p:cNvSpPr>
            <a:spLocks noGrp="1"/>
          </p:cNvSpPr>
          <p:nvPr>
            <p:ph idx="1"/>
          </p:nvPr>
        </p:nvSpPr>
        <p:spPr/>
        <p:txBody>
          <a:bodyPr/>
          <a:lstStyle/>
          <a:p>
            <a:pPr>
              <a:spcBef>
                <a:spcPts val="0"/>
              </a:spcBef>
            </a:pPr>
            <a:r>
              <a:rPr lang="en-US" dirty="0"/>
              <a:t>P1 and P2 have variable A (value 0) in their caches</a:t>
            </a:r>
          </a:p>
          <a:p>
            <a:pPr>
              <a:spcBef>
                <a:spcPts val="0"/>
              </a:spcBef>
            </a:pPr>
            <a:r>
              <a:rPr lang="en-US" dirty="0"/>
              <a:t>P1 stores value 1 into A</a:t>
            </a:r>
          </a:p>
          <a:p>
            <a:pPr>
              <a:spcBef>
                <a:spcPts val="0"/>
              </a:spcBef>
            </a:pPr>
            <a:r>
              <a:rPr lang="en-US" dirty="0"/>
              <a:t>P2 loads A from its cache and sees old value 0</a:t>
            </a:r>
          </a:p>
        </p:txBody>
      </p:sp>
      <p:sp>
        <p:nvSpPr>
          <p:cNvPr id="40965" name="Rectangle 4"/>
          <p:cNvSpPr>
            <a:spLocks noChangeArrowheads="1"/>
          </p:cNvSpPr>
          <p:nvPr/>
        </p:nvSpPr>
        <p:spPr bwMode="auto">
          <a:xfrm>
            <a:off x="2615206" y="4723581"/>
            <a:ext cx="4041084" cy="3762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Bus</a:t>
            </a:r>
          </a:p>
        </p:txBody>
      </p:sp>
      <p:sp>
        <p:nvSpPr>
          <p:cNvPr id="40978" name="Rectangle 6"/>
          <p:cNvSpPr>
            <a:spLocks noChangeArrowheads="1"/>
          </p:cNvSpPr>
          <p:nvPr/>
        </p:nvSpPr>
        <p:spPr bwMode="auto">
          <a:xfrm>
            <a:off x="2478741" y="2924944"/>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P1</a:t>
            </a:r>
          </a:p>
        </p:txBody>
      </p:sp>
      <p:cxnSp>
        <p:nvCxnSpPr>
          <p:cNvPr id="40981" name="AutoShape 9"/>
          <p:cNvCxnSpPr>
            <a:cxnSpLocks noChangeShapeType="1"/>
            <a:stCxn id="40978" idx="2"/>
            <a:endCxn id="24" idx="0"/>
          </p:cNvCxnSpPr>
          <p:nvPr/>
        </p:nvCxnSpPr>
        <p:spPr bwMode="auto">
          <a:xfrm rot="5400000">
            <a:off x="2781301" y="3613919"/>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40982" name="Line 10"/>
          <p:cNvSpPr>
            <a:spLocks noChangeShapeType="1"/>
          </p:cNvSpPr>
          <p:nvPr/>
        </p:nvSpPr>
        <p:spPr bwMode="auto">
          <a:xfrm>
            <a:off x="2904565" y="4346784"/>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sp>
        <p:nvSpPr>
          <p:cNvPr id="40983" name="Text Box 11"/>
          <p:cNvSpPr txBox="1">
            <a:spLocks noChangeArrowheads="1"/>
          </p:cNvSpPr>
          <p:nvPr/>
        </p:nvSpPr>
        <p:spPr bwMode="auto">
          <a:xfrm>
            <a:off x="838200" y="3118619"/>
            <a:ext cx="1544526" cy="400110"/>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t1: </a:t>
            </a:r>
            <a:r>
              <a:rPr lang="en-US" sz="2000" dirty="0">
                <a:solidFill>
                  <a:srgbClr val="000000"/>
                </a:solidFill>
                <a:latin typeface="Calibri" pitchFamily="34" charset="0"/>
              </a:rPr>
              <a:t>Store A=1</a:t>
            </a:r>
          </a:p>
        </p:txBody>
      </p:sp>
      <p:sp>
        <p:nvSpPr>
          <p:cNvPr id="40971" name="Rectangle 14"/>
          <p:cNvSpPr>
            <a:spLocks noChangeArrowheads="1"/>
          </p:cNvSpPr>
          <p:nvPr/>
        </p:nvSpPr>
        <p:spPr bwMode="auto">
          <a:xfrm>
            <a:off x="6060141" y="2924944"/>
            <a:ext cx="833719" cy="57467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eaLnBrk="0" fontAlgn="base" hangingPunct="0">
              <a:spcBef>
                <a:spcPct val="0"/>
              </a:spcBef>
              <a:spcAft>
                <a:spcPct val="0"/>
              </a:spcAft>
            </a:pPr>
            <a:r>
              <a:rPr lang="en-US" sz="2400" dirty="0">
                <a:solidFill>
                  <a:srgbClr val="000000"/>
                </a:solidFill>
                <a:latin typeface="Calibri" pitchFamily="34" charset="0"/>
              </a:rPr>
              <a:t>P2</a:t>
            </a:r>
          </a:p>
        </p:txBody>
      </p:sp>
      <p:cxnSp>
        <p:nvCxnSpPr>
          <p:cNvPr id="40974" name="AutoShape 17"/>
          <p:cNvCxnSpPr>
            <a:cxnSpLocks noChangeShapeType="1"/>
            <a:stCxn id="40971" idx="2"/>
            <a:endCxn id="33" idx="0"/>
          </p:cNvCxnSpPr>
          <p:nvPr/>
        </p:nvCxnSpPr>
        <p:spPr bwMode="auto">
          <a:xfrm rot="5400000">
            <a:off x="6362701" y="3613919"/>
            <a:ext cx="228600" cy="1"/>
          </a:xfrm>
          <a:prstGeom prst="bentConnector3">
            <a:avLst>
              <a:gd name="adj1" fmla="val 50000"/>
            </a:avLst>
          </a:prstGeom>
          <a:noFill/>
          <a:ln w="12700">
            <a:solidFill>
              <a:schemeClr val="tx1"/>
            </a:solidFill>
            <a:miter lim="800000"/>
            <a:headEnd type="none" w="sm" len="sm"/>
            <a:tailEnd type="triangle" w="med" len="med"/>
          </a:ln>
        </p:spPr>
      </p:cxnSp>
      <p:sp>
        <p:nvSpPr>
          <p:cNvPr id="40968" name="Rectangle 21"/>
          <p:cNvSpPr>
            <a:spLocks noChangeArrowheads="1"/>
          </p:cNvSpPr>
          <p:nvPr/>
        </p:nvSpPr>
        <p:spPr bwMode="auto">
          <a:xfrm>
            <a:off x="3490678" y="5412557"/>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0</a:t>
            </a:r>
            <a:endParaRPr lang="en-US" sz="2400" dirty="0">
              <a:solidFill>
                <a:srgbClr val="000000"/>
              </a:solidFill>
              <a:latin typeface="Calibri" pitchFamily="34" charset="0"/>
            </a:endParaRPr>
          </a:p>
        </p:txBody>
      </p:sp>
      <p:sp>
        <p:nvSpPr>
          <p:cNvPr id="40969" name="Rectangle 22"/>
          <p:cNvSpPr>
            <a:spLocks noChangeArrowheads="1"/>
          </p:cNvSpPr>
          <p:nvPr/>
        </p:nvSpPr>
        <p:spPr bwMode="auto">
          <a:xfrm>
            <a:off x="3490678" y="5728469"/>
            <a:ext cx="2290141"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28" name="Line 10"/>
          <p:cNvSpPr>
            <a:spLocks noChangeShapeType="1"/>
          </p:cNvSpPr>
          <p:nvPr/>
        </p:nvSpPr>
        <p:spPr bwMode="auto">
          <a:xfrm>
            <a:off x="6477000" y="4337819"/>
            <a:ext cx="0" cy="377825"/>
          </a:xfrm>
          <a:prstGeom prst="line">
            <a:avLst/>
          </a:prstGeom>
          <a:noFill/>
          <a:ln w="12700">
            <a:solidFill>
              <a:schemeClr val="tx1"/>
            </a:solidFill>
            <a:round/>
            <a:headEnd type="none" w="sm" len="sm"/>
            <a:tailEnd type="triangle" w="med" len="med"/>
          </a:ln>
        </p:spPr>
        <p:txBody>
          <a:bodyPr wrap="none" anchor="ctr"/>
          <a:lstStyle/>
          <a:p>
            <a:pPr eaLnBrk="0" fontAlgn="base" hangingPunct="0">
              <a:spcBef>
                <a:spcPct val="0"/>
              </a:spcBef>
              <a:spcAft>
                <a:spcPct val="0"/>
              </a:spcAft>
            </a:pPr>
            <a:endParaRPr lang="en-US" dirty="0">
              <a:solidFill>
                <a:srgbClr val="000000"/>
              </a:solidFill>
              <a:latin typeface="Calibri" pitchFamily="34" charset="0"/>
            </a:endParaRPr>
          </a:p>
        </p:txBody>
      </p:sp>
      <p:cxnSp>
        <p:nvCxnSpPr>
          <p:cNvPr id="30" name="Straight Arrow Connector 29"/>
          <p:cNvCxnSpPr>
            <a:stCxn id="40965" idx="2"/>
            <a:endCxn id="40968" idx="0"/>
          </p:cNvCxnSpPr>
          <p:nvPr/>
        </p:nvCxnSpPr>
        <p:spPr bwMode="auto">
          <a:xfrm rot="16200000" flipH="1">
            <a:off x="4479379" y="5256187"/>
            <a:ext cx="312738"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21"/>
          <p:cNvSpPr>
            <a:spLocks noChangeArrowheads="1"/>
          </p:cNvSpPr>
          <p:nvPr/>
        </p:nvSpPr>
        <p:spPr bwMode="auto">
          <a:xfrm>
            <a:off x="2286000" y="37282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a:t>
            </a:r>
            <a:r>
              <a:rPr lang="en-US" sz="2000" strike="sngStrike" dirty="0">
                <a:solidFill>
                  <a:srgbClr val="000000"/>
                </a:solidFill>
                <a:latin typeface="Calibri" pitchFamily="34" charset="0"/>
              </a:rPr>
              <a:t>0</a:t>
            </a:r>
            <a:r>
              <a:rPr lang="en-US" sz="2000" dirty="0">
                <a:solidFill>
                  <a:srgbClr val="000000"/>
                </a:solidFill>
                <a:latin typeface="Calibri" pitchFamily="34" charset="0"/>
              </a:rPr>
              <a:t> </a:t>
            </a:r>
            <a:r>
              <a:rPr lang="en-US" sz="2000" dirty="0">
                <a:solidFill>
                  <a:srgbClr val="FF0000"/>
                </a:solidFill>
                <a:latin typeface="Calibri" pitchFamily="34" charset="0"/>
              </a:rPr>
              <a:t>1</a:t>
            </a:r>
            <a:endParaRPr lang="en-US" sz="2400" dirty="0">
              <a:solidFill>
                <a:srgbClr val="FF0000"/>
              </a:solidFill>
              <a:latin typeface="Calibri" pitchFamily="34" charset="0"/>
            </a:endParaRPr>
          </a:p>
        </p:txBody>
      </p:sp>
      <p:sp>
        <p:nvSpPr>
          <p:cNvPr id="32" name="Rectangle 22"/>
          <p:cNvSpPr>
            <a:spLocks noChangeArrowheads="1"/>
          </p:cNvSpPr>
          <p:nvPr/>
        </p:nvSpPr>
        <p:spPr bwMode="auto">
          <a:xfrm>
            <a:off x="2286000" y="40330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33" name="Rectangle 21"/>
          <p:cNvSpPr>
            <a:spLocks noChangeArrowheads="1"/>
          </p:cNvSpPr>
          <p:nvPr/>
        </p:nvSpPr>
        <p:spPr bwMode="auto">
          <a:xfrm>
            <a:off x="5867400" y="3728219"/>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r>
              <a:rPr lang="en-US" sz="2000" dirty="0">
                <a:solidFill>
                  <a:srgbClr val="000000"/>
                </a:solidFill>
                <a:latin typeface="Calibri" pitchFamily="34" charset="0"/>
              </a:rPr>
              <a:t>A: 0</a:t>
            </a:r>
            <a:endParaRPr lang="en-US" sz="2400" dirty="0">
              <a:solidFill>
                <a:srgbClr val="000000"/>
              </a:solidFill>
              <a:latin typeface="Calibri" pitchFamily="34" charset="0"/>
            </a:endParaRPr>
          </a:p>
        </p:txBody>
      </p:sp>
      <p:sp>
        <p:nvSpPr>
          <p:cNvPr id="34" name="Rectangle 22"/>
          <p:cNvSpPr>
            <a:spLocks noChangeArrowheads="1"/>
          </p:cNvSpPr>
          <p:nvPr/>
        </p:nvSpPr>
        <p:spPr bwMode="auto">
          <a:xfrm>
            <a:off x="5867400" y="4044131"/>
            <a:ext cx="1219200" cy="31273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base" hangingPunct="0">
              <a:spcBef>
                <a:spcPct val="0"/>
              </a:spcBef>
              <a:spcAft>
                <a:spcPct val="0"/>
              </a:spcAft>
            </a:pPr>
            <a:endParaRPr lang="en-US" sz="2400" dirty="0">
              <a:solidFill>
                <a:srgbClr val="000000"/>
              </a:solidFill>
              <a:latin typeface="Calibri" pitchFamily="34" charset="0"/>
            </a:endParaRPr>
          </a:p>
        </p:txBody>
      </p:sp>
      <p:sp>
        <p:nvSpPr>
          <p:cNvPr id="40" name="TextBox 39"/>
          <p:cNvSpPr txBox="1"/>
          <p:nvPr/>
        </p:nvSpPr>
        <p:spPr>
          <a:xfrm>
            <a:off x="5791200" y="5709419"/>
            <a:ext cx="1373518" cy="338554"/>
          </a:xfrm>
          <a:prstGeom prst="rect">
            <a:avLst/>
          </a:prstGeom>
          <a:noFill/>
        </p:spPr>
        <p:txBody>
          <a:bodyPr wrap="none" rtlCol="0">
            <a:spAutoFit/>
          </a:bodyPr>
          <a:lstStyle/>
          <a:p>
            <a:pPr eaLnBrk="0" fontAlgn="base" hangingPunct="0">
              <a:spcBef>
                <a:spcPct val="0"/>
              </a:spcBef>
              <a:spcAft>
                <a:spcPct val="0"/>
              </a:spcAft>
            </a:pPr>
            <a:r>
              <a:rPr lang="en-US" sz="1600" dirty="0">
                <a:solidFill>
                  <a:srgbClr val="000000"/>
                </a:solidFill>
              </a:rPr>
              <a:t>Main Memory</a:t>
            </a:r>
          </a:p>
        </p:txBody>
      </p:sp>
      <p:sp>
        <p:nvSpPr>
          <p:cNvPr id="41" name="TextBox 40"/>
          <p:cNvSpPr txBox="1"/>
          <p:nvPr/>
        </p:nvSpPr>
        <p:spPr>
          <a:xfrm>
            <a:off x="3505200" y="3728219"/>
            <a:ext cx="1646413" cy="338554"/>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L1</a:t>
            </a:r>
          </a:p>
        </p:txBody>
      </p:sp>
      <p:sp>
        <p:nvSpPr>
          <p:cNvPr id="43" name="Text Box 11"/>
          <p:cNvSpPr txBox="1">
            <a:spLocks noChangeArrowheads="1"/>
          </p:cNvSpPr>
          <p:nvPr/>
        </p:nvSpPr>
        <p:spPr bwMode="auto">
          <a:xfrm>
            <a:off x="7033758" y="3194819"/>
            <a:ext cx="1344728" cy="400110"/>
          </a:xfrm>
          <a:prstGeom prst="rect">
            <a:avLst/>
          </a:prstGeom>
          <a:noFill/>
          <a:ln w="12700">
            <a:noFill/>
            <a:miter lim="800000"/>
            <a:headEnd type="none" w="sm" len="sm"/>
            <a:tailEnd type="none" w="sm" len="sm"/>
          </a:ln>
        </p:spPr>
        <p:txBody>
          <a:bodyPr wrap="none">
            <a:spAutoFit/>
          </a:bodyPr>
          <a:lstStyle/>
          <a:p>
            <a:pPr eaLnBrk="0" fontAlgn="base" hangingPunct="0">
              <a:spcBef>
                <a:spcPct val="0"/>
              </a:spcBef>
              <a:spcAft>
                <a:spcPct val="0"/>
              </a:spcAft>
            </a:pPr>
            <a:r>
              <a:rPr lang="en-US" sz="2000" dirty="0">
                <a:solidFill>
                  <a:srgbClr val="CC0000"/>
                </a:solidFill>
                <a:latin typeface="Calibri" pitchFamily="34" charset="0"/>
              </a:rPr>
              <a:t>t2: </a:t>
            </a:r>
            <a:r>
              <a:rPr lang="en-US" sz="2000" dirty="0">
                <a:solidFill>
                  <a:srgbClr val="000000"/>
                </a:solidFill>
                <a:latin typeface="Calibri" pitchFamily="34" charset="0"/>
              </a:rPr>
              <a:t>Load A?</a:t>
            </a:r>
          </a:p>
        </p:txBody>
      </p:sp>
      <p:sp>
        <p:nvSpPr>
          <p:cNvPr id="23" name="TextBox 22"/>
          <p:cNvSpPr txBox="1"/>
          <p:nvPr/>
        </p:nvSpPr>
        <p:spPr>
          <a:xfrm>
            <a:off x="7098040" y="3728219"/>
            <a:ext cx="1646413" cy="338554"/>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L1</a:t>
            </a:r>
          </a:p>
        </p:txBody>
      </p:sp>
      <p:sp>
        <p:nvSpPr>
          <p:cNvPr id="25" name="TextBox 2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Need to do something to keep P2’s cache </a:t>
            </a:r>
            <a:r>
              <a:rPr lang="en-US" sz="3200" i="1" u="sng" dirty="0">
                <a:solidFill>
                  <a:schemeClr val="bg1"/>
                </a:solidFill>
              </a:rPr>
              <a:t>coherent</a:t>
            </a:r>
          </a:p>
        </p:txBody>
      </p:sp>
    </p:spTree>
    <p:extLst>
      <p:ext uri="{BB962C8B-B14F-4D97-AF65-F5344CB8AC3E}">
        <p14:creationId xmlns:p14="http://schemas.microsoft.com/office/powerpoint/2010/main" val="14848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3" grpId="0"/>
      <p:bldP spid="31" grpId="0" animBg="1"/>
      <p:bldP spid="43" grpId="0"/>
      <p:bldP spid="25" grpId="0"/>
    </p:bldLst>
  </p:timing>
</p:sld>
</file>

<file path=ppt/theme/theme1.xml><?xml version="1.0" encoding="utf-8"?>
<a:theme xmlns:a="http://schemas.openxmlformats.org/drawingml/2006/main" name="L4-memory-hierarchy-and-cach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8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a:spPr>
      <a:bodyPr wrap="square" anchor="ctr"/>
      <a:lstStyle>
        <a:defPPr algn="ctr" fontAlgn="base">
          <a:spcBef>
            <a:spcPct val="0"/>
          </a:spcBef>
          <a:spcAft>
            <a:spcPct val="0"/>
          </a:spcAft>
          <a:defRPr sz="1600" dirty="0" smtClean="0">
            <a:solidFill>
              <a:srgbClr val="000000"/>
            </a:solidFill>
            <a:latin typeface="Gill Sans MT"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Props1.xml><?xml version="1.0" encoding="utf-8"?>
<ds:datastoreItem xmlns:ds="http://schemas.openxmlformats.org/officeDocument/2006/customXml" ds:itemID="{F3695433-FFAA-4056-A646-A00B780CE494}">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L13-multi</Template>
  <TotalTime>34627</TotalTime>
  <Words>2797</Words>
  <Application>Microsoft Macintosh PowerPoint</Application>
  <PresentationFormat>On-screen Show (4:3)</PresentationFormat>
  <Paragraphs>662</Paragraphs>
  <Slides>40</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Gill Sans MT</vt:lpstr>
      <vt:lpstr>Helvetica</vt:lpstr>
      <vt:lpstr>Symbol</vt:lpstr>
      <vt:lpstr>Times</vt:lpstr>
      <vt:lpstr>Times New Roman</vt:lpstr>
      <vt:lpstr>Zapf Dingbats</vt:lpstr>
      <vt:lpstr>ZapfDingbats</vt:lpstr>
      <vt:lpstr>L4-memory-hierarchy-and-caches</vt:lpstr>
      <vt:lpstr>COMP 590-154: Computer Architecture</vt:lpstr>
      <vt:lpstr>Shared-Memory Multiprocessors</vt:lpstr>
      <vt:lpstr>Why Shared Memory?</vt:lpstr>
      <vt:lpstr>Paired vs. Separate Processor/Memory?</vt:lpstr>
      <vt:lpstr>Shared vs. Point-to-Point Networks</vt:lpstr>
      <vt:lpstr>Organizing Point-To-Point Networks</vt:lpstr>
      <vt:lpstr>Issues for Shared Memory Systems</vt:lpstr>
      <vt:lpstr>Cache Coherence: The Problem (1/2)</vt:lpstr>
      <vt:lpstr>Cache Coherence: The Problem (2/2)</vt:lpstr>
      <vt:lpstr>Approaches to Cache Coherence</vt:lpstr>
      <vt:lpstr>Coherence with Write-through Caches</vt:lpstr>
      <vt:lpstr>Valid-Invalid Snooping Protocol</vt:lpstr>
      <vt:lpstr>Supporting Write-Back Caches</vt:lpstr>
      <vt:lpstr>Modified-Shared-Invalid (MSI) States</vt:lpstr>
      <vt:lpstr>Simple MSI Protocol (1/9)</vt:lpstr>
      <vt:lpstr>Simple MSI Protocol (2/9)</vt:lpstr>
      <vt:lpstr>Simple MSI Protocol (3/9)</vt:lpstr>
      <vt:lpstr>Simple MSI Protocol (4/9)</vt:lpstr>
      <vt:lpstr>Simple MSI Protocol (5/9)</vt:lpstr>
      <vt:lpstr>Simple MSI Protocol (6/9)</vt:lpstr>
      <vt:lpstr>Simple MSI Protocol (7/9)</vt:lpstr>
      <vt:lpstr>Simple MSI Protocol (8/9)</vt:lpstr>
      <vt:lpstr>Simple MSI Protocol (9/9)</vt:lpstr>
      <vt:lpstr>Scalable Cache Coherence</vt:lpstr>
      <vt:lpstr>Directory Coherence Protocols</vt:lpstr>
      <vt:lpstr>Read Transaction</vt:lpstr>
      <vt:lpstr>4-hop Read Transaction  </vt:lpstr>
      <vt:lpstr>3-hop Read Transaction  </vt:lpstr>
      <vt:lpstr>An Example Race: Writeback &amp; Read</vt:lpstr>
      <vt:lpstr>Basic Operation: Read</vt:lpstr>
      <vt:lpstr>Basic Operation: Write</vt:lpstr>
      <vt:lpstr>Coherence vs. Consistency</vt:lpstr>
      <vt:lpstr>Why Coherence != Consistency</vt:lpstr>
      <vt:lpstr>Sequential Consistency (SC)</vt:lpstr>
      <vt:lpstr>Sufficient Conditions for SC</vt:lpstr>
      <vt:lpstr>Mutual Exclusion Example</vt:lpstr>
      <vt:lpstr>Problems with SC Memory Model</vt:lpstr>
      <vt:lpstr>Mutex Example w/ Store Buffer</vt:lpstr>
      <vt:lpstr>Relaxed Consistency Models</vt:lpstr>
      <vt:lpstr>Atomic Operations &amp; Synchronization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What is it, and how is it related to Computer Science anyway?</dc:title>
  <dc:creator>mike</dc:creator>
  <cp:lastModifiedBy>Akshintala, Amogh</cp:lastModifiedBy>
  <cp:revision>335</cp:revision>
  <dcterms:created xsi:type="dcterms:W3CDTF">2012-09-21T01:57:31Z</dcterms:created>
  <dcterms:modified xsi:type="dcterms:W3CDTF">2020-04-09T17:41:01Z</dcterms:modified>
</cp:coreProperties>
</file>