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2"/>
  </p:sldMasterIdLst>
  <p:notesMasterIdLst>
    <p:notesMasterId r:id="rId47"/>
  </p:notesMasterIdLst>
  <p:sldIdLst>
    <p:sldId id="256" r:id="rId3"/>
    <p:sldId id="368" r:id="rId4"/>
    <p:sldId id="382" r:id="rId5"/>
    <p:sldId id="383" r:id="rId6"/>
    <p:sldId id="371" r:id="rId7"/>
    <p:sldId id="386" r:id="rId8"/>
    <p:sldId id="591" r:id="rId9"/>
    <p:sldId id="592" r:id="rId10"/>
    <p:sldId id="593" r:id="rId11"/>
    <p:sldId id="389" r:id="rId12"/>
    <p:sldId id="390" r:id="rId13"/>
    <p:sldId id="392" r:id="rId14"/>
    <p:sldId id="393" r:id="rId15"/>
    <p:sldId id="394" r:id="rId16"/>
    <p:sldId id="388" r:id="rId17"/>
    <p:sldId id="594" r:id="rId18"/>
    <p:sldId id="597" r:id="rId19"/>
    <p:sldId id="601" r:id="rId20"/>
    <p:sldId id="602" r:id="rId21"/>
    <p:sldId id="603" r:id="rId22"/>
    <p:sldId id="431" r:id="rId23"/>
    <p:sldId id="385" r:id="rId24"/>
    <p:sldId id="600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1" r:id="rId34"/>
    <p:sldId id="463" r:id="rId35"/>
    <p:sldId id="464" r:id="rId36"/>
    <p:sldId id="465" r:id="rId37"/>
    <p:sldId id="466" r:id="rId38"/>
    <p:sldId id="467" r:id="rId39"/>
    <p:sldId id="469" r:id="rId40"/>
    <p:sldId id="470" r:id="rId41"/>
    <p:sldId id="471" r:id="rId42"/>
    <p:sldId id="472" r:id="rId43"/>
    <p:sldId id="473" r:id="rId44"/>
    <p:sldId id="474" r:id="rId45"/>
    <p:sldId id="47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FF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2547" autoAdjust="0"/>
  </p:normalViewPr>
  <p:slideViewPr>
    <p:cSldViewPr>
      <p:cViewPr varScale="1">
        <p:scale>
          <a:sx n="119" d="100"/>
          <a:sy n="119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22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BA748E03-D854-4055-9A78-27A5466EB3D0}" type="slidenum">
              <a:rPr lang="en-US" smtClean="0">
                <a:solidFill>
                  <a:prstClr val="black"/>
                </a:solidFill>
              </a:rPr>
              <a:pPr defTabSz="914485"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a </a:t>
            </a:r>
            <a:r>
              <a:rPr lang="en-US" dirty="0" err="1"/>
              <a:t>pictoral</a:t>
            </a:r>
            <a:r>
              <a:rPr lang="en-US" dirty="0"/>
              <a:t> view of the different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ECE-1892-42AB-9F18-FF4EEF0B27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Superscalar/In-order</a:t>
            </a:r>
            <a:r>
              <a:rPr lang="en-US" baseline="0" dirty="0"/>
              <a:t> is not uncommon; Out-of-order/Single-Issue is not common (but possible).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BFECE-1892-42AB-9F18-FF4EEF0B27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H&amp;P-style</a:t>
            </a:r>
            <a:r>
              <a:rPr lang="en-US" baseline="0" dirty="0"/>
              <a:t>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D512C-5E90-4A22-849A-8987C824C30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8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66D48-915F-4B19-88E4-EB7C7D2E2439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review. Each is an example of how you will get the wrong results if you reorder two instructions that have a register dependency.</a:t>
            </a:r>
          </a:p>
        </p:txBody>
      </p:sp>
    </p:spTree>
    <p:extLst>
      <p:ext uri="{BB962C8B-B14F-4D97-AF65-F5344CB8AC3E}">
        <p14:creationId xmlns:p14="http://schemas.microsoft.com/office/powerpoint/2010/main" val="201163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8979B-1C0C-4061-AE8E-930E4D914D50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shows how using a different architected register removes WAR</a:t>
            </a:r>
          </a:p>
        </p:txBody>
      </p:sp>
    </p:spTree>
    <p:extLst>
      <p:ext uri="{BB962C8B-B14F-4D97-AF65-F5344CB8AC3E}">
        <p14:creationId xmlns:p14="http://schemas.microsoft.com/office/powerpoint/2010/main" val="216084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C712E-B834-4C53-AB1B-BAAD0B49C75C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shows similar for WAW</a:t>
            </a:r>
          </a:p>
        </p:txBody>
      </p:sp>
    </p:spTree>
    <p:extLst>
      <p:ext uri="{BB962C8B-B14F-4D97-AF65-F5344CB8AC3E}">
        <p14:creationId xmlns:p14="http://schemas.microsoft.com/office/powerpoint/2010/main" val="145923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55E46F-4AA8-4058-A124-0E8047DA854E}" type="datetime1">
              <a:rPr lang="en-US" smtClean="0"/>
              <a:t>2/20/20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10EF1-543A-4ED6-B8D2-970FDC764D26}" type="datetime1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D055E-E484-4081-902A-5A02A4114940}" type="datetime1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330F13-43ED-47CC-839D-403CDB8785C8}" type="datetime1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3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7290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1904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0012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033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66903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3E3A42-B959-48B0-880C-06880B6C2342}" type="datetime1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072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0241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96" y="1011484"/>
            <a:ext cx="8229600" cy="50818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27B446-3D09-4271-8B08-43C84858072F}" type="datetime1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4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35682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09102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14722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15004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78392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6891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22473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3E3A42-B959-48B0-880C-06880B6C2342}" type="datetime1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841368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80499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3031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0CDCB7-36DD-49E8-86E8-919712E9CB3B}" type="datetime1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5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54179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65025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23828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21481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937285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59778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33381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68391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535979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1567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EF4377-26FD-4990-A105-A08EBA6A91DA}" type="datetime1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704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95380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986480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26780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75708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145276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67918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017282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969273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27902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096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34204A-78B8-475E-921B-6B3E40EE1AB3}" type="datetime1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86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284352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79581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3145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570213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831299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115314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938741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741842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1751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5168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F0055-B83D-44FB-A1ED-177411555471}" type="datetime1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73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88513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057775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5110278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091743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746307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855761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156574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922880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432670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0918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0106D4-8407-4AED-BFB6-4CC6A4D2C78D}" type="datetime1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96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308899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953662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34780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979010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DBBF3-FFF6-47D6-B6FF-0AF01A5C9DE6}" type="datetime1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ADBBF3-FFF6-47D6-B6FF-0AF01A5C9DE6}" type="datetime1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3F9FFF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0960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1CC6D3-451A-4B67-864C-5C8998AA35AE}" type="datetime1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984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50154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96" y="1011485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6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4" r:id="rId63"/>
    <p:sldLayoutId id="2147483725" r:id="rId64"/>
    <p:sldLayoutId id="2147483726" r:id="rId65"/>
    <p:sldLayoutId id="2147483727" r:id="rId66"/>
    <p:sldLayoutId id="2147483728" r:id="rId67"/>
    <p:sldLayoutId id="2147483729" r:id="rId68"/>
    <p:sldLayoutId id="2147483730" r:id="rId69"/>
    <p:sldLayoutId id="2147483731" r:id="rId70"/>
    <p:sldLayoutId id="2147483732" r:id="rId71"/>
    <p:sldLayoutId id="2147483733" r:id="rId72"/>
    <p:sldLayoutId id="2147483734" r:id="rId73"/>
    <p:sldLayoutId id="2147483660" r:id="rId7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rgbClr val="99CCFF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45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COMP 590-154: </a:t>
            </a:r>
            <a:br>
              <a:rPr lang="en-US" sz="5400" b="1" dirty="0"/>
            </a:br>
            <a:r>
              <a:rPr lang="en-US" sz="5400" b="1" dirty="0"/>
              <a:t>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59436"/>
            <a:ext cx="9144000" cy="2316588"/>
          </a:xfrm>
        </p:spPr>
        <p:txBody>
          <a:bodyPr>
            <a:normAutofit/>
          </a:bodyPr>
          <a:lstStyle/>
          <a:p>
            <a:pPr>
              <a:spcAft>
                <a:spcPts val="1080"/>
              </a:spcAft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Out-of-Order Execution and Register Rename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Pipeline Terminology</a:t>
            </a:r>
          </a:p>
        </p:txBody>
      </p:sp>
      <p:sp>
        <p:nvSpPr>
          <p:cNvPr id="2048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pipeline</a:t>
            </a:r>
          </a:p>
          <a:p>
            <a:pPr lvl="1"/>
            <a:r>
              <a:rPr lang="en-US" dirty="0"/>
              <a:t>F: Fetch</a:t>
            </a:r>
          </a:p>
          <a:p>
            <a:pPr lvl="1"/>
            <a:r>
              <a:rPr lang="en-US" dirty="0"/>
              <a:t>D: Decode</a:t>
            </a:r>
          </a:p>
          <a:p>
            <a:pPr lvl="1"/>
            <a:r>
              <a:rPr lang="en-US" dirty="0"/>
              <a:t>X: Execute</a:t>
            </a:r>
          </a:p>
          <a:p>
            <a:pPr lvl="1"/>
            <a:r>
              <a:rPr lang="en-US" dirty="0"/>
              <a:t>W: </a:t>
            </a:r>
            <a:r>
              <a:rPr lang="en-US" dirty="0" err="1"/>
              <a:t>Writeback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4005064"/>
            <a:ext cx="5943600" cy="1600200"/>
            <a:chOff x="304800" y="1905000"/>
            <a:chExt cx="5943600" cy="1600200"/>
          </a:xfrm>
        </p:grpSpPr>
        <p:sp>
          <p:nvSpPr>
            <p:cNvPr id="20482" name="Rectangle 2"/>
            <p:cNvSpPr>
              <a:spLocks noChangeArrowheads="1"/>
            </p:cNvSpPr>
            <p:nvPr/>
          </p:nvSpPr>
          <p:spPr bwMode="auto">
            <a:xfrm>
              <a:off x="762000" y="2286000"/>
              <a:ext cx="5486400" cy="914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38600" y="1905000"/>
              <a:ext cx="9144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Calibri" pitchFamily="34" charset="0"/>
                </a:rPr>
                <a:t>regfile</a:t>
              </a:r>
            </a:p>
          </p:txBody>
        </p:sp>
        <p:sp>
          <p:nvSpPr>
            <p:cNvPr id="20486" name="Freeform 6"/>
            <p:cNvSpPr>
              <a:spLocks/>
            </p:cNvSpPr>
            <p:nvPr/>
          </p:nvSpPr>
          <p:spPr bwMode="auto">
            <a:xfrm>
              <a:off x="4114800" y="2590800"/>
              <a:ext cx="304800" cy="609600"/>
            </a:xfrm>
            <a:custGeom>
              <a:avLst/>
              <a:gdLst>
                <a:gd name="T0" fmla="*/ 0 w 384"/>
                <a:gd name="T1" fmla="*/ 0 h 768"/>
                <a:gd name="T2" fmla="*/ 0 w 384"/>
                <a:gd name="T3" fmla="*/ 228600 h 768"/>
                <a:gd name="T4" fmla="*/ 67469 w 384"/>
                <a:gd name="T5" fmla="*/ 306387 h 768"/>
                <a:gd name="T6" fmla="*/ 0 w 384"/>
                <a:gd name="T7" fmla="*/ 381000 h 768"/>
                <a:gd name="T8" fmla="*/ 0 w 384"/>
                <a:gd name="T9" fmla="*/ 609600 h 768"/>
                <a:gd name="T10" fmla="*/ 304800 w 384"/>
                <a:gd name="T11" fmla="*/ 457200 h 768"/>
                <a:gd name="T12" fmla="*/ 304800 w 384"/>
                <a:gd name="T13" fmla="*/ 152400 h 768"/>
                <a:gd name="T14" fmla="*/ 0 w 384"/>
                <a:gd name="T15" fmla="*/ 0 h 7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768"/>
                <a:gd name="T26" fmla="*/ 384 w 384"/>
                <a:gd name="T27" fmla="*/ 768 h 7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768">
                  <a:moveTo>
                    <a:pt x="0" y="0"/>
                  </a:moveTo>
                  <a:lnTo>
                    <a:pt x="0" y="288"/>
                  </a:lnTo>
                  <a:lnTo>
                    <a:pt x="85" y="386"/>
                  </a:lnTo>
                  <a:lnTo>
                    <a:pt x="0" y="480"/>
                  </a:lnTo>
                  <a:lnTo>
                    <a:pt x="0" y="768"/>
                  </a:lnTo>
                  <a:lnTo>
                    <a:pt x="384" y="576"/>
                  </a:lnTo>
                  <a:lnTo>
                    <a:pt x="384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4648200" y="2286000"/>
              <a:ext cx="304800" cy="76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Calibri" pitchFamily="34" charset="0"/>
                </a:rPr>
                <a:t>D$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5334000" y="28956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5334000" y="31242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657600" y="2286000"/>
              <a:ext cx="152400" cy="914400"/>
            </a:xfrm>
            <a:prstGeom prst="rect">
              <a:avLst/>
            </a:prstGeom>
            <a:solidFill>
              <a:srgbClr val="FF0909"/>
            </a:solidFill>
            <a:ln w="28575">
              <a:solidFill>
                <a:srgbClr val="FF090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5181600" y="2286000"/>
              <a:ext cx="152400" cy="914400"/>
            </a:xfrm>
            <a:prstGeom prst="rect">
              <a:avLst/>
            </a:prstGeom>
            <a:solidFill>
              <a:srgbClr val="FF0909"/>
            </a:solidFill>
            <a:ln w="28575">
              <a:solidFill>
                <a:srgbClr val="FF090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4953000" y="2895600"/>
              <a:ext cx="22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3810000" y="27432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3810000" y="3048000"/>
              <a:ext cx="304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3886200" y="2438400"/>
              <a:ext cx="762000" cy="304800"/>
            </a:xfrm>
            <a:custGeom>
              <a:avLst/>
              <a:gdLst>
                <a:gd name="T0" fmla="*/ 0 w 192"/>
                <a:gd name="T1" fmla="*/ 304800 h 576"/>
                <a:gd name="T2" fmla="*/ 0 w 192"/>
                <a:gd name="T3" fmla="*/ 0 h 576"/>
                <a:gd name="T4" fmla="*/ 762000 w 192"/>
                <a:gd name="T5" fmla="*/ 0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6" name="AutoShape 16"/>
            <p:cNvSpPr>
              <a:spLocks noChangeArrowheads="1"/>
            </p:cNvSpPr>
            <p:nvPr/>
          </p:nvSpPr>
          <p:spPr bwMode="auto">
            <a:xfrm rot="5400000">
              <a:off x="5524500" y="2933700"/>
              <a:ext cx="381000" cy="152400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7" name="Freeform 17"/>
            <p:cNvSpPr>
              <a:spLocks/>
            </p:cNvSpPr>
            <p:nvPr/>
          </p:nvSpPr>
          <p:spPr bwMode="auto">
            <a:xfrm flipV="1">
              <a:off x="4495800" y="2895600"/>
              <a:ext cx="685800" cy="228600"/>
            </a:xfrm>
            <a:custGeom>
              <a:avLst/>
              <a:gdLst>
                <a:gd name="T0" fmla="*/ 0 w 192"/>
                <a:gd name="T1" fmla="*/ 228600 h 576"/>
                <a:gd name="T2" fmla="*/ 0 w 192"/>
                <a:gd name="T3" fmla="*/ 0 h 576"/>
                <a:gd name="T4" fmla="*/ 685800 w 192"/>
                <a:gd name="T5" fmla="*/ 0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3429000" y="2133600"/>
              <a:ext cx="609600" cy="609600"/>
            </a:xfrm>
            <a:custGeom>
              <a:avLst/>
              <a:gdLst>
                <a:gd name="T0" fmla="*/ 609600 w 384"/>
                <a:gd name="T1" fmla="*/ 0 h 432"/>
                <a:gd name="T2" fmla="*/ 0 w 384"/>
                <a:gd name="T3" fmla="*/ 0 h 432"/>
                <a:gd name="T4" fmla="*/ 0 w 384"/>
                <a:gd name="T5" fmla="*/ 609600 h 432"/>
                <a:gd name="T6" fmla="*/ 228600 w 384"/>
                <a:gd name="T7" fmla="*/ 60960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32"/>
                <a:gd name="T14" fmla="*/ 384 w 38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32">
                  <a:moveTo>
                    <a:pt x="384" y="0"/>
                  </a:moveTo>
                  <a:lnTo>
                    <a:pt x="0" y="0"/>
                  </a:lnTo>
                  <a:lnTo>
                    <a:pt x="0" y="432"/>
                  </a:lnTo>
                  <a:lnTo>
                    <a:pt x="144" y="43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3276600" y="1981200"/>
              <a:ext cx="762000" cy="1066800"/>
            </a:xfrm>
            <a:custGeom>
              <a:avLst/>
              <a:gdLst>
                <a:gd name="T0" fmla="*/ 762000 w 480"/>
                <a:gd name="T1" fmla="*/ 0 h 768"/>
                <a:gd name="T2" fmla="*/ 0 w 480"/>
                <a:gd name="T3" fmla="*/ 0 h 768"/>
                <a:gd name="T4" fmla="*/ 0 w 480"/>
                <a:gd name="T5" fmla="*/ 1066800 h 768"/>
                <a:gd name="T6" fmla="*/ 381000 w 480"/>
                <a:gd name="T7" fmla="*/ 106680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768"/>
                <a:gd name="T14" fmla="*/ 480 w 4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768">
                  <a:moveTo>
                    <a:pt x="480" y="0"/>
                  </a:moveTo>
                  <a:lnTo>
                    <a:pt x="0" y="0"/>
                  </a:lnTo>
                  <a:lnTo>
                    <a:pt x="0" y="768"/>
                  </a:lnTo>
                  <a:lnTo>
                    <a:pt x="240" y="76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609600" y="2286000"/>
              <a:ext cx="152400" cy="914400"/>
            </a:xfrm>
            <a:prstGeom prst="rect">
              <a:avLst/>
            </a:prstGeom>
            <a:solidFill>
              <a:srgbClr val="FF0909"/>
            </a:solidFill>
            <a:ln w="28575">
              <a:solidFill>
                <a:srgbClr val="FF090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1143000" y="2286000"/>
              <a:ext cx="303213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alibri" pitchFamily="34" charset="0"/>
                </a:rPr>
                <a:t>I$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762000" y="2743200"/>
              <a:ext cx="152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3" name="Freeform 23"/>
            <p:cNvSpPr>
              <a:spLocks/>
            </p:cNvSpPr>
            <p:nvPr/>
          </p:nvSpPr>
          <p:spPr bwMode="auto">
            <a:xfrm>
              <a:off x="914400" y="2514600"/>
              <a:ext cx="228600" cy="304800"/>
            </a:xfrm>
            <a:custGeom>
              <a:avLst/>
              <a:gdLst>
                <a:gd name="T0" fmla="*/ 0 w 192"/>
                <a:gd name="T1" fmla="*/ 304800 h 576"/>
                <a:gd name="T2" fmla="*/ 0 w 192"/>
                <a:gd name="T3" fmla="*/ 0 h 576"/>
                <a:gd name="T4" fmla="*/ 228600 w 192"/>
                <a:gd name="T5" fmla="*/ 0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4" name="AutoShape 24"/>
            <p:cNvSpPr>
              <a:spLocks noChangeArrowheads="1"/>
            </p:cNvSpPr>
            <p:nvPr/>
          </p:nvSpPr>
          <p:spPr bwMode="auto">
            <a:xfrm rot="5400000">
              <a:off x="1219200" y="3276600"/>
              <a:ext cx="304800" cy="152400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1447800" y="24384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2133600" y="2286000"/>
              <a:ext cx="152400" cy="914400"/>
            </a:xfrm>
            <a:prstGeom prst="rect">
              <a:avLst/>
            </a:prstGeom>
            <a:solidFill>
              <a:srgbClr val="FF0909"/>
            </a:solidFill>
            <a:ln w="28575">
              <a:solidFill>
                <a:srgbClr val="FF090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507" name="Freeform 27"/>
            <p:cNvSpPr>
              <a:spLocks/>
            </p:cNvSpPr>
            <p:nvPr/>
          </p:nvSpPr>
          <p:spPr bwMode="auto">
            <a:xfrm flipV="1">
              <a:off x="914400" y="2819400"/>
              <a:ext cx="228600" cy="152400"/>
            </a:xfrm>
            <a:custGeom>
              <a:avLst/>
              <a:gdLst>
                <a:gd name="T0" fmla="*/ 0 w 192"/>
                <a:gd name="T1" fmla="*/ 152400 h 576"/>
                <a:gd name="T2" fmla="*/ 0 w 192"/>
                <a:gd name="T3" fmla="*/ 0 h 576"/>
                <a:gd name="T4" fmla="*/ 228600 w 192"/>
                <a:gd name="T5" fmla="*/ 0 h 576"/>
                <a:gd name="T6" fmla="*/ 0 60000 65536"/>
                <a:gd name="T7" fmla="*/ 0 60000 65536"/>
                <a:gd name="T8" fmla="*/ 0 60000 65536"/>
                <a:gd name="T9" fmla="*/ 0 w 192"/>
                <a:gd name="T10" fmla="*/ 0 h 576"/>
                <a:gd name="T11" fmla="*/ 192 w 19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76">
                  <a:moveTo>
                    <a:pt x="0" y="576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8" name="Freeform 28"/>
            <p:cNvSpPr>
              <a:spLocks/>
            </p:cNvSpPr>
            <p:nvPr/>
          </p:nvSpPr>
          <p:spPr bwMode="auto">
            <a:xfrm>
              <a:off x="1447800" y="2971800"/>
              <a:ext cx="304800" cy="304800"/>
            </a:xfrm>
            <a:custGeom>
              <a:avLst/>
              <a:gdLst>
                <a:gd name="T0" fmla="*/ 0 w 192"/>
                <a:gd name="T1" fmla="*/ 0 h 240"/>
                <a:gd name="T2" fmla="*/ 304800 w 192"/>
                <a:gd name="T3" fmla="*/ 0 h 240"/>
                <a:gd name="T4" fmla="*/ 304800 w 192"/>
                <a:gd name="T5" fmla="*/ 304800 h 240"/>
                <a:gd name="T6" fmla="*/ 0 w 192"/>
                <a:gd name="T7" fmla="*/ 30480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40"/>
                <a:gd name="T14" fmla="*/ 192 w 19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40">
                  <a:moveTo>
                    <a:pt x="0" y="0"/>
                  </a:moveTo>
                  <a:lnTo>
                    <a:pt x="192" y="0"/>
                  </a:lnTo>
                  <a:lnTo>
                    <a:pt x="192" y="240"/>
                  </a:lnTo>
                  <a:lnTo>
                    <a:pt x="0" y="2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09" name="Freeform 29"/>
            <p:cNvSpPr>
              <a:spLocks/>
            </p:cNvSpPr>
            <p:nvPr/>
          </p:nvSpPr>
          <p:spPr bwMode="auto">
            <a:xfrm>
              <a:off x="1447800" y="2895600"/>
              <a:ext cx="3048000" cy="533400"/>
            </a:xfrm>
            <a:custGeom>
              <a:avLst/>
              <a:gdLst>
                <a:gd name="T0" fmla="*/ 3048000 w 2160"/>
                <a:gd name="T1" fmla="*/ 0 h 576"/>
                <a:gd name="T2" fmla="*/ 3048000 w 2160"/>
                <a:gd name="T3" fmla="*/ 533400 h 576"/>
                <a:gd name="T4" fmla="*/ 0 w 2160"/>
                <a:gd name="T5" fmla="*/ 533400 h 576"/>
                <a:gd name="T6" fmla="*/ 0 60000 65536"/>
                <a:gd name="T7" fmla="*/ 0 60000 65536"/>
                <a:gd name="T8" fmla="*/ 0 60000 65536"/>
                <a:gd name="T9" fmla="*/ 0 w 2160"/>
                <a:gd name="T10" fmla="*/ 0 h 576"/>
                <a:gd name="T11" fmla="*/ 2160 w 216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576">
                  <a:moveTo>
                    <a:pt x="2160" y="0"/>
                  </a:moveTo>
                  <a:lnTo>
                    <a:pt x="2160" y="576"/>
                  </a:lnTo>
                  <a:lnTo>
                    <a:pt x="0" y="5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10" name="Freeform 30"/>
            <p:cNvSpPr>
              <a:spLocks/>
            </p:cNvSpPr>
            <p:nvPr/>
          </p:nvSpPr>
          <p:spPr bwMode="auto">
            <a:xfrm>
              <a:off x="304800" y="2743200"/>
              <a:ext cx="990600" cy="609600"/>
            </a:xfrm>
            <a:custGeom>
              <a:avLst/>
              <a:gdLst>
                <a:gd name="T0" fmla="*/ 990600 w 624"/>
                <a:gd name="T1" fmla="*/ 609600 h 528"/>
                <a:gd name="T2" fmla="*/ 0 w 624"/>
                <a:gd name="T3" fmla="*/ 609600 h 528"/>
                <a:gd name="T4" fmla="*/ 0 w 624"/>
                <a:gd name="T5" fmla="*/ 0 h 528"/>
                <a:gd name="T6" fmla="*/ 304800 w 624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528"/>
                <a:gd name="T14" fmla="*/ 624 w 62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528">
                  <a:moveTo>
                    <a:pt x="624" y="528"/>
                  </a:moveTo>
                  <a:lnTo>
                    <a:pt x="0" y="528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2286000" y="2438400"/>
              <a:ext cx="1371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1143000" y="2743200"/>
              <a:ext cx="303213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</a:rPr>
                <a:t>BP</a:t>
              </a:r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4419600" y="2895600"/>
              <a:ext cx="228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  <p:sp>
          <p:nvSpPr>
            <p:cNvPr id="20514" name="Freeform 34"/>
            <p:cNvSpPr>
              <a:spLocks/>
            </p:cNvSpPr>
            <p:nvPr/>
          </p:nvSpPr>
          <p:spPr bwMode="auto">
            <a:xfrm>
              <a:off x="4953000" y="1981200"/>
              <a:ext cx="1066800" cy="914400"/>
            </a:xfrm>
            <a:custGeom>
              <a:avLst/>
              <a:gdLst>
                <a:gd name="T0" fmla="*/ 838200 w 672"/>
                <a:gd name="T1" fmla="*/ 914400 h 576"/>
                <a:gd name="T2" fmla="*/ 1066800 w 672"/>
                <a:gd name="T3" fmla="*/ 914400 h 576"/>
                <a:gd name="T4" fmla="*/ 1066800 w 672"/>
                <a:gd name="T5" fmla="*/ 0 h 576"/>
                <a:gd name="T6" fmla="*/ 0 w 672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576"/>
                <a:gd name="T14" fmla="*/ 672 w 672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576">
                  <a:moveTo>
                    <a:pt x="528" y="576"/>
                  </a:moveTo>
                  <a:lnTo>
                    <a:pt x="672" y="576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40458C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32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 Pipeline Diagram</a:t>
            </a:r>
          </a:p>
        </p:txBody>
      </p:sp>
      <p:sp>
        <p:nvSpPr>
          <p:cNvPr id="21554" name="Rectangle 50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Alternative pipeline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Down: insns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Across: pipeline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In boxes: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Basically: stages </a:t>
            </a:r>
            <a:r>
              <a:rPr lang="en-US">
                <a:solidFill>
                  <a:srgbClr val="000000"/>
                </a:solidFill>
                <a:sym typeface="Symbol" pitchFamily="18" charset="2"/>
              </a:rPr>
              <a:t> </a:t>
            </a:r>
            <a:r>
              <a:rPr lang="en-US">
                <a:solidFill>
                  <a:srgbClr val="000000"/>
                </a:solidFill>
              </a:rPr>
              <a:t>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Convenient for out-of-order</a:t>
            </a:r>
            <a:endParaRPr lang="en-US" dirty="0"/>
          </a:p>
        </p:txBody>
      </p:sp>
      <p:graphicFrame>
        <p:nvGraphicFramePr>
          <p:cNvPr id="14100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60742"/>
              </p:ext>
            </p:extLst>
          </p:nvPr>
        </p:nvGraphicFramePr>
        <p:xfrm>
          <a:off x="4932040" y="2132856"/>
          <a:ext cx="3733800" cy="222504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c13+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19400" y="2425824"/>
            <a:ext cx="3429000" cy="9144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Calibri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62000" y="2425824"/>
            <a:ext cx="18288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Instruction Buffer</a:t>
            </a:r>
          </a:p>
        </p:txBody>
      </p:sp>
      <p:sp>
        <p:nvSpPr>
          <p:cNvPr id="2355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3645024"/>
            <a:ext cx="8229600" cy="25922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Trick: </a:t>
            </a:r>
            <a:r>
              <a:rPr lang="en-US" b="1" i="1" u="sng" dirty="0">
                <a:solidFill>
                  <a:srgbClr val="FF0909"/>
                </a:solidFill>
              </a:rPr>
              <a:t>instruction buffer</a:t>
            </a:r>
            <a:r>
              <a:rPr lang="en-US" dirty="0">
                <a:solidFill>
                  <a:srgbClr val="000000"/>
                </a:solidFill>
              </a:rPr>
              <a:t> (a.k.a. </a:t>
            </a:r>
            <a:r>
              <a:rPr lang="en-US" i="1" u="sng" dirty="0">
                <a:solidFill>
                  <a:srgbClr val="000000"/>
                </a:solidFill>
              </a:rPr>
              <a:t>instruction window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A bunch of registers for holding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Split D into two parts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Accumulate decoded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 in buffer </a:t>
            </a:r>
            <a:r>
              <a:rPr lang="en-US" b="1" dirty="0">
                <a:solidFill>
                  <a:srgbClr val="FF0909"/>
                </a:solidFill>
              </a:rPr>
              <a:t>in-order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Buffer sends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 down rest of pipeline </a:t>
            </a:r>
            <a:r>
              <a:rPr lang="en-US" b="1" dirty="0">
                <a:solidFill>
                  <a:srgbClr val="6B02FF"/>
                </a:solidFill>
              </a:rPr>
              <a:t>out-of-order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038600" y="2044824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regfile</a:t>
            </a:r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4114800" y="2730624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648200" y="2425824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D$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334000" y="30354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334000" y="32640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657600" y="2425824"/>
            <a:ext cx="152400" cy="9144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181600" y="2425824"/>
            <a:ext cx="152400" cy="9144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953000" y="3035424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810000" y="28830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810000" y="31878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8" name="Freeform 16"/>
          <p:cNvSpPr>
            <a:spLocks/>
          </p:cNvSpPr>
          <p:nvPr/>
        </p:nvSpPr>
        <p:spPr bwMode="auto">
          <a:xfrm>
            <a:off x="3886200" y="2578224"/>
            <a:ext cx="7620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7620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 rot="5400000">
            <a:off x="5524500" y="3073524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 flipV="1">
            <a:off x="4495800" y="3035424"/>
            <a:ext cx="685800" cy="228600"/>
          </a:xfrm>
          <a:custGeom>
            <a:avLst/>
            <a:gdLst>
              <a:gd name="T0" fmla="*/ 0 w 192"/>
              <a:gd name="T1" fmla="*/ 228600 h 576"/>
              <a:gd name="T2" fmla="*/ 0 w 192"/>
              <a:gd name="T3" fmla="*/ 0 h 576"/>
              <a:gd name="T4" fmla="*/ 6858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3429000" y="2273424"/>
            <a:ext cx="609600" cy="609600"/>
          </a:xfrm>
          <a:custGeom>
            <a:avLst/>
            <a:gdLst>
              <a:gd name="T0" fmla="*/ 609600 w 384"/>
              <a:gd name="T1" fmla="*/ 0 h 432"/>
              <a:gd name="T2" fmla="*/ 0 w 384"/>
              <a:gd name="T3" fmla="*/ 0 h 432"/>
              <a:gd name="T4" fmla="*/ 0 w 384"/>
              <a:gd name="T5" fmla="*/ 609600 h 432"/>
              <a:gd name="T6" fmla="*/ 228600 w 384"/>
              <a:gd name="T7" fmla="*/ 6096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276600" y="2121024"/>
            <a:ext cx="762000" cy="1066800"/>
          </a:xfrm>
          <a:custGeom>
            <a:avLst/>
            <a:gdLst>
              <a:gd name="T0" fmla="*/ 762000 w 480"/>
              <a:gd name="T1" fmla="*/ 0 h 768"/>
              <a:gd name="T2" fmla="*/ 0 w 480"/>
              <a:gd name="T3" fmla="*/ 0 h 768"/>
              <a:gd name="T4" fmla="*/ 0 w 480"/>
              <a:gd name="T5" fmla="*/ 1066800 h 768"/>
              <a:gd name="T6" fmla="*/ 381000 w 480"/>
              <a:gd name="T7" fmla="*/ 10668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1447800" y="2578224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2133600" y="2425824"/>
            <a:ext cx="152400" cy="9144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82" name="Freeform 30"/>
          <p:cNvSpPr>
            <a:spLocks/>
          </p:cNvSpPr>
          <p:nvPr/>
        </p:nvSpPr>
        <p:spPr bwMode="auto">
          <a:xfrm>
            <a:off x="1447800" y="3035424"/>
            <a:ext cx="3048000" cy="533400"/>
          </a:xfrm>
          <a:custGeom>
            <a:avLst/>
            <a:gdLst>
              <a:gd name="T0" fmla="*/ 3048000 w 2160"/>
              <a:gd name="T1" fmla="*/ 0 h 576"/>
              <a:gd name="T2" fmla="*/ 3048000 w 2160"/>
              <a:gd name="T3" fmla="*/ 533400 h 576"/>
              <a:gd name="T4" fmla="*/ 0 w 2160"/>
              <a:gd name="T5" fmla="*/ 533400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419600" y="3035424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4953000" y="2121024"/>
            <a:ext cx="1066800" cy="914400"/>
          </a:xfrm>
          <a:custGeom>
            <a:avLst/>
            <a:gdLst>
              <a:gd name="T0" fmla="*/ 838200 w 672"/>
              <a:gd name="T1" fmla="*/ 914400 h 576"/>
              <a:gd name="T2" fmla="*/ 1066800 w 672"/>
              <a:gd name="T3" fmla="*/ 914400 h 576"/>
              <a:gd name="T4" fmla="*/ 1066800 w 672"/>
              <a:gd name="T5" fmla="*/ 0 h 576"/>
              <a:gd name="T6" fmla="*/ 0 w 67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76"/>
              <a:gd name="T14" fmla="*/ 672 w 6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76">
                <a:moveTo>
                  <a:pt x="528" y="576"/>
                </a:moveTo>
                <a:lnTo>
                  <a:pt x="672" y="576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3124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3276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429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3581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3733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3886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4038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4191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4343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495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4648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4800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4953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5105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5257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5410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5562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5715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3124200" y="1206624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insn buffer</a:t>
            </a:r>
          </a:p>
        </p:txBody>
      </p:sp>
      <p:sp>
        <p:nvSpPr>
          <p:cNvPr id="23606" name="Freeform 54"/>
          <p:cNvSpPr>
            <a:spLocks/>
          </p:cNvSpPr>
          <p:nvPr/>
        </p:nvSpPr>
        <p:spPr bwMode="auto">
          <a:xfrm>
            <a:off x="2286000" y="1435224"/>
            <a:ext cx="838200" cy="1143000"/>
          </a:xfrm>
          <a:custGeom>
            <a:avLst/>
            <a:gdLst>
              <a:gd name="T0" fmla="*/ 0 w 528"/>
              <a:gd name="T1" fmla="*/ 1143000 h 720"/>
              <a:gd name="T2" fmla="*/ 228600 w 528"/>
              <a:gd name="T3" fmla="*/ 1143000 h 720"/>
              <a:gd name="T4" fmla="*/ 228600 w 528"/>
              <a:gd name="T5" fmla="*/ 0 h 720"/>
              <a:gd name="T6" fmla="*/ 838200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0" y="720"/>
                </a:moveTo>
                <a:lnTo>
                  <a:pt x="144" y="720"/>
                </a:lnTo>
                <a:lnTo>
                  <a:pt x="144" y="0"/>
                </a:lnTo>
                <a:lnTo>
                  <a:pt x="528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3607" name="Freeform 55"/>
          <p:cNvSpPr>
            <a:spLocks/>
          </p:cNvSpPr>
          <p:nvPr/>
        </p:nvSpPr>
        <p:spPr bwMode="auto">
          <a:xfrm>
            <a:off x="2895600" y="1663824"/>
            <a:ext cx="1828800" cy="914400"/>
          </a:xfrm>
          <a:custGeom>
            <a:avLst/>
            <a:gdLst>
              <a:gd name="T0" fmla="*/ 1828800 w 1152"/>
              <a:gd name="T1" fmla="*/ 0 h 576"/>
              <a:gd name="T2" fmla="*/ 1828800 w 1152"/>
              <a:gd name="T3" fmla="*/ 228600 h 576"/>
              <a:gd name="T4" fmla="*/ 0 w 1152"/>
              <a:gd name="T5" fmla="*/ 228600 h 576"/>
              <a:gd name="T6" fmla="*/ 0 w 1152"/>
              <a:gd name="T7" fmla="*/ 914400 h 576"/>
              <a:gd name="T8" fmla="*/ 762000 w 1152"/>
              <a:gd name="T9" fmla="*/ 91440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576"/>
              <a:gd name="T17" fmla="*/ 1152 w 1152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576">
                <a:moveTo>
                  <a:pt x="1152" y="0"/>
                </a:moveTo>
                <a:lnTo>
                  <a:pt x="1152" y="144"/>
                </a:lnTo>
                <a:lnTo>
                  <a:pt x="0" y="144"/>
                </a:lnTo>
                <a:lnTo>
                  <a:pt x="0" y="576"/>
                </a:lnTo>
                <a:lnTo>
                  <a:pt x="480" y="576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609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9" name="Rectangle 20"/>
          <p:cNvSpPr>
            <a:spLocks noChangeArrowheads="1"/>
          </p:cNvSpPr>
          <p:nvPr/>
        </p:nvSpPr>
        <p:spPr bwMode="auto">
          <a:xfrm>
            <a:off x="1143000" y="24243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I$</a:t>
            </a:r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>
            <a:off x="762000" y="2881586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1" name="Freeform 22"/>
          <p:cNvSpPr>
            <a:spLocks/>
          </p:cNvSpPr>
          <p:nvPr/>
        </p:nvSpPr>
        <p:spPr bwMode="auto">
          <a:xfrm>
            <a:off x="914400" y="2652986"/>
            <a:ext cx="2286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2" name="AutoShape 23"/>
          <p:cNvSpPr>
            <a:spLocks noChangeArrowheads="1"/>
          </p:cNvSpPr>
          <p:nvPr/>
        </p:nvSpPr>
        <p:spPr bwMode="auto">
          <a:xfrm rot="5400000">
            <a:off x="1219200" y="3414986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3" name="Freeform 26"/>
          <p:cNvSpPr>
            <a:spLocks/>
          </p:cNvSpPr>
          <p:nvPr/>
        </p:nvSpPr>
        <p:spPr bwMode="auto">
          <a:xfrm flipV="1">
            <a:off x="914400" y="2957786"/>
            <a:ext cx="228600" cy="152400"/>
          </a:xfrm>
          <a:custGeom>
            <a:avLst/>
            <a:gdLst>
              <a:gd name="T0" fmla="*/ 0 w 192"/>
              <a:gd name="T1" fmla="*/ 1524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4" name="Freeform 27"/>
          <p:cNvSpPr>
            <a:spLocks/>
          </p:cNvSpPr>
          <p:nvPr/>
        </p:nvSpPr>
        <p:spPr bwMode="auto">
          <a:xfrm>
            <a:off x="1447800" y="3110186"/>
            <a:ext cx="304800" cy="304800"/>
          </a:xfrm>
          <a:custGeom>
            <a:avLst/>
            <a:gdLst>
              <a:gd name="T0" fmla="*/ 0 w 192"/>
              <a:gd name="T1" fmla="*/ 0 h 240"/>
              <a:gd name="T2" fmla="*/ 304800 w 192"/>
              <a:gd name="T3" fmla="*/ 0 h 240"/>
              <a:gd name="T4" fmla="*/ 304800 w 192"/>
              <a:gd name="T5" fmla="*/ 304800 h 240"/>
              <a:gd name="T6" fmla="*/ 0 w 192"/>
              <a:gd name="T7" fmla="*/ 3048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5" name="Freeform 29"/>
          <p:cNvSpPr>
            <a:spLocks/>
          </p:cNvSpPr>
          <p:nvPr/>
        </p:nvSpPr>
        <p:spPr bwMode="auto">
          <a:xfrm>
            <a:off x="304800" y="2881586"/>
            <a:ext cx="990600" cy="609600"/>
          </a:xfrm>
          <a:custGeom>
            <a:avLst/>
            <a:gdLst>
              <a:gd name="T0" fmla="*/ 990600 w 624"/>
              <a:gd name="T1" fmla="*/ 762000 h 528"/>
              <a:gd name="T2" fmla="*/ 0 w 624"/>
              <a:gd name="T3" fmla="*/ 762000 h 528"/>
              <a:gd name="T4" fmla="*/ 0 w 624"/>
              <a:gd name="T5" fmla="*/ 0 h 528"/>
              <a:gd name="T6" fmla="*/ 304800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1143000" y="28815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143968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19400" y="2425824"/>
            <a:ext cx="3429000" cy="9144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Calibri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62000" y="2425824"/>
            <a:ext cx="18288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Dispatch and Issue</a:t>
            </a:r>
          </a:p>
        </p:txBody>
      </p:sp>
      <p:sp>
        <p:nvSpPr>
          <p:cNvPr id="2458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3645023"/>
            <a:ext cx="8229600" cy="259228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FF0909"/>
                </a:solidFill>
              </a:rPr>
              <a:t>Dispatch (D)</a:t>
            </a:r>
            <a:r>
              <a:rPr lang="en-US" dirty="0">
                <a:solidFill>
                  <a:srgbClr val="000000"/>
                </a:solidFill>
              </a:rPr>
              <a:t>: first part of decode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Allocate slot in </a:t>
            </a:r>
            <a:r>
              <a:rPr lang="en-US" dirty="0" err="1">
                <a:solidFill>
                  <a:srgbClr val="000000"/>
                </a:solidFill>
              </a:rPr>
              <a:t>insn</a:t>
            </a:r>
            <a:r>
              <a:rPr lang="en-US" dirty="0">
                <a:solidFill>
                  <a:srgbClr val="000000"/>
                </a:solidFill>
              </a:rPr>
              <a:t>. buffer (if buffer is not full)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order: blocks younger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b="1" dirty="0">
                <a:solidFill>
                  <a:srgbClr val="6B02FF"/>
                </a:solidFill>
              </a:rPr>
              <a:t>Issue (S)</a:t>
            </a:r>
            <a:r>
              <a:rPr lang="en-US" dirty="0">
                <a:solidFill>
                  <a:srgbClr val="000000"/>
                </a:solidFill>
              </a:rPr>
              <a:t>: second part of decode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Send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 from </a:t>
            </a:r>
            <a:r>
              <a:rPr lang="en-US" dirty="0" err="1">
                <a:solidFill>
                  <a:srgbClr val="000000"/>
                </a:solidFill>
              </a:rPr>
              <a:t>insn</a:t>
            </a:r>
            <a:r>
              <a:rPr lang="en-US" dirty="0">
                <a:solidFill>
                  <a:srgbClr val="000000"/>
                </a:solidFill>
              </a:rPr>
              <a:t>. buffer to execution units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Out-of-order: doesn’t block younger </a:t>
            </a:r>
            <a:r>
              <a:rPr lang="en-US" dirty="0" err="1">
                <a:solidFill>
                  <a:srgbClr val="000000"/>
                </a:solidFill>
              </a:rPr>
              <a:t>insns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038600" y="2044824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regfile</a:t>
            </a:r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4114800" y="2730624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648200" y="2425824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D$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30354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334000" y="32640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657600" y="2425824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181600" y="2425824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953000" y="3035424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810000" y="28830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810000" y="3187824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>
            <a:off x="3886200" y="2578224"/>
            <a:ext cx="7620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7620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3" name="AutoShape 17"/>
          <p:cNvSpPr>
            <a:spLocks noChangeArrowheads="1"/>
          </p:cNvSpPr>
          <p:nvPr/>
        </p:nvSpPr>
        <p:spPr bwMode="auto">
          <a:xfrm rot="5400000">
            <a:off x="5524500" y="3073524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 flipV="1">
            <a:off x="4495800" y="3035424"/>
            <a:ext cx="685800" cy="228600"/>
          </a:xfrm>
          <a:custGeom>
            <a:avLst/>
            <a:gdLst>
              <a:gd name="T0" fmla="*/ 0 w 192"/>
              <a:gd name="T1" fmla="*/ 228600 h 576"/>
              <a:gd name="T2" fmla="*/ 0 w 192"/>
              <a:gd name="T3" fmla="*/ 0 h 576"/>
              <a:gd name="T4" fmla="*/ 6858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3429000" y="2273424"/>
            <a:ext cx="609600" cy="609600"/>
          </a:xfrm>
          <a:custGeom>
            <a:avLst/>
            <a:gdLst>
              <a:gd name="T0" fmla="*/ 609600 w 384"/>
              <a:gd name="T1" fmla="*/ 0 h 432"/>
              <a:gd name="T2" fmla="*/ 0 w 384"/>
              <a:gd name="T3" fmla="*/ 0 h 432"/>
              <a:gd name="T4" fmla="*/ 0 w 384"/>
              <a:gd name="T5" fmla="*/ 609600 h 432"/>
              <a:gd name="T6" fmla="*/ 228600 w 384"/>
              <a:gd name="T7" fmla="*/ 6096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3276600" y="2121024"/>
            <a:ext cx="762000" cy="1066800"/>
          </a:xfrm>
          <a:custGeom>
            <a:avLst/>
            <a:gdLst>
              <a:gd name="T0" fmla="*/ 762000 w 480"/>
              <a:gd name="T1" fmla="*/ 0 h 768"/>
              <a:gd name="T2" fmla="*/ 0 w 480"/>
              <a:gd name="T3" fmla="*/ 0 h 768"/>
              <a:gd name="T4" fmla="*/ 0 w 480"/>
              <a:gd name="T5" fmla="*/ 1066800 h 768"/>
              <a:gd name="T6" fmla="*/ 381000 w 480"/>
              <a:gd name="T7" fmla="*/ 10668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1447800" y="2578224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133600" y="2425824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6" name="Freeform 30"/>
          <p:cNvSpPr>
            <a:spLocks/>
          </p:cNvSpPr>
          <p:nvPr/>
        </p:nvSpPr>
        <p:spPr bwMode="auto">
          <a:xfrm>
            <a:off x="1447800" y="3035424"/>
            <a:ext cx="3048000" cy="533400"/>
          </a:xfrm>
          <a:custGeom>
            <a:avLst/>
            <a:gdLst>
              <a:gd name="T0" fmla="*/ 3048000 w 2160"/>
              <a:gd name="T1" fmla="*/ 0 h 576"/>
              <a:gd name="T2" fmla="*/ 3048000 w 2160"/>
              <a:gd name="T3" fmla="*/ 533400 h 576"/>
              <a:gd name="T4" fmla="*/ 0 w 2160"/>
              <a:gd name="T5" fmla="*/ 533400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4419600" y="3035424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10" name="Freeform 34"/>
          <p:cNvSpPr>
            <a:spLocks/>
          </p:cNvSpPr>
          <p:nvPr/>
        </p:nvSpPr>
        <p:spPr bwMode="auto">
          <a:xfrm>
            <a:off x="4953000" y="2121024"/>
            <a:ext cx="1066800" cy="914400"/>
          </a:xfrm>
          <a:custGeom>
            <a:avLst/>
            <a:gdLst>
              <a:gd name="T0" fmla="*/ 838200 w 672"/>
              <a:gd name="T1" fmla="*/ 914400 h 576"/>
              <a:gd name="T2" fmla="*/ 1066800 w 672"/>
              <a:gd name="T3" fmla="*/ 914400 h 576"/>
              <a:gd name="T4" fmla="*/ 1066800 w 672"/>
              <a:gd name="T5" fmla="*/ 0 h 576"/>
              <a:gd name="T6" fmla="*/ 0 w 67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76"/>
              <a:gd name="T14" fmla="*/ 672 w 6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76">
                <a:moveTo>
                  <a:pt x="528" y="576"/>
                </a:moveTo>
                <a:lnTo>
                  <a:pt x="672" y="576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3124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3276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3429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3581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3733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3886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4038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4191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4343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4495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4648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4800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4953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51054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52578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54102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55626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5715000" y="1206624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30" name="Freeform 54"/>
          <p:cNvSpPr>
            <a:spLocks/>
          </p:cNvSpPr>
          <p:nvPr/>
        </p:nvSpPr>
        <p:spPr bwMode="auto">
          <a:xfrm>
            <a:off x="2286000" y="1435224"/>
            <a:ext cx="838200" cy="1143000"/>
          </a:xfrm>
          <a:custGeom>
            <a:avLst/>
            <a:gdLst>
              <a:gd name="T0" fmla="*/ 0 w 528"/>
              <a:gd name="T1" fmla="*/ 1143000 h 720"/>
              <a:gd name="T2" fmla="*/ 228600 w 528"/>
              <a:gd name="T3" fmla="*/ 1143000 h 720"/>
              <a:gd name="T4" fmla="*/ 228600 w 528"/>
              <a:gd name="T5" fmla="*/ 0 h 720"/>
              <a:gd name="T6" fmla="*/ 838200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0" y="720"/>
                </a:moveTo>
                <a:lnTo>
                  <a:pt x="144" y="720"/>
                </a:lnTo>
                <a:lnTo>
                  <a:pt x="144" y="0"/>
                </a:lnTo>
                <a:lnTo>
                  <a:pt x="528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4631" name="Freeform 55"/>
          <p:cNvSpPr>
            <a:spLocks/>
          </p:cNvSpPr>
          <p:nvPr/>
        </p:nvSpPr>
        <p:spPr bwMode="auto">
          <a:xfrm>
            <a:off x="2895600" y="1663824"/>
            <a:ext cx="1828800" cy="914400"/>
          </a:xfrm>
          <a:custGeom>
            <a:avLst/>
            <a:gdLst>
              <a:gd name="T0" fmla="*/ 1828800 w 1152"/>
              <a:gd name="T1" fmla="*/ 0 h 576"/>
              <a:gd name="T2" fmla="*/ 1828800 w 1152"/>
              <a:gd name="T3" fmla="*/ 228600 h 576"/>
              <a:gd name="T4" fmla="*/ 0 w 1152"/>
              <a:gd name="T5" fmla="*/ 228600 h 576"/>
              <a:gd name="T6" fmla="*/ 0 w 1152"/>
              <a:gd name="T7" fmla="*/ 914400 h 576"/>
              <a:gd name="T8" fmla="*/ 762000 w 1152"/>
              <a:gd name="T9" fmla="*/ 91440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576"/>
              <a:gd name="T17" fmla="*/ 1152 w 1152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576">
                <a:moveTo>
                  <a:pt x="1152" y="0"/>
                </a:moveTo>
                <a:lnTo>
                  <a:pt x="1152" y="144"/>
                </a:lnTo>
                <a:lnTo>
                  <a:pt x="0" y="144"/>
                </a:lnTo>
                <a:lnTo>
                  <a:pt x="0" y="576"/>
                </a:lnTo>
                <a:lnTo>
                  <a:pt x="480" y="576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" name="Rectangle 53"/>
          <p:cNvSpPr>
            <a:spLocks noChangeArrowheads="1"/>
          </p:cNvSpPr>
          <p:nvPr/>
        </p:nvSpPr>
        <p:spPr bwMode="auto">
          <a:xfrm>
            <a:off x="3124200" y="1206624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Calibri" pitchFamily="34" charset="0"/>
              </a:rPr>
              <a:t>insn</a:t>
            </a: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 buffer</a:t>
            </a:r>
          </a:p>
        </p:txBody>
      </p:sp>
      <p:sp>
        <p:nvSpPr>
          <p:cNvPr id="165" name="Rectangle 19"/>
          <p:cNvSpPr>
            <a:spLocks noChangeArrowheads="1"/>
          </p:cNvSpPr>
          <p:nvPr/>
        </p:nvSpPr>
        <p:spPr bwMode="auto">
          <a:xfrm>
            <a:off x="609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6" name="Rectangle 20"/>
          <p:cNvSpPr>
            <a:spLocks noChangeArrowheads="1"/>
          </p:cNvSpPr>
          <p:nvPr/>
        </p:nvSpPr>
        <p:spPr bwMode="auto">
          <a:xfrm>
            <a:off x="1143000" y="24243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I$</a:t>
            </a:r>
          </a:p>
        </p:txBody>
      </p:sp>
      <p:sp>
        <p:nvSpPr>
          <p:cNvPr id="167" name="Line 21"/>
          <p:cNvSpPr>
            <a:spLocks noChangeShapeType="1"/>
          </p:cNvSpPr>
          <p:nvPr/>
        </p:nvSpPr>
        <p:spPr bwMode="auto">
          <a:xfrm>
            <a:off x="762000" y="2881586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8" name="Freeform 22"/>
          <p:cNvSpPr>
            <a:spLocks/>
          </p:cNvSpPr>
          <p:nvPr/>
        </p:nvSpPr>
        <p:spPr bwMode="auto">
          <a:xfrm>
            <a:off x="914400" y="2652986"/>
            <a:ext cx="2286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9" name="AutoShape 23"/>
          <p:cNvSpPr>
            <a:spLocks noChangeArrowheads="1"/>
          </p:cNvSpPr>
          <p:nvPr/>
        </p:nvSpPr>
        <p:spPr bwMode="auto">
          <a:xfrm rot="5400000">
            <a:off x="1219200" y="3414986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0" name="Freeform 26"/>
          <p:cNvSpPr>
            <a:spLocks/>
          </p:cNvSpPr>
          <p:nvPr/>
        </p:nvSpPr>
        <p:spPr bwMode="auto">
          <a:xfrm flipV="1">
            <a:off x="914400" y="2957786"/>
            <a:ext cx="228600" cy="152400"/>
          </a:xfrm>
          <a:custGeom>
            <a:avLst/>
            <a:gdLst>
              <a:gd name="T0" fmla="*/ 0 w 192"/>
              <a:gd name="T1" fmla="*/ 1524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1" name="Freeform 27"/>
          <p:cNvSpPr>
            <a:spLocks/>
          </p:cNvSpPr>
          <p:nvPr/>
        </p:nvSpPr>
        <p:spPr bwMode="auto">
          <a:xfrm>
            <a:off x="1447800" y="3110186"/>
            <a:ext cx="304800" cy="304800"/>
          </a:xfrm>
          <a:custGeom>
            <a:avLst/>
            <a:gdLst>
              <a:gd name="T0" fmla="*/ 0 w 192"/>
              <a:gd name="T1" fmla="*/ 0 h 240"/>
              <a:gd name="T2" fmla="*/ 304800 w 192"/>
              <a:gd name="T3" fmla="*/ 0 h 240"/>
              <a:gd name="T4" fmla="*/ 304800 w 192"/>
              <a:gd name="T5" fmla="*/ 304800 h 240"/>
              <a:gd name="T6" fmla="*/ 0 w 192"/>
              <a:gd name="T7" fmla="*/ 3048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2" name="Freeform 29"/>
          <p:cNvSpPr>
            <a:spLocks/>
          </p:cNvSpPr>
          <p:nvPr/>
        </p:nvSpPr>
        <p:spPr bwMode="auto">
          <a:xfrm>
            <a:off x="304800" y="2881586"/>
            <a:ext cx="990600" cy="609600"/>
          </a:xfrm>
          <a:custGeom>
            <a:avLst/>
            <a:gdLst>
              <a:gd name="T0" fmla="*/ 990600 w 624"/>
              <a:gd name="T1" fmla="*/ 762000 h 528"/>
              <a:gd name="T2" fmla="*/ 0 w 624"/>
              <a:gd name="T3" fmla="*/ 762000 h 528"/>
              <a:gd name="T4" fmla="*/ 0 w 624"/>
              <a:gd name="T5" fmla="*/ 0 h 528"/>
              <a:gd name="T6" fmla="*/ 304800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3" name="Rectangle 30"/>
          <p:cNvSpPr>
            <a:spLocks noChangeArrowheads="1"/>
          </p:cNvSpPr>
          <p:nvPr/>
        </p:nvSpPr>
        <p:spPr bwMode="auto">
          <a:xfrm>
            <a:off x="1143000" y="28815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173981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Dispatch and Issue with Floating-Point</a:t>
            </a:r>
          </a:p>
        </p:txBody>
      </p:sp>
      <p:sp>
        <p:nvSpPr>
          <p:cNvPr id="110" name="Rectangle 2"/>
          <p:cNvSpPr>
            <a:spLocks noChangeArrowheads="1"/>
          </p:cNvSpPr>
          <p:nvPr/>
        </p:nvSpPr>
        <p:spPr bwMode="auto">
          <a:xfrm>
            <a:off x="2819400" y="2424386"/>
            <a:ext cx="3429000" cy="9144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Calibri" pitchFamily="34" charset="0"/>
            </a:endParaRPr>
          </a:p>
        </p:txBody>
      </p:sp>
      <p:sp>
        <p:nvSpPr>
          <p:cNvPr id="111" name="Rectangle 3"/>
          <p:cNvSpPr>
            <a:spLocks noChangeArrowheads="1"/>
          </p:cNvSpPr>
          <p:nvPr/>
        </p:nvSpPr>
        <p:spPr bwMode="auto">
          <a:xfrm>
            <a:off x="762000" y="2424386"/>
            <a:ext cx="18288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4038600" y="2043386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regfile</a:t>
            </a: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4114800" y="2729186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4" name="Rectangle 7"/>
          <p:cNvSpPr>
            <a:spLocks noChangeArrowheads="1"/>
          </p:cNvSpPr>
          <p:nvPr/>
        </p:nvSpPr>
        <p:spPr bwMode="auto">
          <a:xfrm>
            <a:off x="4648200" y="2424386"/>
            <a:ext cx="3048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D$</a:t>
            </a:r>
          </a:p>
        </p:txBody>
      </p:sp>
      <p:sp>
        <p:nvSpPr>
          <p:cNvPr id="115" name="Line 8"/>
          <p:cNvSpPr>
            <a:spLocks noChangeShapeType="1"/>
          </p:cNvSpPr>
          <p:nvPr/>
        </p:nvSpPr>
        <p:spPr bwMode="auto">
          <a:xfrm>
            <a:off x="5334000" y="3033986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6" name="Line 9"/>
          <p:cNvSpPr>
            <a:spLocks noChangeShapeType="1"/>
          </p:cNvSpPr>
          <p:nvPr/>
        </p:nvSpPr>
        <p:spPr bwMode="auto">
          <a:xfrm>
            <a:off x="5334000" y="3262586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7" name="Rectangle 10"/>
          <p:cNvSpPr>
            <a:spLocks noChangeArrowheads="1"/>
          </p:cNvSpPr>
          <p:nvPr/>
        </p:nvSpPr>
        <p:spPr bwMode="auto">
          <a:xfrm>
            <a:off x="5181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8" name="Line 11"/>
          <p:cNvSpPr>
            <a:spLocks noChangeShapeType="1"/>
          </p:cNvSpPr>
          <p:nvPr/>
        </p:nvSpPr>
        <p:spPr bwMode="auto">
          <a:xfrm>
            <a:off x="4953000" y="3033986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19" name="Line 12"/>
          <p:cNvSpPr>
            <a:spLocks noChangeShapeType="1"/>
          </p:cNvSpPr>
          <p:nvPr/>
        </p:nvSpPr>
        <p:spPr bwMode="auto">
          <a:xfrm>
            <a:off x="3810000" y="2881586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0" name="Line 13"/>
          <p:cNvSpPr>
            <a:spLocks noChangeShapeType="1"/>
          </p:cNvSpPr>
          <p:nvPr/>
        </p:nvSpPr>
        <p:spPr bwMode="auto">
          <a:xfrm>
            <a:off x="3810000" y="3186386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1" name="Freeform 14"/>
          <p:cNvSpPr>
            <a:spLocks/>
          </p:cNvSpPr>
          <p:nvPr/>
        </p:nvSpPr>
        <p:spPr bwMode="auto">
          <a:xfrm>
            <a:off x="3886200" y="2576786"/>
            <a:ext cx="7620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7620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2" name="AutoShape 15"/>
          <p:cNvSpPr>
            <a:spLocks noChangeArrowheads="1"/>
          </p:cNvSpPr>
          <p:nvPr/>
        </p:nvSpPr>
        <p:spPr bwMode="auto">
          <a:xfrm rot="5400000">
            <a:off x="5524500" y="3072086"/>
            <a:ext cx="3810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" name="Freeform 16"/>
          <p:cNvSpPr>
            <a:spLocks/>
          </p:cNvSpPr>
          <p:nvPr/>
        </p:nvSpPr>
        <p:spPr bwMode="auto">
          <a:xfrm flipV="1">
            <a:off x="4495800" y="3033986"/>
            <a:ext cx="685800" cy="228600"/>
          </a:xfrm>
          <a:custGeom>
            <a:avLst/>
            <a:gdLst>
              <a:gd name="T0" fmla="*/ 0 w 192"/>
              <a:gd name="T1" fmla="*/ 228600 h 576"/>
              <a:gd name="T2" fmla="*/ 0 w 192"/>
              <a:gd name="T3" fmla="*/ 0 h 576"/>
              <a:gd name="T4" fmla="*/ 6858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4" name="Freeform 17"/>
          <p:cNvSpPr>
            <a:spLocks/>
          </p:cNvSpPr>
          <p:nvPr/>
        </p:nvSpPr>
        <p:spPr bwMode="auto">
          <a:xfrm>
            <a:off x="3429000" y="2271986"/>
            <a:ext cx="609600" cy="609600"/>
          </a:xfrm>
          <a:custGeom>
            <a:avLst/>
            <a:gdLst>
              <a:gd name="T0" fmla="*/ 609600 w 384"/>
              <a:gd name="T1" fmla="*/ 0 h 432"/>
              <a:gd name="T2" fmla="*/ 0 w 384"/>
              <a:gd name="T3" fmla="*/ 0 h 432"/>
              <a:gd name="T4" fmla="*/ 0 w 384"/>
              <a:gd name="T5" fmla="*/ 609600 h 432"/>
              <a:gd name="T6" fmla="*/ 228600 w 384"/>
              <a:gd name="T7" fmla="*/ 6096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5" name="Freeform 18"/>
          <p:cNvSpPr>
            <a:spLocks/>
          </p:cNvSpPr>
          <p:nvPr/>
        </p:nvSpPr>
        <p:spPr bwMode="auto">
          <a:xfrm>
            <a:off x="3276600" y="2119586"/>
            <a:ext cx="762000" cy="1066800"/>
          </a:xfrm>
          <a:custGeom>
            <a:avLst/>
            <a:gdLst>
              <a:gd name="T0" fmla="*/ 762000 w 480"/>
              <a:gd name="T1" fmla="*/ 0 h 768"/>
              <a:gd name="T2" fmla="*/ 0 w 480"/>
              <a:gd name="T3" fmla="*/ 0 h 768"/>
              <a:gd name="T4" fmla="*/ 0 w 480"/>
              <a:gd name="T5" fmla="*/ 1066800 h 768"/>
              <a:gd name="T6" fmla="*/ 381000 w 480"/>
              <a:gd name="T7" fmla="*/ 10668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6" name="Rectangle 19"/>
          <p:cNvSpPr>
            <a:spLocks noChangeArrowheads="1"/>
          </p:cNvSpPr>
          <p:nvPr/>
        </p:nvSpPr>
        <p:spPr bwMode="auto">
          <a:xfrm>
            <a:off x="609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1143000" y="24243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I$</a:t>
            </a:r>
          </a:p>
        </p:txBody>
      </p:sp>
      <p:sp>
        <p:nvSpPr>
          <p:cNvPr id="128" name="Line 21"/>
          <p:cNvSpPr>
            <a:spLocks noChangeShapeType="1"/>
          </p:cNvSpPr>
          <p:nvPr/>
        </p:nvSpPr>
        <p:spPr bwMode="auto">
          <a:xfrm>
            <a:off x="762000" y="2881586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9" name="Freeform 22"/>
          <p:cNvSpPr>
            <a:spLocks/>
          </p:cNvSpPr>
          <p:nvPr/>
        </p:nvSpPr>
        <p:spPr bwMode="auto">
          <a:xfrm>
            <a:off x="914400" y="2652986"/>
            <a:ext cx="228600" cy="304800"/>
          </a:xfrm>
          <a:custGeom>
            <a:avLst/>
            <a:gdLst>
              <a:gd name="T0" fmla="*/ 0 w 192"/>
              <a:gd name="T1" fmla="*/ 3048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0" name="AutoShape 23"/>
          <p:cNvSpPr>
            <a:spLocks noChangeArrowheads="1"/>
          </p:cNvSpPr>
          <p:nvPr/>
        </p:nvSpPr>
        <p:spPr bwMode="auto">
          <a:xfrm rot="5400000">
            <a:off x="1219200" y="3414986"/>
            <a:ext cx="3048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1" name="Line 24"/>
          <p:cNvSpPr>
            <a:spLocks noChangeShapeType="1"/>
          </p:cNvSpPr>
          <p:nvPr/>
        </p:nvSpPr>
        <p:spPr bwMode="auto">
          <a:xfrm>
            <a:off x="1447800" y="2576786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2" name="Rectangle 25"/>
          <p:cNvSpPr>
            <a:spLocks noChangeArrowheads="1"/>
          </p:cNvSpPr>
          <p:nvPr/>
        </p:nvSpPr>
        <p:spPr bwMode="auto">
          <a:xfrm>
            <a:off x="2133600" y="2424386"/>
            <a:ext cx="152400" cy="9144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" name="Freeform 26"/>
          <p:cNvSpPr>
            <a:spLocks/>
          </p:cNvSpPr>
          <p:nvPr/>
        </p:nvSpPr>
        <p:spPr bwMode="auto">
          <a:xfrm flipV="1">
            <a:off x="914400" y="2957786"/>
            <a:ext cx="228600" cy="152400"/>
          </a:xfrm>
          <a:custGeom>
            <a:avLst/>
            <a:gdLst>
              <a:gd name="T0" fmla="*/ 0 w 192"/>
              <a:gd name="T1" fmla="*/ 152400 h 576"/>
              <a:gd name="T2" fmla="*/ 0 w 192"/>
              <a:gd name="T3" fmla="*/ 0 h 576"/>
              <a:gd name="T4" fmla="*/ 228600 w 192"/>
              <a:gd name="T5" fmla="*/ 0 h 576"/>
              <a:gd name="T6" fmla="*/ 0 60000 65536"/>
              <a:gd name="T7" fmla="*/ 0 60000 65536"/>
              <a:gd name="T8" fmla="*/ 0 60000 65536"/>
              <a:gd name="T9" fmla="*/ 0 w 192"/>
              <a:gd name="T10" fmla="*/ 0 h 576"/>
              <a:gd name="T11" fmla="*/ 192 w 19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76">
                <a:moveTo>
                  <a:pt x="0" y="576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4" name="Freeform 27"/>
          <p:cNvSpPr>
            <a:spLocks/>
          </p:cNvSpPr>
          <p:nvPr/>
        </p:nvSpPr>
        <p:spPr bwMode="auto">
          <a:xfrm>
            <a:off x="1447800" y="3110186"/>
            <a:ext cx="304800" cy="304800"/>
          </a:xfrm>
          <a:custGeom>
            <a:avLst/>
            <a:gdLst>
              <a:gd name="T0" fmla="*/ 0 w 192"/>
              <a:gd name="T1" fmla="*/ 0 h 240"/>
              <a:gd name="T2" fmla="*/ 304800 w 192"/>
              <a:gd name="T3" fmla="*/ 0 h 240"/>
              <a:gd name="T4" fmla="*/ 304800 w 192"/>
              <a:gd name="T5" fmla="*/ 304800 h 240"/>
              <a:gd name="T6" fmla="*/ 0 w 192"/>
              <a:gd name="T7" fmla="*/ 30480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240"/>
              <a:gd name="T14" fmla="*/ 192 w 1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240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5" name="Freeform 28"/>
          <p:cNvSpPr>
            <a:spLocks/>
          </p:cNvSpPr>
          <p:nvPr/>
        </p:nvSpPr>
        <p:spPr bwMode="auto">
          <a:xfrm>
            <a:off x="1447800" y="3033986"/>
            <a:ext cx="3048000" cy="533400"/>
          </a:xfrm>
          <a:custGeom>
            <a:avLst/>
            <a:gdLst>
              <a:gd name="T0" fmla="*/ 3048000 w 2160"/>
              <a:gd name="T1" fmla="*/ 0 h 576"/>
              <a:gd name="T2" fmla="*/ 3048000 w 2160"/>
              <a:gd name="T3" fmla="*/ 533400 h 576"/>
              <a:gd name="T4" fmla="*/ 0 w 2160"/>
              <a:gd name="T5" fmla="*/ 533400 h 576"/>
              <a:gd name="T6" fmla="*/ 0 60000 65536"/>
              <a:gd name="T7" fmla="*/ 0 60000 65536"/>
              <a:gd name="T8" fmla="*/ 0 60000 65536"/>
              <a:gd name="T9" fmla="*/ 0 w 2160"/>
              <a:gd name="T10" fmla="*/ 0 h 576"/>
              <a:gd name="T11" fmla="*/ 2160 w 216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576">
                <a:moveTo>
                  <a:pt x="2160" y="0"/>
                </a:moveTo>
                <a:lnTo>
                  <a:pt x="2160" y="576"/>
                </a:lnTo>
                <a:lnTo>
                  <a:pt x="0" y="5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6" name="Freeform 29"/>
          <p:cNvSpPr>
            <a:spLocks/>
          </p:cNvSpPr>
          <p:nvPr/>
        </p:nvSpPr>
        <p:spPr bwMode="auto">
          <a:xfrm>
            <a:off x="304800" y="2881586"/>
            <a:ext cx="990600" cy="609600"/>
          </a:xfrm>
          <a:custGeom>
            <a:avLst/>
            <a:gdLst>
              <a:gd name="T0" fmla="*/ 990600 w 624"/>
              <a:gd name="T1" fmla="*/ 762000 h 528"/>
              <a:gd name="T2" fmla="*/ 0 w 624"/>
              <a:gd name="T3" fmla="*/ 762000 h 528"/>
              <a:gd name="T4" fmla="*/ 0 w 624"/>
              <a:gd name="T5" fmla="*/ 0 h 528"/>
              <a:gd name="T6" fmla="*/ 304800 w 624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28"/>
              <a:gd name="T14" fmla="*/ 624 w 62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28">
                <a:moveTo>
                  <a:pt x="624" y="528"/>
                </a:moveTo>
                <a:lnTo>
                  <a:pt x="0" y="528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7" name="Rectangle 30"/>
          <p:cNvSpPr>
            <a:spLocks noChangeArrowheads="1"/>
          </p:cNvSpPr>
          <p:nvPr/>
        </p:nvSpPr>
        <p:spPr bwMode="auto">
          <a:xfrm>
            <a:off x="1143000" y="2881586"/>
            <a:ext cx="303213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BP</a:t>
            </a:r>
          </a:p>
        </p:txBody>
      </p:sp>
      <p:sp>
        <p:nvSpPr>
          <p:cNvPr id="138" name="Line 31"/>
          <p:cNvSpPr>
            <a:spLocks noChangeShapeType="1"/>
          </p:cNvSpPr>
          <p:nvPr/>
        </p:nvSpPr>
        <p:spPr bwMode="auto">
          <a:xfrm>
            <a:off x="4419600" y="3033986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39" name="Freeform 32"/>
          <p:cNvSpPr>
            <a:spLocks/>
          </p:cNvSpPr>
          <p:nvPr/>
        </p:nvSpPr>
        <p:spPr bwMode="auto">
          <a:xfrm>
            <a:off x="4953000" y="2119586"/>
            <a:ext cx="1066800" cy="914400"/>
          </a:xfrm>
          <a:custGeom>
            <a:avLst/>
            <a:gdLst>
              <a:gd name="T0" fmla="*/ 838200 w 672"/>
              <a:gd name="T1" fmla="*/ 914400 h 576"/>
              <a:gd name="T2" fmla="*/ 1066800 w 672"/>
              <a:gd name="T3" fmla="*/ 914400 h 576"/>
              <a:gd name="T4" fmla="*/ 1066800 w 672"/>
              <a:gd name="T5" fmla="*/ 0 h 576"/>
              <a:gd name="T6" fmla="*/ 0 w 67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76"/>
              <a:gd name="T14" fmla="*/ 672 w 6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76">
                <a:moveTo>
                  <a:pt x="528" y="576"/>
                </a:moveTo>
                <a:lnTo>
                  <a:pt x="672" y="576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0" name="Rectangle 33"/>
          <p:cNvSpPr>
            <a:spLocks noChangeArrowheads="1"/>
          </p:cNvSpPr>
          <p:nvPr/>
        </p:nvSpPr>
        <p:spPr bwMode="auto">
          <a:xfrm>
            <a:off x="31242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32766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2" name="Rectangle 35"/>
          <p:cNvSpPr>
            <a:spLocks noChangeArrowheads="1"/>
          </p:cNvSpPr>
          <p:nvPr/>
        </p:nvSpPr>
        <p:spPr bwMode="auto">
          <a:xfrm>
            <a:off x="34290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" name="Rectangle 36"/>
          <p:cNvSpPr>
            <a:spLocks noChangeArrowheads="1"/>
          </p:cNvSpPr>
          <p:nvPr/>
        </p:nvSpPr>
        <p:spPr bwMode="auto">
          <a:xfrm>
            <a:off x="35814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4" name="Rectangle 37"/>
          <p:cNvSpPr>
            <a:spLocks noChangeArrowheads="1"/>
          </p:cNvSpPr>
          <p:nvPr/>
        </p:nvSpPr>
        <p:spPr bwMode="auto">
          <a:xfrm>
            <a:off x="37338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5" name="Rectangle 38"/>
          <p:cNvSpPr>
            <a:spLocks noChangeArrowheads="1"/>
          </p:cNvSpPr>
          <p:nvPr/>
        </p:nvSpPr>
        <p:spPr bwMode="auto">
          <a:xfrm>
            <a:off x="38862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6" name="Rectangle 39"/>
          <p:cNvSpPr>
            <a:spLocks noChangeArrowheads="1"/>
          </p:cNvSpPr>
          <p:nvPr/>
        </p:nvSpPr>
        <p:spPr bwMode="auto">
          <a:xfrm>
            <a:off x="40386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" name="Rectangle 40"/>
          <p:cNvSpPr>
            <a:spLocks noChangeArrowheads="1"/>
          </p:cNvSpPr>
          <p:nvPr/>
        </p:nvSpPr>
        <p:spPr bwMode="auto">
          <a:xfrm>
            <a:off x="41910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" name="Rectangle 41"/>
          <p:cNvSpPr>
            <a:spLocks noChangeArrowheads="1"/>
          </p:cNvSpPr>
          <p:nvPr/>
        </p:nvSpPr>
        <p:spPr bwMode="auto">
          <a:xfrm>
            <a:off x="43434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9" name="Rectangle 42"/>
          <p:cNvSpPr>
            <a:spLocks noChangeArrowheads="1"/>
          </p:cNvSpPr>
          <p:nvPr/>
        </p:nvSpPr>
        <p:spPr bwMode="auto">
          <a:xfrm>
            <a:off x="44958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0" name="Rectangle 43"/>
          <p:cNvSpPr>
            <a:spLocks noChangeArrowheads="1"/>
          </p:cNvSpPr>
          <p:nvPr/>
        </p:nvSpPr>
        <p:spPr bwMode="auto">
          <a:xfrm>
            <a:off x="46482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1" name="Rectangle 44"/>
          <p:cNvSpPr>
            <a:spLocks noChangeArrowheads="1"/>
          </p:cNvSpPr>
          <p:nvPr/>
        </p:nvSpPr>
        <p:spPr bwMode="auto">
          <a:xfrm>
            <a:off x="48006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2" name="Rectangle 45"/>
          <p:cNvSpPr>
            <a:spLocks noChangeArrowheads="1"/>
          </p:cNvSpPr>
          <p:nvPr/>
        </p:nvSpPr>
        <p:spPr bwMode="auto">
          <a:xfrm>
            <a:off x="49530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3" name="Rectangle 46"/>
          <p:cNvSpPr>
            <a:spLocks noChangeArrowheads="1"/>
          </p:cNvSpPr>
          <p:nvPr/>
        </p:nvSpPr>
        <p:spPr bwMode="auto">
          <a:xfrm>
            <a:off x="51054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4" name="Rectangle 47"/>
          <p:cNvSpPr>
            <a:spLocks noChangeArrowheads="1"/>
          </p:cNvSpPr>
          <p:nvPr/>
        </p:nvSpPr>
        <p:spPr bwMode="auto">
          <a:xfrm>
            <a:off x="52578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5" name="Rectangle 48"/>
          <p:cNvSpPr>
            <a:spLocks noChangeArrowheads="1"/>
          </p:cNvSpPr>
          <p:nvPr/>
        </p:nvSpPr>
        <p:spPr bwMode="auto">
          <a:xfrm>
            <a:off x="54102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6" name="Rectangle 49"/>
          <p:cNvSpPr>
            <a:spLocks noChangeArrowheads="1"/>
          </p:cNvSpPr>
          <p:nvPr/>
        </p:nvSpPr>
        <p:spPr bwMode="auto">
          <a:xfrm>
            <a:off x="55626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" name="Rectangle 50"/>
          <p:cNvSpPr>
            <a:spLocks noChangeArrowheads="1"/>
          </p:cNvSpPr>
          <p:nvPr/>
        </p:nvSpPr>
        <p:spPr bwMode="auto">
          <a:xfrm>
            <a:off x="5715000" y="1205186"/>
            <a:ext cx="152400" cy="4572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9" name="Freeform 52"/>
          <p:cNvSpPr>
            <a:spLocks/>
          </p:cNvSpPr>
          <p:nvPr/>
        </p:nvSpPr>
        <p:spPr bwMode="auto">
          <a:xfrm>
            <a:off x="2286000" y="1433786"/>
            <a:ext cx="838200" cy="1143000"/>
          </a:xfrm>
          <a:custGeom>
            <a:avLst/>
            <a:gdLst>
              <a:gd name="T0" fmla="*/ 0 w 528"/>
              <a:gd name="T1" fmla="*/ 1143000 h 720"/>
              <a:gd name="T2" fmla="*/ 228600 w 528"/>
              <a:gd name="T3" fmla="*/ 1143000 h 720"/>
              <a:gd name="T4" fmla="*/ 228600 w 528"/>
              <a:gd name="T5" fmla="*/ 0 h 720"/>
              <a:gd name="T6" fmla="*/ 838200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0" y="720"/>
                </a:moveTo>
                <a:lnTo>
                  <a:pt x="144" y="720"/>
                </a:lnTo>
                <a:lnTo>
                  <a:pt x="144" y="0"/>
                </a:lnTo>
                <a:lnTo>
                  <a:pt x="528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0" name="Freeform 53"/>
          <p:cNvSpPr>
            <a:spLocks/>
          </p:cNvSpPr>
          <p:nvPr/>
        </p:nvSpPr>
        <p:spPr bwMode="auto">
          <a:xfrm>
            <a:off x="2895600" y="1662386"/>
            <a:ext cx="1828800" cy="914400"/>
          </a:xfrm>
          <a:custGeom>
            <a:avLst/>
            <a:gdLst>
              <a:gd name="T0" fmla="*/ 1828800 w 1152"/>
              <a:gd name="T1" fmla="*/ 0 h 576"/>
              <a:gd name="T2" fmla="*/ 1828800 w 1152"/>
              <a:gd name="T3" fmla="*/ 228600 h 576"/>
              <a:gd name="T4" fmla="*/ 0 w 1152"/>
              <a:gd name="T5" fmla="*/ 228600 h 576"/>
              <a:gd name="T6" fmla="*/ 0 w 1152"/>
              <a:gd name="T7" fmla="*/ 914400 h 576"/>
              <a:gd name="T8" fmla="*/ 762000 w 1152"/>
              <a:gd name="T9" fmla="*/ 91440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576"/>
              <a:gd name="T17" fmla="*/ 1152 w 1152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576">
                <a:moveTo>
                  <a:pt x="1152" y="0"/>
                </a:moveTo>
                <a:lnTo>
                  <a:pt x="1152" y="144"/>
                </a:lnTo>
                <a:lnTo>
                  <a:pt x="0" y="144"/>
                </a:lnTo>
                <a:lnTo>
                  <a:pt x="0" y="576"/>
                </a:lnTo>
                <a:lnTo>
                  <a:pt x="480" y="576"/>
                </a:lnTo>
              </a:path>
            </a:pathLst>
          </a:custGeom>
          <a:noFill/>
          <a:ln w="28575">
            <a:solidFill>
              <a:srgbClr val="6B02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3" name="Rectangle 57"/>
          <p:cNvSpPr>
            <a:spLocks noChangeArrowheads="1"/>
          </p:cNvSpPr>
          <p:nvPr/>
        </p:nvSpPr>
        <p:spPr bwMode="auto">
          <a:xfrm>
            <a:off x="4038600" y="5779368"/>
            <a:ext cx="9144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F-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regfile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4" name="Rectangle 58"/>
          <p:cNvSpPr>
            <a:spLocks noChangeArrowheads="1"/>
          </p:cNvSpPr>
          <p:nvPr/>
        </p:nvSpPr>
        <p:spPr bwMode="auto">
          <a:xfrm>
            <a:off x="3810000" y="4941168"/>
            <a:ext cx="1905000" cy="609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5" name="Rectangle 59"/>
          <p:cNvSpPr>
            <a:spLocks noChangeArrowheads="1"/>
          </p:cNvSpPr>
          <p:nvPr/>
        </p:nvSpPr>
        <p:spPr bwMode="auto">
          <a:xfrm>
            <a:off x="5181600" y="4941168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6" name="Freeform 60"/>
          <p:cNvSpPr>
            <a:spLocks/>
          </p:cNvSpPr>
          <p:nvPr/>
        </p:nvSpPr>
        <p:spPr bwMode="auto">
          <a:xfrm>
            <a:off x="4191000" y="4941168"/>
            <a:ext cx="609600" cy="609600"/>
          </a:xfrm>
          <a:custGeom>
            <a:avLst/>
            <a:gdLst>
              <a:gd name="T0" fmla="*/ 304800 w 384"/>
              <a:gd name="T1" fmla="*/ 0 h 384"/>
              <a:gd name="T2" fmla="*/ 609600 w 384"/>
              <a:gd name="T3" fmla="*/ 152400 h 384"/>
              <a:gd name="T4" fmla="*/ 609600 w 384"/>
              <a:gd name="T5" fmla="*/ 457200 h 384"/>
              <a:gd name="T6" fmla="*/ 304800 w 384"/>
              <a:gd name="T7" fmla="*/ 609600 h 384"/>
              <a:gd name="T8" fmla="*/ 0 w 384"/>
              <a:gd name="T9" fmla="*/ 457200 h 384"/>
              <a:gd name="T10" fmla="*/ 0 w 384"/>
              <a:gd name="T11" fmla="*/ 152400 h 384"/>
              <a:gd name="T12" fmla="*/ 304800 w 384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4"/>
              <a:gd name="T23" fmla="*/ 384 w 384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4">
                <a:moveTo>
                  <a:pt x="192" y="0"/>
                </a:moveTo>
                <a:lnTo>
                  <a:pt x="384" y="96"/>
                </a:lnTo>
                <a:lnTo>
                  <a:pt x="384" y="288"/>
                </a:lnTo>
                <a:lnTo>
                  <a:pt x="192" y="384"/>
                </a:lnTo>
                <a:lnTo>
                  <a:pt x="0" y="288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7" name="Text Box 61"/>
          <p:cNvSpPr txBox="1">
            <a:spLocks noChangeArrowheads="1"/>
          </p:cNvSpPr>
          <p:nvPr/>
        </p:nvSpPr>
        <p:spPr bwMode="auto">
          <a:xfrm>
            <a:off x="4337050" y="5093568"/>
            <a:ext cx="376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E/</a:t>
            </a:r>
          </a:p>
        </p:txBody>
      </p:sp>
      <p:sp>
        <p:nvSpPr>
          <p:cNvPr id="168" name="Freeform 62"/>
          <p:cNvSpPr>
            <a:spLocks/>
          </p:cNvSpPr>
          <p:nvPr/>
        </p:nvSpPr>
        <p:spPr bwMode="auto">
          <a:xfrm flipV="1">
            <a:off x="3429000" y="4750295"/>
            <a:ext cx="609600" cy="1113131"/>
          </a:xfrm>
          <a:custGeom>
            <a:avLst/>
            <a:gdLst>
              <a:gd name="T0" fmla="*/ 609600 w 384"/>
              <a:gd name="T1" fmla="*/ 0 h 432"/>
              <a:gd name="T2" fmla="*/ 0 w 384"/>
              <a:gd name="T3" fmla="*/ 0 h 432"/>
              <a:gd name="T4" fmla="*/ 0 w 384"/>
              <a:gd name="T5" fmla="*/ 1295400 h 432"/>
              <a:gd name="T6" fmla="*/ 228600 w 384"/>
              <a:gd name="T7" fmla="*/ 12954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32"/>
              <a:gd name="T14" fmla="*/ 384 w 384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32">
                <a:moveTo>
                  <a:pt x="384" y="0"/>
                </a:moveTo>
                <a:lnTo>
                  <a:pt x="0" y="0"/>
                </a:ln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9" name="Freeform 63"/>
          <p:cNvSpPr>
            <a:spLocks/>
          </p:cNvSpPr>
          <p:nvPr/>
        </p:nvSpPr>
        <p:spPr bwMode="auto">
          <a:xfrm flipV="1">
            <a:off x="3276600" y="4445496"/>
            <a:ext cx="762000" cy="1575792"/>
          </a:xfrm>
          <a:custGeom>
            <a:avLst/>
            <a:gdLst>
              <a:gd name="T0" fmla="*/ 762000 w 480"/>
              <a:gd name="T1" fmla="*/ 0 h 768"/>
              <a:gd name="T2" fmla="*/ 0 w 480"/>
              <a:gd name="T3" fmla="*/ 0 h 768"/>
              <a:gd name="T4" fmla="*/ 0 w 480"/>
              <a:gd name="T5" fmla="*/ 1752600 h 768"/>
              <a:gd name="T6" fmla="*/ 381000 w 480"/>
              <a:gd name="T7" fmla="*/ 17526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768"/>
              <a:gd name="T14" fmla="*/ 480 w 4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768">
                <a:moveTo>
                  <a:pt x="480" y="0"/>
                </a:moveTo>
                <a:lnTo>
                  <a:pt x="0" y="0"/>
                </a:lnTo>
                <a:lnTo>
                  <a:pt x="0" y="768"/>
                </a:lnTo>
                <a:lnTo>
                  <a:pt x="240" y="7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0" name="Rectangle 64"/>
          <p:cNvSpPr>
            <a:spLocks noChangeArrowheads="1"/>
          </p:cNvSpPr>
          <p:nvPr/>
        </p:nvSpPr>
        <p:spPr bwMode="auto">
          <a:xfrm>
            <a:off x="3810000" y="4293096"/>
            <a:ext cx="3505200" cy="609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1" name="Freeform 65"/>
          <p:cNvSpPr>
            <a:spLocks/>
          </p:cNvSpPr>
          <p:nvPr/>
        </p:nvSpPr>
        <p:spPr bwMode="auto">
          <a:xfrm>
            <a:off x="4419600" y="4293096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2" name="Freeform 66"/>
          <p:cNvSpPr>
            <a:spLocks/>
          </p:cNvSpPr>
          <p:nvPr/>
        </p:nvSpPr>
        <p:spPr bwMode="auto">
          <a:xfrm>
            <a:off x="5929313" y="4293096"/>
            <a:ext cx="304800" cy="609600"/>
          </a:xfrm>
          <a:custGeom>
            <a:avLst/>
            <a:gdLst>
              <a:gd name="T0" fmla="*/ 0 w 384"/>
              <a:gd name="T1" fmla="*/ 0 h 768"/>
              <a:gd name="T2" fmla="*/ 0 w 384"/>
              <a:gd name="T3" fmla="*/ 228600 h 768"/>
              <a:gd name="T4" fmla="*/ 67469 w 384"/>
              <a:gd name="T5" fmla="*/ 306387 h 768"/>
              <a:gd name="T6" fmla="*/ 0 w 384"/>
              <a:gd name="T7" fmla="*/ 381000 h 768"/>
              <a:gd name="T8" fmla="*/ 0 w 384"/>
              <a:gd name="T9" fmla="*/ 609600 h 768"/>
              <a:gd name="T10" fmla="*/ 304800 w 384"/>
              <a:gd name="T11" fmla="*/ 457200 h 768"/>
              <a:gd name="T12" fmla="*/ 304800 w 384"/>
              <a:gd name="T13" fmla="*/ 152400 h 768"/>
              <a:gd name="T14" fmla="*/ 0 w 384"/>
              <a:gd name="T15" fmla="*/ 0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768"/>
              <a:gd name="T26" fmla="*/ 384 w 384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768">
                <a:moveTo>
                  <a:pt x="0" y="0"/>
                </a:moveTo>
                <a:lnTo>
                  <a:pt x="0" y="288"/>
                </a:lnTo>
                <a:lnTo>
                  <a:pt x="85" y="386"/>
                </a:lnTo>
                <a:lnTo>
                  <a:pt x="0" y="480"/>
                </a:lnTo>
                <a:lnTo>
                  <a:pt x="0" y="768"/>
                </a:lnTo>
                <a:lnTo>
                  <a:pt x="384" y="576"/>
                </a:lnTo>
                <a:lnTo>
                  <a:pt x="384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3" name="Text Box 67"/>
          <p:cNvSpPr txBox="1">
            <a:spLocks noChangeArrowheads="1"/>
          </p:cNvSpPr>
          <p:nvPr/>
        </p:nvSpPr>
        <p:spPr bwMode="auto">
          <a:xfrm>
            <a:off x="4419600" y="4321671"/>
            <a:ext cx="2873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74" name="Text Box 68"/>
          <p:cNvSpPr txBox="1">
            <a:spLocks noChangeArrowheads="1"/>
          </p:cNvSpPr>
          <p:nvPr/>
        </p:nvSpPr>
        <p:spPr bwMode="auto">
          <a:xfrm>
            <a:off x="5929313" y="4321671"/>
            <a:ext cx="287337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175" name="Rectangle 69"/>
          <p:cNvSpPr>
            <a:spLocks noChangeArrowheads="1"/>
          </p:cNvSpPr>
          <p:nvPr/>
        </p:nvSpPr>
        <p:spPr bwMode="auto">
          <a:xfrm>
            <a:off x="5181600" y="429309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" name="Rectangle 70"/>
          <p:cNvSpPr>
            <a:spLocks noChangeArrowheads="1"/>
          </p:cNvSpPr>
          <p:nvPr/>
        </p:nvSpPr>
        <p:spPr bwMode="auto">
          <a:xfrm>
            <a:off x="6705600" y="429309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" name="Line 71"/>
          <p:cNvSpPr>
            <a:spLocks noChangeShapeType="1"/>
          </p:cNvSpPr>
          <p:nvPr/>
        </p:nvSpPr>
        <p:spPr bwMode="auto">
          <a:xfrm>
            <a:off x="3810000" y="4445496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8" name="Line 72"/>
          <p:cNvSpPr>
            <a:spLocks noChangeShapeType="1"/>
          </p:cNvSpPr>
          <p:nvPr/>
        </p:nvSpPr>
        <p:spPr bwMode="auto">
          <a:xfrm>
            <a:off x="3810000" y="4750296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9" name="Line 73"/>
          <p:cNvSpPr>
            <a:spLocks noChangeShapeType="1"/>
          </p:cNvSpPr>
          <p:nvPr/>
        </p:nvSpPr>
        <p:spPr bwMode="auto">
          <a:xfrm>
            <a:off x="5334000" y="4674096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0" name="Line 74"/>
          <p:cNvSpPr>
            <a:spLocks noChangeShapeType="1"/>
          </p:cNvSpPr>
          <p:nvPr/>
        </p:nvSpPr>
        <p:spPr bwMode="auto">
          <a:xfrm>
            <a:off x="6248400" y="4597896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1" name="Line 75"/>
          <p:cNvSpPr>
            <a:spLocks noChangeShapeType="1"/>
          </p:cNvSpPr>
          <p:nvPr/>
        </p:nvSpPr>
        <p:spPr bwMode="auto">
          <a:xfrm>
            <a:off x="5334000" y="4521696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2" name="Line 76"/>
          <p:cNvSpPr>
            <a:spLocks noChangeShapeType="1"/>
          </p:cNvSpPr>
          <p:nvPr/>
        </p:nvSpPr>
        <p:spPr bwMode="auto">
          <a:xfrm>
            <a:off x="4724400" y="4521696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3" name="Line 77"/>
          <p:cNvSpPr>
            <a:spLocks noChangeShapeType="1"/>
          </p:cNvSpPr>
          <p:nvPr/>
        </p:nvSpPr>
        <p:spPr bwMode="auto">
          <a:xfrm>
            <a:off x="4724400" y="4674096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4" name="Rectangle 78"/>
          <p:cNvSpPr>
            <a:spLocks noChangeArrowheads="1"/>
          </p:cNvSpPr>
          <p:nvPr/>
        </p:nvSpPr>
        <p:spPr bwMode="auto">
          <a:xfrm>
            <a:off x="3810000" y="3643586"/>
            <a:ext cx="4876800" cy="609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5" name="Rectangle 79"/>
          <p:cNvSpPr>
            <a:spLocks noChangeArrowheads="1"/>
          </p:cNvSpPr>
          <p:nvPr/>
        </p:nvSpPr>
        <p:spPr bwMode="auto">
          <a:xfrm>
            <a:off x="5181600" y="364358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6" name="Rectangle 80"/>
          <p:cNvSpPr>
            <a:spLocks noChangeArrowheads="1"/>
          </p:cNvSpPr>
          <p:nvPr/>
        </p:nvSpPr>
        <p:spPr bwMode="auto">
          <a:xfrm>
            <a:off x="6705600" y="364358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7" name="Freeform 81"/>
          <p:cNvSpPr>
            <a:spLocks/>
          </p:cNvSpPr>
          <p:nvPr/>
        </p:nvSpPr>
        <p:spPr bwMode="auto">
          <a:xfrm>
            <a:off x="4191000" y="3643586"/>
            <a:ext cx="609600" cy="609600"/>
          </a:xfrm>
          <a:custGeom>
            <a:avLst/>
            <a:gdLst>
              <a:gd name="T0" fmla="*/ 304800 w 384"/>
              <a:gd name="T1" fmla="*/ 0 h 384"/>
              <a:gd name="T2" fmla="*/ 609600 w 384"/>
              <a:gd name="T3" fmla="*/ 152400 h 384"/>
              <a:gd name="T4" fmla="*/ 609600 w 384"/>
              <a:gd name="T5" fmla="*/ 457200 h 384"/>
              <a:gd name="T6" fmla="*/ 304800 w 384"/>
              <a:gd name="T7" fmla="*/ 609600 h 384"/>
              <a:gd name="T8" fmla="*/ 0 w 384"/>
              <a:gd name="T9" fmla="*/ 457200 h 384"/>
              <a:gd name="T10" fmla="*/ 0 w 384"/>
              <a:gd name="T11" fmla="*/ 152400 h 384"/>
              <a:gd name="T12" fmla="*/ 304800 w 384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4"/>
              <a:gd name="T23" fmla="*/ 384 w 384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4">
                <a:moveTo>
                  <a:pt x="192" y="0"/>
                </a:moveTo>
                <a:lnTo>
                  <a:pt x="384" y="96"/>
                </a:lnTo>
                <a:lnTo>
                  <a:pt x="384" y="288"/>
                </a:lnTo>
                <a:lnTo>
                  <a:pt x="192" y="384"/>
                </a:lnTo>
                <a:lnTo>
                  <a:pt x="0" y="288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88" name="Text Box 82"/>
          <p:cNvSpPr txBox="1">
            <a:spLocks noChangeArrowheads="1"/>
          </p:cNvSpPr>
          <p:nvPr/>
        </p:nvSpPr>
        <p:spPr bwMode="auto">
          <a:xfrm>
            <a:off x="4337050" y="3795986"/>
            <a:ext cx="3984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E*</a:t>
            </a:r>
          </a:p>
        </p:txBody>
      </p:sp>
      <p:sp>
        <p:nvSpPr>
          <p:cNvPr id="189" name="Freeform 83"/>
          <p:cNvSpPr>
            <a:spLocks/>
          </p:cNvSpPr>
          <p:nvPr/>
        </p:nvSpPr>
        <p:spPr bwMode="auto">
          <a:xfrm>
            <a:off x="5715000" y="3643586"/>
            <a:ext cx="609600" cy="609600"/>
          </a:xfrm>
          <a:custGeom>
            <a:avLst/>
            <a:gdLst>
              <a:gd name="T0" fmla="*/ 304800 w 384"/>
              <a:gd name="T1" fmla="*/ 0 h 384"/>
              <a:gd name="T2" fmla="*/ 609600 w 384"/>
              <a:gd name="T3" fmla="*/ 152400 h 384"/>
              <a:gd name="T4" fmla="*/ 609600 w 384"/>
              <a:gd name="T5" fmla="*/ 457200 h 384"/>
              <a:gd name="T6" fmla="*/ 304800 w 384"/>
              <a:gd name="T7" fmla="*/ 609600 h 384"/>
              <a:gd name="T8" fmla="*/ 0 w 384"/>
              <a:gd name="T9" fmla="*/ 457200 h 384"/>
              <a:gd name="T10" fmla="*/ 0 w 384"/>
              <a:gd name="T11" fmla="*/ 152400 h 384"/>
              <a:gd name="T12" fmla="*/ 304800 w 384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4"/>
              <a:gd name="T23" fmla="*/ 384 w 384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4">
                <a:moveTo>
                  <a:pt x="192" y="0"/>
                </a:moveTo>
                <a:lnTo>
                  <a:pt x="384" y="96"/>
                </a:lnTo>
                <a:lnTo>
                  <a:pt x="384" y="288"/>
                </a:lnTo>
                <a:lnTo>
                  <a:pt x="192" y="384"/>
                </a:lnTo>
                <a:lnTo>
                  <a:pt x="0" y="288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0" name="Text Box 84"/>
          <p:cNvSpPr txBox="1">
            <a:spLocks noChangeArrowheads="1"/>
          </p:cNvSpPr>
          <p:nvPr/>
        </p:nvSpPr>
        <p:spPr bwMode="auto">
          <a:xfrm>
            <a:off x="5861050" y="3795986"/>
            <a:ext cx="3984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E*</a:t>
            </a:r>
          </a:p>
        </p:txBody>
      </p:sp>
      <p:sp>
        <p:nvSpPr>
          <p:cNvPr id="191" name="Freeform 85"/>
          <p:cNvSpPr>
            <a:spLocks/>
          </p:cNvSpPr>
          <p:nvPr/>
        </p:nvSpPr>
        <p:spPr bwMode="auto">
          <a:xfrm>
            <a:off x="7239000" y="3643586"/>
            <a:ext cx="609600" cy="609600"/>
          </a:xfrm>
          <a:custGeom>
            <a:avLst/>
            <a:gdLst>
              <a:gd name="T0" fmla="*/ 304800 w 384"/>
              <a:gd name="T1" fmla="*/ 0 h 384"/>
              <a:gd name="T2" fmla="*/ 609600 w 384"/>
              <a:gd name="T3" fmla="*/ 152400 h 384"/>
              <a:gd name="T4" fmla="*/ 609600 w 384"/>
              <a:gd name="T5" fmla="*/ 457200 h 384"/>
              <a:gd name="T6" fmla="*/ 304800 w 384"/>
              <a:gd name="T7" fmla="*/ 609600 h 384"/>
              <a:gd name="T8" fmla="*/ 0 w 384"/>
              <a:gd name="T9" fmla="*/ 457200 h 384"/>
              <a:gd name="T10" fmla="*/ 0 w 384"/>
              <a:gd name="T11" fmla="*/ 152400 h 384"/>
              <a:gd name="T12" fmla="*/ 304800 w 384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4"/>
              <a:gd name="T23" fmla="*/ 384 w 384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4">
                <a:moveTo>
                  <a:pt x="192" y="0"/>
                </a:moveTo>
                <a:lnTo>
                  <a:pt x="384" y="96"/>
                </a:lnTo>
                <a:lnTo>
                  <a:pt x="384" y="288"/>
                </a:lnTo>
                <a:lnTo>
                  <a:pt x="192" y="384"/>
                </a:lnTo>
                <a:lnTo>
                  <a:pt x="0" y="288"/>
                </a:lnTo>
                <a:lnTo>
                  <a:pt x="0" y="96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2" name="Text Box 86"/>
          <p:cNvSpPr txBox="1">
            <a:spLocks noChangeArrowheads="1"/>
          </p:cNvSpPr>
          <p:nvPr/>
        </p:nvSpPr>
        <p:spPr bwMode="auto">
          <a:xfrm>
            <a:off x="7385050" y="3795986"/>
            <a:ext cx="3984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E*</a:t>
            </a:r>
          </a:p>
        </p:txBody>
      </p:sp>
      <p:sp>
        <p:nvSpPr>
          <p:cNvPr id="193" name="Rectangle 87"/>
          <p:cNvSpPr>
            <a:spLocks noChangeArrowheads="1"/>
          </p:cNvSpPr>
          <p:nvPr/>
        </p:nvSpPr>
        <p:spPr bwMode="auto">
          <a:xfrm>
            <a:off x="8229600" y="3643586"/>
            <a:ext cx="152400" cy="6096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4" name="Line 88"/>
          <p:cNvSpPr>
            <a:spLocks noChangeShapeType="1"/>
          </p:cNvSpPr>
          <p:nvPr/>
        </p:nvSpPr>
        <p:spPr bwMode="auto">
          <a:xfrm>
            <a:off x="3810000" y="37959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" name="Line 89"/>
          <p:cNvSpPr>
            <a:spLocks noChangeShapeType="1"/>
          </p:cNvSpPr>
          <p:nvPr/>
        </p:nvSpPr>
        <p:spPr bwMode="auto">
          <a:xfrm>
            <a:off x="3810000" y="41007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6" name="Line 90"/>
          <p:cNvSpPr>
            <a:spLocks noChangeShapeType="1"/>
          </p:cNvSpPr>
          <p:nvPr/>
        </p:nvSpPr>
        <p:spPr bwMode="auto">
          <a:xfrm>
            <a:off x="4800600" y="40245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7" name="Line 91"/>
          <p:cNvSpPr>
            <a:spLocks noChangeShapeType="1"/>
          </p:cNvSpPr>
          <p:nvPr/>
        </p:nvSpPr>
        <p:spPr bwMode="auto">
          <a:xfrm>
            <a:off x="4800600" y="38721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8" name="Line 92"/>
          <p:cNvSpPr>
            <a:spLocks noChangeShapeType="1"/>
          </p:cNvSpPr>
          <p:nvPr/>
        </p:nvSpPr>
        <p:spPr bwMode="auto">
          <a:xfrm>
            <a:off x="5334000" y="38721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9" name="Line 93"/>
          <p:cNvSpPr>
            <a:spLocks noChangeShapeType="1"/>
          </p:cNvSpPr>
          <p:nvPr/>
        </p:nvSpPr>
        <p:spPr bwMode="auto">
          <a:xfrm>
            <a:off x="5334000" y="40245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0" name="Line 94"/>
          <p:cNvSpPr>
            <a:spLocks noChangeShapeType="1"/>
          </p:cNvSpPr>
          <p:nvPr/>
        </p:nvSpPr>
        <p:spPr bwMode="auto">
          <a:xfrm>
            <a:off x="6324600" y="40245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1" name="Line 95"/>
          <p:cNvSpPr>
            <a:spLocks noChangeShapeType="1"/>
          </p:cNvSpPr>
          <p:nvPr/>
        </p:nvSpPr>
        <p:spPr bwMode="auto">
          <a:xfrm>
            <a:off x="6324600" y="38721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2" name="Line 96"/>
          <p:cNvSpPr>
            <a:spLocks noChangeShapeType="1"/>
          </p:cNvSpPr>
          <p:nvPr/>
        </p:nvSpPr>
        <p:spPr bwMode="auto">
          <a:xfrm>
            <a:off x="6858000" y="38721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3" name="Line 97"/>
          <p:cNvSpPr>
            <a:spLocks noChangeShapeType="1"/>
          </p:cNvSpPr>
          <p:nvPr/>
        </p:nvSpPr>
        <p:spPr bwMode="auto">
          <a:xfrm>
            <a:off x="6858000" y="40245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4" name="Line 98"/>
          <p:cNvSpPr>
            <a:spLocks noChangeShapeType="1"/>
          </p:cNvSpPr>
          <p:nvPr/>
        </p:nvSpPr>
        <p:spPr bwMode="auto">
          <a:xfrm>
            <a:off x="7848600" y="3948386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5" name="Line 99"/>
          <p:cNvSpPr>
            <a:spLocks noChangeShapeType="1"/>
          </p:cNvSpPr>
          <p:nvPr/>
        </p:nvSpPr>
        <p:spPr bwMode="auto">
          <a:xfrm>
            <a:off x="3810000" y="5093568"/>
            <a:ext cx="3810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6" name="Line 100"/>
          <p:cNvSpPr>
            <a:spLocks noChangeShapeType="1"/>
          </p:cNvSpPr>
          <p:nvPr/>
        </p:nvSpPr>
        <p:spPr bwMode="auto">
          <a:xfrm>
            <a:off x="3810000" y="5398368"/>
            <a:ext cx="3810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7" name="Line 101"/>
          <p:cNvSpPr>
            <a:spLocks noChangeShapeType="1"/>
          </p:cNvSpPr>
          <p:nvPr/>
        </p:nvSpPr>
        <p:spPr bwMode="auto">
          <a:xfrm>
            <a:off x="4800600" y="5245968"/>
            <a:ext cx="3810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8" name="AutoShape 102"/>
          <p:cNvSpPr>
            <a:spLocks noChangeArrowheads="1"/>
          </p:cNvSpPr>
          <p:nvPr/>
        </p:nvSpPr>
        <p:spPr bwMode="auto">
          <a:xfrm rot="5400000">
            <a:off x="6172200" y="5855568"/>
            <a:ext cx="457200" cy="152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09" name="Line 103"/>
          <p:cNvSpPr>
            <a:spLocks noChangeShapeType="1"/>
          </p:cNvSpPr>
          <p:nvPr/>
        </p:nvSpPr>
        <p:spPr bwMode="auto">
          <a:xfrm flipH="1">
            <a:off x="4953000" y="5931768"/>
            <a:ext cx="13716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0" name="Freeform 104"/>
          <p:cNvSpPr>
            <a:spLocks/>
          </p:cNvSpPr>
          <p:nvPr/>
        </p:nvSpPr>
        <p:spPr bwMode="auto">
          <a:xfrm>
            <a:off x="5334000" y="5245968"/>
            <a:ext cx="1447800" cy="533400"/>
          </a:xfrm>
          <a:custGeom>
            <a:avLst/>
            <a:gdLst>
              <a:gd name="T0" fmla="*/ 0 w 912"/>
              <a:gd name="T1" fmla="*/ 0 h 384"/>
              <a:gd name="T2" fmla="*/ 1447800 w 912"/>
              <a:gd name="T3" fmla="*/ 0 h 384"/>
              <a:gd name="T4" fmla="*/ 1447800 w 912"/>
              <a:gd name="T5" fmla="*/ 533400 h 384"/>
              <a:gd name="T6" fmla="*/ 1143000 w 912"/>
              <a:gd name="T7" fmla="*/ 53340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384"/>
              <a:gd name="T14" fmla="*/ 912 w 91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384">
                <a:moveTo>
                  <a:pt x="0" y="0"/>
                </a:moveTo>
                <a:lnTo>
                  <a:pt x="912" y="0"/>
                </a:lnTo>
                <a:lnTo>
                  <a:pt x="912" y="384"/>
                </a:lnTo>
                <a:lnTo>
                  <a:pt x="720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1" name="Freeform 105"/>
          <p:cNvSpPr>
            <a:spLocks/>
          </p:cNvSpPr>
          <p:nvPr/>
        </p:nvSpPr>
        <p:spPr bwMode="auto">
          <a:xfrm>
            <a:off x="6477000" y="4597896"/>
            <a:ext cx="609600" cy="1279376"/>
          </a:xfrm>
          <a:custGeom>
            <a:avLst/>
            <a:gdLst>
              <a:gd name="T0" fmla="*/ 381000 w 384"/>
              <a:gd name="T1" fmla="*/ 0 h 1008"/>
              <a:gd name="T2" fmla="*/ 609600 w 384"/>
              <a:gd name="T3" fmla="*/ 0 h 1008"/>
              <a:gd name="T4" fmla="*/ 609600 w 384"/>
              <a:gd name="T5" fmla="*/ 1447800 h 1008"/>
              <a:gd name="T6" fmla="*/ 0 w 384"/>
              <a:gd name="T7" fmla="*/ 144780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008"/>
              <a:gd name="T14" fmla="*/ 384 w 384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008">
                <a:moveTo>
                  <a:pt x="240" y="0"/>
                </a:moveTo>
                <a:lnTo>
                  <a:pt x="384" y="0"/>
                </a:lnTo>
                <a:lnTo>
                  <a:pt x="384" y="1008"/>
                </a:lnTo>
                <a:lnTo>
                  <a:pt x="0" y="10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2" name="Freeform 106"/>
          <p:cNvSpPr>
            <a:spLocks/>
          </p:cNvSpPr>
          <p:nvPr/>
        </p:nvSpPr>
        <p:spPr bwMode="auto">
          <a:xfrm>
            <a:off x="6477000" y="3948386"/>
            <a:ext cx="2133600" cy="2021093"/>
          </a:xfrm>
          <a:custGeom>
            <a:avLst/>
            <a:gdLst>
              <a:gd name="T0" fmla="*/ 1905000 w 1344"/>
              <a:gd name="T1" fmla="*/ 0 h 1680"/>
              <a:gd name="T2" fmla="*/ 2133600 w 1344"/>
              <a:gd name="T3" fmla="*/ 0 h 1680"/>
              <a:gd name="T4" fmla="*/ 2133600 w 1344"/>
              <a:gd name="T5" fmla="*/ 2438400 h 1680"/>
              <a:gd name="T6" fmla="*/ 0 w 1344"/>
              <a:gd name="T7" fmla="*/ 2438400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680"/>
              <a:gd name="T14" fmla="*/ 1344 w 1344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680">
                <a:moveTo>
                  <a:pt x="1200" y="0"/>
                </a:moveTo>
                <a:lnTo>
                  <a:pt x="1344" y="0"/>
                </a:lnTo>
                <a:lnTo>
                  <a:pt x="1344" y="1680"/>
                </a:lnTo>
                <a:lnTo>
                  <a:pt x="0" y="168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3" name="Rectangle 107"/>
          <p:cNvSpPr>
            <a:spLocks noChangeArrowheads="1"/>
          </p:cNvSpPr>
          <p:nvPr/>
        </p:nvSpPr>
        <p:spPr bwMode="auto">
          <a:xfrm>
            <a:off x="3657600" y="2424386"/>
            <a:ext cx="152400" cy="3126382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4" name="Freeform 108"/>
          <p:cNvSpPr>
            <a:spLocks/>
          </p:cNvSpPr>
          <p:nvPr/>
        </p:nvSpPr>
        <p:spPr bwMode="auto">
          <a:xfrm>
            <a:off x="5943600" y="3033986"/>
            <a:ext cx="2819400" cy="3030384"/>
          </a:xfrm>
          <a:custGeom>
            <a:avLst/>
            <a:gdLst>
              <a:gd name="T0" fmla="*/ 0 w 1776"/>
              <a:gd name="T1" fmla="*/ 0 h 2208"/>
              <a:gd name="T2" fmla="*/ 2819400 w 1776"/>
              <a:gd name="T3" fmla="*/ 0 h 2208"/>
              <a:gd name="T4" fmla="*/ 2819400 w 1776"/>
              <a:gd name="T5" fmla="*/ 3429000 h 2208"/>
              <a:gd name="T6" fmla="*/ 533400 w 1776"/>
              <a:gd name="T7" fmla="*/ 342900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208"/>
              <a:gd name="T14" fmla="*/ 1776 w 177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208">
                <a:moveTo>
                  <a:pt x="0" y="0"/>
                </a:moveTo>
                <a:lnTo>
                  <a:pt x="1776" y="0"/>
                </a:lnTo>
                <a:lnTo>
                  <a:pt x="1776" y="2208"/>
                </a:lnTo>
                <a:lnTo>
                  <a:pt x="336" y="22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215" name="Rectangle 53"/>
          <p:cNvSpPr>
            <a:spLocks noChangeArrowheads="1"/>
          </p:cNvSpPr>
          <p:nvPr/>
        </p:nvSpPr>
        <p:spPr bwMode="auto">
          <a:xfrm>
            <a:off x="3124200" y="1206624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Calibri" pitchFamily="34" charset="0"/>
              </a:rPr>
              <a:t>insn</a:t>
            </a: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 buffer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Number of pipeline stages per FU can vary</a:t>
            </a:r>
          </a:p>
        </p:txBody>
      </p:sp>
    </p:spTree>
    <p:extLst>
      <p:ext uri="{BB962C8B-B14F-4D97-AF65-F5344CB8AC3E}">
        <p14:creationId xmlns:p14="http://schemas.microsoft.com/office/powerpoint/2010/main" val="38702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Our-of-Order Topics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i="1" u="sng" dirty="0"/>
              <a:t>Scoreboarding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First </a:t>
            </a:r>
            <a:r>
              <a:rPr lang="en-US" dirty="0" err="1"/>
              <a:t>OoO</a:t>
            </a:r>
            <a:r>
              <a:rPr lang="en-US" dirty="0"/>
              <a:t>, no register renaming</a:t>
            </a:r>
          </a:p>
          <a:p>
            <a:r>
              <a:rPr lang="en-US" dirty="0"/>
              <a:t>“</a:t>
            </a:r>
            <a:r>
              <a:rPr lang="en-US" i="1" u="sng" dirty="0" err="1"/>
              <a:t>Tomasulo’s</a:t>
            </a:r>
            <a:r>
              <a:rPr lang="en-US" i="1" u="sng" dirty="0"/>
              <a:t> algorithm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OoO</a:t>
            </a:r>
            <a:r>
              <a:rPr lang="en-US" dirty="0"/>
              <a:t> with register renaming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Handling precise state and speculation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P6-style execution (Intel Pentium Pro)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R10k-style execution (MIPS R10k)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Handling memory dependencies</a:t>
            </a:r>
          </a:p>
        </p:txBody>
      </p:sp>
    </p:spTree>
    <p:extLst>
      <p:ext uri="{BB962C8B-B14F-4D97-AF65-F5344CB8AC3E}">
        <p14:creationId xmlns:p14="http://schemas.microsoft.com/office/powerpoint/2010/main" val="346744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In-Order Issue, </a:t>
            </a:r>
            <a:r>
              <a:rPr lang="en-US" dirty="0" err="1"/>
              <a:t>OoO</a:t>
            </a:r>
            <a:r>
              <a:rPr lang="en-US" dirty="0"/>
              <a:t> Completion</a:t>
            </a: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6493478" y="2809875"/>
            <a:ext cx="9525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9" name="Rectangle 80"/>
          <p:cNvSpPr>
            <a:spLocks noChangeArrowheads="1"/>
          </p:cNvSpPr>
          <p:nvPr/>
        </p:nvSpPr>
        <p:spPr bwMode="auto">
          <a:xfrm>
            <a:off x="6493478" y="2693988"/>
            <a:ext cx="9525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0" name="Freeform 374"/>
          <p:cNvSpPr>
            <a:spLocks/>
          </p:cNvSpPr>
          <p:nvPr/>
        </p:nvSpPr>
        <p:spPr bwMode="auto">
          <a:xfrm>
            <a:off x="5355240" y="2667000"/>
            <a:ext cx="1557338" cy="1027113"/>
          </a:xfrm>
          <a:custGeom>
            <a:avLst/>
            <a:gdLst/>
            <a:ahLst/>
            <a:cxnLst>
              <a:cxn ang="0">
                <a:pos x="1248" y="776"/>
              </a:cxn>
              <a:cxn ang="0">
                <a:pos x="1104" y="344"/>
              </a:cxn>
              <a:cxn ang="0">
                <a:pos x="624" y="56"/>
              </a:cxn>
              <a:cxn ang="0">
                <a:pos x="0" y="8"/>
              </a:cxn>
            </a:cxnLst>
            <a:rect l="0" t="0" r="r" b="b"/>
            <a:pathLst>
              <a:path w="1248" h="776">
                <a:moveTo>
                  <a:pt x="1248" y="776"/>
                </a:moveTo>
                <a:cubicBezTo>
                  <a:pt x="1228" y="620"/>
                  <a:pt x="1208" y="464"/>
                  <a:pt x="1104" y="344"/>
                </a:cubicBezTo>
                <a:cubicBezTo>
                  <a:pt x="1000" y="224"/>
                  <a:pt x="808" y="112"/>
                  <a:pt x="624" y="56"/>
                </a:cubicBezTo>
                <a:cubicBezTo>
                  <a:pt x="440" y="0"/>
                  <a:pt x="220" y="4"/>
                  <a:pt x="0" y="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3" name="Rectangle 377"/>
          <p:cNvSpPr>
            <a:spLocks noChangeArrowheads="1"/>
          </p:cNvSpPr>
          <p:nvPr/>
        </p:nvSpPr>
        <p:spPr bwMode="auto">
          <a:xfrm>
            <a:off x="6156176" y="3733800"/>
            <a:ext cx="231804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Issue stage needs to check: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    1. Structural Dependence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    2. RAW Hazard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    3. WAW Hazard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600" i="1" dirty="0">
                <a:solidFill>
                  <a:srgbClr val="0000FF"/>
                </a:solidFill>
                <a:latin typeface="Gill Sans MT" pitchFamily="34" charset="0"/>
              </a:rPr>
              <a:t>    4. WAR Hazard</a:t>
            </a:r>
          </a:p>
        </p:txBody>
      </p:sp>
      <p:sp>
        <p:nvSpPr>
          <p:cNvPr id="54" name="AutoShape 378"/>
          <p:cNvSpPr>
            <a:spLocks noChangeArrowheads="1"/>
          </p:cNvSpPr>
          <p:nvPr/>
        </p:nvSpPr>
        <p:spPr bwMode="auto">
          <a:xfrm>
            <a:off x="2764440" y="5334000"/>
            <a:ext cx="3048000" cy="762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Issue = send an 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to execution</a:t>
            </a:r>
          </a:p>
        </p:txBody>
      </p:sp>
      <p:sp>
        <p:nvSpPr>
          <p:cNvPr id="55" name="Rectangle 379"/>
          <p:cNvSpPr>
            <a:spLocks noChangeArrowheads="1"/>
          </p:cNvSpPr>
          <p:nvPr/>
        </p:nvSpPr>
        <p:spPr bwMode="auto">
          <a:xfrm>
            <a:off x="3450240" y="1371600"/>
            <a:ext cx="9144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6" name="Rectangle 380"/>
          <p:cNvSpPr>
            <a:spLocks noChangeArrowheads="1"/>
          </p:cNvSpPr>
          <p:nvPr/>
        </p:nvSpPr>
        <p:spPr bwMode="auto">
          <a:xfrm>
            <a:off x="4364640" y="1371600"/>
            <a:ext cx="9144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7" name="Rectangle 381"/>
          <p:cNvSpPr>
            <a:spLocks noChangeArrowheads="1"/>
          </p:cNvSpPr>
          <p:nvPr/>
        </p:nvSpPr>
        <p:spPr bwMode="auto">
          <a:xfrm>
            <a:off x="3450240" y="1981200"/>
            <a:ext cx="9144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8" name="Rectangle 382"/>
          <p:cNvSpPr>
            <a:spLocks noChangeArrowheads="1"/>
          </p:cNvSpPr>
          <p:nvPr/>
        </p:nvSpPr>
        <p:spPr bwMode="auto">
          <a:xfrm>
            <a:off x="4364640" y="1981200"/>
            <a:ext cx="9144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9" name="Rectangle 383"/>
          <p:cNvSpPr>
            <a:spLocks noChangeArrowheads="1"/>
          </p:cNvSpPr>
          <p:nvPr/>
        </p:nvSpPr>
        <p:spPr bwMode="auto">
          <a:xfrm>
            <a:off x="3450240" y="2590800"/>
            <a:ext cx="9144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0" name="Rectangle 384"/>
          <p:cNvSpPr>
            <a:spLocks noChangeArrowheads="1"/>
          </p:cNvSpPr>
          <p:nvPr/>
        </p:nvSpPr>
        <p:spPr bwMode="auto">
          <a:xfrm>
            <a:off x="4364640" y="2590800"/>
            <a:ext cx="9144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" name="Rectangle 385"/>
          <p:cNvSpPr>
            <a:spLocks noChangeArrowheads="1"/>
          </p:cNvSpPr>
          <p:nvPr/>
        </p:nvSpPr>
        <p:spPr bwMode="auto">
          <a:xfrm>
            <a:off x="3069240" y="32004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INT</a:t>
            </a:r>
          </a:p>
        </p:txBody>
      </p:sp>
      <p:sp>
        <p:nvSpPr>
          <p:cNvPr id="62" name="Rectangle 386"/>
          <p:cNvSpPr>
            <a:spLocks noChangeArrowheads="1"/>
          </p:cNvSpPr>
          <p:nvPr/>
        </p:nvSpPr>
        <p:spPr bwMode="auto">
          <a:xfrm>
            <a:off x="3755040" y="32004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Fadd1</a:t>
            </a:r>
          </a:p>
        </p:txBody>
      </p:sp>
      <p:sp>
        <p:nvSpPr>
          <p:cNvPr id="63" name="Rectangle 387"/>
          <p:cNvSpPr>
            <a:spLocks noChangeArrowheads="1"/>
          </p:cNvSpPr>
          <p:nvPr/>
        </p:nvSpPr>
        <p:spPr bwMode="auto">
          <a:xfrm>
            <a:off x="3755040" y="36576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Fadd2</a:t>
            </a:r>
          </a:p>
        </p:txBody>
      </p:sp>
      <p:sp>
        <p:nvSpPr>
          <p:cNvPr id="64" name="Rectangle 388"/>
          <p:cNvSpPr>
            <a:spLocks noChangeArrowheads="1"/>
          </p:cNvSpPr>
          <p:nvPr/>
        </p:nvSpPr>
        <p:spPr bwMode="auto">
          <a:xfrm>
            <a:off x="4440840" y="32004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Fmul1</a:t>
            </a:r>
          </a:p>
        </p:txBody>
      </p:sp>
      <p:sp>
        <p:nvSpPr>
          <p:cNvPr id="65" name="Rectangle 389"/>
          <p:cNvSpPr>
            <a:spLocks noChangeArrowheads="1"/>
          </p:cNvSpPr>
          <p:nvPr/>
        </p:nvSpPr>
        <p:spPr bwMode="auto">
          <a:xfrm>
            <a:off x="4440840" y="36576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Fmul2</a:t>
            </a:r>
          </a:p>
        </p:txBody>
      </p:sp>
      <p:sp>
        <p:nvSpPr>
          <p:cNvPr id="66" name="Rectangle 390"/>
          <p:cNvSpPr>
            <a:spLocks noChangeArrowheads="1"/>
          </p:cNvSpPr>
          <p:nvPr/>
        </p:nvSpPr>
        <p:spPr bwMode="auto">
          <a:xfrm>
            <a:off x="4440840" y="41148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Fmul3</a:t>
            </a:r>
          </a:p>
        </p:txBody>
      </p:sp>
      <p:sp>
        <p:nvSpPr>
          <p:cNvPr id="67" name="Rectangle 391"/>
          <p:cNvSpPr>
            <a:spLocks noChangeArrowheads="1"/>
          </p:cNvSpPr>
          <p:nvPr/>
        </p:nvSpPr>
        <p:spPr bwMode="auto">
          <a:xfrm>
            <a:off x="5126640" y="320040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Ld/St</a:t>
            </a:r>
          </a:p>
        </p:txBody>
      </p:sp>
      <p:sp>
        <p:nvSpPr>
          <p:cNvPr id="68" name="Rectangle 395"/>
          <p:cNvSpPr>
            <a:spLocks noChangeArrowheads="1"/>
          </p:cNvSpPr>
          <p:nvPr/>
        </p:nvSpPr>
        <p:spPr bwMode="auto">
          <a:xfrm>
            <a:off x="3450240" y="4724400"/>
            <a:ext cx="9144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9" name="Rectangle 396"/>
          <p:cNvSpPr>
            <a:spLocks noChangeArrowheads="1"/>
          </p:cNvSpPr>
          <p:nvPr/>
        </p:nvSpPr>
        <p:spPr bwMode="auto">
          <a:xfrm>
            <a:off x="4364640" y="4724400"/>
            <a:ext cx="9144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" name="Line 397"/>
          <p:cNvSpPr>
            <a:spLocks noChangeShapeType="1"/>
          </p:cNvSpPr>
          <p:nvPr/>
        </p:nvSpPr>
        <p:spPr bwMode="auto">
          <a:xfrm>
            <a:off x="4364640" y="1600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" name="Line 398"/>
          <p:cNvSpPr>
            <a:spLocks noChangeShapeType="1"/>
          </p:cNvSpPr>
          <p:nvPr/>
        </p:nvSpPr>
        <p:spPr bwMode="auto">
          <a:xfrm>
            <a:off x="436464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" name="Line 399"/>
          <p:cNvSpPr>
            <a:spLocks noChangeShapeType="1"/>
          </p:cNvSpPr>
          <p:nvPr/>
        </p:nvSpPr>
        <p:spPr bwMode="auto">
          <a:xfrm>
            <a:off x="4364640" y="2819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" name="Line 400"/>
          <p:cNvSpPr>
            <a:spLocks noChangeShapeType="1"/>
          </p:cNvSpPr>
          <p:nvPr/>
        </p:nvSpPr>
        <p:spPr bwMode="auto">
          <a:xfrm>
            <a:off x="3297840" y="2971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4" name="Line 401"/>
          <p:cNvSpPr>
            <a:spLocks noChangeShapeType="1"/>
          </p:cNvSpPr>
          <p:nvPr/>
        </p:nvSpPr>
        <p:spPr bwMode="auto">
          <a:xfrm>
            <a:off x="329784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5" name="Line 402"/>
          <p:cNvSpPr>
            <a:spLocks noChangeShapeType="1"/>
          </p:cNvSpPr>
          <p:nvPr/>
        </p:nvSpPr>
        <p:spPr bwMode="auto">
          <a:xfrm>
            <a:off x="398364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6" name="Line 403"/>
          <p:cNvSpPr>
            <a:spLocks noChangeShapeType="1"/>
          </p:cNvSpPr>
          <p:nvPr/>
        </p:nvSpPr>
        <p:spPr bwMode="auto">
          <a:xfrm>
            <a:off x="466944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7" name="Line 404"/>
          <p:cNvSpPr>
            <a:spLocks noChangeShapeType="1"/>
          </p:cNvSpPr>
          <p:nvPr/>
        </p:nvSpPr>
        <p:spPr bwMode="auto">
          <a:xfrm>
            <a:off x="535524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8" name="Line 405"/>
          <p:cNvSpPr>
            <a:spLocks noChangeShapeType="1"/>
          </p:cNvSpPr>
          <p:nvPr/>
        </p:nvSpPr>
        <p:spPr bwMode="auto">
          <a:xfrm>
            <a:off x="3983640" y="3429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9" name="Line 406"/>
          <p:cNvSpPr>
            <a:spLocks noChangeShapeType="1"/>
          </p:cNvSpPr>
          <p:nvPr/>
        </p:nvSpPr>
        <p:spPr bwMode="auto">
          <a:xfrm>
            <a:off x="4669440" y="3429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0" name="Line 407"/>
          <p:cNvSpPr>
            <a:spLocks noChangeShapeType="1"/>
          </p:cNvSpPr>
          <p:nvPr/>
        </p:nvSpPr>
        <p:spPr bwMode="auto">
          <a:xfrm>
            <a:off x="4669440" y="3886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1" name="Line 408"/>
          <p:cNvSpPr>
            <a:spLocks noChangeShapeType="1"/>
          </p:cNvSpPr>
          <p:nvPr/>
        </p:nvSpPr>
        <p:spPr bwMode="auto">
          <a:xfrm>
            <a:off x="4364640" y="4495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2" name="Line 409"/>
          <p:cNvSpPr>
            <a:spLocks noChangeShapeType="1"/>
          </p:cNvSpPr>
          <p:nvPr/>
        </p:nvSpPr>
        <p:spPr bwMode="auto">
          <a:xfrm>
            <a:off x="3297840" y="4495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3" name="Line 410"/>
          <p:cNvSpPr>
            <a:spLocks noChangeShapeType="1"/>
          </p:cNvSpPr>
          <p:nvPr/>
        </p:nvSpPr>
        <p:spPr bwMode="auto">
          <a:xfrm>
            <a:off x="3297840" y="34290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" name="Line 411"/>
          <p:cNvSpPr>
            <a:spLocks noChangeShapeType="1"/>
          </p:cNvSpPr>
          <p:nvPr/>
        </p:nvSpPr>
        <p:spPr bwMode="auto">
          <a:xfrm>
            <a:off x="3983640" y="3886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" name="Line 412"/>
          <p:cNvSpPr>
            <a:spLocks noChangeShapeType="1"/>
          </p:cNvSpPr>
          <p:nvPr/>
        </p:nvSpPr>
        <p:spPr bwMode="auto">
          <a:xfrm>
            <a:off x="4669440" y="4343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6" name="Line 413"/>
          <p:cNvSpPr>
            <a:spLocks noChangeShapeType="1"/>
          </p:cNvSpPr>
          <p:nvPr/>
        </p:nvSpPr>
        <p:spPr bwMode="auto">
          <a:xfrm>
            <a:off x="5355240" y="34290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7" name="AutoShape 376"/>
          <p:cNvSpPr>
            <a:spLocks noChangeArrowheads="1"/>
          </p:cNvSpPr>
          <p:nvPr/>
        </p:nvSpPr>
        <p:spPr bwMode="auto">
          <a:xfrm>
            <a:off x="3602640" y="1371600"/>
            <a:ext cx="1524000" cy="1327150"/>
          </a:xfrm>
          <a:prstGeom prst="downArrow">
            <a:avLst>
              <a:gd name="adj1" fmla="val 66000"/>
              <a:gd name="adj2" fmla="val 25727"/>
            </a:avLst>
          </a:prstGeom>
          <a:solidFill>
            <a:srgbClr val="DDDDDD">
              <a:alpha val="80000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In-order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Inst.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Stream</a:t>
            </a:r>
          </a:p>
        </p:txBody>
      </p:sp>
      <p:sp>
        <p:nvSpPr>
          <p:cNvPr id="88" name="AutoShape 414"/>
          <p:cNvSpPr>
            <a:spLocks noChangeArrowheads="1"/>
          </p:cNvSpPr>
          <p:nvPr/>
        </p:nvSpPr>
        <p:spPr bwMode="auto">
          <a:xfrm>
            <a:off x="1773840" y="2971800"/>
            <a:ext cx="1443038" cy="762000"/>
          </a:xfrm>
          <a:prstGeom prst="downArrow">
            <a:avLst>
              <a:gd name="adj1" fmla="val 66000"/>
              <a:gd name="adj2" fmla="val 25727"/>
            </a:avLst>
          </a:prstGeom>
          <a:solidFill>
            <a:srgbClr val="DDDDDD">
              <a:alpha val="80000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FF"/>
                </a:solidFill>
                <a:latin typeface="Gill Sans MT" pitchFamily="34" charset="0"/>
              </a:rPr>
              <a:t>Execution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FF"/>
                </a:solidFill>
                <a:latin typeface="Gill Sans MT" pitchFamily="34" charset="0"/>
              </a:rPr>
              <a:t>Begins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FF"/>
                </a:solidFill>
                <a:latin typeface="Gill Sans MT" pitchFamily="34" charset="0"/>
              </a:rPr>
              <a:t>In-order</a:t>
            </a:r>
          </a:p>
        </p:txBody>
      </p:sp>
      <p:sp>
        <p:nvSpPr>
          <p:cNvPr id="89" name="AutoShape 415"/>
          <p:cNvSpPr>
            <a:spLocks noChangeArrowheads="1"/>
          </p:cNvSpPr>
          <p:nvPr/>
        </p:nvSpPr>
        <p:spPr bwMode="auto">
          <a:xfrm>
            <a:off x="3602640" y="4572000"/>
            <a:ext cx="1524000" cy="641350"/>
          </a:xfrm>
          <a:prstGeom prst="downArrow">
            <a:avLst>
              <a:gd name="adj1" fmla="val 66000"/>
              <a:gd name="adj2" fmla="val 25727"/>
            </a:avLst>
          </a:prstGeom>
          <a:solidFill>
            <a:srgbClr val="DDDDDD">
              <a:alpha val="80000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FF"/>
                </a:solidFill>
                <a:latin typeface="Gill Sans MT" pitchFamily="34" charset="0"/>
              </a:rPr>
              <a:t>Out-of-order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0000FF"/>
                </a:solidFill>
                <a:latin typeface="Gill Sans MT" pitchFamily="34" charset="0"/>
              </a:rPr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78104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Track with Simple Scoreboarding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Scoreboard: a bit-array, 1-bit for each GPR</a:t>
            </a:r>
          </a:p>
          <a:p>
            <a:pPr lvl="1"/>
            <a:r>
              <a:rPr lang="en-US"/>
              <a:t>If the bit is </a:t>
            </a:r>
            <a:r>
              <a:rPr lang="en-US" i="1"/>
              <a:t>not</a:t>
            </a:r>
            <a:r>
              <a:rPr lang="en-US"/>
              <a:t> set: the register has valid data</a:t>
            </a:r>
          </a:p>
          <a:p>
            <a:pPr lvl="1"/>
            <a:r>
              <a:rPr lang="en-US"/>
              <a:t>If the bit is set: the register has stale data</a:t>
            </a:r>
          </a:p>
          <a:p>
            <a:pPr lvl="2">
              <a:buFontTx/>
              <a:buNone/>
            </a:pPr>
            <a:r>
              <a:rPr lang="en-US"/>
              <a:t>i.e., some outstanding instruction is going to change it</a:t>
            </a:r>
          </a:p>
          <a:p>
            <a:r>
              <a:rPr lang="en-US"/>
              <a:t>Issue in Order:      </a:t>
            </a:r>
            <a:r>
              <a:rPr lang="en-US">
                <a:solidFill>
                  <a:srgbClr val="0000FF"/>
                </a:solidFill>
              </a:rPr>
              <a:t>RD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 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Fn</a:t>
            </a:r>
            <a:r>
              <a:rPr lang="en-US">
                <a:sym typeface="Wingdings" pitchFamily="2" charset="2"/>
              </a:rPr>
              <a:t> (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RS</a:t>
            </a:r>
            <a:r>
              <a:rPr lang="en-US">
                <a:sym typeface="Wingdings" pitchFamily="2" charset="2"/>
              </a:rPr>
              <a:t>, 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RT</a:t>
            </a:r>
            <a:r>
              <a:rPr lang="en-US">
                <a:sym typeface="Wingdings" pitchFamily="2" charset="2"/>
              </a:rPr>
              <a:t>)</a:t>
            </a:r>
          </a:p>
          <a:p>
            <a:pPr lvl="1"/>
            <a:r>
              <a:rPr lang="en-US"/>
              <a:t>If SB[</a:t>
            </a:r>
            <a:r>
              <a:rPr lang="en-US">
                <a:solidFill>
                  <a:srgbClr val="0000FF"/>
                </a:solidFill>
              </a:rPr>
              <a:t>RS</a:t>
            </a:r>
            <a:r>
              <a:rPr lang="en-US"/>
              <a:t>] or SB[</a:t>
            </a:r>
            <a:r>
              <a:rPr lang="en-US">
                <a:solidFill>
                  <a:srgbClr val="0000FF"/>
                </a:solidFill>
              </a:rPr>
              <a:t>RT</a:t>
            </a:r>
            <a:r>
              <a:rPr lang="en-US"/>
              <a:t>] is set </a:t>
            </a:r>
            <a:r>
              <a:rPr lang="en-US">
                <a:sym typeface="Wingdings" pitchFamily="2" charset="2"/>
              </a:rPr>
              <a:t> RAW, stall</a:t>
            </a:r>
          </a:p>
          <a:p>
            <a:pPr lvl="1"/>
            <a:r>
              <a:rPr lang="en-US">
                <a:sym typeface="Wingdings" pitchFamily="2" charset="2"/>
              </a:rPr>
              <a:t>If SB[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RD</a:t>
            </a:r>
            <a:r>
              <a:rPr lang="en-US">
                <a:sym typeface="Wingdings" pitchFamily="2" charset="2"/>
              </a:rPr>
              <a:t>] is set  WAW, stall</a:t>
            </a:r>
          </a:p>
          <a:p>
            <a:pPr lvl="1"/>
            <a:r>
              <a:rPr lang="en-US">
                <a:sym typeface="Wingdings" pitchFamily="2" charset="2"/>
              </a:rPr>
              <a:t>Else, dispatch to FU (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Fn</a:t>
            </a:r>
            <a:r>
              <a:rPr lang="en-US">
                <a:sym typeface="Wingdings" pitchFamily="2" charset="2"/>
              </a:rPr>
              <a:t>) and set SB[</a:t>
            </a:r>
            <a:r>
              <a:rPr lang="en-US">
                <a:solidFill>
                  <a:srgbClr val="0000FF"/>
                </a:solidFill>
                <a:sym typeface="Wingdings" pitchFamily="2" charset="2"/>
              </a:rPr>
              <a:t>RD</a:t>
            </a:r>
            <a:r>
              <a:rPr lang="en-US">
                <a:sym typeface="Wingdings" pitchFamily="2" charset="2"/>
              </a:rPr>
              <a:t>]</a:t>
            </a:r>
          </a:p>
          <a:p>
            <a:r>
              <a:rPr lang="en-US"/>
              <a:t>Complete out-of-order</a:t>
            </a:r>
          </a:p>
          <a:p>
            <a:pPr lvl="1"/>
            <a:r>
              <a:rPr lang="en-US"/>
              <a:t>Update GPR[</a:t>
            </a:r>
            <a:r>
              <a:rPr lang="en-US">
                <a:solidFill>
                  <a:srgbClr val="0000FF"/>
                </a:solidFill>
              </a:rPr>
              <a:t>RD</a:t>
            </a:r>
            <a:r>
              <a:rPr lang="en-US"/>
              <a:t>], clear SB[</a:t>
            </a:r>
            <a:r>
              <a:rPr lang="en-US">
                <a:solidFill>
                  <a:srgbClr val="0000FF"/>
                </a:solidFill>
              </a:rPr>
              <a:t>RD</a:t>
            </a:r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2996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 of Register Dependencies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279525" y="1905000"/>
            <a:ext cx="17213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A: R1 = R2 + R3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B: R4 = R1 * R4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15240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15240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15240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1070" name="Rectangle 14"/>
          <p:cNvSpPr>
            <a:spLocks noChangeArrowheads="1"/>
          </p:cNvSpPr>
          <p:nvPr/>
        </p:nvSpPr>
        <p:spPr bwMode="auto">
          <a:xfrm>
            <a:off x="1066800" y="26654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R1</a:t>
            </a:r>
          </a:p>
        </p:txBody>
      </p:sp>
      <p:sp>
        <p:nvSpPr>
          <p:cNvPr id="301071" name="Rectangle 15"/>
          <p:cNvSpPr>
            <a:spLocks noChangeArrowheads="1"/>
          </p:cNvSpPr>
          <p:nvPr/>
        </p:nvSpPr>
        <p:spPr bwMode="auto">
          <a:xfrm>
            <a:off x="1066800" y="29702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R2</a:t>
            </a:r>
          </a:p>
        </p:txBody>
      </p:sp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1066800" y="3275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R3</a:t>
            </a:r>
          </a:p>
        </p:txBody>
      </p: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1066800" y="3579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R4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1285875" y="1524000"/>
            <a:ext cx="1842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Read-After-Write</a:t>
            </a:r>
          </a:p>
        </p:txBody>
      </p:sp>
      <p:sp>
        <p:nvSpPr>
          <p:cNvPr id="301087" name="Line 31"/>
          <p:cNvSpPr>
            <a:spLocks noChangeShapeType="1"/>
          </p:cNvSpPr>
          <p:nvPr/>
        </p:nvSpPr>
        <p:spPr bwMode="auto">
          <a:xfrm>
            <a:off x="1981200" y="213201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01074" name="Rectangle 18"/>
          <p:cNvSpPr>
            <a:spLocks noChangeArrowheads="1"/>
          </p:cNvSpPr>
          <p:nvPr/>
        </p:nvSpPr>
        <p:spPr bwMode="auto">
          <a:xfrm>
            <a:off x="21336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301075" name="Rectangle 19"/>
          <p:cNvSpPr>
            <a:spLocks noChangeArrowheads="1"/>
          </p:cNvSpPr>
          <p:nvPr/>
        </p:nvSpPr>
        <p:spPr bwMode="auto">
          <a:xfrm>
            <a:off x="2133600" y="29702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1076" name="Rectangle 20"/>
          <p:cNvSpPr>
            <a:spLocks noChangeArrowheads="1"/>
          </p:cNvSpPr>
          <p:nvPr/>
        </p:nvSpPr>
        <p:spPr bwMode="auto">
          <a:xfrm>
            <a:off x="21336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1077" name="Rectangle 21"/>
          <p:cNvSpPr>
            <a:spLocks noChangeArrowheads="1"/>
          </p:cNvSpPr>
          <p:nvPr/>
        </p:nvSpPr>
        <p:spPr bwMode="auto">
          <a:xfrm>
            <a:off x="21336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1082" name="AutoShape 26"/>
          <p:cNvCxnSpPr>
            <a:cxnSpLocks noChangeShapeType="1"/>
            <a:stCxn id="301064" idx="3"/>
            <a:endCxn id="301074" idx="1"/>
          </p:cNvCxnSpPr>
          <p:nvPr/>
        </p:nvCxnSpPr>
        <p:spPr bwMode="auto">
          <a:xfrm flipV="1">
            <a:off x="1828800" y="2819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1083" name="AutoShape 27"/>
          <p:cNvCxnSpPr>
            <a:cxnSpLocks noChangeShapeType="1"/>
            <a:stCxn id="301065" idx="3"/>
            <a:endCxn id="301074" idx="1"/>
          </p:cNvCxnSpPr>
          <p:nvPr/>
        </p:nvCxnSpPr>
        <p:spPr bwMode="auto">
          <a:xfrm flipV="1">
            <a:off x="1828800" y="2819400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1078" name="Rectangle 22"/>
          <p:cNvSpPr>
            <a:spLocks noChangeArrowheads="1"/>
          </p:cNvSpPr>
          <p:nvPr/>
        </p:nvSpPr>
        <p:spPr bwMode="auto">
          <a:xfrm>
            <a:off x="2743200" y="2665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301079" name="Rectangle 23"/>
          <p:cNvSpPr>
            <a:spLocks noChangeArrowheads="1"/>
          </p:cNvSpPr>
          <p:nvPr/>
        </p:nvSpPr>
        <p:spPr bwMode="auto">
          <a:xfrm>
            <a:off x="2743200" y="29702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1080" name="Rectangle 24"/>
          <p:cNvSpPr>
            <a:spLocks noChangeArrowheads="1"/>
          </p:cNvSpPr>
          <p:nvPr/>
        </p:nvSpPr>
        <p:spPr bwMode="auto">
          <a:xfrm>
            <a:off x="27432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1081" name="Rectangle 25"/>
          <p:cNvSpPr>
            <a:spLocks noChangeArrowheads="1"/>
          </p:cNvSpPr>
          <p:nvPr/>
        </p:nvSpPr>
        <p:spPr bwMode="auto">
          <a:xfrm>
            <a:off x="27432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21</a:t>
            </a:r>
          </a:p>
        </p:txBody>
      </p:sp>
      <p:cxnSp>
        <p:nvCxnSpPr>
          <p:cNvPr id="301084" name="AutoShape 28"/>
          <p:cNvCxnSpPr>
            <a:cxnSpLocks noChangeShapeType="1"/>
            <a:stCxn id="301074" idx="3"/>
            <a:endCxn id="301081" idx="1"/>
          </p:cNvCxnSpPr>
          <p:nvPr/>
        </p:nvCxnSpPr>
        <p:spPr bwMode="auto">
          <a:xfrm>
            <a:off x="2438400" y="2819400"/>
            <a:ext cx="304800" cy="912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1085" name="AutoShape 29"/>
          <p:cNvCxnSpPr>
            <a:cxnSpLocks noChangeShapeType="1"/>
            <a:stCxn id="301077" idx="3"/>
            <a:endCxn id="301081" idx="1"/>
          </p:cNvCxnSpPr>
          <p:nvPr/>
        </p:nvCxnSpPr>
        <p:spPr bwMode="auto">
          <a:xfrm>
            <a:off x="2438400" y="373221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1096" name="Oval 40"/>
          <p:cNvSpPr>
            <a:spLocks noChangeArrowheads="1"/>
          </p:cNvSpPr>
          <p:nvPr/>
        </p:nvSpPr>
        <p:spPr bwMode="auto">
          <a:xfrm>
            <a:off x="1752600" y="25908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301097" name="Oval 41"/>
          <p:cNvSpPr>
            <a:spLocks noChangeArrowheads="1"/>
          </p:cNvSpPr>
          <p:nvPr/>
        </p:nvSpPr>
        <p:spPr bwMode="auto">
          <a:xfrm>
            <a:off x="2362200" y="3351213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grpSp>
        <p:nvGrpSpPr>
          <p:cNvPr id="301120" name="Group 64"/>
          <p:cNvGrpSpPr>
            <a:grpSpLocks/>
          </p:cNvGrpSpPr>
          <p:nvPr/>
        </p:nvGrpSpPr>
        <p:grpSpPr bwMode="auto">
          <a:xfrm>
            <a:off x="1066800" y="4037013"/>
            <a:ext cx="1981200" cy="1295400"/>
            <a:chOff x="672" y="2784"/>
            <a:chExt cx="1248" cy="816"/>
          </a:xfrm>
        </p:grpSpPr>
        <p:sp>
          <p:nvSpPr>
            <p:cNvPr id="301098" name="Rectangle 42"/>
            <p:cNvSpPr>
              <a:spLocks noChangeArrowheads="1"/>
            </p:cNvSpPr>
            <p:nvPr/>
          </p:nvSpPr>
          <p:spPr bwMode="auto">
            <a:xfrm>
              <a:off x="960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099" name="Rectangle 43"/>
            <p:cNvSpPr>
              <a:spLocks noChangeArrowheads="1"/>
            </p:cNvSpPr>
            <p:nvPr/>
          </p:nvSpPr>
          <p:spPr bwMode="auto">
            <a:xfrm>
              <a:off x="96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00" name="Rectangle 44"/>
            <p:cNvSpPr>
              <a:spLocks noChangeArrowheads="1"/>
            </p:cNvSpPr>
            <p:nvPr/>
          </p:nvSpPr>
          <p:spPr bwMode="auto">
            <a:xfrm>
              <a:off x="96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01" name="Rectangle 45"/>
            <p:cNvSpPr>
              <a:spLocks noChangeArrowheads="1"/>
            </p:cNvSpPr>
            <p:nvPr/>
          </p:nvSpPr>
          <p:spPr bwMode="auto">
            <a:xfrm>
              <a:off x="9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02" name="Rectangle 46"/>
            <p:cNvSpPr>
              <a:spLocks noChangeArrowheads="1"/>
            </p:cNvSpPr>
            <p:nvPr/>
          </p:nvSpPr>
          <p:spPr bwMode="auto">
            <a:xfrm>
              <a:off x="672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03" name="Rectangle 47"/>
            <p:cNvSpPr>
              <a:spLocks noChangeArrowheads="1"/>
            </p:cNvSpPr>
            <p:nvPr/>
          </p:nvSpPr>
          <p:spPr bwMode="auto">
            <a:xfrm>
              <a:off x="672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104" name="Rectangle 48"/>
            <p:cNvSpPr>
              <a:spLocks noChangeArrowheads="1"/>
            </p:cNvSpPr>
            <p:nvPr/>
          </p:nvSpPr>
          <p:spPr bwMode="auto">
            <a:xfrm>
              <a:off x="672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105" name="Rectangle 49"/>
            <p:cNvSpPr>
              <a:spLocks noChangeArrowheads="1"/>
            </p:cNvSpPr>
            <p:nvPr/>
          </p:nvSpPr>
          <p:spPr bwMode="auto">
            <a:xfrm>
              <a:off x="672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106" name="Rectangle 50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07" name="Rectangle 51"/>
            <p:cNvSpPr>
              <a:spLocks noChangeArrowheads="1"/>
            </p:cNvSpPr>
            <p:nvPr/>
          </p:nvSpPr>
          <p:spPr bwMode="auto">
            <a:xfrm>
              <a:off x="1344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08" name="Rectangle 52"/>
            <p:cNvSpPr>
              <a:spLocks noChangeArrowheads="1"/>
            </p:cNvSpPr>
            <p:nvPr/>
          </p:nvSpPr>
          <p:spPr bwMode="auto">
            <a:xfrm>
              <a:off x="1344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09" name="Rectangle 53"/>
            <p:cNvSpPr>
              <a:spLocks noChangeArrowheads="1"/>
            </p:cNvSpPr>
            <p:nvPr/>
          </p:nvSpPr>
          <p:spPr bwMode="auto">
            <a:xfrm>
              <a:off x="13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15</a:t>
              </a:r>
            </a:p>
          </p:txBody>
        </p:sp>
        <p:cxnSp>
          <p:nvCxnSpPr>
            <p:cNvPr id="301110" name="AutoShape 54"/>
            <p:cNvCxnSpPr>
              <a:cxnSpLocks noChangeShapeType="1"/>
              <a:stCxn id="301098" idx="3"/>
              <a:endCxn id="301109" idx="1"/>
            </p:cNvCxnSpPr>
            <p:nvPr/>
          </p:nvCxnSpPr>
          <p:spPr bwMode="auto">
            <a:xfrm>
              <a:off x="1152" y="2928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11" name="AutoShape 55"/>
            <p:cNvCxnSpPr>
              <a:cxnSpLocks noChangeShapeType="1"/>
              <a:stCxn id="301101" idx="3"/>
              <a:endCxn id="301109" idx="1"/>
            </p:cNvCxnSpPr>
            <p:nvPr/>
          </p:nvCxnSpPr>
          <p:spPr bwMode="auto">
            <a:xfrm>
              <a:off x="1152" y="3504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12" name="Rectangle 56"/>
            <p:cNvSpPr>
              <a:spLocks noChangeArrowheads="1"/>
            </p:cNvSpPr>
            <p:nvPr/>
          </p:nvSpPr>
          <p:spPr bwMode="auto">
            <a:xfrm>
              <a:off x="1728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7</a:t>
              </a:r>
            </a:p>
          </p:txBody>
        </p:sp>
        <p:sp>
          <p:nvSpPr>
            <p:cNvPr id="301113" name="Rectangle 57"/>
            <p:cNvSpPr>
              <a:spLocks noChangeArrowheads="1"/>
            </p:cNvSpPr>
            <p:nvPr/>
          </p:nvSpPr>
          <p:spPr bwMode="auto">
            <a:xfrm>
              <a:off x="1728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14" name="Rectangle 58"/>
            <p:cNvSpPr>
              <a:spLocks noChangeArrowheads="1"/>
            </p:cNvSpPr>
            <p:nvPr/>
          </p:nvSpPr>
          <p:spPr bwMode="auto">
            <a:xfrm>
              <a:off x="1728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15" name="Rectangle 59"/>
            <p:cNvSpPr>
              <a:spLocks noChangeArrowheads="1"/>
            </p:cNvSpPr>
            <p:nvPr/>
          </p:nvSpPr>
          <p:spPr bwMode="auto">
            <a:xfrm>
              <a:off x="17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15</a:t>
              </a:r>
            </a:p>
          </p:txBody>
        </p:sp>
        <p:cxnSp>
          <p:nvCxnSpPr>
            <p:cNvPr id="301116" name="AutoShape 60"/>
            <p:cNvCxnSpPr>
              <a:cxnSpLocks noChangeShapeType="1"/>
              <a:stCxn id="301107" idx="3"/>
              <a:endCxn id="301112" idx="1"/>
            </p:cNvCxnSpPr>
            <p:nvPr/>
          </p:nvCxnSpPr>
          <p:spPr bwMode="auto">
            <a:xfrm flipV="1">
              <a:off x="1536" y="292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17" name="AutoShape 61"/>
            <p:cNvCxnSpPr>
              <a:cxnSpLocks noChangeShapeType="1"/>
              <a:stCxn id="301108" idx="3"/>
              <a:endCxn id="301112" idx="1"/>
            </p:cNvCxnSpPr>
            <p:nvPr/>
          </p:nvCxnSpPr>
          <p:spPr bwMode="auto">
            <a:xfrm flipV="1">
              <a:off x="1536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18" name="Oval 62"/>
            <p:cNvSpPr>
              <a:spLocks noChangeArrowheads="1"/>
            </p:cNvSpPr>
            <p:nvPr/>
          </p:nvSpPr>
          <p:spPr bwMode="auto">
            <a:xfrm>
              <a:off x="1104" y="326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301119" name="Oval 63"/>
            <p:cNvSpPr>
              <a:spLocks noChangeArrowheads="1"/>
            </p:cNvSpPr>
            <p:nvPr/>
          </p:nvSpPr>
          <p:spPr bwMode="auto">
            <a:xfrm>
              <a:off x="1488" y="2784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</p:grpSp>
      <p:grpSp>
        <p:nvGrpSpPr>
          <p:cNvPr id="301220" name="Group 164"/>
          <p:cNvGrpSpPr>
            <a:grpSpLocks/>
          </p:cNvGrpSpPr>
          <p:nvPr/>
        </p:nvGrpSpPr>
        <p:grpSpPr bwMode="auto">
          <a:xfrm>
            <a:off x="3505201" y="1524000"/>
            <a:ext cx="2046288" cy="2360613"/>
            <a:chOff x="2208" y="1201"/>
            <a:chExt cx="1289" cy="1487"/>
          </a:xfrm>
        </p:grpSpPr>
        <p:sp>
          <p:nvSpPr>
            <p:cNvPr id="301121" name="Text Box 65"/>
            <p:cNvSpPr txBox="1">
              <a:spLocks noChangeArrowheads="1"/>
            </p:cNvSpPr>
            <p:nvPr/>
          </p:nvSpPr>
          <p:spPr bwMode="auto">
            <a:xfrm>
              <a:off x="2332" y="1441"/>
              <a:ext cx="104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A: R1 = R3 / R4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B: R3 = R2 * R4</a:t>
              </a:r>
            </a:p>
          </p:txBody>
        </p:sp>
        <p:sp>
          <p:nvSpPr>
            <p:cNvPr id="301122" name="Text Box 66"/>
            <p:cNvSpPr txBox="1">
              <a:spLocks noChangeArrowheads="1"/>
            </p:cNvSpPr>
            <p:nvPr/>
          </p:nvSpPr>
          <p:spPr bwMode="auto">
            <a:xfrm>
              <a:off x="2336" y="1201"/>
              <a:ext cx="11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Write-After-Read</a:t>
              </a:r>
            </a:p>
          </p:txBody>
        </p:sp>
        <p:sp>
          <p:nvSpPr>
            <p:cNvPr id="301123" name="Line 67"/>
            <p:cNvSpPr>
              <a:spLocks noChangeShapeType="1"/>
            </p:cNvSpPr>
            <p:nvPr/>
          </p:nvSpPr>
          <p:spPr bwMode="auto">
            <a:xfrm flipH="1">
              <a:off x="2784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01124" name="Rectangle 68"/>
            <p:cNvSpPr>
              <a:spLocks noChangeArrowheads="1"/>
            </p:cNvSpPr>
            <p:nvPr/>
          </p:nvSpPr>
          <p:spPr bwMode="auto">
            <a:xfrm>
              <a:off x="2496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25" name="Rectangle 69"/>
            <p:cNvSpPr>
              <a:spLocks noChangeArrowheads="1"/>
            </p:cNvSpPr>
            <p:nvPr/>
          </p:nvSpPr>
          <p:spPr bwMode="auto">
            <a:xfrm>
              <a:off x="249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26" name="Rectangle 70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27" name="Rectangle 71"/>
            <p:cNvSpPr>
              <a:spLocks noChangeArrowheads="1"/>
            </p:cNvSpPr>
            <p:nvPr/>
          </p:nvSpPr>
          <p:spPr bwMode="auto">
            <a:xfrm>
              <a:off x="249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28" name="Rectangle 72"/>
            <p:cNvSpPr>
              <a:spLocks noChangeArrowheads="1"/>
            </p:cNvSpPr>
            <p:nvPr/>
          </p:nvSpPr>
          <p:spPr bwMode="auto">
            <a:xfrm>
              <a:off x="2208" y="192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29" name="Rectangle 73"/>
            <p:cNvSpPr>
              <a:spLocks noChangeArrowheads="1"/>
            </p:cNvSpPr>
            <p:nvPr/>
          </p:nvSpPr>
          <p:spPr bwMode="auto">
            <a:xfrm>
              <a:off x="2208" y="211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130" name="Rectangle 74"/>
            <p:cNvSpPr>
              <a:spLocks noChangeArrowheads="1"/>
            </p:cNvSpPr>
            <p:nvPr/>
          </p:nvSpPr>
          <p:spPr bwMode="auto">
            <a:xfrm>
              <a:off x="2208" y="23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131" name="Rectangle 75"/>
            <p:cNvSpPr>
              <a:spLocks noChangeArrowheads="1"/>
            </p:cNvSpPr>
            <p:nvPr/>
          </p:nvSpPr>
          <p:spPr bwMode="auto">
            <a:xfrm>
              <a:off x="2208" y="249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132" name="Rectangle 76"/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33" name="Rectangle 77"/>
            <p:cNvSpPr>
              <a:spLocks noChangeArrowheads="1"/>
            </p:cNvSpPr>
            <p:nvPr/>
          </p:nvSpPr>
          <p:spPr bwMode="auto">
            <a:xfrm>
              <a:off x="288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34" name="Rectangle 78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35" name="Rectangle 79"/>
            <p:cNvSpPr>
              <a:spLocks noChangeArrowheads="1"/>
            </p:cNvSpPr>
            <p:nvPr/>
          </p:nvSpPr>
          <p:spPr bwMode="auto">
            <a:xfrm>
              <a:off x="288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36" name="AutoShape 80"/>
            <p:cNvCxnSpPr>
              <a:cxnSpLocks noChangeShapeType="1"/>
              <a:stCxn id="301126" idx="3"/>
              <a:endCxn id="301132" idx="1"/>
            </p:cNvCxnSpPr>
            <p:nvPr/>
          </p:nvCxnSpPr>
          <p:spPr bwMode="auto">
            <a:xfrm flipV="1">
              <a:off x="2688" y="2016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37" name="AutoShape 81"/>
            <p:cNvCxnSpPr>
              <a:cxnSpLocks noChangeShapeType="1"/>
              <a:stCxn id="301127" idx="3"/>
              <a:endCxn id="301132" idx="1"/>
            </p:cNvCxnSpPr>
            <p:nvPr/>
          </p:nvCxnSpPr>
          <p:spPr bwMode="auto">
            <a:xfrm flipV="1">
              <a:off x="2688" y="201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38" name="Rectangle 82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39" name="Rectangle 83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40" name="Rectangle 84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-6</a:t>
              </a:r>
            </a:p>
          </p:txBody>
        </p:sp>
        <p:sp>
          <p:nvSpPr>
            <p:cNvPr id="301141" name="Rectangle 85"/>
            <p:cNvSpPr>
              <a:spLocks noChangeArrowheads="1"/>
            </p:cNvSpPr>
            <p:nvPr/>
          </p:nvSpPr>
          <p:spPr bwMode="auto">
            <a:xfrm>
              <a:off x="326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42" name="AutoShape 86"/>
            <p:cNvCxnSpPr>
              <a:cxnSpLocks noChangeShapeType="1"/>
              <a:stCxn id="301140" idx="1"/>
              <a:endCxn id="301133" idx="3"/>
            </p:cNvCxnSpPr>
            <p:nvPr/>
          </p:nvCxnSpPr>
          <p:spPr bwMode="auto">
            <a:xfrm flipH="1" flipV="1">
              <a:off x="3072" y="220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43" name="AutoShape 87"/>
            <p:cNvCxnSpPr>
              <a:cxnSpLocks noChangeShapeType="1"/>
              <a:stCxn id="301135" idx="3"/>
              <a:endCxn id="301140" idx="1"/>
            </p:cNvCxnSpPr>
            <p:nvPr/>
          </p:nvCxnSpPr>
          <p:spPr bwMode="auto">
            <a:xfrm flipV="1">
              <a:off x="3072" y="2400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44" name="Oval 88"/>
            <p:cNvSpPr>
              <a:spLocks noChangeArrowheads="1"/>
            </p:cNvSpPr>
            <p:nvPr/>
          </p:nvSpPr>
          <p:spPr bwMode="auto">
            <a:xfrm>
              <a:off x="2640" y="1872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1145" name="Oval 89"/>
            <p:cNvSpPr>
              <a:spLocks noChangeArrowheads="1"/>
            </p:cNvSpPr>
            <p:nvPr/>
          </p:nvSpPr>
          <p:spPr bwMode="auto">
            <a:xfrm>
              <a:off x="3024" y="2016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  <p:grpSp>
        <p:nvGrpSpPr>
          <p:cNvPr id="301217" name="Group 161"/>
          <p:cNvGrpSpPr>
            <a:grpSpLocks/>
          </p:cNvGrpSpPr>
          <p:nvPr/>
        </p:nvGrpSpPr>
        <p:grpSpPr bwMode="auto">
          <a:xfrm>
            <a:off x="3505200" y="4038601"/>
            <a:ext cx="1981200" cy="1295400"/>
            <a:chOff x="2208" y="2785"/>
            <a:chExt cx="1248" cy="816"/>
          </a:xfrm>
        </p:grpSpPr>
        <p:sp>
          <p:nvSpPr>
            <p:cNvPr id="301146" name="Rectangle 90"/>
            <p:cNvSpPr>
              <a:spLocks noChangeArrowheads="1"/>
            </p:cNvSpPr>
            <p:nvPr/>
          </p:nvSpPr>
          <p:spPr bwMode="auto">
            <a:xfrm>
              <a:off x="2496" y="2833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47" name="Rectangle 91"/>
            <p:cNvSpPr>
              <a:spLocks noChangeArrowheads="1"/>
            </p:cNvSpPr>
            <p:nvPr/>
          </p:nvSpPr>
          <p:spPr bwMode="auto">
            <a:xfrm>
              <a:off x="2496" y="3025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48" name="Rectangle 92"/>
            <p:cNvSpPr>
              <a:spLocks noChangeArrowheads="1"/>
            </p:cNvSpPr>
            <p:nvPr/>
          </p:nvSpPr>
          <p:spPr bwMode="auto">
            <a:xfrm>
              <a:off x="2496" y="3217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49" name="Rectangle 93"/>
            <p:cNvSpPr>
              <a:spLocks noChangeArrowheads="1"/>
            </p:cNvSpPr>
            <p:nvPr/>
          </p:nvSpPr>
          <p:spPr bwMode="auto">
            <a:xfrm>
              <a:off x="2496" y="3409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50" name="Rectangle 94"/>
            <p:cNvSpPr>
              <a:spLocks noChangeArrowheads="1"/>
            </p:cNvSpPr>
            <p:nvPr/>
          </p:nvSpPr>
          <p:spPr bwMode="auto">
            <a:xfrm>
              <a:off x="2208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51" name="Rectangle 95"/>
            <p:cNvSpPr>
              <a:spLocks noChangeArrowheads="1"/>
            </p:cNvSpPr>
            <p:nvPr/>
          </p:nvSpPr>
          <p:spPr bwMode="auto">
            <a:xfrm>
              <a:off x="2208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152" name="Rectangle 96"/>
            <p:cNvSpPr>
              <a:spLocks noChangeArrowheads="1"/>
            </p:cNvSpPr>
            <p:nvPr/>
          </p:nvSpPr>
          <p:spPr bwMode="auto">
            <a:xfrm>
              <a:off x="2208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153" name="Rectangle 97"/>
            <p:cNvSpPr>
              <a:spLocks noChangeArrowheads="1"/>
            </p:cNvSpPr>
            <p:nvPr/>
          </p:nvSpPr>
          <p:spPr bwMode="auto">
            <a:xfrm>
              <a:off x="2208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154" name="Rectangle 98"/>
            <p:cNvSpPr>
              <a:spLocks noChangeArrowheads="1"/>
            </p:cNvSpPr>
            <p:nvPr/>
          </p:nvSpPr>
          <p:spPr bwMode="auto">
            <a:xfrm>
              <a:off x="2880" y="2833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55" name="Rectangle 99"/>
            <p:cNvSpPr>
              <a:spLocks noChangeArrowheads="1"/>
            </p:cNvSpPr>
            <p:nvPr/>
          </p:nvSpPr>
          <p:spPr bwMode="auto">
            <a:xfrm>
              <a:off x="2880" y="3025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56" name="Rectangle 100"/>
            <p:cNvSpPr>
              <a:spLocks noChangeArrowheads="1"/>
            </p:cNvSpPr>
            <p:nvPr/>
          </p:nvSpPr>
          <p:spPr bwMode="auto">
            <a:xfrm>
              <a:off x="2880" y="3217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-6</a:t>
              </a:r>
            </a:p>
          </p:txBody>
        </p:sp>
        <p:sp>
          <p:nvSpPr>
            <p:cNvPr id="301157" name="Rectangle 101"/>
            <p:cNvSpPr>
              <a:spLocks noChangeArrowheads="1"/>
            </p:cNvSpPr>
            <p:nvPr/>
          </p:nvSpPr>
          <p:spPr bwMode="auto">
            <a:xfrm>
              <a:off x="2880" y="3409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58" name="AutoShape 102"/>
            <p:cNvCxnSpPr>
              <a:cxnSpLocks noChangeShapeType="1"/>
              <a:stCxn id="301156" idx="3"/>
              <a:endCxn id="301160" idx="1"/>
            </p:cNvCxnSpPr>
            <p:nvPr/>
          </p:nvCxnSpPr>
          <p:spPr bwMode="auto">
            <a:xfrm flipV="1">
              <a:off x="3072" y="2929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59" name="AutoShape 103"/>
            <p:cNvCxnSpPr>
              <a:cxnSpLocks noChangeShapeType="1"/>
              <a:stCxn id="301157" idx="3"/>
              <a:endCxn id="301160" idx="1"/>
            </p:cNvCxnSpPr>
            <p:nvPr/>
          </p:nvCxnSpPr>
          <p:spPr bwMode="auto">
            <a:xfrm flipV="1">
              <a:off x="3072" y="2929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60" name="Rectangle 104"/>
            <p:cNvSpPr>
              <a:spLocks noChangeArrowheads="1"/>
            </p:cNvSpPr>
            <p:nvPr/>
          </p:nvSpPr>
          <p:spPr bwMode="auto">
            <a:xfrm>
              <a:off x="3264" y="2833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61" name="Rectangle 105"/>
            <p:cNvSpPr>
              <a:spLocks noChangeArrowheads="1"/>
            </p:cNvSpPr>
            <p:nvPr/>
          </p:nvSpPr>
          <p:spPr bwMode="auto">
            <a:xfrm>
              <a:off x="3264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62" name="Rectangle 106"/>
            <p:cNvSpPr>
              <a:spLocks noChangeArrowheads="1"/>
            </p:cNvSpPr>
            <p:nvPr/>
          </p:nvSpPr>
          <p:spPr bwMode="auto">
            <a:xfrm>
              <a:off x="3264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-6</a:t>
              </a:r>
            </a:p>
          </p:txBody>
        </p:sp>
        <p:sp>
          <p:nvSpPr>
            <p:cNvPr id="301163" name="Rectangle 107"/>
            <p:cNvSpPr>
              <a:spLocks noChangeArrowheads="1"/>
            </p:cNvSpPr>
            <p:nvPr/>
          </p:nvSpPr>
          <p:spPr bwMode="auto">
            <a:xfrm>
              <a:off x="326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64" name="AutoShape 108"/>
            <p:cNvCxnSpPr>
              <a:cxnSpLocks noChangeShapeType="1"/>
              <a:stCxn id="301156" idx="1"/>
              <a:endCxn id="301147" idx="3"/>
            </p:cNvCxnSpPr>
            <p:nvPr/>
          </p:nvCxnSpPr>
          <p:spPr bwMode="auto">
            <a:xfrm rot="10800000">
              <a:off x="2688" y="3121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65" name="AutoShape 109"/>
            <p:cNvCxnSpPr>
              <a:cxnSpLocks noChangeShapeType="1"/>
              <a:stCxn id="301149" idx="3"/>
              <a:endCxn id="301156" idx="1"/>
            </p:cNvCxnSpPr>
            <p:nvPr/>
          </p:nvCxnSpPr>
          <p:spPr bwMode="auto">
            <a:xfrm flipV="1">
              <a:off x="2688" y="3313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66" name="Oval 110"/>
            <p:cNvSpPr>
              <a:spLocks noChangeArrowheads="1"/>
            </p:cNvSpPr>
            <p:nvPr/>
          </p:nvSpPr>
          <p:spPr bwMode="auto">
            <a:xfrm>
              <a:off x="3024" y="2785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1167" name="Oval 111"/>
            <p:cNvSpPr>
              <a:spLocks noChangeArrowheads="1"/>
            </p:cNvSpPr>
            <p:nvPr/>
          </p:nvSpPr>
          <p:spPr bwMode="auto">
            <a:xfrm>
              <a:off x="2640" y="2929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  <p:grpSp>
        <p:nvGrpSpPr>
          <p:cNvPr id="301218" name="Group 162"/>
          <p:cNvGrpSpPr>
            <a:grpSpLocks/>
          </p:cNvGrpSpPr>
          <p:nvPr/>
        </p:nvGrpSpPr>
        <p:grpSpPr bwMode="auto">
          <a:xfrm>
            <a:off x="5943600" y="1524000"/>
            <a:ext cx="2190750" cy="2360613"/>
            <a:chOff x="3744" y="1201"/>
            <a:chExt cx="1380" cy="1487"/>
          </a:xfrm>
        </p:grpSpPr>
        <p:sp>
          <p:nvSpPr>
            <p:cNvPr id="301168" name="Text Box 112"/>
            <p:cNvSpPr txBox="1">
              <a:spLocks noChangeArrowheads="1"/>
            </p:cNvSpPr>
            <p:nvPr/>
          </p:nvSpPr>
          <p:spPr bwMode="auto">
            <a:xfrm>
              <a:off x="3896" y="1201"/>
              <a:ext cx="1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Write-After-Write</a:t>
              </a:r>
            </a:p>
          </p:txBody>
        </p:sp>
        <p:sp>
          <p:nvSpPr>
            <p:cNvPr id="301169" name="Text Box 113"/>
            <p:cNvSpPr txBox="1">
              <a:spLocks noChangeArrowheads="1"/>
            </p:cNvSpPr>
            <p:nvPr/>
          </p:nvSpPr>
          <p:spPr bwMode="auto">
            <a:xfrm>
              <a:off x="3888" y="1441"/>
              <a:ext cx="108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A: R1 = R2 + R3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B: R1 = R3 * R4</a:t>
              </a:r>
            </a:p>
          </p:txBody>
        </p:sp>
        <p:sp>
          <p:nvSpPr>
            <p:cNvPr id="301171" name="Freeform 115"/>
            <p:cNvSpPr>
              <a:spLocks/>
            </p:cNvSpPr>
            <p:nvPr/>
          </p:nvSpPr>
          <p:spPr bwMode="auto">
            <a:xfrm>
              <a:off x="4320" y="1536"/>
              <a:ext cx="9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48" y="160"/>
                    <a:pt x="0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01172" name="Rectangle 116"/>
            <p:cNvSpPr>
              <a:spLocks noChangeArrowheads="1"/>
            </p:cNvSpPr>
            <p:nvPr/>
          </p:nvSpPr>
          <p:spPr bwMode="auto">
            <a:xfrm>
              <a:off x="403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73" name="Rectangle 117"/>
            <p:cNvSpPr>
              <a:spLocks noChangeArrowheads="1"/>
            </p:cNvSpPr>
            <p:nvPr/>
          </p:nvSpPr>
          <p:spPr bwMode="auto">
            <a:xfrm>
              <a:off x="403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74" name="Rectangle 118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75" name="Rectangle 119"/>
            <p:cNvSpPr>
              <a:spLocks noChangeArrowheads="1"/>
            </p:cNvSpPr>
            <p:nvPr/>
          </p:nvSpPr>
          <p:spPr bwMode="auto">
            <a:xfrm>
              <a:off x="403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76" name="Rectangle 120"/>
            <p:cNvSpPr>
              <a:spLocks noChangeArrowheads="1"/>
            </p:cNvSpPr>
            <p:nvPr/>
          </p:nvSpPr>
          <p:spPr bwMode="auto">
            <a:xfrm>
              <a:off x="3744" y="192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77" name="Rectangle 121"/>
            <p:cNvSpPr>
              <a:spLocks noChangeArrowheads="1"/>
            </p:cNvSpPr>
            <p:nvPr/>
          </p:nvSpPr>
          <p:spPr bwMode="auto">
            <a:xfrm>
              <a:off x="3744" y="211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178" name="Rectangle 122"/>
            <p:cNvSpPr>
              <a:spLocks noChangeArrowheads="1"/>
            </p:cNvSpPr>
            <p:nvPr/>
          </p:nvSpPr>
          <p:spPr bwMode="auto">
            <a:xfrm>
              <a:off x="3744" y="230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179" name="Rectangle 123"/>
            <p:cNvSpPr>
              <a:spLocks noChangeArrowheads="1"/>
            </p:cNvSpPr>
            <p:nvPr/>
          </p:nvSpPr>
          <p:spPr bwMode="auto">
            <a:xfrm>
              <a:off x="3744" y="249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180" name="Rectangle 124"/>
            <p:cNvSpPr>
              <a:spLocks noChangeArrowheads="1"/>
            </p:cNvSpPr>
            <p:nvPr/>
          </p:nvSpPr>
          <p:spPr bwMode="auto">
            <a:xfrm>
              <a:off x="4416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7</a:t>
              </a:r>
            </a:p>
          </p:txBody>
        </p:sp>
        <p:sp>
          <p:nvSpPr>
            <p:cNvPr id="301181" name="Rectangle 125"/>
            <p:cNvSpPr>
              <a:spLocks noChangeArrowheads="1"/>
            </p:cNvSpPr>
            <p:nvPr/>
          </p:nvSpPr>
          <p:spPr bwMode="auto">
            <a:xfrm>
              <a:off x="441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82" name="Rectangle 126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83" name="Rectangle 127"/>
            <p:cNvSpPr>
              <a:spLocks noChangeArrowheads="1"/>
            </p:cNvSpPr>
            <p:nvPr/>
          </p:nvSpPr>
          <p:spPr bwMode="auto">
            <a:xfrm>
              <a:off x="441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84" name="AutoShape 128"/>
            <p:cNvCxnSpPr>
              <a:cxnSpLocks noChangeShapeType="1"/>
              <a:stCxn id="301173" idx="3"/>
              <a:endCxn id="301180" idx="1"/>
            </p:cNvCxnSpPr>
            <p:nvPr/>
          </p:nvCxnSpPr>
          <p:spPr bwMode="auto">
            <a:xfrm flipV="1">
              <a:off x="4224" y="2016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85" name="AutoShape 129"/>
            <p:cNvCxnSpPr>
              <a:cxnSpLocks noChangeShapeType="1"/>
              <a:stCxn id="301174" idx="3"/>
              <a:endCxn id="301180" idx="1"/>
            </p:cNvCxnSpPr>
            <p:nvPr/>
          </p:nvCxnSpPr>
          <p:spPr bwMode="auto">
            <a:xfrm flipV="1">
              <a:off x="4224" y="2016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86" name="Rectangle 130"/>
            <p:cNvSpPr>
              <a:spLocks noChangeArrowheads="1"/>
            </p:cNvSpPr>
            <p:nvPr/>
          </p:nvSpPr>
          <p:spPr bwMode="auto">
            <a:xfrm>
              <a:off x="480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1187" name="Rectangle 131"/>
            <p:cNvSpPr>
              <a:spLocks noChangeArrowheads="1"/>
            </p:cNvSpPr>
            <p:nvPr/>
          </p:nvSpPr>
          <p:spPr bwMode="auto">
            <a:xfrm>
              <a:off x="480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88" name="Rectangle 132"/>
            <p:cNvSpPr>
              <a:spLocks noChangeArrowheads="1"/>
            </p:cNvSpPr>
            <p:nvPr/>
          </p:nvSpPr>
          <p:spPr bwMode="auto">
            <a:xfrm>
              <a:off x="480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89" name="Rectangle 133"/>
            <p:cNvSpPr>
              <a:spLocks noChangeArrowheads="1"/>
            </p:cNvSpPr>
            <p:nvPr/>
          </p:nvSpPr>
          <p:spPr bwMode="auto">
            <a:xfrm>
              <a:off x="480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190" name="AutoShape 134"/>
            <p:cNvCxnSpPr>
              <a:cxnSpLocks noChangeShapeType="1"/>
              <a:stCxn id="301186" idx="1"/>
              <a:endCxn id="301182" idx="3"/>
            </p:cNvCxnSpPr>
            <p:nvPr/>
          </p:nvCxnSpPr>
          <p:spPr bwMode="auto">
            <a:xfrm flipH="1">
              <a:off x="4608" y="2016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191" name="AutoShape 135"/>
            <p:cNvCxnSpPr>
              <a:cxnSpLocks noChangeShapeType="1"/>
              <a:stCxn id="301183" idx="3"/>
              <a:endCxn id="301186" idx="1"/>
            </p:cNvCxnSpPr>
            <p:nvPr/>
          </p:nvCxnSpPr>
          <p:spPr bwMode="auto">
            <a:xfrm flipV="1">
              <a:off x="4608" y="201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192" name="Oval 136"/>
            <p:cNvSpPr>
              <a:spLocks noChangeArrowheads="1"/>
            </p:cNvSpPr>
            <p:nvPr/>
          </p:nvSpPr>
          <p:spPr bwMode="auto">
            <a:xfrm>
              <a:off x="4176" y="1872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1193" name="Oval 137"/>
            <p:cNvSpPr>
              <a:spLocks noChangeArrowheads="1"/>
            </p:cNvSpPr>
            <p:nvPr/>
          </p:nvSpPr>
          <p:spPr bwMode="auto">
            <a:xfrm>
              <a:off x="4560" y="1872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  <p:grpSp>
        <p:nvGrpSpPr>
          <p:cNvPr id="301219" name="Group 163"/>
          <p:cNvGrpSpPr>
            <a:grpSpLocks/>
          </p:cNvGrpSpPr>
          <p:nvPr/>
        </p:nvGrpSpPr>
        <p:grpSpPr bwMode="auto">
          <a:xfrm>
            <a:off x="5943600" y="4040189"/>
            <a:ext cx="1981200" cy="1295400"/>
            <a:chOff x="3744" y="2786"/>
            <a:chExt cx="1248" cy="816"/>
          </a:xfrm>
        </p:grpSpPr>
        <p:sp>
          <p:nvSpPr>
            <p:cNvPr id="301194" name="Rectangle 138"/>
            <p:cNvSpPr>
              <a:spLocks noChangeArrowheads="1"/>
            </p:cNvSpPr>
            <p:nvPr/>
          </p:nvSpPr>
          <p:spPr bwMode="auto">
            <a:xfrm>
              <a:off x="4032" y="283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1195" name="Rectangle 139"/>
            <p:cNvSpPr>
              <a:spLocks noChangeArrowheads="1"/>
            </p:cNvSpPr>
            <p:nvPr/>
          </p:nvSpPr>
          <p:spPr bwMode="auto">
            <a:xfrm>
              <a:off x="4032" y="302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196" name="Rectangle 140"/>
            <p:cNvSpPr>
              <a:spLocks noChangeArrowheads="1"/>
            </p:cNvSpPr>
            <p:nvPr/>
          </p:nvSpPr>
          <p:spPr bwMode="auto">
            <a:xfrm>
              <a:off x="4032" y="321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197" name="Rectangle 141"/>
            <p:cNvSpPr>
              <a:spLocks noChangeArrowheads="1"/>
            </p:cNvSpPr>
            <p:nvPr/>
          </p:nvSpPr>
          <p:spPr bwMode="auto">
            <a:xfrm>
              <a:off x="4032" y="341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1198" name="Rectangle 142"/>
            <p:cNvSpPr>
              <a:spLocks noChangeArrowheads="1"/>
            </p:cNvSpPr>
            <p:nvPr/>
          </p:nvSpPr>
          <p:spPr bwMode="auto">
            <a:xfrm>
              <a:off x="3744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1199" name="Rectangle 143"/>
            <p:cNvSpPr>
              <a:spLocks noChangeArrowheads="1"/>
            </p:cNvSpPr>
            <p:nvPr/>
          </p:nvSpPr>
          <p:spPr bwMode="auto">
            <a:xfrm>
              <a:off x="3744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1200" name="Rectangle 144"/>
            <p:cNvSpPr>
              <a:spLocks noChangeArrowheads="1"/>
            </p:cNvSpPr>
            <p:nvPr/>
          </p:nvSpPr>
          <p:spPr bwMode="auto">
            <a:xfrm>
              <a:off x="3744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1201" name="Rectangle 145"/>
            <p:cNvSpPr>
              <a:spLocks noChangeArrowheads="1"/>
            </p:cNvSpPr>
            <p:nvPr/>
          </p:nvSpPr>
          <p:spPr bwMode="auto">
            <a:xfrm>
              <a:off x="3744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1202" name="Rectangle 146"/>
            <p:cNvSpPr>
              <a:spLocks noChangeArrowheads="1"/>
            </p:cNvSpPr>
            <p:nvPr/>
          </p:nvSpPr>
          <p:spPr bwMode="auto">
            <a:xfrm>
              <a:off x="4416" y="283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1203" name="Rectangle 147"/>
            <p:cNvSpPr>
              <a:spLocks noChangeArrowheads="1"/>
            </p:cNvSpPr>
            <p:nvPr/>
          </p:nvSpPr>
          <p:spPr bwMode="auto">
            <a:xfrm>
              <a:off x="4416" y="302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204" name="Rectangle 148"/>
            <p:cNvSpPr>
              <a:spLocks noChangeArrowheads="1"/>
            </p:cNvSpPr>
            <p:nvPr/>
          </p:nvSpPr>
          <p:spPr bwMode="auto">
            <a:xfrm>
              <a:off x="4416" y="321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205" name="Rectangle 149"/>
            <p:cNvSpPr>
              <a:spLocks noChangeArrowheads="1"/>
            </p:cNvSpPr>
            <p:nvPr/>
          </p:nvSpPr>
          <p:spPr bwMode="auto">
            <a:xfrm>
              <a:off x="4416" y="3409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206" name="AutoShape 150"/>
            <p:cNvCxnSpPr>
              <a:cxnSpLocks noChangeShapeType="1"/>
              <a:stCxn id="301203" idx="3"/>
              <a:endCxn id="301208" idx="1"/>
            </p:cNvCxnSpPr>
            <p:nvPr/>
          </p:nvCxnSpPr>
          <p:spPr bwMode="auto">
            <a:xfrm flipV="1">
              <a:off x="4608" y="2929"/>
              <a:ext cx="192" cy="1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207" name="AutoShape 151"/>
            <p:cNvCxnSpPr>
              <a:cxnSpLocks noChangeShapeType="1"/>
              <a:stCxn id="301204" idx="3"/>
              <a:endCxn id="301208" idx="1"/>
            </p:cNvCxnSpPr>
            <p:nvPr/>
          </p:nvCxnSpPr>
          <p:spPr bwMode="auto">
            <a:xfrm flipV="1">
              <a:off x="4608" y="2929"/>
              <a:ext cx="192" cy="3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208" name="Rectangle 152"/>
            <p:cNvSpPr>
              <a:spLocks noChangeArrowheads="1"/>
            </p:cNvSpPr>
            <p:nvPr/>
          </p:nvSpPr>
          <p:spPr bwMode="auto">
            <a:xfrm>
              <a:off x="4800" y="2833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7</a:t>
              </a:r>
            </a:p>
          </p:txBody>
        </p:sp>
        <p:sp>
          <p:nvSpPr>
            <p:cNvPr id="301209" name="Rectangle 153"/>
            <p:cNvSpPr>
              <a:spLocks noChangeArrowheads="1"/>
            </p:cNvSpPr>
            <p:nvPr/>
          </p:nvSpPr>
          <p:spPr bwMode="auto">
            <a:xfrm>
              <a:off x="4800" y="3025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1210" name="Rectangle 154"/>
            <p:cNvSpPr>
              <a:spLocks noChangeArrowheads="1"/>
            </p:cNvSpPr>
            <p:nvPr/>
          </p:nvSpPr>
          <p:spPr bwMode="auto">
            <a:xfrm>
              <a:off x="480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1211" name="Rectangle 155"/>
            <p:cNvSpPr>
              <a:spLocks noChangeArrowheads="1"/>
            </p:cNvSpPr>
            <p:nvPr/>
          </p:nvSpPr>
          <p:spPr bwMode="auto">
            <a:xfrm>
              <a:off x="480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1212" name="AutoShape 156"/>
            <p:cNvCxnSpPr>
              <a:cxnSpLocks noChangeShapeType="1"/>
              <a:stCxn id="301202" idx="1"/>
              <a:endCxn id="301196" idx="3"/>
            </p:cNvCxnSpPr>
            <p:nvPr/>
          </p:nvCxnSpPr>
          <p:spPr bwMode="auto">
            <a:xfrm rot="10800000" flipV="1">
              <a:off x="4224" y="2930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1213" name="AutoShape 157"/>
            <p:cNvCxnSpPr>
              <a:cxnSpLocks noChangeShapeType="1"/>
              <a:stCxn id="301197" idx="3"/>
              <a:endCxn id="301202" idx="1"/>
            </p:cNvCxnSpPr>
            <p:nvPr/>
          </p:nvCxnSpPr>
          <p:spPr bwMode="auto">
            <a:xfrm flipV="1">
              <a:off x="4224" y="2930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1214" name="Oval 158"/>
            <p:cNvSpPr>
              <a:spLocks noChangeArrowheads="1"/>
            </p:cNvSpPr>
            <p:nvPr/>
          </p:nvSpPr>
          <p:spPr bwMode="auto">
            <a:xfrm>
              <a:off x="4560" y="2786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1215" name="Oval 159"/>
            <p:cNvSpPr>
              <a:spLocks noChangeArrowheads="1"/>
            </p:cNvSpPr>
            <p:nvPr/>
          </p:nvSpPr>
          <p:spPr bwMode="auto">
            <a:xfrm>
              <a:off x="4176" y="2786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9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Eliminating WAR Dependencies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WAR dependencies are from reusing registers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1388666" y="2286000"/>
            <a:ext cx="1658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A: R1 = R3 / R4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B: R3 = R2 * R4</a:t>
            </a:r>
          </a:p>
        </p:txBody>
      </p:sp>
      <p:sp>
        <p:nvSpPr>
          <p:cNvPr id="304135" name="Line 7"/>
          <p:cNvSpPr>
            <a:spLocks noChangeShapeType="1"/>
          </p:cNvSpPr>
          <p:nvPr/>
        </p:nvSpPr>
        <p:spPr bwMode="auto">
          <a:xfrm flipH="1">
            <a:off x="1953816" y="251301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1572816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1572816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38" name="Rectangle 10"/>
          <p:cNvSpPr>
            <a:spLocks noChangeArrowheads="1"/>
          </p:cNvSpPr>
          <p:nvPr/>
        </p:nvSpPr>
        <p:spPr bwMode="auto">
          <a:xfrm>
            <a:off x="1572816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1572816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4140" name="Rectangle 12"/>
          <p:cNvSpPr>
            <a:spLocks noChangeArrowheads="1"/>
          </p:cNvSpPr>
          <p:nvPr/>
        </p:nvSpPr>
        <p:spPr bwMode="auto">
          <a:xfrm>
            <a:off x="1115616" y="3275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R1</a:t>
            </a:r>
          </a:p>
        </p:txBody>
      </p:sp>
      <p:sp>
        <p:nvSpPr>
          <p:cNvPr id="304141" name="Rectangle 13"/>
          <p:cNvSpPr>
            <a:spLocks noChangeArrowheads="1"/>
          </p:cNvSpPr>
          <p:nvPr/>
        </p:nvSpPr>
        <p:spPr bwMode="auto">
          <a:xfrm>
            <a:off x="1115616" y="3579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R2</a:t>
            </a:r>
          </a:p>
        </p:txBody>
      </p:sp>
      <p:sp>
        <p:nvSpPr>
          <p:cNvPr id="304142" name="Rectangle 14"/>
          <p:cNvSpPr>
            <a:spLocks noChangeArrowheads="1"/>
          </p:cNvSpPr>
          <p:nvPr/>
        </p:nvSpPr>
        <p:spPr bwMode="auto">
          <a:xfrm>
            <a:off x="1115616" y="38846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R3</a:t>
            </a:r>
          </a:p>
        </p:txBody>
      </p:sp>
      <p:sp>
        <p:nvSpPr>
          <p:cNvPr id="304143" name="Rectangle 15"/>
          <p:cNvSpPr>
            <a:spLocks noChangeArrowheads="1"/>
          </p:cNvSpPr>
          <p:nvPr/>
        </p:nvSpPr>
        <p:spPr bwMode="auto">
          <a:xfrm>
            <a:off x="1115616" y="41894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R4</a:t>
            </a:r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2182416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4145" name="Rectangle 17"/>
          <p:cNvSpPr>
            <a:spLocks noChangeArrowheads="1"/>
          </p:cNvSpPr>
          <p:nvPr/>
        </p:nvSpPr>
        <p:spPr bwMode="auto">
          <a:xfrm>
            <a:off x="2182416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46" name="Rectangle 18"/>
          <p:cNvSpPr>
            <a:spLocks noChangeArrowheads="1"/>
          </p:cNvSpPr>
          <p:nvPr/>
        </p:nvSpPr>
        <p:spPr bwMode="auto">
          <a:xfrm>
            <a:off x="2182416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4147" name="Rectangle 19"/>
          <p:cNvSpPr>
            <a:spLocks noChangeArrowheads="1"/>
          </p:cNvSpPr>
          <p:nvPr/>
        </p:nvSpPr>
        <p:spPr bwMode="auto">
          <a:xfrm>
            <a:off x="2182416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4148" name="AutoShape 20"/>
          <p:cNvCxnSpPr>
            <a:cxnSpLocks noChangeShapeType="1"/>
            <a:stCxn id="304138" idx="3"/>
            <a:endCxn id="304144" idx="1"/>
          </p:cNvCxnSpPr>
          <p:nvPr/>
        </p:nvCxnSpPr>
        <p:spPr bwMode="auto">
          <a:xfrm flipV="1">
            <a:off x="1877616" y="3427413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149" name="AutoShape 21"/>
          <p:cNvCxnSpPr>
            <a:cxnSpLocks noChangeShapeType="1"/>
            <a:stCxn id="304139" idx="3"/>
            <a:endCxn id="304144" idx="1"/>
          </p:cNvCxnSpPr>
          <p:nvPr/>
        </p:nvCxnSpPr>
        <p:spPr bwMode="auto">
          <a:xfrm flipV="1">
            <a:off x="1877616" y="3427413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4150" name="Rectangle 22"/>
          <p:cNvSpPr>
            <a:spLocks noChangeArrowheads="1"/>
          </p:cNvSpPr>
          <p:nvPr/>
        </p:nvSpPr>
        <p:spPr bwMode="auto">
          <a:xfrm>
            <a:off x="2792016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4151" name="Rectangle 23"/>
          <p:cNvSpPr>
            <a:spLocks noChangeArrowheads="1"/>
          </p:cNvSpPr>
          <p:nvPr/>
        </p:nvSpPr>
        <p:spPr bwMode="auto">
          <a:xfrm>
            <a:off x="2792016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52" name="Rectangle 24"/>
          <p:cNvSpPr>
            <a:spLocks noChangeArrowheads="1"/>
          </p:cNvSpPr>
          <p:nvPr/>
        </p:nvSpPr>
        <p:spPr bwMode="auto">
          <a:xfrm>
            <a:off x="2792016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-6</a:t>
            </a:r>
          </a:p>
        </p:txBody>
      </p:sp>
      <p:sp>
        <p:nvSpPr>
          <p:cNvPr id="304153" name="Rectangle 25"/>
          <p:cNvSpPr>
            <a:spLocks noChangeArrowheads="1"/>
          </p:cNvSpPr>
          <p:nvPr/>
        </p:nvSpPr>
        <p:spPr bwMode="auto">
          <a:xfrm>
            <a:off x="2792016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4154" name="AutoShape 26"/>
          <p:cNvCxnSpPr>
            <a:cxnSpLocks noChangeShapeType="1"/>
            <a:stCxn id="304152" idx="1"/>
            <a:endCxn id="304145" idx="3"/>
          </p:cNvCxnSpPr>
          <p:nvPr/>
        </p:nvCxnSpPr>
        <p:spPr bwMode="auto">
          <a:xfrm flipH="1" flipV="1">
            <a:off x="2487216" y="37322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155" name="AutoShape 27"/>
          <p:cNvCxnSpPr>
            <a:cxnSpLocks noChangeShapeType="1"/>
            <a:stCxn id="304147" idx="3"/>
            <a:endCxn id="304152" idx="1"/>
          </p:cNvCxnSpPr>
          <p:nvPr/>
        </p:nvCxnSpPr>
        <p:spPr bwMode="auto">
          <a:xfrm flipV="1">
            <a:off x="2487216" y="40370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4156" name="Oval 28"/>
          <p:cNvSpPr>
            <a:spLocks noChangeArrowheads="1"/>
          </p:cNvSpPr>
          <p:nvPr/>
        </p:nvSpPr>
        <p:spPr bwMode="auto">
          <a:xfrm>
            <a:off x="1801416" y="31988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304157" name="Oval 29"/>
          <p:cNvSpPr>
            <a:spLocks noChangeArrowheads="1"/>
          </p:cNvSpPr>
          <p:nvPr/>
        </p:nvSpPr>
        <p:spPr bwMode="auto">
          <a:xfrm>
            <a:off x="2411016" y="3427413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304185" name="Rectangle 57"/>
          <p:cNvSpPr>
            <a:spLocks noChangeArrowheads="1"/>
          </p:cNvSpPr>
          <p:nvPr/>
        </p:nvSpPr>
        <p:spPr bwMode="auto">
          <a:xfrm>
            <a:off x="39624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4186" name="Rectangle 58"/>
          <p:cNvSpPr>
            <a:spLocks noChangeArrowheads="1"/>
          </p:cNvSpPr>
          <p:nvPr/>
        </p:nvSpPr>
        <p:spPr bwMode="auto">
          <a:xfrm>
            <a:off x="39624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87" name="Rectangle 59"/>
          <p:cNvSpPr>
            <a:spLocks noChangeArrowheads="1"/>
          </p:cNvSpPr>
          <p:nvPr/>
        </p:nvSpPr>
        <p:spPr bwMode="auto">
          <a:xfrm>
            <a:off x="396240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4188" name="Rectangle 60"/>
          <p:cNvSpPr>
            <a:spLocks noChangeArrowheads="1"/>
          </p:cNvSpPr>
          <p:nvPr/>
        </p:nvSpPr>
        <p:spPr bwMode="auto">
          <a:xfrm>
            <a:off x="396240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4189" name="Rectangle 61"/>
          <p:cNvSpPr>
            <a:spLocks noChangeArrowheads="1"/>
          </p:cNvSpPr>
          <p:nvPr/>
        </p:nvSpPr>
        <p:spPr bwMode="auto">
          <a:xfrm>
            <a:off x="3505200" y="3275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R1</a:t>
            </a:r>
          </a:p>
        </p:txBody>
      </p:sp>
      <p:sp>
        <p:nvSpPr>
          <p:cNvPr id="304190" name="Rectangle 62"/>
          <p:cNvSpPr>
            <a:spLocks noChangeArrowheads="1"/>
          </p:cNvSpPr>
          <p:nvPr/>
        </p:nvSpPr>
        <p:spPr bwMode="auto">
          <a:xfrm>
            <a:off x="3505200" y="3579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R2</a:t>
            </a:r>
          </a:p>
        </p:txBody>
      </p:sp>
      <p:sp>
        <p:nvSpPr>
          <p:cNvPr id="304191" name="Rectangle 63"/>
          <p:cNvSpPr>
            <a:spLocks noChangeArrowheads="1"/>
          </p:cNvSpPr>
          <p:nvPr/>
        </p:nvSpPr>
        <p:spPr bwMode="auto">
          <a:xfrm>
            <a:off x="3505200" y="38846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R3</a:t>
            </a:r>
          </a:p>
        </p:txBody>
      </p:sp>
      <p:sp>
        <p:nvSpPr>
          <p:cNvPr id="304192" name="Rectangle 64"/>
          <p:cNvSpPr>
            <a:spLocks noChangeArrowheads="1"/>
          </p:cNvSpPr>
          <p:nvPr/>
        </p:nvSpPr>
        <p:spPr bwMode="auto">
          <a:xfrm>
            <a:off x="3505200" y="41894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R4</a:t>
            </a:r>
          </a:p>
        </p:txBody>
      </p:sp>
      <p:sp>
        <p:nvSpPr>
          <p:cNvPr id="304193" name="Rectangle 65"/>
          <p:cNvSpPr>
            <a:spLocks noChangeArrowheads="1"/>
          </p:cNvSpPr>
          <p:nvPr/>
        </p:nvSpPr>
        <p:spPr bwMode="auto">
          <a:xfrm>
            <a:off x="45720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4194" name="Rectangle 66"/>
          <p:cNvSpPr>
            <a:spLocks noChangeArrowheads="1"/>
          </p:cNvSpPr>
          <p:nvPr/>
        </p:nvSpPr>
        <p:spPr bwMode="auto">
          <a:xfrm>
            <a:off x="45720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195" name="Rectangle 67"/>
          <p:cNvSpPr>
            <a:spLocks noChangeArrowheads="1"/>
          </p:cNvSpPr>
          <p:nvPr/>
        </p:nvSpPr>
        <p:spPr bwMode="auto">
          <a:xfrm>
            <a:off x="457200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-6</a:t>
            </a:r>
          </a:p>
        </p:txBody>
      </p:sp>
      <p:sp>
        <p:nvSpPr>
          <p:cNvPr id="304196" name="Rectangle 68"/>
          <p:cNvSpPr>
            <a:spLocks noChangeArrowheads="1"/>
          </p:cNvSpPr>
          <p:nvPr/>
        </p:nvSpPr>
        <p:spPr bwMode="auto">
          <a:xfrm>
            <a:off x="457200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4197" name="AutoShape 69"/>
          <p:cNvCxnSpPr>
            <a:cxnSpLocks noChangeShapeType="1"/>
            <a:stCxn id="304186" idx="3"/>
            <a:endCxn id="304195" idx="1"/>
          </p:cNvCxnSpPr>
          <p:nvPr/>
        </p:nvCxnSpPr>
        <p:spPr bwMode="auto">
          <a:xfrm>
            <a:off x="4267200" y="37322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198" name="AutoShape 70"/>
          <p:cNvCxnSpPr>
            <a:cxnSpLocks noChangeShapeType="1"/>
            <a:stCxn id="304188" idx="3"/>
            <a:endCxn id="304195" idx="1"/>
          </p:cNvCxnSpPr>
          <p:nvPr/>
        </p:nvCxnSpPr>
        <p:spPr bwMode="auto">
          <a:xfrm flipV="1">
            <a:off x="4267200" y="40370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4199" name="Rectangle 71"/>
          <p:cNvSpPr>
            <a:spLocks noChangeArrowheads="1"/>
          </p:cNvSpPr>
          <p:nvPr/>
        </p:nvSpPr>
        <p:spPr bwMode="auto">
          <a:xfrm>
            <a:off x="518160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200" name="Rectangle 72"/>
          <p:cNvSpPr>
            <a:spLocks noChangeArrowheads="1"/>
          </p:cNvSpPr>
          <p:nvPr/>
        </p:nvSpPr>
        <p:spPr bwMode="auto">
          <a:xfrm>
            <a:off x="518160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4201" name="Rectangle 73"/>
          <p:cNvSpPr>
            <a:spLocks noChangeArrowheads="1"/>
          </p:cNvSpPr>
          <p:nvPr/>
        </p:nvSpPr>
        <p:spPr bwMode="auto">
          <a:xfrm>
            <a:off x="518160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-6</a:t>
            </a:r>
          </a:p>
        </p:txBody>
      </p:sp>
      <p:sp>
        <p:nvSpPr>
          <p:cNvPr id="304202" name="Rectangle 74"/>
          <p:cNvSpPr>
            <a:spLocks noChangeArrowheads="1"/>
          </p:cNvSpPr>
          <p:nvPr/>
        </p:nvSpPr>
        <p:spPr bwMode="auto">
          <a:xfrm>
            <a:off x="518160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4203" name="AutoShape 75"/>
          <p:cNvCxnSpPr>
            <a:cxnSpLocks noChangeShapeType="1"/>
            <a:stCxn id="304195" idx="3"/>
            <a:endCxn id="304199" idx="1"/>
          </p:cNvCxnSpPr>
          <p:nvPr/>
        </p:nvCxnSpPr>
        <p:spPr bwMode="auto">
          <a:xfrm flipV="1">
            <a:off x="4876800" y="3427413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204" name="AutoShape 76"/>
          <p:cNvCxnSpPr>
            <a:cxnSpLocks noChangeShapeType="1"/>
            <a:stCxn id="304196" idx="3"/>
            <a:endCxn id="304199" idx="1"/>
          </p:cNvCxnSpPr>
          <p:nvPr/>
        </p:nvCxnSpPr>
        <p:spPr bwMode="auto">
          <a:xfrm flipV="1">
            <a:off x="4876800" y="3427413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4205" name="Oval 77"/>
          <p:cNvSpPr>
            <a:spLocks noChangeArrowheads="1"/>
          </p:cNvSpPr>
          <p:nvPr/>
        </p:nvSpPr>
        <p:spPr bwMode="auto">
          <a:xfrm>
            <a:off x="4191000" y="3427413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304206" name="Oval 78"/>
          <p:cNvSpPr>
            <a:spLocks noChangeArrowheads="1"/>
          </p:cNvSpPr>
          <p:nvPr/>
        </p:nvSpPr>
        <p:spPr bwMode="auto">
          <a:xfrm>
            <a:off x="4800600" y="31988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grpSp>
        <p:nvGrpSpPr>
          <p:cNvPr id="304237" name="Group 109"/>
          <p:cNvGrpSpPr>
            <a:grpSpLocks/>
          </p:cNvGrpSpPr>
          <p:nvPr/>
        </p:nvGrpSpPr>
        <p:grpSpPr bwMode="auto">
          <a:xfrm>
            <a:off x="5943600" y="3198813"/>
            <a:ext cx="1981200" cy="1600200"/>
            <a:chOff x="3744" y="2160"/>
            <a:chExt cx="1248" cy="1008"/>
          </a:xfrm>
        </p:grpSpPr>
        <p:sp>
          <p:nvSpPr>
            <p:cNvPr id="304208" name="Rectangle 80"/>
            <p:cNvSpPr>
              <a:spLocks noChangeArrowheads="1"/>
            </p:cNvSpPr>
            <p:nvPr/>
          </p:nvSpPr>
          <p:spPr bwMode="auto">
            <a:xfrm>
              <a:off x="4032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4209" name="Rectangle 81"/>
            <p:cNvSpPr>
              <a:spLocks noChangeArrowheads="1"/>
            </p:cNvSpPr>
            <p:nvPr/>
          </p:nvSpPr>
          <p:spPr bwMode="auto">
            <a:xfrm>
              <a:off x="4032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4210" name="Rectangle 82"/>
            <p:cNvSpPr>
              <a:spLocks noChangeArrowheads="1"/>
            </p:cNvSpPr>
            <p:nvPr/>
          </p:nvSpPr>
          <p:spPr bwMode="auto">
            <a:xfrm>
              <a:off x="4032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4211" name="Rectangle 83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4212" name="Rectangle 84"/>
            <p:cNvSpPr>
              <a:spLocks noChangeArrowheads="1"/>
            </p:cNvSpPr>
            <p:nvPr/>
          </p:nvSpPr>
          <p:spPr bwMode="auto">
            <a:xfrm>
              <a:off x="3744" y="22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4213" name="Rectangle 85"/>
            <p:cNvSpPr>
              <a:spLocks noChangeArrowheads="1"/>
            </p:cNvSpPr>
            <p:nvPr/>
          </p:nvSpPr>
          <p:spPr bwMode="auto">
            <a:xfrm>
              <a:off x="3744" y="24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4214" name="Rectangle 86"/>
            <p:cNvSpPr>
              <a:spLocks noChangeArrowheads="1"/>
            </p:cNvSpPr>
            <p:nvPr/>
          </p:nvSpPr>
          <p:spPr bwMode="auto">
            <a:xfrm>
              <a:off x="3744" y="259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4215" name="Rectangle 87"/>
            <p:cNvSpPr>
              <a:spLocks noChangeArrowheads="1"/>
            </p:cNvSpPr>
            <p:nvPr/>
          </p:nvSpPr>
          <p:spPr bwMode="auto">
            <a:xfrm>
              <a:off x="3744" y="278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4216" name="Rectangle 88"/>
            <p:cNvSpPr>
              <a:spLocks noChangeArrowheads="1"/>
            </p:cNvSpPr>
            <p:nvPr/>
          </p:nvSpPr>
          <p:spPr bwMode="auto">
            <a:xfrm>
              <a:off x="4416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4217" name="Rectangle 89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4218" name="Rectangle 90"/>
            <p:cNvSpPr>
              <a:spLocks noChangeArrowheads="1"/>
            </p:cNvSpPr>
            <p:nvPr/>
          </p:nvSpPr>
          <p:spPr bwMode="auto">
            <a:xfrm>
              <a:off x="4416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4219" name="Rectangle 91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4220" name="AutoShape 92"/>
            <p:cNvCxnSpPr>
              <a:cxnSpLocks noChangeShapeType="1"/>
              <a:stCxn id="304209" idx="3"/>
              <a:endCxn id="304232" idx="1"/>
            </p:cNvCxnSpPr>
            <p:nvPr/>
          </p:nvCxnSpPr>
          <p:spPr bwMode="auto">
            <a:xfrm>
              <a:off x="4224" y="249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4221" name="AutoShape 93"/>
            <p:cNvCxnSpPr>
              <a:cxnSpLocks noChangeShapeType="1"/>
              <a:stCxn id="304211" idx="3"/>
              <a:endCxn id="304232" idx="1"/>
            </p:cNvCxnSpPr>
            <p:nvPr/>
          </p:nvCxnSpPr>
          <p:spPr bwMode="auto">
            <a:xfrm>
              <a:off x="4224" y="2880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4222" name="Rectangle 94"/>
            <p:cNvSpPr>
              <a:spLocks noChangeArrowheads="1"/>
            </p:cNvSpPr>
            <p:nvPr/>
          </p:nvSpPr>
          <p:spPr bwMode="auto">
            <a:xfrm>
              <a:off x="4800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4223" name="Rectangle 95"/>
            <p:cNvSpPr>
              <a:spLocks noChangeArrowheads="1"/>
            </p:cNvSpPr>
            <p:nvPr/>
          </p:nvSpPr>
          <p:spPr bwMode="auto">
            <a:xfrm>
              <a:off x="4800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4224" name="Rectangle 96"/>
            <p:cNvSpPr>
              <a:spLocks noChangeArrowheads="1"/>
            </p:cNvSpPr>
            <p:nvPr/>
          </p:nvSpPr>
          <p:spPr bwMode="auto">
            <a:xfrm>
              <a:off x="4800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4225" name="Rectangle 97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4226" name="AutoShape 98"/>
            <p:cNvCxnSpPr>
              <a:cxnSpLocks noChangeShapeType="1"/>
              <a:stCxn id="304218" idx="3"/>
              <a:endCxn id="304222" idx="1"/>
            </p:cNvCxnSpPr>
            <p:nvPr/>
          </p:nvCxnSpPr>
          <p:spPr bwMode="auto">
            <a:xfrm flipV="1">
              <a:off x="4608" y="2304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4227" name="AutoShape 99"/>
            <p:cNvCxnSpPr>
              <a:cxnSpLocks noChangeShapeType="1"/>
              <a:stCxn id="304219" idx="3"/>
              <a:endCxn id="304222" idx="1"/>
            </p:cNvCxnSpPr>
            <p:nvPr/>
          </p:nvCxnSpPr>
          <p:spPr bwMode="auto">
            <a:xfrm flipV="1">
              <a:off x="4608" y="2304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4228" name="Oval 100"/>
            <p:cNvSpPr>
              <a:spLocks noChangeArrowheads="1"/>
            </p:cNvSpPr>
            <p:nvPr/>
          </p:nvSpPr>
          <p:spPr bwMode="auto">
            <a:xfrm>
              <a:off x="4176" y="230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304229" name="Oval 101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4230" name="Rectangle 102"/>
            <p:cNvSpPr>
              <a:spLocks noChangeArrowheads="1"/>
            </p:cNvSpPr>
            <p:nvPr/>
          </p:nvSpPr>
          <p:spPr bwMode="auto">
            <a:xfrm>
              <a:off x="4032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4</a:t>
              </a:r>
            </a:p>
          </p:txBody>
        </p:sp>
        <p:sp>
          <p:nvSpPr>
            <p:cNvPr id="304231" name="Rectangle 103"/>
            <p:cNvSpPr>
              <a:spLocks noChangeArrowheads="1"/>
            </p:cNvSpPr>
            <p:nvPr/>
          </p:nvSpPr>
          <p:spPr bwMode="auto">
            <a:xfrm>
              <a:off x="3744" y="297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R5</a:t>
              </a:r>
            </a:p>
          </p:txBody>
        </p:sp>
        <p:sp>
          <p:nvSpPr>
            <p:cNvPr id="304232" name="Rectangle 104"/>
            <p:cNvSpPr>
              <a:spLocks noChangeArrowheads="1"/>
            </p:cNvSpPr>
            <p:nvPr/>
          </p:nvSpPr>
          <p:spPr bwMode="auto">
            <a:xfrm>
              <a:off x="4416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-6</a:t>
              </a:r>
            </a:p>
          </p:txBody>
        </p:sp>
        <p:sp>
          <p:nvSpPr>
            <p:cNvPr id="304233" name="Rectangle 105"/>
            <p:cNvSpPr>
              <a:spLocks noChangeArrowheads="1"/>
            </p:cNvSpPr>
            <p:nvPr/>
          </p:nvSpPr>
          <p:spPr bwMode="auto">
            <a:xfrm>
              <a:off x="4800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-6</a:t>
              </a:r>
            </a:p>
          </p:txBody>
        </p:sp>
      </p:grpSp>
      <p:grpSp>
        <p:nvGrpSpPr>
          <p:cNvPr id="304236" name="Group 108"/>
          <p:cNvGrpSpPr>
            <a:grpSpLocks/>
          </p:cNvGrpSpPr>
          <p:nvPr/>
        </p:nvGrpSpPr>
        <p:grpSpPr bwMode="auto">
          <a:xfrm>
            <a:off x="6108702" y="2286002"/>
            <a:ext cx="1685926" cy="646113"/>
            <a:chOff x="3848" y="1585"/>
            <a:chExt cx="1062" cy="407"/>
          </a:xfrm>
        </p:grpSpPr>
        <p:sp>
          <p:nvSpPr>
            <p:cNvPr id="304207" name="Text Box 79"/>
            <p:cNvSpPr txBox="1">
              <a:spLocks noChangeArrowheads="1"/>
            </p:cNvSpPr>
            <p:nvPr/>
          </p:nvSpPr>
          <p:spPr bwMode="auto">
            <a:xfrm>
              <a:off x="3848" y="1585"/>
              <a:ext cx="106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A: R1 = R3 / R4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B: </a:t>
              </a:r>
              <a:r>
                <a:rPr lang="en-US" b="1">
                  <a:solidFill>
                    <a:srgbClr val="6600CC"/>
                  </a:solidFill>
                  <a:latin typeface="Gill Sans MT" pitchFamily="34" charset="0"/>
                </a:rPr>
                <a:t>R5</a:t>
              </a: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 = R2 * R4</a:t>
              </a:r>
            </a:p>
          </p:txBody>
        </p:sp>
        <p:sp>
          <p:nvSpPr>
            <p:cNvPr id="304234" name="Line 106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96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04235" name="Text Box 107"/>
            <p:cNvSpPr txBox="1">
              <a:spLocks noChangeArrowheads="1"/>
            </p:cNvSpPr>
            <p:nvPr/>
          </p:nvSpPr>
          <p:spPr bwMode="auto">
            <a:xfrm>
              <a:off x="4176" y="1655"/>
              <a:ext cx="2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Gill Sans MT" pitchFamily="34" charset="0"/>
                </a:rPr>
                <a:t>X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Can get correct result just by using different reg.</a:t>
            </a:r>
          </a:p>
        </p:txBody>
      </p:sp>
    </p:spTree>
    <p:extLst>
      <p:ext uri="{BB962C8B-B14F-4D97-AF65-F5344CB8AC3E}">
        <p14:creationId xmlns:p14="http://schemas.microsoft.com/office/powerpoint/2010/main" val="24713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 Search of Parallelism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“Trivial” Parallelism is limited</a:t>
            </a:r>
          </a:p>
          <a:p>
            <a:pPr lvl="1"/>
            <a:r>
              <a:rPr lang="en-US" dirty="0"/>
              <a:t>What is trivial parallelism?</a:t>
            </a:r>
          </a:p>
          <a:p>
            <a:pPr lvl="2"/>
            <a:r>
              <a:rPr lang="en-US" dirty="0"/>
              <a:t>In-order: sequential instructions do not have dependencies</a:t>
            </a:r>
          </a:p>
          <a:p>
            <a:pPr lvl="2"/>
            <a:r>
              <a:rPr lang="en-US" dirty="0"/>
              <a:t>In all previous cases, all </a:t>
            </a:r>
            <a:r>
              <a:rPr lang="en-US" dirty="0" err="1"/>
              <a:t>insns</a:t>
            </a:r>
            <a:r>
              <a:rPr lang="en-US" dirty="0"/>
              <a:t>. executed with or after earlier </a:t>
            </a:r>
            <a:r>
              <a:rPr lang="en-US" dirty="0" err="1"/>
              <a:t>insns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Superscalar execution quickly hits a ceiling due to </a:t>
            </a:r>
            <a:r>
              <a:rPr lang="en-US" dirty="0" err="1"/>
              <a:t>deps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So what is “non-trivial” parallelism? …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Eliminating WAW Dependencies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WAW dependencies are also from reusing registers</a:t>
            </a:r>
          </a:p>
        </p:txBody>
      </p:sp>
      <p:grpSp>
        <p:nvGrpSpPr>
          <p:cNvPr id="305287" name="Group 135"/>
          <p:cNvGrpSpPr>
            <a:grpSpLocks/>
          </p:cNvGrpSpPr>
          <p:nvPr/>
        </p:nvGrpSpPr>
        <p:grpSpPr bwMode="auto">
          <a:xfrm>
            <a:off x="5943600" y="3198813"/>
            <a:ext cx="1981200" cy="1600200"/>
            <a:chOff x="3744" y="2160"/>
            <a:chExt cx="1248" cy="1008"/>
          </a:xfrm>
        </p:grpSpPr>
        <p:sp>
          <p:nvSpPr>
            <p:cNvPr id="305203" name="Rectangle 51"/>
            <p:cNvSpPr>
              <a:spLocks noChangeArrowheads="1"/>
            </p:cNvSpPr>
            <p:nvPr/>
          </p:nvSpPr>
          <p:spPr bwMode="auto">
            <a:xfrm>
              <a:off x="4032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5204" name="Rectangle 52"/>
            <p:cNvSpPr>
              <a:spLocks noChangeArrowheads="1"/>
            </p:cNvSpPr>
            <p:nvPr/>
          </p:nvSpPr>
          <p:spPr bwMode="auto">
            <a:xfrm>
              <a:off x="4032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05" name="Rectangle 53"/>
            <p:cNvSpPr>
              <a:spLocks noChangeArrowheads="1"/>
            </p:cNvSpPr>
            <p:nvPr/>
          </p:nvSpPr>
          <p:spPr bwMode="auto">
            <a:xfrm>
              <a:off x="4032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06" name="Rectangle 54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5207" name="Rectangle 55"/>
            <p:cNvSpPr>
              <a:spLocks noChangeArrowheads="1"/>
            </p:cNvSpPr>
            <p:nvPr/>
          </p:nvSpPr>
          <p:spPr bwMode="auto">
            <a:xfrm>
              <a:off x="3744" y="22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5208" name="Rectangle 56"/>
            <p:cNvSpPr>
              <a:spLocks noChangeArrowheads="1"/>
            </p:cNvSpPr>
            <p:nvPr/>
          </p:nvSpPr>
          <p:spPr bwMode="auto">
            <a:xfrm>
              <a:off x="3744" y="240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5209" name="Rectangle 57"/>
            <p:cNvSpPr>
              <a:spLocks noChangeArrowheads="1"/>
            </p:cNvSpPr>
            <p:nvPr/>
          </p:nvSpPr>
          <p:spPr bwMode="auto">
            <a:xfrm>
              <a:off x="3744" y="259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5210" name="Rectangle 58"/>
            <p:cNvSpPr>
              <a:spLocks noChangeArrowheads="1"/>
            </p:cNvSpPr>
            <p:nvPr/>
          </p:nvSpPr>
          <p:spPr bwMode="auto">
            <a:xfrm>
              <a:off x="3744" y="278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5211" name="Rectangle 59"/>
            <p:cNvSpPr>
              <a:spLocks noChangeArrowheads="1"/>
            </p:cNvSpPr>
            <p:nvPr/>
          </p:nvSpPr>
          <p:spPr bwMode="auto">
            <a:xfrm>
              <a:off x="4416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5212" name="Rectangle 60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13" name="Rectangle 61"/>
            <p:cNvSpPr>
              <a:spLocks noChangeArrowheads="1"/>
            </p:cNvSpPr>
            <p:nvPr/>
          </p:nvSpPr>
          <p:spPr bwMode="auto">
            <a:xfrm>
              <a:off x="4416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14" name="Rectangle 62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5215" name="AutoShape 63"/>
            <p:cNvCxnSpPr>
              <a:cxnSpLocks noChangeShapeType="1"/>
              <a:stCxn id="305205" idx="3"/>
              <a:endCxn id="305211" idx="1"/>
            </p:cNvCxnSpPr>
            <p:nvPr/>
          </p:nvCxnSpPr>
          <p:spPr bwMode="auto">
            <a:xfrm flipV="1">
              <a:off x="4224" y="2304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5216" name="AutoShape 64"/>
            <p:cNvCxnSpPr>
              <a:cxnSpLocks noChangeShapeType="1"/>
              <a:stCxn id="305206" idx="3"/>
              <a:endCxn id="305211" idx="1"/>
            </p:cNvCxnSpPr>
            <p:nvPr/>
          </p:nvCxnSpPr>
          <p:spPr bwMode="auto">
            <a:xfrm flipV="1">
              <a:off x="4224" y="2304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5217" name="Rectangle 65"/>
            <p:cNvSpPr>
              <a:spLocks noChangeArrowheads="1"/>
            </p:cNvSpPr>
            <p:nvPr/>
          </p:nvSpPr>
          <p:spPr bwMode="auto">
            <a:xfrm>
              <a:off x="4800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5218" name="Rectangle 66"/>
            <p:cNvSpPr>
              <a:spLocks noChangeArrowheads="1"/>
            </p:cNvSpPr>
            <p:nvPr/>
          </p:nvSpPr>
          <p:spPr bwMode="auto">
            <a:xfrm>
              <a:off x="4800" y="240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19" name="Rectangle 67"/>
            <p:cNvSpPr>
              <a:spLocks noChangeArrowheads="1"/>
            </p:cNvSpPr>
            <p:nvPr/>
          </p:nvSpPr>
          <p:spPr bwMode="auto">
            <a:xfrm>
              <a:off x="4800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20" name="Rectangle 68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5221" name="AutoShape 69"/>
            <p:cNvCxnSpPr>
              <a:cxnSpLocks noChangeShapeType="1"/>
              <a:stCxn id="305212" idx="3"/>
              <a:endCxn id="305228" idx="1"/>
            </p:cNvCxnSpPr>
            <p:nvPr/>
          </p:nvCxnSpPr>
          <p:spPr bwMode="auto">
            <a:xfrm>
              <a:off x="4608" y="2496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5222" name="AutoShape 70"/>
            <p:cNvCxnSpPr>
              <a:cxnSpLocks noChangeShapeType="1"/>
              <a:stCxn id="305213" idx="3"/>
              <a:endCxn id="305228" idx="1"/>
            </p:cNvCxnSpPr>
            <p:nvPr/>
          </p:nvCxnSpPr>
          <p:spPr bwMode="auto">
            <a:xfrm>
              <a:off x="4608" y="268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5223" name="Oval 71"/>
            <p:cNvSpPr>
              <a:spLocks noChangeArrowheads="1"/>
            </p:cNvSpPr>
            <p:nvPr/>
          </p:nvSpPr>
          <p:spPr bwMode="auto">
            <a:xfrm>
              <a:off x="4176" y="2160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305224" name="Oval 72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5225" name="Rectangle 73"/>
            <p:cNvSpPr>
              <a:spLocks noChangeArrowheads="1"/>
            </p:cNvSpPr>
            <p:nvPr/>
          </p:nvSpPr>
          <p:spPr bwMode="auto">
            <a:xfrm>
              <a:off x="4032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4</a:t>
              </a:r>
            </a:p>
          </p:txBody>
        </p:sp>
        <p:sp>
          <p:nvSpPr>
            <p:cNvPr id="305226" name="Rectangle 74"/>
            <p:cNvSpPr>
              <a:spLocks noChangeArrowheads="1"/>
            </p:cNvSpPr>
            <p:nvPr/>
          </p:nvSpPr>
          <p:spPr bwMode="auto">
            <a:xfrm>
              <a:off x="3744" y="297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R5</a:t>
              </a:r>
            </a:p>
          </p:txBody>
        </p:sp>
        <p:sp>
          <p:nvSpPr>
            <p:cNvPr id="305227" name="Rectangle 75"/>
            <p:cNvSpPr>
              <a:spLocks noChangeArrowheads="1"/>
            </p:cNvSpPr>
            <p:nvPr/>
          </p:nvSpPr>
          <p:spPr bwMode="auto">
            <a:xfrm>
              <a:off x="4416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4</a:t>
              </a:r>
            </a:p>
          </p:txBody>
        </p:sp>
        <p:sp>
          <p:nvSpPr>
            <p:cNvPr id="305228" name="Rectangle 76"/>
            <p:cNvSpPr>
              <a:spLocks noChangeArrowheads="1"/>
            </p:cNvSpPr>
            <p:nvPr/>
          </p:nvSpPr>
          <p:spPr bwMode="auto">
            <a:xfrm>
              <a:off x="4800" y="29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7</a:t>
              </a:r>
            </a:p>
          </p:txBody>
        </p:sp>
      </p:grpSp>
      <p:sp>
        <p:nvSpPr>
          <p:cNvPr id="305237" name="Text Box 85"/>
          <p:cNvSpPr txBox="1">
            <a:spLocks noChangeArrowheads="1"/>
          </p:cNvSpPr>
          <p:nvPr/>
        </p:nvSpPr>
        <p:spPr bwMode="auto">
          <a:xfrm>
            <a:off x="1295400" y="2286000"/>
            <a:ext cx="17213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A: R1 = R2 + R3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B: R1 = R3 * R4</a:t>
            </a:r>
          </a:p>
        </p:txBody>
      </p:sp>
      <p:sp>
        <p:nvSpPr>
          <p:cNvPr id="305238" name="Freeform 86"/>
          <p:cNvSpPr>
            <a:spLocks/>
          </p:cNvSpPr>
          <p:nvPr/>
        </p:nvSpPr>
        <p:spPr bwMode="auto">
          <a:xfrm>
            <a:off x="1828800" y="2436813"/>
            <a:ext cx="152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6" h="192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48" y="160"/>
                  <a:pt x="0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05239" name="Rectangle 87"/>
          <p:cNvSpPr>
            <a:spLocks noChangeArrowheads="1"/>
          </p:cNvSpPr>
          <p:nvPr/>
        </p:nvSpPr>
        <p:spPr bwMode="auto">
          <a:xfrm>
            <a:off x="156845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305240" name="Rectangle 88"/>
          <p:cNvSpPr>
            <a:spLocks noChangeArrowheads="1"/>
          </p:cNvSpPr>
          <p:nvPr/>
        </p:nvSpPr>
        <p:spPr bwMode="auto">
          <a:xfrm>
            <a:off x="156845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5241" name="Rectangle 89"/>
          <p:cNvSpPr>
            <a:spLocks noChangeArrowheads="1"/>
          </p:cNvSpPr>
          <p:nvPr/>
        </p:nvSpPr>
        <p:spPr bwMode="auto">
          <a:xfrm>
            <a:off x="156845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5242" name="Rectangle 90"/>
          <p:cNvSpPr>
            <a:spLocks noChangeArrowheads="1"/>
          </p:cNvSpPr>
          <p:nvPr/>
        </p:nvSpPr>
        <p:spPr bwMode="auto">
          <a:xfrm>
            <a:off x="156845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05243" name="Rectangle 91"/>
          <p:cNvSpPr>
            <a:spLocks noChangeArrowheads="1"/>
          </p:cNvSpPr>
          <p:nvPr/>
        </p:nvSpPr>
        <p:spPr bwMode="auto">
          <a:xfrm>
            <a:off x="1111250" y="32750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R1</a:t>
            </a:r>
          </a:p>
        </p:txBody>
      </p:sp>
      <p:sp>
        <p:nvSpPr>
          <p:cNvPr id="305244" name="Rectangle 92"/>
          <p:cNvSpPr>
            <a:spLocks noChangeArrowheads="1"/>
          </p:cNvSpPr>
          <p:nvPr/>
        </p:nvSpPr>
        <p:spPr bwMode="auto">
          <a:xfrm>
            <a:off x="1111250" y="35798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R2</a:t>
            </a:r>
          </a:p>
        </p:txBody>
      </p:sp>
      <p:sp>
        <p:nvSpPr>
          <p:cNvPr id="305245" name="Rectangle 93"/>
          <p:cNvSpPr>
            <a:spLocks noChangeArrowheads="1"/>
          </p:cNvSpPr>
          <p:nvPr/>
        </p:nvSpPr>
        <p:spPr bwMode="auto">
          <a:xfrm>
            <a:off x="1111250" y="38846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R3</a:t>
            </a:r>
          </a:p>
        </p:txBody>
      </p:sp>
      <p:sp>
        <p:nvSpPr>
          <p:cNvPr id="305246" name="Rectangle 94"/>
          <p:cNvSpPr>
            <a:spLocks noChangeArrowheads="1"/>
          </p:cNvSpPr>
          <p:nvPr/>
        </p:nvSpPr>
        <p:spPr bwMode="auto">
          <a:xfrm>
            <a:off x="1111250" y="41894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R4</a:t>
            </a:r>
          </a:p>
        </p:txBody>
      </p:sp>
      <p:sp>
        <p:nvSpPr>
          <p:cNvPr id="305247" name="Rectangle 95"/>
          <p:cNvSpPr>
            <a:spLocks noChangeArrowheads="1"/>
          </p:cNvSpPr>
          <p:nvPr/>
        </p:nvSpPr>
        <p:spPr bwMode="auto">
          <a:xfrm>
            <a:off x="217805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FF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305248" name="Rectangle 96"/>
          <p:cNvSpPr>
            <a:spLocks noChangeArrowheads="1"/>
          </p:cNvSpPr>
          <p:nvPr/>
        </p:nvSpPr>
        <p:spPr bwMode="auto">
          <a:xfrm>
            <a:off x="217805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5249" name="Rectangle 97"/>
          <p:cNvSpPr>
            <a:spLocks noChangeArrowheads="1"/>
          </p:cNvSpPr>
          <p:nvPr/>
        </p:nvSpPr>
        <p:spPr bwMode="auto">
          <a:xfrm>
            <a:off x="217805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5250" name="Rectangle 98"/>
          <p:cNvSpPr>
            <a:spLocks noChangeArrowheads="1"/>
          </p:cNvSpPr>
          <p:nvPr/>
        </p:nvSpPr>
        <p:spPr bwMode="auto">
          <a:xfrm>
            <a:off x="217805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5251" name="AutoShape 99"/>
          <p:cNvCxnSpPr>
            <a:cxnSpLocks noChangeShapeType="1"/>
            <a:stCxn id="305240" idx="3"/>
            <a:endCxn id="305247" idx="1"/>
          </p:cNvCxnSpPr>
          <p:nvPr/>
        </p:nvCxnSpPr>
        <p:spPr bwMode="auto">
          <a:xfrm flipV="1">
            <a:off x="1873250" y="3427413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5252" name="AutoShape 100"/>
          <p:cNvCxnSpPr>
            <a:cxnSpLocks noChangeShapeType="1"/>
            <a:stCxn id="305241" idx="3"/>
            <a:endCxn id="305247" idx="1"/>
          </p:cNvCxnSpPr>
          <p:nvPr/>
        </p:nvCxnSpPr>
        <p:spPr bwMode="auto">
          <a:xfrm flipV="1">
            <a:off x="1873250" y="3427413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5253" name="Rectangle 101"/>
          <p:cNvSpPr>
            <a:spLocks noChangeArrowheads="1"/>
          </p:cNvSpPr>
          <p:nvPr/>
        </p:nvSpPr>
        <p:spPr bwMode="auto">
          <a:xfrm>
            <a:off x="2787650" y="32750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8000"/>
                </a:solidFill>
                <a:latin typeface="Gill Sans MT" pitchFamily="34" charset="0"/>
              </a:rPr>
              <a:t>27</a:t>
            </a:r>
          </a:p>
        </p:txBody>
      </p:sp>
      <p:sp>
        <p:nvSpPr>
          <p:cNvPr id="305254" name="Rectangle 102"/>
          <p:cNvSpPr>
            <a:spLocks noChangeArrowheads="1"/>
          </p:cNvSpPr>
          <p:nvPr/>
        </p:nvSpPr>
        <p:spPr bwMode="auto">
          <a:xfrm>
            <a:off x="2787650" y="35798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-2</a:t>
            </a:r>
          </a:p>
        </p:txBody>
      </p:sp>
      <p:sp>
        <p:nvSpPr>
          <p:cNvPr id="305255" name="Rectangle 103"/>
          <p:cNvSpPr>
            <a:spLocks noChangeArrowheads="1"/>
          </p:cNvSpPr>
          <p:nvPr/>
        </p:nvSpPr>
        <p:spPr bwMode="auto">
          <a:xfrm>
            <a:off x="2787650" y="38846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305256" name="Rectangle 104"/>
          <p:cNvSpPr>
            <a:spLocks noChangeArrowheads="1"/>
          </p:cNvSpPr>
          <p:nvPr/>
        </p:nvSpPr>
        <p:spPr bwMode="auto">
          <a:xfrm>
            <a:off x="2787650" y="418941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cxnSp>
        <p:nvCxnSpPr>
          <p:cNvPr id="305257" name="AutoShape 105"/>
          <p:cNvCxnSpPr>
            <a:cxnSpLocks noChangeShapeType="1"/>
            <a:stCxn id="305253" idx="1"/>
            <a:endCxn id="305249" idx="3"/>
          </p:cNvCxnSpPr>
          <p:nvPr/>
        </p:nvCxnSpPr>
        <p:spPr bwMode="auto">
          <a:xfrm flipH="1">
            <a:off x="2482850" y="3427413"/>
            <a:ext cx="304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5258" name="AutoShape 106"/>
          <p:cNvCxnSpPr>
            <a:cxnSpLocks noChangeShapeType="1"/>
            <a:stCxn id="305250" idx="3"/>
            <a:endCxn id="305253" idx="1"/>
          </p:cNvCxnSpPr>
          <p:nvPr/>
        </p:nvCxnSpPr>
        <p:spPr bwMode="auto">
          <a:xfrm flipV="1">
            <a:off x="2482850" y="3427413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5259" name="Oval 107"/>
          <p:cNvSpPr>
            <a:spLocks noChangeArrowheads="1"/>
          </p:cNvSpPr>
          <p:nvPr/>
        </p:nvSpPr>
        <p:spPr bwMode="auto">
          <a:xfrm>
            <a:off x="1797050" y="31988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305260" name="Oval 108"/>
          <p:cNvSpPr>
            <a:spLocks noChangeArrowheads="1"/>
          </p:cNvSpPr>
          <p:nvPr/>
        </p:nvSpPr>
        <p:spPr bwMode="auto">
          <a:xfrm>
            <a:off x="2406650" y="3198813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grpSp>
        <p:nvGrpSpPr>
          <p:cNvPr id="305261" name="Group 109"/>
          <p:cNvGrpSpPr>
            <a:grpSpLocks/>
          </p:cNvGrpSpPr>
          <p:nvPr/>
        </p:nvGrpSpPr>
        <p:grpSpPr bwMode="auto">
          <a:xfrm>
            <a:off x="3505200" y="3198813"/>
            <a:ext cx="1981200" cy="1295400"/>
            <a:chOff x="3744" y="2784"/>
            <a:chExt cx="1248" cy="816"/>
          </a:xfrm>
        </p:grpSpPr>
        <p:sp>
          <p:nvSpPr>
            <p:cNvPr id="305262" name="Rectangle 110"/>
            <p:cNvSpPr>
              <a:spLocks noChangeArrowheads="1"/>
            </p:cNvSpPr>
            <p:nvPr/>
          </p:nvSpPr>
          <p:spPr bwMode="auto">
            <a:xfrm>
              <a:off x="4032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5</a:t>
              </a:r>
            </a:p>
          </p:txBody>
        </p:sp>
        <p:sp>
          <p:nvSpPr>
            <p:cNvPr id="305263" name="Rectangle 111"/>
            <p:cNvSpPr>
              <a:spLocks noChangeArrowheads="1"/>
            </p:cNvSpPr>
            <p:nvPr/>
          </p:nvSpPr>
          <p:spPr bwMode="auto">
            <a:xfrm>
              <a:off x="4032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64" name="Rectangle 112"/>
            <p:cNvSpPr>
              <a:spLocks noChangeArrowheads="1"/>
            </p:cNvSpPr>
            <p:nvPr/>
          </p:nvSpPr>
          <p:spPr bwMode="auto">
            <a:xfrm>
              <a:off x="4032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65" name="Rectangle 113"/>
            <p:cNvSpPr>
              <a:spLocks noChangeArrowheads="1"/>
            </p:cNvSpPr>
            <p:nvPr/>
          </p:nvSpPr>
          <p:spPr bwMode="auto">
            <a:xfrm>
              <a:off x="40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sp>
          <p:nvSpPr>
            <p:cNvPr id="305266" name="Rectangle 114"/>
            <p:cNvSpPr>
              <a:spLocks noChangeArrowheads="1"/>
            </p:cNvSpPr>
            <p:nvPr/>
          </p:nvSpPr>
          <p:spPr bwMode="auto">
            <a:xfrm>
              <a:off x="3744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R1</a:t>
              </a:r>
            </a:p>
          </p:txBody>
        </p:sp>
        <p:sp>
          <p:nvSpPr>
            <p:cNvPr id="305267" name="Rectangle 115"/>
            <p:cNvSpPr>
              <a:spLocks noChangeArrowheads="1"/>
            </p:cNvSpPr>
            <p:nvPr/>
          </p:nvSpPr>
          <p:spPr bwMode="auto">
            <a:xfrm>
              <a:off x="3744" y="302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R2</a:t>
              </a:r>
            </a:p>
          </p:txBody>
        </p:sp>
        <p:sp>
          <p:nvSpPr>
            <p:cNvPr id="305268" name="Rectangle 116"/>
            <p:cNvSpPr>
              <a:spLocks noChangeArrowheads="1"/>
            </p:cNvSpPr>
            <p:nvPr/>
          </p:nvSpPr>
          <p:spPr bwMode="auto">
            <a:xfrm>
              <a:off x="3744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R3</a:t>
              </a:r>
            </a:p>
          </p:txBody>
        </p:sp>
        <p:sp>
          <p:nvSpPr>
            <p:cNvPr id="305269" name="Rectangle 117"/>
            <p:cNvSpPr>
              <a:spLocks noChangeArrowheads="1"/>
            </p:cNvSpPr>
            <p:nvPr/>
          </p:nvSpPr>
          <p:spPr bwMode="auto">
            <a:xfrm>
              <a:off x="3744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R4</a:t>
              </a:r>
            </a:p>
          </p:txBody>
        </p:sp>
        <p:sp>
          <p:nvSpPr>
            <p:cNvPr id="305270" name="Rectangle 118"/>
            <p:cNvSpPr>
              <a:spLocks noChangeArrowheads="1"/>
            </p:cNvSpPr>
            <p:nvPr/>
          </p:nvSpPr>
          <p:spPr bwMode="auto">
            <a:xfrm>
              <a:off x="4416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27</a:t>
              </a:r>
            </a:p>
          </p:txBody>
        </p:sp>
        <p:sp>
          <p:nvSpPr>
            <p:cNvPr id="305271" name="Rectangle 119"/>
            <p:cNvSpPr>
              <a:spLocks noChangeArrowheads="1"/>
            </p:cNvSpPr>
            <p:nvPr/>
          </p:nvSpPr>
          <p:spPr bwMode="auto">
            <a:xfrm>
              <a:off x="4416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72" name="Rectangle 120"/>
            <p:cNvSpPr>
              <a:spLocks noChangeArrowheads="1"/>
            </p:cNvSpPr>
            <p:nvPr/>
          </p:nvSpPr>
          <p:spPr bwMode="auto">
            <a:xfrm>
              <a:off x="4416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73" name="Rectangle 121"/>
            <p:cNvSpPr>
              <a:spLocks noChangeArrowheads="1"/>
            </p:cNvSpPr>
            <p:nvPr/>
          </p:nvSpPr>
          <p:spPr bwMode="auto">
            <a:xfrm>
              <a:off x="441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5274" name="AutoShape 122"/>
            <p:cNvCxnSpPr>
              <a:cxnSpLocks noChangeShapeType="1"/>
              <a:stCxn id="305271" idx="3"/>
              <a:endCxn id="305276" idx="1"/>
            </p:cNvCxnSpPr>
            <p:nvPr/>
          </p:nvCxnSpPr>
          <p:spPr bwMode="auto">
            <a:xfrm flipV="1">
              <a:off x="4608" y="2928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5275" name="AutoShape 123"/>
            <p:cNvCxnSpPr>
              <a:cxnSpLocks noChangeShapeType="1"/>
              <a:stCxn id="305272" idx="3"/>
              <a:endCxn id="305276" idx="1"/>
            </p:cNvCxnSpPr>
            <p:nvPr/>
          </p:nvCxnSpPr>
          <p:spPr bwMode="auto">
            <a:xfrm flipV="1">
              <a:off x="4608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5276" name="Rectangle 124"/>
            <p:cNvSpPr>
              <a:spLocks noChangeArrowheads="1"/>
            </p:cNvSpPr>
            <p:nvPr/>
          </p:nvSpPr>
          <p:spPr bwMode="auto">
            <a:xfrm>
              <a:off x="4800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0000"/>
                  </a:solidFill>
                  <a:latin typeface="Gill Sans MT" pitchFamily="34" charset="0"/>
                </a:rPr>
                <a:t>7</a:t>
              </a:r>
            </a:p>
          </p:txBody>
        </p:sp>
        <p:sp>
          <p:nvSpPr>
            <p:cNvPr id="305277" name="Rectangle 125"/>
            <p:cNvSpPr>
              <a:spLocks noChangeArrowheads="1"/>
            </p:cNvSpPr>
            <p:nvPr/>
          </p:nvSpPr>
          <p:spPr bwMode="auto">
            <a:xfrm>
              <a:off x="480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-2</a:t>
              </a:r>
            </a:p>
          </p:txBody>
        </p:sp>
        <p:sp>
          <p:nvSpPr>
            <p:cNvPr id="305278" name="Rectangle 126"/>
            <p:cNvSpPr>
              <a:spLocks noChangeArrowheads="1"/>
            </p:cNvSpPr>
            <p:nvPr/>
          </p:nvSpPr>
          <p:spPr bwMode="auto">
            <a:xfrm>
              <a:off x="4800" y="321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9</a:t>
              </a:r>
            </a:p>
          </p:txBody>
        </p:sp>
        <p:sp>
          <p:nvSpPr>
            <p:cNvPr id="305279" name="Rectangle 127"/>
            <p:cNvSpPr>
              <a:spLocks noChangeArrowheads="1"/>
            </p:cNvSpPr>
            <p:nvPr/>
          </p:nvSpPr>
          <p:spPr bwMode="auto">
            <a:xfrm>
              <a:off x="480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Gill Sans MT" pitchFamily="34" charset="0"/>
                </a:rPr>
                <a:t>3</a:t>
              </a:r>
            </a:p>
          </p:txBody>
        </p:sp>
        <p:cxnSp>
          <p:nvCxnSpPr>
            <p:cNvPr id="305280" name="AutoShape 128"/>
            <p:cNvCxnSpPr>
              <a:cxnSpLocks noChangeShapeType="1"/>
              <a:stCxn id="305270" idx="1"/>
              <a:endCxn id="305264" idx="3"/>
            </p:cNvCxnSpPr>
            <p:nvPr/>
          </p:nvCxnSpPr>
          <p:spPr bwMode="auto">
            <a:xfrm flipH="1">
              <a:off x="4224" y="2928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05281" name="AutoShape 129"/>
            <p:cNvCxnSpPr>
              <a:cxnSpLocks noChangeShapeType="1"/>
              <a:stCxn id="305265" idx="3"/>
              <a:endCxn id="305270" idx="1"/>
            </p:cNvCxnSpPr>
            <p:nvPr/>
          </p:nvCxnSpPr>
          <p:spPr bwMode="auto">
            <a:xfrm flipV="1">
              <a:off x="4224" y="2928"/>
              <a:ext cx="192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05282" name="Oval 130"/>
            <p:cNvSpPr>
              <a:spLocks noChangeArrowheads="1"/>
            </p:cNvSpPr>
            <p:nvPr/>
          </p:nvSpPr>
          <p:spPr bwMode="auto">
            <a:xfrm>
              <a:off x="4560" y="2784"/>
              <a:ext cx="192" cy="19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305283" name="Oval 131"/>
            <p:cNvSpPr>
              <a:spLocks noChangeArrowheads="1"/>
            </p:cNvSpPr>
            <p:nvPr/>
          </p:nvSpPr>
          <p:spPr bwMode="auto">
            <a:xfrm>
              <a:off x="4176" y="278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Gill Sans MT" pitchFamily="34" charset="0"/>
                </a:rPr>
                <a:t>B</a:t>
              </a:r>
            </a:p>
          </p:txBody>
        </p:sp>
      </p:grpSp>
      <p:grpSp>
        <p:nvGrpSpPr>
          <p:cNvPr id="305286" name="Group 134"/>
          <p:cNvGrpSpPr>
            <a:grpSpLocks/>
          </p:cNvGrpSpPr>
          <p:nvPr/>
        </p:nvGrpSpPr>
        <p:grpSpPr bwMode="auto">
          <a:xfrm>
            <a:off x="6108702" y="2286002"/>
            <a:ext cx="1747838" cy="646113"/>
            <a:chOff x="3848" y="1585"/>
            <a:chExt cx="1101" cy="407"/>
          </a:xfrm>
        </p:grpSpPr>
        <p:sp>
          <p:nvSpPr>
            <p:cNvPr id="305230" name="Text Box 78"/>
            <p:cNvSpPr txBox="1">
              <a:spLocks noChangeArrowheads="1"/>
            </p:cNvSpPr>
            <p:nvPr/>
          </p:nvSpPr>
          <p:spPr bwMode="auto">
            <a:xfrm>
              <a:off x="3848" y="1585"/>
              <a:ext cx="110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A: </a:t>
              </a:r>
              <a:r>
                <a:rPr lang="en-US" b="1">
                  <a:solidFill>
                    <a:srgbClr val="6600CC"/>
                  </a:solidFill>
                  <a:latin typeface="Gill Sans MT" pitchFamily="34" charset="0"/>
                </a:rPr>
                <a:t>R5</a:t>
              </a:r>
              <a:r>
                <a:rPr lang="en-US">
                  <a:solidFill>
                    <a:srgbClr val="0000FF"/>
                  </a:solidFill>
                  <a:latin typeface="Gill Sans MT" pitchFamily="34" charset="0"/>
                </a:rPr>
                <a:t> = R2 + R3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8000"/>
                  </a:solidFill>
                  <a:latin typeface="Gill Sans MT" pitchFamily="34" charset="0"/>
                </a:rPr>
                <a:t>B: R1 = R3 * R4</a:t>
              </a:r>
            </a:p>
          </p:txBody>
        </p:sp>
        <p:sp>
          <p:nvSpPr>
            <p:cNvPr id="305284" name="Freeform 132"/>
            <p:cNvSpPr>
              <a:spLocks/>
            </p:cNvSpPr>
            <p:nvPr/>
          </p:nvSpPr>
          <p:spPr bwMode="auto">
            <a:xfrm>
              <a:off x="4176" y="1680"/>
              <a:ext cx="9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48" y="160"/>
                    <a:pt x="0" y="192"/>
                  </a:cubicBezTo>
                </a:path>
              </a:pathLst>
            </a:custGeom>
            <a:noFill/>
            <a:ln w="38100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05232" name="Text Box 80"/>
            <p:cNvSpPr txBox="1">
              <a:spLocks noChangeArrowheads="1"/>
            </p:cNvSpPr>
            <p:nvPr/>
          </p:nvSpPr>
          <p:spPr bwMode="auto">
            <a:xfrm>
              <a:off x="4146" y="1646"/>
              <a:ext cx="2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0000"/>
                  </a:solidFill>
                  <a:latin typeface="Gill Sans MT" pitchFamily="34" charset="0"/>
                </a:rPr>
                <a:t>X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Can get correct result just by using different reg.</a:t>
            </a:r>
          </a:p>
        </p:txBody>
      </p:sp>
    </p:spTree>
    <p:extLst>
      <p:ext uri="{BB962C8B-B14F-4D97-AF65-F5344CB8AC3E}">
        <p14:creationId xmlns:p14="http://schemas.microsoft.com/office/powerpoint/2010/main" val="20003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Register Renaming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Register renaming</a:t>
            </a:r>
            <a:r>
              <a:rPr lang="en-US" dirty="0"/>
              <a:t> (in hardware)</a:t>
            </a:r>
          </a:p>
          <a:p>
            <a:pPr lvl="1"/>
            <a:r>
              <a:rPr lang="en-US" dirty="0"/>
              <a:t>“Change” register names to eliminate WAR/WAW hazards</a:t>
            </a:r>
          </a:p>
          <a:p>
            <a:pPr lvl="1"/>
            <a:r>
              <a:rPr lang="en-US" dirty="0"/>
              <a:t>Arch. registers (r1,f0…) are names, not storage locations</a:t>
            </a:r>
          </a:p>
          <a:p>
            <a:pPr lvl="1"/>
            <a:r>
              <a:rPr lang="en-US" dirty="0"/>
              <a:t>Can have more locations than names</a:t>
            </a:r>
          </a:p>
          <a:p>
            <a:pPr lvl="1"/>
            <a:r>
              <a:rPr lang="en-US" dirty="0"/>
              <a:t>Can have multiple active versions of same name</a:t>
            </a:r>
          </a:p>
          <a:p>
            <a:pPr lvl="1"/>
            <a:endParaRPr lang="en-US" dirty="0"/>
          </a:p>
          <a:p>
            <a:r>
              <a:rPr lang="en-US" dirty="0"/>
              <a:t>How does it work?</a:t>
            </a:r>
          </a:p>
          <a:p>
            <a:pPr lvl="1"/>
            <a:r>
              <a:rPr lang="en-US" dirty="0"/>
              <a:t>Map-table: maps names to most recent locations</a:t>
            </a:r>
          </a:p>
          <a:p>
            <a:pPr lvl="1"/>
            <a:r>
              <a:rPr lang="en-US" dirty="0"/>
              <a:t>On a write: allocate new location, note in map-table</a:t>
            </a:r>
          </a:p>
          <a:p>
            <a:pPr lvl="1"/>
            <a:r>
              <a:rPr lang="en-US" dirty="0"/>
              <a:t>On a read: find location of most recent write via map-table</a:t>
            </a:r>
          </a:p>
        </p:txBody>
      </p:sp>
    </p:spTree>
    <p:extLst>
      <p:ext uri="{BB962C8B-B14F-4D97-AF65-F5344CB8AC3E}">
        <p14:creationId xmlns:p14="http://schemas.microsoft.com/office/powerpoint/2010/main" val="370906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Register 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 (</a:t>
            </a:r>
            <a:r>
              <a:rPr lang="en-US" b="1" dirty="0">
                <a:solidFill>
                  <a:srgbClr val="52F4C2"/>
                </a:solidFill>
                <a:sym typeface="Symbol" pitchFamily="18" charset="2"/>
              </a:rPr>
              <a:t>WAR</a:t>
            </a:r>
            <a:r>
              <a:rPr lang="en-US" dirty="0"/>
              <a:t>) and output (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WAW</a:t>
            </a:r>
            <a:r>
              <a:rPr lang="en-US" dirty="0"/>
              <a:t>) </a:t>
            </a:r>
            <a:r>
              <a:rPr lang="en-US" dirty="0" err="1"/>
              <a:t>deps</a:t>
            </a:r>
            <a:r>
              <a:rPr lang="en-US" dirty="0"/>
              <a:t>. are false</a:t>
            </a:r>
          </a:p>
          <a:p>
            <a:pPr lvl="1"/>
            <a:r>
              <a:rPr lang="en-US" dirty="0"/>
              <a:t>Dep. is on name/location, not on data</a:t>
            </a:r>
          </a:p>
          <a:p>
            <a:pPr lvl="1"/>
            <a:r>
              <a:rPr lang="en-US" dirty="0"/>
              <a:t>Given infinite registers, WAR/WAW don’t arise</a:t>
            </a:r>
          </a:p>
          <a:p>
            <a:pPr lvl="1"/>
            <a:r>
              <a:rPr lang="en-US" dirty="0"/>
              <a:t>Renaming removes WAR/WAW, but </a:t>
            </a:r>
            <a:r>
              <a:rPr lang="en-US" dirty="0">
                <a:sym typeface="Symbol" pitchFamily="18" charset="2"/>
              </a:rPr>
              <a:t>leaves </a:t>
            </a:r>
            <a:r>
              <a:rPr lang="en-US" b="1" dirty="0">
                <a:solidFill>
                  <a:srgbClr val="FF0909"/>
                </a:solidFill>
                <a:sym typeface="Symbol" pitchFamily="18" charset="2"/>
              </a:rPr>
              <a:t>RAW</a:t>
            </a:r>
            <a:r>
              <a:rPr lang="en-US" dirty="0">
                <a:sym typeface="Symbol" pitchFamily="18" charset="2"/>
              </a:rPr>
              <a:t> intact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Names: r1,r2,r3   Locations: p1,p2,p3,p4,p5,p6,p7</a:t>
            </a:r>
          </a:p>
          <a:p>
            <a:pPr lvl="1"/>
            <a:r>
              <a:rPr lang="en-US" dirty="0"/>
              <a:t>Original: r1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r2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p2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r3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p3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p4</a:t>
            </a:r>
            <a:r>
              <a:rPr lang="en-US" dirty="0">
                <a:sym typeface="Symbol" pitchFamily="18" charset="2"/>
              </a:rPr>
              <a:t>–</a:t>
            </a:r>
            <a:r>
              <a:rPr lang="en-US" dirty="0"/>
              <a:t>p7</a:t>
            </a:r>
            <a:r>
              <a:rPr lang="en-US" dirty="0">
                <a:sym typeface="Symbol" pitchFamily="18" charset="2"/>
              </a:rPr>
              <a:t> are “free”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graphicFrame>
        <p:nvGraphicFramePr>
          <p:cNvPr id="14008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88943"/>
              </p:ext>
            </p:extLst>
          </p:nvPr>
        </p:nvGraphicFramePr>
        <p:xfrm>
          <a:off x="609600" y="4551387"/>
          <a:ext cx="8153400" cy="16859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32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FreeList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Original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Renamed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p4,p5,p6,p7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 r2,r3,r1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 p2,p3,p4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r2,r1,r3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p2,p4,p5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r2,r3,r3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p2,p5,p6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div r1,4,r1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div p4,4,p7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51520" y="5968845"/>
            <a:ext cx="8712968" cy="300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520" y="5691158"/>
            <a:ext cx="8712968" cy="577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20" y="5424693"/>
            <a:ext cx="8712968" cy="84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2" name="Line 95"/>
          <p:cNvSpPr>
            <a:spLocks noChangeShapeType="1"/>
          </p:cNvSpPr>
          <p:nvPr/>
        </p:nvSpPr>
        <p:spPr bwMode="auto">
          <a:xfrm flipH="1">
            <a:off x="5791200" y="5373712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3" name="Line 96"/>
          <p:cNvSpPr>
            <a:spLocks noChangeShapeType="1"/>
          </p:cNvSpPr>
          <p:nvPr/>
        </p:nvSpPr>
        <p:spPr bwMode="auto">
          <a:xfrm flipH="1">
            <a:off x="5791200" y="5678512"/>
            <a:ext cx="304800" cy="138113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4" name="Line 97"/>
          <p:cNvSpPr>
            <a:spLocks noChangeShapeType="1"/>
          </p:cNvSpPr>
          <p:nvPr/>
        </p:nvSpPr>
        <p:spPr bwMode="auto">
          <a:xfrm>
            <a:off x="6280150" y="5586437"/>
            <a:ext cx="0" cy="306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6" name="Line 99"/>
          <p:cNvSpPr>
            <a:spLocks noChangeShapeType="1"/>
          </p:cNvSpPr>
          <p:nvPr/>
        </p:nvSpPr>
        <p:spPr bwMode="auto">
          <a:xfrm flipH="1">
            <a:off x="8077200" y="5373712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7" name="Line 100"/>
          <p:cNvSpPr>
            <a:spLocks noChangeShapeType="1"/>
          </p:cNvSpPr>
          <p:nvPr/>
        </p:nvSpPr>
        <p:spPr bwMode="auto">
          <a:xfrm flipH="1">
            <a:off x="8077200" y="5678512"/>
            <a:ext cx="304800" cy="138113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5" grpId="0" animBg="1"/>
      <p:bldP spid="14412" grpId="0" animBg="1"/>
      <p:bldP spid="14413" grpId="0" animBg="1"/>
      <p:bldP spid="14414" grpId="0" animBg="1"/>
      <p:bldP spid="14416" grpId="0" animBg="1"/>
      <p:bldP spid="144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Register 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 (</a:t>
            </a:r>
            <a:r>
              <a:rPr lang="en-US" b="1" dirty="0">
                <a:solidFill>
                  <a:srgbClr val="52F4C2"/>
                </a:solidFill>
                <a:sym typeface="Symbol" pitchFamily="18" charset="2"/>
              </a:rPr>
              <a:t>WAR</a:t>
            </a:r>
            <a:r>
              <a:rPr lang="en-US" dirty="0"/>
              <a:t>) and output (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WAW</a:t>
            </a:r>
            <a:r>
              <a:rPr lang="en-US" dirty="0"/>
              <a:t>) </a:t>
            </a:r>
            <a:r>
              <a:rPr lang="en-US" dirty="0" err="1"/>
              <a:t>deps</a:t>
            </a:r>
            <a:r>
              <a:rPr lang="en-US" dirty="0"/>
              <a:t>. are false</a:t>
            </a:r>
          </a:p>
          <a:p>
            <a:pPr lvl="1"/>
            <a:r>
              <a:rPr lang="en-US" dirty="0"/>
              <a:t>Dep. is on name/location, not on data</a:t>
            </a:r>
          </a:p>
          <a:p>
            <a:pPr lvl="1"/>
            <a:r>
              <a:rPr lang="en-US" dirty="0"/>
              <a:t>Given infinite registers, WAR/WAW don’t arise</a:t>
            </a:r>
          </a:p>
          <a:p>
            <a:pPr lvl="1"/>
            <a:r>
              <a:rPr lang="en-US" dirty="0"/>
              <a:t>Renaming removes WAR/WAW, but </a:t>
            </a:r>
            <a:r>
              <a:rPr lang="en-US" dirty="0">
                <a:sym typeface="Symbol" pitchFamily="18" charset="2"/>
              </a:rPr>
              <a:t>leaves </a:t>
            </a:r>
            <a:r>
              <a:rPr lang="en-US" b="1" dirty="0">
                <a:solidFill>
                  <a:srgbClr val="FF0909"/>
                </a:solidFill>
                <a:sym typeface="Symbol" pitchFamily="18" charset="2"/>
              </a:rPr>
              <a:t>RAW</a:t>
            </a:r>
            <a:r>
              <a:rPr lang="en-US" dirty="0">
                <a:sym typeface="Symbol" pitchFamily="18" charset="2"/>
              </a:rPr>
              <a:t> intact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Names: r1,r2,r3   Locations: p1,p2,p3,p4,p5,p6,p7</a:t>
            </a:r>
          </a:p>
          <a:p>
            <a:pPr lvl="1"/>
            <a:r>
              <a:rPr lang="en-US" dirty="0"/>
              <a:t>Original: r1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r2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p2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r3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p3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p4</a:t>
            </a:r>
            <a:r>
              <a:rPr lang="en-US" dirty="0">
                <a:sym typeface="Symbol" pitchFamily="18" charset="2"/>
              </a:rPr>
              <a:t>–</a:t>
            </a:r>
            <a:r>
              <a:rPr lang="en-US" dirty="0"/>
              <a:t>p7</a:t>
            </a:r>
            <a:r>
              <a:rPr lang="en-US" dirty="0">
                <a:sym typeface="Symbol" pitchFamily="18" charset="2"/>
              </a:rPr>
              <a:t> are “free”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graphicFrame>
        <p:nvGraphicFramePr>
          <p:cNvPr id="14008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02316"/>
              </p:ext>
            </p:extLst>
          </p:nvPr>
        </p:nvGraphicFramePr>
        <p:xfrm>
          <a:off x="609600" y="4551387"/>
          <a:ext cx="8153400" cy="16859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32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FreeList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Original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Renamed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p4,p5,p6,p7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 r2,r3,r1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 p2,p3,p1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p5,p6,p7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r2,r1,r3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 p2,p1,p4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p6,p7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 r2,r3,r3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p2,p4,p6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p6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p7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div r1,4,r1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div p4,4,p7</a:t>
                      </a:r>
                    </a:p>
                  </a:txBody>
                  <a:tcPr marL="4572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2" name="Line 95"/>
          <p:cNvSpPr>
            <a:spLocks noChangeShapeType="1"/>
          </p:cNvSpPr>
          <p:nvPr/>
        </p:nvSpPr>
        <p:spPr bwMode="auto">
          <a:xfrm flipH="1">
            <a:off x="5791200" y="5373712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3" name="Line 96"/>
          <p:cNvSpPr>
            <a:spLocks noChangeShapeType="1"/>
          </p:cNvSpPr>
          <p:nvPr/>
        </p:nvSpPr>
        <p:spPr bwMode="auto">
          <a:xfrm flipH="1">
            <a:off x="5791200" y="5678512"/>
            <a:ext cx="304800" cy="138113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4" name="Line 97"/>
          <p:cNvSpPr>
            <a:spLocks noChangeShapeType="1"/>
          </p:cNvSpPr>
          <p:nvPr/>
        </p:nvSpPr>
        <p:spPr bwMode="auto">
          <a:xfrm>
            <a:off x="6280150" y="5586437"/>
            <a:ext cx="0" cy="306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5" name="Line 98"/>
          <p:cNvSpPr>
            <a:spLocks noChangeShapeType="1"/>
          </p:cNvSpPr>
          <p:nvPr/>
        </p:nvSpPr>
        <p:spPr bwMode="auto">
          <a:xfrm>
            <a:off x="5638800" y="5678512"/>
            <a:ext cx="381000" cy="381000"/>
          </a:xfrm>
          <a:prstGeom prst="line">
            <a:avLst/>
          </a:prstGeom>
          <a:noFill/>
          <a:ln w="28575">
            <a:solidFill>
              <a:srgbClr val="52F4C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6" name="Line 99"/>
          <p:cNvSpPr>
            <a:spLocks noChangeShapeType="1"/>
          </p:cNvSpPr>
          <p:nvPr/>
        </p:nvSpPr>
        <p:spPr bwMode="auto">
          <a:xfrm flipH="1">
            <a:off x="8077200" y="5373712"/>
            <a:ext cx="304800" cy="136525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7" name="Line 100"/>
          <p:cNvSpPr>
            <a:spLocks noChangeShapeType="1"/>
          </p:cNvSpPr>
          <p:nvPr/>
        </p:nvSpPr>
        <p:spPr bwMode="auto">
          <a:xfrm flipH="1">
            <a:off x="8077200" y="5678512"/>
            <a:ext cx="304800" cy="138113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8" name="Line 101"/>
          <p:cNvSpPr>
            <a:spLocks noChangeShapeType="1"/>
          </p:cNvSpPr>
          <p:nvPr/>
        </p:nvSpPr>
        <p:spPr bwMode="auto">
          <a:xfrm flipH="1">
            <a:off x="5410200" y="5397525"/>
            <a:ext cx="685800" cy="617537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9" name="Line 102"/>
          <p:cNvSpPr>
            <a:spLocks noChangeShapeType="1"/>
          </p:cNvSpPr>
          <p:nvPr/>
        </p:nvSpPr>
        <p:spPr bwMode="auto">
          <a:xfrm flipH="1">
            <a:off x="7620000" y="5441975"/>
            <a:ext cx="762000" cy="573087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0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Tomasulo’s</a:t>
            </a:r>
            <a:r>
              <a:rPr lang="en-US" dirty="0"/>
              <a:t> Algorithm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Reservation Stations</a:t>
            </a:r>
            <a:r>
              <a:rPr lang="en-US" dirty="0"/>
              <a:t> (RS): instruction buffer</a:t>
            </a:r>
          </a:p>
          <a:p>
            <a:r>
              <a:rPr lang="en-US" dirty="0"/>
              <a:t>Common data bus (CDB): broadcasts results to RS</a:t>
            </a:r>
          </a:p>
          <a:p>
            <a:r>
              <a:rPr lang="en-US" dirty="0"/>
              <a:t>Register renaming: removes WAR/WAW hazards</a:t>
            </a:r>
          </a:p>
          <a:p>
            <a:r>
              <a:rPr lang="en-US" dirty="0"/>
              <a:t>Bypassing (not shown here to make example simpler)</a:t>
            </a:r>
          </a:p>
        </p:txBody>
      </p:sp>
    </p:spTree>
    <p:extLst>
      <p:ext uri="{BB962C8B-B14F-4D97-AF65-F5344CB8AC3E}">
        <p14:creationId xmlns:p14="http://schemas.microsoft.com/office/powerpoint/2010/main" val="56987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Tomasulo</a:t>
            </a:r>
            <a:r>
              <a:rPr lang="en-US" dirty="0"/>
              <a:t> Data Structures (1/2)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Reservation Stations (RS)</a:t>
            </a:r>
          </a:p>
          <a:p>
            <a:pPr lvl="1" eaLnBrk="1" hangingPunct="1"/>
            <a:r>
              <a:rPr lang="en-US" b="1" dirty="0"/>
              <a:t>FU</a:t>
            </a:r>
            <a:r>
              <a:rPr lang="en-US" dirty="0"/>
              <a:t>, </a:t>
            </a:r>
            <a:r>
              <a:rPr lang="en-US" b="1" dirty="0"/>
              <a:t>busy</a:t>
            </a:r>
            <a:r>
              <a:rPr lang="en-US" dirty="0"/>
              <a:t>, </a:t>
            </a:r>
            <a:r>
              <a:rPr lang="en-US" b="1" dirty="0"/>
              <a:t>op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en-US" dirty="0"/>
              <a:t>: destination register name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solidFill>
                  <a:srgbClr val="FF0909"/>
                </a:solidFill>
              </a:rPr>
              <a:t>T</a:t>
            </a:r>
            <a:r>
              <a:rPr lang="en-US" dirty="0"/>
              <a:t>: destination register tag (RS# of this RS)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solidFill>
                  <a:srgbClr val="FF0909"/>
                </a:solidFill>
              </a:rPr>
              <a:t>T1</a:t>
            </a:r>
            <a:r>
              <a:rPr lang="en-US" dirty="0"/>
              <a:t>,</a:t>
            </a:r>
            <a:r>
              <a:rPr lang="en-US" b="1" dirty="0">
                <a:solidFill>
                  <a:srgbClr val="FF0909"/>
                </a:solidFill>
              </a:rPr>
              <a:t>T2</a:t>
            </a:r>
            <a:r>
              <a:rPr lang="en-US" dirty="0"/>
              <a:t>: source register tag (RS# of RS that will output value)</a:t>
            </a:r>
          </a:p>
          <a:p>
            <a:pPr lvl="1" eaLnBrk="1" hangingPunct="1"/>
            <a:r>
              <a:rPr lang="en-US" b="1" dirty="0"/>
              <a:t>V1</a:t>
            </a:r>
            <a:r>
              <a:rPr lang="en-US" dirty="0"/>
              <a:t>,</a:t>
            </a:r>
            <a:r>
              <a:rPr lang="en-US" b="1" dirty="0"/>
              <a:t>V2</a:t>
            </a:r>
            <a:r>
              <a:rPr lang="en-US" dirty="0"/>
              <a:t>: source register values</a:t>
            </a:r>
          </a:p>
          <a:p>
            <a:pPr eaLnBrk="1" hangingPunct="1"/>
            <a:r>
              <a:rPr lang="en-US" dirty="0"/>
              <a:t>Map Table (a.k.a., RAT)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909"/>
                </a:solidFill>
              </a:rPr>
              <a:t>T</a:t>
            </a:r>
            <a:r>
              <a:rPr lang="en-US" dirty="0"/>
              <a:t>: tag (RS#) that will write this register</a:t>
            </a:r>
          </a:p>
          <a:p>
            <a:pPr eaLnBrk="1" hangingPunct="1"/>
            <a:r>
              <a:rPr lang="en-US" dirty="0"/>
              <a:t>Common Data Bus (CDB)</a:t>
            </a:r>
          </a:p>
          <a:p>
            <a:pPr lvl="1" eaLnBrk="1" hangingPunct="1"/>
            <a:r>
              <a:rPr lang="en-US" dirty="0"/>
              <a:t>Broadcasts &lt;RS#, value&gt; of completed </a:t>
            </a:r>
            <a:r>
              <a:rPr lang="en-US" dirty="0" err="1"/>
              <a:t>insns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Valid tags indicate the RS# that will produce result</a:t>
            </a:r>
          </a:p>
        </p:txBody>
      </p:sp>
    </p:spTree>
    <p:extLst>
      <p:ext uri="{BB962C8B-B14F-4D97-AF65-F5344CB8AC3E}">
        <p14:creationId xmlns:p14="http://schemas.microsoft.com/office/powerpoint/2010/main" val="257626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Tomasulo</a:t>
            </a:r>
            <a:r>
              <a:rPr lang="en-US" dirty="0"/>
              <a:t> Data Structures (2/2)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5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6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8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41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2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3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4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5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6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7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8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49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55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2356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2357" name="Text Box 69"/>
          <p:cNvSpPr txBox="1">
            <a:spLocks noChangeArrowheads="1"/>
          </p:cNvSpPr>
          <p:nvPr/>
        </p:nvSpPr>
        <p:spPr bwMode="auto">
          <a:xfrm rot="-5400000">
            <a:off x="7735094" y="2693194"/>
            <a:ext cx="882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2358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2359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60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2362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2363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64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65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66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367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2368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2369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2370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71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72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73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2374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Tomasulo</a:t>
            </a:r>
            <a:r>
              <a:rPr lang="en-US" dirty="0"/>
              <a:t> Pipeline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New pipeline structure: F, </a:t>
            </a:r>
            <a:r>
              <a:rPr lang="en-US" b="1" dirty="0">
                <a:solidFill>
                  <a:srgbClr val="FF0909"/>
                </a:solidFill>
              </a:rPr>
              <a:t>D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dirty="0"/>
              <a:t>, X, </a:t>
            </a:r>
            <a:r>
              <a:rPr lang="en-US" b="1" dirty="0">
                <a:solidFill>
                  <a:srgbClr val="867A4A"/>
                </a:solidFill>
              </a:rPr>
              <a:t>W</a:t>
            </a:r>
            <a:endParaRPr lang="en-US" dirty="0"/>
          </a:p>
          <a:p>
            <a:pPr lvl="1" eaLnBrk="1" hangingPunct="1"/>
            <a:r>
              <a:rPr lang="en-US" b="1" dirty="0">
                <a:solidFill>
                  <a:srgbClr val="FF0909"/>
                </a:solidFill>
              </a:rPr>
              <a:t>D (dispatch)</a:t>
            </a:r>
          </a:p>
          <a:p>
            <a:pPr lvl="2" eaLnBrk="1" hangingPunct="1"/>
            <a:r>
              <a:rPr lang="en-US" b="1" dirty="0">
                <a:solidFill>
                  <a:srgbClr val="FF0909"/>
                </a:solidFill>
              </a:rPr>
              <a:t>Structural</a:t>
            </a:r>
            <a:r>
              <a:rPr lang="en-US" dirty="0"/>
              <a:t> hazard ? </a:t>
            </a:r>
            <a:r>
              <a:rPr lang="en-US" b="1" dirty="0">
                <a:solidFill>
                  <a:srgbClr val="FF0909"/>
                </a:solidFill>
              </a:rPr>
              <a:t>stall</a:t>
            </a:r>
            <a:r>
              <a:rPr lang="en-US" dirty="0"/>
              <a:t> : allocate RS entry</a:t>
            </a:r>
          </a:p>
          <a:p>
            <a:pPr lvl="1" eaLnBrk="1" hangingPunct="1"/>
            <a:r>
              <a:rPr lang="en-US" b="1" dirty="0"/>
              <a:t>S (issue)</a:t>
            </a:r>
          </a:p>
          <a:p>
            <a:pPr lvl="2" eaLnBrk="1" hangingPunct="1"/>
            <a:r>
              <a:rPr lang="en-US" b="1" dirty="0"/>
              <a:t>RAW</a:t>
            </a:r>
            <a:r>
              <a:rPr lang="en-US" dirty="0"/>
              <a:t> hazard ? </a:t>
            </a:r>
            <a:r>
              <a:rPr lang="en-US" b="1" dirty="0"/>
              <a:t>wait</a:t>
            </a:r>
            <a:r>
              <a:rPr lang="en-US" dirty="0"/>
              <a:t> (monitor CDB) : go to execute</a:t>
            </a:r>
          </a:p>
          <a:p>
            <a:pPr lvl="1" eaLnBrk="1" hangingPunct="1"/>
            <a:r>
              <a:rPr lang="en-US" b="1" dirty="0">
                <a:solidFill>
                  <a:srgbClr val="867A4A"/>
                </a:solidFill>
              </a:rPr>
              <a:t>W (</a:t>
            </a:r>
            <a:r>
              <a:rPr lang="en-US" b="1" dirty="0" err="1">
                <a:solidFill>
                  <a:srgbClr val="867A4A"/>
                </a:solidFill>
              </a:rPr>
              <a:t>writeback</a:t>
            </a:r>
            <a:r>
              <a:rPr lang="en-US" b="1" dirty="0">
                <a:solidFill>
                  <a:srgbClr val="867A4A"/>
                </a:solidFill>
              </a:rPr>
              <a:t>)</a:t>
            </a:r>
          </a:p>
          <a:p>
            <a:pPr lvl="2" eaLnBrk="1" hangingPunct="1"/>
            <a:r>
              <a:rPr lang="en-US" dirty="0"/>
              <a:t>Write register, free RS entry</a:t>
            </a:r>
          </a:p>
          <a:p>
            <a:pPr lvl="2" eaLnBrk="1" hangingPunct="1"/>
            <a:r>
              <a:rPr lang="en-US" dirty="0"/>
              <a:t>W and RAW-dependent S in same cycle</a:t>
            </a:r>
          </a:p>
          <a:p>
            <a:pPr lvl="2" eaLnBrk="1" hangingPunct="1"/>
            <a:r>
              <a:rPr lang="en-US" dirty="0"/>
              <a:t>W and structural-dependent D in same cycle </a:t>
            </a:r>
          </a:p>
        </p:txBody>
      </p:sp>
    </p:spTree>
    <p:extLst>
      <p:ext uri="{BB962C8B-B14F-4D97-AF65-F5344CB8AC3E}">
        <p14:creationId xmlns:p14="http://schemas.microsoft.com/office/powerpoint/2010/main" val="254628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Dispatch (D)</a:t>
            </a:r>
          </a:p>
        </p:txBody>
      </p:sp>
      <p:sp>
        <p:nvSpPr>
          <p:cNvPr id="1434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4941167"/>
            <a:ext cx="8229600" cy="14401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Allocate RS entry (structural stall if busy)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Input register ready ? </a:t>
            </a:r>
            <a:r>
              <a:rPr lang="en-US" dirty="0">
                <a:solidFill>
                  <a:srgbClr val="867A4A"/>
                </a:solidFill>
              </a:rPr>
              <a:t>read value into RS 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867A4A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read tag into RS</a:t>
            </a:r>
            <a:endParaRPr lang="en-US" dirty="0">
              <a:solidFill>
                <a:srgbClr val="867A4A"/>
              </a:solidFill>
            </a:endParaRP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Set register status (i.e., rename) for output register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62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3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4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5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tx2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tx2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89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0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1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2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3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4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5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6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98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1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4405" name="Text Box 69"/>
          <p:cNvSpPr txBox="1">
            <a:spLocks noChangeArrowheads="1"/>
          </p:cNvSpPr>
          <p:nvPr/>
        </p:nvSpPr>
        <p:spPr bwMode="auto">
          <a:xfrm rot="-5400000">
            <a:off x="7762082" y="2666206"/>
            <a:ext cx="8826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08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tx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15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420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65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Issue (S)</a:t>
            </a:r>
          </a:p>
        </p:txBody>
      </p:sp>
      <p:sp>
        <p:nvSpPr>
          <p:cNvPr id="153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4941167"/>
            <a:ext cx="8229600" cy="129614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Wait for RAW hazards</a:t>
            </a:r>
          </a:p>
          <a:p>
            <a:pPr lvl="1" eaLnBrk="1" hangingPunct="1"/>
            <a:r>
              <a:rPr lang="en-US" dirty="0">
                <a:solidFill>
                  <a:srgbClr val="867A4A"/>
                </a:solidFill>
              </a:rPr>
              <a:t>Read register values from RS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386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87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88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89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90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13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4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5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6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7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8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19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20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6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 rot="-5400000">
            <a:off x="7747794" y="2680494"/>
            <a:ext cx="882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5431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36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38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439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5440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5442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44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1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Instruction-Level Parallelism (ILP)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None/>
            </a:pPr>
            <a:r>
              <a:rPr lang="en-US" dirty="0"/>
              <a:t>ILP is a measure of inter-dependencies between </a:t>
            </a:r>
            <a:r>
              <a:rPr lang="en-US" dirty="0" err="1"/>
              <a:t>insns</a:t>
            </a:r>
            <a:r>
              <a:rPr lang="en-US" dirty="0"/>
              <a:t>.</a:t>
            </a:r>
          </a:p>
          <a:p>
            <a:pPr marL="342900" indent="-342900">
              <a:buFontTx/>
              <a:buNone/>
            </a:pPr>
            <a:endParaRPr lang="en-US" dirty="0"/>
          </a:p>
          <a:p>
            <a:pPr marL="342900" indent="-342900">
              <a:buFontTx/>
              <a:buNone/>
            </a:pPr>
            <a:r>
              <a:rPr lang="en-US" dirty="0"/>
              <a:t>Average ILP =	num. instruction / num. </a:t>
            </a:r>
            <a:r>
              <a:rPr lang="en-US" dirty="0" err="1"/>
              <a:t>cyc</a:t>
            </a:r>
            <a:r>
              <a:rPr lang="en-US" dirty="0"/>
              <a:t> required</a:t>
            </a:r>
          </a:p>
          <a:p>
            <a:pPr marL="342900" indent="-342900">
              <a:buFontTx/>
              <a:buNone/>
            </a:pPr>
            <a:r>
              <a:rPr lang="en-US" dirty="0"/>
              <a:t>	code1: 	ILP = 1</a:t>
            </a:r>
          </a:p>
          <a:p>
            <a:pPr marL="742950" lvl="1" indent="-285750"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i="1" dirty="0">
                <a:solidFill>
                  <a:srgbClr val="FF0000"/>
                </a:solidFill>
              </a:rPr>
              <a:t>i.e. must execute serially</a:t>
            </a:r>
          </a:p>
          <a:p>
            <a:pPr marL="342900" indent="-342900">
              <a:buFontTx/>
              <a:buNone/>
            </a:pPr>
            <a:r>
              <a:rPr lang="en-US" dirty="0"/>
              <a:t>	code2: 	ILP = 3</a:t>
            </a:r>
          </a:p>
          <a:p>
            <a:pPr marL="742950" lvl="1" indent="-285750">
              <a:buFont typeface="ZapfDingbats" pitchFamily="82" charset="2"/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i="1" dirty="0">
                <a:solidFill>
                  <a:srgbClr val="FF0000"/>
                </a:solidFill>
              </a:rPr>
              <a:t>i.e. can execute at the same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41400" y="5021114"/>
            <a:ext cx="3203575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code1:</a:t>
            </a:r>
            <a:r>
              <a:rPr lang="en-US" sz="2400" i="1">
                <a:solidFill>
                  <a:srgbClr val="40458C"/>
                </a:solidFill>
                <a:latin typeface="Calibri" pitchFamily="34" charset="0"/>
              </a:rPr>
              <a:t> 	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r1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r2 + 1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	r3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r1 / 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	r4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r0 - r3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973638" y="5013176"/>
            <a:ext cx="3373437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code2:</a:t>
            </a:r>
            <a:r>
              <a:rPr lang="en-US" sz="2400" i="1">
                <a:solidFill>
                  <a:srgbClr val="40458C"/>
                </a:solidFill>
                <a:latin typeface="Calibri" pitchFamily="34" charset="0"/>
              </a:rPr>
              <a:t>	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r1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r2 + 1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	r3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r9 / 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</a:pP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	r4 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  <a:sym typeface="Symbol" pitchFamily="18" charset="2"/>
              </a:rPr>
              <a:t></a:t>
            </a:r>
            <a:r>
              <a:rPr lang="en-US" sz="2400">
                <a:solidFill>
                  <a:srgbClr val="40458C"/>
                </a:solidFill>
                <a:latin typeface="Calibri" pitchFamily="34" charset="0"/>
              </a:rPr>
              <a:t> r0 - r10 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743200" y="5295751"/>
            <a:ext cx="4572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819400" y="5676751"/>
            <a:ext cx="9144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8604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Execute (X)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rgbClr val="867A4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10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1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3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4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rgbClr val="867A4A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rgbClr val="867A4A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37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38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39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0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1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2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3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4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46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48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49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50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6453" name="Text Box 69"/>
          <p:cNvSpPr txBox="1">
            <a:spLocks noChangeArrowheads="1"/>
          </p:cNvSpPr>
          <p:nvPr/>
        </p:nvSpPr>
        <p:spPr bwMode="auto">
          <a:xfrm rot="-5400000">
            <a:off x="7747794" y="2680494"/>
            <a:ext cx="882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6454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6455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61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62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463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867A4A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6465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67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68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69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6470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2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Writeback (W)</a:t>
            </a:r>
          </a:p>
        </p:txBody>
      </p:sp>
      <p:sp>
        <p:nvSpPr>
          <p:cNvPr id="1741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4941167"/>
            <a:ext cx="8229600" cy="13681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Wait for structural (CDB)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867A4A"/>
                </a:solidFill>
              </a:rPr>
              <a:t>Output </a:t>
            </a:r>
            <a:r>
              <a:rPr lang="en-US" dirty="0" err="1">
                <a:solidFill>
                  <a:srgbClr val="867A4A"/>
                </a:solidFill>
              </a:rPr>
              <a:t>Reg</a:t>
            </a:r>
            <a:r>
              <a:rPr lang="en-US" dirty="0">
                <a:solidFill>
                  <a:srgbClr val="867A4A"/>
                </a:solidFill>
              </a:rPr>
              <a:t> tag still matches? clear, write result to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CDB broadcast to RS: tag match ? clear tag, copy value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34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6115050" y="2743200"/>
            <a:ext cx="1809750" cy="304800"/>
          </a:xfrm>
          <a:custGeom>
            <a:avLst/>
            <a:gdLst>
              <a:gd name="T0" fmla="*/ 180975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6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hlink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hlink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61" name="Freeform 53"/>
          <p:cNvSpPr>
            <a:spLocks/>
          </p:cNvSpPr>
          <p:nvPr/>
        </p:nvSpPr>
        <p:spPr bwMode="auto">
          <a:xfrm>
            <a:off x="4743450" y="1214438"/>
            <a:ext cx="5969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596900 w 240"/>
              <a:gd name="T5" fmla="*/ 3656012 h 2304"/>
              <a:gd name="T6" fmla="*/ 5969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2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3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4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5" name="Freeform 57"/>
          <p:cNvSpPr>
            <a:spLocks/>
          </p:cNvSpPr>
          <p:nvPr/>
        </p:nvSpPr>
        <p:spPr bwMode="auto">
          <a:xfrm>
            <a:off x="3143250" y="2362200"/>
            <a:ext cx="1343025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43025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6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7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8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867A4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75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7477" name="Text Box 69"/>
          <p:cNvSpPr txBox="1">
            <a:spLocks noChangeArrowheads="1"/>
          </p:cNvSpPr>
          <p:nvPr/>
        </p:nvSpPr>
        <p:spPr bwMode="auto">
          <a:xfrm rot="-5400000">
            <a:off x="7768432" y="2659856"/>
            <a:ext cx="8826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7478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7482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7483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85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86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487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7488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90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91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92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93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7494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7495" name="Line 87"/>
          <p:cNvSpPr>
            <a:spLocks noChangeShapeType="1"/>
          </p:cNvSpPr>
          <p:nvPr/>
        </p:nvSpPr>
        <p:spPr bwMode="auto">
          <a:xfrm>
            <a:off x="7315200" y="2743200"/>
            <a:ext cx="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0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Where is the “register rename”?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4941167"/>
            <a:ext cx="8229600" cy="1440161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Value </a:t>
            </a:r>
            <a:r>
              <a:rPr lang="en-US" b="1" i="1" dirty="0"/>
              <a:t>copies</a:t>
            </a:r>
            <a:r>
              <a:rPr lang="en-US" dirty="0"/>
              <a:t> in RS (V1, V2)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Insn</a:t>
            </a:r>
            <a:r>
              <a:rPr lang="en-US" dirty="0">
                <a:solidFill>
                  <a:srgbClr val="000000"/>
                </a:solidFill>
              </a:rPr>
              <a:t>. stores correct input values in its own RS entry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“Free list” is implicit (allocate/</a:t>
            </a:r>
            <a:r>
              <a:rPr lang="en-US" dirty="0" err="1">
                <a:solidFill>
                  <a:srgbClr val="000000"/>
                </a:solidFill>
              </a:rPr>
              <a:t>deallocate</a:t>
            </a:r>
            <a:r>
              <a:rPr lang="en-US" dirty="0">
                <a:solidFill>
                  <a:srgbClr val="000000"/>
                </a:solidFill>
              </a:rPr>
              <a:t> as part of RS)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95650" y="1447800"/>
            <a:ext cx="1981200" cy="10668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ECD882"/>
              </a:solidFill>
              <a:latin typeface="Arial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847850" y="2971800"/>
            <a:ext cx="5867400" cy="1219200"/>
          </a:xfrm>
          <a:prstGeom prst="rect">
            <a:avLst/>
          </a:prstGeom>
          <a:solidFill>
            <a:srgbClr val="D5D5D5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267450" y="1524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value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267450" y="1828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267450" y="1981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267450" y="2133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267450" y="2286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8102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V1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8102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8102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8102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8102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6724650" y="30480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V2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724650" y="33528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724650" y="35052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724650" y="36576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724650" y="3810000"/>
            <a:ext cx="914400" cy="152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64198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702945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267450" y="4267200"/>
            <a:ext cx="914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FU</a:t>
            </a: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64198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7029450" y="3962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6724650" y="2744788"/>
            <a:ext cx="1200150" cy="2130425"/>
          </a:xfrm>
          <a:custGeom>
            <a:avLst/>
            <a:gdLst>
              <a:gd name="T0" fmla="*/ 0 w 768"/>
              <a:gd name="T1" fmla="*/ 1826079 h 1344"/>
              <a:gd name="T2" fmla="*/ 0 w 768"/>
              <a:gd name="T3" fmla="*/ 2130425 h 1344"/>
              <a:gd name="T4" fmla="*/ 1200150 w 768"/>
              <a:gd name="T5" fmla="*/ 2130425 h 1344"/>
              <a:gd name="T6" fmla="*/ 1200150 w 768"/>
              <a:gd name="T7" fmla="*/ 0 h 1344"/>
              <a:gd name="T8" fmla="*/ 600075 w 768"/>
              <a:gd name="T9" fmla="*/ 0 h 1344"/>
              <a:gd name="T10" fmla="*/ 600075 w 768"/>
              <a:gd name="T11" fmla="*/ 3043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8"/>
              <a:gd name="T19" fmla="*/ 0 h 1344"/>
              <a:gd name="T20" fmla="*/ 768 w 768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8" h="1344">
                <a:moveTo>
                  <a:pt x="0" y="1152"/>
                </a:moveTo>
                <a:lnTo>
                  <a:pt x="0" y="1344"/>
                </a:lnTo>
                <a:lnTo>
                  <a:pt x="768" y="1344"/>
                </a:lnTo>
                <a:lnTo>
                  <a:pt x="768" y="0"/>
                </a:lnTo>
                <a:lnTo>
                  <a:pt x="384" y="0"/>
                </a:lnTo>
                <a:lnTo>
                  <a:pt x="384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6115050" y="2743200"/>
            <a:ext cx="1219200" cy="304800"/>
          </a:xfrm>
          <a:custGeom>
            <a:avLst/>
            <a:gdLst>
              <a:gd name="T0" fmla="*/ 1219200 w 768"/>
              <a:gd name="T1" fmla="*/ 0 h 192"/>
              <a:gd name="T2" fmla="*/ 0 w 768"/>
              <a:gd name="T3" fmla="*/ 0 h 192"/>
              <a:gd name="T4" fmla="*/ 0 w 768"/>
              <a:gd name="T5" fmla="*/ 304800 h 192"/>
              <a:gd name="T6" fmla="*/ 0 60000 65536"/>
              <a:gd name="T7" fmla="*/ 0 60000 65536"/>
              <a:gd name="T8" fmla="*/ 0 60000 65536"/>
              <a:gd name="T9" fmla="*/ 0 w 768"/>
              <a:gd name="T10" fmla="*/ 0 h 192"/>
              <a:gd name="T11" fmla="*/ 768 w 76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92">
                <a:moveTo>
                  <a:pt x="76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>
            <a:off x="6724650" y="1219200"/>
            <a:ext cx="1200150" cy="1828800"/>
          </a:xfrm>
          <a:custGeom>
            <a:avLst/>
            <a:gdLst>
              <a:gd name="T0" fmla="*/ 1200150 w 768"/>
              <a:gd name="T1" fmla="*/ 1828800 h 1152"/>
              <a:gd name="T2" fmla="*/ 1200150 w 768"/>
              <a:gd name="T3" fmla="*/ 0 h 1152"/>
              <a:gd name="T4" fmla="*/ 0 w 768"/>
              <a:gd name="T5" fmla="*/ 0 h 1152"/>
              <a:gd name="T6" fmla="*/ 0 w 768"/>
              <a:gd name="T7" fmla="*/ 30480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152"/>
              <a:gd name="T14" fmla="*/ 768 w 76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152">
                <a:moveTo>
                  <a:pt x="768" y="1152"/>
                </a:moveTo>
                <a:lnTo>
                  <a:pt x="76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725805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6" name="AutoShape 30"/>
          <p:cNvSpPr>
            <a:spLocks noChangeArrowheads="1"/>
          </p:cNvSpPr>
          <p:nvPr/>
        </p:nvSpPr>
        <p:spPr bwMode="auto">
          <a:xfrm>
            <a:off x="78486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514850" y="1524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4514850" y="1828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4514850" y="1981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4514850" y="2133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4514850" y="2286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47434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T2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42862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829050" y="30480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38290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8290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38290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8290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33718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op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33718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33718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3718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33718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47434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47434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47434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47434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V="1">
            <a:off x="1009650" y="3657600"/>
            <a:ext cx="1905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09" name="Freeform 53"/>
          <p:cNvSpPr>
            <a:spLocks/>
          </p:cNvSpPr>
          <p:nvPr/>
        </p:nvSpPr>
        <p:spPr bwMode="auto">
          <a:xfrm>
            <a:off x="4743450" y="1214438"/>
            <a:ext cx="609600" cy="3656012"/>
          </a:xfrm>
          <a:custGeom>
            <a:avLst/>
            <a:gdLst>
              <a:gd name="T0" fmla="*/ 0 w 240"/>
              <a:gd name="T1" fmla="*/ 3351344 h 2304"/>
              <a:gd name="T2" fmla="*/ 0 w 240"/>
              <a:gd name="T3" fmla="*/ 3656012 h 2304"/>
              <a:gd name="T4" fmla="*/ 609600 w 240"/>
              <a:gd name="T5" fmla="*/ 3656012 h 2304"/>
              <a:gd name="T6" fmla="*/ 609600 w 240"/>
              <a:gd name="T7" fmla="*/ 0 h 2304"/>
              <a:gd name="T8" fmla="*/ 0 w 240"/>
              <a:gd name="T9" fmla="*/ 0 h 2304"/>
              <a:gd name="T10" fmla="*/ 0 w 240"/>
              <a:gd name="T11" fmla="*/ 304668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"/>
              <a:gd name="T19" fmla="*/ 0 h 2304"/>
              <a:gd name="T20" fmla="*/ 240 w 240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" h="2304">
                <a:moveTo>
                  <a:pt x="0" y="2112"/>
                </a:moveTo>
                <a:lnTo>
                  <a:pt x="0" y="2304"/>
                </a:lnTo>
                <a:lnTo>
                  <a:pt x="240" y="2304"/>
                </a:lnTo>
                <a:lnTo>
                  <a:pt x="240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0" name="Freeform 54"/>
          <p:cNvSpPr>
            <a:spLocks/>
          </p:cNvSpPr>
          <p:nvPr/>
        </p:nvSpPr>
        <p:spPr bwMode="auto">
          <a:xfrm>
            <a:off x="4057650" y="3962400"/>
            <a:ext cx="457200" cy="4572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457200 h 288"/>
              <a:gd name="T4" fmla="*/ 457200 w 864"/>
              <a:gd name="T5" fmla="*/ 45720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1" name="Freeform 55"/>
          <p:cNvSpPr>
            <a:spLocks/>
          </p:cNvSpPr>
          <p:nvPr/>
        </p:nvSpPr>
        <p:spPr bwMode="auto">
          <a:xfrm>
            <a:off x="2228850" y="1905000"/>
            <a:ext cx="2286000" cy="1752600"/>
          </a:xfrm>
          <a:custGeom>
            <a:avLst/>
            <a:gdLst>
              <a:gd name="T0" fmla="*/ 0 w 1728"/>
              <a:gd name="T1" fmla="*/ 1752600 h 1104"/>
              <a:gd name="T2" fmla="*/ 0 w 1728"/>
              <a:gd name="T3" fmla="*/ 0 h 1104"/>
              <a:gd name="T4" fmla="*/ 2286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2" name="Freeform 56"/>
          <p:cNvSpPr>
            <a:spLocks/>
          </p:cNvSpPr>
          <p:nvPr/>
        </p:nvSpPr>
        <p:spPr bwMode="auto">
          <a:xfrm>
            <a:off x="2686050" y="2209800"/>
            <a:ext cx="1828800" cy="1447800"/>
          </a:xfrm>
          <a:custGeom>
            <a:avLst/>
            <a:gdLst>
              <a:gd name="T0" fmla="*/ 0 w 1728"/>
              <a:gd name="T1" fmla="*/ 1447800 h 1104"/>
              <a:gd name="T2" fmla="*/ 0 w 1728"/>
              <a:gd name="T3" fmla="*/ 0 h 1104"/>
              <a:gd name="T4" fmla="*/ 18288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3" name="Freeform 57"/>
          <p:cNvSpPr>
            <a:spLocks/>
          </p:cNvSpPr>
          <p:nvPr/>
        </p:nvSpPr>
        <p:spPr bwMode="auto">
          <a:xfrm>
            <a:off x="3143250" y="2362200"/>
            <a:ext cx="1371600" cy="685800"/>
          </a:xfrm>
          <a:custGeom>
            <a:avLst/>
            <a:gdLst>
              <a:gd name="T0" fmla="*/ 0 w 1728"/>
              <a:gd name="T1" fmla="*/ 685800 h 1104"/>
              <a:gd name="T2" fmla="*/ 0 w 1728"/>
              <a:gd name="T3" fmla="*/ 0 h 1104"/>
              <a:gd name="T4" fmla="*/ 13716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4" name="Freeform 58"/>
          <p:cNvSpPr>
            <a:spLocks/>
          </p:cNvSpPr>
          <p:nvPr/>
        </p:nvSpPr>
        <p:spPr bwMode="auto">
          <a:xfrm>
            <a:off x="4057650" y="2362200"/>
            <a:ext cx="533400" cy="685800"/>
          </a:xfrm>
          <a:custGeom>
            <a:avLst/>
            <a:gdLst>
              <a:gd name="T0" fmla="*/ 0 w 912"/>
              <a:gd name="T1" fmla="*/ 685800 h 432"/>
              <a:gd name="T2" fmla="*/ 0 w 912"/>
              <a:gd name="T3" fmla="*/ 228600 h 432"/>
              <a:gd name="T4" fmla="*/ 533400 w 912"/>
              <a:gd name="T5" fmla="*/ 228600 h 432"/>
              <a:gd name="T6" fmla="*/ 533400 w 912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32"/>
              <a:gd name="T14" fmla="*/ 912 w 9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32">
                <a:moveTo>
                  <a:pt x="0" y="432"/>
                </a:moveTo>
                <a:lnTo>
                  <a:pt x="0" y="144"/>
                </a:lnTo>
                <a:lnTo>
                  <a:pt x="912" y="144"/>
                </a:lnTo>
                <a:lnTo>
                  <a:pt x="912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5" name="Freeform 59"/>
          <p:cNvSpPr>
            <a:spLocks/>
          </p:cNvSpPr>
          <p:nvPr/>
        </p:nvSpPr>
        <p:spPr bwMode="auto">
          <a:xfrm>
            <a:off x="4514850" y="1905000"/>
            <a:ext cx="228600" cy="1143000"/>
          </a:xfrm>
          <a:custGeom>
            <a:avLst/>
            <a:gdLst>
              <a:gd name="T0" fmla="*/ 228600 w 672"/>
              <a:gd name="T1" fmla="*/ 0 h 720"/>
              <a:gd name="T2" fmla="*/ 228600 w 672"/>
              <a:gd name="T3" fmla="*/ 838200 h 720"/>
              <a:gd name="T4" fmla="*/ 0 w 672"/>
              <a:gd name="T5" fmla="*/ 838200 h 720"/>
              <a:gd name="T6" fmla="*/ 0 w 67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20"/>
              <a:gd name="T14" fmla="*/ 672 w 6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20">
                <a:moveTo>
                  <a:pt x="672" y="0"/>
                </a:moveTo>
                <a:lnTo>
                  <a:pt x="672" y="528"/>
                </a:lnTo>
                <a:lnTo>
                  <a:pt x="0" y="528"/>
                </a:lnTo>
                <a:lnTo>
                  <a:pt x="0" y="72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6" name="Freeform 60"/>
          <p:cNvSpPr>
            <a:spLocks/>
          </p:cNvSpPr>
          <p:nvPr/>
        </p:nvSpPr>
        <p:spPr bwMode="auto">
          <a:xfrm flipH="1">
            <a:off x="4895850" y="2209800"/>
            <a:ext cx="76200" cy="838200"/>
          </a:xfrm>
          <a:custGeom>
            <a:avLst/>
            <a:gdLst>
              <a:gd name="T0" fmla="*/ 76200 w 528"/>
              <a:gd name="T1" fmla="*/ 0 h 528"/>
              <a:gd name="T2" fmla="*/ 76200 w 528"/>
              <a:gd name="T3" fmla="*/ 685800 h 528"/>
              <a:gd name="T4" fmla="*/ 0 w 528"/>
              <a:gd name="T5" fmla="*/ 685800 h 528"/>
              <a:gd name="T6" fmla="*/ 0 w 528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28"/>
              <a:gd name="T14" fmla="*/ 528 w 5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28">
                <a:moveTo>
                  <a:pt x="528" y="0"/>
                </a:moveTo>
                <a:lnTo>
                  <a:pt x="528" y="432"/>
                </a:lnTo>
                <a:lnTo>
                  <a:pt x="0" y="432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17" name="Line 61"/>
          <p:cNvSpPr>
            <a:spLocks noChangeShapeType="1"/>
          </p:cNvSpPr>
          <p:nvPr/>
        </p:nvSpPr>
        <p:spPr bwMode="auto">
          <a:xfrm>
            <a:off x="4972050" y="19050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18" name="Line 62"/>
          <p:cNvSpPr>
            <a:spLocks noChangeShapeType="1"/>
          </p:cNvSpPr>
          <p:nvPr/>
        </p:nvSpPr>
        <p:spPr bwMode="auto">
          <a:xfrm>
            <a:off x="4972050" y="23622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19" name="Line 63"/>
          <p:cNvSpPr>
            <a:spLocks noChangeShapeType="1"/>
          </p:cNvSpPr>
          <p:nvPr/>
        </p:nvSpPr>
        <p:spPr bwMode="auto">
          <a:xfrm>
            <a:off x="4972050" y="2209800"/>
            <a:ext cx="1295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5200650" y="34290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>
            <a:off x="5200650" y="38862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5200650" y="37338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3" name="Text Box 67"/>
          <p:cNvSpPr txBox="1">
            <a:spLocks noChangeArrowheads="1"/>
          </p:cNvSpPr>
          <p:nvPr/>
        </p:nvSpPr>
        <p:spPr bwMode="auto">
          <a:xfrm>
            <a:off x="3219450" y="1385888"/>
            <a:ext cx="12636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Map Table</a:t>
            </a:r>
          </a:p>
        </p:txBody>
      </p: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1771650" y="3900488"/>
            <a:ext cx="229393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Reservation Stations</a:t>
            </a:r>
          </a:p>
        </p:txBody>
      </p:sp>
      <p:sp>
        <p:nvSpPr>
          <p:cNvPr id="19525" name="Text Box 69"/>
          <p:cNvSpPr txBox="1">
            <a:spLocks noChangeArrowheads="1"/>
          </p:cNvSpPr>
          <p:nvPr/>
        </p:nvSpPr>
        <p:spPr bwMode="auto">
          <a:xfrm rot="-5400000">
            <a:off x="7749382" y="2678906"/>
            <a:ext cx="8826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CDB.V</a:t>
            </a:r>
          </a:p>
        </p:txBody>
      </p:sp>
      <p:sp>
        <p:nvSpPr>
          <p:cNvPr id="19526" name="Text Box 70"/>
          <p:cNvSpPr txBox="1">
            <a:spLocks noChangeArrowheads="1"/>
          </p:cNvSpPr>
          <p:nvPr/>
        </p:nvSpPr>
        <p:spPr bwMode="auto">
          <a:xfrm rot="-5400000">
            <a:off x="5126832" y="2707481"/>
            <a:ext cx="8699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CDB.T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48958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914400" y="3048000"/>
            <a:ext cx="10096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Fetched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insns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6718300" y="1219200"/>
            <a:ext cx="8953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Regfile</a:t>
            </a:r>
          </a:p>
        </p:txBody>
      </p:sp>
      <p:sp>
        <p:nvSpPr>
          <p:cNvPr id="19530" name="Rectangle 74"/>
          <p:cNvSpPr>
            <a:spLocks noChangeArrowheads="1"/>
          </p:cNvSpPr>
          <p:nvPr/>
        </p:nvSpPr>
        <p:spPr bwMode="auto">
          <a:xfrm>
            <a:off x="2914650" y="3048000"/>
            <a:ext cx="457200" cy="304800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R</a:t>
            </a:r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29146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29146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29146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29146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535" name="Freeform 79"/>
          <p:cNvSpPr>
            <a:spLocks/>
          </p:cNvSpPr>
          <p:nvPr/>
        </p:nvSpPr>
        <p:spPr bwMode="auto">
          <a:xfrm flipV="1">
            <a:off x="3600450" y="3962400"/>
            <a:ext cx="2667000" cy="533400"/>
          </a:xfrm>
          <a:custGeom>
            <a:avLst/>
            <a:gdLst>
              <a:gd name="T0" fmla="*/ 0 w 1728"/>
              <a:gd name="T1" fmla="*/ 533400 h 1104"/>
              <a:gd name="T2" fmla="*/ 0 w 1728"/>
              <a:gd name="T3" fmla="*/ 0 h 1104"/>
              <a:gd name="T4" fmla="*/ 2667000 w 1728"/>
              <a:gd name="T5" fmla="*/ 0 h 1104"/>
              <a:gd name="T6" fmla="*/ 0 60000 65536"/>
              <a:gd name="T7" fmla="*/ 0 60000 65536"/>
              <a:gd name="T8" fmla="*/ 0 60000 65536"/>
              <a:gd name="T9" fmla="*/ 0 w 1728"/>
              <a:gd name="T10" fmla="*/ 0 h 1104"/>
              <a:gd name="T11" fmla="*/ 1728 w 172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04">
                <a:moveTo>
                  <a:pt x="0" y="1104"/>
                </a:moveTo>
                <a:lnTo>
                  <a:pt x="0" y="0"/>
                </a:lnTo>
                <a:lnTo>
                  <a:pt x="172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4514850" y="4267200"/>
            <a:ext cx="457200" cy="304800"/>
          </a:xfrm>
          <a:prstGeom prst="rect">
            <a:avLst/>
          </a:prstGeom>
          <a:solidFill>
            <a:srgbClr val="FF0909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Arial" charset="0"/>
              </a:rPr>
              <a:t>T</a:t>
            </a:r>
          </a:p>
        </p:txBody>
      </p:sp>
      <p:sp>
        <p:nvSpPr>
          <p:cNvPr id="19537" name="Line 81"/>
          <p:cNvSpPr>
            <a:spLocks noChangeShapeType="1"/>
          </p:cNvSpPr>
          <p:nvPr/>
        </p:nvSpPr>
        <p:spPr bwMode="auto">
          <a:xfrm>
            <a:off x="5200650" y="3581400"/>
            <a:ext cx="609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4286250" y="33528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39" name="Rectangle 83"/>
          <p:cNvSpPr>
            <a:spLocks noChangeArrowheads="1"/>
          </p:cNvSpPr>
          <p:nvPr/>
        </p:nvSpPr>
        <p:spPr bwMode="auto">
          <a:xfrm>
            <a:off x="4286250" y="35052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40" name="Rectangle 84"/>
          <p:cNvSpPr>
            <a:spLocks noChangeArrowheads="1"/>
          </p:cNvSpPr>
          <p:nvPr/>
        </p:nvSpPr>
        <p:spPr bwMode="auto">
          <a:xfrm>
            <a:off x="4286250" y="36576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41" name="Rectangle 85"/>
          <p:cNvSpPr>
            <a:spLocks noChangeArrowheads="1"/>
          </p:cNvSpPr>
          <p:nvPr/>
        </p:nvSpPr>
        <p:spPr bwMode="auto">
          <a:xfrm>
            <a:off x="4286250" y="3810000"/>
            <a:ext cx="457200" cy="1524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==</a:t>
            </a:r>
          </a:p>
        </p:txBody>
      </p:sp>
      <p:sp>
        <p:nvSpPr>
          <p:cNvPr id="19542" name="Line 86"/>
          <p:cNvSpPr>
            <a:spLocks noChangeShapeType="1"/>
          </p:cNvSpPr>
          <p:nvPr/>
        </p:nvSpPr>
        <p:spPr bwMode="auto">
          <a:xfrm>
            <a:off x="4591050" y="3962400"/>
            <a:ext cx="0" cy="304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40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 Data Structures</a:t>
            </a:r>
          </a:p>
        </p:txBody>
      </p:sp>
      <p:graphicFrame>
        <p:nvGraphicFramePr>
          <p:cNvPr id="14172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26761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1727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15410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7299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17374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82892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29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1</a:t>
            </a:r>
          </a:p>
        </p:txBody>
      </p:sp>
      <p:graphicFrame>
        <p:nvGraphicFramePr>
          <p:cNvPr id="1418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80469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1830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82573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8323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18398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4897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23" name="Text Box 171"/>
          <p:cNvSpPr txBox="1">
            <a:spLocks noChangeArrowheads="1"/>
          </p:cNvSpPr>
          <p:nvPr/>
        </p:nvSpPr>
        <p:spPr bwMode="auto">
          <a:xfrm>
            <a:off x="6280150" y="5013325"/>
            <a:ext cx="1035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308265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2</a:t>
            </a:r>
          </a:p>
        </p:txBody>
      </p:sp>
      <p:graphicFrame>
        <p:nvGraphicFramePr>
          <p:cNvPr id="14192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03216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1932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98241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9347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19422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66429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747" name="Text Box 171"/>
          <p:cNvSpPr txBox="1">
            <a:spLocks noChangeArrowheads="1"/>
          </p:cNvSpPr>
          <p:nvPr/>
        </p:nvSpPr>
        <p:spPr bwMode="auto">
          <a:xfrm>
            <a:off x="6280150" y="5611813"/>
            <a:ext cx="1035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3515083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3</a:t>
            </a:r>
          </a:p>
        </p:txBody>
      </p:sp>
      <p:graphicFrame>
        <p:nvGraphicFramePr>
          <p:cNvPr id="1420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31342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034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49278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0371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0446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87085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771" name="Text Box 171"/>
          <p:cNvSpPr txBox="1">
            <a:spLocks noChangeArrowheads="1"/>
          </p:cNvSpPr>
          <p:nvPr/>
        </p:nvSpPr>
        <p:spPr bwMode="auto">
          <a:xfrm>
            <a:off x="6280150" y="5299075"/>
            <a:ext cx="1035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137056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4</a:t>
            </a:r>
          </a:p>
        </p:txBody>
      </p:sp>
      <p:graphicFrame>
        <p:nvGraphicFramePr>
          <p:cNvPr id="1421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97619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137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89721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1395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addi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CDB.V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1470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65907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95" name="Text Box 171"/>
          <p:cNvSpPr txBox="1">
            <a:spLocks noChangeArrowheads="1"/>
          </p:cNvSpPr>
          <p:nvPr/>
        </p:nvSpPr>
        <p:spPr bwMode="auto">
          <a:xfrm>
            <a:off x="6280150" y="4679950"/>
            <a:ext cx="1035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  <p:sp>
        <p:nvSpPr>
          <p:cNvPr id="26796" name="Text Box 172"/>
          <p:cNvSpPr txBox="1">
            <a:spLocks noChangeArrowheads="1"/>
          </p:cNvSpPr>
          <p:nvPr/>
        </p:nvSpPr>
        <p:spPr bwMode="auto">
          <a:xfrm>
            <a:off x="6737350" y="3476973"/>
            <a:ext cx="2376488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ldf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clear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</a:t>
            </a:r>
            <a:r>
              <a:rPr lang="en-US" b="1" dirty="0" err="1">
                <a:solidFill>
                  <a:srgbClr val="FF0909"/>
                </a:solidFill>
                <a:latin typeface="Arial" charset="0"/>
              </a:rPr>
              <a:t>RegStatus</a:t>
            </a:r>
            <a:endParaRPr lang="en-US" b="1" dirty="0">
              <a:solidFill>
                <a:srgbClr val="FF0909"/>
              </a:solidFill>
              <a:latin typeface="Arial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CDB broadcast</a:t>
            </a:r>
          </a:p>
        </p:txBody>
      </p:sp>
      <p:sp>
        <p:nvSpPr>
          <p:cNvPr id="26797" name="Text Box 173"/>
          <p:cNvSpPr txBox="1">
            <a:spLocks noChangeArrowheads="1"/>
          </p:cNvSpPr>
          <p:nvPr/>
        </p:nvSpPr>
        <p:spPr bwMode="auto">
          <a:xfrm>
            <a:off x="6280150" y="5002213"/>
            <a:ext cx="603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free</a:t>
            </a:r>
          </a:p>
        </p:txBody>
      </p:sp>
      <p:sp>
        <p:nvSpPr>
          <p:cNvPr id="26798" name="Text Box 174"/>
          <p:cNvSpPr txBox="1">
            <a:spLocks noChangeArrowheads="1"/>
          </p:cNvSpPr>
          <p:nvPr/>
        </p:nvSpPr>
        <p:spPr bwMode="auto">
          <a:xfrm>
            <a:off x="6267450" y="5619750"/>
            <a:ext cx="1885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Courier New" pitchFamily="49" charset="0"/>
              </a:rPr>
              <a:t>RS#2</a:t>
            </a:r>
            <a:r>
              <a:rPr lang="en-US" b="1">
                <a:solidFill>
                  <a:srgbClr val="FF0909"/>
                </a:solidFill>
                <a:latin typeface="Arial" charset="0"/>
              </a:rPr>
              <a:t> ready </a:t>
            </a:r>
            <a:r>
              <a:rPr lang="en-US" b="1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grab CDB value</a:t>
            </a:r>
          </a:p>
        </p:txBody>
      </p:sp>
      <p:sp>
        <p:nvSpPr>
          <p:cNvPr id="26799" name="Freeform 175"/>
          <p:cNvSpPr>
            <a:spLocks/>
          </p:cNvSpPr>
          <p:nvPr/>
        </p:nvSpPr>
        <p:spPr bwMode="auto">
          <a:xfrm>
            <a:off x="4419600" y="2173856"/>
            <a:ext cx="2590800" cy="3388744"/>
          </a:xfrm>
          <a:custGeom>
            <a:avLst/>
            <a:gdLst>
              <a:gd name="T0" fmla="*/ 2590800 w 1632"/>
              <a:gd name="T1" fmla="*/ 0 h 2208"/>
              <a:gd name="T2" fmla="*/ 2590800 w 1632"/>
              <a:gd name="T3" fmla="*/ 1066800 h 2208"/>
              <a:gd name="T4" fmla="*/ 0 w 1632"/>
              <a:gd name="T5" fmla="*/ 1066800 h 2208"/>
              <a:gd name="T6" fmla="*/ 0 w 1632"/>
              <a:gd name="T7" fmla="*/ 350520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2208"/>
              <a:gd name="T14" fmla="*/ 1632 w 1632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2208">
                <a:moveTo>
                  <a:pt x="1632" y="0"/>
                </a:moveTo>
                <a:lnTo>
                  <a:pt x="1632" y="672"/>
                </a:lnTo>
                <a:lnTo>
                  <a:pt x="0" y="672"/>
                </a:lnTo>
                <a:lnTo>
                  <a:pt x="0" y="220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26800" name="Freeform 176"/>
          <p:cNvSpPr>
            <a:spLocks/>
          </p:cNvSpPr>
          <p:nvPr/>
        </p:nvSpPr>
        <p:spPr bwMode="auto">
          <a:xfrm>
            <a:off x="5943600" y="2173856"/>
            <a:ext cx="1676400" cy="3388743"/>
          </a:xfrm>
          <a:custGeom>
            <a:avLst/>
            <a:gdLst>
              <a:gd name="T0" fmla="*/ 1676400 w 1056"/>
              <a:gd name="T1" fmla="*/ 0 h 2208"/>
              <a:gd name="T2" fmla="*/ 1676400 w 1056"/>
              <a:gd name="T3" fmla="*/ 1219200 h 2208"/>
              <a:gd name="T4" fmla="*/ 0 w 1056"/>
              <a:gd name="T5" fmla="*/ 1219200 h 2208"/>
              <a:gd name="T6" fmla="*/ 0 w 1056"/>
              <a:gd name="T7" fmla="*/ 350520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056" y="0"/>
                </a:moveTo>
                <a:lnTo>
                  <a:pt x="1056" y="768"/>
                </a:lnTo>
                <a:lnTo>
                  <a:pt x="0" y="768"/>
                </a:lnTo>
                <a:lnTo>
                  <a:pt x="0" y="2208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26801" name="Freeform 177"/>
          <p:cNvSpPr>
            <a:spLocks/>
          </p:cNvSpPr>
          <p:nvPr/>
        </p:nvSpPr>
        <p:spPr bwMode="auto">
          <a:xfrm>
            <a:off x="6172200" y="2335560"/>
            <a:ext cx="685800" cy="1600200"/>
          </a:xfrm>
          <a:custGeom>
            <a:avLst/>
            <a:gdLst>
              <a:gd name="T0" fmla="*/ 685800 w 432"/>
              <a:gd name="T1" fmla="*/ 1600200 h 1056"/>
              <a:gd name="T2" fmla="*/ 381000 w 432"/>
              <a:gd name="T3" fmla="*/ 1600200 h 1056"/>
              <a:gd name="T4" fmla="*/ 381000 w 432"/>
              <a:gd name="T5" fmla="*/ 0 h 1056"/>
              <a:gd name="T6" fmla="*/ 0 w 43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6"/>
              <a:gd name="T14" fmla="*/ 432 w 43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6">
                <a:moveTo>
                  <a:pt x="432" y="1056"/>
                </a:moveTo>
                <a:lnTo>
                  <a:pt x="240" y="1056"/>
                </a:lnTo>
                <a:lnTo>
                  <a:pt x="24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35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5</a:t>
            </a:r>
          </a:p>
        </p:txBody>
      </p:sp>
      <p:graphicFrame>
        <p:nvGraphicFramePr>
          <p:cNvPr id="1422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0062"/>
              </p:ext>
            </p:extLst>
          </p:nvPr>
        </p:nvGraphicFramePr>
        <p:xfrm>
          <a:off x="304800" y="1268760"/>
          <a:ext cx="4038600" cy="27432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23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10709"/>
              </p:ext>
            </p:extLst>
          </p:nvPr>
        </p:nvGraphicFramePr>
        <p:xfrm>
          <a:off x="4724400" y="1257648"/>
          <a:ext cx="1676400" cy="1828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2419" name="Group 83"/>
          <p:cNvGraphicFramePr>
            <a:graphicFrameLocks noGrp="1"/>
          </p:cNvGraphicFramePr>
          <p:nvPr/>
        </p:nvGraphicFramePr>
        <p:xfrm>
          <a:off x="304800" y="4114800"/>
          <a:ext cx="5989638" cy="21336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05" name="Rectangle 157"/>
          <p:cNvSpPr>
            <a:spLocks noChangeArrowheads="1"/>
          </p:cNvSpPr>
          <p:nvPr/>
        </p:nvSpPr>
        <p:spPr bwMode="auto">
          <a:xfrm>
            <a:off x="3094038" y="3850035"/>
            <a:ext cx="29273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40458C"/>
                </a:solidFill>
                <a:latin typeface="Times" pitchFamily="18" charset="0"/>
              </a:rPr>
              <a:t>			</a:t>
            </a:r>
          </a:p>
        </p:txBody>
      </p:sp>
      <p:graphicFrame>
        <p:nvGraphicFramePr>
          <p:cNvPr id="1422494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64016"/>
              </p:ext>
            </p:extLst>
          </p:nvPr>
        </p:nvGraphicFramePr>
        <p:xfrm>
          <a:off x="6629400" y="1268760"/>
          <a:ext cx="12954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19" name="Text Box 171"/>
          <p:cNvSpPr txBox="1">
            <a:spLocks noChangeArrowheads="1"/>
          </p:cNvSpPr>
          <p:nvPr/>
        </p:nvSpPr>
        <p:spPr bwMode="auto">
          <a:xfrm>
            <a:off x="6280150" y="5003800"/>
            <a:ext cx="1035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1917911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6</a:t>
            </a:r>
          </a:p>
        </p:txBody>
      </p:sp>
      <p:graphicFrame>
        <p:nvGraphicFramePr>
          <p:cNvPr id="1423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67668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342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45615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3443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3517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94844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842" name="Text Box 170"/>
          <p:cNvSpPr txBox="1">
            <a:spLocks noChangeArrowheads="1"/>
          </p:cNvSpPr>
          <p:nvPr/>
        </p:nvSpPr>
        <p:spPr bwMode="auto">
          <a:xfrm>
            <a:off x="6280150" y="5919788"/>
            <a:ext cx="1035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allocate</a:t>
            </a:r>
          </a:p>
        </p:txBody>
      </p:sp>
      <p:sp>
        <p:nvSpPr>
          <p:cNvPr id="28844" name="Freeform 172"/>
          <p:cNvSpPr>
            <a:spLocks/>
          </p:cNvSpPr>
          <p:nvPr/>
        </p:nvSpPr>
        <p:spPr bwMode="auto">
          <a:xfrm>
            <a:off x="6444208" y="2636912"/>
            <a:ext cx="2376264" cy="910158"/>
          </a:xfrm>
          <a:custGeom>
            <a:avLst/>
            <a:gdLst>
              <a:gd name="T0" fmla="*/ 762000 w 1392"/>
              <a:gd name="T1" fmla="*/ 1143000 h 720"/>
              <a:gd name="T2" fmla="*/ 2209800 w 1392"/>
              <a:gd name="T3" fmla="*/ 1143000 h 720"/>
              <a:gd name="T4" fmla="*/ 2209800 w 1392"/>
              <a:gd name="T5" fmla="*/ 0 h 720"/>
              <a:gd name="T6" fmla="*/ 0 w 139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720"/>
              <a:gd name="T14" fmla="*/ 1392 w 139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720">
                <a:moveTo>
                  <a:pt x="480" y="720"/>
                </a:moveTo>
                <a:lnTo>
                  <a:pt x="1392" y="720"/>
                </a:lnTo>
                <a:lnTo>
                  <a:pt x="13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0458C"/>
              </a:solidFill>
              <a:latin typeface="Calibri" pitchFamily="34" charset="0"/>
            </a:endParaRPr>
          </a:p>
        </p:txBody>
      </p:sp>
      <p:sp>
        <p:nvSpPr>
          <p:cNvPr id="11" name="Text Box 171"/>
          <p:cNvSpPr txBox="1">
            <a:spLocks noChangeArrowheads="1"/>
          </p:cNvSpPr>
          <p:nvPr/>
        </p:nvSpPr>
        <p:spPr bwMode="auto">
          <a:xfrm>
            <a:off x="4352106" y="3068960"/>
            <a:ext cx="43243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909"/>
                </a:solidFill>
                <a:latin typeface="Arial" charset="0"/>
              </a:rPr>
              <a:t>no stall on WAW: scoreboard</a:t>
            </a:r>
          </a:p>
          <a:p>
            <a:r>
              <a:rPr lang="en-US" b="1" dirty="0">
                <a:solidFill>
                  <a:srgbClr val="FF0909"/>
                </a:solidFill>
                <a:latin typeface="Arial" charset="0"/>
              </a:rPr>
              <a:t>  overwrites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f2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</a:t>
            </a:r>
            <a:r>
              <a:rPr lang="en-US" b="1" dirty="0" err="1">
                <a:solidFill>
                  <a:srgbClr val="FF0909"/>
                </a:solidFill>
                <a:latin typeface="Arial" charset="0"/>
              </a:rPr>
              <a:t>RegStatus</a:t>
            </a:r>
            <a:endParaRPr lang="en-US" b="1" dirty="0">
              <a:solidFill>
                <a:srgbClr val="FF0909"/>
              </a:solidFill>
              <a:latin typeface="Arial" charset="0"/>
            </a:endParaRPr>
          </a:p>
          <a:p>
            <a:r>
              <a:rPr lang="en-US" b="1" dirty="0">
                <a:solidFill>
                  <a:srgbClr val="FF0909"/>
                </a:solidFill>
                <a:latin typeface="Arial" charset="0"/>
              </a:rPr>
              <a:t>  anyone who needs old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f2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tag has it</a:t>
            </a:r>
          </a:p>
        </p:txBody>
      </p:sp>
    </p:spTree>
    <p:extLst>
      <p:ext uri="{BB962C8B-B14F-4D97-AF65-F5344CB8AC3E}">
        <p14:creationId xmlns:p14="http://schemas.microsoft.com/office/powerpoint/2010/main" val="171608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Problem with In-Order Pipelines</a:t>
            </a:r>
            <a:endParaRPr lang="en-US" dirty="0"/>
          </a:p>
        </p:txBody>
      </p:sp>
      <p:sp>
        <p:nvSpPr>
          <p:cNvPr id="12362" name="Rectangle 88"/>
          <p:cNvSpPr>
            <a:spLocks noGrp="1" noChangeArrowheads="1"/>
          </p:cNvSpPr>
          <p:nvPr>
            <p:ph idx="1"/>
          </p:nvPr>
        </p:nvSpPr>
        <p:spPr>
          <a:xfrm>
            <a:off x="457200" y="2924944"/>
            <a:ext cx="8229600" cy="3312368"/>
          </a:xfrm>
        </p:spPr>
        <p:txBody>
          <a:bodyPr>
            <a:normAutofit/>
          </a:bodyPr>
          <a:lstStyle/>
          <a:p>
            <a:r>
              <a:rPr lang="en-US" dirty="0"/>
              <a:t>What’s happening in cycle 4?</a:t>
            </a:r>
          </a:p>
          <a:p>
            <a:pPr lvl="1"/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mulf</a:t>
            </a:r>
            <a:r>
              <a:rPr lang="en-US" dirty="0"/>
              <a:t> stalls due to </a:t>
            </a:r>
            <a:r>
              <a:rPr lang="en-US" b="1" dirty="0">
                <a:solidFill>
                  <a:srgbClr val="FF0909"/>
                </a:solidFill>
              </a:rPr>
              <a:t>RAW hazard</a:t>
            </a:r>
          </a:p>
          <a:p>
            <a:pPr lvl="2"/>
            <a:r>
              <a:rPr lang="en-US" dirty="0"/>
              <a:t>OK, this is a fundamental problem</a:t>
            </a:r>
          </a:p>
          <a:p>
            <a:pPr lvl="1"/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subf</a:t>
            </a:r>
            <a:r>
              <a:rPr lang="en-US" dirty="0"/>
              <a:t> stalls due to </a:t>
            </a:r>
            <a:r>
              <a:rPr lang="en-US" b="1" dirty="0">
                <a:solidFill>
                  <a:srgbClr val="6B02FF"/>
                </a:solidFill>
              </a:rPr>
              <a:t>pipeline hazard</a:t>
            </a:r>
            <a:endParaRPr lang="en-US" b="1" dirty="0">
              <a:solidFill>
                <a:srgbClr val="FF0909"/>
              </a:solidFill>
            </a:endParaRPr>
          </a:p>
          <a:p>
            <a:pPr lvl="2"/>
            <a:r>
              <a:rPr lang="en-US" dirty="0"/>
              <a:t>Why? </a:t>
            </a:r>
            <a:r>
              <a:rPr lang="en-US" b="1" dirty="0" err="1">
                <a:latin typeface="Courier New" pitchFamily="49" charset="0"/>
              </a:rPr>
              <a:t>subf</a:t>
            </a:r>
            <a:r>
              <a:rPr lang="en-US" dirty="0"/>
              <a:t> can’t proceed into D because </a:t>
            </a:r>
            <a:r>
              <a:rPr lang="en-US" b="1" dirty="0" err="1">
                <a:latin typeface="Courier New" pitchFamily="49" charset="0"/>
              </a:rPr>
              <a:t>mulf</a:t>
            </a:r>
            <a:r>
              <a:rPr lang="en-US" dirty="0"/>
              <a:t> is there</a:t>
            </a:r>
          </a:p>
          <a:p>
            <a:pPr lvl="2"/>
            <a:r>
              <a:rPr lang="en-US" dirty="0"/>
              <a:t>That is the only reason, and it isn’t a fundamental one</a:t>
            </a:r>
          </a:p>
          <a:p>
            <a:r>
              <a:rPr lang="en-US" dirty="0"/>
              <a:t>Why can’t </a:t>
            </a:r>
            <a:r>
              <a:rPr lang="en-US" b="1" dirty="0" err="1">
                <a:latin typeface="Courier New" pitchFamily="49" charset="0"/>
              </a:rPr>
              <a:t>subf</a:t>
            </a:r>
            <a:r>
              <a:rPr lang="en-US" dirty="0"/>
              <a:t> go to D in cycle 4 and E+ in cycle 5?</a:t>
            </a:r>
          </a:p>
        </p:txBody>
      </p:sp>
      <p:graphicFrame>
        <p:nvGraphicFramePr>
          <p:cNvPr id="139887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70782"/>
              </p:ext>
            </p:extLst>
          </p:nvPr>
        </p:nvGraphicFramePr>
        <p:xfrm>
          <a:off x="743793" y="1484784"/>
          <a:ext cx="7140575" cy="1173480"/>
        </p:xfrm>
        <a:graphic>
          <a:graphicData uri="http://schemas.openxmlformats.org/drawingml/2006/table">
            <a:tbl>
              <a:tblPr/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17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addf f0,f1,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mulf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,f3,f2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Arial Narrow" pitchFamily="34" charset="0"/>
                        </a:rPr>
                        <a:t>d*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Arial Narrow" pitchFamily="34" charset="0"/>
                        </a:rPr>
                        <a:t>d*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Courier New" pitchFamily="49" charset="0"/>
                        </a:rPr>
                        <a:t>subf f0,f1,f4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p*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p*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E+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6B02FF"/>
                          </a:solidFill>
                          <a:effectLst/>
                          <a:latin typeface="Arial Narrow" pitchFamily="34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7</a:t>
            </a:r>
          </a:p>
        </p:txBody>
      </p:sp>
      <p:graphicFrame>
        <p:nvGraphicFramePr>
          <p:cNvPr id="142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60080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444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7433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4467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CDB.V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4541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1179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866" name="Text Box 170"/>
          <p:cNvSpPr txBox="1">
            <a:spLocks noChangeArrowheads="1"/>
          </p:cNvSpPr>
          <p:nvPr/>
        </p:nvSpPr>
        <p:spPr bwMode="auto">
          <a:xfrm>
            <a:off x="6553200" y="4025181"/>
            <a:ext cx="2376488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addi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clear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</a:t>
            </a:r>
            <a:r>
              <a:rPr lang="en-US" b="1" dirty="0" err="1">
                <a:solidFill>
                  <a:srgbClr val="FF0909"/>
                </a:solidFill>
                <a:latin typeface="Arial" charset="0"/>
              </a:rPr>
              <a:t>RegStatus</a:t>
            </a:r>
            <a:endParaRPr lang="en-US" b="1" dirty="0">
              <a:solidFill>
                <a:srgbClr val="FF0909"/>
              </a:solidFill>
              <a:latin typeface="Arial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CDB broadcast</a:t>
            </a:r>
          </a:p>
        </p:txBody>
      </p:sp>
      <p:sp>
        <p:nvSpPr>
          <p:cNvPr id="29867" name="Text Box 171"/>
          <p:cNvSpPr txBox="1">
            <a:spLocks noChangeArrowheads="1"/>
          </p:cNvSpPr>
          <p:nvPr/>
        </p:nvSpPr>
        <p:spPr bwMode="auto">
          <a:xfrm>
            <a:off x="6267450" y="5013176"/>
            <a:ext cx="1885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RS#1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ready </a:t>
            </a:r>
            <a:r>
              <a:rPr lang="en-US" b="1" dirty="0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grab CDB value</a:t>
            </a:r>
          </a:p>
        </p:txBody>
      </p:sp>
      <p:sp>
        <p:nvSpPr>
          <p:cNvPr id="29868" name="Text Box 172"/>
          <p:cNvSpPr txBox="1">
            <a:spLocks noChangeArrowheads="1"/>
          </p:cNvSpPr>
          <p:nvPr/>
        </p:nvSpPr>
        <p:spPr bwMode="auto">
          <a:xfrm>
            <a:off x="4330700" y="3068960"/>
            <a:ext cx="45989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no W wait on WAR: map table ensured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 anyone who needs old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has RS copy</a:t>
            </a:r>
          </a:p>
        </p:txBody>
      </p:sp>
      <p:sp>
        <p:nvSpPr>
          <p:cNvPr id="29869" name="Text Box 173"/>
          <p:cNvSpPr txBox="1">
            <a:spLocks noChangeArrowheads="1"/>
          </p:cNvSpPr>
          <p:nvPr/>
        </p:nvSpPr>
        <p:spPr bwMode="auto">
          <a:xfrm>
            <a:off x="4419600" y="3696048"/>
            <a:ext cx="46602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D stall on store RS: structural (no space)</a:t>
            </a:r>
          </a:p>
        </p:txBody>
      </p:sp>
    </p:spTree>
    <p:extLst>
      <p:ext uri="{BB962C8B-B14F-4D97-AF65-F5344CB8AC3E}">
        <p14:creationId xmlns:p14="http://schemas.microsoft.com/office/powerpoint/2010/main" val="2261349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8</a:t>
            </a:r>
          </a:p>
        </p:txBody>
      </p:sp>
      <p:graphicFrame>
        <p:nvGraphicFramePr>
          <p:cNvPr id="1425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88622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546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69648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5491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CDB.V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877" name="Rectangle 157"/>
          <p:cNvSpPr>
            <a:spLocks noChangeArrowheads="1"/>
          </p:cNvSpPr>
          <p:nvPr/>
        </p:nvSpPr>
        <p:spPr bwMode="auto">
          <a:xfrm>
            <a:off x="3094038" y="3850035"/>
            <a:ext cx="29273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40458C"/>
                </a:solidFill>
                <a:latin typeface="Times" pitchFamily="18" charset="0"/>
              </a:rPr>
              <a:t>			</a:t>
            </a:r>
          </a:p>
        </p:txBody>
      </p:sp>
      <p:graphicFrame>
        <p:nvGraphicFramePr>
          <p:cNvPr id="1425566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51225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[f2]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91" name="Text Box 171"/>
          <p:cNvSpPr txBox="1">
            <a:spLocks noChangeArrowheads="1"/>
          </p:cNvSpPr>
          <p:nvPr/>
        </p:nvSpPr>
        <p:spPr bwMode="auto">
          <a:xfrm>
            <a:off x="4419600" y="3081685"/>
            <a:ext cx="362150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mulf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(W),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f2 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already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overwritten by 2nd </a:t>
            </a: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mulf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(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RS#5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)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None/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CDB broadcast</a:t>
            </a:r>
          </a:p>
        </p:txBody>
      </p:sp>
      <p:sp>
        <p:nvSpPr>
          <p:cNvPr id="30892" name="Text Box 172"/>
          <p:cNvSpPr txBox="1">
            <a:spLocks noChangeArrowheads="1"/>
          </p:cNvSpPr>
          <p:nvPr/>
        </p:nvSpPr>
        <p:spPr bwMode="auto">
          <a:xfrm>
            <a:off x="6267450" y="5308600"/>
            <a:ext cx="1885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Courier New" pitchFamily="49" charset="0"/>
              </a:rPr>
              <a:t>RS#4</a:t>
            </a:r>
            <a:r>
              <a:rPr lang="en-US" b="1">
                <a:solidFill>
                  <a:srgbClr val="FF0909"/>
                </a:solidFill>
                <a:latin typeface="Arial" charset="0"/>
              </a:rPr>
              <a:t> ready </a:t>
            </a:r>
            <a:r>
              <a:rPr lang="en-US" b="1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grab CDB value</a:t>
            </a:r>
          </a:p>
        </p:txBody>
      </p:sp>
    </p:spTree>
    <p:extLst>
      <p:ext uri="{BB962C8B-B14F-4D97-AF65-F5344CB8AC3E}">
        <p14:creationId xmlns:p14="http://schemas.microsoft.com/office/powerpoint/2010/main" val="924944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9</a:t>
            </a:r>
          </a:p>
        </p:txBody>
      </p:sp>
      <p:graphicFrame>
        <p:nvGraphicFramePr>
          <p:cNvPr id="14264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83129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649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7845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6515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[f2]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CDB.V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6589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9918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914" name="Text Box 170"/>
          <p:cNvSpPr txBox="1">
            <a:spLocks noChangeArrowheads="1"/>
          </p:cNvSpPr>
          <p:nvPr/>
        </p:nvSpPr>
        <p:spPr bwMode="auto">
          <a:xfrm>
            <a:off x="6267450" y="5667970"/>
            <a:ext cx="18859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RS#2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ready </a:t>
            </a:r>
            <a:r>
              <a:rPr lang="en-US" b="1" dirty="0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grab CDB value</a:t>
            </a:r>
          </a:p>
        </p:txBody>
      </p:sp>
      <p:sp>
        <p:nvSpPr>
          <p:cNvPr id="31915" name="Text Box 171"/>
          <p:cNvSpPr txBox="1">
            <a:spLocks noChangeArrowheads="1"/>
          </p:cNvSpPr>
          <p:nvPr/>
        </p:nvSpPr>
        <p:spPr bwMode="auto">
          <a:xfrm>
            <a:off x="4355976" y="3068960"/>
            <a:ext cx="2522538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2nd </a:t>
            </a: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ldf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clear </a:t>
            </a:r>
            <a:r>
              <a:rPr lang="en-US" b="1" dirty="0">
                <a:solidFill>
                  <a:srgbClr val="FF0909"/>
                </a:solidFill>
                <a:latin typeface="Courier New" pitchFamily="49" charset="0"/>
              </a:rPr>
              <a:t>f1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</a:t>
            </a:r>
            <a:r>
              <a:rPr lang="en-US" b="1" dirty="0" err="1">
                <a:solidFill>
                  <a:srgbClr val="FF0909"/>
                </a:solidFill>
                <a:latin typeface="Arial" charset="0"/>
              </a:rPr>
              <a:t>RegStatus</a:t>
            </a:r>
            <a:endParaRPr lang="en-US" b="1" dirty="0">
              <a:solidFill>
                <a:srgbClr val="FF0909"/>
              </a:solidFill>
              <a:latin typeface="Arial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CDB broadcast</a:t>
            </a:r>
          </a:p>
        </p:txBody>
      </p:sp>
    </p:spTree>
    <p:extLst>
      <p:ext uri="{BB962C8B-B14F-4D97-AF65-F5344CB8AC3E}">
        <p14:creationId xmlns:p14="http://schemas.microsoft.com/office/powerpoint/2010/main" val="2906039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Tomasulo: Cycle 10</a:t>
            </a:r>
          </a:p>
        </p:txBody>
      </p:sp>
      <p:graphicFrame>
        <p:nvGraphicFramePr>
          <p:cNvPr id="14274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7483"/>
              </p:ext>
            </p:extLst>
          </p:nvPr>
        </p:nvGraphicFramePr>
        <p:xfrm>
          <a:off x="304800" y="1268760"/>
          <a:ext cx="4038600" cy="26898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addi r1,4,r1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ldf X(r1),f1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c5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c7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 f0,f1,f2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c9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stf f2,Z(r1) 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c10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2751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41120"/>
              </p:ext>
            </p:extLst>
          </p:nvPr>
        </p:nvGraphicFramePr>
        <p:xfrm>
          <a:off x="4724400" y="1257648"/>
          <a:ext cx="1676400" cy="17983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Map Table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7539" name="Group 83"/>
          <p:cNvGraphicFramePr>
            <a:graphicFrameLocks noGrp="1"/>
          </p:cNvGraphicFramePr>
          <p:nvPr/>
        </p:nvGraphicFramePr>
        <p:xfrm>
          <a:off x="304800" y="4114800"/>
          <a:ext cx="5989638" cy="209550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475"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Reservation Stations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busy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ALU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ST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stf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RS#5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909"/>
                          </a:solidFill>
                          <a:effectLst/>
                          <a:latin typeface="Courier New" pitchFamily="49" charset="0"/>
                        </a:rPr>
                        <a:t>[r1]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FP2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yes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mulf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[f0]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[f1]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7613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27400"/>
              </p:ext>
            </p:extLst>
          </p:nvPr>
        </p:nvGraphicFramePr>
        <p:xfrm>
          <a:off x="6629400" y="1268760"/>
          <a:ext cx="1295400" cy="906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CDB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909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938" name="Text Box 170"/>
          <p:cNvSpPr txBox="1">
            <a:spLocks noChangeArrowheads="1"/>
          </p:cNvSpPr>
          <p:nvPr/>
        </p:nvSpPr>
        <p:spPr bwMode="auto">
          <a:xfrm>
            <a:off x="6280150" y="5297488"/>
            <a:ext cx="18081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909"/>
                </a:solidFill>
                <a:latin typeface="Arial" charset="0"/>
              </a:rPr>
              <a:t>free </a:t>
            </a:r>
            <a:r>
              <a:rPr lang="en-US" b="1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US" b="1">
                <a:solidFill>
                  <a:srgbClr val="FF0909"/>
                </a:solidFill>
                <a:latin typeface="Arial" charset="0"/>
              </a:rPr>
              <a:t> allocate</a:t>
            </a:r>
          </a:p>
        </p:txBody>
      </p:sp>
      <p:sp>
        <p:nvSpPr>
          <p:cNvPr id="32939" name="Text Box 171"/>
          <p:cNvSpPr txBox="1">
            <a:spLocks noChangeArrowheads="1"/>
          </p:cNvSpPr>
          <p:nvPr/>
        </p:nvSpPr>
        <p:spPr bwMode="auto">
          <a:xfrm>
            <a:off x="4419600" y="3294410"/>
            <a:ext cx="4676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FF0909"/>
                </a:solidFill>
                <a:latin typeface="Courier New" pitchFamily="49" charset="0"/>
              </a:rPr>
              <a:t>stf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finished (W)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909"/>
                </a:solidFill>
                <a:latin typeface="Arial" charset="0"/>
              </a:rPr>
              <a:t>  no output register </a:t>
            </a:r>
            <a:r>
              <a:rPr lang="en-US" b="1" dirty="0">
                <a:solidFill>
                  <a:srgbClr val="FF0909"/>
                </a:solidFill>
                <a:latin typeface="Arial" charset="0"/>
                <a:sym typeface="Symbol" pitchFamily="18" charset="2"/>
              </a:rPr>
              <a:t></a:t>
            </a:r>
            <a:r>
              <a:rPr lang="en-US" b="1" dirty="0">
                <a:solidFill>
                  <a:srgbClr val="FF0909"/>
                </a:solidFill>
                <a:latin typeface="Arial" charset="0"/>
              </a:rPr>
              <a:t>  no CDB broadcast</a:t>
            </a:r>
          </a:p>
        </p:txBody>
      </p:sp>
    </p:spTree>
    <p:extLst>
      <p:ext uri="{BB962C8B-B14F-4D97-AF65-F5344CB8AC3E}">
        <p14:creationId xmlns:p14="http://schemas.microsoft.com/office/powerpoint/2010/main" val="2391843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Can We Add Superscalar?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Dynamic scheduling and multi-issue are orthogonal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: superscalar width (number of parallel operations)</a:t>
            </a:r>
          </a:p>
          <a:p>
            <a:pPr lvl="1"/>
            <a:r>
              <a:rPr lang="en-US" b="1" dirty="0"/>
              <a:t>W</a:t>
            </a:r>
            <a:r>
              <a:rPr lang="en-US" dirty="0"/>
              <a:t>: window size (number of reservation stations)</a:t>
            </a:r>
          </a:p>
          <a:p>
            <a:pPr eaLnBrk="1" hangingPunct="1"/>
            <a:r>
              <a:rPr lang="en-US" dirty="0"/>
              <a:t>What is needed for an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-by-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en-US" dirty="0" err="1"/>
              <a:t>Tomasulo</a:t>
            </a:r>
            <a:r>
              <a:rPr lang="en-US" dirty="0"/>
              <a:t>?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</a:rPr>
              <a:t>RS: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tag/value write (D),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value read (S), </a:t>
            </a:r>
            <a:r>
              <a:rPr lang="en-US" b="1" dirty="0">
                <a:solidFill>
                  <a:srgbClr val="FF0909"/>
                </a:solidFill>
              </a:rPr>
              <a:t>2N</a:t>
            </a:r>
            <a:r>
              <a:rPr lang="en-US" dirty="0"/>
              <a:t> tag </a:t>
            </a:r>
            <a:r>
              <a:rPr lang="en-US" dirty="0" err="1"/>
              <a:t>cmp</a:t>
            </a:r>
            <a:r>
              <a:rPr lang="en-US" dirty="0"/>
              <a:t> (W)</a:t>
            </a:r>
          </a:p>
          <a:p>
            <a:pPr lvl="1" eaLnBrk="1" hangingPunct="1"/>
            <a:r>
              <a:rPr lang="en-US" dirty="0"/>
              <a:t>Select logic: </a:t>
            </a:r>
            <a:r>
              <a:rPr lang="en-US" b="1" dirty="0"/>
              <a:t>W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priority encoder (S)</a:t>
            </a:r>
          </a:p>
          <a:p>
            <a:pPr lvl="1" eaLnBrk="1" hangingPunct="1"/>
            <a:r>
              <a:rPr lang="en-US" dirty="0"/>
              <a:t>MT: </a:t>
            </a:r>
            <a:r>
              <a:rPr lang="en-US" b="1" dirty="0">
                <a:solidFill>
                  <a:srgbClr val="FF0909"/>
                </a:solidFill>
              </a:rPr>
              <a:t>2N</a:t>
            </a:r>
            <a:r>
              <a:rPr lang="en-US" b="1" dirty="0"/>
              <a:t> </a:t>
            </a:r>
            <a:r>
              <a:rPr lang="en-US" dirty="0"/>
              <a:t>read (D),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write (D)</a:t>
            </a:r>
          </a:p>
          <a:p>
            <a:pPr lvl="1" eaLnBrk="1" hangingPunct="1"/>
            <a:r>
              <a:rPr lang="en-US" dirty="0"/>
              <a:t>RF: </a:t>
            </a:r>
            <a:r>
              <a:rPr lang="en-US" b="1" dirty="0">
                <a:solidFill>
                  <a:srgbClr val="FF0909"/>
                </a:solidFill>
              </a:rPr>
              <a:t>2N</a:t>
            </a:r>
            <a:r>
              <a:rPr lang="en-US" dirty="0"/>
              <a:t> read (D),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write (W)</a:t>
            </a:r>
          </a:p>
          <a:p>
            <a:pPr lvl="1" eaLnBrk="1" hangingPunct="1"/>
            <a:r>
              <a:rPr lang="en-US" dirty="0"/>
              <a:t>CDB: </a:t>
            </a:r>
            <a:r>
              <a:rPr lang="en-US" b="1" dirty="0">
                <a:solidFill>
                  <a:srgbClr val="FF0909"/>
                </a:solidFill>
              </a:rPr>
              <a:t>N</a:t>
            </a:r>
            <a:r>
              <a:rPr lang="en-US" dirty="0"/>
              <a:t> (W)</a:t>
            </a:r>
          </a:p>
        </p:txBody>
      </p:sp>
    </p:spTree>
    <p:extLst>
      <p:ext uri="{BB962C8B-B14F-4D97-AF65-F5344CB8AC3E}">
        <p14:creationId xmlns:p14="http://schemas.microsoft.com/office/powerpoint/2010/main" val="11717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ILP != IPC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ILP usually assumes</a:t>
            </a:r>
          </a:p>
          <a:p>
            <a:pPr lvl="1"/>
            <a:r>
              <a:rPr lang="en-US" dirty="0"/>
              <a:t>Infinite resources</a:t>
            </a:r>
          </a:p>
          <a:p>
            <a:pPr lvl="1"/>
            <a:r>
              <a:rPr lang="en-US" dirty="0"/>
              <a:t>Perfect fetch</a:t>
            </a:r>
          </a:p>
          <a:p>
            <a:pPr lvl="1"/>
            <a:r>
              <a:rPr lang="en-US" dirty="0"/>
              <a:t>Unit-latency for all instructions</a:t>
            </a:r>
          </a:p>
          <a:p>
            <a:r>
              <a:rPr lang="en-US" dirty="0"/>
              <a:t>ILP is a property of the program dataflow</a:t>
            </a:r>
          </a:p>
          <a:p>
            <a:endParaRPr lang="en-US" dirty="0"/>
          </a:p>
          <a:p>
            <a:r>
              <a:rPr lang="en-US" dirty="0"/>
              <a:t>IPC is the “real” observed metric</a:t>
            </a:r>
          </a:p>
          <a:p>
            <a:pPr lvl="1"/>
            <a:r>
              <a:rPr lang="en-US" dirty="0"/>
              <a:t>How many </a:t>
            </a:r>
            <a:r>
              <a:rPr lang="en-US" dirty="0" err="1"/>
              <a:t>insns</a:t>
            </a:r>
            <a:r>
              <a:rPr lang="en-US" dirty="0"/>
              <a:t>. are executed per cycle</a:t>
            </a:r>
          </a:p>
          <a:p>
            <a:r>
              <a:rPr lang="en-US" dirty="0"/>
              <a:t>ILP is an upper-bound on the attainable IPC</a:t>
            </a:r>
          </a:p>
          <a:p>
            <a:pPr lvl="1"/>
            <a:r>
              <a:rPr lang="en-US" dirty="0"/>
              <a:t>Specific to a particular program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OoO</a:t>
            </a:r>
            <a:r>
              <a:rPr lang="en-US" dirty="0"/>
              <a:t> Execution (1/3)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Dynamic scheduling</a:t>
            </a:r>
          </a:p>
          <a:p>
            <a:pPr lvl="1"/>
            <a:r>
              <a:rPr lang="en-US" dirty="0"/>
              <a:t>Totally in the hardware</a:t>
            </a:r>
          </a:p>
          <a:p>
            <a:pPr lvl="1"/>
            <a:r>
              <a:rPr lang="en-US" dirty="0"/>
              <a:t>Also called </a:t>
            </a:r>
            <a:r>
              <a:rPr lang="en-US" i="1" u="sng" dirty="0"/>
              <a:t>Out-of-Order execution (</a:t>
            </a:r>
            <a:r>
              <a:rPr lang="en-US" i="1" u="sng" dirty="0" err="1"/>
              <a:t>OoO</a:t>
            </a:r>
            <a:r>
              <a:rPr lang="en-US" i="1" u="sng" dirty="0"/>
              <a:t>)</a:t>
            </a:r>
          </a:p>
          <a:p>
            <a:r>
              <a:rPr lang="en-US" dirty="0"/>
              <a:t>Fetch many instructions into </a:t>
            </a:r>
            <a:r>
              <a:rPr lang="en-US" i="1" u="sng" dirty="0"/>
              <a:t>instruction window</a:t>
            </a:r>
          </a:p>
          <a:p>
            <a:pPr lvl="1"/>
            <a:r>
              <a:rPr lang="en-US" dirty="0"/>
              <a:t>Use branch prediction to speculate past branches</a:t>
            </a:r>
          </a:p>
          <a:p>
            <a:r>
              <a:rPr lang="en-US" dirty="0"/>
              <a:t>Rename </a:t>
            </a:r>
            <a:r>
              <a:rPr lang="en-US" dirty="0" err="1"/>
              <a:t>regs</a:t>
            </a:r>
            <a:r>
              <a:rPr lang="en-US" dirty="0"/>
              <a:t>. to avoid false </a:t>
            </a:r>
            <a:r>
              <a:rPr lang="en-US" dirty="0" err="1"/>
              <a:t>deps</a:t>
            </a:r>
            <a:r>
              <a:rPr lang="en-US" dirty="0"/>
              <a:t>. (WAW and WAR)</a:t>
            </a:r>
          </a:p>
          <a:p>
            <a:r>
              <a:rPr lang="en-US" dirty="0"/>
              <a:t>Execute </a:t>
            </a:r>
            <a:r>
              <a:rPr lang="en-US" dirty="0" err="1"/>
              <a:t>insns</a:t>
            </a:r>
            <a:r>
              <a:rPr lang="en-US" dirty="0"/>
              <a:t>. as soon as possible</a:t>
            </a:r>
          </a:p>
          <a:p>
            <a:pPr lvl="1"/>
            <a:r>
              <a:rPr lang="en-US" dirty="0"/>
              <a:t>As soon as </a:t>
            </a:r>
            <a:r>
              <a:rPr lang="en-US" dirty="0" err="1"/>
              <a:t>deps</a:t>
            </a:r>
            <a:r>
              <a:rPr lang="en-US" dirty="0"/>
              <a:t>. (</a:t>
            </a:r>
            <a:r>
              <a:rPr lang="en-US" dirty="0" err="1"/>
              <a:t>regs</a:t>
            </a:r>
            <a:r>
              <a:rPr lang="en-US" dirty="0"/>
              <a:t> and memory) are known</a:t>
            </a:r>
          </a:p>
          <a:p>
            <a:pPr lvl="1"/>
            <a:endParaRPr lang="en-US" dirty="0"/>
          </a:p>
          <a:p>
            <a:r>
              <a:rPr lang="en-US" dirty="0"/>
              <a:t>Today’s machines: 100+ </a:t>
            </a:r>
            <a:r>
              <a:rPr lang="en-US" dirty="0" err="1"/>
              <a:t>insns</a:t>
            </a:r>
            <a:r>
              <a:rPr lang="en-US" dirty="0"/>
              <a:t>. scheduling window</a:t>
            </a:r>
          </a:p>
        </p:txBody>
      </p:sp>
    </p:spTree>
    <p:extLst>
      <p:ext uri="{BB962C8B-B14F-4D97-AF65-F5344CB8AC3E}">
        <p14:creationId xmlns:p14="http://schemas.microsoft.com/office/powerpoint/2010/main" val="169551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Out-of-Order Execution (2/3)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</a:t>
            </a:r>
            <a:r>
              <a:rPr lang="en-US" dirty="0" err="1"/>
              <a:t>insns</a:t>
            </a:r>
            <a:r>
              <a:rPr lang="en-US" dirty="0"/>
              <a:t>. in </a:t>
            </a:r>
            <a:r>
              <a:rPr lang="en-US" i="1" dirty="0"/>
              <a:t>dataflow</a:t>
            </a:r>
            <a:r>
              <a:rPr lang="en-US" dirty="0"/>
              <a:t> order</a:t>
            </a:r>
          </a:p>
          <a:p>
            <a:pPr lvl="1"/>
            <a:r>
              <a:rPr lang="en-US" dirty="0"/>
              <a:t>Often similar but not the same as </a:t>
            </a:r>
            <a:r>
              <a:rPr lang="en-US" i="1" dirty="0"/>
              <a:t>program </a:t>
            </a:r>
            <a:r>
              <a:rPr lang="en-US" dirty="0"/>
              <a:t>order</a:t>
            </a:r>
          </a:p>
          <a:p>
            <a:r>
              <a:rPr lang="en-US" dirty="0"/>
              <a:t>Register renaming removes false deps.</a:t>
            </a:r>
          </a:p>
          <a:p>
            <a:r>
              <a:rPr lang="en-US" dirty="0"/>
              <a:t>Scheduler identifies when to run </a:t>
            </a:r>
            <a:r>
              <a:rPr lang="en-US" dirty="0" err="1"/>
              <a:t>insns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Wait for all </a:t>
            </a:r>
            <a:r>
              <a:rPr lang="en-US" dirty="0" err="1"/>
              <a:t>deps</a:t>
            </a:r>
            <a:r>
              <a:rPr lang="en-US" dirty="0"/>
              <a:t>. to be satisfied</a:t>
            </a:r>
          </a:p>
        </p:txBody>
      </p:sp>
    </p:spTree>
    <p:extLst>
      <p:ext uri="{BB962C8B-B14F-4D97-AF65-F5344CB8AC3E}">
        <p14:creationId xmlns:p14="http://schemas.microsoft.com/office/powerpoint/2010/main" val="137808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Out-of-Order Execution (3/3)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1066800" y="30480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1066800" y="31242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1" name="Rectangle 7"/>
          <p:cNvSpPr>
            <a:spLocks noChangeArrowheads="1"/>
          </p:cNvSpPr>
          <p:nvPr/>
        </p:nvSpPr>
        <p:spPr bwMode="auto">
          <a:xfrm>
            <a:off x="1066800" y="32004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2" name="Rectangle 8"/>
          <p:cNvSpPr>
            <a:spLocks noChangeArrowheads="1"/>
          </p:cNvSpPr>
          <p:nvPr/>
        </p:nvSpPr>
        <p:spPr bwMode="auto">
          <a:xfrm>
            <a:off x="1066800" y="32766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3" name="Rectangle 9"/>
          <p:cNvSpPr>
            <a:spLocks noChangeArrowheads="1"/>
          </p:cNvSpPr>
          <p:nvPr/>
        </p:nvSpPr>
        <p:spPr bwMode="auto">
          <a:xfrm>
            <a:off x="1066800" y="33528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4" name="Rectangle 10"/>
          <p:cNvSpPr>
            <a:spLocks noChangeArrowheads="1"/>
          </p:cNvSpPr>
          <p:nvPr/>
        </p:nvSpPr>
        <p:spPr bwMode="auto">
          <a:xfrm>
            <a:off x="1066800" y="34290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5" name="Rectangle 11"/>
          <p:cNvSpPr>
            <a:spLocks noChangeArrowheads="1"/>
          </p:cNvSpPr>
          <p:nvPr/>
        </p:nvSpPr>
        <p:spPr bwMode="auto">
          <a:xfrm>
            <a:off x="1066800" y="3505200"/>
            <a:ext cx="457200" cy="76200"/>
          </a:xfrm>
          <a:prstGeom prst="rect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6" name="Rectangle 12"/>
          <p:cNvSpPr>
            <a:spLocks noChangeArrowheads="1"/>
          </p:cNvSpPr>
          <p:nvPr/>
        </p:nvSpPr>
        <p:spPr bwMode="auto">
          <a:xfrm>
            <a:off x="1066800" y="3581400"/>
            <a:ext cx="457200" cy="76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1066800" y="36576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1066800" y="37338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1066800" y="38100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4800" name="Rectangle 16"/>
          <p:cNvSpPr>
            <a:spLocks noChangeArrowheads="1"/>
          </p:cNvSpPr>
          <p:nvPr/>
        </p:nvSpPr>
        <p:spPr bwMode="auto">
          <a:xfrm>
            <a:off x="1066800" y="3886200"/>
            <a:ext cx="457200" cy="762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cxnSp>
        <p:nvCxnSpPr>
          <p:cNvPr id="374801" name="AutoShape 17"/>
          <p:cNvCxnSpPr>
            <a:cxnSpLocks noChangeShapeType="1"/>
            <a:stCxn id="374796" idx="3"/>
            <a:endCxn id="374793" idx="3"/>
          </p:cNvCxnSpPr>
          <p:nvPr/>
        </p:nvCxnSpPr>
        <p:spPr bwMode="auto">
          <a:xfrm flipV="1">
            <a:off x="1524000" y="3390900"/>
            <a:ext cx="1588" cy="228600"/>
          </a:xfrm>
          <a:prstGeom prst="curvedConnector3">
            <a:avLst>
              <a:gd name="adj1" fmla="val 3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4802" name="AutoShape 18"/>
          <p:cNvCxnSpPr>
            <a:cxnSpLocks noChangeShapeType="1"/>
            <a:stCxn id="374795" idx="1"/>
            <a:endCxn id="374797" idx="1"/>
          </p:cNvCxnSpPr>
          <p:nvPr/>
        </p:nvCxnSpPr>
        <p:spPr bwMode="auto">
          <a:xfrm rot="10800000" flipH="1" flipV="1">
            <a:off x="1066800" y="3543300"/>
            <a:ext cx="1588" cy="152400"/>
          </a:xfrm>
          <a:prstGeom prst="curvedConnector3">
            <a:avLst>
              <a:gd name="adj1" fmla="val -9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4803" name="AutoShape 19"/>
          <p:cNvCxnSpPr>
            <a:cxnSpLocks noChangeShapeType="1"/>
            <a:stCxn id="374800" idx="3"/>
            <a:endCxn id="374790" idx="3"/>
          </p:cNvCxnSpPr>
          <p:nvPr/>
        </p:nvCxnSpPr>
        <p:spPr bwMode="auto">
          <a:xfrm flipV="1">
            <a:off x="1524000" y="3162300"/>
            <a:ext cx="1588" cy="762000"/>
          </a:xfrm>
          <a:prstGeom prst="curvedConnector3">
            <a:avLst>
              <a:gd name="adj1" fmla="val 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4804" name="Text Box 20"/>
          <p:cNvSpPr txBox="1">
            <a:spLocks noChangeArrowheads="1"/>
          </p:cNvSpPr>
          <p:nvPr/>
        </p:nvSpPr>
        <p:spPr bwMode="auto">
          <a:xfrm>
            <a:off x="890588" y="2439988"/>
            <a:ext cx="8960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Gill Sans MT" pitchFamily="34" charset="0"/>
              </a:rPr>
              <a:t>Static</a:t>
            </a:r>
          </a:p>
          <a:p>
            <a:pPr algn="ctr"/>
            <a:r>
              <a:rPr lang="en-US" sz="1600">
                <a:latin typeface="Gill Sans MT" pitchFamily="34" charset="0"/>
              </a:rPr>
              <a:t>Program</a:t>
            </a:r>
          </a:p>
        </p:txBody>
      </p:sp>
      <p:grpSp>
        <p:nvGrpSpPr>
          <p:cNvPr id="374969" name="Group 185"/>
          <p:cNvGrpSpPr>
            <a:grpSpLocks/>
          </p:cNvGrpSpPr>
          <p:nvPr/>
        </p:nvGrpSpPr>
        <p:grpSpPr bwMode="auto">
          <a:xfrm>
            <a:off x="1676400" y="1773238"/>
            <a:ext cx="1804988" cy="2798762"/>
            <a:chOff x="1056" y="1117"/>
            <a:chExt cx="1137" cy="1763"/>
          </a:xfrm>
        </p:grpSpPr>
        <p:sp>
          <p:nvSpPr>
            <p:cNvPr id="374805" name="AutoShape 21"/>
            <p:cNvSpPr>
              <a:spLocks noChangeArrowheads="1"/>
            </p:cNvSpPr>
            <p:nvPr/>
          </p:nvSpPr>
          <p:spPr bwMode="auto">
            <a:xfrm rot="16200000">
              <a:off x="1164" y="2076"/>
              <a:ext cx="384" cy="216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Fetch</a:t>
              </a:r>
            </a:p>
          </p:txBody>
        </p:sp>
        <p:sp>
          <p:nvSpPr>
            <p:cNvPr id="374820" name="AutoShape 36"/>
            <p:cNvSpPr>
              <a:spLocks noChangeArrowheads="1"/>
            </p:cNvSpPr>
            <p:nvPr/>
          </p:nvSpPr>
          <p:spPr bwMode="auto">
            <a:xfrm>
              <a:off x="1512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5" name="Rectangle 41"/>
            <p:cNvSpPr>
              <a:spLocks noChangeArrowheads="1"/>
            </p:cNvSpPr>
            <p:nvPr/>
          </p:nvSpPr>
          <p:spPr bwMode="auto">
            <a:xfrm>
              <a:off x="1704" y="163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6" name="Rectangle 42"/>
            <p:cNvSpPr>
              <a:spLocks noChangeArrowheads="1"/>
            </p:cNvSpPr>
            <p:nvPr/>
          </p:nvSpPr>
          <p:spPr bwMode="auto">
            <a:xfrm>
              <a:off x="1704" y="168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7" name="Rectangle 43"/>
            <p:cNvSpPr>
              <a:spLocks noChangeArrowheads="1"/>
            </p:cNvSpPr>
            <p:nvPr/>
          </p:nvSpPr>
          <p:spPr bwMode="auto">
            <a:xfrm>
              <a:off x="1704" y="172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8" name="Rectangle 44"/>
            <p:cNvSpPr>
              <a:spLocks noChangeArrowheads="1"/>
            </p:cNvSpPr>
            <p:nvPr/>
          </p:nvSpPr>
          <p:spPr bwMode="auto">
            <a:xfrm>
              <a:off x="1704" y="1776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29" name="Rectangle 45"/>
            <p:cNvSpPr>
              <a:spLocks noChangeArrowheads="1"/>
            </p:cNvSpPr>
            <p:nvPr/>
          </p:nvSpPr>
          <p:spPr bwMode="auto">
            <a:xfrm>
              <a:off x="1704" y="2304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0" name="Rectangle 46"/>
            <p:cNvSpPr>
              <a:spLocks noChangeArrowheads="1"/>
            </p:cNvSpPr>
            <p:nvPr/>
          </p:nvSpPr>
          <p:spPr bwMode="auto">
            <a:xfrm>
              <a:off x="1704" y="182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1" name="Rectangle 47"/>
            <p:cNvSpPr>
              <a:spLocks noChangeArrowheads="1"/>
            </p:cNvSpPr>
            <p:nvPr/>
          </p:nvSpPr>
          <p:spPr bwMode="auto">
            <a:xfrm>
              <a:off x="1704" y="187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2" name="Rectangle 48"/>
            <p:cNvSpPr>
              <a:spLocks noChangeArrowheads="1"/>
            </p:cNvSpPr>
            <p:nvPr/>
          </p:nvSpPr>
          <p:spPr bwMode="auto">
            <a:xfrm>
              <a:off x="1704" y="192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3" name="Rectangle 49"/>
            <p:cNvSpPr>
              <a:spLocks noChangeArrowheads="1"/>
            </p:cNvSpPr>
            <p:nvPr/>
          </p:nvSpPr>
          <p:spPr bwMode="auto">
            <a:xfrm>
              <a:off x="1704" y="1968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4" name="Rectangle 50"/>
            <p:cNvSpPr>
              <a:spLocks noChangeArrowheads="1"/>
            </p:cNvSpPr>
            <p:nvPr/>
          </p:nvSpPr>
          <p:spPr bwMode="auto">
            <a:xfrm>
              <a:off x="1704" y="201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5" name="Rectangle 51"/>
            <p:cNvSpPr>
              <a:spLocks noChangeArrowheads="1"/>
            </p:cNvSpPr>
            <p:nvPr/>
          </p:nvSpPr>
          <p:spPr bwMode="auto">
            <a:xfrm>
              <a:off x="1704" y="206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6" name="Rectangle 52"/>
            <p:cNvSpPr>
              <a:spLocks noChangeArrowheads="1"/>
            </p:cNvSpPr>
            <p:nvPr/>
          </p:nvSpPr>
          <p:spPr bwMode="auto">
            <a:xfrm>
              <a:off x="1704" y="211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7" name="Rectangle 53"/>
            <p:cNvSpPr>
              <a:spLocks noChangeArrowheads="1"/>
            </p:cNvSpPr>
            <p:nvPr/>
          </p:nvSpPr>
          <p:spPr bwMode="auto">
            <a:xfrm>
              <a:off x="1704" y="216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8" name="Rectangle 54"/>
            <p:cNvSpPr>
              <a:spLocks noChangeArrowheads="1"/>
            </p:cNvSpPr>
            <p:nvPr/>
          </p:nvSpPr>
          <p:spPr bwMode="auto">
            <a:xfrm>
              <a:off x="1704" y="220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39" name="Rectangle 55"/>
            <p:cNvSpPr>
              <a:spLocks noChangeArrowheads="1"/>
            </p:cNvSpPr>
            <p:nvPr/>
          </p:nvSpPr>
          <p:spPr bwMode="auto">
            <a:xfrm>
              <a:off x="1704" y="235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0" name="Rectangle 56"/>
            <p:cNvSpPr>
              <a:spLocks noChangeArrowheads="1"/>
            </p:cNvSpPr>
            <p:nvPr/>
          </p:nvSpPr>
          <p:spPr bwMode="auto">
            <a:xfrm>
              <a:off x="1704" y="2256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1" name="Rectangle 57"/>
            <p:cNvSpPr>
              <a:spLocks noChangeArrowheads="1"/>
            </p:cNvSpPr>
            <p:nvPr/>
          </p:nvSpPr>
          <p:spPr bwMode="auto">
            <a:xfrm>
              <a:off x="1704" y="240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2" name="Rectangle 58"/>
            <p:cNvSpPr>
              <a:spLocks noChangeArrowheads="1"/>
            </p:cNvSpPr>
            <p:nvPr/>
          </p:nvSpPr>
          <p:spPr bwMode="auto">
            <a:xfrm>
              <a:off x="1704" y="2496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3" name="Rectangle 59"/>
            <p:cNvSpPr>
              <a:spLocks noChangeArrowheads="1"/>
            </p:cNvSpPr>
            <p:nvPr/>
          </p:nvSpPr>
          <p:spPr bwMode="auto">
            <a:xfrm>
              <a:off x="1704" y="254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4" name="Rectangle 60"/>
            <p:cNvSpPr>
              <a:spLocks noChangeArrowheads="1"/>
            </p:cNvSpPr>
            <p:nvPr/>
          </p:nvSpPr>
          <p:spPr bwMode="auto">
            <a:xfrm>
              <a:off x="1704" y="2448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5" name="Rectangle 61"/>
            <p:cNvSpPr>
              <a:spLocks noChangeArrowheads="1"/>
            </p:cNvSpPr>
            <p:nvPr/>
          </p:nvSpPr>
          <p:spPr bwMode="auto">
            <a:xfrm>
              <a:off x="1704" y="259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6" name="Rectangle 62"/>
            <p:cNvSpPr>
              <a:spLocks noChangeArrowheads="1"/>
            </p:cNvSpPr>
            <p:nvPr/>
          </p:nvSpPr>
          <p:spPr bwMode="auto">
            <a:xfrm>
              <a:off x="1704" y="2640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7" name="Rectangle 63"/>
            <p:cNvSpPr>
              <a:spLocks noChangeArrowheads="1"/>
            </p:cNvSpPr>
            <p:nvPr/>
          </p:nvSpPr>
          <p:spPr bwMode="auto">
            <a:xfrm>
              <a:off x="1704" y="268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8" name="Rectangle 64"/>
            <p:cNvSpPr>
              <a:spLocks noChangeArrowheads="1"/>
            </p:cNvSpPr>
            <p:nvPr/>
          </p:nvSpPr>
          <p:spPr bwMode="auto">
            <a:xfrm>
              <a:off x="1704" y="273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49" name="Rectangle 65"/>
            <p:cNvSpPr>
              <a:spLocks noChangeArrowheads="1"/>
            </p:cNvSpPr>
            <p:nvPr/>
          </p:nvSpPr>
          <p:spPr bwMode="auto">
            <a:xfrm>
              <a:off x="1704" y="278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0" name="Rectangle 66"/>
            <p:cNvSpPr>
              <a:spLocks noChangeArrowheads="1"/>
            </p:cNvSpPr>
            <p:nvPr/>
          </p:nvSpPr>
          <p:spPr bwMode="auto">
            <a:xfrm>
              <a:off x="1704" y="2832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1" name="Text Box 67"/>
            <p:cNvSpPr txBox="1">
              <a:spLocks noChangeArrowheads="1"/>
            </p:cNvSpPr>
            <p:nvPr/>
          </p:nvSpPr>
          <p:spPr bwMode="auto">
            <a:xfrm>
              <a:off x="1506" y="1117"/>
              <a:ext cx="68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Dynamic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Instruction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Stream</a:t>
              </a:r>
            </a:p>
          </p:txBody>
        </p:sp>
        <p:sp>
          <p:nvSpPr>
            <p:cNvPr id="374906" name="AutoShape 122"/>
            <p:cNvSpPr>
              <a:spLocks noChangeArrowheads="1"/>
            </p:cNvSpPr>
            <p:nvPr/>
          </p:nvSpPr>
          <p:spPr bwMode="auto">
            <a:xfrm>
              <a:off x="1056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74970" name="Group 186"/>
          <p:cNvGrpSpPr>
            <a:grpSpLocks/>
          </p:cNvGrpSpPr>
          <p:nvPr/>
        </p:nvGrpSpPr>
        <p:grpSpPr bwMode="auto">
          <a:xfrm>
            <a:off x="3238500" y="1773238"/>
            <a:ext cx="2016125" cy="2798762"/>
            <a:chOff x="2040" y="1117"/>
            <a:chExt cx="1270" cy="1763"/>
          </a:xfrm>
        </p:grpSpPr>
        <p:sp>
          <p:nvSpPr>
            <p:cNvPr id="374852" name="AutoShape 68"/>
            <p:cNvSpPr>
              <a:spLocks noChangeArrowheads="1"/>
            </p:cNvSpPr>
            <p:nvPr/>
          </p:nvSpPr>
          <p:spPr bwMode="auto">
            <a:xfrm rot="16200000">
              <a:off x="2076" y="2076"/>
              <a:ext cx="528" cy="216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Rename</a:t>
              </a:r>
            </a:p>
          </p:txBody>
        </p:sp>
        <p:sp>
          <p:nvSpPr>
            <p:cNvPr id="374853" name="AutoShape 69"/>
            <p:cNvSpPr>
              <a:spLocks noChangeArrowheads="1"/>
            </p:cNvSpPr>
            <p:nvPr/>
          </p:nvSpPr>
          <p:spPr bwMode="auto">
            <a:xfrm>
              <a:off x="2496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4" name="Rectangle 70"/>
            <p:cNvSpPr>
              <a:spLocks noChangeArrowheads="1"/>
            </p:cNvSpPr>
            <p:nvPr/>
          </p:nvSpPr>
          <p:spPr bwMode="auto">
            <a:xfrm>
              <a:off x="2832" y="163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5" name="Rectangle 71"/>
            <p:cNvSpPr>
              <a:spLocks noChangeArrowheads="1"/>
            </p:cNvSpPr>
            <p:nvPr/>
          </p:nvSpPr>
          <p:spPr bwMode="auto">
            <a:xfrm>
              <a:off x="2832" y="168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6" name="Rectangle 72"/>
            <p:cNvSpPr>
              <a:spLocks noChangeArrowheads="1"/>
            </p:cNvSpPr>
            <p:nvPr/>
          </p:nvSpPr>
          <p:spPr bwMode="auto">
            <a:xfrm>
              <a:off x="2832" y="172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7" name="Rectangle 73"/>
            <p:cNvSpPr>
              <a:spLocks noChangeArrowheads="1"/>
            </p:cNvSpPr>
            <p:nvPr/>
          </p:nvSpPr>
          <p:spPr bwMode="auto">
            <a:xfrm>
              <a:off x="2832" y="1776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9" name="Rectangle 75"/>
            <p:cNvSpPr>
              <a:spLocks noChangeArrowheads="1"/>
            </p:cNvSpPr>
            <p:nvPr/>
          </p:nvSpPr>
          <p:spPr bwMode="auto">
            <a:xfrm>
              <a:off x="2832" y="182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0" name="Rectangle 76"/>
            <p:cNvSpPr>
              <a:spLocks noChangeArrowheads="1"/>
            </p:cNvSpPr>
            <p:nvPr/>
          </p:nvSpPr>
          <p:spPr bwMode="auto">
            <a:xfrm>
              <a:off x="2832" y="187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1" name="Rectangle 77"/>
            <p:cNvSpPr>
              <a:spLocks noChangeArrowheads="1"/>
            </p:cNvSpPr>
            <p:nvPr/>
          </p:nvSpPr>
          <p:spPr bwMode="auto">
            <a:xfrm>
              <a:off x="2832" y="192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2" name="Rectangle 78"/>
            <p:cNvSpPr>
              <a:spLocks noChangeArrowheads="1"/>
            </p:cNvSpPr>
            <p:nvPr/>
          </p:nvSpPr>
          <p:spPr bwMode="auto">
            <a:xfrm>
              <a:off x="2832" y="1968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3" name="Rectangle 79"/>
            <p:cNvSpPr>
              <a:spLocks noChangeArrowheads="1"/>
            </p:cNvSpPr>
            <p:nvPr/>
          </p:nvSpPr>
          <p:spPr bwMode="auto">
            <a:xfrm>
              <a:off x="2832" y="201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4" name="Rectangle 80"/>
            <p:cNvSpPr>
              <a:spLocks noChangeArrowheads="1"/>
            </p:cNvSpPr>
            <p:nvPr/>
          </p:nvSpPr>
          <p:spPr bwMode="auto">
            <a:xfrm>
              <a:off x="2832" y="206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5" name="Rectangle 81"/>
            <p:cNvSpPr>
              <a:spLocks noChangeArrowheads="1"/>
            </p:cNvSpPr>
            <p:nvPr/>
          </p:nvSpPr>
          <p:spPr bwMode="auto">
            <a:xfrm>
              <a:off x="2832" y="211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6" name="Rectangle 82"/>
            <p:cNvSpPr>
              <a:spLocks noChangeArrowheads="1"/>
            </p:cNvSpPr>
            <p:nvPr/>
          </p:nvSpPr>
          <p:spPr bwMode="auto">
            <a:xfrm>
              <a:off x="2832" y="216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7" name="Rectangle 83"/>
            <p:cNvSpPr>
              <a:spLocks noChangeArrowheads="1"/>
            </p:cNvSpPr>
            <p:nvPr/>
          </p:nvSpPr>
          <p:spPr bwMode="auto">
            <a:xfrm>
              <a:off x="2832" y="220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69" name="Rectangle 85"/>
            <p:cNvSpPr>
              <a:spLocks noChangeArrowheads="1"/>
            </p:cNvSpPr>
            <p:nvPr/>
          </p:nvSpPr>
          <p:spPr bwMode="auto">
            <a:xfrm>
              <a:off x="2832" y="2256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0" name="Rectangle 86"/>
            <p:cNvSpPr>
              <a:spLocks noChangeArrowheads="1"/>
            </p:cNvSpPr>
            <p:nvPr/>
          </p:nvSpPr>
          <p:spPr bwMode="auto">
            <a:xfrm>
              <a:off x="2832" y="240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2" name="Rectangle 88"/>
            <p:cNvSpPr>
              <a:spLocks noChangeArrowheads="1"/>
            </p:cNvSpPr>
            <p:nvPr/>
          </p:nvSpPr>
          <p:spPr bwMode="auto">
            <a:xfrm>
              <a:off x="2832" y="254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3" name="Rectangle 89"/>
            <p:cNvSpPr>
              <a:spLocks noChangeArrowheads="1"/>
            </p:cNvSpPr>
            <p:nvPr/>
          </p:nvSpPr>
          <p:spPr bwMode="auto">
            <a:xfrm>
              <a:off x="2832" y="2448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4" name="Rectangle 90"/>
            <p:cNvSpPr>
              <a:spLocks noChangeArrowheads="1"/>
            </p:cNvSpPr>
            <p:nvPr/>
          </p:nvSpPr>
          <p:spPr bwMode="auto">
            <a:xfrm>
              <a:off x="2832" y="259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5" name="Rectangle 91"/>
            <p:cNvSpPr>
              <a:spLocks noChangeArrowheads="1"/>
            </p:cNvSpPr>
            <p:nvPr/>
          </p:nvSpPr>
          <p:spPr bwMode="auto">
            <a:xfrm>
              <a:off x="2832" y="2640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6" name="Rectangle 92"/>
            <p:cNvSpPr>
              <a:spLocks noChangeArrowheads="1"/>
            </p:cNvSpPr>
            <p:nvPr/>
          </p:nvSpPr>
          <p:spPr bwMode="auto">
            <a:xfrm>
              <a:off x="2832" y="268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7" name="Rectangle 93"/>
            <p:cNvSpPr>
              <a:spLocks noChangeArrowheads="1"/>
            </p:cNvSpPr>
            <p:nvPr/>
          </p:nvSpPr>
          <p:spPr bwMode="auto">
            <a:xfrm>
              <a:off x="2832" y="273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8" name="Rectangle 94"/>
            <p:cNvSpPr>
              <a:spLocks noChangeArrowheads="1"/>
            </p:cNvSpPr>
            <p:nvPr/>
          </p:nvSpPr>
          <p:spPr bwMode="auto">
            <a:xfrm>
              <a:off x="2832" y="278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79" name="Rectangle 95"/>
            <p:cNvSpPr>
              <a:spLocks noChangeArrowheads="1"/>
            </p:cNvSpPr>
            <p:nvPr/>
          </p:nvSpPr>
          <p:spPr bwMode="auto">
            <a:xfrm>
              <a:off x="2832" y="2832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880" name="AutoShape 96"/>
            <p:cNvCxnSpPr>
              <a:cxnSpLocks noChangeShapeType="1"/>
              <a:stCxn id="374859" idx="3"/>
              <a:endCxn id="374860" idx="3"/>
            </p:cNvCxnSpPr>
            <p:nvPr/>
          </p:nvCxnSpPr>
          <p:spPr bwMode="auto">
            <a:xfrm>
              <a:off x="3120" y="1848"/>
              <a:ext cx="1" cy="4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1" name="AutoShape 97"/>
            <p:cNvCxnSpPr>
              <a:cxnSpLocks noChangeShapeType="1"/>
              <a:stCxn id="374860" idx="3"/>
              <a:endCxn id="374861" idx="3"/>
            </p:cNvCxnSpPr>
            <p:nvPr/>
          </p:nvCxnSpPr>
          <p:spPr bwMode="auto">
            <a:xfrm>
              <a:off x="3120" y="1896"/>
              <a:ext cx="1" cy="4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2" name="AutoShape 98"/>
            <p:cNvCxnSpPr>
              <a:cxnSpLocks noChangeShapeType="1"/>
              <a:stCxn id="374860" idx="1"/>
              <a:endCxn id="374866" idx="1"/>
            </p:cNvCxnSpPr>
            <p:nvPr/>
          </p:nvCxnSpPr>
          <p:spPr bwMode="auto">
            <a:xfrm rot="10800000" flipH="1" flipV="1">
              <a:off x="2832" y="1896"/>
              <a:ext cx="1" cy="2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3" name="AutoShape 99"/>
            <p:cNvCxnSpPr>
              <a:cxnSpLocks noChangeShapeType="1"/>
              <a:stCxn id="374864" idx="3"/>
              <a:endCxn id="374866" idx="3"/>
            </p:cNvCxnSpPr>
            <p:nvPr/>
          </p:nvCxnSpPr>
          <p:spPr bwMode="auto">
            <a:xfrm>
              <a:off x="3120" y="2088"/>
              <a:ext cx="1" cy="9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4" name="AutoShape 100"/>
            <p:cNvCxnSpPr>
              <a:cxnSpLocks noChangeShapeType="1"/>
              <a:stCxn id="374865" idx="3"/>
              <a:endCxn id="374868" idx="3"/>
            </p:cNvCxnSpPr>
            <p:nvPr/>
          </p:nvCxnSpPr>
          <p:spPr bwMode="auto">
            <a:xfrm>
              <a:off x="3120" y="2136"/>
              <a:ext cx="1" cy="24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5" name="AutoShape 101"/>
            <p:cNvCxnSpPr>
              <a:cxnSpLocks noChangeShapeType="1"/>
              <a:stCxn id="374854" idx="1"/>
              <a:endCxn id="374855" idx="1"/>
            </p:cNvCxnSpPr>
            <p:nvPr/>
          </p:nvCxnSpPr>
          <p:spPr bwMode="auto">
            <a:xfrm rot="10800000" flipH="1" flipV="1">
              <a:off x="2832" y="1656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7" name="AutoShape 103"/>
            <p:cNvCxnSpPr>
              <a:cxnSpLocks noChangeShapeType="1"/>
              <a:stCxn id="374856" idx="1"/>
              <a:endCxn id="374860" idx="1"/>
            </p:cNvCxnSpPr>
            <p:nvPr/>
          </p:nvCxnSpPr>
          <p:spPr bwMode="auto">
            <a:xfrm rot="10800000" flipH="1" flipV="1">
              <a:off x="2832" y="1752"/>
              <a:ext cx="1" cy="14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88" name="AutoShape 104"/>
            <p:cNvCxnSpPr>
              <a:cxnSpLocks noChangeShapeType="1"/>
              <a:stCxn id="374859" idx="1"/>
              <a:endCxn id="374862" idx="1"/>
            </p:cNvCxnSpPr>
            <p:nvPr/>
          </p:nvCxnSpPr>
          <p:spPr bwMode="auto">
            <a:xfrm rot="10800000" flipH="1" flipV="1">
              <a:off x="2832" y="1848"/>
              <a:ext cx="1" cy="14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0" name="AutoShape 106"/>
            <p:cNvCxnSpPr>
              <a:cxnSpLocks noChangeShapeType="1"/>
              <a:stCxn id="374863" idx="3"/>
              <a:endCxn id="374867" idx="3"/>
            </p:cNvCxnSpPr>
            <p:nvPr/>
          </p:nvCxnSpPr>
          <p:spPr bwMode="auto">
            <a:xfrm>
              <a:off x="3120" y="2040"/>
              <a:ext cx="1" cy="192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1" name="AutoShape 107"/>
            <p:cNvCxnSpPr>
              <a:cxnSpLocks noChangeShapeType="1"/>
              <a:stCxn id="374868" idx="1"/>
              <a:endCxn id="374870" idx="1"/>
            </p:cNvCxnSpPr>
            <p:nvPr/>
          </p:nvCxnSpPr>
          <p:spPr bwMode="auto">
            <a:xfrm rot="10800000" flipH="1" flipV="1">
              <a:off x="2832" y="2376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2" name="AutoShape 108"/>
            <p:cNvCxnSpPr>
              <a:cxnSpLocks noChangeShapeType="1"/>
              <a:stCxn id="374870" idx="1"/>
              <a:endCxn id="374873" idx="1"/>
            </p:cNvCxnSpPr>
            <p:nvPr/>
          </p:nvCxnSpPr>
          <p:spPr bwMode="auto">
            <a:xfrm rot="10800000" flipH="1" flipV="1">
              <a:off x="2832" y="2424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3" name="AutoShape 109"/>
            <p:cNvCxnSpPr>
              <a:cxnSpLocks noChangeShapeType="1"/>
              <a:stCxn id="374872" idx="1"/>
              <a:endCxn id="374874" idx="1"/>
            </p:cNvCxnSpPr>
            <p:nvPr/>
          </p:nvCxnSpPr>
          <p:spPr bwMode="auto">
            <a:xfrm rot="10800000" flipH="1" flipV="1">
              <a:off x="2832" y="2568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4" name="AutoShape 110"/>
            <p:cNvCxnSpPr>
              <a:cxnSpLocks noChangeShapeType="1"/>
              <a:stCxn id="374874" idx="1"/>
              <a:endCxn id="374875" idx="1"/>
            </p:cNvCxnSpPr>
            <p:nvPr/>
          </p:nvCxnSpPr>
          <p:spPr bwMode="auto">
            <a:xfrm rot="10800000" flipH="1" flipV="1">
              <a:off x="2832" y="2616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5" name="AutoShape 111"/>
            <p:cNvCxnSpPr>
              <a:cxnSpLocks noChangeShapeType="1"/>
              <a:stCxn id="374868" idx="3"/>
              <a:endCxn id="374871" idx="3"/>
            </p:cNvCxnSpPr>
            <p:nvPr/>
          </p:nvCxnSpPr>
          <p:spPr bwMode="auto">
            <a:xfrm>
              <a:off x="3120" y="2376"/>
              <a:ext cx="1" cy="1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6" name="AutoShape 112"/>
            <p:cNvCxnSpPr>
              <a:cxnSpLocks noChangeShapeType="1"/>
              <a:stCxn id="374866" idx="3"/>
              <a:endCxn id="374858" idx="3"/>
            </p:cNvCxnSpPr>
            <p:nvPr/>
          </p:nvCxnSpPr>
          <p:spPr bwMode="auto">
            <a:xfrm>
              <a:off x="3120" y="2184"/>
              <a:ext cx="1" cy="1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871" name="Rectangle 87"/>
            <p:cNvSpPr>
              <a:spLocks noChangeArrowheads="1"/>
            </p:cNvSpPr>
            <p:nvPr/>
          </p:nvSpPr>
          <p:spPr bwMode="auto">
            <a:xfrm>
              <a:off x="2832" y="2496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858" name="Rectangle 74"/>
            <p:cNvSpPr>
              <a:spLocks noChangeArrowheads="1"/>
            </p:cNvSpPr>
            <p:nvPr/>
          </p:nvSpPr>
          <p:spPr bwMode="auto">
            <a:xfrm>
              <a:off x="2832" y="2304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897" name="AutoShape 113"/>
            <p:cNvCxnSpPr>
              <a:cxnSpLocks noChangeShapeType="1"/>
              <a:stCxn id="374866" idx="1"/>
              <a:endCxn id="374867" idx="1"/>
            </p:cNvCxnSpPr>
            <p:nvPr/>
          </p:nvCxnSpPr>
          <p:spPr bwMode="auto">
            <a:xfrm rot="10800000" flipH="1" flipV="1">
              <a:off x="2832" y="2184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8" name="AutoShape 114"/>
            <p:cNvCxnSpPr>
              <a:cxnSpLocks noChangeShapeType="1"/>
              <a:stCxn id="374867" idx="1"/>
              <a:endCxn id="374869" idx="1"/>
            </p:cNvCxnSpPr>
            <p:nvPr/>
          </p:nvCxnSpPr>
          <p:spPr bwMode="auto">
            <a:xfrm rot="10800000" flipH="1" flipV="1">
              <a:off x="2832" y="2232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899" name="AutoShape 115"/>
            <p:cNvCxnSpPr>
              <a:cxnSpLocks noChangeShapeType="1"/>
              <a:stCxn id="374876" idx="3"/>
              <a:endCxn id="374877" idx="3"/>
            </p:cNvCxnSpPr>
            <p:nvPr/>
          </p:nvCxnSpPr>
          <p:spPr bwMode="auto">
            <a:xfrm>
              <a:off x="3120" y="2712"/>
              <a:ext cx="1" cy="4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00" name="AutoShape 116"/>
            <p:cNvCxnSpPr>
              <a:cxnSpLocks noChangeShapeType="1"/>
              <a:stCxn id="374876" idx="3"/>
              <a:endCxn id="374878" idx="3"/>
            </p:cNvCxnSpPr>
            <p:nvPr/>
          </p:nvCxnSpPr>
          <p:spPr bwMode="auto">
            <a:xfrm>
              <a:off x="3120" y="2712"/>
              <a:ext cx="1" cy="9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01" name="AutoShape 117"/>
            <p:cNvCxnSpPr>
              <a:cxnSpLocks noChangeShapeType="1"/>
              <a:stCxn id="374876" idx="1"/>
              <a:endCxn id="374879" idx="1"/>
            </p:cNvCxnSpPr>
            <p:nvPr/>
          </p:nvCxnSpPr>
          <p:spPr bwMode="auto">
            <a:xfrm rot="10800000" flipH="1" flipV="1">
              <a:off x="2832" y="2712"/>
              <a:ext cx="1" cy="14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02" name="AutoShape 118"/>
            <p:cNvCxnSpPr>
              <a:cxnSpLocks noChangeShapeType="1"/>
              <a:stCxn id="374855" idx="1"/>
              <a:endCxn id="374856" idx="1"/>
            </p:cNvCxnSpPr>
            <p:nvPr/>
          </p:nvCxnSpPr>
          <p:spPr bwMode="auto">
            <a:xfrm rot="10800000" flipH="1" flipV="1">
              <a:off x="2832" y="1704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03" name="AutoShape 119"/>
            <p:cNvCxnSpPr>
              <a:cxnSpLocks noChangeShapeType="1"/>
              <a:stCxn id="374854" idx="3"/>
              <a:endCxn id="374857" idx="3"/>
            </p:cNvCxnSpPr>
            <p:nvPr/>
          </p:nvCxnSpPr>
          <p:spPr bwMode="auto">
            <a:xfrm>
              <a:off x="3120" y="1656"/>
              <a:ext cx="1" cy="1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24" name="AutoShape 140"/>
            <p:cNvCxnSpPr>
              <a:cxnSpLocks noChangeShapeType="1"/>
              <a:stCxn id="374861" idx="1"/>
              <a:endCxn id="374863" idx="1"/>
            </p:cNvCxnSpPr>
            <p:nvPr/>
          </p:nvCxnSpPr>
          <p:spPr bwMode="auto">
            <a:xfrm rot="10800000" flipH="1" flipV="1">
              <a:off x="2832" y="1944"/>
              <a:ext cx="1" cy="9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25" name="AutoShape 141"/>
            <p:cNvCxnSpPr>
              <a:cxnSpLocks noChangeShapeType="1"/>
              <a:stCxn id="374863" idx="1"/>
              <a:endCxn id="374864" idx="1"/>
            </p:cNvCxnSpPr>
            <p:nvPr/>
          </p:nvCxnSpPr>
          <p:spPr bwMode="auto">
            <a:xfrm rot="10800000" flipH="1" flipV="1">
              <a:off x="2832" y="2040"/>
              <a:ext cx="1" cy="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36" name="AutoShape 152"/>
            <p:cNvCxnSpPr>
              <a:cxnSpLocks noChangeShapeType="1"/>
              <a:stCxn id="374856" idx="1"/>
              <a:endCxn id="374865" idx="1"/>
            </p:cNvCxnSpPr>
            <p:nvPr/>
          </p:nvCxnSpPr>
          <p:spPr bwMode="auto">
            <a:xfrm rot="10800000" flipH="1" flipV="1">
              <a:off x="2832" y="1752"/>
              <a:ext cx="1" cy="38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868" name="Rectangle 84"/>
            <p:cNvSpPr>
              <a:spLocks noChangeArrowheads="1"/>
            </p:cNvSpPr>
            <p:nvPr/>
          </p:nvSpPr>
          <p:spPr bwMode="auto">
            <a:xfrm>
              <a:off x="2832" y="235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66" name="Text Box 182"/>
            <p:cNvSpPr txBox="1">
              <a:spLocks noChangeArrowheads="1"/>
            </p:cNvSpPr>
            <p:nvPr/>
          </p:nvSpPr>
          <p:spPr bwMode="auto">
            <a:xfrm>
              <a:off x="2623" y="1117"/>
              <a:ext cx="68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Renamed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Instruction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Stream</a:t>
              </a:r>
            </a:p>
          </p:txBody>
        </p:sp>
        <p:sp>
          <p:nvSpPr>
            <p:cNvPr id="374821" name="AutoShape 37"/>
            <p:cNvSpPr>
              <a:spLocks noChangeArrowheads="1"/>
            </p:cNvSpPr>
            <p:nvPr/>
          </p:nvSpPr>
          <p:spPr bwMode="auto">
            <a:xfrm>
              <a:off x="2040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74971" name="Group 187"/>
          <p:cNvGrpSpPr>
            <a:grpSpLocks/>
          </p:cNvGrpSpPr>
          <p:nvPr/>
        </p:nvGrpSpPr>
        <p:grpSpPr bwMode="auto">
          <a:xfrm>
            <a:off x="5257800" y="1773238"/>
            <a:ext cx="2895600" cy="3179762"/>
            <a:chOff x="3312" y="1117"/>
            <a:chExt cx="1824" cy="2003"/>
          </a:xfrm>
        </p:grpSpPr>
        <p:sp>
          <p:nvSpPr>
            <p:cNvPr id="374904" name="AutoShape 120"/>
            <p:cNvSpPr>
              <a:spLocks noChangeArrowheads="1"/>
            </p:cNvSpPr>
            <p:nvPr/>
          </p:nvSpPr>
          <p:spPr bwMode="auto">
            <a:xfrm rot="16200000">
              <a:off x="3288" y="2088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Schedule</a:t>
              </a:r>
            </a:p>
          </p:txBody>
        </p:sp>
        <p:sp>
          <p:nvSpPr>
            <p:cNvPr id="374905" name="AutoShape 121"/>
            <p:cNvSpPr>
              <a:spLocks noChangeArrowheads="1"/>
            </p:cNvSpPr>
            <p:nvPr/>
          </p:nvSpPr>
          <p:spPr bwMode="auto">
            <a:xfrm>
              <a:off x="3312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07" name="AutoShape 123"/>
            <p:cNvSpPr>
              <a:spLocks noChangeArrowheads="1"/>
            </p:cNvSpPr>
            <p:nvPr/>
          </p:nvSpPr>
          <p:spPr bwMode="auto">
            <a:xfrm>
              <a:off x="3744" y="2112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08" name="Rectangle 124"/>
            <p:cNvSpPr>
              <a:spLocks noChangeArrowheads="1"/>
            </p:cNvSpPr>
            <p:nvPr/>
          </p:nvSpPr>
          <p:spPr bwMode="auto">
            <a:xfrm>
              <a:off x="4080" y="177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09" name="Rectangle 125"/>
            <p:cNvSpPr>
              <a:spLocks noChangeArrowheads="1"/>
            </p:cNvSpPr>
            <p:nvPr/>
          </p:nvSpPr>
          <p:spPr bwMode="auto">
            <a:xfrm>
              <a:off x="3936" y="192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10" name="Rectangle 126"/>
            <p:cNvSpPr>
              <a:spLocks noChangeArrowheads="1"/>
            </p:cNvSpPr>
            <p:nvPr/>
          </p:nvSpPr>
          <p:spPr bwMode="auto">
            <a:xfrm>
              <a:off x="3936" y="206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11" name="AutoShape 127"/>
            <p:cNvCxnSpPr>
              <a:cxnSpLocks noChangeShapeType="1"/>
              <a:stCxn id="374908" idx="2"/>
              <a:endCxn id="374909" idx="0"/>
            </p:cNvCxnSpPr>
            <p:nvPr/>
          </p:nvCxnSpPr>
          <p:spPr bwMode="auto">
            <a:xfrm flipH="1">
              <a:off x="4080" y="1824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12" name="AutoShape 128"/>
            <p:cNvCxnSpPr>
              <a:cxnSpLocks noChangeShapeType="1"/>
              <a:stCxn id="374909" idx="2"/>
              <a:endCxn id="374910" idx="0"/>
            </p:cNvCxnSpPr>
            <p:nvPr/>
          </p:nvCxnSpPr>
          <p:spPr bwMode="auto">
            <a:xfrm>
              <a:off x="4080" y="196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13" name="Rectangle 129"/>
            <p:cNvSpPr>
              <a:spLocks noChangeArrowheads="1"/>
            </p:cNvSpPr>
            <p:nvPr/>
          </p:nvSpPr>
          <p:spPr bwMode="auto">
            <a:xfrm>
              <a:off x="4272" y="1920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14" name="AutoShape 130"/>
            <p:cNvCxnSpPr>
              <a:cxnSpLocks noChangeShapeType="1"/>
              <a:stCxn id="374908" idx="2"/>
              <a:endCxn id="374913" idx="0"/>
            </p:cNvCxnSpPr>
            <p:nvPr/>
          </p:nvCxnSpPr>
          <p:spPr bwMode="auto">
            <a:xfrm>
              <a:off x="4224" y="1824"/>
              <a:ext cx="1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15" name="Rectangle 131"/>
            <p:cNvSpPr>
              <a:spLocks noChangeArrowheads="1"/>
            </p:cNvSpPr>
            <p:nvPr/>
          </p:nvSpPr>
          <p:spPr bwMode="auto">
            <a:xfrm>
              <a:off x="3936" y="220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16" name="AutoShape 132"/>
            <p:cNvCxnSpPr>
              <a:cxnSpLocks noChangeShapeType="1"/>
              <a:stCxn id="374910" idx="2"/>
              <a:endCxn id="374919" idx="0"/>
            </p:cNvCxnSpPr>
            <p:nvPr/>
          </p:nvCxnSpPr>
          <p:spPr bwMode="auto">
            <a:xfrm>
              <a:off x="4080" y="2112"/>
              <a:ext cx="72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17" name="Rectangle 133"/>
            <p:cNvSpPr>
              <a:spLocks noChangeArrowheads="1"/>
            </p:cNvSpPr>
            <p:nvPr/>
          </p:nvSpPr>
          <p:spPr bwMode="auto">
            <a:xfrm>
              <a:off x="4608" y="177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18" name="Rectangle 134"/>
            <p:cNvSpPr>
              <a:spLocks noChangeArrowheads="1"/>
            </p:cNvSpPr>
            <p:nvPr/>
          </p:nvSpPr>
          <p:spPr bwMode="auto">
            <a:xfrm>
              <a:off x="4800" y="1920"/>
              <a:ext cx="288" cy="48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19" name="Rectangle 135"/>
            <p:cNvSpPr>
              <a:spLocks noChangeArrowheads="1"/>
            </p:cNvSpPr>
            <p:nvPr/>
          </p:nvSpPr>
          <p:spPr bwMode="auto">
            <a:xfrm>
              <a:off x="4656" y="220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20" name="Rectangle 136"/>
            <p:cNvSpPr>
              <a:spLocks noChangeArrowheads="1"/>
            </p:cNvSpPr>
            <p:nvPr/>
          </p:nvSpPr>
          <p:spPr bwMode="auto">
            <a:xfrm>
              <a:off x="4656" y="235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21" name="AutoShape 137"/>
            <p:cNvCxnSpPr>
              <a:cxnSpLocks noChangeShapeType="1"/>
              <a:stCxn id="374917" idx="2"/>
              <a:endCxn id="374918" idx="0"/>
            </p:cNvCxnSpPr>
            <p:nvPr/>
          </p:nvCxnSpPr>
          <p:spPr bwMode="auto">
            <a:xfrm>
              <a:off x="4752" y="1824"/>
              <a:ext cx="1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22" name="AutoShape 138"/>
            <p:cNvCxnSpPr>
              <a:cxnSpLocks noChangeShapeType="1"/>
              <a:stCxn id="374917" idx="2"/>
              <a:endCxn id="374919" idx="0"/>
            </p:cNvCxnSpPr>
            <p:nvPr/>
          </p:nvCxnSpPr>
          <p:spPr bwMode="auto">
            <a:xfrm>
              <a:off x="4752" y="1824"/>
              <a:ext cx="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23" name="AutoShape 139"/>
            <p:cNvCxnSpPr>
              <a:cxnSpLocks noChangeShapeType="1"/>
              <a:stCxn id="374919" idx="2"/>
              <a:endCxn id="374920" idx="0"/>
            </p:cNvCxnSpPr>
            <p:nvPr/>
          </p:nvCxnSpPr>
          <p:spPr bwMode="auto">
            <a:xfrm>
              <a:off x="4800" y="2256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26" name="Rectangle 142"/>
            <p:cNvSpPr>
              <a:spLocks noChangeArrowheads="1"/>
            </p:cNvSpPr>
            <p:nvPr/>
          </p:nvSpPr>
          <p:spPr bwMode="auto">
            <a:xfrm>
              <a:off x="4656" y="249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27" name="AutoShape 143"/>
            <p:cNvCxnSpPr>
              <a:cxnSpLocks noChangeShapeType="1"/>
              <a:stCxn id="374920" idx="2"/>
              <a:endCxn id="374926" idx="0"/>
            </p:cNvCxnSpPr>
            <p:nvPr/>
          </p:nvCxnSpPr>
          <p:spPr bwMode="auto">
            <a:xfrm>
              <a:off x="4800" y="2400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28" name="Rectangle 144"/>
            <p:cNvSpPr>
              <a:spLocks noChangeArrowheads="1"/>
            </p:cNvSpPr>
            <p:nvPr/>
          </p:nvSpPr>
          <p:spPr bwMode="auto">
            <a:xfrm>
              <a:off x="4848" y="292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29" name="Rectangle 145"/>
            <p:cNvSpPr>
              <a:spLocks noChangeArrowheads="1"/>
            </p:cNvSpPr>
            <p:nvPr/>
          </p:nvSpPr>
          <p:spPr bwMode="auto">
            <a:xfrm>
              <a:off x="4512" y="2640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30" name="AutoShape 146"/>
            <p:cNvCxnSpPr>
              <a:cxnSpLocks noChangeShapeType="1"/>
              <a:stCxn id="374926" idx="2"/>
              <a:endCxn id="374928" idx="0"/>
            </p:cNvCxnSpPr>
            <p:nvPr/>
          </p:nvCxnSpPr>
          <p:spPr bwMode="auto">
            <a:xfrm>
              <a:off x="4800" y="2544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31" name="AutoShape 147"/>
            <p:cNvCxnSpPr>
              <a:cxnSpLocks noChangeShapeType="1"/>
              <a:stCxn id="374926" idx="2"/>
              <a:endCxn id="374929" idx="0"/>
            </p:cNvCxnSpPr>
            <p:nvPr/>
          </p:nvCxnSpPr>
          <p:spPr bwMode="auto">
            <a:xfrm flipH="1">
              <a:off x="4656" y="2544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32" name="Rectangle 148"/>
            <p:cNvSpPr>
              <a:spLocks noChangeArrowheads="1"/>
            </p:cNvSpPr>
            <p:nvPr/>
          </p:nvSpPr>
          <p:spPr bwMode="auto">
            <a:xfrm>
              <a:off x="4512" y="2784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33" name="AutoShape 149"/>
            <p:cNvCxnSpPr>
              <a:cxnSpLocks noChangeShapeType="1"/>
              <a:stCxn id="374929" idx="2"/>
              <a:endCxn id="374932" idx="0"/>
            </p:cNvCxnSpPr>
            <p:nvPr/>
          </p:nvCxnSpPr>
          <p:spPr bwMode="auto">
            <a:xfrm>
              <a:off x="4656" y="268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34" name="AutoShape 150"/>
            <p:cNvCxnSpPr>
              <a:cxnSpLocks noChangeShapeType="1"/>
              <a:stCxn id="374932" idx="2"/>
              <a:endCxn id="374928" idx="0"/>
            </p:cNvCxnSpPr>
            <p:nvPr/>
          </p:nvCxnSpPr>
          <p:spPr bwMode="auto">
            <a:xfrm>
              <a:off x="4656" y="2832"/>
              <a:ext cx="336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35" name="AutoShape 151"/>
            <p:cNvCxnSpPr>
              <a:cxnSpLocks noChangeShapeType="1"/>
              <a:stCxn id="374919" idx="2"/>
              <a:endCxn id="374932" idx="1"/>
            </p:cNvCxnSpPr>
            <p:nvPr/>
          </p:nvCxnSpPr>
          <p:spPr bwMode="auto">
            <a:xfrm rot="5400000">
              <a:off x="4380" y="2388"/>
              <a:ext cx="552" cy="288"/>
            </a:xfrm>
            <a:prstGeom prst="curvedConnector4">
              <a:avLst>
                <a:gd name="adj1" fmla="val 7245"/>
                <a:gd name="adj2" fmla="val 12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47" name="AutoShape 163"/>
            <p:cNvCxnSpPr>
              <a:cxnSpLocks noChangeShapeType="1"/>
              <a:stCxn id="374910" idx="2"/>
              <a:endCxn id="374915" idx="0"/>
            </p:cNvCxnSpPr>
            <p:nvPr/>
          </p:nvCxnSpPr>
          <p:spPr bwMode="auto">
            <a:xfrm>
              <a:off x="4080" y="211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4951" name="AutoShape 167"/>
            <p:cNvCxnSpPr>
              <a:cxnSpLocks noChangeShapeType="1"/>
              <a:stCxn id="374928" idx="2"/>
              <a:endCxn id="374952" idx="0"/>
            </p:cNvCxnSpPr>
            <p:nvPr/>
          </p:nvCxnSpPr>
          <p:spPr bwMode="auto">
            <a:xfrm>
              <a:off x="4992" y="2976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52" name="Rectangle 168"/>
            <p:cNvSpPr>
              <a:spLocks noChangeArrowheads="1"/>
            </p:cNvSpPr>
            <p:nvPr/>
          </p:nvSpPr>
          <p:spPr bwMode="auto">
            <a:xfrm>
              <a:off x="4848" y="3072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4953" name="Rectangle 169"/>
            <p:cNvSpPr>
              <a:spLocks noChangeArrowheads="1"/>
            </p:cNvSpPr>
            <p:nvPr/>
          </p:nvSpPr>
          <p:spPr bwMode="auto">
            <a:xfrm>
              <a:off x="4368" y="2928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54" name="AutoShape 170"/>
            <p:cNvCxnSpPr>
              <a:cxnSpLocks noChangeShapeType="1"/>
              <a:stCxn id="374932" idx="2"/>
              <a:endCxn id="374953" idx="0"/>
            </p:cNvCxnSpPr>
            <p:nvPr/>
          </p:nvCxnSpPr>
          <p:spPr bwMode="auto">
            <a:xfrm flipH="1">
              <a:off x="4512" y="283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57" name="Rectangle 173"/>
            <p:cNvSpPr>
              <a:spLocks noChangeArrowheads="1"/>
            </p:cNvSpPr>
            <p:nvPr/>
          </p:nvSpPr>
          <p:spPr bwMode="auto">
            <a:xfrm>
              <a:off x="3936" y="2352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58" name="AutoShape 174"/>
            <p:cNvCxnSpPr>
              <a:cxnSpLocks noChangeShapeType="1"/>
              <a:stCxn id="374915" idx="2"/>
              <a:endCxn id="374957" idx="0"/>
            </p:cNvCxnSpPr>
            <p:nvPr/>
          </p:nvCxnSpPr>
          <p:spPr bwMode="auto">
            <a:xfrm>
              <a:off x="4080" y="2256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60" name="Rectangle 176"/>
            <p:cNvSpPr>
              <a:spLocks noChangeArrowheads="1"/>
            </p:cNvSpPr>
            <p:nvPr/>
          </p:nvSpPr>
          <p:spPr bwMode="auto">
            <a:xfrm>
              <a:off x="3792" y="2496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61" name="AutoShape 177"/>
            <p:cNvCxnSpPr>
              <a:cxnSpLocks noChangeShapeType="1"/>
              <a:stCxn id="374957" idx="2"/>
              <a:endCxn id="374960" idx="0"/>
            </p:cNvCxnSpPr>
            <p:nvPr/>
          </p:nvCxnSpPr>
          <p:spPr bwMode="auto">
            <a:xfrm flipH="1">
              <a:off x="3936" y="2400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62" name="Rectangle 178"/>
            <p:cNvSpPr>
              <a:spLocks noChangeArrowheads="1"/>
            </p:cNvSpPr>
            <p:nvPr/>
          </p:nvSpPr>
          <p:spPr bwMode="auto">
            <a:xfrm>
              <a:off x="3984" y="2640"/>
              <a:ext cx="288" cy="48"/>
            </a:xfrm>
            <a:prstGeom prst="rect">
              <a:avLst/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63" name="AutoShape 179"/>
            <p:cNvCxnSpPr>
              <a:cxnSpLocks noChangeShapeType="1"/>
              <a:stCxn id="374960" idx="2"/>
              <a:endCxn id="374962" idx="0"/>
            </p:cNvCxnSpPr>
            <p:nvPr/>
          </p:nvCxnSpPr>
          <p:spPr bwMode="auto">
            <a:xfrm>
              <a:off x="3936" y="2544"/>
              <a:ext cx="1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64" name="Rectangle 180"/>
            <p:cNvSpPr>
              <a:spLocks noChangeArrowheads="1"/>
            </p:cNvSpPr>
            <p:nvPr/>
          </p:nvSpPr>
          <p:spPr bwMode="auto">
            <a:xfrm>
              <a:off x="4128" y="2496"/>
              <a:ext cx="288" cy="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374965" name="AutoShape 181"/>
            <p:cNvCxnSpPr>
              <a:cxnSpLocks noChangeShapeType="1"/>
              <a:stCxn id="374957" idx="2"/>
              <a:endCxn id="374964" idx="0"/>
            </p:cNvCxnSpPr>
            <p:nvPr/>
          </p:nvCxnSpPr>
          <p:spPr bwMode="auto">
            <a:xfrm>
              <a:off x="4080" y="2400"/>
              <a:ext cx="1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4967" name="Text Box 183"/>
            <p:cNvSpPr txBox="1">
              <a:spLocks noChangeArrowheads="1"/>
            </p:cNvSpPr>
            <p:nvPr/>
          </p:nvSpPr>
          <p:spPr bwMode="auto">
            <a:xfrm>
              <a:off x="4131" y="1117"/>
              <a:ext cx="74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Dynamically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Scheduled</a:t>
              </a:r>
            </a:p>
            <a:p>
              <a:pPr algn="ctr"/>
              <a:r>
                <a:rPr lang="en-US" sz="1600" dirty="0">
                  <a:latin typeface="Gill Sans MT" pitchFamily="34" charset="0"/>
                </a:rPr>
                <a:t>Instructions</a:t>
              </a:r>
            </a:p>
          </p:txBody>
        </p:sp>
      </p:grpSp>
      <p:sp>
        <p:nvSpPr>
          <p:cNvPr id="374968" name="Text Box 184"/>
          <p:cNvSpPr txBox="1">
            <a:spLocks noChangeArrowheads="1"/>
          </p:cNvSpPr>
          <p:nvPr/>
        </p:nvSpPr>
        <p:spPr bwMode="auto">
          <a:xfrm>
            <a:off x="5607050" y="4738688"/>
            <a:ext cx="16866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Gill Sans MT" pitchFamily="34" charset="0"/>
              </a:rPr>
              <a:t>Out-of-order =</a:t>
            </a:r>
          </a:p>
          <a:p>
            <a:pPr algn="ctr"/>
            <a:r>
              <a:rPr lang="en-US" sz="1600">
                <a:latin typeface="Gill Sans MT" pitchFamily="34" charset="0"/>
              </a:rPr>
              <a:t>out of the original</a:t>
            </a:r>
          </a:p>
          <a:p>
            <a:pPr algn="ctr"/>
            <a:r>
              <a:rPr lang="en-US" sz="1600">
                <a:latin typeface="Gill Sans MT" pitchFamily="34" charset="0"/>
              </a:rPr>
              <a:t>sequential order</a:t>
            </a:r>
          </a:p>
        </p:txBody>
      </p:sp>
    </p:spTree>
    <p:extLst>
      <p:ext uri="{BB962C8B-B14F-4D97-AF65-F5344CB8AC3E}">
        <p14:creationId xmlns:p14="http://schemas.microsoft.com/office/powerpoint/2010/main" val="23372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9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Superscalar != Out-of-Order</a:t>
            </a:r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004888" y="2024063"/>
            <a:ext cx="210762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A: R1 = Load 16[R2]</a:t>
            </a:r>
          </a:p>
          <a:p>
            <a:r>
              <a:rPr lang="en-US">
                <a:latin typeface="Gill Sans MT" pitchFamily="34" charset="0"/>
              </a:rPr>
              <a:t>B: R3 = R1 + R4</a:t>
            </a:r>
          </a:p>
          <a:p>
            <a:r>
              <a:rPr lang="en-US">
                <a:latin typeface="Gill Sans MT" pitchFamily="34" charset="0"/>
              </a:rPr>
              <a:t>C: R6 = Load 8[R9]</a:t>
            </a:r>
          </a:p>
          <a:p>
            <a:r>
              <a:rPr lang="en-US">
                <a:latin typeface="Gill Sans MT" pitchFamily="34" charset="0"/>
              </a:rPr>
              <a:t>D: R5 = R2 – 4</a:t>
            </a:r>
          </a:p>
          <a:p>
            <a:r>
              <a:rPr lang="en-US">
                <a:latin typeface="Gill Sans MT" pitchFamily="34" charset="0"/>
              </a:rPr>
              <a:t>E: R7 = Load 20[R5]</a:t>
            </a:r>
          </a:p>
          <a:p>
            <a:r>
              <a:rPr lang="en-US">
                <a:latin typeface="Gill Sans MT" pitchFamily="34" charset="0"/>
              </a:rPr>
              <a:t>F: R4 = R4 – 1</a:t>
            </a:r>
          </a:p>
          <a:p>
            <a:r>
              <a:rPr lang="en-US">
                <a:latin typeface="Gill Sans MT" pitchFamily="34" charset="0"/>
              </a:rPr>
              <a:t>G: BEQ R4, #0</a:t>
            </a:r>
          </a:p>
        </p:txBody>
      </p:sp>
      <p:grpSp>
        <p:nvGrpSpPr>
          <p:cNvPr id="383042" name="Group 66"/>
          <p:cNvGrpSpPr>
            <a:grpSpLocks/>
          </p:cNvGrpSpPr>
          <p:nvPr/>
        </p:nvGrpSpPr>
        <p:grpSpPr bwMode="auto">
          <a:xfrm>
            <a:off x="6318250" y="2682875"/>
            <a:ext cx="227013" cy="835025"/>
            <a:chOff x="3980" y="1690"/>
            <a:chExt cx="143" cy="52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3980" y="1690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C</a:t>
              </a:r>
            </a:p>
          </p:txBody>
        </p:sp>
        <p:sp>
          <p:nvSpPr>
            <p:cNvPr id="382992" name="Oval 16"/>
            <p:cNvSpPr>
              <a:spLocks noChangeArrowheads="1"/>
            </p:cNvSpPr>
            <p:nvPr/>
          </p:nvSpPr>
          <p:spPr bwMode="auto">
            <a:xfrm>
              <a:off x="3980" y="1881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D</a:t>
              </a:r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3980" y="2073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E</a:t>
              </a:r>
            </a:p>
          </p:txBody>
        </p:sp>
      </p:grp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5934016" y="2606675"/>
            <a:ext cx="400110" cy="86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sz="1400">
                <a:latin typeface="Gill Sans MT" pitchFamily="34" charset="0"/>
              </a:rPr>
              <a:t>cache miss</a:t>
            </a:r>
          </a:p>
        </p:txBody>
      </p:sp>
      <p:grpSp>
        <p:nvGrpSpPr>
          <p:cNvPr id="383038" name="Group 62"/>
          <p:cNvGrpSpPr>
            <a:grpSpLocks/>
          </p:cNvGrpSpPr>
          <p:nvPr/>
        </p:nvGrpSpPr>
        <p:grpSpPr bwMode="auto">
          <a:xfrm>
            <a:off x="3357563" y="3594100"/>
            <a:ext cx="1031875" cy="2192338"/>
            <a:chOff x="2115" y="2264"/>
            <a:chExt cx="650" cy="1381"/>
          </a:xfrm>
        </p:grpSpPr>
        <p:sp>
          <p:nvSpPr>
            <p:cNvPr id="382984" name="Oval 8"/>
            <p:cNvSpPr>
              <a:spLocks noChangeArrowheads="1"/>
            </p:cNvSpPr>
            <p:nvPr/>
          </p:nvSpPr>
          <p:spPr bwMode="auto">
            <a:xfrm>
              <a:off x="2402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B</a:t>
              </a:r>
            </a:p>
          </p:txBody>
        </p:sp>
        <p:sp>
          <p:nvSpPr>
            <p:cNvPr id="382985" name="Oval 9"/>
            <p:cNvSpPr>
              <a:spLocks noChangeArrowheads="1"/>
            </p:cNvSpPr>
            <p:nvPr/>
          </p:nvSpPr>
          <p:spPr bwMode="auto">
            <a:xfrm>
              <a:off x="2402" y="2455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C</a:t>
              </a:r>
            </a:p>
          </p:txBody>
        </p:sp>
        <p:sp>
          <p:nvSpPr>
            <p:cNvPr id="382986" name="Oval 10"/>
            <p:cNvSpPr>
              <a:spLocks noChangeArrowheads="1"/>
            </p:cNvSpPr>
            <p:nvPr/>
          </p:nvSpPr>
          <p:spPr bwMode="auto">
            <a:xfrm>
              <a:off x="2402" y="2646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D</a:t>
              </a:r>
            </a:p>
          </p:txBody>
        </p:sp>
        <p:sp>
          <p:nvSpPr>
            <p:cNvPr id="382987" name="Oval 11"/>
            <p:cNvSpPr>
              <a:spLocks noChangeArrowheads="1"/>
            </p:cNvSpPr>
            <p:nvPr/>
          </p:nvSpPr>
          <p:spPr bwMode="auto">
            <a:xfrm>
              <a:off x="2402" y="2838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E</a:t>
              </a:r>
            </a:p>
          </p:txBody>
        </p:sp>
        <p:sp>
          <p:nvSpPr>
            <p:cNvPr id="382988" name="Oval 12"/>
            <p:cNvSpPr>
              <a:spLocks noChangeArrowheads="1"/>
            </p:cNvSpPr>
            <p:nvPr/>
          </p:nvSpPr>
          <p:spPr bwMode="auto">
            <a:xfrm>
              <a:off x="2402" y="302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F</a:t>
              </a:r>
            </a:p>
          </p:txBody>
        </p:sp>
        <p:sp>
          <p:nvSpPr>
            <p:cNvPr id="382989" name="Oval 13"/>
            <p:cNvSpPr>
              <a:spLocks noChangeArrowheads="1"/>
            </p:cNvSpPr>
            <p:nvPr/>
          </p:nvSpPr>
          <p:spPr bwMode="auto">
            <a:xfrm>
              <a:off x="2402" y="3220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G</a:t>
              </a:r>
            </a:p>
          </p:txBody>
        </p:sp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2115" y="3412"/>
              <a:ext cx="6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10 cycles</a:t>
              </a:r>
            </a:p>
          </p:txBody>
        </p:sp>
      </p:grpSp>
      <p:grpSp>
        <p:nvGrpSpPr>
          <p:cNvPr id="383043" name="Group 67"/>
          <p:cNvGrpSpPr>
            <a:grpSpLocks/>
          </p:cNvGrpSpPr>
          <p:nvPr/>
        </p:nvGrpSpPr>
        <p:grpSpPr bwMode="auto">
          <a:xfrm>
            <a:off x="5762625" y="3594100"/>
            <a:ext cx="912813" cy="1366838"/>
            <a:chOff x="3630" y="2264"/>
            <a:chExt cx="575" cy="861"/>
          </a:xfrm>
        </p:grpSpPr>
        <p:sp>
          <p:nvSpPr>
            <p:cNvPr id="382994" name="Oval 18"/>
            <p:cNvSpPr>
              <a:spLocks noChangeArrowheads="1"/>
            </p:cNvSpPr>
            <p:nvPr/>
          </p:nvSpPr>
          <p:spPr bwMode="auto">
            <a:xfrm>
              <a:off x="3741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B</a:t>
              </a:r>
            </a:p>
          </p:txBody>
        </p:sp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3741" y="2455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F</a:t>
              </a:r>
            </a:p>
          </p:txBody>
        </p:sp>
        <p:sp>
          <p:nvSpPr>
            <p:cNvPr id="382996" name="Oval 20"/>
            <p:cNvSpPr>
              <a:spLocks noChangeArrowheads="1"/>
            </p:cNvSpPr>
            <p:nvPr/>
          </p:nvSpPr>
          <p:spPr bwMode="auto">
            <a:xfrm>
              <a:off x="3741" y="2646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G</a:t>
              </a:r>
            </a:p>
          </p:txBody>
        </p:sp>
        <p:sp>
          <p:nvSpPr>
            <p:cNvPr id="383002" name="Text Box 26"/>
            <p:cNvSpPr txBox="1">
              <a:spLocks noChangeArrowheads="1"/>
            </p:cNvSpPr>
            <p:nvPr/>
          </p:nvSpPr>
          <p:spPr bwMode="auto">
            <a:xfrm>
              <a:off x="3630" y="2894"/>
              <a:ext cx="5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7 cycles</a:t>
              </a:r>
            </a:p>
          </p:txBody>
        </p:sp>
      </p:grpSp>
      <p:sp>
        <p:nvSpPr>
          <p:cNvPr id="383012" name="Oval 36"/>
          <p:cNvSpPr>
            <a:spLocks noChangeArrowheads="1"/>
          </p:cNvSpPr>
          <p:nvPr/>
        </p:nvSpPr>
        <p:spPr bwMode="auto">
          <a:xfrm>
            <a:off x="1157288" y="4340225"/>
            <a:ext cx="227012" cy="227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/>
            <a:r>
              <a:rPr lang="en-US" sz="1600" dirty="0">
                <a:latin typeface="Gill Sans MT" pitchFamily="34" charset="0"/>
              </a:rPr>
              <a:t>A</a:t>
            </a:r>
          </a:p>
        </p:txBody>
      </p:sp>
      <p:sp>
        <p:nvSpPr>
          <p:cNvPr id="383013" name="Oval 37"/>
          <p:cNvSpPr>
            <a:spLocks noChangeArrowheads="1"/>
          </p:cNvSpPr>
          <p:nvPr/>
        </p:nvSpPr>
        <p:spPr bwMode="auto">
          <a:xfrm>
            <a:off x="1157288" y="4795838"/>
            <a:ext cx="227012" cy="2270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/>
            <a:r>
              <a:rPr lang="en-US" sz="1600" dirty="0">
                <a:latin typeface="Gill Sans MT" pitchFamily="34" charset="0"/>
              </a:rPr>
              <a:t>B</a:t>
            </a:r>
          </a:p>
        </p:txBody>
      </p:sp>
      <p:sp>
        <p:nvSpPr>
          <p:cNvPr id="383014" name="Oval 38"/>
          <p:cNvSpPr>
            <a:spLocks noChangeArrowheads="1"/>
          </p:cNvSpPr>
          <p:nvPr/>
        </p:nvSpPr>
        <p:spPr bwMode="auto">
          <a:xfrm>
            <a:off x="1689100" y="4340225"/>
            <a:ext cx="227013" cy="227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/>
            <a:r>
              <a:rPr lang="en-US" sz="1600" dirty="0">
                <a:latin typeface="Gill Sans MT" pitchFamily="34" charset="0"/>
              </a:rPr>
              <a:t>C</a:t>
            </a:r>
          </a:p>
        </p:txBody>
      </p:sp>
      <p:sp>
        <p:nvSpPr>
          <p:cNvPr id="383015" name="Oval 39"/>
          <p:cNvSpPr>
            <a:spLocks noChangeArrowheads="1"/>
          </p:cNvSpPr>
          <p:nvPr/>
        </p:nvSpPr>
        <p:spPr bwMode="auto">
          <a:xfrm>
            <a:off x="2220913" y="4340225"/>
            <a:ext cx="227012" cy="227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latin typeface="Gill Sans MT" pitchFamily="34" charset="0"/>
              </a:rPr>
              <a:t>D</a:t>
            </a:r>
          </a:p>
        </p:txBody>
      </p:sp>
      <p:sp>
        <p:nvSpPr>
          <p:cNvPr id="383016" name="Oval 40"/>
          <p:cNvSpPr>
            <a:spLocks noChangeArrowheads="1"/>
          </p:cNvSpPr>
          <p:nvPr/>
        </p:nvSpPr>
        <p:spPr bwMode="auto">
          <a:xfrm>
            <a:off x="2220913" y="4795838"/>
            <a:ext cx="227012" cy="2270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latin typeface="Gill Sans MT" pitchFamily="34" charset="0"/>
              </a:rPr>
              <a:t>E</a:t>
            </a:r>
          </a:p>
        </p:txBody>
      </p:sp>
      <p:sp>
        <p:nvSpPr>
          <p:cNvPr id="383017" name="Oval 41"/>
          <p:cNvSpPr>
            <a:spLocks noChangeArrowheads="1"/>
          </p:cNvSpPr>
          <p:nvPr/>
        </p:nvSpPr>
        <p:spPr bwMode="auto">
          <a:xfrm>
            <a:off x="2752725" y="4340225"/>
            <a:ext cx="227013" cy="227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latin typeface="Gill Sans MT" pitchFamily="34" charset="0"/>
              </a:rPr>
              <a:t>F</a:t>
            </a:r>
          </a:p>
        </p:txBody>
      </p:sp>
      <p:sp>
        <p:nvSpPr>
          <p:cNvPr id="383018" name="Oval 42"/>
          <p:cNvSpPr>
            <a:spLocks noChangeArrowheads="1"/>
          </p:cNvSpPr>
          <p:nvPr/>
        </p:nvSpPr>
        <p:spPr bwMode="auto">
          <a:xfrm>
            <a:off x="2751138" y="4795838"/>
            <a:ext cx="227012" cy="2270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/>
            <a:r>
              <a:rPr lang="en-US" sz="1600" dirty="0">
                <a:latin typeface="Gill Sans MT" pitchFamily="34" charset="0"/>
              </a:rPr>
              <a:t>G</a:t>
            </a:r>
          </a:p>
        </p:txBody>
      </p:sp>
      <p:cxnSp>
        <p:nvCxnSpPr>
          <p:cNvPr id="383019" name="AutoShape 43"/>
          <p:cNvCxnSpPr>
            <a:cxnSpLocks noChangeShapeType="1"/>
            <a:stCxn id="383012" idx="4"/>
            <a:endCxn id="383013" idx="0"/>
          </p:cNvCxnSpPr>
          <p:nvPr/>
        </p:nvCxnSpPr>
        <p:spPr bwMode="auto">
          <a:xfrm>
            <a:off x="1271588" y="45672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3020" name="AutoShape 44"/>
          <p:cNvCxnSpPr>
            <a:cxnSpLocks noChangeShapeType="1"/>
            <a:stCxn id="383015" idx="4"/>
            <a:endCxn id="383016" idx="0"/>
          </p:cNvCxnSpPr>
          <p:nvPr/>
        </p:nvCxnSpPr>
        <p:spPr bwMode="auto">
          <a:xfrm>
            <a:off x="2335213" y="45672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3021" name="AutoShape 45"/>
          <p:cNvCxnSpPr>
            <a:cxnSpLocks noChangeShapeType="1"/>
            <a:stCxn id="383017" idx="4"/>
            <a:endCxn id="383018" idx="0"/>
          </p:cNvCxnSpPr>
          <p:nvPr/>
        </p:nvCxnSpPr>
        <p:spPr bwMode="auto">
          <a:xfrm flipH="1">
            <a:off x="2865438" y="4567238"/>
            <a:ext cx="1587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83045" name="Group 69"/>
          <p:cNvGrpSpPr>
            <a:grpSpLocks/>
          </p:cNvGrpSpPr>
          <p:nvPr/>
        </p:nvGrpSpPr>
        <p:grpSpPr bwMode="auto">
          <a:xfrm>
            <a:off x="7151688" y="2379663"/>
            <a:ext cx="1009650" cy="1885950"/>
            <a:chOff x="4505" y="1499"/>
            <a:chExt cx="636" cy="1188"/>
          </a:xfrm>
        </p:grpSpPr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4759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C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4759" y="1690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D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4998" y="1690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F</a:t>
              </a: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4759" y="1882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E</a:t>
              </a: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4998" y="1881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G</a:t>
              </a: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4520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B</a:t>
              </a:r>
            </a:p>
          </p:txBody>
        </p:sp>
        <p:sp>
          <p:nvSpPr>
            <p:cNvPr id="383022" name="Text Box 46"/>
            <p:cNvSpPr txBox="1">
              <a:spLocks noChangeArrowheads="1"/>
            </p:cNvSpPr>
            <p:nvPr/>
          </p:nvSpPr>
          <p:spPr bwMode="auto">
            <a:xfrm>
              <a:off x="4505" y="2456"/>
              <a:ext cx="5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5 cycles</a:t>
              </a:r>
            </a:p>
          </p:txBody>
        </p:sp>
      </p:grpSp>
      <p:grpSp>
        <p:nvGrpSpPr>
          <p:cNvPr id="383040" name="Group 64"/>
          <p:cNvGrpSpPr>
            <a:grpSpLocks/>
          </p:cNvGrpSpPr>
          <p:nvPr/>
        </p:nvGrpSpPr>
        <p:grpSpPr bwMode="auto">
          <a:xfrm>
            <a:off x="4397375" y="3594100"/>
            <a:ext cx="935038" cy="1670050"/>
            <a:chOff x="2770" y="2264"/>
            <a:chExt cx="589" cy="1052"/>
          </a:xfrm>
        </p:grpSpPr>
        <p:sp>
          <p:nvSpPr>
            <p:cNvPr id="383026" name="Oval 50"/>
            <p:cNvSpPr>
              <a:spLocks noChangeArrowheads="1"/>
            </p:cNvSpPr>
            <p:nvPr/>
          </p:nvSpPr>
          <p:spPr bwMode="auto">
            <a:xfrm>
              <a:off x="2913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B</a:t>
              </a:r>
            </a:p>
          </p:txBody>
        </p:sp>
        <p:sp>
          <p:nvSpPr>
            <p:cNvPr id="383027" name="Oval 51"/>
            <p:cNvSpPr>
              <a:spLocks noChangeArrowheads="1"/>
            </p:cNvSpPr>
            <p:nvPr/>
          </p:nvSpPr>
          <p:spPr bwMode="auto">
            <a:xfrm>
              <a:off x="3152" y="2264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C</a:t>
              </a:r>
            </a:p>
          </p:txBody>
        </p:sp>
        <p:sp>
          <p:nvSpPr>
            <p:cNvPr id="383028" name="Oval 52"/>
            <p:cNvSpPr>
              <a:spLocks noChangeArrowheads="1"/>
            </p:cNvSpPr>
            <p:nvPr/>
          </p:nvSpPr>
          <p:spPr bwMode="auto">
            <a:xfrm>
              <a:off x="2913" y="2455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D</a:t>
              </a:r>
            </a:p>
          </p:txBody>
        </p:sp>
        <p:sp>
          <p:nvSpPr>
            <p:cNvPr id="383029" name="Oval 53"/>
            <p:cNvSpPr>
              <a:spLocks noChangeArrowheads="1"/>
            </p:cNvSpPr>
            <p:nvPr/>
          </p:nvSpPr>
          <p:spPr bwMode="auto">
            <a:xfrm>
              <a:off x="2913" y="2646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E</a:t>
              </a:r>
            </a:p>
          </p:txBody>
        </p:sp>
        <p:sp>
          <p:nvSpPr>
            <p:cNvPr id="383030" name="Oval 54"/>
            <p:cNvSpPr>
              <a:spLocks noChangeArrowheads="1"/>
            </p:cNvSpPr>
            <p:nvPr/>
          </p:nvSpPr>
          <p:spPr bwMode="auto">
            <a:xfrm>
              <a:off x="3152" y="2646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F</a:t>
              </a:r>
            </a:p>
          </p:txBody>
        </p:sp>
        <p:sp>
          <p:nvSpPr>
            <p:cNvPr id="383031" name="Oval 55"/>
            <p:cNvSpPr>
              <a:spLocks noChangeArrowheads="1"/>
            </p:cNvSpPr>
            <p:nvPr/>
          </p:nvSpPr>
          <p:spPr bwMode="auto">
            <a:xfrm>
              <a:off x="3152" y="2885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latin typeface="Gill Sans MT" pitchFamily="34" charset="0"/>
                </a:rPr>
                <a:t>G</a:t>
              </a:r>
            </a:p>
          </p:txBody>
        </p:sp>
        <p:sp>
          <p:nvSpPr>
            <p:cNvPr id="383032" name="Text Box 56"/>
            <p:cNvSpPr txBox="1">
              <a:spLocks noChangeArrowheads="1"/>
            </p:cNvSpPr>
            <p:nvPr/>
          </p:nvSpPr>
          <p:spPr bwMode="auto">
            <a:xfrm>
              <a:off x="2770" y="3085"/>
              <a:ext cx="5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8 cycles</a:t>
              </a:r>
            </a:p>
          </p:txBody>
        </p:sp>
      </p:grpSp>
      <p:grpSp>
        <p:nvGrpSpPr>
          <p:cNvPr id="383037" name="Group 61"/>
          <p:cNvGrpSpPr>
            <a:grpSpLocks/>
          </p:cNvGrpSpPr>
          <p:nvPr/>
        </p:nvGrpSpPr>
        <p:grpSpPr bwMode="auto">
          <a:xfrm>
            <a:off x="3538536" y="1836738"/>
            <a:ext cx="841374" cy="1757362"/>
            <a:chOff x="2229" y="1157"/>
            <a:chExt cx="530" cy="1107"/>
          </a:xfrm>
        </p:grpSpPr>
        <p:sp>
          <p:nvSpPr>
            <p:cNvPr id="382983" name="Oval 7"/>
            <p:cNvSpPr>
              <a:spLocks noChangeArrowheads="1"/>
            </p:cNvSpPr>
            <p:nvPr/>
          </p:nvSpPr>
          <p:spPr bwMode="auto">
            <a:xfrm>
              <a:off x="2402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A</a:t>
              </a:r>
            </a:p>
          </p:txBody>
        </p:sp>
        <p:cxnSp>
          <p:nvCxnSpPr>
            <p:cNvPr id="382997" name="AutoShape 21"/>
            <p:cNvCxnSpPr>
              <a:cxnSpLocks noChangeShapeType="1"/>
              <a:stCxn id="382983" idx="4"/>
              <a:endCxn id="382984" idx="0"/>
            </p:cNvCxnSpPr>
            <p:nvPr/>
          </p:nvCxnSpPr>
          <p:spPr bwMode="auto">
            <a:xfrm rot="5400000">
              <a:off x="2163" y="1953"/>
              <a:ext cx="6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2399" y="1642"/>
              <a:ext cx="252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sz="1400">
                  <a:latin typeface="Gill Sans MT" pitchFamily="34" charset="0"/>
                </a:rPr>
                <a:t>cache miss</a:t>
              </a:r>
            </a:p>
          </p:txBody>
        </p:sp>
        <p:sp>
          <p:nvSpPr>
            <p:cNvPr id="383033" name="Text Box 57"/>
            <p:cNvSpPr txBox="1">
              <a:spLocks noChangeArrowheads="1"/>
            </p:cNvSpPr>
            <p:nvPr/>
          </p:nvSpPr>
          <p:spPr bwMode="auto">
            <a:xfrm>
              <a:off x="2229" y="1157"/>
              <a:ext cx="5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Gill Sans MT" pitchFamily="34" charset="0"/>
                </a:rPr>
                <a:t>1-wide</a:t>
              </a:r>
            </a:p>
            <a:p>
              <a:pPr algn="ctr"/>
              <a:r>
                <a:rPr lang="en-US" sz="1400">
                  <a:latin typeface="Gill Sans MT" pitchFamily="34" charset="0"/>
                </a:rPr>
                <a:t>In-Order</a:t>
              </a:r>
            </a:p>
          </p:txBody>
        </p:sp>
      </p:grpSp>
      <p:grpSp>
        <p:nvGrpSpPr>
          <p:cNvPr id="383039" name="Group 63"/>
          <p:cNvGrpSpPr>
            <a:grpSpLocks/>
          </p:cNvGrpSpPr>
          <p:nvPr/>
        </p:nvGrpSpPr>
        <p:grpSpPr bwMode="auto">
          <a:xfrm>
            <a:off x="4576761" y="1835150"/>
            <a:ext cx="841374" cy="1758950"/>
            <a:chOff x="2883" y="1156"/>
            <a:chExt cx="530" cy="1108"/>
          </a:xfrm>
        </p:grpSpPr>
        <p:sp>
          <p:nvSpPr>
            <p:cNvPr id="383023" name="Oval 47"/>
            <p:cNvSpPr>
              <a:spLocks noChangeArrowheads="1"/>
            </p:cNvSpPr>
            <p:nvPr/>
          </p:nvSpPr>
          <p:spPr bwMode="auto">
            <a:xfrm>
              <a:off x="2913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A</a:t>
              </a:r>
            </a:p>
          </p:txBody>
        </p:sp>
        <p:cxnSp>
          <p:nvCxnSpPr>
            <p:cNvPr id="383024" name="AutoShape 48"/>
            <p:cNvCxnSpPr>
              <a:cxnSpLocks noChangeShapeType="1"/>
              <a:stCxn id="383023" idx="4"/>
              <a:endCxn id="383026" idx="0"/>
            </p:cNvCxnSpPr>
            <p:nvPr/>
          </p:nvCxnSpPr>
          <p:spPr bwMode="auto">
            <a:xfrm rot="5400000">
              <a:off x="2674" y="1953"/>
              <a:ext cx="6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383025" name="Text Box 49"/>
            <p:cNvSpPr txBox="1">
              <a:spLocks noChangeArrowheads="1"/>
            </p:cNvSpPr>
            <p:nvPr/>
          </p:nvSpPr>
          <p:spPr bwMode="auto">
            <a:xfrm>
              <a:off x="2910" y="1642"/>
              <a:ext cx="252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sz="1400">
                  <a:latin typeface="Gill Sans MT" pitchFamily="34" charset="0"/>
                </a:rPr>
                <a:t>cache miss</a:t>
              </a:r>
            </a:p>
          </p:txBody>
        </p:sp>
        <p:sp>
          <p:nvSpPr>
            <p:cNvPr id="383034" name="Text Box 58"/>
            <p:cNvSpPr txBox="1">
              <a:spLocks noChangeArrowheads="1"/>
            </p:cNvSpPr>
            <p:nvPr/>
          </p:nvSpPr>
          <p:spPr bwMode="auto">
            <a:xfrm>
              <a:off x="2883" y="1156"/>
              <a:ext cx="5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  <a:latin typeface="Gill Sans MT" pitchFamily="34" charset="0"/>
                </a:rPr>
                <a:t>2-wide</a:t>
              </a:r>
            </a:p>
            <a:p>
              <a:pPr algn="ctr"/>
              <a:r>
                <a:rPr lang="en-US" sz="1400">
                  <a:latin typeface="Gill Sans MT" pitchFamily="34" charset="0"/>
                </a:rPr>
                <a:t>In-Order</a:t>
              </a:r>
            </a:p>
          </p:txBody>
        </p:sp>
      </p:grpSp>
      <p:grpSp>
        <p:nvGrpSpPr>
          <p:cNvPr id="383041" name="Group 65"/>
          <p:cNvGrpSpPr>
            <a:grpSpLocks/>
          </p:cNvGrpSpPr>
          <p:nvPr/>
        </p:nvGrpSpPr>
        <p:grpSpPr bwMode="auto">
          <a:xfrm>
            <a:off x="5659438" y="1836738"/>
            <a:ext cx="1317625" cy="1757362"/>
            <a:chOff x="3565" y="1157"/>
            <a:chExt cx="830" cy="1107"/>
          </a:xfrm>
        </p:grpSpPr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3741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A</a:t>
              </a:r>
            </a:p>
          </p:txBody>
        </p:sp>
        <p:cxnSp>
          <p:nvCxnSpPr>
            <p:cNvPr id="382999" name="AutoShape 23"/>
            <p:cNvCxnSpPr>
              <a:cxnSpLocks noChangeShapeType="1"/>
              <a:stCxn id="382990" idx="4"/>
              <a:endCxn id="382994" idx="0"/>
            </p:cNvCxnSpPr>
            <p:nvPr/>
          </p:nvCxnSpPr>
          <p:spPr bwMode="auto">
            <a:xfrm rot="5400000">
              <a:off x="3502" y="1953"/>
              <a:ext cx="6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383035" name="Text Box 59"/>
            <p:cNvSpPr txBox="1">
              <a:spLocks noChangeArrowheads="1"/>
            </p:cNvSpPr>
            <p:nvPr/>
          </p:nvSpPr>
          <p:spPr bwMode="auto">
            <a:xfrm>
              <a:off x="3565" y="1157"/>
              <a:ext cx="8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Gill Sans MT" pitchFamily="34" charset="0"/>
                </a:rPr>
                <a:t>1-wide</a:t>
              </a:r>
            </a:p>
            <a:p>
              <a:pPr algn="ctr"/>
              <a:r>
                <a:rPr lang="en-US" sz="1400" b="1">
                  <a:solidFill>
                    <a:srgbClr val="6600CC"/>
                  </a:solidFill>
                  <a:latin typeface="Gill Sans MT" pitchFamily="34" charset="0"/>
                </a:rPr>
                <a:t>Out-of-Order</a:t>
              </a:r>
            </a:p>
          </p:txBody>
        </p:sp>
      </p:grpSp>
      <p:grpSp>
        <p:nvGrpSpPr>
          <p:cNvPr id="383044" name="Group 68"/>
          <p:cNvGrpSpPr>
            <a:grpSpLocks/>
          </p:cNvGrpSpPr>
          <p:nvPr/>
        </p:nvGrpSpPr>
        <p:grpSpPr bwMode="auto">
          <a:xfrm>
            <a:off x="7100888" y="1835150"/>
            <a:ext cx="1317625" cy="1758950"/>
            <a:chOff x="4473" y="1156"/>
            <a:chExt cx="830" cy="1108"/>
          </a:xfrm>
        </p:grpSpPr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4520" y="1499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/>
              <a:r>
                <a:rPr lang="en-US" sz="1600" dirty="0">
                  <a:latin typeface="Gill Sans MT" pitchFamily="34" charset="0"/>
                </a:rPr>
                <a:t>A</a:t>
              </a:r>
            </a:p>
          </p:txBody>
        </p:sp>
        <p:cxnSp>
          <p:nvCxnSpPr>
            <p:cNvPr id="383010" name="AutoShape 34"/>
            <p:cNvCxnSpPr>
              <a:cxnSpLocks noChangeShapeType="1"/>
              <a:stCxn id="383003" idx="4"/>
              <a:endCxn id="383009" idx="0"/>
            </p:cNvCxnSpPr>
            <p:nvPr/>
          </p:nvCxnSpPr>
          <p:spPr bwMode="auto">
            <a:xfrm rot="5400000">
              <a:off x="4281" y="1953"/>
              <a:ext cx="6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4517" y="1642"/>
              <a:ext cx="252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sz="1400">
                  <a:latin typeface="Gill Sans MT" pitchFamily="34" charset="0"/>
                </a:rPr>
                <a:t>cache miss</a:t>
              </a:r>
            </a:p>
          </p:txBody>
        </p:sp>
        <p:sp>
          <p:nvSpPr>
            <p:cNvPr id="383036" name="Text Box 60"/>
            <p:cNvSpPr txBox="1">
              <a:spLocks noChangeArrowheads="1"/>
            </p:cNvSpPr>
            <p:nvPr/>
          </p:nvSpPr>
          <p:spPr bwMode="auto">
            <a:xfrm>
              <a:off x="4473" y="1156"/>
              <a:ext cx="8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FF"/>
                  </a:solidFill>
                  <a:latin typeface="Gill Sans MT" pitchFamily="34" charset="0"/>
                </a:rPr>
                <a:t>2-wide</a:t>
              </a:r>
            </a:p>
            <a:p>
              <a:pPr algn="ctr"/>
              <a:r>
                <a:rPr lang="en-US" sz="1400" b="1">
                  <a:solidFill>
                    <a:srgbClr val="6600CC"/>
                  </a:solidFill>
                  <a:latin typeface="Gill Sans MT" pitchFamily="34" charset="0"/>
                </a:rPr>
                <a:t>Out-of-Order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1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0" grpId="0"/>
    </p:bldLst>
  </p:timing>
</p:sld>
</file>

<file path=ppt/theme/theme1.xml><?xml version="1.0" encoding="utf-8"?>
<a:theme xmlns:a="http://schemas.openxmlformats.org/drawingml/2006/main" name="L4-memory-hierarchy-and-cach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000"/>
        </a:solidFill>
        <a:ln w="9525" algn="ctr">
          <a:solidFill>
            <a:schemeClr val="tx1"/>
          </a:solidFill>
          <a:miter lim="800000"/>
          <a:headEnd/>
          <a:tailEnd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anchor="ctr"/>
      <a:lstStyle>
        <a:defPPr algn="ctr" fontAlgn="base">
          <a:spcBef>
            <a:spcPct val="0"/>
          </a:spcBef>
          <a:spcAft>
            <a:spcPct val="0"/>
          </a:spcAft>
          <a:defRPr sz="1600" dirty="0" smtClean="0">
            <a:solidFill>
              <a:srgbClr val="000000"/>
            </a:solidFill>
            <a:latin typeface="Gill Sans MT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F3695433-FFAA-4056-A646-A00B780CE494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L6-Pipelining</Template>
  <TotalTime>21237</TotalTime>
  <Words>4325</Words>
  <Application>Microsoft Macintosh PowerPoint</Application>
  <PresentationFormat>On-screen Show (4:3)</PresentationFormat>
  <Paragraphs>1780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Narrow</vt:lpstr>
      <vt:lpstr>Calibri</vt:lpstr>
      <vt:lpstr>Courier New</vt:lpstr>
      <vt:lpstr>Gill Sans MT</vt:lpstr>
      <vt:lpstr>Symbol</vt:lpstr>
      <vt:lpstr>Times</vt:lpstr>
      <vt:lpstr>Wingdings</vt:lpstr>
      <vt:lpstr>ZapfDingbats</vt:lpstr>
      <vt:lpstr>L4-memory-hierarchy-and-caches</vt:lpstr>
      <vt:lpstr>COMP 590-154:  Computer Architecture</vt:lpstr>
      <vt:lpstr>In Search of Parallelism</vt:lpstr>
      <vt:lpstr>Instruction-Level Parallelism (ILP)</vt:lpstr>
      <vt:lpstr>The Problem with In-Order Pipelines</vt:lpstr>
      <vt:lpstr>ILP != IPC</vt:lpstr>
      <vt:lpstr>OoO Execution (1/3)</vt:lpstr>
      <vt:lpstr>Out-of-Order Execution (2/3)</vt:lpstr>
      <vt:lpstr>Out-of-Order Execution (3/3)</vt:lpstr>
      <vt:lpstr>Superscalar != Out-of-Order</vt:lpstr>
      <vt:lpstr>Example Pipeline Terminology</vt:lpstr>
      <vt:lpstr>Example Pipeline Diagram</vt:lpstr>
      <vt:lpstr>Instruction Buffer</vt:lpstr>
      <vt:lpstr>Dispatch and Issue</vt:lpstr>
      <vt:lpstr>Dispatch and Issue with Floating-Point</vt:lpstr>
      <vt:lpstr>Our-of-Order Topics</vt:lpstr>
      <vt:lpstr>In-Order Issue, OoO Completion</vt:lpstr>
      <vt:lpstr>Track with Simple Scoreboarding</vt:lpstr>
      <vt:lpstr>Review of Register Dependencies</vt:lpstr>
      <vt:lpstr>Eliminating WAR Dependencies</vt:lpstr>
      <vt:lpstr>Eliminating WAW Dependencies</vt:lpstr>
      <vt:lpstr>Register Renaming</vt:lpstr>
      <vt:lpstr>Register Renaming</vt:lpstr>
      <vt:lpstr>Register Renaming</vt:lpstr>
      <vt:lpstr>Tomasulo’s Algorithm</vt:lpstr>
      <vt:lpstr>Tomasulo Data Structures (1/2)</vt:lpstr>
      <vt:lpstr>Tomasulo Data Structures (2/2)</vt:lpstr>
      <vt:lpstr>Tomasulo Pipeline</vt:lpstr>
      <vt:lpstr>Tomasulo Dispatch (D)</vt:lpstr>
      <vt:lpstr>Tomasulo Issue (S)</vt:lpstr>
      <vt:lpstr>Tomasulo Execute (X)</vt:lpstr>
      <vt:lpstr>Tomasulo Writeback (W)</vt:lpstr>
      <vt:lpstr>Where is the “register rename”?</vt:lpstr>
      <vt:lpstr>Tomasulo Data Structures</vt:lpstr>
      <vt:lpstr>Tomasulo: Cycle 1</vt:lpstr>
      <vt:lpstr>Tomasulo: Cycle 2</vt:lpstr>
      <vt:lpstr>Tomasulo: Cycle 3</vt:lpstr>
      <vt:lpstr>Tomasulo: Cycle 4</vt:lpstr>
      <vt:lpstr>Tomasulo: Cycle 5</vt:lpstr>
      <vt:lpstr>Tomasulo: Cycle 6</vt:lpstr>
      <vt:lpstr>Tomasulo: Cycle 7</vt:lpstr>
      <vt:lpstr>Tomasulo: Cycle 8</vt:lpstr>
      <vt:lpstr>Tomasulo: Cycle 9</vt:lpstr>
      <vt:lpstr>Tomasulo: Cycle 10</vt:lpstr>
      <vt:lpstr>Can We Add Superscalar?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mike</dc:creator>
  <cp:lastModifiedBy>Akshintala, Amogh</cp:lastModifiedBy>
  <cp:revision>257</cp:revision>
  <dcterms:created xsi:type="dcterms:W3CDTF">2012-09-21T01:57:31Z</dcterms:created>
  <dcterms:modified xsi:type="dcterms:W3CDTF">2020-02-20T20:17:56Z</dcterms:modified>
</cp:coreProperties>
</file>