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2"/>
  </p:sldMasterIdLst>
  <p:notesMasterIdLst>
    <p:notesMasterId r:id="rId63"/>
  </p:notesMasterIdLst>
  <p:sldIdLst>
    <p:sldId id="256" r:id="rId3"/>
    <p:sldId id="267" r:id="rId4"/>
    <p:sldId id="374" r:id="rId5"/>
    <p:sldId id="271" r:id="rId6"/>
    <p:sldId id="272" r:id="rId7"/>
    <p:sldId id="273" r:id="rId8"/>
    <p:sldId id="274" r:id="rId9"/>
    <p:sldId id="275" r:id="rId10"/>
    <p:sldId id="276" r:id="rId11"/>
    <p:sldId id="277" r:id="rId12"/>
    <p:sldId id="278" r:id="rId13"/>
    <p:sldId id="281" r:id="rId14"/>
    <p:sldId id="282" r:id="rId15"/>
    <p:sldId id="283" r:id="rId16"/>
    <p:sldId id="284" r:id="rId17"/>
    <p:sldId id="285" r:id="rId18"/>
    <p:sldId id="286" r:id="rId19"/>
    <p:sldId id="287" r:id="rId20"/>
    <p:sldId id="292" r:id="rId21"/>
    <p:sldId id="293" r:id="rId22"/>
    <p:sldId id="294" r:id="rId23"/>
    <p:sldId id="295" r:id="rId24"/>
    <p:sldId id="298" r:id="rId25"/>
    <p:sldId id="299" r:id="rId26"/>
    <p:sldId id="300" r:id="rId27"/>
    <p:sldId id="301" r:id="rId28"/>
    <p:sldId id="302" r:id="rId29"/>
    <p:sldId id="303" r:id="rId30"/>
    <p:sldId id="305" r:id="rId31"/>
    <p:sldId id="306" r:id="rId32"/>
    <p:sldId id="307" r:id="rId33"/>
    <p:sldId id="373" r:id="rId34"/>
    <p:sldId id="308" r:id="rId35"/>
    <p:sldId id="309" r:id="rId36"/>
    <p:sldId id="310" r:id="rId37"/>
    <p:sldId id="311" r:id="rId38"/>
    <p:sldId id="312" r:id="rId39"/>
    <p:sldId id="313" r:id="rId40"/>
    <p:sldId id="314" r:id="rId41"/>
    <p:sldId id="316" r:id="rId42"/>
    <p:sldId id="318" r:id="rId43"/>
    <p:sldId id="319" r:id="rId44"/>
    <p:sldId id="321" r:id="rId45"/>
    <p:sldId id="320" r:id="rId46"/>
    <p:sldId id="329" r:id="rId47"/>
    <p:sldId id="330" r:id="rId48"/>
    <p:sldId id="334" r:id="rId49"/>
    <p:sldId id="335" r:id="rId50"/>
    <p:sldId id="346" r:id="rId51"/>
    <p:sldId id="348" r:id="rId52"/>
    <p:sldId id="349" r:id="rId53"/>
    <p:sldId id="350" r:id="rId54"/>
    <p:sldId id="351" r:id="rId55"/>
    <p:sldId id="368" r:id="rId56"/>
    <p:sldId id="369" r:id="rId57"/>
    <p:sldId id="370" r:id="rId58"/>
    <p:sldId id="371" r:id="rId59"/>
    <p:sldId id="372" r:id="rId60"/>
    <p:sldId id="365" r:id="rId61"/>
    <p:sldId id="366"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2582" autoAdjust="0"/>
  </p:normalViewPr>
  <p:slideViewPr>
    <p:cSldViewPr>
      <p:cViewPr varScale="1">
        <p:scale>
          <a:sx n="117" d="100"/>
          <a:sy n="117" d="100"/>
        </p:scale>
        <p:origin x="1344" y="176"/>
      </p:cViewPr>
      <p:guideLst>
        <p:guide orient="horz" pos="2160"/>
        <p:guide pos="2880"/>
      </p:guideLst>
    </p:cSldViewPr>
  </p:slideViewPr>
  <p:notesTextViewPr>
    <p:cViewPr>
      <p:scale>
        <a:sx n="100" d="100"/>
        <a:sy n="100" d="100"/>
      </p:scale>
      <p:origin x="0" y="0"/>
    </p:cViewPr>
  </p:notesTextViewPr>
  <p:sorterViewPr>
    <p:cViewPr>
      <p:scale>
        <a:sx n="86" d="100"/>
        <a:sy n="8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00BFCF-8F27-4775-A75C-FAB6C4D28C2C}" type="datetimeFigureOut">
              <a:rPr lang="en-US" smtClean="0"/>
              <a:pPr/>
              <a:t>3/26/20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676F42-9BAD-4ADC-9380-BAF04DBAEE78}" type="slidenum">
              <a:rPr lang="en-US" smtClean="0"/>
              <a:pPr/>
              <a:t>‹#›</a:t>
            </a:fld>
            <a:endParaRPr lang="en-US"/>
          </a:p>
        </p:txBody>
      </p:sp>
    </p:spTree>
    <p:extLst>
      <p:ext uri="{BB962C8B-B14F-4D97-AF65-F5344CB8AC3E}">
        <p14:creationId xmlns:p14="http://schemas.microsoft.com/office/powerpoint/2010/main" val="1839747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83C534-D55E-BB4C-855F-D591140389A6}" type="slidenum">
              <a:rPr lang="en-US" smtClean="0"/>
              <a:pPr/>
              <a:t>1</a:t>
            </a:fld>
            <a:endParaRPr lang="en-US"/>
          </a:p>
        </p:txBody>
      </p:sp>
    </p:spTree>
    <p:extLst>
      <p:ext uri="{BB962C8B-B14F-4D97-AF65-F5344CB8AC3E}">
        <p14:creationId xmlns:p14="http://schemas.microsoft.com/office/powerpoint/2010/main" val="893762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Branch targets are usually close by, which results in the upper bits of the target’s address</a:t>
            </a:r>
            <a:r>
              <a:rPr lang="en-US" baseline="0" dirty="0"/>
              <a:t> usually being identical to those in the original PC.</a:t>
            </a:r>
            <a:endParaRPr lang="en-US" dirty="0"/>
          </a:p>
        </p:txBody>
      </p:sp>
      <p:sp>
        <p:nvSpPr>
          <p:cNvPr id="4" name="Slide Number Placeholder 3"/>
          <p:cNvSpPr>
            <a:spLocks noGrp="1"/>
          </p:cNvSpPr>
          <p:nvPr>
            <p:ph type="sldNum" sz="quarter" idx="10"/>
          </p:nvPr>
        </p:nvSpPr>
        <p:spPr/>
        <p:txBody>
          <a:bodyPr/>
          <a:lstStyle/>
          <a:p>
            <a:fld id="{9DE6F976-B302-4D8D-9E36-C76920387310}"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1647018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Just showing that a regular</a:t>
            </a:r>
            <a:r>
              <a:rPr lang="en-US" baseline="0" dirty="0"/>
              <a:t> BTB handles subroutine calls without a problem.  Each call site just ends up allocating a separate BTB entry, even though each entry contains the same target.</a:t>
            </a:r>
            <a:endParaRPr lang="en-US" dirty="0"/>
          </a:p>
        </p:txBody>
      </p:sp>
      <p:sp>
        <p:nvSpPr>
          <p:cNvPr id="4" name="Slide Number Placeholder 3"/>
          <p:cNvSpPr>
            <a:spLocks noGrp="1"/>
          </p:cNvSpPr>
          <p:nvPr>
            <p:ph type="sldNum" sz="quarter" idx="10"/>
          </p:nvPr>
        </p:nvSpPr>
        <p:spPr/>
        <p:txBody>
          <a:bodyPr/>
          <a:lstStyle/>
          <a:p>
            <a:fld id="{9DE6F976-B302-4D8D-9E36-C76920387310}"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3022907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Demonstrating the a regular</a:t>
            </a:r>
            <a:r>
              <a:rPr lang="en-US" baseline="0" dirty="0"/>
              <a:t> BTB cannot handle accurate return address prediction when the function is called from multiple sites.</a:t>
            </a:r>
            <a:endParaRPr lang="en-US" dirty="0"/>
          </a:p>
        </p:txBody>
      </p:sp>
      <p:sp>
        <p:nvSpPr>
          <p:cNvPr id="4" name="Slide Number Placeholder 3"/>
          <p:cNvSpPr>
            <a:spLocks noGrp="1"/>
          </p:cNvSpPr>
          <p:nvPr>
            <p:ph type="sldNum" sz="quarter" idx="10"/>
          </p:nvPr>
        </p:nvSpPr>
        <p:spPr/>
        <p:txBody>
          <a:bodyPr/>
          <a:lstStyle/>
          <a:p>
            <a:fld id="{9DE6F976-B302-4D8D-9E36-C76920387310}"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638371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Just discussing what to do when</a:t>
            </a:r>
            <a:r>
              <a:rPr lang="en-US" baseline="0" dirty="0"/>
              <a:t> the function call depth is greater than the size of your RAS.  Option 1 is probably the best.  Another interesting example to consider is a simple recursive function: f() calls f(), but with a very deep level of nesting; if the recursion always happens from the same spot in the function f(), then the return addresses will always be the same, and so even though the RAS may overflow, it keeps getting overwritten with the same return address.</a:t>
            </a:r>
            <a:endParaRPr lang="en-US" dirty="0"/>
          </a:p>
        </p:txBody>
      </p:sp>
      <p:sp>
        <p:nvSpPr>
          <p:cNvPr id="4" name="Slide Number Placeholder 3"/>
          <p:cNvSpPr>
            <a:spLocks noGrp="1"/>
          </p:cNvSpPr>
          <p:nvPr>
            <p:ph type="sldNum" sz="quarter" idx="10"/>
          </p:nvPr>
        </p:nvSpPr>
        <p:spPr/>
        <p:txBody>
          <a:bodyPr/>
          <a:lstStyle/>
          <a:p>
            <a:fld id="{9DE6F976-B302-4D8D-9E36-C76920387310}"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2407796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Assuming</a:t>
            </a:r>
            <a:r>
              <a:rPr lang="en-US" baseline="0" dirty="0"/>
              <a:t> this is implemented in assembly as a conditional jump with </a:t>
            </a:r>
            <a:r>
              <a:rPr lang="en-US" baseline="0" dirty="0" err="1"/>
              <a:t>error_handler</a:t>
            </a:r>
            <a:r>
              <a:rPr lang="en-US" baseline="0" dirty="0"/>
              <a:t> as the taken target.</a:t>
            </a:r>
            <a:endParaRPr lang="en-US" dirty="0"/>
          </a:p>
        </p:txBody>
      </p:sp>
      <p:sp>
        <p:nvSpPr>
          <p:cNvPr id="4" name="Slide Number Placeholder 3"/>
          <p:cNvSpPr>
            <a:spLocks noGrp="1"/>
          </p:cNvSpPr>
          <p:nvPr>
            <p:ph type="sldNum" sz="quarter" idx="10"/>
          </p:nvPr>
        </p:nvSpPr>
        <p:spPr/>
        <p:txBody>
          <a:bodyPr/>
          <a:lstStyle/>
          <a:p>
            <a:fld id="{E55382BC-D418-429C-9B01-2B82CCCBD7AD}"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3366606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I.e., 1-bit counter</a:t>
            </a:r>
          </a:p>
        </p:txBody>
      </p:sp>
      <p:sp>
        <p:nvSpPr>
          <p:cNvPr id="4" name="Slide Number Placeholder 3"/>
          <p:cNvSpPr>
            <a:spLocks noGrp="1"/>
          </p:cNvSpPr>
          <p:nvPr>
            <p:ph type="sldNum" sz="quarter" idx="10"/>
          </p:nvPr>
        </p:nvSpPr>
        <p:spPr/>
        <p:txBody>
          <a:bodyPr/>
          <a:lstStyle/>
          <a:p>
            <a:fld id="{E55382BC-D418-429C-9B01-2B82CCCBD7AD}"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14762847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DC08, DC44 and DC50 refer to the hexadecimal PC’s used on the previous slide.</a:t>
            </a:r>
          </a:p>
        </p:txBody>
      </p:sp>
      <p:sp>
        <p:nvSpPr>
          <p:cNvPr id="4" name="Slide Number Placeholder 3"/>
          <p:cNvSpPr>
            <a:spLocks noGrp="1"/>
          </p:cNvSpPr>
          <p:nvPr>
            <p:ph type="sldNum" sz="quarter" idx="10"/>
          </p:nvPr>
        </p:nvSpPr>
        <p:spPr/>
        <p:txBody>
          <a:bodyPr/>
          <a:lstStyle/>
          <a:p>
            <a:fld id="{E55382BC-D418-429C-9B01-2B82CCCBD7AD}"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1441209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5382BC-D418-429C-9B01-2B82CCCBD7AD}"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4005965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the animated example, the left circle corresponds to the 2bC</a:t>
            </a:r>
            <a:r>
              <a:rPr lang="en-US" baseline="0" dirty="0"/>
              <a:t> used when the previous outcome was 0, and the right corresponds to 1.  The </a:t>
            </a:r>
            <a:r>
              <a:rPr lang="en-US" i="1" baseline="0" dirty="0"/>
              <a:t>not-used</a:t>
            </a:r>
            <a:r>
              <a:rPr lang="en-US" i="0" baseline="0" dirty="0"/>
              <a:t> counter is shaded darker.</a:t>
            </a:r>
            <a:endParaRPr lang="en-US" dirty="0"/>
          </a:p>
        </p:txBody>
      </p:sp>
      <p:sp>
        <p:nvSpPr>
          <p:cNvPr id="4" name="Slide Number Placeholder 3"/>
          <p:cNvSpPr>
            <a:spLocks noGrp="1"/>
          </p:cNvSpPr>
          <p:nvPr>
            <p:ph type="sldNum" sz="quarter" idx="10"/>
          </p:nvPr>
        </p:nvSpPr>
        <p:spPr/>
        <p:txBody>
          <a:bodyPr/>
          <a:lstStyle/>
          <a:p>
            <a:fld id="{E55382BC-D418-429C-9B01-2B82CCCBD7AD}"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1302310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Each trades off aliasing</a:t>
            </a:r>
            <a:r>
              <a:rPr lang="en-US" baseline="0" dirty="0"/>
              <a:t> in different places.  The first suffers from different static branches mapping into the same local history and counters.  The second allows different static branches that exhibit the same local history to map into the same counters.  The figures do not imply that the total number of branch history registers in the three figures are necessarily the same.</a:t>
            </a:r>
            <a:endParaRPr lang="en-US" dirty="0"/>
          </a:p>
        </p:txBody>
      </p:sp>
      <p:sp>
        <p:nvSpPr>
          <p:cNvPr id="4" name="Slide Number Placeholder 3"/>
          <p:cNvSpPr>
            <a:spLocks noGrp="1"/>
          </p:cNvSpPr>
          <p:nvPr>
            <p:ph type="sldNum" sz="quarter" idx="10"/>
          </p:nvPr>
        </p:nvSpPr>
        <p:spPr/>
        <p:txBody>
          <a:bodyPr/>
          <a:lstStyle/>
          <a:p>
            <a:fld id="{E55382BC-D418-429C-9B01-2B82CCCBD7AD}" type="slidenum">
              <a:rPr lang="en-US" smtClean="0">
                <a:solidFill>
                  <a:prstClr val="black"/>
                </a:solidFill>
              </a:rPr>
              <a:pPr/>
              <a:t>35</a:t>
            </a:fld>
            <a:endParaRPr lang="en-US">
              <a:solidFill>
                <a:prstClr val="black"/>
              </a:solidFill>
            </a:endParaRPr>
          </a:p>
        </p:txBody>
      </p:sp>
    </p:spTree>
    <p:extLst>
      <p:ext uri="{BB962C8B-B14F-4D97-AF65-F5344CB8AC3E}">
        <p14:creationId xmlns:p14="http://schemas.microsoft.com/office/powerpoint/2010/main" val="3651271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lecture</a:t>
            </a:r>
            <a:r>
              <a:rPr lang="en-US" baseline="0" dirty="0"/>
              <a:t> does not discuss how to predict the direction of branches (T vs. NT)… see next lecture for that.</a:t>
            </a:r>
            <a:endParaRPr lang="en-US" dirty="0"/>
          </a:p>
        </p:txBody>
      </p:sp>
      <p:sp>
        <p:nvSpPr>
          <p:cNvPr id="4" name="Slide Number Placeholder 3"/>
          <p:cNvSpPr>
            <a:spLocks noGrp="1"/>
          </p:cNvSpPr>
          <p:nvPr>
            <p:ph type="sldNum" sz="quarter" idx="10"/>
          </p:nvPr>
        </p:nvSpPr>
        <p:spPr/>
        <p:txBody>
          <a:bodyPr/>
          <a:lstStyle/>
          <a:p>
            <a:fld id="{9DE6F976-B302-4D8D-9E36-C76920387310}"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3769789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iBTB</a:t>
            </a:r>
            <a:r>
              <a:rPr lang="en-US" dirty="0"/>
              <a:t> = indirect branch target buffer (just</a:t>
            </a:r>
            <a:r>
              <a:rPr lang="en-US" baseline="0" dirty="0"/>
              <a:t> another BTB, but perhaps indexed with some additional information, e.g., branch history, instead of only the PC).</a:t>
            </a:r>
          </a:p>
          <a:p>
            <a:r>
              <a:rPr lang="en-US" baseline="0" dirty="0"/>
              <a:t>Whether or not you can detect an indirect target </a:t>
            </a:r>
            <a:r>
              <a:rPr lang="en-US" baseline="0" dirty="0" err="1"/>
              <a:t>misprediction</a:t>
            </a:r>
            <a:r>
              <a:rPr lang="en-US" baseline="0" dirty="0"/>
              <a:t> at the time of register read depends on </a:t>
            </a:r>
            <a:r>
              <a:rPr lang="en-US" baseline="0" dirty="0" err="1"/>
              <a:t>datapath</a:t>
            </a:r>
            <a:r>
              <a:rPr lang="en-US" baseline="0" dirty="0"/>
              <a:t> assumptions.  To do so, you would have to directly route the predicted target to somewhere near the RF, add a comparator there, and then route out the appropriate signals back to the front-end.  It’s probably easier to just unify it all at execution so that direction and target </a:t>
            </a:r>
            <a:r>
              <a:rPr lang="en-US" baseline="0" dirty="0" err="1"/>
              <a:t>mispredictions</a:t>
            </a:r>
            <a:r>
              <a:rPr lang="en-US" baseline="0" dirty="0"/>
              <a:t> share/use the same </a:t>
            </a:r>
            <a:r>
              <a:rPr lang="en-US" baseline="0" dirty="0" err="1"/>
              <a:t>misprediction</a:t>
            </a:r>
            <a:r>
              <a:rPr lang="en-US" baseline="0" dirty="0"/>
              <a:t> recovery logic.</a:t>
            </a:r>
            <a:endParaRPr lang="en-US" dirty="0"/>
          </a:p>
        </p:txBody>
      </p:sp>
      <p:sp>
        <p:nvSpPr>
          <p:cNvPr id="4" name="Slide Number Placeholder 3"/>
          <p:cNvSpPr>
            <a:spLocks noGrp="1"/>
          </p:cNvSpPr>
          <p:nvPr>
            <p:ph type="sldNum" sz="quarter" idx="10"/>
          </p:nvPr>
        </p:nvSpPr>
        <p:spPr/>
        <p:txBody>
          <a:bodyPr/>
          <a:lstStyle/>
          <a:p>
            <a:fld id="{84951963-3B7F-41E9-B105-E47C3EBE2520}" type="slidenum">
              <a:rPr lang="en-US" smtClean="0"/>
              <a:pPr/>
              <a:t>51</a:t>
            </a:fld>
            <a:endParaRPr lang="en-US"/>
          </a:p>
        </p:txBody>
      </p:sp>
    </p:spTree>
    <p:extLst>
      <p:ext uri="{BB962C8B-B14F-4D97-AF65-F5344CB8AC3E}">
        <p14:creationId xmlns:p14="http://schemas.microsoft.com/office/powerpoint/2010/main" val="2782019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With</a:t>
            </a:r>
            <a:r>
              <a:rPr lang="en-US" baseline="0" dirty="0"/>
              <a:t> multiple branch prediction and no pre-decoding, it’s possible (due to aliasing in the predictor(s), partial tags, etc.) that you predict a taken branch when a branch does not even exist in the current fetch group.</a:t>
            </a:r>
            <a:endParaRPr lang="en-US" dirty="0"/>
          </a:p>
        </p:txBody>
      </p:sp>
      <p:sp>
        <p:nvSpPr>
          <p:cNvPr id="4" name="Slide Number Placeholder 3"/>
          <p:cNvSpPr>
            <a:spLocks noGrp="1"/>
          </p:cNvSpPr>
          <p:nvPr>
            <p:ph type="sldNum" sz="quarter" idx="10"/>
          </p:nvPr>
        </p:nvSpPr>
        <p:spPr/>
        <p:txBody>
          <a:bodyPr/>
          <a:lstStyle/>
          <a:p>
            <a:fld id="{84951963-3B7F-41E9-B105-E47C3EBE2520}" type="slidenum">
              <a:rPr lang="en-US" smtClean="0"/>
              <a:pPr/>
              <a:t>52</a:t>
            </a:fld>
            <a:endParaRPr lang="en-US"/>
          </a:p>
        </p:txBody>
      </p:sp>
    </p:spTree>
    <p:extLst>
      <p:ext uri="{BB962C8B-B14F-4D97-AF65-F5344CB8AC3E}">
        <p14:creationId xmlns:p14="http://schemas.microsoft.com/office/powerpoint/2010/main" val="4143768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Note that the </a:t>
            </a:r>
            <a:r>
              <a:rPr lang="en-US" dirty="0" err="1"/>
              <a:t>Zesto</a:t>
            </a:r>
            <a:r>
              <a:rPr lang="en-US" dirty="0"/>
              <a:t> simulator has all prediction structures in the fetch stage (RAS and </a:t>
            </a:r>
            <a:r>
              <a:rPr lang="en-US" dirty="0" err="1"/>
              <a:t>iBTB</a:t>
            </a:r>
            <a:r>
              <a:rPr lang="en-US" baseline="0" dirty="0"/>
              <a:t> are used in parallel with the </a:t>
            </a:r>
            <a:r>
              <a:rPr lang="en-US" baseline="0" dirty="0" err="1"/>
              <a:t>bpred</a:t>
            </a:r>
            <a:r>
              <a:rPr lang="en-US" baseline="0" dirty="0"/>
              <a:t> and regular BTB… similar to if you assumed the presence of some sort of decode prediction).  We’re not entirely sure where each predictor is located in real pipelines, but it’s not too hard to think about what is necessary to make each possibility work.</a:t>
            </a:r>
            <a:endParaRPr lang="en-US" dirty="0"/>
          </a:p>
        </p:txBody>
      </p:sp>
      <p:sp>
        <p:nvSpPr>
          <p:cNvPr id="4" name="Slide Number Placeholder 3"/>
          <p:cNvSpPr>
            <a:spLocks noGrp="1"/>
          </p:cNvSpPr>
          <p:nvPr>
            <p:ph type="sldNum" sz="quarter" idx="10"/>
          </p:nvPr>
        </p:nvSpPr>
        <p:spPr/>
        <p:txBody>
          <a:bodyPr/>
          <a:lstStyle/>
          <a:p>
            <a:fld id="{84951963-3B7F-41E9-B105-E47C3EBE2520}" type="slidenum">
              <a:rPr lang="en-US" smtClean="0"/>
              <a:pPr/>
              <a:t>53</a:t>
            </a:fld>
            <a:endParaRPr lang="en-US"/>
          </a:p>
        </p:txBody>
      </p:sp>
    </p:spTree>
    <p:extLst>
      <p:ext uri="{BB962C8B-B14F-4D97-AF65-F5344CB8AC3E}">
        <p14:creationId xmlns:p14="http://schemas.microsoft.com/office/powerpoint/2010/main" val="23271757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Branch F would also likely use a stale BHR value unless the update from A happens at the very start of the cycle.</a:t>
            </a:r>
          </a:p>
        </p:txBody>
      </p:sp>
      <p:sp>
        <p:nvSpPr>
          <p:cNvPr id="4" name="Slide Number Placeholder 3"/>
          <p:cNvSpPr>
            <a:spLocks noGrp="1"/>
          </p:cNvSpPr>
          <p:nvPr>
            <p:ph type="sldNum" sz="quarter" idx="10"/>
          </p:nvPr>
        </p:nvSpPr>
        <p:spPr/>
        <p:txBody>
          <a:bodyPr/>
          <a:lstStyle/>
          <a:p>
            <a:fld id="{84951963-3B7F-41E9-B105-E47C3EBE2520}" type="slidenum">
              <a:rPr lang="en-US" smtClean="0"/>
              <a:pPr/>
              <a:t>55</a:t>
            </a:fld>
            <a:endParaRPr lang="en-US"/>
          </a:p>
        </p:txBody>
      </p:sp>
    </p:spTree>
    <p:extLst>
      <p:ext uri="{BB962C8B-B14F-4D97-AF65-F5344CB8AC3E}">
        <p14:creationId xmlns:p14="http://schemas.microsoft.com/office/powerpoint/2010/main" val="27549525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Recovery</a:t>
            </a:r>
            <a:r>
              <a:rPr lang="en-US" baseline="0" dirty="0"/>
              <a:t> during c</a:t>
            </a:r>
            <a:r>
              <a:rPr lang="en-US" dirty="0"/>
              <a:t>ommit/retirement of the </a:t>
            </a:r>
            <a:r>
              <a:rPr lang="en-US" dirty="0" err="1"/>
              <a:t>mispredicted</a:t>
            </a:r>
            <a:r>
              <a:rPr lang="en-US" dirty="0"/>
              <a:t> branch.</a:t>
            </a:r>
          </a:p>
        </p:txBody>
      </p:sp>
      <p:sp>
        <p:nvSpPr>
          <p:cNvPr id="4" name="Slide Number Placeholder 3"/>
          <p:cNvSpPr>
            <a:spLocks noGrp="1"/>
          </p:cNvSpPr>
          <p:nvPr>
            <p:ph type="sldNum" sz="quarter" idx="10"/>
          </p:nvPr>
        </p:nvSpPr>
        <p:spPr/>
        <p:txBody>
          <a:bodyPr/>
          <a:lstStyle/>
          <a:p>
            <a:fld id="{84951963-3B7F-41E9-B105-E47C3EBE2520}" type="slidenum">
              <a:rPr lang="en-US" smtClean="0"/>
              <a:pPr/>
              <a:t>57</a:t>
            </a:fld>
            <a:endParaRPr lang="en-US"/>
          </a:p>
        </p:txBody>
      </p:sp>
    </p:spTree>
    <p:extLst>
      <p:ext uri="{BB962C8B-B14F-4D97-AF65-F5344CB8AC3E}">
        <p14:creationId xmlns:p14="http://schemas.microsoft.com/office/powerpoint/2010/main" val="15539672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figure is just showing an example where waiting until commit to recover can cost you a lot of time.</a:t>
            </a:r>
          </a:p>
        </p:txBody>
      </p:sp>
      <p:sp>
        <p:nvSpPr>
          <p:cNvPr id="4" name="Slide Number Placeholder 3"/>
          <p:cNvSpPr>
            <a:spLocks noGrp="1"/>
          </p:cNvSpPr>
          <p:nvPr>
            <p:ph type="sldNum" sz="quarter" idx="10"/>
          </p:nvPr>
        </p:nvSpPr>
        <p:spPr/>
        <p:txBody>
          <a:bodyPr/>
          <a:lstStyle/>
          <a:p>
            <a:fld id="{84951963-3B7F-41E9-B105-E47C3EBE2520}" type="slidenum">
              <a:rPr lang="en-US" smtClean="0"/>
              <a:pPr/>
              <a:t>58</a:t>
            </a:fld>
            <a:endParaRPr lang="en-US"/>
          </a:p>
        </p:txBody>
      </p:sp>
    </p:spTree>
    <p:extLst>
      <p:ext uri="{BB962C8B-B14F-4D97-AF65-F5344CB8AC3E}">
        <p14:creationId xmlns:p14="http://schemas.microsoft.com/office/powerpoint/2010/main" val="2447541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Main point being that if all</a:t>
            </a:r>
            <a:r>
              <a:rPr lang="en-US" baseline="0" dirty="0"/>
              <a:t> we have is a PC, we don’t know where any branches are (if they even exist) since we haven’t even yet fetched the instructions (let alone decoded them).</a:t>
            </a:r>
            <a:endParaRPr lang="en-US" dirty="0"/>
          </a:p>
        </p:txBody>
      </p:sp>
      <p:sp>
        <p:nvSpPr>
          <p:cNvPr id="4" name="Slide Number Placeholder 3"/>
          <p:cNvSpPr>
            <a:spLocks noGrp="1"/>
          </p:cNvSpPr>
          <p:nvPr>
            <p:ph type="sldNum" sz="quarter" idx="10"/>
          </p:nvPr>
        </p:nvSpPr>
        <p:spPr/>
        <p:txBody>
          <a:bodyPr/>
          <a:lstStyle/>
          <a:p>
            <a:fld id="{9DE6F976-B302-4D8D-9E36-C76920387310}"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3854328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B9A9CF-2E68-45F3-AA6E-D581A1274C9B}" type="slidenum">
              <a:rPr lang="en-US">
                <a:solidFill>
                  <a:prstClr val="black"/>
                </a:solidFill>
              </a:rPr>
              <a:pPr/>
              <a:t>7</a:t>
            </a:fld>
            <a:endParaRPr lang="en-US">
              <a:solidFill>
                <a:prstClr val="black"/>
              </a:solidFill>
            </a:endParaRPr>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p:txBody>
          <a:bodyPr/>
          <a:lstStyle/>
          <a:p>
            <a:r>
              <a:rPr lang="en-US"/>
              <a:t>PD = predecoder (only does enough decode work to determine the branches)</a:t>
            </a:r>
          </a:p>
          <a:p>
            <a:r>
              <a:rPr lang="en-US"/>
              <a:t>Mux selects the first branch in the fetch group (there may be multiple branches)</a:t>
            </a:r>
          </a:p>
        </p:txBody>
      </p:sp>
    </p:spTree>
    <p:extLst>
      <p:ext uri="{BB962C8B-B14F-4D97-AF65-F5344CB8AC3E}">
        <p14:creationId xmlns:p14="http://schemas.microsoft.com/office/powerpoint/2010/main" val="2820002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obvious</a:t>
            </a:r>
            <a:r>
              <a:rPr lang="en-US" baseline="0" dirty="0"/>
              <a:t> challenge is it a fetch group contains more than one branch; in such a situation, having only one predictor entry per </a:t>
            </a:r>
            <a:r>
              <a:rPr lang="en-US" i="1" baseline="0" dirty="0"/>
              <a:t>group</a:t>
            </a:r>
            <a:r>
              <a:rPr lang="en-US" i="0" baseline="0" dirty="0"/>
              <a:t> (rather than per instruction) will lead to aliasing problems, potentially for both direction and target prediction.  This is discussed more next slide.</a:t>
            </a:r>
            <a:endParaRPr lang="en-US" dirty="0"/>
          </a:p>
        </p:txBody>
      </p:sp>
      <p:sp>
        <p:nvSpPr>
          <p:cNvPr id="4" name="Slide Number Placeholder 3"/>
          <p:cNvSpPr>
            <a:spLocks noGrp="1"/>
          </p:cNvSpPr>
          <p:nvPr>
            <p:ph type="sldNum" sz="quarter" idx="10"/>
          </p:nvPr>
        </p:nvSpPr>
        <p:spPr/>
        <p:txBody>
          <a:bodyPr/>
          <a:lstStyle/>
          <a:p>
            <a:fld id="{9DE6F976-B302-4D8D-9E36-C76920387310}"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478683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Main point being that the critical path does not go through the L1-I anymore.</a:t>
            </a:r>
          </a:p>
          <a:p>
            <a:endParaRPr lang="en-US" dirty="0"/>
          </a:p>
          <a:p>
            <a:r>
              <a:rPr lang="en-US" dirty="0"/>
              <a:t>The side table just illustrates the point made in the comments of the previous slide: since there are two branches in this one fetch</a:t>
            </a:r>
            <a:r>
              <a:rPr lang="en-US" baseline="0" dirty="0"/>
              <a:t> group/</a:t>
            </a:r>
            <a:r>
              <a:rPr lang="en-US" baseline="0" dirty="0" err="1"/>
              <a:t>cacheline</a:t>
            </a:r>
            <a:r>
              <a:rPr lang="en-US" baseline="0" dirty="0"/>
              <a:t>, this may lead to more difficult prediction scenarios.</a:t>
            </a:r>
            <a:endParaRPr lang="en-US" dirty="0"/>
          </a:p>
        </p:txBody>
      </p:sp>
      <p:sp>
        <p:nvSpPr>
          <p:cNvPr id="4" name="Slide Number Placeholder 3"/>
          <p:cNvSpPr>
            <a:spLocks noGrp="1"/>
          </p:cNvSpPr>
          <p:nvPr>
            <p:ph type="sldNum" sz="quarter" idx="10"/>
          </p:nvPr>
        </p:nvSpPr>
        <p:spPr/>
        <p:txBody>
          <a:bodyPr/>
          <a:lstStyle/>
          <a:p>
            <a:fld id="{9DE6F976-B302-4D8D-9E36-C76920387310}"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788608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I.e., trying to make</a:t>
            </a:r>
            <a:r>
              <a:rPr lang="en-US" baseline="0" dirty="0"/>
              <a:t> predictions for </a:t>
            </a:r>
            <a:r>
              <a:rPr lang="en-US" i="1" baseline="0" dirty="0"/>
              <a:t>all</a:t>
            </a:r>
            <a:r>
              <a:rPr lang="en-US" i="0" baseline="0" dirty="0"/>
              <a:t> of the branches within the </a:t>
            </a:r>
            <a:r>
              <a:rPr lang="en-US" i="0" baseline="0" dirty="0" err="1"/>
              <a:t>cacheline</a:t>
            </a:r>
            <a:r>
              <a:rPr lang="en-US" i="0" baseline="0" dirty="0"/>
              <a:t> at the same time.</a:t>
            </a:r>
            <a:endParaRPr lang="en-US" dirty="0"/>
          </a:p>
        </p:txBody>
      </p:sp>
      <p:sp>
        <p:nvSpPr>
          <p:cNvPr id="4" name="Slide Number Placeholder 3"/>
          <p:cNvSpPr>
            <a:spLocks noGrp="1"/>
          </p:cNvSpPr>
          <p:nvPr>
            <p:ph type="sldNum" sz="quarter" idx="10"/>
          </p:nvPr>
        </p:nvSpPr>
        <p:spPr/>
        <p:txBody>
          <a:bodyPr/>
          <a:lstStyle/>
          <a:p>
            <a:fld id="{9DE6F976-B302-4D8D-9E36-C76920387310}"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2811297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Be careful about whether you add “</a:t>
            </a:r>
            <a:r>
              <a:rPr lang="en-US" dirty="0" err="1"/>
              <a:t>sizeof</a:t>
            </a:r>
            <a:r>
              <a:rPr lang="en-US" dirty="0"/>
              <a:t>(inst)” or “</a:t>
            </a:r>
            <a:r>
              <a:rPr lang="en-US" dirty="0" err="1"/>
              <a:t>sizeof</a:t>
            </a:r>
            <a:r>
              <a:rPr lang="en-US" dirty="0"/>
              <a:t>(</a:t>
            </a:r>
            <a:r>
              <a:rPr lang="en-US" dirty="0" err="1"/>
              <a:t>cacheline</a:t>
            </a:r>
            <a:r>
              <a:rPr lang="en-US" dirty="0"/>
              <a:t>)” to the PC</a:t>
            </a:r>
            <a:r>
              <a:rPr lang="en-US" baseline="0" dirty="0"/>
              <a:t> (and really it’s the PC of the start of the </a:t>
            </a:r>
            <a:r>
              <a:rPr lang="en-US" baseline="0" dirty="0" err="1"/>
              <a:t>cacheline</a:t>
            </a:r>
            <a:r>
              <a:rPr lang="en-US" baseline="0" dirty="0"/>
              <a:t> if you’re adding “</a:t>
            </a:r>
            <a:r>
              <a:rPr lang="en-US" baseline="0" dirty="0" err="1"/>
              <a:t>sizeof</a:t>
            </a:r>
            <a:r>
              <a:rPr lang="en-US" baseline="0" dirty="0"/>
              <a:t>(</a:t>
            </a:r>
            <a:r>
              <a:rPr lang="en-US" baseline="0" dirty="0" err="1"/>
              <a:t>cacheline</a:t>
            </a:r>
            <a:r>
              <a:rPr lang="en-US" baseline="0" dirty="0"/>
              <a:t>)”).</a:t>
            </a:r>
            <a:endParaRPr lang="en-US" dirty="0"/>
          </a:p>
        </p:txBody>
      </p:sp>
      <p:sp>
        <p:nvSpPr>
          <p:cNvPr id="4" name="Slide Number Placeholder 3"/>
          <p:cNvSpPr>
            <a:spLocks noGrp="1"/>
          </p:cNvSpPr>
          <p:nvPr>
            <p:ph type="sldNum" sz="quarter" idx="10"/>
          </p:nvPr>
        </p:nvSpPr>
        <p:spPr/>
        <p:txBody>
          <a:bodyPr/>
          <a:lstStyle/>
          <a:p>
            <a:fld id="{9DE6F976-B302-4D8D-9E36-C76920387310}"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467727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May lead to false hits, as shown by the </a:t>
            </a:r>
            <a:r>
              <a:rPr lang="en-US" dirty="0">
                <a:solidFill>
                  <a:srgbClr val="FF0000"/>
                </a:solidFill>
              </a:rPr>
              <a:t>red</a:t>
            </a:r>
            <a:r>
              <a:rPr lang="en-US" dirty="0"/>
              <a:t> address.</a:t>
            </a:r>
          </a:p>
        </p:txBody>
      </p:sp>
      <p:sp>
        <p:nvSpPr>
          <p:cNvPr id="4" name="Slide Number Placeholder 3"/>
          <p:cNvSpPr>
            <a:spLocks noGrp="1"/>
          </p:cNvSpPr>
          <p:nvPr>
            <p:ph type="sldNum" sz="quarter" idx="10"/>
          </p:nvPr>
        </p:nvSpPr>
        <p:spPr/>
        <p:txBody>
          <a:bodyPr/>
          <a:lstStyle/>
          <a:p>
            <a:fld id="{9DE6F976-B302-4D8D-9E36-C76920387310}"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2742592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p>
            <a:fld id="{B79A3DA4-3E46-45AF-808A-D7FF9D1D755F}" type="slidenum">
              <a:rPr lang="en-US" smtClean="0"/>
              <a:pPr/>
              <a:t>‹#›</a:t>
            </a:fld>
            <a:endParaRPr lang="en-US"/>
          </a:p>
        </p:txBody>
      </p:sp>
    </p:spTree>
    <p:extLst>
      <p:ext uri="{BB962C8B-B14F-4D97-AF65-F5344CB8AC3E}">
        <p14:creationId xmlns:p14="http://schemas.microsoft.com/office/powerpoint/2010/main" val="2764588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88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0" y="6597352"/>
            <a:ext cx="2895600" cy="260648"/>
          </a:xfrm>
          <a:prstGeom prst="rect">
            <a:avLst/>
          </a:prstGeom>
        </p:spPr>
        <p:txBody>
          <a:bodyPr/>
          <a:lstStyle/>
          <a:p>
            <a:r>
              <a:rPr lang="en-US"/>
              <a:t>Lecture 3: Superscalar Fetch </a:t>
            </a:r>
          </a:p>
        </p:txBody>
      </p:sp>
      <p:sp>
        <p:nvSpPr>
          <p:cNvPr id="7" name="Slide Number Placeholder 6"/>
          <p:cNvSpPr>
            <a:spLocks noGrp="1"/>
          </p:cNvSpPr>
          <p:nvPr>
            <p:ph type="sldNum" sz="quarter" idx="12"/>
          </p:nvPr>
        </p:nvSpPr>
        <p:spPr/>
        <p:txBody>
          <a:bodyPr/>
          <a:lstStyle/>
          <a:p>
            <a:fld id="{B79A3DA4-3E46-45AF-808A-D7FF9D1D755F}" type="slidenum">
              <a:rPr lang="en-US" smtClean="0"/>
              <a:pPr/>
              <a:t>‹#›</a:t>
            </a:fld>
            <a:endParaRPr lang="en-US"/>
          </a:p>
        </p:txBody>
      </p:sp>
    </p:spTree>
    <p:extLst>
      <p:ext uri="{BB962C8B-B14F-4D97-AF65-F5344CB8AC3E}">
        <p14:creationId xmlns:p14="http://schemas.microsoft.com/office/powerpoint/2010/main" val="2711701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49188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0" y="6597352"/>
            <a:ext cx="2895600" cy="260648"/>
          </a:xfrm>
          <a:prstGeom prst="rect">
            <a:avLst/>
          </a:prstGeom>
        </p:spPr>
        <p:txBody>
          <a:bodyPr/>
          <a:lstStyle/>
          <a:p>
            <a:r>
              <a:rPr lang="en-US"/>
              <a:t>Lecture 3: Superscalar Fetch </a:t>
            </a:r>
          </a:p>
        </p:txBody>
      </p:sp>
      <p:sp>
        <p:nvSpPr>
          <p:cNvPr id="6" name="Slide Number Placeholder 5"/>
          <p:cNvSpPr>
            <a:spLocks noGrp="1"/>
          </p:cNvSpPr>
          <p:nvPr>
            <p:ph type="sldNum" sz="quarter" idx="12"/>
          </p:nvPr>
        </p:nvSpPr>
        <p:spPr/>
        <p:txBody>
          <a:bodyPr/>
          <a:lstStyle/>
          <a:p>
            <a:fld id="{B79A3DA4-3E46-45AF-808A-D7FF9D1D755F}" type="slidenum">
              <a:rPr lang="en-US" smtClean="0"/>
              <a:pPr/>
              <a:t>‹#›</a:t>
            </a:fld>
            <a:endParaRPr lang="en-US"/>
          </a:p>
        </p:txBody>
      </p:sp>
    </p:spTree>
    <p:extLst>
      <p:ext uri="{BB962C8B-B14F-4D97-AF65-F5344CB8AC3E}">
        <p14:creationId xmlns:p14="http://schemas.microsoft.com/office/powerpoint/2010/main" val="2258559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49188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0" y="6597352"/>
            <a:ext cx="2895600" cy="260648"/>
          </a:xfrm>
          <a:prstGeom prst="rect">
            <a:avLst/>
          </a:prstGeom>
        </p:spPr>
        <p:txBody>
          <a:bodyPr/>
          <a:lstStyle/>
          <a:p>
            <a:r>
              <a:rPr lang="en-US"/>
              <a:t>Lecture 3: Superscalar Fetch </a:t>
            </a:r>
          </a:p>
        </p:txBody>
      </p:sp>
      <p:sp>
        <p:nvSpPr>
          <p:cNvPr id="6" name="Slide Number Placeholder 5"/>
          <p:cNvSpPr>
            <a:spLocks noGrp="1"/>
          </p:cNvSpPr>
          <p:nvPr>
            <p:ph type="sldNum" sz="quarter" idx="12"/>
          </p:nvPr>
        </p:nvSpPr>
        <p:spPr/>
        <p:txBody>
          <a:bodyPr/>
          <a:lstStyle/>
          <a:p>
            <a:fld id="{B79A3DA4-3E46-45AF-808A-D7FF9D1D755F}" type="slidenum">
              <a:rPr lang="en-US" smtClean="0"/>
              <a:pPr/>
              <a:t>‹#›</a:t>
            </a:fld>
            <a:endParaRPr lang="en-US"/>
          </a:p>
        </p:txBody>
      </p:sp>
    </p:spTree>
    <p:extLst>
      <p:ext uri="{BB962C8B-B14F-4D97-AF65-F5344CB8AC3E}">
        <p14:creationId xmlns:p14="http://schemas.microsoft.com/office/powerpoint/2010/main" val="469549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26148395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317717778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216283433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235107076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329409360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Inner 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49188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0" y="6597352"/>
            <a:ext cx="2895600" cy="260648"/>
          </a:xfrm>
          <a:prstGeom prst="rect">
            <a:avLst/>
          </a:prstGeom>
        </p:spPr>
        <p:txBody>
          <a:bodyPr/>
          <a:lstStyle/>
          <a:p>
            <a:r>
              <a:rPr lang="en-US"/>
              <a:t>Lecture 3: Superscalar Fetch </a:t>
            </a:r>
            <a:endParaRPr lang="en-US" dirty="0"/>
          </a:p>
        </p:txBody>
      </p:sp>
      <p:sp>
        <p:nvSpPr>
          <p:cNvPr id="5" name="Slide Number Placeholder 4"/>
          <p:cNvSpPr>
            <a:spLocks noGrp="1"/>
          </p:cNvSpPr>
          <p:nvPr>
            <p:ph type="sldNum" sz="quarter" idx="12"/>
          </p:nvPr>
        </p:nvSpPr>
        <p:spPr/>
        <p:txBody>
          <a:bodyPr/>
          <a:lstStyle/>
          <a:p>
            <a:fld id="{B79A3DA4-3E46-45AF-808A-D7FF9D1D755F}" type="slidenum">
              <a:rPr lang="en-US" smtClean="0"/>
              <a:pPr/>
              <a:t>‹#›</a:t>
            </a:fld>
            <a:endParaRPr lang="en-US"/>
          </a:p>
        </p:txBody>
      </p:sp>
      <p:sp>
        <p:nvSpPr>
          <p:cNvPr id="6" name="Text Placeholder 7"/>
          <p:cNvSpPr>
            <a:spLocks noGrp="1"/>
          </p:cNvSpPr>
          <p:nvPr>
            <p:ph type="body" sz="quarter" idx="15"/>
          </p:nvPr>
        </p:nvSpPr>
        <p:spPr>
          <a:xfrm>
            <a:off x="457200" y="692696"/>
            <a:ext cx="8229600" cy="5586021"/>
          </a:xfrm>
        </p:spPr>
        <p:txBody>
          <a:bodyPr tIns="0" rIns="0" bIns="0" anchor="ctr"/>
          <a:lstStyle>
            <a:lvl1pPr algn="ctr">
              <a:buFontTx/>
              <a:buNone/>
              <a:defRPr sz="4400">
                <a:solidFill>
                  <a:srgbClr val="B60225"/>
                </a:solidFill>
              </a:defRPr>
            </a:lvl1pPr>
            <a:lvl2pPr marL="228600" indent="-228600" algn="ctr">
              <a:buClr>
                <a:srgbClr val="C03137"/>
              </a:buClr>
              <a:buFontTx/>
              <a:buNone/>
              <a:defRPr sz="2400"/>
            </a:lvl2pPr>
            <a:lvl3pPr marL="458788" indent="-230188" algn="ctr">
              <a:buFontTx/>
              <a:buNone/>
              <a:defRPr/>
            </a:lvl3pPr>
            <a:lvl4pPr marL="458788" indent="-230188" algn="ctr">
              <a:buFontTx/>
              <a:buNone/>
              <a:defRPr/>
            </a:lvl4pPr>
            <a:lvl5pPr marL="458788" indent="-230188" algn="ctr">
              <a:buFontTx/>
              <a:buNone/>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3250017600"/>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50658122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576064"/>
          </a:xfrm>
        </p:spPr>
        <p:txBody>
          <a:bodyPr/>
          <a:lstStyle/>
          <a:p>
            <a:r>
              <a:rPr lang="en-US"/>
              <a:t>Click to edit Master title style</a:t>
            </a:r>
            <a:endParaRPr lang="en-US" dirty="0"/>
          </a:p>
        </p:txBody>
      </p:sp>
      <p:sp>
        <p:nvSpPr>
          <p:cNvPr id="3" name="Content Placeholder 2"/>
          <p:cNvSpPr>
            <a:spLocks noGrp="1"/>
          </p:cNvSpPr>
          <p:nvPr>
            <p:ph idx="1"/>
          </p:nvPr>
        </p:nvSpPr>
        <p:spPr>
          <a:xfrm>
            <a:off x="471196" y="1011484"/>
            <a:ext cx="8229600" cy="5081811"/>
          </a:xfrm>
        </p:spPr>
        <p:txBody>
          <a:bodyPr>
            <a:normAutofit/>
          </a:bodyPr>
          <a:lstStyle>
            <a:lvl1pPr>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B79A3DA4-3E46-45AF-808A-D7FF9D1D755F}" type="slidenum">
              <a:rPr lang="en-US" smtClean="0"/>
              <a:pPr/>
              <a:t>‹#›</a:t>
            </a:fld>
            <a:endParaRPr lang="en-US"/>
          </a:p>
        </p:txBody>
      </p:sp>
    </p:spTree>
    <p:extLst>
      <p:ext uri="{BB962C8B-B14F-4D97-AF65-F5344CB8AC3E}">
        <p14:creationId xmlns:p14="http://schemas.microsoft.com/office/powerpoint/2010/main" val="21211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4274391634"/>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1426398832"/>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5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2687106765"/>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6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2385381984"/>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7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2655238080"/>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1009991926"/>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2286728285"/>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Inner 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49188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0" y="6597352"/>
            <a:ext cx="2895600" cy="260648"/>
          </a:xfrm>
          <a:prstGeom prst="rect">
            <a:avLst/>
          </a:prstGeom>
        </p:spPr>
        <p:txBody>
          <a:bodyPr/>
          <a:lstStyle/>
          <a:p>
            <a:r>
              <a:rPr lang="en-US"/>
              <a:t>Lecture 3: Superscalar Fetch </a:t>
            </a:r>
            <a:endParaRPr lang="en-US" dirty="0"/>
          </a:p>
        </p:txBody>
      </p:sp>
      <p:sp>
        <p:nvSpPr>
          <p:cNvPr id="5" name="Slide Number Placeholder 4"/>
          <p:cNvSpPr>
            <a:spLocks noGrp="1"/>
          </p:cNvSpPr>
          <p:nvPr>
            <p:ph type="sldNum" sz="quarter" idx="12"/>
          </p:nvPr>
        </p:nvSpPr>
        <p:spPr/>
        <p:txBody>
          <a:bodyPr/>
          <a:lstStyle/>
          <a:p>
            <a:fld id="{B79A3DA4-3E46-45AF-808A-D7FF9D1D755F}" type="slidenum">
              <a:rPr lang="en-US" smtClean="0"/>
              <a:pPr/>
              <a:t>‹#›</a:t>
            </a:fld>
            <a:endParaRPr lang="en-US"/>
          </a:p>
        </p:txBody>
      </p:sp>
      <p:sp>
        <p:nvSpPr>
          <p:cNvPr id="6" name="Text Placeholder 7"/>
          <p:cNvSpPr>
            <a:spLocks noGrp="1"/>
          </p:cNvSpPr>
          <p:nvPr>
            <p:ph type="body" sz="quarter" idx="15"/>
          </p:nvPr>
        </p:nvSpPr>
        <p:spPr>
          <a:xfrm>
            <a:off x="457200" y="692696"/>
            <a:ext cx="8229600" cy="5586021"/>
          </a:xfrm>
        </p:spPr>
        <p:txBody>
          <a:bodyPr tIns="0" rIns="0" bIns="0" anchor="ctr"/>
          <a:lstStyle>
            <a:lvl1pPr algn="ctr">
              <a:buFontTx/>
              <a:buNone/>
              <a:defRPr sz="4400">
                <a:solidFill>
                  <a:srgbClr val="B60225"/>
                </a:solidFill>
              </a:defRPr>
            </a:lvl1pPr>
            <a:lvl2pPr marL="228600" indent="-228600" algn="ctr">
              <a:buClr>
                <a:srgbClr val="C03137"/>
              </a:buClr>
              <a:buFontTx/>
              <a:buNone/>
              <a:defRPr sz="2400"/>
            </a:lvl2pPr>
            <a:lvl3pPr marL="458788" indent="-230188" algn="ctr">
              <a:buFontTx/>
              <a:buNone/>
              <a:defRPr/>
            </a:lvl3pPr>
            <a:lvl4pPr marL="458788" indent="-230188" algn="ctr">
              <a:buFontTx/>
              <a:buNone/>
              <a:defRPr/>
            </a:lvl4pPr>
            <a:lvl5pPr marL="458788" indent="-230188" algn="ctr">
              <a:buFontTx/>
              <a:buNone/>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582297001"/>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925144348"/>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204454417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B79A3DA4-3E46-45AF-808A-D7FF9D1D755F}" type="slidenum">
              <a:rPr lang="en-US" smtClean="0"/>
              <a:pPr/>
              <a:t>‹#›</a:t>
            </a:fld>
            <a:endParaRPr lang="en-US"/>
          </a:p>
        </p:txBody>
      </p:sp>
    </p:spTree>
    <p:extLst>
      <p:ext uri="{BB962C8B-B14F-4D97-AF65-F5344CB8AC3E}">
        <p14:creationId xmlns:p14="http://schemas.microsoft.com/office/powerpoint/2010/main" val="16425558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835258916"/>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1156495666"/>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2821798828"/>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869595238"/>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1715659937"/>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8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3900213447"/>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2638962155"/>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9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802021256"/>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1655019535"/>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10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24196558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52736"/>
            <a:ext cx="4038600" cy="507342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52736"/>
            <a:ext cx="4038600" cy="507342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349188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0" y="6597352"/>
            <a:ext cx="2895600" cy="260648"/>
          </a:xfrm>
          <a:prstGeom prst="rect">
            <a:avLst/>
          </a:prstGeom>
        </p:spPr>
        <p:txBody>
          <a:bodyPr/>
          <a:lstStyle/>
          <a:p>
            <a:r>
              <a:rPr lang="en-US"/>
              <a:t>Lecture 3: Superscalar Fetch </a:t>
            </a:r>
          </a:p>
        </p:txBody>
      </p:sp>
      <p:sp>
        <p:nvSpPr>
          <p:cNvPr id="7" name="Slide Number Placeholder 6"/>
          <p:cNvSpPr>
            <a:spLocks noGrp="1"/>
          </p:cNvSpPr>
          <p:nvPr>
            <p:ph type="sldNum" sz="quarter" idx="12"/>
          </p:nvPr>
        </p:nvSpPr>
        <p:spPr/>
        <p:txBody>
          <a:bodyPr/>
          <a:lstStyle/>
          <a:p>
            <a:fld id="{B79A3DA4-3E46-45AF-808A-D7FF9D1D755F}" type="slidenum">
              <a:rPr lang="en-US" smtClean="0"/>
              <a:pPr/>
              <a:t>‹#›</a:t>
            </a:fld>
            <a:endParaRPr lang="en-US"/>
          </a:p>
        </p:txBody>
      </p:sp>
    </p:spTree>
    <p:extLst>
      <p:ext uri="{BB962C8B-B14F-4D97-AF65-F5344CB8AC3E}">
        <p14:creationId xmlns:p14="http://schemas.microsoft.com/office/powerpoint/2010/main" val="404738707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3141753729"/>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1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898069755"/>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1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1412213825"/>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1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3020373137"/>
      </p:ext>
    </p:extLst>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1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453643795"/>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575131552"/>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3934262201"/>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1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3435985633"/>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15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1887721535"/>
      </p:ext>
    </p:extLst>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132541750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96752"/>
            <a:ext cx="4040188" cy="97812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96752"/>
            <a:ext cx="4041775" cy="97812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349188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0" y="6597352"/>
            <a:ext cx="2895600" cy="260648"/>
          </a:xfrm>
          <a:prstGeom prst="rect">
            <a:avLst/>
          </a:prstGeom>
        </p:spPr>
        <p:txBody>
          <a:bodyPr/>
          <a:lstStyle/>
          <a:p>
            <a:r>
              <a:rPr lang="en-US"/>
              <a:t>Lecture 3: Superscalar Fetch </a:t>
            </a:r>
          </a:p>
        </p:txBody>
      </p:sp>
      <p:sp>
        <p:nvSpPr>
          <p:cNvPr id="9" name="Slide Number Placeholder 8"/>
          <p:cNvSpPr>
            <a:spLocks noGrp="1"/>
          </p:cNvSpPr>
          <p:nvPr>
            <p:ph type="sldNum" sz="quarter" idx="12"/>
          </p:nvPr>
        </p:nvSpPr>
        <p:spPr/>
        <p:txBody>
          <a:bodyPr/>
          <a:lstStyle/>
          <a:p>
            <a:fld id="{B79A3DA4-3E46-45AF-808A-D7FF9D1D755F}" type="slidenum">
              <a:rPr lang="en-US" smtClean="0"/>
              <a:pPr/>
              <a:t>‹#›</a:t>
            </a:fld>
            <a:endParaRPr lang="en-US"/>
          </a:p>
        </p:txBody>
      </p:sp>
    </p:spTree>
    <p:extLst>
      <p:ext uri="{BB962C8B-B14F-4D97-AF65-F5344CB8AC3E}">
        <p14:creationId xmlns:p14="http://schemas.microsoft.com/office/powerpoint/2010/main" val="179859608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16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2019594926"/>
      </p:ext>
    </p:extLst>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17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56775347"/>
      </p:ext>
    </p:extLst>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2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2551520673"/>
      </p:ext>
    </p:extLst>
  </p:cSld>
  <p:clrMapOvr>
    <a:masterClrMapping/>
  </p:clrMapOvr>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18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1609930419"/>
      </p:ext>
    </p:extLst>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2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1233785021"/>
      </p:ext>
    </p:extLst>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3004030903"/>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19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1270949616"/>
      </p:ext>
    </p:extLst>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3694647981"/>
      </p:ext>
    </p:extLst>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2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3020468782"/>
      </p:ext>
    </p:extLst>
  </p:cSld>
  <p:clrMapOvr>
    <a:masterClrMapping/>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2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290141417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349188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0" y="6597352"/>
            <a:ext cx="2895600" cy="260648"/>
          </a:xfrm>
          <a:prstGeom prst="rect">
            <a:avLst/>
          </a:prstGeom>
        </p:spPr>
        <p:txBody>
          <a:bodyPr/>
          <a:lstStyle/>
          <a:p>
            <a:r>
              <a:rPr lang="en-US"/>
              <a:t>Lecture 3: Superscalar Fetch </a:t>
            </a:r>
          </a:p>
        </p:txBody>
      </p:sp>
      <p:sp>
        <p:nvSpPr>
          <p:cNvPr id="5" name="Slide Number Placeholder 4"/>
          <p:cNvSpPr>
            <a:spLocks noGrp="1"/>
          </p:cNvSpPr>
          <p:nvPr>
            <p:ph type="sldNum" sz="quarter" idx="12"/>
          </p:nvPr>
        </p:nvSpPr>
        <p:spPr/>
        <p:txBody>
          <a:bodyPr/>
          <a:lstStyle/>
          <a:p>
            <a:fld id="{B79A3DA4-3E46-45AF-808A-D7FF9D1D755F}" type="slidenum">
              <a:rPr lang="en-US" smtClean="0"/>
              <a:pPr/>
              <a:t>‹#›</a:t>
            </a:fld>
            <a:endParaRPr lang="en-US"/>
          </a:p>
        </p:txBody>
      </p:sp>
    </p:spTree>
    <p:extLst>
      <p:ext uri="{BB962C8B-B14F-4D97-AF65-F5344CB8AC3E}">
        <p14:creationId xmlns:p14="http://schemas.microsoft.com/office/powerpoint/2010/main" val="395261739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20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954126023"/>
      </p:ext>
    </p:extLst>
  </p:cSld>
  <p:clrMapOvr>
    <a:masterClrMapping/>
  </p:clrMapOvr>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2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817074850"/>
      </p:ext>
    </p:extLst>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2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1565927778"/>
      </p:ext>
    </p:extLst>
  </p:cSld>
  <p:clrMapOvr>
    <a:masterClrMapping/>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2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3248393262"/>
      </p:ext>
    </p:extLst>
  </p:cSld>
  <p:clrMapOvr>
    <a:masterClrMapping/>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cSld name="2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3439558783"/>
      </p:ext>
    </p:extLst>
  </p:cSld>
  <p:clrMapOvr>
    <a:masterClrMapping/>
  </p:clrMapOvr>
  <p:hf sldNum="0"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2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3775949249"/>
      </p:ext>
    </p:extLst>
  </p:cSld>
  <p:clrMapOvr>
    <a:masterClrMapping/>
  </p:clrMapOvr>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2517074553"/>
      </p:ext>
    </p:extLst>
  </p:cSld>
  <p:clrMapOvr>
    <a:masterClrMapping/>
  </p:clrMapOvr>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2757200620"/>
      </p:ext>
    </p:extLst>
  </p:cSld>
  <p:clrMapOvr>
    <a:masterClrMapping/>
  </p:clrMapOvr>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3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1905022659"/>
      </p:ext>
    </p:extLst>
  </p:cSld>
  <p:clrMapOvr>
    <a:masterClrMapping/>
  </p:clrMapOvr>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3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306743067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49188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0" y="6597352"/>
            <a:ext cx="2895600" cy="260648"/>
          </a:xfrm>
          <a:prstGeom prst="rect">
            <a:avLst/>
          </a:prstGeom>
        </p:spPr>
        <p:txBody>
          <a:bodyPr/>
          <a:lstStyle/>
          <a:p>
            <a:r>
              <a:rPr lang="en-US"/>
              <a:t>Lecture 3: Superscalar Fetch </a:t>
            </a:r>
          </a:p>
        </p:txBody>
      </p:sp>
      <p:sp>
        <p:nvSpPr>
          <p:cNvPr id="4" name="Slide Number Placeholder 3"/>
          <p:cNvSpPr>
            <a:spLocks noGrp="1"/>
          </p:cNvSpPr>
          <p:nvPr>
            <p:ph type="sldNum" sz="quarter" idx="12"/>
          </p:nvPr>
        </p:nvSpPr>
        <p:spPr/>
        <p:txBody>
          <a:bodyPr/>
          <a:lstStyle/>
          <a:p>
            <a:fld id="{B79A3DA4-3E46-45AF-808A-D7FF9D1D755F}" type="slidenum">
              <a:rPr lang="en-US" smtClean="0"/>
              <a:pPr/>
              <a:t>‹#›</a:t>
            </a:fld>
            <a:endParaRPr lang="en-US"/>
          </a:p>
        </p:txBody>
      </p:sp>
    </p:spTree>
    <p:extLst>
      <p:ext uri="{BB962C8B-B14F-4D97-AF65-F5344CB8AC3E}">
        <p14:creationId xmlns:p14="http://schemas.microsoft.com/office/powerpoint/2010/main" val="256341615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2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676656"/>
            <a:ext cx="7886700" cy="704088"/>
          </a:xfrm>
        </p:spPr>
        <p:txBody>
          <a:bodyPr/>
          <a:lstStyle/>
          <a:p>
            <a:r>
              <a:rPr lang="en-US"/>
              <a:t>Click to edit Master title style</a:t>
            </a:r>
          </a:p>
        </p:txBody>
      </p:sp>
      <p:sp>
        <p:nvSpPr>
          <p:cNvPr id="4"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3579700097"/>
      </p:ext>
    </p:extLst>
  </p:cSld>
  <p:clrMapOvr>
    <a:masterClrMapping/>
  </p:clrMapOvr>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cSld name="3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3064911249"/>
      </p:ext>
    </p:extLst>
  </p:cSld>
  <p:clrMapOvr>
    <a:masterClrMapping/>
  </p:clrMapOvr>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1432674640"/>
      </p:ext>
    </p:extLst>
  </p:cSld>
  <p:clrMapOvr>
    <a:masterClrMapping/>
  </p:clrMapOvr>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3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677498"/>
            <a:ext cx="7886700" cy="69983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43791"/>
            <a:ext cx="7886700" cy="4633171"/>
          </a:xfrm>
        </p:spPr>
        <p:txBody>
          <a:bodyPr/>
          <a:lstStyle>
            <a:lvl1pPr>
              <a:spcBef>
                <a:spcPts val="24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0"/>
          </p:nvPr>
        </p:nvSpPr>
        <p:spPr>
          <a:xfrm>
            <a:off x="0" y="6283570"/>
            <a:ext cx="9144000" cy="574430"/>
          </a:xfrm>
        </p:spPr>
        <p:txBody>
          <a:bodyPr tIns="0" bIns="0" anchor="ctr" anchorCtr="0">
            <a:normAutofit/>
          </a:bodyPr>
          <a:lstStyle>
            <a:lvl1pPr marL="0" indent="0" algn="ct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737669970"/>
      </p:ext>
    </p:extLst>
  </p:cSld>
  <p:clrMapOvr>
    <a:masterClrMapping/>
  </p:clrMapOvr>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3_Inner 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49188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0" y="6597352"/>
            <a:ext cx="2895600" cy="260648"/>
          </a:xfrm>
          <a:prstGeom prst="rect">
            <a:avLst/>
          </a:prstGeom>
        </p:spPr>
        <p:txBody>
          <a:bodyPr/>
          <a:lstStyle/>
          <a:p>
            <a:r>
              <a:rPr lang="en-US"/>
              <a:t>Lecture 3: Superscalar Fetch </a:t>
            </a:r>
            <a:endParaRPr lang="en-US" dirty="0"/>
          </a:p>
        </p:txBody>
      </p:sp>
      <p:sp>
        <p:nvSpPr>
          <p:cNvPr id="5" name="Slide Number Placeholder 4"/>
          <p:cNvSpPr>
            <a:spLocks noGrp="1"/>
          </p:cNvSpPr>
          <p:nvPr>
            <p:ph type="sldNum" sz="quarter" idx="12"/>
          </p:nvPr>
        </p:nvSpPr>
        <p:spPr/>
        <p:txBody>
          <a:bodyPr/>
          <a:lstStyle/>
          <a:p>
            <a:fld id="{B79A3DA4-3E46-45AF-808A-D7FF9D1D755F}" type="slidenum">
              <a:rPr lang="en-US" smtClean="0"/>
              <a:pPr/>
              <a:t>‹#›</a:t>
            </a:fld>
            <a:endParaRPr lang="en-US"/>
          </a:p>
        </p:txBody>
      </p:sp>
      <p:sp>
        <p:nvSpPr>
          <p:cNvPr id="6" name="Text Placeholder 7"/>
          <p:cNvSpPr>
            <a:spLocks noGrp="1"/>
          </p:cNvSpPr>
          <p:nvPr>
            <p:ph type="body" sz="quarter" idx="15"/>
          </p:nvPr>
        </p:nvSpPr>
        <p:spPr>
          <a:xfrm>
            <a:off x="457200" y="692696"/>
            <a:ext cx="8229600" cy="5586021"/>
          </a:xfrm>
        </p:spPr>
        <p:txBody>
          <a:bodyPr tIns="0" rIns="0" bIns="0" anchor="ctr"/>
          <a:lstStyle>
            <a:lvl1pPr algn="ctr">
              <a:buFontTx/>
              <a:buNone/>
              <a:defRPr sz="4400">
                <a:solidFill>
                  <a:srgbClr val="B60225"/>
                </a:solidFill>
              </a:defRPr>
            </a:lvl1pPr>
            <a:lvl2pPr marL="228600" indent="-228600" algn="ctr">
              <a:buClr>
                <a:srgbClr val="C03137"/>
              </a:buClr>
              <a:buFontTx/>
              <a:buNone/>
              <a:defRPr sz="2400"/>
            </a:lvl2pPr>
            <a:lvl3pPr marL="458788" indent="-230188" algn="ctr">
              <a:buFontTx/>
              <a:buNone/>
              <a:defRPr/>
            </a:lvl3pPr>
            <a:lvl4pPr marL="458788" indent="-230188" algn="ctr">
              <a:buFontTx/>
              <a:buNone/>
              <a:defRPr/>
            </a:lvl4pPr>
            <a:lvl5pPr marL="458788" indent="-230188" algn="ctr">
              <a:buFontTx/>
              <a:buNone/>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3695002493"/>
      </p:ext>
    </p:extLst>
  </p:cSld>
  <p:clrMapOvr>
    <a:masterClrMapping/>
  </p:clrMapOvr>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4_Inner 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49188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0" y="6597352"/>
            <a:ext cx="2895600" cy="260648"/>
          </a:xfrm>
          <a:prstGeom prst="rect">
            <a:avLst/>
          </a:prstGeom>
        </p:spPr>
        <p:txBody>
          <a:bodyPr/>
          <a:lstStyle/>
          <a:p>
            <a:r>
              <a:rPr lang="en-US"/>
              <a:t>Lecture 3: Superscalar Fetch </a:t>
            </a:r>
            <a:endParaRPr lang="en-US" dirty="0"/>
          </a:p>
        </p:txBody>
      </p:sp>
      <p:sp>
        <p:nvSpPr>
          <p:cNvPr id="5" name="Slide Number Placeholder 4"/>
          <p:cNvSpPr>
            <a:spLocks noGrp="1"/>
          </p:cNvSpPr>
          <p:nvPr>
            <p:ph type="sldNum" sz="quarter" idx="12"/>
          </p:nvPr>
        </p:nvSpPr>
        <p:spPr/>
        <p:txBody>
          <a:bodyPr/>
          <a:lstStyle/>
          <a:p>
            <a:fld id="{B79A3DA4-3E46-45AF-808A-D7FF9D1D755F}" type="slidenum">
              <a:rPr lang="en-US" smtClean="0"/>
              <a:pPr/>
              <a:t>‹#›</a:t>
            </a:fld>
            <a:endParaRPr lang="en-US"/>
          </a:p>
        </p:txBody>
      </p:sp>
      <p:sp>
        <p:nvSpPr>
          <p:cNvPr id="6" name="Text Placeholder 7"/>
          <p:cNvSpPr>
            <a:spLocks noGrp="1"/>
          </p:cNvSpPr>
          <p:nvPr>
            <p:ph type="body" sz="quarter" idx="15"/>
          </p:nvPr>
        </p:nvSpPr>
        <p:spPr>
          <a:xfrm>
            <a:off x="457200" y="692696"/>
            <a:ext cx="8229600" cy="5586021"/>
          </a:xfrm>
        </p:spPr>
        <p:txBody>
          <a:bodyPr tIns="0" rIns="0" bIns="0" anchor="ctr"/>
          <a:lstStyle>
            <a:lvl1pPr algn="ctr">
              <a:buFontTx/>
              <a:buNone/>
              <a:defRPr sz="4400">
                <a:solidFill>
                  <a:srgbClr val="B60225"/>
                </a:solidFill>
              </a:defRPr>
            </a:lvl1pPr>
            <a:lvl2pPr marL="228600" indent="-228600" algn="ctr">
              <a:buClr>
                <a:srgbClr val="C03137"/>
              </a:buClr>
              <a:buFontTx/>
              <a:buNone/>
              <a:defRPr sz="2400"/>
            </a:lvl2pPr>
            <a:lvl3pPr marL="458788" indent="-230188" algn="ctr">
              <a:buFontTx/>
              <a:buNone/>
              <a:defRPr/>
            </a:lvl3pPr>
            <a:lvl4pPr marL="458788" indent="-230188" algn="ctr">
              <a:buFontTx/>
              <a:buNone/>
              <a:defRPr/>
            </a:lvl4pPr>
            <a:lvl5pPr marL="458788" indent="-230188" algn="ctr">
              <a:buFontTx/>
              <a:buNone/>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1024978100"/>
      </p:ext>
    </p:extLst>
  </p:cSld>
  <p:clrMapOvr>
    <a:masterClrMapping/>
  </p:clrMapOvr>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5_Inner 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49188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0" y="6597352"/>
            <a:ext cx="2895600" cy="260648"/>
          </a:xfrm>
          <a:prstGeom prst="rect">
            <a:avLst/>
          </a:prstGeom>
        </p:spPr>
        <p:txBody>
          <a:bodyPr/>
          <a:lstStyle/>
          <a:p>
            <a:r>
              <a:rPr lang="en-US"/>
              <a:t>Lecture 3: Superscalar Fetch </a:t>
            </a:r>
            <a:endParaRPr lang="en-US" dirty="0"/>
          </a:p>
        </p:txBody>
      </p:sp>
      <p:sp>
        <p:nvSpPr>
          <p:cNvPr id="5" name="Slide Number Placeholder 4"/>
          <p:cNvSpPr>
            <a:spLocks noGrp="1"/>
          </p:cNvSpPr>
          <p:nvPr>
            <p:ph type="sldNum" sz="quarter" idx="12"/>
          </p:nvPr>
        </p:nvSpPr>
        <p:spPr/>
        <p:txBody>
          <a:bodyPr/>
          <a:lstStyle/>
          <a:p>
            <a:fld id="{B79A3DA4-3E46-45AF-808A-D7FF9D1D755F}" type="slidenum">
              <a:rPr lang="en-US" smtClean="0"/>
              <a:pPr/>
              <a:t>‹#›</a:t>
            </a:fld>
            <a:endParaRPr lang="en-US"/>
          </a:p>
        </p:txBody>
      </p:sp>
      <p:sp>
        <p:nvSpPr>
          <p:cNvPr id="6" name="Text Placeholder 7"/>
          <p:cNvSpPr>
            <a:spLocks noGrp="1"/>
          </p:cNvSpPr>
          <p:nvPr>
            <p:ph type="body" sz="quarter" idx="15"/>
          </p:nvPr>
        </p:nvSpPr>
        <p:spPr>
          <a:xfrm>
            <a:off x="457200" y="692696"/>
            <a:ext cx="8229600" cy="5586021"/>
          </a:xfrm>
        </p:spPr>
        <p:txBody>
          <a:bodyPr tIns="0" rIns="0" bIns="0" anchor="ctr"/>
          <a:lstStyle>
            <a:lvl1pPr algn="ctr">
              <a:buFontTx/>
              <a:buNone/>
              <a:defRPr sz="4400">
                <a:solidFill>
                  <a:srgbClr val="B60225"/>
                </a:solidFill>
              </a:defRPr>
            </a:lvl1pPr>
            <a:lvl2pPr marL="228600" indent="-228600" algn="ctr">
              <a:buClr>
                <a:srgbClr val="C03137"/>
              </a:buClr>
              <a:buFontTx/>
              <a:buNone/>
              <a:defRPr sz="2400"/>
            </a:lvl2pPr>
            <a:lvl3pPr marL="458788" indent="-230188" algn="ctr">
              <a:buFontTx/>
              <a:buNone/>
              <a:defRPr/>
            </a:lvl3pPr>
            <a:lvl4pPr marL="458788" indent="-230188" algn="ctr">
              <a:buFontTx/>
              <a:buNone/>
              <a:defRPr/>
            </a:lvl4pPr>
            <a:lvl5pPr marL="458788" indent="-230188" algn="ctr">
              <a:buFontTx/>
              <a:buNone/>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1910791567"/>
      </p:ext>
    </p:extLst>
  </p:cSld>
  <p:clrMapOvr>
    <a:masterClrMapping/>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6_Inner 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49188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0" y="6597352"/>
            <a:ext cx="2895600" cy="260648"/>
          </a:xfrm>
          <a:prstGeom prst="rect">
            <a:avLst/>
          </a:prstGeom>
        </p:spPr>
        <p:txBody>
          <a:bodyPr/>
          <a:lstStyle/>
          <a:p>
            <a:r>
              <a:rPr lang="en-US"/>
              <a:t>Lecture 3: Superscalar Fetch </a:t>
            </a:r>
            <a:endParaRPr lang="en-US" dirty="0"/>
          </a:p>
        </p:txBody>
      </p:sp>
      <p:sp>
        <p:nvSpPr>
          <p:cNvPr id="5" name="Slide Number Placeholder 4"/>
          <p:cNvSpPr>
            <a:spLocks noGrp="1"/>
          </p:cNvSpPr>
          <p:nvPr>
            <p:ph type="sldNum" sz="quarter" idx="12"/>
          </p:nvPr>
        </p:nvSpPr>
        <p:spPr/>
        <p:txBody>
          <a:bodyPr/>
          <a:lstStyle/>
          <a:p>
            <a:fld id="{B79A3DA4-3E46-45AF-808A-D7FF9D1D755F}" type="slidenum">
              <a:rPr lang="en-US" smtClean="0"/>
              <a:pPr/>
              <a:t>‹#›</a:t>
            </a:fld>
            <a:endParaRPr lang="en-US"/>
          </a:p>
        </p:txBody>
      </p:sp>
      <p:sp>
        <p:nvSpPr>
          <p:cNvPr id="6" name="Text Placeholder 7"/>
          <p:cNvSpPr>
            <a:spLocks noGrp="1"/>
          </p:cNvSpPr>
          <p:nvPr>
            <p:ph type="body" sz="quarter" idx="15"/>
          </p:nvPr>
        </p:nvSpPr>
        <p:spPr>
          <a:xfrm>
            <a:off x="457200" y="692696"/>
            <a:ext cx="8229600" cy="5586021"/>
          </a:xfrm>
        </p:spPr>
        <p:txBody>
          <a:bodyPr tIns="0" rIns="0" bIns="0" anchor="ctr"/>
          <a:lstStyle>
            <a:lvl1pPr algn="ctr">
              <a:buFontTx/>
              <a:buNone/>
              <a:defRPr sz="4400">
                <a:solidFill>
                  <a:srgbClr val="B60225"/>
                </a:solidFill>
              </a:defRPr>
            </a:lvl1pPr>
            <a:lvl2pPr marL="228600" indent="-228600" algn="ctr">
              <a:buClr>
                <a:srgbClr val="C03137"/>
              </a:buClr>
              <a:buFontTx/>
              <a:buNone/>
              <a:defRPr sz="2400"/>
            </a:lvl2pPr>
            <a:lvl3pPr marL="458788" indent="-230188" algn="ctr">
              <a:buFontTx/>
              <a:buNone/>
              <a:defRPr/>
            </a:lvl3pPr>
            <a:lvl4pPr marL="458788" indent="-230188" algn="ctr">
              <a:buFontTx/>
              <a:buNone/>
              <a:defRPr/>
            </a:lvl4pPr>
            <a:lvl5pPr marL="458788" indent="-230188" algn="ctr">
              <a:buFontTx/>
              <a:buNone/>
              <a:defRPr/>
            </a:lvl5pPr>
          </a:lstStyle>
          <a:p>
            <a:pPr lvl="0"/>
            <a:r>
              <a:rPr lang="en-US" dirty="0"/>
              <a:t>Click to edit Master text styles</a:t>
            </a:r>
          </a:p>
          <a:p>
            <a:pPr lvl="1"/>
            <a:r>
              <a:rPr lang="en-US" dirty="0"/>
              <a:t>Second level </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nner 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49188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0" y="6597352"/>
            <a:ext cx="2895600" cy="260648"/>
          </a:xfrm>
          <a:prstGeom prst="rect">
            <a:avLst/>
          </a:prstGeom>
        </p:spPr>
        <p:txBody>
          <a:bodyPr/>
          <a:lstStyle/>
          <a:p>
            <a:r>
              <a:rPr lang="en-US"/>
              <a:t>Lecture 3: Superscalar Fetch </a:t>
            </a:r>
            <a:endParaRPr lang="en-US" dirty="0"/>
          </a:p>
        </p:txBody>
      </p:sp>
      <p:sp>
        <p:nvSpPr>
          <p:cNvPr id="5" name="Slide Number Placeholder 4"/>
          <p:cNvSpPr>
            <a:spLocks noGrp="1"/>
          </p:cNvSpPr>
          <p:nvPr>
            <p:ph type="sldNum" sz="quarter" idx="12"/>
          </p:nvPr>
        </p:nvSpPr>
        <p:spPr/>
        <p:txBody>
          <a:bodyPr/>
          <a:lstStyle/>
          <a:p>
            <a:fld id="{B79A3DA4-3E46-45AF-808A-D7FF9D1D755F}" type="slidenum">
              <a:rPr lang="en-US" smtClean="0"/>
              <a:pPr/>
              <a:t>‹#›</a:t>
            </a:fld>
            <a:endParaRPr lang="en-US"/>
          </a:p>
        </p:txBody>
      </p:sp>
      <p:sp>
        <p:nvSpPr>
          <p:cNvPr id="6" name="Text Placeholder 7"/>
          <p:cNvSpPr>
            <a:spLocks noGrp="1"/>
          </p:cNvSpPr>
          <p:nvPr>
            <p:ph type="body" sz="quarter" idx="15"/>
          </p:nvPr>
        </p:nvSpPr>
        <p:spPr>
          <a:xfrm>
            <a:off x="457200" y="692696"/>
            <a:ext cx="8229600" cy="5586021"/>
          </a:xfrm>
        </p:spPr>
        <p:txBody>
          <a:bodyPr tIns="0" rIns="0" bIns="0" anchor="ctr"/>
          <a:lstStyle>
            <a:lvl1pPr algn="ctr">
              <a:buFontTx/>
              <a:buNone/>
              <a:defRPr sz="4400">
                <a:solidFill>
                  <a:srgbClr val="3F9FFF"/>
                </a:solidFill>
              </a:defRPr>
            </a:lvl1pPr>
            <a:lvl2pPr marL="228600" indent="-228600" algn="ctr">
              <a:buClr>
                <a:srgbClr val="C03137"/>
              </a:buClr>
              <a:buFontTx/>
              <a:buNone/>
              <a:defRPr sz="2400"/>
            </a:lvl2pPr>
            <a:lvl3pPr marL="458788" indent="-230188" algn="ctr">
              <a:buFontTx/>
              <a:buNone/>
              <a:defRPr/>
            </a:lvl3pPr>
            <a:lvl4pPr marL="458788" indent="-230188" algn="ctr">
              <a:buFontTx/>
              <a:buNone/>
              <a:defRPr/>
            </a:lvl4pPr>
            <a:lvl5pPr marL="458788" indent="-230188" algn="ctr">
              <a:buFontTx/>
              <a:buNone/>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1844638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88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0" y="6597352"/>
            <a:ext cx="2895600" cy="260648"/>
          </a:xfrm>
          <a:prstGeom prst="rect">
            <a:avLst/>
          </a:prstGeom>
        </p:spPr>
        <p:txBody>
          <a:bodyPr/>
          <a:lstStyle/>
          <a:p>
            <a:r>
              <a:rPr lang="en-US"/>
              <a:t>Lecture 3: Superscalar Fetch </a:t>
            </a:r>
          </a:p>
        </p:txBody>
      </p:sp>
      <p:sp>
        <p:nvSpPr>
          <p:cNvPr id="7" name="Slide Number Placeholder 6"/>
          <p:cNvSpPr>
            <a:spLocks noGrp="1"/>
          </p:cNvSpPr>
          <p:nvPr>
            <p:ph type="sldNum" sz="quarter" idx="12"/>
          </p:nvPr>
        </p:nvSpPr>
        <p:spPr/>
        <p:txBody>
          <a:bodyPr/>
          <a:lstStyle/>
          <a:p>
            <a:fld id="{B79A3DA4-3E46-45AF-808A-D7FF9D1D755F}" type="slidenum">
              <a:rPr lang="en-US" smtClean="0"/>
              <a:pPr/>
              <a:t>‹#›</a:t>
            </a:fld>
            <a:endParaRPr lang="en-US"/>
          </a:p>
        </p:txBody>
      </p:sp>
    </p:spTree>
    <p:extLst>
      <p:ext uri="{BB962C8B-B14F-4D97-AF65-F5344CB8AC3E}">
        <p14:creationId xmlns:p14="http://schemas.microsoft.com/office/powerpoint/2010/main" val="3082343274"/>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 name="Rectangle 18"/>
          <p:cNvSpPr/>
          <p:nvPr/>
        </p:nvSpPr>
        <p:spPr>
          <a:xfrm>
            <a:off x="0" y="6278563"/>
            <a:ext cx="9144000" cy="579437"/>
          </a:xfrm>
          <a:prstGeom prst="rect">
            <a:avLst/>
          </a:prstGeom>
          <a:solidFill>
            <a:srgbClr val="99CCFF"/>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0984FF"/>
              </a:solidFill>
            </a:endParaRPr>
          </a:p>
        </p:txBody>
      </p:sp>
      <p:sp>
        <p:nvSpPr>
          <p:cNvPr id="2" name="Title Placeholder 1"/>
          <p:cNvSpPr>
            <a:spLocks noGrp="1"/>
          </p:cNvSpPr>
          <p:nvPr>
            <p:ph type="title"/>
          </p:nvPr>
        </p:nvSpPr>
        <p:spPr>
          <a:xfrm>
            <a:off x="0" y="250154"/>
            <a:ext cx="9144000" cy="57606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196" y="1011485"/>
            <a:ext cx="8229600" cy="489654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A3DA4-3E46-45AF-808A-D7FF9D1D755F}" type="slidenum">
              <a:rPr lang="en-US" smtClean="0"/>
              <a:pPr/>
              <a:t>‹#›</a:t>
            </a:fld>
            <a:endParaRPr lang="en-US"/>
          </a:p>
        </p:txBody>
      </p:sp>
    </p:spTree>
    <p:extLst>
      <p:ext uri="{BB962C8B-B14F-4D97-AF65-F5344CB8AC3E}">
        <p14:creationId xmlns:p14="http://schemas.microsoft.com/office/powerpoint/2010/main" val="29073701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660" r:id="rId77"/>
  </p:sldLayoutIdLst>
  <p:hf sldNum="0" hdr="0" ftr="0" dt="0"/>
  <p:txStyles>
    <p:titleStyle>
      <a:lvl1pPr algn="ctr" defTabSz="914400" rtl="0" eaLnBrk="1" latinLnBrk="0" hangingPunct="1">
        <a:spcBef>
          <a:spcPct val="0"/>
        </a:spcBef>
        <a:buNone/>
        <a:defRPr lang="en-US" sz="4400" kern="1200" dirty="0" smtClean="0">
          <a:solidFill>
            <a:srgbClr val="99CCFF"/>
          </a:solidFill>
          <a:latin typeface="+mn-lt"/>
          <a:ea typeface="+mn-ea"/>
          <a:cs typeface="+mn-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24576"/>
            <a:ext cx="7772400" cy="1470025"/>
          </a:xfrm>
        </p:spPr>
        <p:txBody>
          <a:bodyPr>
            <a:normAutofit fontScale="90000"/>
          </a:bodyPr>
          <a:lstStyle/>
          <a:p>
            <a:r>
              <a:rPr lang="en-US" sz="5400" b="1" dirty="0"/>
              <a:t>COMP 590-154:</a:t>
            </a:r>
            <a:br>
              <a:rPr lang="en-US" sz="5400" b="1" dirty="0"/>
            </a:br>
            <a:r>
              <a:rPr lang="en-US" sz="5400" b="1" dirty="0"/>
              <a:t>Computer Architecture</a:t>
            </a:r>
          </a:p>
        </p:txBody>
      </p:sp>
      <p:sp>
        <p:nvSpPr>
          <p:cNvPr id="3" name="Subtitle 2"/>
          <p:cNvSpPr>
            <a:spLocks noGrp="1"/>
          </p:cNvSpPr>
          <p:nvPr>
            <p:ph type="subTitle" idx="1"/>
          </p:nvPr>
        </p:nvSpPr>
        <p:spPr>
          <a:xfrm>
            <a:off x="0" y="2759436"/>
            <a:ext cx="9144000" cy="2316588"/>
          </a:xfrm>
        </p:spPr>
        <p:txBody>
          <a:bodyPr>
            <a:normAutofit/>
          </a:bodyPr>
          <a:lstStyle/>
          <a:p>
            <a:pPr>
              <a:spcAft>
                <a:spcPts val="1080"/>
              </a:spcAft>
            </a:pPr>
            <a:r>
              <a:rPr lang="en-US" sz="4800" dirty="0">
                <a:solidFill>
                  <a:schemeClr val="tx1">
                    <a:lumMod val="95000"/>
                    <a:lumOff val="5000"/>
                  </a:schemeClr>
                </a:solidFill>
              </a:rPr>
              <a:t>Branch Prediction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normAutofit fontScale="90000"/>
          </a:bodyPr>
          <a:lstStyle/>
          <a:p>
            <a:r>
              <a:rPr lang="en-US"/>
              <a:t>Predicting by Line</a:t>
            </a:r>
          </a:p>
        </p:txBody>
      </p:sp>
      <p:sp>
        <p:nvSpPr>
          <p:cNvPr id="137281" name="Rectangle 65"/>
          <p:cNvSpPr>
            <a:spLocks noChangeArrowheads="1"/>
          </p:cNvSpPr>
          <p:nvPr/>
        </p:nvSpPr>
        <p:spPr bwMode="auto">
          <a:xfrm>
            <a:off x="838200" y="1219200"/>
            <a:ext cx="7315200" cy="4114800"/>
          </a:xfrm>
          <a:prstGeom prst="rect">
            <a:avLst/>
          </a:prstGeom>
          <a:solidFill>
            <a:srgbClr val="FFFFFF">
              <a:alpha val="80000"/>
            </a:srgbClr>
          </a:solid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7280" name="Rectangle 64"/>
          <p:cNvSpPr>
            <a:spLocks noChangeArrowheads="1"/>
          </p:cNvSpPr>
          <p:nvPr/>
        </p:nvSpPr>
        <p:spPr bwMode="auto">
          <a:xfrm>
            <a:off x="5029200" y="3352800"/>
            <a:ext cx="3200400" cy="1828800"/>
          </a:xfrm>
          <a:prstGeom prst="rect">
            <a:avLst/>
          </a:prstGeom>
          <a:solidFill>
            <a:srgbClr val="CCFF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7220" name="Rectangle 4"/>
          <p:cNvSpPr>
            <a:spLocks noChangeArrowheads="1"/>
          </p:cNvSpPr>
          <p:nvPr/>
        </p:nvSpPr>
        <p:spPr bwMode="auto">
          <a:xfrm>
            <a:off x="5029200" y="1524000"/>
            <a:ext cx="3048000" cy="838200"/>
          </a:xfrm>
          <a:prstGeom prst="rect">
            <a:avLst/>
          </a:prstGeom>
          <a:solidFill>
            <a:srgbClr val="0000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FFFFFF"/>
                </a:solidFill>
                <a:latin typeface="Gill Sans MT" pitchFamily="34" charset="0"/>
              </a:rPr>
              <a:t>L1-I</a:t>
            </a:r>
          </a:p>
        </p:txBody>
      </p:sp>
      <p:sp>
        <p:nvSpPr>
          <p:cNvPr id="137221" name="Line 5"/>
          <p:cNvSpPr>
            <a:spLocks noChangeShapeType="1"/>
          </p:cNvSpPr>
          <p:nvPr/>
        </p:nvSpPr>
        <p:spPr bwMode="auto">
          <a:xfrm>
            <a:off x="5410200" y="23622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7222" name="Line 6"/>
          <p:cNvSpPr>
            <a:spLocks noChangeShapeType="1"/>
          </p:cNvSpPr>
          <p:nvPr/>
        </p:nvSpPr>
        <p:spPr bwMode="auto">
          <a:xfrm>
            <a:off x="6172200" y="23622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7223" name="Rectangle 7"/>
          <p:cNvSpPr>
            <a:spLocks noChangeArrowheads="1"/>
          </p:cNvSpPr>
          <p:nvPr/>
        </p:nvSpPr>
        <p:spPr bwMode="auto">
          <a:xfrm>
            <a:off x="5029200" y="2590800"/>
            <a:ext cx="762000" cy="152400"/>
          </a:xfrm>
          <a:prstGeom prst="rect">
            <a:avLst/>
          </a:prstGeom>
          <a:solidFill>
            <a:srgbClr val="CC99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7224" name="Rectangle 8"/>
          <p:cNvSpPr>
            <a:spLocks noChangeArrowheads="1"/>
          </p:cNvSpPr>
          <p:nvPr/>
        </p:nvSpPr>
        <p:spPr bwMode="auto">
          <a:xfrm>
            <a:off x="5791200" y="2590800"/>
            <a:ext cx="762000" cy="152400"/>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200">
                <a:solidFill>
                  <a:srgbClr val="000000"/>
                </a:solidFill>
                <a:latin typeface="Gill Sans MT" pitchFamily="34" charset="0"/>
              </a:rPr>
              <a:t>br1</a:t>
            </a:r>
          </a:p>
        </p:txBody>
      </p:sp>
      <p:sp>
        <p:nvSpPr>
          <p:cNvPr id="137225" name="Rectangle 9"/>
          <p:cNvSpPr>
            <a:spLocks noChangeArrowheads="1"/>
          </p:cNvSpPr>
          <p:nvPr/>
        </p:nvSpPr>
        <p:spPr bwMode="auto">
          <a:xfrm>
            <a:off x="6553200" y="2590800"/>
            <a:ext cx="762000" cy="152400"/>
          </a:xfrm>
          <a:prstGeom prst="rect">
            <a:avLst/>
          </a:prstGeom>
          <a:solidFill>
            <a:srgbClr val="CC99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7226" name="Rectangle 10"/>
          <p:cNvSpPr>
            <a:spLocks noChangeArrowheads="1"/>
          </p:cNvSpPr>
          <p:nvPr/>
        </p:nvSpPr>
        <p:spPr bwMode="auto">
          <a:xfrm>
            <a:off x="7315200" y="2590800"/>
            <a:ext cx="762000" cy="152400"/>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200">
                <a:solidFill>
                  <a:srgbClr val="000000"/>
                </a:solidFill>
                <a:latin typeface="Gill Sans MT" pitchFamily="34" charset="0"/>
              </a:rPr>
              <a:t>br2</a:t>
            </a:r>
          </a:p>
        </p:txBody>
      </p:sp>
      <p:sp>
        <p:nvSpPr>
          <p:cNvPr id="137227" name="Line 11"/>
          <p:cNvSpPr>
            <a:spLocks noChangeShapeType="1"/>
          </p:cNvSpPr>
          <p:nvPr/>
        </p:nvSpPr>
        <p:spPr bwMode="auto">
          <a:xfrm>
            <a:off x="6934200" y="23622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7228" name="Line 12"/>
          <p:cNvSpPr>
            <a:spLocks noChangeShapeType="1"/>
          </p:cNvSpPr>
          <p:nvPr/>
        </p:nvSpPr>
        <p:spPr bwMode="auto">
          <a:xfrm>
            <a:off x="7696200" y="23622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7230" name="Rectangle 14"/>
          <p:cNvSpPr>
            <a:spLocks noChangeArrowheads="1"/>
          </p:cNvSpPr>
          <p:nvPr/>
        </p:nvSpPr>
        <p:spPr bwMode="auto">
          <a:xfrm>
            <a:off x="3429000" y="2590800"/>
            <a:ext cx="762000" cy="762000"/>
          </a:xfrm>
          <a:prstGeom prst="rect">
            <a:avLst/>
          </a:prstGeom>
          <a:solidFill>
            <a:srgbClr val="00800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latin typeface="Gill Sans MT" pitchFamily="34" charset="0"/>
              </a:rPr>
              <a:t>Dir</a:t>
            </a:r>
          </a:p>
          <a:p>
            <a:pPr algn="ctr" fontAlgn="base">
              <a:spcBef>
                <a:spcPct val="0"/>
              </a:spcBef>
              <a:spcAft>
                <a:spcPct val="0"/>
              </a:spcAft>
            </a:pPr>
            <a:r>
              <a:rPr lang="en-US">
                <a:solidFill>
                  <a:srgbClr val="FFFFFF"/>
                </a:solidFill>
                <a:latin typeface="Gill Sans MT" pitchFamily="34" charset="0"/>
              </a:rPr>
              <a:t>Pred</a:t>
            </a:r>
          </a:p>
        </p:txBody>
      </p:sp>
      <p:sp>
        <p:nvSpPr>
          <p:cNvPr id="137231" name="Rectangle 15"/>
          <p:cNvSpPr>
            <a:spLocks noChangeArrowheads="1"/>
          </p:cNvSpPr>
          <p:nvPr/>
        </p:nvSpPr>
        <p:spPr bwMode="auto">
          <a:xfrm>
            <a:off x="2438400" y="2590800"/>
            <a:ext cx="762000" cy="762000"/>
          </a:xfrm>
          <a:prstGeom prst="rect">
            <a:avLst/>
          </a:prstGeom>
          <a:solidFill>
            <a:srgbClr val="00800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FFFFFF"/>
                </a:solidFill>
                <a:latin typeface="Gill Sans MT" pitchFamily="34" charset="0"/>
              </a:rPr>
              <a:t>Target</a:t>
            </a:r>
          </a:p>
          <a:p>
            <a:pPr algn="ctr" fontAlgn="base">
              <a:spcBef>
                <a:spcPct val="0"/>
              </a:spcBef>
              <a:spcAft>
                <a:spcPct val="0"/>
              </a:spcAft>
            </a:pPr>
            <a:r>
              <a:rPr lang="en-US" dirty="0" err="1">
                <a:solidFill>
                  <a:srgbClr val="FFFFFF"/>
                </a:solidFill>
                <a:latin typeface="Gill Sans MT" pitchFamily="34" charset="0"/>
              </a:rPr>
              <a:t>Pred</a:t>
            </a:r>
            <a:endParaRPr lang="en-US" dirty="0">
              <a:solidFill>
                <a:srgbClr val="FFFFFF"/>
              </a:solidFill>
              <a:latin typeface="Gill Sans MT" pitchFamily="34" charset="0"/>
            </a:endParaRPr>
          </a:p>
        </p:txBody>
      </p:sp>
      <p:sp>
        <p:nvSpPr>
          <p:cNvPr id="137234" name="Freeform 18"/>
          <p:cNvSpPr>
            <a:spLocks/>
          </p:cNvSpPr>
          <p:nvPr/>
        </p:nvSpPr>
        <p:spPr bwMode="auto">
          <a:xfrm>
            <a:off x="2819400" y="3352800"/>
            <a:ext cx="990600" cy="1066800"/>
          </a:xfrm>
          <a:custGeom>
            <a:avLst/>
            <a:gdLst/>
            <a:ahLst/>
            <a:cxnLst>
              <a:cxn ang="0">
                <a:pos x="624" y="672"/>
              </a:cxn>
              <a:cxn ang="0">
                <a:pos x="0" y="672"/>
              </a:cxn>
              <a:cxn ang="0">
                <a:pos x="0" y="0"/>
              </a:cxn>
            </a:cxnLst>
            <a:rect l="0" t="0" r="r" b="b"/>
            <a:pathLst>
              <a:path w="624" h="672">
                <a:moveTo>
                  <a:pt x="624" y="672"/>
                </a:moveTo>
                <a:lnTo>
                  <a:pt x="0" y="672"/>
                </a:lnTo>
                <a:lnTo>
                  <a:pt x="0"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7235" name="Oval 19"/>
          <p:cNvSpPr>
            <a:spLocks noChangeArrowheads="1"/>
          </p:cNvSpPr>
          <p:nvPr/>
        </p:nvSpPr>
        <p:spPr bwMode="auto">
          <a:xfrm>
            <a:off x="1905000" y="3505200"/>
            <a:ext cx="304800" cy="304800"/>
          </a:xfrm>
          <a:prstGeom prst="ellipse">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b="1">
                <a:solidFill>
                  <a:srgbClr val="FFFFFF"/>
                </a:solidFill>
                <a:latin typeface="Gill Sans MT" pitchFamily="34" charset="0"/>
              </a:rPr>
              <a:t>+</a:t>
            </a:r>
          </a:p>
        </p:txBody>
      </p:sp>
      <p:sp>
        <p:nvSpPr>
          <p:cNvPr id="137236" name="Text Box 20"/>
          <p:cNvSpPr txBox="1">
            <a:spLocks noChangeArrowheads="1"/>
          </p:cNvSpPr>
          <p:nvPr/>
        </p:nvSpPr>
        <p:spPr bwMode="auto">
          <a:xfrm>
            <a:off x="838200" y="3962400"/>
            <a:ext cx="1127232" cy="307777"/>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sizeof($-line)</a:t>
            </a:r>
          </a:p>
        </p:txBody>
      </p:sp>
      <p:sp>
        <p:nvSpPr>
          <p:cNvPr id="137237" name="Freeform 21"/>
          <p:cNvSpPr>
            <a:spLocks/>
          </p:cNvSpPr>
          <p:nvPr/>
        </p:nvSpPr>
        <p:spPr bwMode="auto">
          <a:xfrm>
            <a:off x="1447800" y="3657600"/>
            <a:ext cx="457200" cy="304800"/>
          </a:xfrm>
          <a:custGeom>
            <a:avLst/>
            <a:gdLst/>
            <a:ahLst/>
            <a:cxnLst>
              <a:cxn ang="0">
                <a:pos x="0" y="192"/>
              </a:cxn>
              <a:cxn ang="0">
                <a:pos x="0" y="0"/>
              </a:cxn>
              <a:cxn ang="0">
                <a:pos x="288" y="0"/>
              </a:cxn>
            </a:cxnLst>
            <a:rect l="0" t="0" r="r" b="b"/>
            <a:pathLst>
              <a:path w="288" h="192">
                <a:moveTo>
                  <a:pt x="0" y="192"/>
                </a:moveTo>
                <a:lnTo>
                  <a:pt x="0" y="0"/>
                </a:lnTo>
                <a:lnTo>
                  <a:pt x="288"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7238" name="Freeform 22"/>
          <p:cNvSpPr>
            <a:spLocks/>
          </p:cNvSpPr>
          <p:nvPr/>
        </p:nvSpPr>
        <p:spPr bwMode="auto">
          <a:xfrm>
            <a:off x="2057400" y="3810000"/>
            <a:ext cx="762000" cy="609600"/>
          </a:xfrm>
          <a:custGeom>
            <a:avLst/>
            <a:gdLst/>
            <a:ahLst/>
            <a:cxnLst>
              <a:cxn ang="0">
                <a:pos x="480" y="384"/>
              </a:cxn>
              <a:cxn ang="0">
                <a:pos x="0" y="384"/>
              </a:cxn>
              <a:cxn ang="0">
                <a:pos x="0" y="0"/>
              </a:cxn>
            </a:cxnLst>
            <a:rect l="0" t="0" r="r" b="b"/>
            <a:pathLst>
              <a:path w="480" h="384">
                <a:moveTo>
                  <a:pt x="480" y="384"/>
                </a:moveTo>
                <a:lnTo>
                  <a:pt x="0" y="384"/>
                </a:lnTo>
                <a:lnTo>
                  <a:pt x="0"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7239" name="AutoShape 23"/>
          <p:cNvSpPr>
            <a:spLocks noChangeArrowheads="1"/>
          </p:cNvSpPr>
          <p:nvPr/>
        </p:nvSpPr>
        <p:spPr bwMode="auto">
          <a:xfrm flipV="1">
            <a:off x="2057400" y="18288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3366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7240" name="Freeform 24"/>
          <p:cNvSpPr>
            <a:spLocks/>
          </p:cNvSpPr>
          <p:nvPr/>
        </p:nvSpPr>
        <p:spPr bwMode="auto">
          <a:xfrm>
            <a:off x="2057400" y="2057400"/>
            <a:ext cx="228600" cy="1447800"/>
          </a:xfrm>
          <a:custGeom>
            <a:avLst/>
            <a:gdLst/>
            <a:ahLst/>
            <a:cxnLst>
              <a:cxn ang="0">
                <a:pos x="0" y="912"/>
              </a:cxn>
              <a:cxn ang="0">
                <a:pos x="0" y="192"/>
              </a:cxn>
              <a:cxn ang="0">
                <a:pos x="144" y="192"/>
              </a:cxn>
              <a:cxn ang="0">
                <a:pos x="144" y="0"/>
              </a:cxn>
            </a:cxnLst>
            <a:rect l="0" t="0" r="r" b="b"/>
            <a:pathLst>
              <a:path w="144" h="912">
                <a:moveTo>
                  <a:pt x="0" y="912"/>
                </a:moveTo>
                <a:lnTo>
                  <a:pt x="0" y="192"/>
                </a:lnTo>
                <a:lnTo>
                  <a:pt x="144" y="192"/>
                </a:lnTo>
                <a:lnTo>
                  <a:pt x="144"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7241" name="Freeform 25"/>
          <p:cNvSpPr>
            <a:spLocks/>
          </p:cNvSpPr>
          <p:nvPr/>
        </p:nvSpPr>
        <p:spPr bwMode="auto">
          <a:xfrm>
            <a:off x="2590800" y="2057400"/>
            <a:ext cx="228600" cy="533400"/>
          </a:xfrm>
          <a:custGeom>
            <a:avLst/>
            <a:gdLst/>
            <a:ahLst/>
            <a:cxnLst>
              <a:cxn ang="0">
                <a:pos x="144" y="336"/>
              </a:cxn>
              <a:cxn ang="0">
                <a:pos x="144" y="192"/>
              </a:cxn>
              <a:cxn ang="0">
                <a:pos x="0" y="192"/>
              </a:cxn>
              <a:cxn ang="0">
                <a:pos x="0" y="0"/>
              </a:cxn>
            </a:cxnLst>
            <a:rect l="0" t="0" r="r" b="b"/>
            <a:pathLst>
              <a:path w="144" h="336">
                <a:moveTo>
                  <a:pt x="144" y="336"/>
                </a:moveTo>
                <a:lnTo>
                  <a:pt x="144" y="192"/>
                </a:lnTo>
                <a:lnTo>
                  <a:pt x="0" y="192"/>
                </a:lnTo>
                <a:lnTo>
                  <a:pt x="0"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7242" name="Rectangle 26"/>
          <p:cNvSpPr>
            <a:spLocks noChangeArrowheads="1"/>
          </p:cNvSpPr>
          <p:nvPr/>
        </p:nvSpPr>
        <p:spPr bwMode="auto">
          <a:xfrm>
            <a:off x="3733800" y="1524000"/>
            <a:ext cx="304800" cy="4572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7243" name="Freeform 27"/>
          <p:cNvSpPr>
            <a:spLocks/>
          </p:cNvSpPr>
          <p:nvPr/>
        </p:nvSpPr>
        <p:spPr bwMode="auto">
          <a:xfrm>
            <a:off x="3810000" y="1828800"/>
            <a:ext cx="152400" cy="152400"/>
          </a:xfrm>
          <a:custGeom>
            <a:avLst/>
            <a:gdLst/>
            <a:ahLst/>
            <a:cxnLst>
              <a:cxn ang="0">
                <a:pos x="0" y="96"/>
              </a:cxn>
              <a:cxn ang="0">
                <a:pos x="48" y="0"/>
              </a:cxn>
              <a:cxn ang="0">
                <a:pos x="96" y="96"/>
              </a:cxn>
            </a:cxnLst>
            <a:rect l="0" t="0" r="r" b="b"/>
            <a:pathLst>
              <a:path w="96" h="96">
                <a:moveTo>
                  <a:pt x="0" y="96"/>
                </a:moveTo>
                <a:lnTo>
                  <a:pt x="48" y="0"/>
                </a:lnTo>
                <a:lnTo>
                  <a:pt x="96" y="96"/>
                </a:lnTo>
              </a:path>
            </a:pathLst>
          </a:cu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7244" name="Freeform 28"/>
          <p:cNvSpPr>
            <a:spLocks/>
          </p:cNvSpPr>
          <p:nvPr/>
        </p:nvSpPr>
        <p:spPr bwMode="auto">
          <a:xfrm>
            <a:off x="2438400" y="1676400"/>
            <a:ext cx="1295400" cy="152400"/>
          </a:xfrm>
          <a:custGeom>
            <a:avLst/>
            <a:gdLst/>
            <a:ahLst/>
            <a:cxnLst>
              <a:cxn ang="0">
                <a:pos x="0" y="96"/>
              </a:cxn>
              <a:cxn ang="0">
                <a:pos x="0" y="0"/>
              </a:cxn>
              <a:cxn ang="0">
                <a:pos x="816" y="0"/>
              </a:cxn>
            </a:cxnLst>
            <a:rect l="0" t="0" r="r" b="b"/>
            <a:pathLst>
              <a:path w="816" h="96">
                <a:moveTo>
                  <a:pt x="0" y="96"/>
                </a:moveTo>
                <a:lnTo>
                  <a:pt x="0" y="0"/>
                </a:lnTo>
                <a:lnTo>
                  <a:pt x="816"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7245" name="Line 29"/>
          <p:cNvSpPr>
            <a:spLocks noChangeShapeType="1"/>
          </p:cNvSpPr>
          <p:nvPr/>
        </p:nvSpPr>
        <p:spPr bwMode="auto">
          <a:xfrm>
            <a:off x="4038600" y="1676400"/>
            <a:ext cx="990600"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7246" name="Freeform 30"/>
          <p:cNvSpPr>
            <a:spLocks/>
          </p:cNvSpPr>
          <p:nvPr/>
        </p:nvSpPr>
        <p:spPr bwMode="auto">
          <a:xfrm>
            <a:off x="2743200" y="1917700"/>
            <a:ext cx="1066800" cy="673100"/>
          </a:xfrm>
          <a:custGeom>
            <a:avLst/>
            <a:gdLst/>
            <a:ahLst/>
            <a:cxnLst>
              <a:cxn ang="0">
                <a:pos x="672" y="384"/>
              </a:cxn>
              <a:cxn ang="0">
                <a:pos x="672" y="144"/>
              </a:cxn>
              <a:cxn ang="0">
                <a:pos x="336" y="144"/>
              </a:cxn>
              <a:cxn ang="0">
                <a:pos x="336" y="0"/>
              </a:cxn>
              <a:cxn ang="0">
                <a:pos x="0" y="0"/>
              </a:cxn>
            </a:cxnLst>
            <a:rect l="0" t="0" r="r" b="b"/>
            <a:pathLst>
              <a:path w="672" h="384">
                <a:moveTo>
                  <a:pt x="672" y="384"/>
                </a:moveTo>
                <a:lnTo>
                  <a:pt x="672" y="144"/>
                </a:lnTo>
                <a:lnTo>
                  <a:pt x="336" y="144"/>
                </a:lnTo>
                <a:lnTo>
                  <a:pt x="336" y="0"/>
                </a:lnTo>
                <a:lnTo>
                  <a:pt x="0"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7256" name="Freeform 40"/>
          <p:cNvSpPr>
            <a:spLocks/>
          </p:cNvSpPr>
          <p:nvPr/>
        </p:nvSpPr>
        <p:spPr bwMode="auto">
          <a:xfrm>
            <a:off x="3810000" y="1676400"/>
            <a:ext cx="838200" cy="2743200"/>
          </a:xfrm>
          <a:custGeom>
            <a:avLst/>
            <a:gdLst/>
            <a:ahLst/>
            <a:cxnLst>
              <a:cxn ang="0">
                <a:pos x="528" y="0"/>
              </a:cxn>
              <a:cxn ang="0">
                <a:pos x="528" y="1728"/>
              </a:cxn>
              <a:cxn ang="0">
                <a:pos x="0" y="1728"/>
              </a:cxn>
              <a:cxn ang="0">
                <a:pos x="0" y="1056"/>
              </a:cxn>
            </a:cxnLst>
            <a:rect l="0" t="0" r="r" b="b"/>
            <a:pathLst>
              <a:path w="528" h="1728">
                <a:moveTo>
                  <a:pt x="528" y="0"/>
                </a:moveTo>
                <a:lnTo>
                  <a:pt x="528" y="1728"/>
                </a:lnTo>
                <a:lnTo>
                  <a:pt x="0" y="1728"/>
                </a:lnTo>
                <a:lnTo>
                  <a:pt x="0" y="1056"/>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7257" name="Text Box 41"/>
          <p:cNvSpPr txBox="1">
            <a:spLocks noChangeArrowheads="1"/>
          </p:cNvSpPr>
          <p:nvPr/>
        </p:nvSpPr>
        <p:spPr bwMode="auto">
          <a:xfrm>
            <a:off x="6172200" y="3352800"/>
            <a:ext cx="815865" cy="523220"/>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sz="1400">
                <a:solidFill>
                  <a:srgbClr val="000000"/>
                </a:solidFill>
                <a:latin typeface="Gill Sans MT" pitchFamily="34" charset="0"/>
              </a:rPr>
              <a:t>Correct</a:t>
            </a:r>
          </a:p>
          <a:p>
            <a:pPr algn="ctr" fontAlgn="base">
              <a:spcBef>
                <a:spcPct val="0"/>
              </a:spcBef>
              <a:spcAft>
                <a:spcPct val="0"/>
              </a:spcAft>
            </a:pPr>
            <a:r>
              <a:rPr lang="en-US" sz="1400">
                <a:solidFill>
                  <a:srgbClr val="000000"/>
                </a:solidFill>
                <a:latin typeface="Gill Sans MT" pitchFamily="34" charset="0"/>
              </a:rPr>
              <a:t>Dir Pred</a:t>
            </a:r>
          </a:p>
        </p:txBody>
      </p:sp>
      <p:sp>
        <p:nvSpPr>
          <p:cNvPr id="137258" name="Text Box 42"/>
          <p:cNvSpPr txBox="1">
            <a:spLocks noChangeArrowheads="1"/>
          </p:cNvSpPr>
          <p:nvPr/>
        </p:nvSpPr>
        <p:spPr bwMode="auto">
          <a:xfrm>
            <a:off x="7089775" y="3352800"/>
            <a:ext cx="1139825" cy="523220"/>
          </a:xfrm>
          <a:prstGeom prst="rect">
            <a:avLst/>
          </a:prstGeom>
          <a:noFill/>
          <a:ln w="9525">
            <a:noFill/>
            <a:miter lim="800000"/>
            <a:headEnd/>
            <a:tailEnd/>
          </a:ln>
          <a:effectLst/>
        </p:spPr>
        <p:txBody>
          <a:bodyPr>
            <a:spAutoFit/>
          </a:bodyPr>
          <a:lstStyle/>
          <a:p>
            <a:pPr algn="ctr" fontAlgn="base">
              <a:spcBef>
                <a:spcPct val="0"/>
              </a:spcBef>
              <a:spcAft>
                <a:spcPct val="0"/>
              </a:spcAft>
            </a:pPr>
            <a:r>
              <a:rPr lang="en-US" sz="1400">
                <a:solidFill>
                  <a:srgbClr val="000000"/>
                </a:solidFill>
                <a:latin typeface="Gill Sans MT" pitchFamily="34" charset="0"/>
              </a:rPr>
              <a:t>Correct</a:t>
            </a:r>
          </a:p>
          <a:p>
            <a:pPr algn="ctr" fontAlgn="base">
              <a:spcBef>
                <a:spcPct val="0"/>
              </a:spcBef>
              <a:spcAft>
                <a:spcPct val="0"/>
              </a:spcAft>
            </a:pPr>
            <a:r>
              <a:rPr lang="en-US" sz="1400">
                <a:solidFill>
                  <a:srgbClr val="000000"/>
                </a:solidFill>
                <a:latin typeface="Gill Sans MT" pitchFamily="34" charset="0"/>
              </a:rPr>
              <a:t>Target Pred</a:t>
            </a:r>
          </a:p>
        </p:txBody>
      </p:sp>
      <p:sp>
        <p:nvSpPr>
          <p:cNvPr id="137259" name="Text Box 43"/>
          <p:cNvSpPr txBox="1">
            <a:spLocks noChangeArrowheads="1"/>
          </p:cNvSpPr>
          <p:nvPr/>
        </p:nvSpPr>
        <p:spPr bwMode="auto">
          <a:xfrm>
            <a:off x="5105400" y="3581400"/>
            <a:ext cx="434734" cy="307777"/>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sz="1400">
                <a:solidFill>
                  <a:srgbClr val="000000"/>
                </a:solidFill>
                <a:latin typeface="Gill Sans MT" pitchFamily="34" charset="0"/>
              </a:rPr>
              <a:t>br1</a:t>
            </a:r>
          </a:p>
        </p:txBody>
      </p:sp>
      <p:sp>
        <p:nvSpPr>
          <p:cNvPr id="137260" name="Text Box 44"/>
          <p:cNvSpPr txBox="1">
            <a:spLocks noChangeArrowheads="1"/>
          </p:cNvSpPr>
          <p:nvPr/>
        </p:nvSpPr>
        <p:spPr bwMode="auto">
          <a:xfrm>
            <a:off x="5562600" y="3581400"/>
            <a:ext cx="434735" cy="307777"/>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sz="1400">
                <a:solidFill>
                  <a:srgbClr val="000000"/>
                </a:solidFill>
                <a:latin typeface="Gill Sans MT" pitchFamily="34" charset="0"/>
              </a:rPr>
              <a:t>br2</a:t>
            </a:r>
          </a:p>
        </p:txBody>
      </p:sp>
      <p:sp>
        <p:nvSpPr>
          <p:cNvPr id="137261" name="Text Box 45"/>
          <p:cNvSpPr txBox="1">
            <a:spLocks noChangeArrowheads="1"/>
          </p:cNvSpPr>
          <p:nvPr/>
        </p:nvSpPr>
        <p:spPr bwMode="auto">
          <a:xfrm>
            <a:off x="2286000" y="4495800"/>
            <a:ext cx="1976823"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dirty="0">
                <a:solidFill>
                  <a:srgbClr val="000000"/>
                </a:solidFill>
                <a:latin typeface="Gill Sans MT" pitchFamily="34" charset="0"/>
              </a:rPr>
              <a:t>Cache Line address</a:t>
            </a:r>
          </a:p>
        </p:txBody>
      </p:sp>
      <p:sp>
        <p:nvSpPr>
          <p:cNvPr id="137262" name="Text Box 46"/>
          <p:cNvSpPr txBox="1">
            <a:spLocks noChangeArrowheads="1"/>
          </p:cNvSpPr>
          <p:nvPr/>
        </p:nvSpPr>
        <p:spPr bwMode="auto">
          <a:xfrm>
            <a:off x="5149850" y="3976688"/>
            <a:ext cx="364202"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N</a:t>
            </a:r>
          </a:p>
        </p:txBody>
      </p:sp>
      <p:sp>
        <p:nvSpPr>
          <p:cNvPr id="137263" name="Text Box 47"/>
          <p:cNvSpPr txBox="1">
            <a:spLocks noChangeArrowheads="1"/>
          </p:cNvSpPr>
          <p:nvPr/>
        </p:nvSpPr>
        <p:spPr bwMode="auto">
          <a:xfrm>
            <a:off x="5607050" y="3962400"/>
            <a:ext cx="364202"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N</a:t>
            </a:r>
          </a:p>
        </p:txBody>
      </p:sp>
      <p:sp>
        <p:nvSpPr>
          <p:cNvPr id="137264" name="Text Box 48"/>
          <p:cNvSpPr txBox="1">
            <a:spLocks noChangeArrowheads="1"/>
          </p:cNvSpPr>
          <p:nvPr/>
        </p:nvSpPr>
        <p:spPr bwMode="auto">
          <a:xfrm>
            <a:off x="6413500" y="3976688"/>
            <a:ext cx="364202"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N</a:t>
            </a:r>
          </a:p>
        </p:txBody>
      </p:sp>
      <p:sp>
        <p:nvSpPr>
          <p:cNvPr id="137265" name="Text Box 49"/>
          <p:cNvSpPr txBox="1">
            <a:spLocks noChangeArrowheads="1"/>
          </p:cNvSpPr>
          <p:nvPr/>
        </p:nvSpPr>
        <p:spPr bwMode="auto">
          <a:xfrm>
            <a:off x="7512050" y="3976688"/>
            <a:ext cx="335348"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a:t>
            </a:r>
          </a:p>
        </p:txBody>
      </p:sp>
      <p:sp>
        <p:nvSpPr>
          <p:cNvPr id="137266" name="Text Box 50"/>
          <p:cNvSpPr txBox="1">
            <a:spLocks noChangeArrowheads="1"/>
          </p:cNvSpPr>
          <p:nvPr/>
        </p:nvSpPr>
        <p:spPr bwMode="auto">
          <a:xfrm>
            <a:off x="6461125" y="2833688"/>
            <a:ext cx="348172"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X</a:t>
            </a:r>
          </a:p>
        </p:txBody>
      </p:sp>
      <p:sp>
        <p:nvSpPr>
          <p:cNvPr id="137267" name="Text Box 51"/>
          <p:cNvSpPr txBox="1">
            <a:spLocks noChangeArrowheads="1"/>
          </p:cNvSpPr>
          <p:nvPr/>
        </p:nvSpPr>
        <p:spPr bwMode="auto">
          <a:xfrm>
            <a:off x="7893050" y="2833688"/>
            <a:ext cx="336550" cy="36671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Y</a:t>
            </a:r>
          </a:p>
        </p:txBody>
      </p:sp>
      <p:cxnSp>
        <p:nvCxnSpPr>
          <p:cNvPr id="137268" name="AutoShape 52"/>
          <p:cNvCxnSpPr>
            <a:cxnSpLocks noChangeShapeType="1"/>
            <a:stCxn id="137224" idx="2"/>
            <a:endCxn id="137266" idx="1"/>
          </p:cNvCxnSpPr>
          <p:nvPr/>
        </p:nvCxnSpPr>
        <p:spPr bwMode="auto">
          <a:xfrm rot="16200000" flipH="1">
            <a:off x="6179085" y="2736314"/>
            <a:ext cx="275154" cy="288925"/>
          </a:xfrm>
          <a:prstGeom prst="curvedConnector2">
            <a:avLst/>
          </a:prstGeom>
          <a:noFill/>
          <a:ln w="9525">
            <a:solidFill>
              <a:schemeClr val="tx1"/>
            </a:solidFill>
            <a:round/>
            <a:headEnd/>
            <a:tailEnd type="triangle" w="med" len="med"/>
          </a:ln>
          <a:effectLst/>
        </p:spPr>
      </p:cxnSp>
      <p:cxnSp>
        <p:nvCxnSpPr>
          <p:cNvPr id="137269" name="AutoShape 53"/>
          <p:cNvCxnSpPr>
            <a:cxnSpLocks noChangeShapeType="1"/>
            <a:stCxn id="137226" idx="2"/>
            <a:endCxn id="137267" idx="1"/>
          </p:cNvCxnSpPr>
          <p:nvPr/>
        </p:nvCxnSpPr>
        <p:spPr bwMode="auto">
          <a:xfrm rot="16200000" flipH="1">
            <a:off x="7657306" y="2782094"/>
            <a:ext cx="274638" cy="196850"/>
          </a:xfrm>
          <a:prstGeom prst="curvedConnector2">
            <a:avLst/>
          </a:prstGeom>
          <a:noFill/>
          <a:ln w="9525">
            <a:solidFill>
              <a:schemeClr val="tx1"/>
            </a:solidFill>
            <a:round/>
            <a:headEnd/>
            <a:tailEnd type="triangle" w="med" len="med"/>
          </a:ln>
          <a:effectLst/>
        </p:spPr>
      </p:cxnSp>
      <p:sp>
        <p:nvSpPr>
          <p:cNvPr id="137270" name="Text Box 54"/>
          <p:cNvSpPr txBox="1">
            <a:spLocks noChangeArrowheads="1"/>
          </p:cNvSpPr>
          <p:nvPr/>
        </p:nvSpPr>
        <p:spPr bwMode="auto">
          <a:xfrm>
            <a:off x="5149850" y="4357688"/>
            <a:ext cx="364202"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N</a:t>
            </a:r>
          </a:p>
        </p:txBody>
      </p:sp>
      <p:sp>
        <p:nvSpPr>
          <p:cNvPr id="137271" name="Text Box 55"/>
          <p:cNvSpPr txBox="1">
            <a:spLocks noChangeArrowheads="1"/>
          </p:cNvSpPr>
          <p:nvPr/>
        </p:nvSpPr>
        <p:spPr bwMode="auto">
          <a:xfrm>
            <a:off x="5607050" y="4343400"/>
            <a:ext cx="324128"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T</a:t>
            </a:r>
          </a:p>
        </p:txBody>
      </p:sp>
      <p:sp>
        <p:nvSpPr>
          <p:cNvPr id="137272" name="Text Box 56"/>
          <p:cNvSpPr txBox="1">
            <a:spLocks noChangeArrowheads="1"/>
          </p:cNvSpPr>
          <p:nvPr/>
        </p:nvSpPr>
        <p:spPr bwMode="auto">
          <a:xfrm>
            <a:off x="6413500" y="4357688"/>
            <a:ext cx="324128"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T</a:t>
            </a:r>
          </a:p>
        </p:txBody>
      </p:sp>
      <p:sp>
        <p:nvSpPr>
          <p:cNvPr id="137273" name="Text Box 57"/>
          <p:cNvSpPr txBox="1">
            <a:spLocks noChangeArrowheads="1"/>
          </p:cNvSpPr>
          <p:nvPr/>
        </p:nvSpPr>
        <p:spPr bwMode="auto">
          <a:xfrm>
            <a:off x="7512050" y="4357688"/>
            <a:ext cx="324128"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Y</a:t>
            </a:r>
          </a:p>
        </p:txBody>
      </p:sp>
      <p:sp>
        <p:nvSpPr>
          <p:cNvPr id="137274" name="Text Box 58"/>
          <p:cNvSpPr txBox="1">
            <a:spLocks noChangeArrowheads="1"/>
          </p:cNvSpPr>
          <p:nvPr/>
        </p:nvSpPr>
        <p:spPr bwMode="auto">
          <a:xfrm>
            <a:off x="5149850" y="4738688"/>
            <a:ext cx="324128"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T</a:t>
            </a:r>
          </a:p>
        </p:txBody>
      </p:sp>
      <p:sp>
        <p:nvSpPr>
          <p:cNvPr id="137275" name="Text Box 59"/>
          <p:cNvSpPr txBox="1">
            <a:spLocks noChangeArrowheads="1"/>
          </p:cNvSpPr>
          <p:nvPr/>
        </p:nvSpPr>
        <p:spPr bwMode="auto">
          <a:xfrm>
            <a:off x="5607050" y="4724400"/>
            <a:ext cx="335348"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a:t>
            </a:r>
          </a:p>
        </p:txBody>
      </p:sp>
      <p:sp>
        <p:nvSpPr>
          <p:cNvPr id="137276" name="Text Box 60"/>
          <p:cNvSpPr txBox="1">
            <a:spLocks noChangeArrowheads="1"/>
          </p:cNvSpPr>
          <p:nvPr/>
        </p:nvSpPr>
        <p:spPr bwMode="auto">
          <a:xfrm>
            <a:off x="6413500" y="4738688"/>
            <a:ext cx="324128"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T</a:t>
            </a:r>
          </a:p>
        </p:txBody>
      </p:sp>
      <p:sp>
        <p:nvSpPr>
          <p:cNvPr id="137277" name="Text Box 61"/>
          <p:cNvSpPr txBox="1">
            <a:spLocks noChangeArrowheads="1"/>
          </p:cNvSpPr>
          <p:nvPr/>
        </p:nvSpPr>
        <p:spPr bwMode="auto">
          <a:xfrm>
            <a:off x="7512050" y="4738688"/>
            <a:ext cx="348172"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X</a:t>
            </a:r>
          </a:p>
        </p:txBody>
      </p:sp>
      <p:sp>
        <p:nvSpPr>
          <p:cNvPr id="137278" name="Line 62"/>
          <p:cNvSpPr>
            <a:spLocks noChangeShapeType="1"/>
          </p:cNvSpPr>
          <p:nvPr/>
        </p:nvSpPr>
        <p:spPr bwMode="auto">
          <a:xfrm>
            <a:off x="5029200" y="3886200"/>
            <a:ext cx="3200400" cy="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7279" name="Line 63"/>
          <p:cNvSpPr>
            <a:spLocks noChangeShapeType="1"/>
          </p:cNvSpPr>
          <p:nvPr/>
        </p:nvSpPr>
        <p:spPr bwMode="auto">
          <a:xfrm>
            <a:off x="6096000" y="3352800"/>
            <a:ext cx="0" cy="18288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grpSp>
        <p:nvGrpSpPr>
          <p:cNvPr id="137285" name="Group 69"/>
          <p:cNvGrpSpPr>
            <a:grpSpLocks/>
          </p:cNvGrpSpPr>
          <p:nvPr/>
        </p:nvGrpSpPr>
        <p:grpSpPr bwMode="auto">
          <a:xfrm>
            <a:off x="2362200" y="1524000"/>
            <a:ext cx="2514600" cy="2895600"/>
            <a:chOff x="1536" y="1296"/>
            <a:chExt cx="1584" cy="1824"/>
          </a:xfrm>
        </p:grpSpPr>
        <p:sp>
          <p:nvSpPr>
            <p:cNvPr id="137282" name="AutoShape 66"/>
            <p:cNvSpPr>
              <a:spLocks noChangeArrowheads="1"/>
            </p:cNvSpPr>
            <p:nvPr/>
          </p:nvSpPr>
          <p:spPr bwMode="auto">
            <a:xfrm>
              <a:off x="2400" y="1440"/>
              <a:ext cx="720" cy="1680"/>
            </a:xfrm>
            <a:prstGeom prst="curvedLeftArrow">
              <a:avLst>
                <a:gd name="adj1" fmla="val 46667"/>
                <a:gd name="adj2" fmla="val 93333"/>
                <a:gd name="adj3" fmla="val 33333"/>
              </a:avLst>
            </a:prstGeom>
            <a:solidFill>
              <a:srgbClr val="00FF00">
                <a:alpha val="50000"/>
              </a:srgbClr>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7283" name="AutoShape 67"/>
            <p:cNvSpPr>
              <a:spLocks noChangeArrowheads="1"/>
            </p:cNvSpPr>
            <p:nvPr/>
          </p:nvSpPr>
          <p:spPr bwMode="auto">
            <a:xfrm rot="10800000">
              <a:off x="1536" y="1296"/>
              <a:ext cx="720" cy="1680"/>
            </a:xfrm>
            <a:prstGeom prst="curvedLeftArrow">
              <a:avLst>
                <a:gd name="adj1" fmla="val 46667"/>
                <a:gd name="adj2" fmla="val 93333"/>
                <a:gd name="adj3" fmla="val 33333"/>
              </a:avLst>
            </a:prstGeom>
            <a:solidFill>
              <a:srgbClr val="00FF00">
                <a:alpha val="50000"/>
              </a:srgbClr>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grpSp>
        <p:nvGrpSpPr>
          <p:cNvPr id="137290" name="Group 74"/>
          <p:cNvGrpSpPr>
            <a:grpSpLocks/>
          </p:cNvGrpSpPr>
          <p:nvPr/>
        </p:nvGrpSpPr>
        <p:grpSpPr bwMode="auto">
          <a:xfrm>
            <a:off x="5181600" y="4267200"/>
            <a:ext cx="3581400" cy="1905000"/>
            <a:chOff x="3312" y="3024"/>
            <a:chExt cx="2256" cy="1200"/>
          </a:xfrm>
          <a:scene3d>
            <a:camera prst="orthographicFront">
              <a:rot lat="0" lon="0" rev="0"/>
            </a:camera>
            <a:lightRig rig="contrasting" dir="t">
              <a:rot lat="0" lon="0" rev="1500000"/>
            </a:lightRig>
          </a:scene3d>
        </p:grpSpPr>
        <p:sp>
          <p:nvSpPr>
            <p:cNvPr id="137287" name="Oval 71"/>
            <p:cNvSpPr>
              <a:spLocks noChangeArrowheads="1"/>
            </p:cNvSpPr>
            <p:nvPr/>
          </p:nvSpPr>
          <p:spPr bwMode="auto">
            <a:xfrm>
              <a:off x="4656" y="3024"/>
              <a:ext cx="288" cy="624"/>
            </a:xfrm>
            <a:prstGeom prst="ellipse">
              <a:avLst/>
            </a:prstGeom>
            <a:noFill/>
            <a:ln w="38100">
              <a:noFill/>
              <a:round/>
              <a:headEnd/>
              <a:tailEnd/>
            </a:ln>
            <a:effectLst>
              <a:outerShdw blurRad="149987" dist="250190" dir="8460000" algn="ctr">
                <a:srgbClr val="000000">
                  <a:alpha val="28000"/>
                </a:srgbClr>
              </a:outerShdw>
            </a:effectLst>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7289" name="AutoShape 73"/>
            <p:cNvSpPr>
              <a:spLocks noChangeArrowheads="1"/>
            </p:cNvSpPr>
            <p:nvPr/>
          </p:nvSpPr>
          <p:spPr bwMode="auto">
            <a:xfrm>
              <a:off x="3312" y="3648"/>
              <a:ext cx="2256" cy="576"/>
            </a:xfrm>
            <a:prstGeom prst="roundRect">
              <a:avLst>
                <a:gd name="adj" fmla="val 16667"/>
              </a:avLst>
            </a:prstGeom>
            <a:solidFill>
              <a:srgbClr val="0000FF"/>
            </a:solidFill>
            <a:ln w="9525">
              <a:noFill/>
              <a:round/>
              <a:headEnd/>
              <a:tailEnd/>
            </a:ln>
            <a:effectLst>
              <a:outerShdw blurRad="149987" dist="250190" dir="8460000" algn="ctr">
                <a:srgbClr val="000000">
                  <a:alpha val="28000"/>
                </a:srgbClr>
              </a:outerShdw>
            </a:effectLst>
            <a:sp3d prstMaterial="metal">
              <a:bevelT w="88900" h="88900"/>
            </a:sp3d>
          </p:spPr>
          <p:txBody>
            <a:bodyPr wrap="none" anchor="ctr"/>
            <a:lstStyle/>
            <a:p>
              <a:pPr algn="ctr" fontAlgn="base">
                <a:spcBef>
                  <a:spcPct val="0"/>
                </a:spcBef>
                <a:spcAft>
                  <a:spcPct val="0"/>
                </a:spcAft>
              </a:pPr>
              <a:r>
                <a:rPr lang="en-US" dirty="0">
                  <a:solidFill>
                    <a:srgbClr val="FFFFFF"/>
                  </a:solidFill>
                  <a:latin typeface="Gill Sans MT" pitchFamily="34" charset="0"/>
                </a:rPr>
                <a:t>This is still challenging: we may</a:t>
              </a:r>
            </a:p>
            <a:p>
              <a:pPr algn="ctr" fontAlgn="base">
                <a:spcBef>
                  <a:spcPct val="0"/>
                </a:spcBef>
                <a:spcAft>
                  <a:spcPct val="0"/>
                </a:spcAft>
              </a:pPr>
              <a:r>
                <a:rPr lang="en-US" dirty="0">
                  <a:solidFill>
                    <a:srgbClr val="FFFFFF"/>
                  </a:solidFill>
                  <a:latin typeface="Gill Sans MT" pitchFamily="34" charset="0"/>
                </a:rPr>
                <a:t>need to choose between multiple</a:t>
              </a:r>
            </a:p>
            <a:p>
              <a:pPr algn="ctr" fontAlgn="base">
                <a:spcBef>
                  <a:spcPct val="0"/>
                </a:spcBef>
                <a:spcAft>
                  <a:spcPct val="0"/>
                </a:spcAft>
              </a:pPr>
              <a:r>
                <a:rPr lang="en-US" dirty="0">
                  <a:solidFill>
                    <a:srgbClr val="FFFFFF"/>
                  </a:solidFill>
                  <a:latin typeface="Gill Sans MT" pitchFamily="34" charset="0"/>
                </a:rPr>
                <a:t>targets for the same cache line</a:t>
              </a:r>
            </a:p>
          </p:txBody>
        </p:sp>
      </p:grpSp>
      <p:sp>
        <p:nvSpPr>
          <p:cNvPr id="63" name="TextBox 62"/>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Latency determined by branch predictor</a:t>
            </a:r>
          </a:p>
        </p:txBody>
      </p:sp>
    </p:spTree>
    <p:extLst>
      <p:ext uri="{BB962C8B-B14F-4D97-AF65-F5344CB8AC3E}">
        <p14:creationId xmlns:p14="http://schemas.microsoft.com/office/powerpoint/2010/main" val="3976685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2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729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normAutofit fontScale="90000"/>
          </a:bodyPr>
          <a:lstStyle/>
          <a:p>
            <a:r>
              <a:rPr lang="en-US"/>
              <a:t>Multiple Branch Prediction</a:t>
            </a:r>
          </a:p>
        </p:txBody>
      </p:sp>
      <p:sp>
        <p:nvSpPr>
          <p:cNvPr id="138309" name="Freeform 69"/>
          <p:cNvSpPr>
            <a:spLocks/>
          </p:cNvSpPr>
          <p:nvPr/>
        </p:nvSpPr>
        <p:spPr bwMode="auto">
          <a:xfrm>
            <a:off x="3810000" y="4235450"/>
            <a:ext cx="3505200" cy="990600"/>
          </a:xfrm>
          <a:custGeom>
            <a:avLst/>
            <a:gdLst/>
            <a:ahLst/>
            <a:cxnLst>
              <a:cxn ang="0">
                <a:pos x="1968" y="0"/>
              </a:cxn>
              <a:cxn ang="0">
                <a:pos x="2208" y="0"/>
              </a:cxn>
              <a:cxn ang="0">
                <a:pos x="2208" y="624"/>
              </a:cxn>
              <a:cxn ang="0">
                <a:pos x="0" y="624"/>
              </a:cxn>
            </a:cxnLst>
            <a:rect l="0" t="0" r="r" b="b"/>
            <a:pathLst>
              <a:path w="2208" h="624">
                <a:moveTo>
                  <a:pt x="1968" y="0"/>
                </a:moveTo>
                <a:lnTo>
                  <a:pt x="2208" y="0"/>
                </a:lnTo>
                <a:lnTo>
                  <a:pt x="2208" y="624"/>
                </a:lnTo>
                <a:lnTo>
                  <a:pt x="0" y="624"/>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244" name="Rectangle 4"/>
          <p:cNvSpPr>
            <a:spLocks noChangeArrowheads="1"/>
          </p:cNvSpPr>
          <p:nvPr/>
        </p:nvSpPr>
        <p:spPr bwMode="auto">
          <a:xfrm>
            <a:off x="5247526" y="3048000"/>
            <a:ext cx="914400" cy="990600"/>
          </a:xfrm>
          <a:prstGeom prst="rect">
            <a:avLst/>
          </a:prstGeom>
          <a:solidFill>
            <a:srgbClr val="008000"/>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err="1">
                <a:solidFill>
                  <a:srgbClr val="FFFFFF"/>
                </a:solidFill>
                <a:latin typeface="Gill Sans MT" pitchFamily="34" charset="0"/>
              </a:rPr>
              <a:t>Dir</a:t>
            </a:r>
            <a:r>
              <a:rPr lang="en-US" dirty="0">
                <a:solidFill>
                  <a:srgbClr val="FFFFFF"/>
                </a:solidFill>
                <a:latin typeface="Gill Sans MT" pitchFamily="34" charset="0"/>
              </a:rPr>
              <a:t> </a:t>
            </a:r>
            <a:r>
              <a:rPr lang="en-US" dirty="0" err="1">
                <a:solidFill>
                  <a:srgbClr val="FFFFFF"/>
                </a:solidFill>
                <a:latin typeface="Gill Sans MT" pitchFamily="34" charset="0"/>
              </a:rPr>
              <a:t>Pred</a:t>
            </a:r>
            <a:endParaRPr lang="en-US" dirty="0">
              <a:solidFill>
                <a:srgbClr val="FFFFFF"/>
              </a:solidFill>
              <a:latin typeface="Gill Sans MT" pitchFamily="34" charset="0"/>
            </a:endParaRPr>
          </a:p>
          <a:p>
            <a:pPr algn="ctr" fontAlgn="base">
              <a:spcBef>
                <a:spcPct val="0"/>
              </a:spcBef>
              <a:spcAft>
                <a:spcPct val="0"/>
              </a:spcAft>
            </a:pPr>
            <a:endParaRPr lang="en-US" dirty="0">
              <a:solidFill>
                <a:srgbClr val="FFFFFF"/>
              </a:solidFill>
              <a:latin typeface="Gill Sans MT" pitchFamily="34" charset="0"/>
            </a:endParaRPr>
          </a:p>
        </p:txBody>
      </p:sp>
      <p:sp>
        <p:nvSpPr>
          <p:cNvPr id="138245" name="Rectangle 5"/>
          <p:cNvSpPr>
            <a:spLocks noChangeArrowheads="1"/>
          </p:cNvSpPr>
          <p:nvPr/>
        </p:nvSpPr>
        <p:spPr bwMode="auto">
          <a:xfrm>
            <a:off x="3124200" y="3048000"/>
            <a:ext cx="1828800" cy="990600"/>
          </a:xfrm>
          <a:prstGeom prst="rect">
            <a:avLst/>
          </a:prstGeom>
          <a:solidFill>
            <a:srgbClr val="008000"/>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FFFFFF"/>
                </a:solidFill>
                <a:latin typeface="Gill Sans MT" pitchFamily="34" charset="0"/>
              </a:rPr>
              <a:t>Target </a:t>
            </a:r>
            <a:r>
              <a:rPr lang="en-US" dirty="0" err="1">
                <a:solidFill>
                  <a:srgbClr val="FFFFFF"/>
                </a:solidFill>
                <a:latin typeface="Gill Sans MT" pitchFamily="34" charset="0"/>
              </a:rPr>
              <a:t>Pred</a:t>
            </a:r>
            <a:endParaRPr lang="en-US" dirty="0">
              <a:solidFill>
                <a:srgbClr val="FFFFFF"/>
              </a:solidFill>
              <a:latin typeface="Gill Sans MT" pitchFamily="34" charset="0"/>
            </a:endParaRPr>
          </a:p>
          <a:p>
            <a:pPr algn="ctr" fontAlgn="base">
              <a:spcBef>
                <a:spcPct val="0"/>
              </a:spcBef>
              <a:spcAft>
                <a:spcPct val="0"/>
              </a:spcAft>
            </a:pPr>
            <a:endParaRPr lang="en-US" dirty="0">
              <a:solidFill>
                <a:srgbClr val="FFFFFF"/>
              </a:solidFill>
              <a:latin typeface="Gill Sans MT" pitchFamily="34" charset="0"/>
            </a:endParaRPr>
          </a:p>
        </p:txBody>
      </p:sp>
      <p:sp>
        <p:nvSpPr>
          <p:cNvPr id="138254" name="Rectangle 14"/>
          <p:cNvSpPr>
            <a:spLocks noChangeArrowheads="1"/>
          </p:cNvSpPr>
          <p:nvPr/>
        </p:nvSpPr>
        <p:spPr bwMode="auto">
          <a:xfrm>
            <a:off x="5715000" y="1905000"/>
            <a:ext cx="304800" cy="4572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8255" name="Freeform 15"/>
          <p:cNvSpPr>
            <a:spLocks/>
          </p:cNvSpPr>
          <p:nvPr/>
        </p:nvSpPr>
        <p:spPr bwMode="auto">
          <a:xfrm>
            <a:off x="5791200" y="2209800"/>
            <a:ext cx="152400" cy="152400"/>
          </a:xfrm>
          <a:custGeom>
            <a:avLst/>
            <a:gdLst/>
            <a:ahLst/>
            <a:cxnLst>
              <a:cxn ang="0">
                <a:pos x="0" y="96"/>
              </a:cxn>
              <a:cxn ang="0">
                <a:pos x="48" y="0"/>
              </a:cxn>
              <a:cxn ang="0">
                <a:pos x="96" y="96"/>
              </a:cxn>
            </a:cxnLst>
            <a:rect l="0" t="0" r="r" b="b"/>
            <a:pathLst>
              <a:path w="96" h="96">
                <a:moveTo>
                  <a:pt x="0" y="96"/>
                </a:moveTo>
                <a:lnTo>
                  <a:pt x="48" y="0"/>
                </a:lnTo>
                <a:lnTo>
                  <a:pt x="96" y="96"/>
                </a:lnTo>
              </a:path>
            </a:pathLst>
          </a:cu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257" name="Line 17"/>
          <p:cNvSpPr>
            <a:spLocks noChangeShapeType="1"/>
          </p:cNvSpPr>
          <p:nvPr/>
        </p:nvSpPr>
        <p:spPr bwMode="auto">
          <a:xfrm>
            <a:off x="6019800" y="2057400"/>
            <a:ext cx="990600"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266" name="Freeform 26"/>
          <p:cNvSpPr>
            <a:spLocks/>
          </p:cNvSpPr>
          <p:nvPr/>
        </p:nvSpPr>
        <p:spPr bwMode="auto">
          <a:xfrm>
            <a:off x="7010400" y="1905000"/>
            <a:ext cx="609600" cy="838200"/>
          </a:xfrm>
          <a:custGeom>
            <a:avLst/>
            <a:gdLst/>
            <a:ahLst/>
            <a:cxnLst>
              <a:cxn ang="0">
                <a:pos x="384" y="0"/>
              </a:cxn>
              <a:cxn ang="0">
                <a:pos x="0" y="0"/>
              </a:cxn>
              <a:cxn ang="0">
                <a:pos x="0" y="528"/>
              </a:cxn>
              <a:cxn ang="0">
                <a:pos x="384" y="528"/>
              </a:cxn>
            </a:cxnLst>
            <a:rect l="0" t="0" r="r" b="b"/>
            <a:pathLst>
              <a:path w="384" h="528">
                <a:moveTo>
                  <a:pt x="384" y="0"/>
                </a:moveTo>
                <a:lnTo>
                  <a:pt x="0" y="0"/>
                </a:lnTo>
                <a:lnTo>
                  <a:pt x="0" y="528"/>
                </a:lnTo>
                <a:lnTo>
                  <a:pt x="384" y="528"/>
                </a:lnTo>
              </a:path>
            </a:pathLst>
          </a:cu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chorCtr="0"/>
          <a:lstStyle/>
          <a:p>
            <a:pPr fontAlgn="base">
              <a:spcBef>
                <a:spcPct val="0"/>
              </a:spcBef>
              <a:spcAft>
                <a:spcPct val="0"/>
              </a:spcAft>
            </a:pPr>
            <a:r>
              <a:rPr lang="en-US" sz="2000" dirty="0">
                <a:solidFill>
                  <a:srgbClr val="FFFFFF"/>
                </a:solidFill>
                <a:latin typeface="Gill Sans MT" pitchFamily="34" charset="0"/>
              </a:rPr>
              <a:t>L1-I</a:t>
            </a:r>
          </a:p>
        </p:txBody>
      </p:sp>
      <p:sp>
        <p:nvSpPr>
          <p:cNvPr id="138269" name="Rectangle 29"/>
          <p:cNvSpPr>
            <a:spLocks noChangeArrowheads="1"/>
          </p:cNvSpPr>
          <p:nvPr/>
        </p:nvSpPr>
        <p:spPr bwMode="auto">
          <a:xfrm>
            <a:off x="5247526" y="3657600"/>
            <a:ext cx="228600" cy="228600"/>
          </a:xfrm>
          <a:prstGeom prst="rect">
            <a:avLst/>
          </a:prstGeom>
          <a:solidFill>
            <a:srgbClr val="CC99FF"/>
          </a:solidFill>
          <a:ln w="9525">
            <a:solidFill>
              <a:schemeClr val="tx1"/>
            </a:solidFill>
            <a:miter lim="800000"/>
            <a:headEnd/>
            <a:tailEnd/>
          </a:ln>
          <a:effectLst/>
        </p:spPr>
        <p:txBody>
          <a:bodyPr wrap="none" anchor="ctr"/>
          <a:lstStyle/>
          <a:p>
            <a:pPr algn="ctr" fontAlgn="base">
              <a:spcBef>
                <a:spcPct val="0"/>
              </a:spcBef>
              <a:spcAft>
                <a:spcPct val="0"/>
              </a:spcAft>
            </a:pPr>
            <a:r>
              <a:rPr lang="en-US" dirty="0">
                <a:solidFill>
                  <a:srgbClr val="000000"/>
                </a:solidFill>
                <a:latin typeface="Gill Sans MT" pitchFamily="34" charset="0"/>
              </a:rPr>
              <a:t>N</a:t>
            </a:r>
          </a:p>
        </p:txBody>
      </p:sp>
      <p:sp>
        <p:nvSpPr>
          <p:cNvPr id="138271" name="Rectangle 31"/>
          <p:cNvSpPr>
            <a:spLocks noChangeArrowheads="1"/>
          </p:cNvSpPr>
          <p:nvPr/>
        </p:nvSpPr>
        <p:spPr bwMode="auto">
          <a:xfrm>
            <a:off x="5476126" y="3657600"/>
            <a:ext cx="228600" cy="228600"/>
          </a:xfrm>
          <a:prstGeom prst="rect">
            <a:avLst/>
          </a:prstGeom>
          <a:solidFill>
            <a:srgbClr val="FF99CC"/>
          </a:solidFill>
          <a:ln w="9525">
            <a:solidFill>
              <a:schemeClr val="tx1"/>
            </a:solidFill>
            <a:miter lim="800000"/>
            <a:headEnd/>
            <a:tailEnd/>
          </a:ln>
          <a:effectLst/>
        </p:spPr>
        <p:txBody>
          <a:bodyPr wrap="none" anchor="ctr"/>
          <a:lstStyle/>
          <a:p>
            <a:pPr algn="ctr" fontAlgn="base">
              <a:spcBef>
                <a:spcPct val="0"/>
              </a:spcBef>
              <a:spcAft>
                <a:spcPct val="0"/>
              </a:spcAft>
            </a:pPr>
            <a:r>
              <a:rPr lang="en-US">
                <a:solidFill>
                  <a:srgbClr val="000000"/>
                </a:solidFill>
                <a:latin typeface="Gill Sans MT" pitchFamily="34" charset="0"/>
              </a:rPr>
              <a:t>N</a:t>
            </a:r>
          </a:p>
        </p:txBody>
      </p:sp>
      <p:sp>
        <p:nvSpPr>
          <p:cNvPr id="138272" name="Rectangle 32"/>
          <p:cNvSpPr>
            <a:spLocks noChangeArrowheads="1"/>
          </p:cNvSpPr>
          <p:nvPr/>
        </p:nvSpPr>
        <p:spPr bwMode="auto">
          <a:xfrm>
            <a:off x="5704726" y="3657600"/>
            <a:ext cx="228600" cy="228600"/>
          </a:xfrm>
          <a:prstGeom prst="rect">
            <a:avLst/>
          </a:prstGeom>
          <a:solidFill>
            <a:srgbClr val="CC99FF"/>
          </a:solidFill>
          <a:ln w="9525">
            <a:solidFill>
              <a:schemeClr val="tx1"/>
            </a:solidFill>
            <a:miter lim="800000"/>
            <a:headEnd/>
            <a:tailEnd/>
          </a:ln>
          <a:effectLst/>
        </p:spPr>
        <p:txBody>
          <a:bodyPr wrap="none" anchor="ctr"/>
          <a:lstStyle/>
          <a:p>
            <a:pPr algn="ctr" fontAlgn="base">
              <a:spcBef>
                <a:spcPct val="0"/>
              </a:spcBef>
              <a:spcAft>
                <a:spcPct val="0"/>
              </a:spcAft>
            </a:pPr>
            <a:r>
              <a:rPr lang="en-US">
                <a:solidFill>
                  <a:srgbClr val="000000"/>
                </a:solidFill>
                <a:latin typeface="Gill Sans MT" pitchFamily="34" charset="0"/>
              </a:rPr>
              <a:t>N</a:t>
            </a:r>
          </a:p>
        </p:txBody>
      </p:sp>
      <p:sp>
        <p:nvSpPr>
          <p:cNvPr id="138273" name="Rectangle 33"/>
          <p:cNvSpPr>
            <a:spLocks noChangeArrowheads="1"/>
          </p:cNvSpPr>
          <p:nvPr/>
        </p:nvSpPr>
        <p:spPr bwMode="auto">
          <a:xfrm>
            <a:off x="5933326" y="3657600"/>
            <a:ext cx="228600" cy="228600"/>
          </a:xfrm>
          <a:prstGeom prst="rect">
            <a:avLst/>
          </a:prstGeom>
          <a:solidFill>
            <a:srgbClr val="FF99CC"/>
          </a:solidFill>
          <a:ln w="9525">
            <a:solidFill>
              <a:schemeClr val="tx1"/>
            </a:solidFill>
            <a:miter lim="800000"/>
            <a:headEnd/>
            <a:tailEnd/>
          </a:ln>
          <a:effectLst/>
        </p:spPr>
        <p:txBody>
          <a:bodyPr wrap="none" anchor="ctr"/>
          <a:lstStyle/>
          <a:p>
            <a:pPr algn="ctr" fontAlgn="base">
              <a:spcBef>
                <a:spcPct val="0"/>
              </a:spcBef>
              <a:spcAft>
                <a:spcPct val="0"/>
              </a:spcAft>
            </a:pPr>
            <a:r>
              <a:rPr lang="en-US">
                <a:solidFill>
                  <a:srgbClr val="000000"/>
                </a:solidFill>
                <a:latin typeface="Gill Sans MT" pitchFamily="34" charset="0"/>
              </a:rPr>
              <a:t>T</a:t>
            </a:r>
          </a:p>
        </p:txBody>
      </p:sp>
      <p:sp>
        <p:nvSpPr>
          <p:cNvPr id="138274" name="Rectangle 34"/>
          <p:cNvSpPr>
            <a:spLocks noChangeArrowheads="1"/>
          </p:cNvSpPr>
          <p:nvPr/>
        </p:nvSpPr>
        <p:spPr bwMode="auto">
          <a:xfrm>
            <a:off x="3124200" y="3657600"/>
            <a:ext cx="457200" cy="228600"/>
          </a:xfrm>
          <a:prstGeom prst="rect">
            <a:avLst/>
          </a:prstGeom>
          <a:solidFill>
            <a:schemeClr val="accent1">
              <a:alpha val="70000"/>
            </a:schemeClr>
          </a:solidFill>
          <a:ln w="9525">
            <a:solidFill>
              <a:schemeClr val="tx1"/>
            </a:solidFill>
            <a:miter lim="800000"/>
            <a:headEnd/>
            <a:tailEnd/>
          </a:ln>
          <a:effectLst/>
        </p:spPr>
        <p:txBody>
          <a:bodyPr wrap="none" anchor="ctr"/>
          <a:lstStyle/>
          <a:p>
            <a:pPr algn="ctr" fontAlgn="base">
              <a:spcBef>
                <a:spcPct val="0"/>
              </a:spcBef>
              <a:spcAft>
                <a:spcPct val="0"/>
              </a:spcAft>
            </a:pPr>
            <a:r>
              <a:rPr lang="en-US" sz="1400">
                <a:solidFill>
                  <a:srgbClr val="000000"/>
                </a:solidFill>
                <a:latin typeface="Gill Sans MT" pitchFamily="34" charset="0"/>
              </a:rPr>
              <a:t>addr0</a:t>
            </a:r>
          </a:p>
        </p:txBody>
      </p:sp>
      <p:sp>
        <p:nvSpPr>
          <p:cNvPr id="138275" name="Rectangle 35"/>
          <p:cNvSpPr>
            <a:spLocks noChangeArrowheads="1"/>
          </p:cNvSpPr>
          <p:nvPr/>
        </p:nvSpPr>
        <p:spPr bwMode="auto">
          <a:xfrm>
            <a:off x="3581400" y="3657600"/>
            <a:ext cx="457200" cy="228600"/>
          </a:xfrm>
          <a:prstGeom prst="rect">
            <a:avLst/>
          </a:prstGeom>
          <a:solidFill>
            <a:schemeClr val="accent1"/>
          </a:solidFill>
          <a:ln w="9525">
            <a:solidFill>
              <a:schemeClr val="tx1"/>
            </a:solidFill>
            <a:miter lim="800000"/>
            <a:headEnd/>
            <a:tailEnd/>
          </a:ln>
          <a:effectLst/>
        </p:spPr>
        <p:txBody>
          <a:bodyPr wrap="none" anchor="ctr"/>
          <a:lstStyle/>
          <a:p>
            <a:pPr algn="ctr" fontAlgn="base">
              <a:spcBef>
                <a:spcPct val="0"/>
              </a:spcBef>
              <a:spcAft>
                <a:spcPct val="0"/>
              </a:spcAft>
            </a:pPr>
            <a:r>
              <a:rPr lang="en-US" sz="1400">
                <a:solidFill>
                  <a:srgbClr val="000000"/>
                </a:solidFill>
                <a:latin typeface="Gill Sans MT" pitchFamily="34" charset="0"/>
              </a:rPr>
              <a:t>addr1</a:t>
            </a:r>
          </a:p>
        </p:txBody>
      </p:sp>
      <p:sp>
        <p:nvSpPr>
          <p:cNvPr id="138276" name="Rectangle 36"/>
          <p:cNvSpPr>
            <a:spLocks noChangeArrowheads="1"/>
          </p:cNvSpPr>
          <p:nvPr/>
        </p:nvSpPr>
        <p:spPr bwMode="auto">
          <a:xfrm>
            <a:off x="4038600" y="3657600"/>
            <a:ext cx="457200" cy="228600"/>
          </a:xfrm>
          <a:prstGeom prst="rect">
            <a:avLst/>
          </a:prstGeom>
          <a:solidFill>
            <a:schemeClr val="accent1">
              <a:alpha val="70000"/>
            </a:schemeClr>
          </a:solidFill>
          <a:ln w="9525">
            <a:solidFill>
              <a:schemeClr val="tx1"/>
            </a:solidFill>
            <a:miter lim="800000"/>
            <a:headEnd/>
            <a:tailEnd/>
          </a:ln>
          <a:effectLst/>
        </p:spPr>
        <p:txBody>
          <a:bodyPr wrap="none" anchor="ctr"/>
          <a:lstStyle/>
          <a:p>
            <a:pPr algn="ctr" fontAlgn="base">
              <a:spcBef>
                <a:spcPct val="0"/>
              </a:spcBef>
              <a:spcAft>
                <a:spcPct val="0"/>
              </a:spcAft>
            </a:pPr>
            <a:r>
              <a:rPr lang="en-US" sz="1400">
                <a:solidFill>
                  <a:srgbClr val="000000"/>
                </a:solidFill>
                <a:latin typeface="Gill Sans MT" pitchFamily="34" charset="0"/>
              </a:rPr>
              <a:t>addr2</a:t>
            </a:r>
          </a:p>
        </p:txBody>
      </p:sp>
      <p:sp>
        <p:nvSpPr>
          <p:cNvPr id="138277" name="Rectangle 37"/>
          <p:cNvSpPr>
            <a:spLocks noChangeArrowheads="1"/>
          </p:cNvSpPr>
          <p:nvPr/>
        </p:nvSpPr>
        <p:spPr bwMode="auto">
          <a:xfrm>
            <a:off x="4495800" y="3657600"/>
            <a:ext cx="457200" cy="228600"/>
          </a:xfrm>
          <a:prstGeom prst="rect">
            <a:avLst/>
          </a:prstGeom>
          <a:solidFill>
            <a:schemeClr val="accent1"/>
          </a:solidFill>
          <a:ln w="9525">
            <a:solidFill>
              <a:schemeClr val="tx1"/>
            </a:solidFill>
            <a:miter lim="800000"/>
            <a:headEnd/>
            <a:tailEnd/>
          </a:ln>
          <a:effectLst/>
        </p:spPr>
        <p:txBody>
          <a:bodyPr wrap="none" anchor="ctr"/>
          <a:lstStyle/>
          <a:p>
            <a:pPr algn="ctr" fontAlgn="base">
              <a:spcBef>
                <a:spcPct val="0"/>
              </a:spcBef>
              <a:spcAft>
                <a:spcPct val="0"/>
              </a:spcAft>
            </a:pPr>
            <a:r>
              <a:rPr lang="en-US" sz="1400">
                <a:solidFill>
                  <a:srgbClr val="000000"/>
                </a:solidFill>
                <a:latin typeface="Gill Sans MT" pitchFamily="34" charset="0"/>
              </a:rPr>
              <a:t>addr3</a:t>
            </a:r>
          </a:p>
        </p:txBody>
      </p:sp>
      <p:sp>
        <p:nvSpPr>
          <p:cNvPr id="138278" name="AutoShape 38"/>
          <p:cNvSpPr>
            <a:spLocks noChangeArrowheads="1"/>
          </p:cNvSpPr>
          <p:nvPr/>
        </p:nvSpPr>
        <p:spPr bwMode="auto">
          <a:xfrm>
            <a:off x="5257800" y="4495800"/>
            <a:ext cx="914400" cy="533400"/>
          </a:xfrm>
          <a:prstGeom prst="roundRect">
            <a:avLst>
              <a:gd name="adj" fmla="val 16667"/>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600">
                <a:solidFill>
                  <a:srgbClr val="FFFFFF"/>
                </a:solidFill>
                <a:latin typeface="Gill Sans MT" pitchFamily="34" charset="0"/>
              </a:rPr>
              <a:t>Scan for</a:t>
            </a:r>
          </a:p>
          <a:p>
            <a:pPr algn="ctr" fontAlgn="base">
              <a:spcBef>
                <a:spcPct val="0"/>
              </a:spcBef>
              <a:spcAft>
                <a:spcPct val="0"/>
              </a:spcAft>
            </a:pPr>
            <a:r>
              <a:rPr lang="en-US" sz="1600">
                <a:solidFill>
                  <a:srgbClr val="FFFFFF"/>
                </a:solidFill>
                <a:latin typeface="Gill Sans MT" pitchFamily="34" charset="0"/>
              </a:rPr>
              <a:t>1</a:t>
            </a:r>
            <a:r>
              <a:rPr lang="en-US" sz="1600" baseline="30000">
                <a:solidFill>
                  <a:srgbClr val="FFFFFF"/>
                </a:solidFill>
                <a:latin typeface="Gill Sans MT" pitchFamily="34" charset="0"/>
              </a:rPr>
              <a:t>st</a:t>
            </a:r>
            <a:r>
              <a:rPr lang="en-US" sz="1600">
                <a:solidFill>
                  <a:srgbClr val="FFFFFF"/>
                </a:solidFill>
                <a:latin typeface="Gill Sans MT" pitchFamily="34" charset="0"/>
              </a:rPr>
              <a:t> “T”</a:t>
            </a:r>
          </a:p>
        </p:txBody>
      </p:sp>
      <p:sp>
        <p:nvSpPr>
          <p:cNvPr id="138279" name="Line 39"/>
          <p:cNvSpPr>
            <a:spLocks noChangeShapeType="1"/>
          </p:cNvSpPr>
          <p:nvPr/>
        </p:nvSpPr>
        <p:spPr bwMode="auto">
          <a:xfrm>
            <a:off x="5367338" y="3886200"/>
            <a:ext cx="0" cy="609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280" name="Line 40"/>
          <p:cNvSpPr>
            <a:spLocks noChangeShapeType="1"/>
          </p:cNvSpPr>
          <p:nvPr/>
        </p:nvSpPr>
        <p:spPr bwMode="auto">
          <a:xfrm>
            <a:off x="5595938" y="3886200"/>
            <a:ext cx="0" cy="609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281" name="Line 41"/>
          <p:cNvSpPr>
            <a:spLocks noChangeShapeType="1"/>
          </p:cNvSpPr>
          <p:nvPr/>
        </p:nvSpPr>
        <p:spPr bwMode="auto">
          <a:xfrm>
            <a:off x="5826125" y="3886200"/>
            <a:ext cx="0" cy="609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282" name="Line 42"/>
          <p:cNvSpPr>
            <a:spLocks noChangeShapeType="1"/>
          </p:cNvSpPr>
          <p:nvPr/>
        </p:nvSpPr>
        <p:spPr bwMode="auto">
          <a:xfrm>
            <a:off x="6053138" y="3886200"/>
            <a:ext cx="0" cy="609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283" name="AutoShape 43"/>
          <p:cNvSpPr>
            <a:spLocks noChangeArrowheads="1"/>
          </p:cNvSpPr>
          <p:nvPr/>
        </p:nvSpPr>
        <p:spPr bwMode="auto">
          <a:xfrm>
            <a:off x="3124200" y="4495800"/>
            <a:ext cx="1828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3366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8284" name="Line 44"/>
          <p:cNvSpPr>
            <a:spLocks noChangeShapeType="1"/>
          </p:cNvSpPr>
          <p:nvPr/>
        </p:nvSpPr>
        <p:spPr bwMode="auto">
          <a:xfrm flipH="1">
            <a:off x="4648200" y="4648200"/>
            <a:ext cx="609600"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285" name="Line 45"/>
          <p:cNvSpPr>
            <a:spLocks noChangeShapeType="1"/>
          </p:cNvSpPr>
          <p:nvPr/>
        </p:nvSpPr>
        <p:spPr bwMode="auto">
          <a:xfrm>
            <a:off x="3352800" y="3886200"/>
            <a:ext cx="0" cy="609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286" name="Line 46"/>
          <p:cNvSpPr>
            <a:spLocks noChangeShapeType="1"/>
          </p:cNvSpPr>
          <p:nvPr/>
        </p:nvSpPr>
        <p:spPr bwMode="auto">
          <a:xfrm>
            <a:off x="3810000" y="3886200"/>
            <a:ext cx="0" cy="609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287" name="Line 47"/>
          <p:cNvSpPr>
            <a:spLocks noChangeShapeType="1"/>
          </p:cNvSpPr>
          <p:nvPr/>
        </p:nvSpPr>
        <p:spPr bwMode="auto">
          <a:xfrm>
            <a:off x="4267200" y="3886200"/>
            <a:ext cx="0" cy="609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288" name="Line 48"/>
          <p:cNvSpPr>
            <a:spLocks noChangeShapeType="1"/>
          </p:cNvSpPr>
          <p:nvPr/>
        </p:nvSpPr>
        <p:spPr bwMode="auto">
          <a:xfrm>
            <a:off x="4724400" y="3886200"/>
            <a:ext cx="0" cy="609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289" name="AutoShape 49"/>
          <p:cNvSpPr>
            <a:spLocks noChangeArrowheads="1"/>
          </p:cNvSpPr>
          <p:nvPr/>
        </p:nvSpPr>
        <p:spPr bwMode="auto">
          <a:xfrm>
            <a:off x="3124200" y="51054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3366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400" dirty="0">
                <a:solidFill>
                  <a:srgbClr val="FFFFFF"/>
                </a:solidFill>
                <a:latin typeface="Gill Sans MT" pitchFamily="34" charset="0"/>
              </a:rPr>
              <a:t>0   1</a:t>
            </a:r>
          </a:p>
        </p:txBody>
      </p:sp>
      <p:sp>
        <p:nvSpPr>
          <p:cNvPr id="138290" name="Freeform 50"/>
          <p:cNvSpPr>
            <a:spLocks/>
          </p:cNvSpPr>
          <p:nvPr/>
        </p:nvSpPr>
        <p:spPr bwMode="auto">
          <a:xfrm>
            <a:off x="5715000" y="2057400"/>
            <a:ext cx="762000" cy="990600"/>
          </a:xfrm>
          <a:custGeom>
            <a:avLst/>
            <a:gdLst/>
            <a:ahLst/>
            <a:cxnLst>
              <a:cxn ang="0">
                <a:pos x="480" y="0"/>
              </a:cxn>
              <a:cxn ang="0">
                <a:pos x="480" y="336"/>
              </a:cxn>
              <a:cxn ang="0">
                <a:pos x="0" y="336"/>
              </a:cxn>
              <a:cxn ang="0">
                <a:pos x="0" y="624"/>
              </a:cxn>
            </a:cxnLst>
            <a:rect l="0" t="0" r="r" b="b"/>
            <a:pathLst>
              <a:path w="480" h="624">
                <a:moveTo>
                  <a:pt x="480" y="0"/>
                </a:moveTo>
                <a:lnTo>
                  <a:pt x="480" y="336"/>
                </a:lnTo>
                <a:lnTo>
                  <a:pt x="0" y="336"/>
                </a:lnTo>
                <a:lnTo>
                  <a:pt x="0" y="624"/>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291" name="Freeform 51"/>
          <p:cNvSpPr>
            <a:spLocks/>
          </p:cNvSpPr>
          <p:nvPr/>
        </p:nvSpPr>
        <p:spPr bwMode="auto">
          <a:xfrm>
            <a:off x="4038600" y="2590800"/>
            <a:ext cx="1676400" cy="457200"/>
          </a:xfrm>
          <a:custGeom>
            <a:avLst/>
            <a:gdLst/>
            <a:ahLst/>
            <a:cxnLst>
              <a:cxn ang="0">
                <a:pos x="1056" y="0"/>
              </a:cxn>
              <a:cxn ang="0">
                <a:pos x="0" y="0"/>
              </a:cxn>
              <a:cxn ang="0">
                <a:pos x="0" y="288"/>
              </a:cxn>
            </a:cxnLst>
            <a:rect l="0" t="0" r="r" b="b"/>
            <a:pathLst>
              <a:path w="1056" h="288">
                <a:moveTo>
                  <a:pt x="1056" y="0"/>
                </a:moveTo>
                <a:lnTo>
                  <a:pt x="0" y="0"/>
                </a:lnTo>
                <a:lnTo>
                  <a:pt x="0" y="288"/>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292" name="Oval 52"/>
          <p:cNvSpPr>
            <a:spLocks noChangeArrowheads="1"/>
          </p:cNvSpPr>
          <p:nvPr/>
        </p:nvSpPr>
        <p:spPr bwMode="auto">
          <a:xfrm>
            <a:off x="2514600" y="3657600"/>
            <a:ext cx="304800" cy="304800"/>
          </a:xfrm>
          <a:prstGeom prst="ellipse">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b="1">
                <a:solidFill>
                  <a:srgbClr val="FFFFFF"/>
                </a:solidFill>
                <a:latin typeface="Gill Sans MT" pitchFamily="34" charset="0"/>
              </a:rPr>
              <a:t>+</a:t>
            </a:r>
          </a:p>
        </p:txBody>
      </p:sp>
      <p:sp>
        <p:nvSpPr>
          <p:cNvPr id="138293" name="Freeform 53"/>
          <p:cNvSpPr>
            <a:spLocks/>
          </p:cNvSpPr>
          <p:nvPr/>
        </p:nvSpPr>
        <p:spPr bwMode="auto">
          <a:xfrm>
            <a:off x="6172200" y="2590800"/>
            <a:ext cx="304800" cy="2057400"/>
          </a:xfrm>
          <a:custGeom>
            <a:avLst/>
            <a:gdLst/>
            <a:ahLst/>
            <a:cxnLst>
              <a:cxn ang="0">
                <a:pos x="192" y="0"/>
              </a:cxn>
              <a:cxn ang="0">
                <a:pos x="192" y="1296"/>
              </a:cxn>
              <a:cxn ang="0">
                <a:pos x="0" y="1296"/>
              </a:cxn>
            </a:cxnLst>
            <a:rect l="0" t="0" r="r" b="b"/>
            <a:pathLst>
              <a:path w="192" h="1296">
                <a:moveTo>
                  <a:pt x="192" y="0"/>
                </a:moveTo>
                <a:lnTo>
                  <a:pt x="192" y="1296"/>
                </a:lnTo>
                <a:lnTo>
                  <a:pt x="0" y="1296"/>
                </a:lnTo>
              </a:path>
            </a:pathLst>
          </a:custGeom>
          <a:noFill/>
          <a:ln w="9525" cap="flat">
            <a:solidFill>
              <a:schemeClr val="tx1"/>
            </a:solidFill>
            <a:prstDash val="dash"/>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294" name="Text Box 54"/>
          <p:cNvSpPr txBox="1">
            <a:spLocks noChangeArrowheads="1"/>
          </p:cNvSpPr>
          <p:nvPr/>
        </p:nvSpPr>
        <p:spPr bwMode="auto">
          <a:xfrm>
            <a:off x="6477000" y="3354388"/>
            <a:ext cx="986167" cy="307777"/>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LSBs of PC</a:t>
            </a:r>
          </a:p>
        </p:txBody>
      </p:sp>
      <p:sp>
        <p:nvSpPr>
          <p:cNvPr id="138295" name="Text Box 55"/>
          <p:cNvSpPr txBox="1">
            <a:spLocks noChangeArrowheads="1"/>
          </p:cNvSpPr>
          <p:nvPr/>
        </p:nvSpPr>
        <p:spPr bwMode="auto">
          <a:xfrm>
            <a:off x="1392238" y="3201988"/>
            <a:ext cx="1127232" cy="307777"/>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sizeof($-line)</a:t>
            </a:r>
          </a:p>
        </p:txBody>
      </p:sp>
      <p:sp>
        <p:nvSpPr>
          <p:cNvPr id="138296" name="Freeform 56"/>
          <p:cNvSpPr>
            <a:spLocks/>
          </p:cNvSpPr>
          <p:nvPr/>
        </p:nvSpPr>
        <p:spPr bwMode="auto">
          <a:xfrm>
            <a:off x="1981200" y="3505200"/>
            <a:ext cx="533400" cy="304800"/>
          </a:xfrm>
          <a:custGeom>
            <a:avLst/>
            <a:gdLst/>
            <a:ahLst/>
            <a:cxnLst>
              <a:cxn ang="0">
                <a:pos x="0" y="0"/>
              </a:cxn>
              <a:cxn ang="0">
                <a:pos x="0" y="192"/>
              </a:cxn>
              <a:cxn ang="0">
                <a:pos x="336" y="192"/>
              </a:cxn>
            </a:cxnLst>
            <a:rect l="0" t="0" r="r" b="b"/>
            <a:pathLst>
              <a:path w="336" h="192">
                <a:moveTo>
                  <a:pt x="0" y="0"/>
                </a:moveTo>
                <a:lnTo>
                  <a:pt x="0" y="192"/>
                </a:lnTo>
                <a:lnTo>
                  <a:pt x="336" y="192"/>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297" name="Freeform 57"/>
          <p:cNvSpPr>
            <a:spLocks/>
          </p:cNvSpPr>
          <p:nvPr/>
        </p:nvSpPr>
        <p:spPr bwMode="auto">
          <a:xfrm>
            <a:off x="2667000" y="2590800"/>
            <a:ext cx="1371600" cy="1066800"/>
          </a:xfrm>
          <a:custGeom>
            <a:avLst/>
            <a:gdLst/>
            <a:ahLst/>
            <a:cxnLst>
              <a:cxn ang="0">
                <a:pos x="864" y="0"/>
              </a:cxn>
              <a:cxn ang="0">
                <a:pos x="0" y="0"/>
              </a:cxn>
              <a:cxn ang="0">
                <a:pos x="0" y="672"/>
              </a:cxn>
            </a:cxnLst>
            <a:rect l="0" t="0" r="r" b="b"/>
            <a:pathLst>
              <a:path w="864" h="672">
                <a:moveTo>
                  <a:pt x="864" y="0"/>
                </a:moveTo>
                <a:lnTo>
                  <a:pt x="0" y="0"/>
                </a:lnTo>
                <a:lnTo>
                  <a:pt x="0" y="672"/>
                </a:lnTo>
              </a:path>
            </a:pathLst>
          </a:custGeom>
          <a:noFill/>
          <a:ln w="9525" cap="flat">
            <a:solidFill>
              <a:schemeClr val="tx1"/>
            </a:solidFill>
            <a:prstDash val="dash"/>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298" name="Text Box 58"/>
          <p:cNvSpPr txBox="1">
            <a:spLocks noChangeArrowheads="1"/>
          </p:cNvSpPr>
          <p:nvPr/>
        </p:nvSpPr>
        <p:spPr bwMode="auto">
          <a:xfrm>
            <a:off x="1981200" y="2211388"/>
            <a:ext cx="1225015" cy="307777"/>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no LSBs of PC</a:t>
            </a:r>
          </a:p>
        </p:txBody>
      </p:sp>
      <p:sp>
        <p:nvSpPr>
          <p:cNvPr id="138299" name="Text Box 59"/>
          <p:cNvSpPr txBox="1">
            <a:spLocks noChangeArrowheads="1"/>
          </p:cNvSpPr>
          <p:nvPr/>
        </p:nvSpPr>
        <p:spPr bwMode="auto">
          <a:xfrm>
            <a:off x="6248400" y="1754188"/>
            <a:ext cx="402674" cy="307777"/>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PC</a:t>
            </a:r>
          </a:p>
        </p:txBody>
      </p:sp>
      <p:sp>
        <p:nvSpPr>
          <p:cNvPr id="138301" name="Freeform 61"/>
          <p:cNvSpPr>
            <a:spLocks/>
          </p:cNvSpPr>
          <p:nvPr/>
        </p:nvSpPr>
        <p:spPr bwMode="auto">
          <a:xfrm>
            <a:off x="2667000" y="3962400"/>
            <a:ext cx="685800" cy="1143000"/>
          </a:xfrm>
          <a:custGeom>
            <a:avLst/>
            <a:gdLst/>
            <a:ahLst/>
            <a:cxnLst>
              <a:cxn ang="0">
                <a:pos x="0" y="0"/>
              </a:cxn>
              <a:cxn ang="0">
                <a:pos x="0" y="576"/>
              </a:cxn>
              <a:cxn ang="0">
                <a:pos x="432" y="576"/>
              </a:cxn>
              <a:cxn ang="0">
                <a:pos x="432" y="720"/>
              </a:cxn>
            </a:cxnLst>
            <a:rect l="0" t="0" r="r" b="b"/>
            <a:pathLst>
              <a:path w="432" h="720">
                <a:moveTo>
                  <a:pt x="0" y="0"/>
                </a:moveTo>
                <a:lnTo>
                  <a:pt x="0" y="576"/>
                </a:lnTo>
                <a:lnTo>
                  <a:pt x="432" y="576"/>
                </a:lnTo>
                <a:lnTo>
                  <a:pt x="432" y="72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302" name="Freeform 62"/>
          <p:cNvSpPr>
            <a:spLocks/>
          </p:cNvSpPr>
          <p:nvPr/>
        </p:nvSpPr>
        <p:spPr bwMode="auto">
          <a:xfrm>
            <a:off x="3657600" y="4724400"/>
            <a:ext cx="381000" cy="381000"/>
          </a:xfrm>
          <a:custGeom>
            <a:avLst/>
            <a:gdLst/>
            <a:ahLst/>
            <a:cxnLst>
              <a:cxn ang="0">
                <a:pos x="240" y="0"/>
              </a:cxn>
              <a:cxn ang="0">
                <a:pos x="240" y="96"/>
              </a:cxn>
              <a:cxn ang="0">
                <a:pos x="0" y="96"/>
              </a:cxn>
              <a:cxn ang="0">
                <a:pos x="0" y="240"/>
              </a:cxn>
            </a:cxnLst>
            <a:rect l="0" t="0" r="r" b="b"/>
            <a:pathLst>
              <a:path w="240" h="240">
                <a:moveTo>
                  <a:pt x="240" y="0"/>
                </a:moveTo>
                <a:lnTo>
                  <a:pt x="240" y="96"/>
                </a:lnTo>
                <a:lnTo>
                  <a:pt x="0" y="96"/>
                </a:lnTo>
                <a:lnTo>
                  <a:pt x="0" y="24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303" name="Freeform 63"/>
          <p:cNvSpPr>
            <a:spLocks/>
          </p:cNvSpPr>
          <p:nvPr/>
        </p:nvSpPr>
        <p:spPr bwMode="auto">
          <a:xfrm>
            <a:off x="1371600" y="2057400"/>
            <a:ext cx="4343400" cy="3581400"/>
          </a:xfrm>
          <a:custGeom>
            <a:avLst/>
            <a:gdLst/>
            <a:ahLst/>
            <a:cxnLst>
              <a:cxn ang="0">
                <a:pos x="1344" y="2064"/>
              </a:cxn>
              <a:cxn ang="0">
                <a:pos x="1344" y="2256"/>
              </a:cxn>
              <a:cxn ang="0">
                <a:pos x="0" y="2256"/>
              </a:cxn>
              <a:cxn ang="0">
                <a:pos x="0" y="0"/>
              </a:cxn>
              <a:cxn ang="0">
                <a:pos x="2736" y="0"/>
              </a:cxn>
            </a:cxnLst>
            <a:rect l="0" t="0" r="r" b="b"/>
            <a:pathLst>
              <a:path w="2736" h="2256">
                <a:moveTo>
                  <a:pt x="1344" y="2064"/>
                </a:moveTo>
                <a:lnTo>
                  <a:pt x="1344" y="2256"/>
                </a:lnTo>
                <a:lnTo>
                  <a:pt x="0" y="2256"/>
                </a:lnTo>
                <a:lnTo>
                  <a:pt x="0" y="0"/>
                </a:lnTo>
                <a:lnTo>
                  <a:pt x="2736"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305" name="Line 65"/>
          <p:cNvSpPr>
            <a:spLocks noChangeShapeType="1"/>
          </p:cNvSpPr>
          <p:nvPr/>
        </p:nvSpPr>
        <p:spPr bwMode="auto">
          <a:xfrm>
            <a:off x="5368925" y="4114800"/>
            <a:ext cx="1489075" cy="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306" name="Line 66"/>
          <p:cNvSpPr>
            <a:spLocks noChangeShapeType="1"/>
          </p:cNvSpPr>
          <p:nvPr/>
        </p:nvSpPr>
        <p:spPr bwMode="auto">
          <a:xfrm>
            <a:off x="5597525" y="4191000"/>
            <a:ext cx="1336675" cy="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307" name="Line 67"/>
          <p:cNvSpPr>
            <a:spLocks noChangeShapeType="1"/>
          </p:cNvSpPr>
          <p:nvPr/>
        </p:nvSpPr>
        <p:spPr bwMode="auto">
          <a:xfrm>
            <a:off x="5830888" y="4267200"/>
            <a:ext cx="1103312" cy="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308" name="Line 68"/>
          <p:cNvSpPr>
            <a:spLocks noChangeShapeType="1"/>
          </p:cNvSpPr>
          <p:nvPr/>
        </p:nvSpPr>
        <p:spPr bwMode="auto">
          <a:xfrm>
            <a:off x="6053138" y="4343400"/>
            <a:ext cx="804862" cy="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8304" name="AutoShape 64"/>
          <p:cNvSpPr>
            <a:spLocks noChangeArrowheads="1"/>
          </p:cNvSpPr>
          <p:nvPr/>
        </p:nvSpPr>
        <p:spPr bwMode="auto">
          <a:xfrm flipH="1">
            <a:off x="6705600" y="4038600"/>
            <a:ext cx="304800" cy="381000"/>
          </a:xfrm>
          <a:prstGeom prst="moon">
            <a:avLst>
              <a:gd name="adj" fmla="val 50000"/>
            </a:avLst>
          </a:prstGeom>
          <a:solidFill>
            <a:srgbClr val="3366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Tree>
    <p:extLst>
      <p:ext uri="{BB962C8B-B14F-4D97-AF65-F5344CB8AC3E}">
        <p14:creationId xmlns:p14="http://schemas.microsoft.com/office/powerpoint/2010/main" val="2794976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normAutofit fontScale="90000"/>
          </a:bodyPr>
          <a:lstStyle/>
          <a:p>
            <a:r>
              <a:rPr lang="en-US" dirty="0"/>
              <a:t>Direction vs. Target Prediction</a:t>
            </a:r>
          </a:p>
        </p:txBody>
      </p:sp>
      <p:sp>
        <p:nvSpPr>
          <p:cNvPr id="142339" name="Rectangle 3"/>
          <p:cNvSpPr>
            <a:spLocks noGrp="1" noChangeArrowheads="1"/>
          </p:cNvSpPr>
          <p:nvPr>
            <p:ph idx="1"/>
          </p:nvPr>
        </p:nvSpPr>
        <p:spPr/>
        <p:txBody>
          <a:bodyPr>
            <a:normAutofit/>
          </a:bodyPr>
          <a:lstStyle/>
          <a:p>
            <a:r>
              <a:rPr lang="en-US" dirty="0"/>
              <a:t>Direction: 0 or 1</a:t>
            </a:r>
          </a:p>
          <a:p>
            <a:r>
              <a:rPr lang="en-US" dirty="0"/>
              <a:t>Target: 32- or 64-bit value</a:t>
            </a:r>
          </a:p>
          <a:p>
            <a:r>
              <a:rPr lang="en-US" dirty="0"/>
              <a:t>Turns out targets are generally easier to predict</a:t>
            </a:r>
          </a:p>
          <a:p>
            <a:pPr lvl="1"/>
            <a:r>
              <a:rPr lang="en-US" dirty="0"/>
              <a:t>Don’t need to predict </a:t>
            </a:r>
            <a:r>
              <a:rPr lang="en-US" b="1" i="1" u="sng" dirty="0"/>
              <a:t>N</a:t>
            </a:r>
            <a:r>
              <a:rPr lang="en-US" dirty="0"/>
              <a:t>ot-taken target</a:t>
            </a:r>
          </a:p>
          <a:p>
            <a:pPr lvl="1"/>
            <a:r>
              <a:rPr lang="en-US" b="1" i="1" u="sng" dirty="0"/>
              <a:t>T</a:t>
            </a:r>
            <a:r>
              <a:rPr lang="en-US" dirty="0"/>
              <a:t>aken target doesn’t usually change</a:t>
            </a:r>
          </a:p>
          <a:p>
            <a:r>
              <a:rPr lang="en-US" dirty="0"/>
              <a:t>Only need to predict taken-branch targets</a:t>
            </a:r>
          </a:p>
          <a:p>
            <a:r>
              <a:rPr lang="en-US" dirty="0"/>
              <a:t>Prediction is really just a “cache”</a:t>
            </a:r>
          </a:p>
          <a:p>
            <a:pPr lvl="1"/>
            <a:r>
              <a:rPr lang="en-US" i="1" u="sng" dirty="0"/>
              <a:t>Branch Target Buffer (BTB)</a:t>
            </a:r>
          </a:p>
        </p:txBody>
      </p:sp>
      <p:sp>
        <p:nvSpPr>
          <p:cNvPr id="142340" name="Rectangle 4"/>
          <p:cNvSpPr>
            <a:spLocks noChangeArrowheads="1"/>
          </p:cNvSpPr>
          <p:nvPr/>
        </p:nvSpPr>
        <p:spPr bwMode="auto">
          <a:xfrm>
            <a:off x="7690068" y="3872244"/>
            <a:ext cx="762000" cy="762000"/>
          </a:xfrm>
          <a:prstGeom prst="rect">
            <a:avLst/>
          </a:prstGeom>
          <a:solidFill>
            <a:srgbClr val="00800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latin typeface="Gill Sans MT" pitchFamily="34" charset="0"/>
              </a:rPr>
              <a:t>Target</a:t>
            </a:r>
          </a:p>
          <a:p>
            <a:pPr algn="ctr" fontAlgn="base">
              <a:spcBef>
                <a:spcPct val="0"/>
              </a:spcBef>
              <a:spcAft>
                <a:spcPct val="0"/>
              </a:spcAft>
            </a:pPr>
            <a:r>
              <a:rPr lang="en-US">
                <a:solidFill>
                  <a:srgbClr val="FFFFFF"/>
                </a:solidFill>
                <a:latin typeface="Gill Sans MT" pitchFamily="34" charset="0"/>
              </a:rPr>
              <a:t>Pred</a:t>
            </a:r>
          </a:p>
        </p:txBody>
      </p:sp>
      <p:sp>
        <p:nvSpPr>
          <p:cNvPr id="142341" name="Oval 5"/>
          <p:cNvSpPr>
            <a:spLocks noChangeArrowheads="1"/>
          </p:cNvSpPr>
          <p:nvPr/>
        </p:nvSpPr>
        <p:spPr bwMode="auto">
          <a:xfrm>
            <a:off x="7156668" y="4786644"/>
            <a:ext cx="304800" cy="304800"/>
          </a:xfrm>
          <a:prstGeom prst="ellipse">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b="1" dirty="0">
                <a:solidFill>
                  <a:srgbClr val="FFFFFF"/>
                </a:solidFill>
                <a:latin typeface="Gill Sans MT" pitchFamily="34" charset="0"/>
              </a:rPr>
              <a:t>+</a:t>
            </a:r>
          </a:p>
        </p:txBody>
      </p:sp>
      <p:sp>
        <p:nvSpPr>
          <p:cNvPr id="142342" name="Text Box 6"/>
          <p:cNvSpPr txBox="1">
            <a:spLocks noChangeArrowheads="1"/>
          </p:cNvSpPr>
          <p:nvPr/>
        </p:nvSpPr>
        <p:spPr bwMode="auto">
          <a:xfrm>
            <a:off x="6191468" y="5245432"/>
            <a:ext cx="966788" cy="304800"/>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sizeof(inst)</a:t>
            </a:r>
          </a:p>
        </p:txBody>
      </p:sp>
      <p:sp>
        <p:nvSpPr>
          <p:cNvPr id="142343" name="Freeform 7"/>
          <p:cNvSpPr>
            <a:spLocks/>
          </p:cNvSpPr>
          <p:nvPr/>
        </p:nvSpPr>
        <p:spPr bwMode="auto">
          <a:xfrm>
            <a:off x="6699468" y="4939044"/>
            <a:ext cx="457200" cy="304800"/>
          </a:xfrm>
          <a:custGeom>
            <a:avLst/>
            <a:gdLst/>
            <a:ahLst/>
            <a:cxnLst>
              <a:cxn ang="0">
                <a:pos x="0" y="192"/>
              </a:cxn>
              <a:cxn ang="0">
                <a:pos x="0" y="0"/>
              </a:cxn>
              <a:cxn ang="0">
                <a:pos x="288" y="0"/>
              </a:cxn>
            </a:cxnLst>
            <a:rect l="0" t="0" r="r" b="b"/>
            <a:pathLst>
              <a:path w="288" h="192">
                <a:moveTo>
                  <a:pt x="0" y="192"/>
                </a:moveTo>
                <a:lnTo>
                  <a:pt x="0" y="0"/>
                </a:lnTo>
                <a:lnTo>
                  <a:pt x="288"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2344" name="Freeform 8"/>
          <p:cNvSpPr>
            <a:spLocks/>
          </p:cNvSpPr>
          <p:nvPr/>
        </p:nvSpPr>
        <p:spPr bwMode="auto">
          <a:xfrm>
            <a:off x="7309068" y="5091444"/>
            <a:ext cx="762000" cy="609600"/>
          </a:xfrm>
          <a:custGeom>
            <a:avLst/>
            <a:gdLst/>
            <a:ahLst/>
            <a:cxnLst>
              <a:cxn ang="0">
                <a:pos x="480" y="384"/>
              </a:cxn>
              <a:cxn ang="0">
                <a:pos x="0" y="384"/>
              </a:cxn>
              <a:cxn ang="0">
                <a:pos x="0" y="0"/>
              </a:cxn>
            </a:cxnLst>
            <a:rect l="0" t="0" r="r" b="b"/>
            <a:pathLst>
              <a:path w="480" h="384">
                <a:moveTo>
                  <a:pt x="480" y="384"/>
                </a:moveTo>
                <a:lnTo>
                  <a:pt x="0" y="384"/>
                </a:lnTo>
                <a:lnTo>
                  <a:pt x="0"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2345" name="AutoShape 9"/>
          <p:cNvSpPr>
            <a:spLocks noChangeArrowheads="1"/>
          </p:cNvSpPr>
          <p:nvPr/>
        </p:nvSpPr>
        <p:spPr bwMode="auto">
          <a:xfrm flipV="1">
            <a:off x="7309068" y="3110244"/>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3366FF"/>
          </a:solidFill>
          <a:ln w="9525">
            <a:noFill/>
            <a:miter lim="800000"/>
            <a:headEnd/>
            <a:tailEnd/>
          </a:ln>
          <a:effectLst>
            <a:outerShdw blurRad="149987" dist="250190" dir="1374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42346" name="Freeform 10"/>
          <p:cNvSpPr>
            <a:spLocks/>
          </p:cNvSpPr>
          <p:nvPr/>
        </p:nvSpPr>
        <p:spPr bwMode="auto">
          <a:xfrm>
            <a:off x="7309068" y="3338844"/>
            <a:ext cx="228600" cy="1447800"/>
          </a:xfrm>
          <a:custGeom>
            <a:avLst/>
            <a:gdLst/>
            <a:ahLst/>
            <a:cxnLst>
              <a:cxn ang="0">
                <a:pos x="0" y="912"/>
              </a:cxn>
              <a:cxn ang="0">
                <a:pos x="0" y="192"/>
              </a:cxn>
              <a:cxn ang="0">
                <a:pos x="144" y="192"/>
              </a:cxn>
              <a:cxn ang="0">
                <a:pos x="144" y="0"/>
              </a:cxn>
            </a:cxnLst>
            <a:rect l="0" t="0" r="r" b="b"/>
            <a:pathLst>
              <a:path w="144" h="912">
                <a:moveTo>
                  <a:pt x="0" y="912"/>
                </a:moveTo>
                <a:lnTo>
                  <a:pt x="0" y="192"/>
                </a:lnTo>
                <a:lnTo>
                  <a:pt x="144" y="192"/>
                </a:lnTo>
                <a:lnTo>
                  <a:pt x="144"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2347" name="Freeform 11"/>
          <p:cNvSpPr>
            <a:spLocks/>
          </p:cNvSpPr>
          <p:nvPr/>
        </p:nvSpPr>
        <p:spPr bwMode="auto">
          <a:xfrm>
            <a:off x="7842468" y="3338844"/>
            <a:ext cx="228600" cy="533400"/>
          </a:xfrm>
          <a:custGeom>
            <a:avLst/>
            <a:gdLst/>
            <a:ahLst/>
            <a:cxnLst>
              <a:cxn ang="0">
                <a:pos x="144" y="336"/>
              </a:cxn>
              <a:cxn ang="0">
                <a:pos x="144" y="192"/>
              </a:cxn>
              <a:cxn ang="0">
                <a:pos x="0" y="192"/>
              </a:cxn>
              <a:cxn ang="0">
                <a:pos x="0" y="0"/>
              </a:cxn>
            </a:cxnLst>
            <a:rect l="0" t="0" r="r" b="b"/>
            <a:pathLst>
              <a:path w="144" h="336">
                <a:moveTo>
                  <a:pt x="144" y="336"/>
                </a:moveTo>
                <a:lnTo>
                  <a:pt x="144" y="192"/>
                </a:lnTo>
                <a:lnTo>
                  <a:pt x="0" y="192"/>
                </a:lnTo>
                <a:lnTo>
                  <a:pt x="0"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2348" name="Text Box 12"/>
          <p:cNvSpPr txBox="1">
            <a:spLocks noChangeArrowheads="1"/>
          </p:cNvSpPr>
          <p:nvPr/>
        </p:nvSpPr>
        <p:spPr bwMode="auto">
          <a:xfrm>
            <a:off x="8223468" y="5550232"/>
            <a:ext cx="465192"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PC</a:t>
            </a:r>
          </a:p>
        </p:txBody>
      </p:sp>
      <p:sp>
        <p:nvSpPr>
          <p:cNvPr id="142349" name="Freeform 13"/>
          <p:cNvSpPr>
            <a:spLocks/>
          </p:cNvSpPr>
          <p:nvPr/>
        </p:nvSpPr>
        <p:spPr bwMode="auto">
          <a:xfrm>
            <a:off x="8071068" y="4634244"/>
            <a:ext cx="152400" cy="1066800"/>
          </a:xfrm>
          <a:custGeom>
            <a:avLst/>
            <a:gdLst/>
            <a:ahLst/>
            <a:cxnLst>
              <a:cxn ang="0">
                <a:pos x="96" y="672"/>
              </a:cxn>
              <a:cxn ang="0">
                <a:pos x="0" y="672"/>
              </a:cxn>
              <a:cxn ang="0">
                <a:pos x="0" y="0"/>
              </a:cxn>
            </a:cxnLst>
            <a:rect l="0" t="0" r="r" b="b"/>
            <a:pathLst>
              <a:path w="96" h="672">
                <a:moveTo>
                  <a:pt x="96" y="672"/>
                </a:moveTo>
                <a:lnTo>
                  <a:pt x="0" y="672"/>
                </a:lnTo>
                <a:lnTo>
                  <a:pt x="0"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Tree>
    <p:extLst>
      <p:ext uri="{BB962C8B-B14F-4D97-AF65-F5344CB8AC3E}">
        <p14:creationId xmlns:p14="http://schemas.microsoft.com/office/powerpoint/2010/main" val="4079815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normAutofit fontScale="90000"/>
          </a:bodyPr>
          <a:lstStyle/>
          <a:p>
            <a:r>
              <a:rPr lang="en-US" dirty="0"/>
              <a:t>Branch Target Buffer </a:t>
            </a:r>
            <a:r>
              <a:rPr lang="en-US" dirty="0">
                <a:latin typeface="Arial" charset="0"/>
              </a:rPr>
              <a:t>(</a:t>
            </a:r>
            <a:r>
              <a:rPr lang="en-US" dirty="0"/>
              <a:t>BTB</a:t>
            </a:r>
            <a:r>
              <a:rPr lang="en-US" dirty="0">
                <a:latin typeface="Arial" charset="0"/>
              </a:rPr>
              <a:t>)</a:t>
            </a:r>
          </a:p>
        </p:txBody>
      </p:sp>
      <p:sp>
        <p:nvSpPr>
          <p:cNvPr id="143382" name="Rectangle 22"/>
          <p:cNvSpPr>
            <a:spLocks noChangeArrowheads="1"/>
          </p:cNvSpPr>
          <p:nvPr/>
        </p:nvSpPr>
        <p:spPr bwMode="auto">
          <a:xfrm>
            <a:off x="3124200" y="2895600"/>
            <a:ext cx="152400" cy="228600"/>
          </a:xfrm>
          <a:prstGeom prst="rect">
            <a:avLst/>
          </a:prstGeom>
          <a:solidFill>
            <a:schemeClr val="accent1"/>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43364" name="Rectangle 4"/>
          <p:cNvSpPr>
            <a:spLocks noChangeArrowheads="1"/>
          </p:cNvSpPr>
          <p:nvPr/>
        </p:nvSpPr>
        <p:spPr bwMode="auto">
          <a:xfrm>
            <a:off x="3113926" y="2286000"/>
            <a:ext cx="3505200" cy="19050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43365" name="Rectangle 5"/>
          <p:cNvSpPr>
            <a:spLocks noChangeArrowheads="1"/>
          </p:cNvSpPr>
          <p:nvPr/>
        </p:nvSpPr>
        <p:spPr bwMode="auto">
          <a:xfrm>
            <a:off x="3113926" y="2895600"/>
            <a:ext cx="152400" cy="228600"/>
          </a:xfrm>
          <a:prstGeom prst="rect">
            <a:avLst/>
          </a:prstGeom>
          <a:solidFill>
            <a:srgbClr val="FFFF99"/>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anchor="ctr"/>
          <a:lstStyle/>
          <a:p>
            <a:pPr algn="ctr" fontAlgn="base">
              <a:spcBef>
                <a:spcPct val="0"/>
              </a:spcBef>
              <a:spcAft>
                <a:spcPct val="0"/>
              </a:spcAft>
            </a:pPr>
            <a:r>
              <a:rPr lang="en-US" sz="1400" dirty="0">
                <a:solidFill>
                  <a:srgbClr val="000000"/>
                </a:solidFill>
                <a:latin typeface="Gill Sans MT" pitchFamily="34" charset="0"/>
              </a:rPr>
              <a:t>V</a:t>
            </a:r>
          </a:p>
        </p:txBody>
      </p:sp>
      <p:sp>
        <p:nvSpPr>
          <p:cNvPr id="143366" name="Rectangle 6"/>
          <p:cNvSpPr>
            <a:spLocks noChangeArrowheads="1"/>
          </p:cNvSpPr>
          <p:nvPr/>
        </p:nvSpPr>
        <p:spPr bwMode="auto">
          <a:xfrm>
            <a:off x="3266326" y="2895600"/>
            <a:ext cx="1676400" cy="228600"/>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a:solidFill>
                  <a:srgbClr val="000000"/>
                </a:solidFill>
                <a:latin typeface="Gill Sans MT" pitchFamily="34" charset="0"/>
              </a:rPr>
              <a:t>BIA</a:t>
            </a:r>
          </a:p>
        </p:txBody>
      </p:sp>
      <p:sp>
        <p:nvSpPr>
          <p:cNvPr id="143368" name="Rectangle 8"/>
          <p:cNvSpPr>
            <a:spLocks noChangeArrowheads="1"/>
          </p:cNvSpPr>
          <p:nvPr/>
        </p:nvSpPr>
        <p:spPr bwMode="auto">
          <a:xfrm>
            <a:off x="4942726" y="2895600"/>
            <a:ext cx="1676400" cy="228600"/>
          </a:xfrm>
          <a:prstGeom prst="rect">
            <a:avLst/>
          </a:prstGeom>
          <a:solidFill>
            <a:srgbClr val="99CC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a:solidFill>
                  <a:srgbClr val="000000"/>
                </a:solidFill>
                <a:latin typeface="Gill Sans MT" pitchFamily="34" charset="0"/>
              </a:rPr>
              <a:t>BTA</a:t>
            </a:r>
          </a:p>
        </p:txBody>
      </p:sp>
      <p:sp>
        <p:nvSpPr>
          <p:cNvPr id="143369" name="Text Box 9"/>
          <p:cNvSpPr txBox="1">
            <a:spLocks noChangeArrowheads="1"/>
          </p:cNvSpPr>
          <p:nvPr/>
        </p:nvSpPr>
        <p:spPr bwMode="auto">
          <a:xfrm>
            <a:off x="1050925" y="2247900"/>
            <a:ext cx="1180131"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Branch PC</a:t>
            </a:r>
          </a:p>
        </p:txBody>
      </p:sp>
      <p:sp>
        <p:nvSpPr>
          <p:cNvPr id="143370" name="Freeform 10"/>
          <p:cNvSpPr>
            <a:spLocks/>
          </p:cNvSpPr>
          <p:nvPr/>
        </p:nvSpPr>
        <p:spPr bwMode="auto">
          <a:xfrm>
            <a:off x="1676400" y="2590800"/>
            <a:ext cx="1447800" cy="457200"/>
          </a:xfrm>
          <a:custGeom>
            <a:avLst/>
            <a:gdLst/>
            <a:ahLst/>
            <a:cxnLst>
              <a:cxn ang="0">
                <a:pos x="0" y="0"/>
              </a:cxn>
              <a:cxn ang="0">
                <a:pos x="0" y="288"/>
              </a:cxn>
              <a:cxn ang="0">
                <a:pos x="912" y="288"/>
              </a:cxn>
            </a:cxnLst>
            <a:rect l="0" t="0" r="r" b="b"/>
            <a:pathLst>
              <a:path w="912" h="288">
                <a:moveTo>
                  <a:pt x="0" y="0"/>
                </a:moveTo>
                <a:lnTo>
                  <a:pt x="0" y="288"/>
                </a:lnTo>
                <a:lnTo>
                  <a:pt x="912" y="288"/>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grpSp>
        <p:nvGrpSpPr>
          <p:cNvPr id="5" name="Group 4"/>
          <p:cNvGrpSpPr/>
          <p:nvPr/>
        </p:nvGrpSpPr>
        <p:grpSpPr>
          <a:xfrm>
            <a:off x="5867400" y="3124200"/>
            <a:ext cx="2286000" cy="762000"/>
            <a:chOff x="5867400" y="3124200"/>
            <a:chExt cx="2286000" cy="762000"/>
          </a:xfrm>
        </p:grpSpPr>
        <p:sp>
          <p:nvSpPr>
            <p:cNvPr id="143375" name="AutoShape 15"/>
            <p:cNvSpPr>
              <a:spLocks noChangeArrowheads="1"/>
            </p:cNvSpPr>
            <p:nvPr/>
          </p:nvSpPr>
          <p:spPr bwMode="auto">
            <a:xfrm>
              <a:off x="6248400" y="3276600"/>
              <a:ext cx="1905000" cy="609600"/>
            </a:xfrm>
            <a:prstGeom prst="roundRect">
              <a:avLst>
                <a:gd name="adj" fmla="val 16667"/>
              </a:avLst>
            </a:prstGeom>
            <a:solidFill>
              <a:srgbClr val="002060"/>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FFFFFF"/>
                  </a:solidFill>
                  <a:latin typeface="Gill Sans MT" pitchFamily="34" charset="0"/>
                </a:rPr>
                <a:t>Branch Target</a:t>
              </a:r>
            </a:p>
            <a:p>
              <a:pPr algn="ctr" fontAlgn="base">
                <a:spcBef>
                  <a:spcPct val="0"/>
                </a:spcBef>
                <a:spcAft>
                  <a:spcPct val="0"/>
                </a:spcAft>
              </a:pPr>
              <a:r>
                <a:rPr lang="en-US" dirty="0">
                  <a:solidFill>
                    <a:srgbClr val="FFFFFF"/>
                  </a:solidFill>
                  <a:latin typeface="Gill Sans MT" pitchFamily="34" charset="0"/>
                </a:rPr>
                <a:t>Address</a:t>
              </a:r>
            </a:p>
          </p:txBody>
        </p:sp>
        <p:sp>
          <p:nvSpPr>
            <p:cNvPr id="143376" name="Line 16"/>
            <p:cNvSpPr>
              <a:spLocks noChangeShapeType="1"/>
            </p:cNvSpPr>
            <p:nvPr/>
          </p:nvSpPr>
          <p:spPr bwMode="auto">
            <a:xfrm flipH="1" flipV="1">
              <a:off x="5867400" y="3124200"/>
              <a:ext cx="381000" cy="457200"/>
            </a:xfrm>
            <a:prstGeom prst="line">
              <a:avLst/>
            </a:prstGeom>
            <a:noFill/>
            <a:ln w="9525">
              <a:solidFill>
                <a:schemeClr val="tx1"/>
              </a:solidFill>
              <a:prstDash val="dash"/>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grpSp>
      <p:sp>
        <p:nvSpPr>
          <p:cNvPr id="143377" name="Oval 17"/>
          <p:cNvSpPr>
            <a:spLocks noChangeArrowheads="1"/>
          </p:cNvSpPr>
          <p:nvPr/>
        </p:nvSpPr>
        <p:spPr bwMode="auto">
          <a:xfrm>
            <a:off x="3810000" y="4800600"/>
            <a:ext cx="304800" cy="304800"/>
          </a:xfrm>
          <a:prstGeom prst="ellipse">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latin typeface="Gill Sans MT" pitchFamily="34" charset="0"/>
              </a:rPr>
              <a:t>=</a:t>
            </a:r>
          </a:p>
        </p:txBody>
      </p:sp>
      <p:sp>
        <p:nvSpPr>
          <p:cNvPr id="143378" name="Line 18"/>
          <p:cNvSpPr>
            <a:spLocks noChangeShapeType="1"/>
          </p:cNvSpPr>
          <p:nvPr/>
        </p:nvSpPr>
        <p:spPr bwMode="auto">
          <a:xfrm>
            <a:off x="3962400" y="3124200"/>
            <a:ext cx="0" cy="16764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3379" name="Freeform 19"/>
          <p:cNvSpPr>
            <a:spLocks/>
          </p:cNvSpPr>
          <p:nvPr/>
        </p:nvSpPr>
        <p:spPr bwMode="auto">
          <a:xfrm>
            <a:off x="1676400" y="3048000"/>
            <a:ext cx="2133600" cy="1905000"/>
          </a:xfrm>
          <a:custGeom>
            <a:avLst/>
            <a:gdLst/>
            <a:ahLst/>
            <a:cxnLst>
              <a:cxn ang="0">
                <a:pos x="0" y="0"/>
              </a:cxn>
              <a:cxn ang="0">
                <a:pos x="0" y="1248"/>
              </a:cxn>
              <a:cxn ang="0">
                <a:pos x="1296" y="1248"/>
              </a:cxn>
            </a:cxnLst>
            <a:rect l="0" t="0" r="r" b="b"/>
            <a:pathLst>
              <a:path w="1296" h="1248">
                <a:moveTo>
                  <a:pt x="0" y="0"/>
                </a:moveTo>
                <a:lnTo>
                  <a:pt x="0" y="1248"/>
                </a:lnTo>
                <a:lnTo>
                  <a:pt x="1296" y="1248"/>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grpSp>
        <p:nvGrpSpPr>
          <p:cNvPr id="3" name="Group 2"/>
          <p:cNvGrpSpPr/>
          <p:nvPr/>
        </p:nvGrpSpPr>
        <p:grpSpPr>
          <a:xfrm>
            <a:off x="1752600" y="3124200"/>
            <a:ext cx="1447800" cy="1143000"/>
            <a:chOff x="1752600" y="3124200"/>
            <a:chExt cx="1447800" cy="1143000"/>
          </a:xfrm>
        </p:grpSpPr>
        <p:sp>
          <p:nvSpPr>
            <p:cNvPr id="143371" name="AutoShape 11"/>
            <p:cNvSpPr>
              <a:spLocks noChangeArrowheads="1"/>
            </p:cNvSpPr>
            <p:nvPr/>
          </p:nvSpPr>
          <p:spPr bwMode="auto">
            <a:xfrm>
              <a:off x="1752600" y="3657600"/>
              <a:ext cx="1295400" cy="609600"/>
            </a:xfrm>
            <a:prstGeom prst="roundRect">
              <a:avLst>
                <a:gd name="adj" fmla="val 16667"/>
              </a:avLst>
            </a:prstGeom>
            <a:solidFill>
              <a:srgbClr val="002060"/>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FFFFFF"/>
                  </a:solidFill>
                  <a:latin typeface="Gill Sans MT" pitchFamily="34" charset="0"/>
                </a:rPr>
                <a:t>Valid Bit</a:t>
              </a:r>
            </a:p>
          </p:txBody>
        </p:sp>
        <p:cxnSp>
          <p:nvCxnSpPr>
            <p:cNvPr id="143381" name="AutoShape 21"/>
            <p:cNvCxnSpPr>
              <a:cxnSpLocks noChangeShapeType="1"/>
              <a:stCxn id="143371" idx="0"/>
              <a:endCxn id="143382" idx="2"/>
            </p:cNvCxnSpPr>
            <p:nvPr/>
          </p:nvCxnSpPr>
          <p:spPr bwMode="auto">
            <a:xfrm flipV="1">
              <a:off x="2400300" y="3124200"/>
              <a:ext cx="800100" cy="533400"/>
            </a:xfrm>
            <a:prstGeom prst="straightConnector1">
              <a:avLst/>
            </a:prstGeom>
            <a:noFill/>
            <a:ln w="9525">
              <a:solidFill>
                <a:schemeClr val="tx1"/>
              </a:solidFill>
              <a:prstDash val="dash"/>
              <a:round/>
              <a:headEnd/>
              <a:tailEnd/>
            </a:ln>
            <a:effectLst/>
          </p:spPr>
        </p:cxnSp>
      </p:grpSp>
      <p:sp>
        <p:nvSpPr>
          <p:cNvPr id="143383" name="AutoShape 23"/>
          <p:cNvSpPr>
            <a:spLocks noChangeArrowheads="1"/>
          </p:cNvSpPr>
          <p:nvPr/>
        </p:nvSpPr>
        <p:spPr bwMode="auto">
          <a:xfrm rot="5400000">
            <a:off x="3771900" y="5219700"/>
            <a:ext cx="228600" cy="304800"/>
          </a:xfrm>
          <a:prstGeom prst="flowChartDelay">
            <a:avLst/>
          </a:prstGeom>
          <a:solidFill>
            <a:srgbClr val="3366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43384" name="Line 24"/>
          <p:cNvSpPr>
            <a:spLocks noChangeShapeType="1"/>
          </p:cNvSpPr>
          <p:nvPr/>
        </p:nvSpPr>
        <p:spPr bwMode="auto">
          <a:xfrm>
            <a:off x="3962400" y="5105400"/>
            <a:ext cx="0" cy="1524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3385" name="Freeform 25"/>
          <p:cNvSpPr>
            <a:spLocks/>
          </p:cNvSpPr>
          <p:nvPr/>
        </p:nvSpPr>
        <p:spPr bwMode="auto">
          <a:xfrm>
            <a:off x="3200400" y="3124200"/>
            <a:ext cx="609600" cy="2133600"/>
          </a:xfrm>
          <a:custGeom>
            <a:avLst/>
            <a:gdLst/>
            <a:ahLst/>
            <a:cxnLst>
              <a:cxn ang="0">
                <a:pos x="0" y="0"/>
              </a:cxn>
              <a:cxn ang="0">
                <a:pos x="0" y="1248"/>
              </a:cxn>
              <a:cxn ang="0">
                <a:pos x="384" y="1248"/>
              </a:cxn>
              <a:cxn ang="0">
                <a:pos x="384" y="1344"/>
              </a:cxn>
            </a:cxnLst>
            <a:rect l="0" t="0" r="r" b="b"/>
            <a:pathLst>
              <a:path w="384" h="1344">
                <a:moveTo>
                  <a:pt x="0" y="0"/>
                </a:moveTo>
                <a:lnTo>
                  <a:pt x="0" y="1248"/>
                </a:lnTo>
                <a:lnTo>
                  <a:pt x="384" y="1248"/>
                </a:lnTo>
                <a:lnTo>
                  <a:pt x="384" y="1344"/>
                </a:lnTo>
              </a:path>
            </a:pathLst>
          </a:cu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3386" name="Freeform 26"/>
          <p:cNvSpPr>
            <a:spLocks/>
          </p:cNvSpPr>
          <p:nvPr/>
        </p:nvSpPr>
        <p:spPr bwMode="auto">
          <a:xfrm>
            <a:off x="3886200" y="5486400"/>
            <a:ext cx="533400" cy="152400"/>
          </a:xfrm>
          <a:custGeom>
            <a:avLst/>
            <a:gdLst/>
            <a:ahLst/>
            <a:cxnLst>
              <a:cxn ang="0">
                <a:pos x="0" y="0"/>
              </a:cxn>
              <a:cxn ang="0">
                <a:pos x="0" y="96"/>
              </a:cxn>
              <a:cxn ang="0">
                <a:pos x="336" y="96"/>
              </a:cxn>
            </a:cxnLst>
            <a:rect l="0" t="0" r="r" b="b"/>
            <a:pathLst>
              <a:path w="336" h="96">
                <a:moveTo>
                  <a:pt x="0" y="0"/>
                </a:moveTo>
                <a:lnTo>
                  <a:pt x="0" y="96"/>
                </a:lnTo>
                <a:lnTo>
                  <a:pt x="336" y="96"/>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3387" name="Text Box 27"/>
          <p:cNvSpPr txBox="1">
            <a:spLocks noChangeArrowheads="1"/>
          </p:cNvSpPr>
          <p:nvPr/>
        </p:nvSpPr>
        <p:spPr bwMode="auto">
          <a:xfrm>
            <a:off x="4403725" y="5448300"/>
            <a:ext cx="558166"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Hit?</a:t>
            </a:r>
          </a:p>
        </p:txBody>
      </p:sp>
      <p:sp>
        <p:nvSpPr>
          <p:cNvPr id="143388" name="Freeform 28"/>
          <p:cNvSpPr>
            <a:spLocks/>
          </p:cNvSpPr>
          <p:nvPr/>
        </p:nvSpPr>
        <p:spPr bwMode="auto">
          <a:xfrm>
            <a:off x="5791200" y="3124200"/>
            <a:ext cx="609600" cy="1828800"/>
          </a:xfrm>
          <a:custGeom>
            <a:avLst/>
            <a:gdLst/>
            <a:ahLst/>
            <a:cxnLst>
              <a:cxn ang="0">
                <a:pos x="0" y="0"/>
              </a:cxn>
              <a:cxn ang="0">
                <a:pos x="0" y="1152"/>
              </a:cxn>
              <a:cxn ang="0">
                <a:pos x="384" y="1152"/>
              </a:cxn>
            </a:cxnLst>
            <a:rect l="0" t="0" r="r" b="b"/>
            <a:pathLst>
              <a:path w="384" h="1152">
                <a:moveTo>
                  <a:pt x="0" y="0"/>
                </a:moveTo>
                <a:lnTo>
                  <a:pt x="0" y="1152"/>
                </a:lnTo>
                <a:lnTo>
                  <a:pt x="384" y="1152"/>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grpSp>
        <p:nvGrpSpPr>
          <p:cNvPr id="4" name="Group 3"/>
          <p:cNvGrpSpPr/>
          <p:nvPr/>
        </p:nvGrpSpPr>
        <p:grpSpPr>
          <a:xfrm>
            <a:off x="4114800" y="1981200"/>
            <a:ext cx="2057400" cy="914400"/>
            <a:chOff x="4114800" y="1981200"/>
            <a:chExt cx="2057400" cy="914400"/>
          </a:xfrm>
        </p:grpSpPr>
        <p:sp>
          <p:nvSpPr>
            <p:cNvPr id="143374" name="Line 14"/>
            <p:cNvSpPr>
              <a:spLocks noChangeShapeType="1"/>
            </p:cNvSpPr>
            <p:nvPr/>
          </p:nvSpPr>
          <p:spPr bwMode="auto">
            <a:xfrm flipH="1">
              <a:off x="4114800" y="2590800"/>
              <a:ext cx="990600" cy="304800"/>
            </a:xfrm>
            <a:prstGeom prst="line">
              <a:avLst/>
            </a:prstGeom>
            <a:noFill/>
            <a:ln w="9525">
              <a:solidFill>
                <a:schemeClr val="tx1"/>
              </a:solidFill>
              <a:prstDash val="dash"/>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3373" name="AutoShape 13"/>
            <p:cNvSpPr>
              <a:spLocks noChangeArrowheads="1"/>
            </p:cNvSpPr>
            <p:nvPr/>
          </p:nvSpPr>
          <p:spPr bwMode="auto">
            <a:xfrm>
              <a:off x="4267200" y="1981200"/>
              <a:ext cx="1905000" cy="609600"/>
            </a:xfrm>
            <a:prstGeom prst="roundRect">
              <a:avLst>
                <a:gd name="adj" fmla="val 16667"/>
              </a:avLst>
            </a:prstGeom>
            <a:solidFill>
              <a:srgbClr val="002060"/>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FFFFFF"/>
                  </a:solidFill>
                  <a:latin typeface="Gill Sans MT" pitchFamily="34" charset="0"/>
                </a:rPr>
                <a:t>Branch Instruction</a:t>
              </a:r>
            </a:p>
            <a:p>
              <a:pPr algn="ctr" fontAlgn="base">
                <a:spcBef>
                  <a:spcPct val="0"/>
                </a:spcBef>
                <a:spcAft>
                  <a:spcPct val="0"/>
                </a:spcAft>
              </a:pPr>
              <a:r>
                <a:rPr lang="en-US" dirty="0">
                  <a:solidFill>
                    <a:srgbClr val="FFFFFF"/>
                  </a:solidFill>
                  <a:latin typeface="Gill Sans MT" pitchFamily="34" charset="0"/>
                </a:rPr>
                <a:t>Address (Tag)</a:t>
              </a:r>
            </a:p>
          </p:txBody>
        </p:sp>
      </p:grpSp>
      <p:sp>
        <p:nvSpPr>
          <p:cNvPr id="143389" name="Text Box 29"/>
          <p:cNvSpPr txBox="1">
            <a:spLocks noChangeArrowheads="1"/>
          </p:cNvSpPr>
          <p:nvPr/>
        </p:nvSpPr>
        <p:spPr bwMode="auto">
          <a:xfrm>
            <a:off x="6384925" y="4762500"/>
            <a:ext cx="1585434"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Next Fetch PC</a:t>
            </a:r>
          </a:p>
        </p:txBody>
      </p:sp>
    </p:spTree>
    <p:extLst>
      <p:ext uri="{BB962C8B-B14F-4D97-AF65-F5344CB8AC3E}">
        <p14:creationId xmlns:p14="http://schemas.microsoft.com/office/powerpoint/2010/main" val="10523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normAutofit fontScale="90000"/>
          </a:bodyPr>
          <a:lstStyle/>
          <a:p>
            <a:r>
              <a:rPr lang="en-US"/>
              <a:t>Set</a:t>
            </a:r>
            <a:r>
              <a:rPr lang="en-US">
                <a:latin typeface="Arial" charset="0"/>
              </a:rPr>
              <a:t>-</a:t>
            </a:r>
            <a:r>
              <a:rPr lang="en-US"/>
              <a:t>Associative BTB</a:t>
            </a:r>
          </a:p>
        </p:txBody>
      </p:sp>
      <p:sp>
        <p:nvSpPr>
          <p:cNvPr id="144464" name="Line 80"/>
          <p:cNvSpPr>
            <a:spLocks noChangeShapeType="1"/>
          </p:cNvSpPr>
          <p:nvPr/>
        </p:nvSpPr>
        <p:spPr bwMode="auto">
          <a:xfrm>
            <a:off x="5867400" y="4114800"/>
            <a:ext cx="457200"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463" name="Line 79"/>
          <p:cNvSpPr>
            <a:spLocks noChangeShapeType="1"/>
          </p:cNvSpPr>
          <p:nvPr/>
        </p:nvSpPr>
        <p:spPr bwMode="auto">
          <a:xfrm>
            <a:off x="2438400" y="4114800"/>
            <a:ext cx="1676400"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388" name="Rectangle 4"/>
          <p:cNvSpPr>
            <a:spLocks noChangeArrowheads="1"/>
          </p:cNvSpPr>
          <p:nvPr/>
        </p:nvSpPr>
        <p:spPr bwMode="auto">
          <a:xfrm>
            <a:off x="2047126" y="2514600"/>
            <a:ext cx="152400" cy="228600"/>
          </a:xfrm>
          <a:prstGeom prst="rect">
            <a:avLst/>
          </a:prstGeom>
          <a:solidFill>
            <a:schemeClr val="accent1"/>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44389" name="Rectangle 5"/>
          <p:cNvSpPr>
            <a:spLocks noChangeArrowheads="1"/>
          </p:cNvSpPr>
          <p:nvPr/>
        </p:nvSpPr>
        <p:spPr bwMode="auto">
          <a:xfrm>
            <a:off x="2047126" y="1905000"/>
            <a:ext cx="5562600" cy="19050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44390" name="Rectangle 6"/>
          <p:cNvSpPr>
            <a:spLocks noChangeArrowheads="1"/>
          </p:cNvSpPr>
          <p:nvPr/>
        </p:nvSpPr>
        <p:spPr bwMode="auto">
          <a:xfrm>
            <a:off x="2047126" y="2514600"/>
            <a:ext cx="152400" cy="228600"/>
          </a:xfrm>
          <a:prstGeom prst="rect">
            <a:avLst/>
          </a:prstGeom>
          <a:solidFill>
            <a:srgbClr val="FFFF99"/>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anchor="ctr"/>
          <a:lstStyle/>
          <a:p>
            <a:pPr algn="ctr" fontAlgn="base">
              <a:spcBef>
                <a:spcPct val="0"/>
              </a:spcBef>
              <a:spcAft>
                <a:spcPct val="0"/>
              </a:spcAft>
            </a:pPr>
            <a:r>
              <a:rPr lang="en-US" sz="1400" dirty="0">
                <a:solidFill>
                  <a:srgbClr val="000000"/>
                </a:solidFill>
                <a:latin typeface="Gill Sans MT" pitchFamily="34" charset="0"/>
              </a:rPr>
              <a:t>V</a:t>
            </a:r>
          </a:p>
        </p:txBody>
      </p:sp>
      <p:sp>
        <p:nvSpPr>
          <p:cNvPr id="144391" name="Rectangle 7"/>
          <p:cNvSpPr>
            <a:spLocks noChangeArrowheads="1"/>
          </p:cNvSpPr>
          <p:nvPr/>
        </p:nvSpPr>
        <p:spPr bwMode="auto">
          <a:xfrm>
            <a:off x="2199526" y="2514600"/>
            <a:ext cx="762000" cy="228600"/>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400">
                <a:solidFill>
                  <a:srgbClr val="000000"/>
                </a:solidFill>
                <a:latin typeface="Gill Sans MT" pitchFamily="34" charset="0"/>
              </a:rPr>
              <a:t>tag</a:t>
            </a:r>
          </a:p>
        </p:txBody>
      </p:sp>
      <p:sp>
        <p:nvSpPr>
          <p:cNvPr id="144392" name="Rectangle 8"/>
          <p:cNvSpPr>
            <a:spLocks noChangeArrowheads="1"/>
          </p:cNvSpPr>
          <p:nvPr/>
        </p:nvSpPr>
        <p:spPr bwMode="auto">
          <a:xfrm>
            <a:off x="2961526" y="2514600"/>
            <a:ext cx="762000" cy="228600"/>
          </a:xfrm>
          <a:prstGeom prst="rect">
            <a:avLst/>
          </a:prstGeom>
          <a:solidFill>
            <a:srgbClr val="99CC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400">
                <a:solidFill>
                  <a:srgbClr val="000000"/>
                </a:solidFill>
                <a:latin typeface="Gill Sans MT" pitchFamily="34" charset="0"/>
              </a:rPr>
              <a:t>target</a:t>
            </a:r>
          </a:p>
        </p:txBody>
      </p:sp>
      <p:sp>
        <p:nvSpPr>
          <p:cNvPr id="144393" name="Text Box 9"/>
          <p:cNvSpPr txBox="1">
            <a:spLocks noChangeArrowheads="1"/>
          </p:cNvSpPr>
          <p:nvPr/>
        </p:nvSpPr>
        <p:spPr bwMode="auto">
          <a:xfrm>
            <a:off x="686769" y="1830388"/>
            <a:ext cx="1180131"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dirty="0">
                <a:solidFill>
                  <a:srgbClr val="000000"/>
                </a:solidFill>
                <a:latin typeface="Gill Sans MT" pitchFamily="34" charset="0"/>
              </a:rPr>
              <a:t>Branch PC</a:t>
            </a:r>
          </a:p>
        </p:txBody>
      </p:sp>
      <p:sp>
        <p:nvSpPr>
          <p:cNvPr id="144394" name="Freeform 10"/>
          <p:cNvSpPr>
            <a:spLocks/>
          </p:cNvSpPr>
          <p:nvPr/>
        </p:nvSpPr>
        <p:spPr bwMode="auto">
          <a:xfrm>
            <a:off x="1295400" y="2209800"/>
            <a:ext cx="751726" cy="457200"/>
          </a:xfrm>
          <a:custGeom>
            <a:avLst/>
            <a:gdLst/>
            <a:ahLst/>
            <a:cxnLst>
              <a:cxn ang="0">
                <a:pos x="0" y="0"/>
              </a:cxn>
              <a:cxn ang="0">
                <a:pos x="0" y="288"/>
              </a:cxn>
              <a:cxn ang="0">
                <a:pos x="912" y="288"/>
              </a:cxn>
            </a:cxnLst>
            <a:rect l="0" t="0" r="r" b="b"/>
            <a:pathLst>
              <a:path w="912" h="288">
                <a:moveTo>
                  <a:pt x="0" y="0"/>
                </a:moveTo>
                <a:lnTo>
                  <a:pt x="0" y="288"/>
                </a:lnTo>
                <a:lnTo>
                  <a:pt x="912" y="288"/>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397" name="Oval 13"/>
          <p:cNvSpPr>
            <a:spLocks noChangeArrowheads="1"/>
          </p:cNvSpPr>
          <p:nvPr/>
        </p:nvSpPr>
        <p:spPr bwMode="auto">
          <a:xfrm>
            <a:off x="2438400" y="3962400"/>
            <a:ext cx="304800" cy="304800"/>
          </a:xfrm>
          <a:prstGeom prst="ellipse">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latin typeface="Gill Sans MT" pitchFamily="34" charset="0"/>
              </a:rPr>
              <a:t>=</a:t>
            </a:r>
          </a:p>
        </p:txBody>
      </p:sp>
      <p:sp>
        <p:nvSpPr>
          <p:cNvPr id="144398" name="Line 14"/>
          <p:cNvSpPr>
            <a:spLocks noChangeShapeType="1"/>
          </p:cNvSpPr>
          <p:nvPr/>
        </p:nvSpPr>
        <p:spPr bwMode="auto">
          <a:xfrm>
            <a:off x="2590800" y="2743200"/>
            <a:ext cx="0" cy="12192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399" name="Freeform 15"/>
          <p:cNvSpPr>
            <a:spLocks/>
          </p:cNvSpPr>
          <p:nvPr/>
        </p:nvSpPr>
        <p:spPr bwMode="auto">
          <a:xfrm>
            <a:off x="1295400" y="2667000"/>
            <a:ext cx="1143000" cy="1447800"/>
          </a:xfrm>
          <a:custGeom>
            <a:avLst/>
            <a:gdLst/>
            <a:ahLst/>
            <a:cxnLst>
              <a:cxn ang="0">
                <a:pos x="0" y="0"/>
              </a:cxn>
              <a:cxn ang="0">
                <a:pos x="0" y="1248"/>
              </a:cxn>
              <a:cxn ang="0">
                <a:pos x="1296" y="1248"/>
              </a:cxn>
            </a:cxnLst>
            <a:rect l="0" t="0" r="r" b="b"/>
            <a:pathLst>
              <a:path w="1296" h="1248">
                <a:moveTo>
                  <a:pt x="0" y="0"/>
                </a:moveTo>
                <a:lnTo>
                  <a:pt x="0" y="1248"/>
                </a:lnTo>
                <a:lnTo>
                  <a:pt x="1296" y="1248"/>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402" name="AutoShape 18"/>
          <p:cNvSpPr>
            <a:spLocks noChangeArrowheads="1"/>
          </p:cNvSpPr>
          <p:nvPr/>
        </p:nvSpPr>
        <p:spPr bwMode="auto">
          <a:xfrm rot="5400000">
            <a:off x="2400300" y="4381500"/>
            <a:ext cx="228600" cy="304800"/>
          </a:xfrm>
          <a:prstGeom prst="flowChartDelay">
            <a:avLst/>
          </a:prstGeom>
          <a:solidFill>
            <a:srgbClr val="3366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44403" name="Line 19"/>
          <p:cNvSpPr>
            <a:spLocks noChangeShapeType="1"/>
          </p:cNvSpPr>
          <p:nvPr/>
        </p:nvSpPr>
        <p:spPr bwMode="auto">
          <a:xfrm>
            <a:off x="2590800" y="4267200"/>
            <a:ext cx="0" cy="1524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404" name="Freeform 20"/>
          <p:cNvSpPr>
            <a:spLocks/>
          </p:cNvSpPr>
          <p:nvPr/>
        </p:nvSpPr>
        <p:spPr bwMode="auto">
          <a:xfrm>
            <a:off x="2133600" y="2743200"/>
            <a:ext cx="304800" cy="1676400"/>
          </a:xfrm>
          <a:custGeom>
            <a:avLst/>
            <a:gdLst/>
            <a:ahLst/>
            <a:cxnLst>
              <a:cxn ang="0">
                <a:pos x="0" y="0"/>
              </a:cxn>
              <a:cxn ang="0">
                <a:pos x="0" y="1248"/>
              </a:cxn>
              <a:cxn ang="0">
                <a:pos x="384" y="1248"/>
              </a:cxn>
              <a:cxn ang="0">
                <a:pos x="384" y="1344"/>
              </a:cxn>
            </a:cxnLst>
            <a:rect l="0" t="0" r="r" b="b"/>
            <a:pathLst>
              <a:path w="384" h="1344">
                <a:moveTo>
                  <a:pt x="0" y="0"/>
                </a:moveTo>
                <a:lnTo>
                  <a:pt x="0" y="1248"/>
                </a:lnTo>
                <a:lnTo>
                  <a:pt x="384" y="1248"/>
                </a:lnTo>
                <a:lnTo>
                  <a:pt x="384" y="1344"/>
                </a:lnTo>
              </a:path>
            </a:pathLst>
          </a:cu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432" name="Rectangle 48"/>
          <p:cNvSpPr>
            <a:spLocks noChangeArrowheads="1"/>
          </p:cNvSpPr>
          <p:nvPr/>
        </p:nvSpPr>
        <p:spPr bwMode="auto">
          <a:xfrm>
            <a:off x="3723526" y="2514600"/>
            <a:ext cx="152400" cy="228600"/>
          </a:xfrm>
          <a:prstGeom prst="rect">
            <a:avLst/>
          </a:prstGeom>
          <a:solidFill>
            <a:schemeClr val="accent1"/>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44433" name="Rectangle 49"/>
          <p:cNvSpPr>
            <a:spLocks noChangeArrowheads="1"/>
          </p:cNvSpPr>
          <p:nvPr/>
        </p:nvSpPr>
        <p:spPr bwMode="auto">
          <a:xfrm>
            <a:off x="3723526" y="2514600"/>
            <a:ext cx="152400" cy="228600"/>
          </a:xfrm>
          <a:prstGeom prst="rect">
            <a:avLst/>
          </a:prstGeom>
          <a:solidFill>
            <a:srgbClr val="FFFF99"/>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anchor="ctr"/>
          <a:lstStyle/>
          <a:p>
            <a:pPr algn="ctr" fontAlgn="base">
              <a:spcBef>
                <a:spcPct val="0"/>
              </a:spcBef>
              <a:spcAft>
                <a:spcPct val="0"/>
              </a:spcAft>
            </a:pPr>
            <a:r>
              <a:rPr lang="en-US" sz="1400" dirty="0">
                <a:solidFill>
                  <a:srgbClr val="000000"/>
                </a:solidFill>
                <a:latin typeface="Gill Sans MT" pitchFamily="34" charset="0"/>
              </a:rPr>
              <a:t>V</a:t>
            </a:r>
          </a:p>
        </p:txBody>
      </p:sp>
      <p:sp>
        <p:nvSpPr>
          <p:cNvPr id="144434" name="Rectangle 50"/>
          <p:cNvSpPr>
            <a:spLocks noChangeArrowheads="1"/>
          </p:cNvSpPr>
          <p:nvPr/>
        </p:nvSpPr>
        <p:spPr bwMode="auto">
          <a:xfrm>
            <a:off x="3875926" y="2514600"/>
            <a:ext cx="762000" cy="228600"/>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400">
                <a:solidFill>
                  <a:srgbClr val="000000"/>
                </a:solidFill>
                <a:latin typeface="Gill Sans MT" pitchFamily="34" charset="0"/>
              </a:rPr>
              <a:t>tag</a:t>
            </a:r>
          </a:p>
        </p:txBody>
      </p:sp>
      <p:sp>
        <p:nvSpPr>
          <p:cNvPr id="144435" name="Rectangle 51"/>
          <p:cNvSpPr>
            <a:spLocks noChangeArrowheads="1"/>
          </p:cNvSpPr>
          <p:nvPr/>
        </p:nvSpPr>
        <p:spPr bwMode="auto">
          <a:xfrm>
            <a:off x="4637926" y="2514600"/>
            <a:ext cx="762000" cy="228600"/>
          </a:xfrm>
          <a:prstGeom prst="rect">
            <a:avLst/>
          </a:prstGeom>
          <a:solidFill>
            <a:srgbClr val="99CC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400">
                <a:solidFill>
                  <a:srgbClr val="000000"/>
                </a:solidFill>
                <a:latin typeface="Gill Sans MT" pitchFamily="34" charset="0"/>
              </a:rPr>
              <a:t>target</a:t>
            </a:r>
          </a:p>
        </p:txBody>
      </p:sp>
      <p:sp>
        <p:nvSpPr>
          <p:cNvPr id="144436" name="Rectangle 52"/>
          <p:cNvSpPr>
            <a:spLocks noChangeArrowheads="1"/>
          </p:cNvSpPr>
          <p:nvPr/>
        </p:nvSpPr>
        <p:spPr bwMode="auto">
          <a:xfrm>
            <a:off x="5933326" y="2514600"/>
            <a:ext cx="152400" cy="228600"/>
          </a:xfrm>
          <a:prstGeom prst="rect">
            <a:avLst/>
          </a:prstGeom>
          <a:solidFill>
            <a:schemeClr val="accent1"/>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44437" name="Rectangle 53"/>
          <p:cNvSpPr>
            <a:spLocks noChangeArrowheads="1"/>
          </p:cNvSpPr>
          <p:nvPr/>
        </p:nvSpPr>
        <p:spPr bwMode="auto">
          <a:xfrm>
            <a:off x="5933326" y="2514600"/>
            <a:ext cx="152400" cy="228600"/>
          </a:xfrm>
          <a:prstGeom prst="rect">
            <a:avLst/>
          </a:prstGeom>
          <a:solidFill>
            <a:srgbClr val="FFFF99"/>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anchor="ctr"/>
          <a:lstStyle/>
          <a:p>
            <a:pPr algn="ctr" fontAlgn="base">
              <a:spcBef>
                <a:spcPct val="0"/>
              </a:spcBef>
              <a:spcAft>
                <a:spcPct val="0"/>
              </a:spcAft>
            </a:pPr>
            <a:r>
              <a:rPr lang="en-US" sz="1400" dirty="0">
                <a:solidFill>
                  <a:srgbClr val="000000"/>
                </a:solidFill>
                <a:latin typeface="Gill Sans MT" pitchFamily="34" charset="0"/>
              </a:rPr>
              <a:t>V</a:t>
            </a:r>
          </a:p>
        </p:txBody>
      </p:sp>
      <p:sp>
        <p:nvSpPr>
          <p:cNvPr id="144438" name="Rectangle 54"/>
          <p:cNvSpPr>
            <a:spLocks noChangeArrowheads="1"/>
          </p:cNvSpPr>
          <p:nvPr/>
        </p:nvSpPr>
        <p:spPr bwMode="auto">
          <a:xfrm>
            <a:off x="6085726" y="2514600"/>
            <a:ext cx="762000" cy="228600"/>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400">
                <a:solidFill>
                  <a:srgbClr val="000000"/>
                </a:solidFill>
                <a:latin typeface="Gill Sans MT" pitchFamily="34" charset="0"/>
              </a:rPr>
              <a:t>tag</a:t>
            </a:r>
          </a:p>
        </p:txBody>
      </p:sp>
      <p:sp>
        <p:nvSpPr>
          <p:cNvPr id="144439" name="Rectangle 55"/>
          <p:cNvSpPr>
            <a:spLocks noChangeArrowheads="1"/>
          </p:cNvSpPr>
          <p:nvPr/>
        </p:nvSpPr>
        <p:spPr bwMode="auto">
          <a:xfrm>
            <a:off x="6847726" y="2514600"/>
            <a:ext cx="762000" cy="228600"/>
          </a:xfrm>
          <a:prstGeom prst="rect">
            <a:avLst/>
          </a:prstGeom>
          <a:solidFill>
            <a:srgbClr val="99CC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400">
                <a:solidFill>
                  <a:srgbClr val="000000"/>
                </a:solidFill>
                <a:latin typeface="Gill Sans MT" pitchFamily="34" charset="0"/>
              </a:rPr>
              <a:t>target</a:t>
            </a:r>
          </a:p>
        </p:txBody>
      </p:sp>
      <p:sp>
        <p:nvSpPr>
          <p:cNvPr id="144440" name="Oval 56"/>
          <p:cNvSpPr>
            <a:spLocks noChangeArrowheads="1"/>
          </p:cNvSpPr>
          <p:nvPr/>
        </p:nvSpPr>
        <p:spPr bwMode="auto">
          <a:xfrm>
            <a:off x="5476126" y="2590800"/>
            <a:ext cx="76200" cy="76200"/>
          </a:xfrm>
          <a:prstGeom prst="ellipse">
            <a:avLst/>
          </a:prstGeom>
          <a:solidFill>
            <a:schemeClr val="tx1"/>
          </a:solidFill>
          <a:ln w="9525">
            <a:no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44441" name="Oval 57"/>
          <p:cNvSpPr>
            <a:spLocks noChangeArrowheads="1"/>
          </p:cNvSpPr>
          <p:nvPr/>
        </p:nvSpPr>
        <p:spPr bwMode="auto">
          <a:xfrm>
            <a:off x="5628526" y="2590800"/>
            <a:ext cx="76200" cy="76200"/>
          </a:xfrm>
          <a:prstGeom prst="ellipse">
            <a:avLst/>
          </a:prstGeom>
          <a:solidFill>
            <a:schemeClr val="tx1"/>
          </a:solidFill>
          <a:ln w="9525">
            <a:no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44442" name="Oval 58"/>
          <p:cNvSpPr>
            <a:spLocks noChangeArrowheads="1"/>
          </p:cNvSpPr>
          <p:nvPr/>
        </p:nvSpPr>
        <p:spPr bwMode="auto">
          <a:xfrm>
            <a:off x="5780926" y="2590800"/>
            <a:ext cx="76200" cy="76200"/>
          </a:xfrm>
          <a:prstGeom prst="ellipse">
            <a:avLst/>
          </a:prstGeom>
          <a:solidFill>
            <a:schemeClr val="tx1"/>
          </a:solidFill>
          <a:ln w="9525">
            <a:no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44444" name="Line 60"/>
          <p:cNvSpPr>
            <a:spLocks noChangeShapeType="1"/>
          </p:cNvSpPr>
          <p:nvPr/>
        </p:nvSpPr>
        <p:spPr bwMode="auto">
          <a:xfrm>
            <a:off x="3352800" y="2743200"/>
            <a:ext cx="0" cy="19812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446" name="Freeform 62"/>
          <p:cNvSpPr>
            <a:spLocks/>
          </p:cNvSpPr>
          <p:nvPr/>
        </p:nvSpPr>
        <p:spPr bwMode="auto">
          <a:xfrm>
            <a:off x="2514600" y="4648200"/>
            <a:ext cx="762000" cy="228600"/>
          </a:xfrm>
          <a:custGeom>
            <a:avLst/>
            <a:gdLst/>
            <a:ahLst/>
            <a:cxnLst>
              <a:cxn ang="0">
                <a:pos x="0" y="0"/>
              </a:cxn>
              <a:cxn ang="0">
                <a:pos x="0" y="144"/>
              </a:cxn>
              <a:cxn ang="0">
                <a:pos x="480" y="144"/>
              </a:cxn>
            </a:cxnLst>
            <a:rect l="0" t="0" r="r" b="b"/>
            <a:pathLst>
              <a:path w="480" h="144">
                <a:moveTo>
                  <a:pt x="0" y="0"/>
                </a:moveTo>
                <a:lnTo>
                  <a:pt x="0" y="144"/>
                </a:lnTo>
                <a:lnTo>
                  <a:pt x="480" y="144"/>
                </a:lnTo>
              </a:path>
            </a:pathLst>
          </a:cu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443" name="AutoShape 59"/>
          <p:cNvSpPr>
            <a:spLocks noChangeArrowheads="1"/>
          </p:cNvSpPr>
          <p:nvPr/>
        </p:nvSpPr>
        <p:spPr bwMode="auto">
          <a:xfrm flipV="1">
            <a:off x="3200400" y="4724400"/>
            <a:ext cx="304800" cy="304800"/>
          </a:xfrm>
          <a:prstGeom prst="triangle">
            <a:avLst>
              <a:gd name="adj" fmla="val 50000"/>
            </a:avLst>
          </a:prstGeom>
          <a:solidFill>
            <a:srgbClr val="3366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44447" name="Oval 63"/>
          <p:cNvSpPr>
            <a:spLocks noChangeArrowheads="1"/>
          </p:cNvSpPr>
          <p:nvPr/>
        </p:nvSpPr>
        <p:spPr bwMode="auto">
          <a:xfrm>
            <a:off x="4114800" y="3962400"/>
            <a:ext cx="304800" cy="304800"/>
          </a:xfrm>
          <a:prstGeom prst="ellipse">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latin typeface="Gill Sans MT" pitchFamily="34" charset="0"/>
              </a:rPr>
              <a:t>=</a:t>
            </a:r>
          </a:p>
        </p:txBody>
      </p:sp>
      <p:sp>
        <p:nvSpPr>
          <p:cNvPr id="144448" name="Line 64"/>
          <p:cNvSpPr>
            <a:spLocks noChangeShapeType="1"/>
          </p:cNvSpPr>
          <p:nvPr/>
        </p:nvSpPr>
        <p:spPr bwMode="auto">
          <a:xfrm>
            <a:off x="4267200" y="2743200"/>
            <a:ext cx="0" cy="12192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449" name="AutoShape 65"/>
          <p:cNvSpPr>
            <a:spLocks noChangeArrowheads="1"/>
          </p:cNvSpPr>
          <p:nvPr/>
        </p:nvSpPr>
        <p:spPr bwMode="auto">
          <a:xfrm rot="5400000">
            <a:off x="4076700" y="4381500"/>
            <a:ext cx="228600" cy="304800"/>
          </a:xfrm>
          <a:prstGeom prst="flowChartDelay">
            <a:avLst/>
          </a:prstGeom>
          <a:solidFill>
            <a:srgbClr val="3366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44450" name="Line 66"/>
          <p:cNvSpPr>
            <a:spLocks noChangeShapeType="1"/>
          </p:cNvSpPr>
          <p:nvPr/>
        </p:nvSpPr>
        <p:spPr bwMode="auto">
          <a:xfrm>
            <a:off x="4267200" y="4267200"/>
            <a:ext cx="0" cy="1524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451" name="Freeform 67"/>
          <p:cNvSpPr>
            <a:spLocks/>
          </p:cNvSpPr>
          <p:nvPr/>
        </p:nvSpPr>
        <p:spPr bwMode="auto">
          <a:xfrm>
            <a:off x="3810000" y="2743200"/>
            <a:ext cx="304800" cy="1676400"/>
          </a:xfrm>
          <a:custGeom>
            <a:avLst/>
            <a:gdLst/>
            <a:ahLst/>
            <a:cxnLst>
              <a:cxn ang="0">
                <a:pos x="0" y="0"/>
              </a:cxn>
              <a:cxn ang="0">
                <a:pos x="0" y="1248"/>
              </a:cxn>
              <a:cxn ang="0">
                <a:pos x="384" y="1248"/>
              </a:cxn>
              <a:cxn ang="0">
                <a:pos x="384" y="1344"/>
              </a:cxn>
            </a:cxnLst>
            <a:rect l="0" t="0" r="r" b="b"/>
            <a:pathLst>
              <a:path w="384" h="1344">
                <a:moveTo>
                  <a:pt x="0" y="0"/>
                </a:moveTo>
                <a:lnTo>
                  <a:pt x="0" y="1248"/>
                </a:lnTo>
                <a:lnTo>
                  <a:pt x="384" y="1248"/>
                </a:lnTo>
                <a:lnTo>
                  <a:pt x="384" y="1344"/>
                </a:lnTo>
              </a:path>
            </a:pathLst>
          </a:cu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452" name="Line 68"/>
          <p:cNvSpPr>
            <a:spLocks noChangeShapeType="1"/>
          </p:cNvSpPr>
          <p:nvPr/>
        </p:nvSpPr>
        <p:spPr bwMode="auto">
          <a:xfrm>
            <a:off x="5029200" y="2743200"/>
            <a:ext cx="0" cy="19812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453" name="Freeform 69"/>
          <p:cNvSpPr>
            <a:spLocks/>
          </p:cNvSpPr>
          <p:nvPr/>
        </p:nvSpPr>
        <p:spPr bwMode="auto">
          <a:xfrm>
            <a:off x="4191000" y="4648200"/>
            <a:ext cx="762000" cy="228600"/>
          </a:xfrm>
          <a:custGeom>
            <a:avLst/>
            <a:gdLst/>
            <a:ahLst/>
            <a:cxnLst>
              <a:cxn ang="0">
                <a:pos x="0" y="0"/>
              </a:cxn>
              <a:cxn ang="0">
                <a:pos x="0" y="144"/>
              </a:cxn>
              <a:cxn ang="0">
                <a:pos x="480" y="144"/>
              </a:cxn>
            </a:cxnLst>
            <a:rect l="0" t="0" r="r" b="b"/>
            <a:pathLst>
              <a:path w="480" h="144">
                <a:moveTo>
                  <a:pt x="0" y="0"/>
                </a:moveTo>
                <a:lnTo>
                  <a:pt x="0" y="144"/>
                </a:lnTo>
                <a:lnTo>
                  <a:pt x="480" y="144"/>
                </a:lnTo>
              </a:path>
            </a:pathLst>
          </a:cu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454" name="AutoShape 70"/>
          <p:cNvSpPr>
            <a:spLocks noChangeArrowheads="1"/>
          </p:cNvSpPr>
          <p:nvPr/>
        </p:nvSpPr>
        <p:spPr bwMode="auto">
          <a:xfrm flipV="1">
            <a:off x="4876800" y="4724400"/>
            <a:ext cx="304800" cy="304800"/>
          </a:xfrm>
          <a:prstGeom prst="triangle">
            <a:avLst>
              <a:gd name="adj" fmla="val 50000"/>
            </a:avLst>
          </a:prstGeom>
          <a:solidFill>
            <a:srgbClr val="3366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44455" name="Oval 71"/>
          <p:cNvSpPr>
            <a:spLocks noChangeArrowheads="1"/>
          </p:cNvSpPr>
          <p:nvPr/>
        </p:nvSpPr>
        <p:spPr bwMode="auto">
          <a:xfrm>
            <a:off x="6324600" y="3962400"/>
            <a:ext cx="304800" cy="304800"/>
          </a:xfrm>
          <a:prstGeom prst="ellipse">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latin typeface="Gill Sans MT" pitchFamily="34" charset="0"/>
              </a:rPr>
              <a:t>=</a:t>
            </a:r>
          </a:p>
        </p:txBody>
      </p:sp>
      <p:sp>
        <p:nvSpPr>
          <p:cNvPr id="144456" name="Line 72"/>
          <p:cNvSpPr>
            <a:spLocks noChangeShapeType="1"/>
          </p:cNvSpPr>
          <p:nvPr/>
        </p:nvSpPr>
        <p:spPr bwMode="auto">
          <a:xfrm>
            <a:off x="6477000" y="2743200"/>
            <a:ext cx="0" cy="12192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457" name="AutoShape 73"/>
          <p:cNvSpPr>
            <a:spLocks noChangeArrowheads="1"/>
          </p:cNvSpPr>
          <p:nvPr/>
        </p:nvSpPr>
        <p:spPr bwMode="auto">
          <a:xfrm rot="5400000">
            <a:off x="6286500" y="4381500"/>
            <a:ext cx="228600" cy="304800"/>
          </a:xfrm>
          <a:prstGeom prst="flowChartDelay">
            <a:avLst/>
          </a:prstGeom>
          <a:solidFill>
            <a:srgbClr val="3366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44458" name="Line 74"/>
          <p:cNvSpPr>
            <a:spLocks noChangeShapeType="1"/>
          </p:cNvSpPr>
          <p:nvPr/>
        </p:nvSpPr>
        <p:spPr bwMode="auto">
          <a:xfrm>
            <a:off x="6477000" y="4267200"/>
            <a:ext cx="0" cy="1524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459" name="Freeform 75"/>
          <p:cNvSpPr>
            <a:spLocks/>
          </p:cNvSpPr>
          <p:nvPr/>
        </p:nvSpPr>
        <p:spPr bwMode="auto">
          <a:xfrm>
            <a:off x="6019800" y="2743200"/>
            <a:ext cx="304800" cy="1676400"/>
          </a:xfrm>
          <a:custGeom>
            <a:avLst/>
            <a:gdLst/>
            <a:ahLst/>
            <a:cxnLst>
              <a:cxn ang="0">
                <a:pos x="0" y="0"/>
              </a:cxn>
              <a:cxn ang="0">
                <a:pos x="0" y="1248"/>
              </a:cxn>
              <a:cxn ang="0">
                <a:pos x="384" y="1248"/>
              </a:cxn>
              <a:cxn ang="0">
                <a:pos x="384" y="1344"/>
              </a:cxn>
            </a:cxnLst>
            <a:rect l="0" t="0" r="r" b="b"/>
            <a:pathLst>
              <a:path w="384" h="1344">
                <a:moveTo>
                  <a:pt x="0" y="0"/>
                </a:moveTo>
                <a:lnTo>
                  <a:pt x="0" y="1248"/>
                </a:lnTo>
                <a:lnTo>
                  <a:pt x="384" y="1248"/>
                </a:lnTo>
                <a:lnTo>
                  <a:pt x="384" y="1344"/>
                </a:lnTo>
              </a:path>
            </a:pathLst>
          </a:cu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460" name="Line 76"/>
          <p:cNvSpPr>
            <a:spLocks noChangeShapeType="1"/>
          </p:cNvSpPr>
          <p:nvPr/>
        </p:nvSpPr>
        <p:spPr bwMode="auto">
          <a:xfrm>
            <a:off x="7239000" y="2743200"/>
            <a:ext cx="0" cy="19812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461" name="Freeform 77"/>
          <p:cNvSpPr>
            <a:spLocks/>
          </p:cNvSpPr>
          <p:nvPr/>
        </p:nvSpPr>
        <p:spPr bwMode="auto">
          <a:xfrm>
            <a:off x="6400800" y="4648200"/>
            <a:ext cx="762000" cy="228600"/>
          </a:xfrm>
          <a:custGeom>
            <a:avLst/>
            <a:gdLst/>
            <a:ahLst/>
            <a:cxnLst>
              <a:cxn ang="0">
                <a:pos x="0" y="0"/>
              </a:cxn>
              <a:cxn ang="0">
                <a:pos x="0" y="144"/>
              </a:cxn>
              <a:cxn ang="0">
                <a:pos x="480" y="144"/>
              </a:cxn>
            </a:cxnLst>
            <a:rect l="0" t="0" r="r" b="b"/>
            <a:pathLst>
              <a:path w="480" h="144">
                <a:moveTo>
                  <a:pt x="0" y="0"/>
                </a:moveTo>
                <a:lnTo>
                  <a:pt x="0" y="144"/>
                </a:lnTo>
                <a:lnTo>
                  <a:pt x="480" y="144"/>
                </a:lnTo>
              </a:path>
            </a:pathLst>
          </a:cu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462" name="AutoShape 78"/>
          <p:cNvSpPr>
            <a:spLocks noChangeArrowheads="1"/>
          </p:cNvSpPr>
          <p:nvPr/>
        </p:nvSpPr>
        <p:spPr bwMode="auto">
          <a:xfrm flipV="1">
            <a:off x="7086600" y="4724400"/>
            <a:ext cx="304800" cy="304800"/>
          </a:xfrm>
          <a:prstGeom prst="triangle">
            <a:avLst>
              <a:gd name="adj" fmla="val 50000"/>
            </a:avLst>
          </a:prstGeom>
          <a:solidFill>
            <a:srgbClr val="3366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44465" name="Line 81"/>
          <p:cNvSpPr>
            <a:spLocks noChangeShapeType="1"/>
          </p:cNvSpPr>
          <p:nvPr/>
        </p:nvSpPr>
        <p:spPr bwMode="auto">
          <a:xfrm>
            <a:off x="4419600" y="4114800"/>
            <a:ext cx="990600" cy="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466" name="Line 82"/>
          <p:cNvSpPr>
            <a:spLocks noChangeShapeType="1"/>
          </p:cNvSpPr>
          <p:nvPr/>
        </p:nvSpPr>
        <p:spPr bwMode="auto">
          <a:xfrm>
            <a:off x="5410200" y="4114800"/>
            <a:ext cx="457200" cy="0"/>
          </a:xfrm>
          <a:prstGeom prst="line">
            <a:avLst/>
          </a:prstGeom>
          <a:noFill/>
          <a:ln w="9525">
            <a:solidFill>
              <a:schemeClr val="tx1"/>
            </a:solidFill>
            <a:prstDash val="dash"/>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467" name="Freeform 83"/>
          <p:cNvSpPr>
            <a:spLocks/>
          </p:cNvSpPr>
          <p:nvPr/>
        </p:nvSpPr>
        <p:spPr bwMode="auto">
          <a:xfrm>
            <a:off x="3352800" y="5029200"/>
            <a:ext cx="2133600" cy="304800"/>
          </a:xfrm>
          <a:custGeom>
            <a:avLst/>
            <a:gdLst/>
            <a:ahLst/>
            <a:cxnLst>
              <a:cxn ang="0">
                <a:pos x="0" y="0"/>
              </a:cxn>
              <a:cxn ang="0">
                <a:pos x="0" y="192"/>
              </a:cxn>
              <a:cxn ang="0">
                <a:pos x="1344" y="192"/>
              </a:cxn>
            </a:cxnLst>
            <a:rect l="0" t="0" r="r" b="b"/>
            <a:pathLst>
              <a:path w="1344" h="192">
                <a:moveTo>
                  <a:pt x="0" y="0"/>
                </a:moveTo>
                <a:lnTo>
                  <a:pt x="0" y="192"/>
                </a:lnTo>
                <a:lnTo>
                  <a:pt x="1344" y="192"/>
                </a:lnTo>
              </a:path>
            </a:pathLst>
          </a:cu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468" name="Line 84"/>
          <p:cNvSpPr>
            <a:spLocks noChangeShapeType="1"/>
          </p:cNvSpPr>
          <p:nvPr/>
        </p:nvSpPr>
        <p:spPr bwMode="auto">
          <a:xfrm>
            <a:off x="5029200" y="5029200"/>
            <a:ext cx="0" cy="3048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469" name="Line 85"/>
          <p:cNvSpPr>
            <a:spLocks noChangeShapeType="1"/>
          </p:cNvSpPr>
          <p:nvPr/>
        </p:nvSpPr>
        <p:spPr bwMode="auto">
          <a:xfrm>
            <a:off x="7239000" y="5029200"/>
            <a:ext cx="1588" cy="4572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470" name="Line 86"/>
          <p:cNvSpPr>
            <a:spLocks noChangeShapeType="1"/>
          </p:cNvSpPr>
          <p:nvPr/>
        </p:nvSpPr>
        <p:spPr bwMode="auto">
          <a:xfrm>
            <a:off x="6019800" y="5334000"/>
            <a:ext cx="1219200" cy="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471" name="Line 87"/>
          <p:cNvSpPr>
            <a:spLocks noChangeShapeType="1"/>
          </p:cNvSpPr>
          <p:nvPr/>
        </p:nvSpPr>
        <p:spPr bwMode="auto">
          <a:xfrm>
            <a:off x="5486400" y="5334000"/>
            <a:ext cx="533400" cy="0"/>
          </a:xfrm>
          <a:prstGeom prst="line">
            <a:avLst/>
          </a:prstGeom>
          <a:noFill/>
          <a:ln w="9525">
            <a:solidFill>
              <a:schemeClr val="tx1"/>
            </a:solidFill>
            <a:prstDash val="dash"/>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4472" name="Text Box 88"/>
          <p:cNvSpPr txBox="1">
            <a:spLocks noChangeArrowheads="1"/>
          </p:cNvSpPr>
          <p:nvPr/>
        </p:nvSpPr>
        <p:spPr bwMode="auto">
          <a:xfrm>
            <a:off x="6705600" y="5448300"/>
            <a:ext cx="1011815"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Next PC</a:t>
            </a:r>
          </a:p>
        </p:txBody>
      </p:sp>
    </p:spTree>
    <p:extLst>
      <p:ext uri="{BB962C8B-B14F-4D97-AF65-F5344CB8AC3E}">
        <p14:creationId xmlns:p14="http://schemas.microsoft.com/office/powerpoint/2010/main" val="1559645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normAutofit fontScale="90000"/>
          </a:bodyPr>
          <a:lstStyle/>
          <a:p>
            <a:r>
              <a:rPr lang="en-US" dirty="0"/>
              <a:t>Making BTBs Cheaper</a:t>
            </a:r>
          </a:p>
        </p:txBody>
      </p:sp>
      <p:sp>
        <p:nvSpPr>
          <p:cNvPr id="145411" name="Rectangle 3"/>
          <p:cNvSpPr>
            <a:spLocks noGrp="1" noChangeArrowheads="1"/>
          </p:cNvSpPr>
          <p:nvPr>
            <p:ph idx="1"/>
          </p:nvPr>
        </p:nvSpPr>
        <p:spPr/>
        <p:txBody>
          <a:bodyPr/>
          <a:lstStyle/>
          <a:p>
            <a:r>
              <a:rPr lang="en-US" dirty="0"/>
              <a:t>Branch prediction is permitted to be wrong</a:t>
            </a:r>
          </a:p>
          <a:p>
            <a:pPr lvl="1"/>
            <a:r>
              <a:rPr lang="en-US" dirty="0"/>
              <a:t>Processor must have ways to detect </a:t>
            </a:r>
            <a:r>
              <a:rPr lang="en-US" dirty="0" err="1"/>
              <a:t>mispredictions</a:t>
            </a:r>
            <a:endParaRPr lang="en-US" dirty="0"/>
          </a:p>
          <a:p>
            <a:pPr lvl="1"/>
            <a:r>
              <a:rPr lang="en-US" dirty="0"/>
              <a:t>Correctness of execution is always preserved</a:t>
            </a:r>
          </a:p>
          <a:p>
            <a:pPr lvl="1"/>
            <a:r>
              <a:rPr lang="en-US" dirty="0"/>
              <a:t>Performance may be affected</a:t>
            </a:r>
          </a:p>
        </p:txBody>
      </p:sp>
      <p:sp>
        <p:nvSpPr>
          <p:cNvPr id="7" name="TextBox 6"/>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Can tune BTB accuracy based on cost</a:t>
            </a:r>
          </a:p>
        </p:txBody>
      </p:sp>
    </p:spTree>
    <p:extLst>
      <p:ext uri="{BB962C8B-B14F-4D97-AF65-F5344CB8AC3E}">
        <p14:creationId xmlns:p14="http://schemas.microsoft.com/office/powerpoint/2010/main" val="284456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normAutofit fontScale="90000"/>
          </a:bodyPr>
          <a:lstStyle/>
          <a:p>
            <a:r>
              <a:rPr lang="en-US" dirty="0"/>
              <a:t>BTB w/Partial Tags</a:t>
            </a:r>
          </a:p>
        </p:txBody>
      </p:sp>
      <p:sp>
        <p:nvSpPr>
          <p:cNvPr id="146436" name="Text Box 4"/>
          <p:cNvSpPr txBox="1">
            <a:spLocks noChangeArrowheads="1"/>
          </p:cNvSpPr>
          <p:nvPr/>
        </p:nvSpPr>
        <p:spPr bwMode="auto">
          <a:xfrm>
            <a:off x="845002" y="1666875"/>
            <a:ext cx="2646878" cy="400110"/>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2000" b="1" dirty="0">
                <a:solidFill>
                  <a:srgbClr val="000000"/>
                </a:solidFill>
                <a:latin typeface="Courier New" panose="02070309020205020404" pitchFamily="49" charset="0"/>
                <a:cs typeface="Courier New" panose="02070309020205020404" pitchFamily="49" charset="0"/>
              </a:rPr>
              <a:t>00000000cfff9810</a:t>
            </a:r>
          </a:p>
        </p:txBody>
      </p:sp>
      <p:sp>
        <p:nvSpPr>
          <p:cNvPr id="146437" name="Text Box 5"/>
          <p:cNvSpPr txBox="1">
            <a:spLocks noChangeArrowheads="1"/>
          </p:cNvSpPr>
          <p:nvPr/>
        </p:nvSpPr>
        <p:spPr bwMode="auto">
          <a:xfrm>
            <a:off x="845002" y="2200275"/>
            <a:ext cx="2646878" cy="400110"/>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2000" b="1">
                <a:solidFill>
                  <a:srgbClr val="000000"/>
                </a:solidFill>
                <a:latin typeface="Courier New" panose="02070309020205020404" pitchFamily="49" charset="0"/>
                <a:cs typeface="Courier New" panose="02070309020205020404" pitchFamily="49" charset="0"/>
              </a:rPr>
              <a:t>00000000cfff9824</a:t>
            </a:r>
          </a:p>
        </p:txBody>
      </p:sp>
      <p:sp>
        <p:nvSpPr>
          <p:cNvPr id="146438" name="Text Box 6"/>
          <p:cNvSpPr txBox="1">
            <a:spLocks noChangeArrowheads="1"/>
          </p:cNvSpPr>
          <p:nvPr/>
        </p:nvSpPr>
        <p:spPr bwMode="auto">
          <a:xfrm>
            <a:off x="845002" y="2886075"/>
            <a:ext cx="2646878" cy="400110"/>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2000" b="1">
                <a:solidFill>
                  <a:srgbClr val="000000"/>
                </a:solidFill>
                <a:latin typeface="Courier New" panose="02070309020205020404" pitchFamily="49" charset="0"/>
                <a:cs typeface="Courier New" panose="02070309020205020404" pitchFamily="49" charset="0"/>
              </a:rPr>
              <a:t>00000000cfff984c</a:t>
            </a:r>
          </a:p>
        </p:txBody>
      </p:sp>
      <p:sp>
        <p:nvSpPr>
          <p:cNvPr id="146439" name="Rectangle 7"/>
          <p:cNvSpPr>
            <a:spLocks noChangeArrowheads="1"/>
          </p:cNvSpPr>
          <p:nvPr/>
        </p:nvSpPr>
        <p:spPr bwMode="auto">
          <a:xfrm>
            <a:off x="4267200" y="1524000"/>
            <a:ext cx="3352800" cy="15240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46440" name="Rectangle 8"/>
          <p:cNvSpPr>
            <a:spLocks noChangeArrowheads="1"/>
          </p:cNvSpPr>
          <p:nvPr/>
        </p:nvSpPr>
        <p:spPr bwMode="auto">
          <a:xfrm>
            <a:off x="4267200" y="1600200"/>
            <a:ext cx="152400" cy="228600"/>
          </a:xfrm>
          <a:prstGeom prst="rect">
            <a:avLst/>
          </a:prstGeom>
          <a:solidFill>
            <a:srgbClr val="FFFF99"/>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anchor="ctr"/>
          <a:lstStyle/>
          <a:p>
            <a:pPr algn="ctr" fontAlgn="base">
              <a:spcBef>
                <a:spcPct val="0"/>
              </a:spcBef>
              <a:spcAft>
                <a:spcPct val="0"/>
              </a:spcAft>
            </a:pPr>
            <a:r>
              <a:rPr lang="en-US" sz="1600" dirty="0">
                <a:solidFill>
                  <a:srgbClr val="000000"/>
                </a:solidFill>
                <a:latin typeface="Gill Sans MT" pitchFamily="34" charset="0"/>
              </a:rPr>
              <a:t>v</a:t>
            </a:r>
          </a:p>
        </p:txBody>
      </p:sp>
      <p:sp>
        <p:nvSpPr>
          <p:cNvPr id="146441" name="Rectangle 9"/>
          <p:cNvSpPr>
            <a:spLocks noChangeArrowheads="1"/>
          </p:cNvSpPr>
          <p:nvPr/>
        </p:nvSpPr>
        <p:spPr bwMode="auto">
          <a:xfrm>
            <a:off x="4409326" y="1600200"/>
            <a:ext cx="1600200" cy="228600"/>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00000000cfff981</a:t>
            </a:r>
          </a:p>
        </p:txBody>
      </p:sp>
      <p:sp>
        <p:nvSpPr>
          <p:cNvPr id="146442" name="Rectangle 10"/>
          <p:cNvSpPr>
            <a:spLocks noChangeArrowheads="1"/>
          </p:cNvSpPr>
          <p:nvPr/>
        </p:nvSpPr>
        <p:spPr bwMode="auto">
          <a:xfrm>
            <a:off x="6009526" y="1600200"/>
            <a:ext cx="1600200" cy="228600"/>
          </a:xfrm>
          <a:prstGeom prst="rect">
            <a:avLst/>
          </a:prstGeom>
          <a:solidFill>
            <a:srgbClr val="99CC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00000000cfff9704</a:t>
            </a:r>
          </a:p>
        </p:txBody>
      </p:sp>
      <p:sp>
        <p:nvSpPr>
          <p:cNvPr id="146443" name="Rectangle 11"/>
          <p:cNvSpPr>
            <a:spLocks noChangeArrowheads="1"/>
          </p:cNvSpPr>
          <p:nvPr/>
        </p:nvSpPr>
        <p:spPr bwMode="auto">
          <a:xfrm>
            <a:off x="4267200" y="2057400"/>
            <a:ext cx="152400" cy="228600"/>
          </a:xfrm>
          <a:prstGeom prst="rect">
            <a:avLst/>
          </a:prstGeom>
          <a:solidFill>
            <a:srgbClr val="FFFF99"/>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anchor="ctr"/>
          <a:lstStyle/>
          <a:p>
            <a:pPr algn="ctr" fontAlgn="base">
              <a:spcBef>
                <a:spcPct val="0"/>
              </a:spcBef>
              <a:spcAft>
                <a:spcPct val="0"/>
              </a:spcAft>
            </a:pPr>
            <a:r>
              <a:rPr lang="en-US" sz="1600" dirty="0">
                <a:solidFill>
                  <a:srgbClr val="000000"/>
                </a:solidFill>
                <a:latin typeface="Gill Sans MT" pitchFamily="34" charset="0"/>
              </a:rPr>
              <a:t>v</a:t>
            </a:r>
          </a:p>
        </p:txBody>
      </p:sp>
      <p:sp>
        <p:nvSpPr>
          <p:cNvPr id="146444" name="Rectangle 12"/>
          <p:cNvSpPr>
            <a:spLocks noChangeArrowheads="1"/>
          </p:cNvSpPr>
          <p:nvPr/>
        </p:nvSpPr>
        <p:spPr bwMode="auto">
          <a:xfrm>
            <a:off x="4409326" y="2057400"/>
            <a:ext cx="1600200" cy="228600"/>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00000000cfff982</a:t>
            </a:r>
          </a:p>
        </p:txBody>
      </p:sp>
      <p:sp>
        <p:nvSpPr>
          <p:cNvPr id="146445" name="Rectangle 13"/>
          <p:cNvSpPr>
            <a:spLocks noChangeArrowheads="1"/>
          </p:cNvSpPr>
          <p:nvPr/>
        </p:nvSpPr>
        <p:spPr bwMode="auto">
          <a:xfrm>
            <a:off x="6009526" y="2057400"/>
            <a:ext cx="1600200" cy="228600"/>
          </a:xfrm>
          <a:prstGeom prst="rect">
            <a:avLst/>
          </a:prstGeom>
          <a:solidFill>
            <a:srgbClr val="99CC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00000000cfff9830</a:t>
            </a:r>
          </a:p>
        </p:txBody>
      </p:sp>
      <p:sp>
        <p:nvSpPr>
          <p:cNvPr id="146446" name="Rectangle 14"/>
          <p:cNvSpPr>
            <a:spLocks noChangeArrowheads="1"/>
          </p:cNvSpPr>
          <p:nvPr/>
        </p:nvSpPr>
        <p:spPr bwMode="auto">
          <a:xfrm>
            <a:off x="4267200" y="2667000"/>
            <a:ext cx="152400" cy="228600"/>
          </a:xfrm>
          <a:prstGeom prst="rect">
            <a:avLst/>
          </a:prstGeom>
          <a:solidFill>
            <a:srgbClr val="FFFF99"/>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anchor="ctr"/>
          <a:lstStyle/>
          <a:p>
            <a:pPr algn="ctr" fontAlgn="base">
              <a:spcBef>
                <a:spcPct val="0"/>
              </a:spcBef>
              <a:spcAft>
                <a:spcPct val="0"/>
              </a:spcAft>
            </a:pPr>
            <a:r>
              <a:rPr lang="en-US" sz="1600" dirty="0">
                <a:solidFill>
                  <a:srgbClr val="000000"/>
                </a:solidFill>
                <a:latin typeface="Gill Sans MT" pitchFamily="34" charset="0"/>
              </a:rPr>
              <a:t>v</a:t>
            </a:r>
          </a:p>
        </p:txBody>
      </p:sp>
      <p:sp>
        <p:nvSpPr>
          <p:cNvPr id="146447" name="Rectangle 15"/>
          <p:cNvSpPr>
            <a:spLocks noChangeArrowheads="1"/>
          </p:cNvSpPr>
          <p:nvPr/>
        </p:nvSpPr>
        <p:spPr bwMode="auto">
          <a:xfrm>
            <a:off x="4409326" y="2667000"/>
            <a:ext cx="1600200" cy="228600"/>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00000000cfff984</a:t>
            </a:r>
          </a:p>
        </p:txBody>
      </p:sp>
      <p:sp>
        <p:nvSpPr>
          <p:cNvPr id="146448" name="Rectangle 16"/>
          <p:cNvSpPr>
            <a:spLocks noChangeArrowheads="1"/>
          </p:cNvSpPr>
          <p:nvPr/>
        </p:nvSpPr>
        <p:spPr bwMode="auto">
          <a:xfrm>
            <a:off x="6009526" y="2667000"/>
            <a:ext cx="1600200" cy="228600"/>
          </a:xfrm>
          <a:prstGeom prst="rect">
            <a:avLst/>
          </a:prstGeom>
          <a:solidFill>
            <a:srgbClr val="99CC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00000000cfff9900</a:t>
            </a:r>
          </a:p>
        </p:txBody>
      </p:sp>
      <p:cxnSp>
        <p:nvCxnSpPr>
          <p:cNvPr id="146449" name="AutoShape 17"/>
          <p:cNvCxnSpPr>
            <a:cxnSpLocks noChangeShapeType="1"/>
            <a:stCxn id="146436" idx="3"/>
            <a:endCxn id="146440" idx="1"/>
          </p:cNvCxnSpPr>
          <p:nvPr/>
        </p:nvCxnSpPr>
        <p:spPr bwMode="auto">
          <a:xfrm flipV="1">
            <a:off x="3491880" y="1714500"/>
            <a:ext cx="775320" cy="152430"/>
          </a:xfrm>
          <a:prstGeom prst="curvedConnector3">
            <a:avLst>
              <a:gd name="adj1" fmla="val 50000"/>
            </a:avLst>
          </a:prstGeom>
          <a:noFill/>
          <a:ln w="9525">
            <a:solidFill>
              <a:schemeClr val="tx1"/>
            </a:solidFill>
            <a:round/>
            <a:headEnd/>
            <a:tailEnd type="triangle" w="med" len="med"/>
          </a:ln>
          <a:effectLst/>
        </p:spPr>
      </p:cxnSp>
      <p:cxnSp>
        <p:nvCxnSpPr>
          <p:cNvPr id="146450" name="AutoShape 18"/>
          <p:cNvCxnSpPr>
            <a:cxnSpLocks noChangeShapeType="1"/>
            <a:stCxn id="146437" idx="3"/>
            <a:endCxn id="146443" idx="1"/>
          </p:cNvCxnSpPr>
          <p:nvPr/>
        </p:nvCxnSpPr>
        <p:spPr bwMode="auto">
          <a:xfrm flipV="1">
            <a:off x="3491880" y="2171700"/>
            <a:ext cx="775320" cy="228630"/>
          </a:xfrm>
          <a:prstGeom prst="curvedConnector3">
            <a:avLst>
              <a:gd name="adj1" fmla="val 50000"/>
            </a:avLst>
          </a:prstGeom>
          <a:noFill/>
          <a:ln w="9525">
            <a:solidFill>
              <a:schemeClr val="tx1"/>
            </a:solidFill>
            <a:round/>
            <a:headEnd/>
            <a:tailEnd type="triangle" w="med" len="med"/>
          </a:ln>
          <a:effectLst/>
        </p:spPr>
      </p:cxnSp>
      <p:cxnSp>
        <p:nvCxnSpPr>
          <p:cNvPr id="146451" name="AutoShape 19"/>
          <p:cNvCxnSpPr>
            <a:cxnSpLocks noChangeShapeType="1"/>
            <a:stCxn id="146438" idx="3"/>
            <a:endCxn id="146446" idx="1"/>
          </p:cNvCxnSpPr>
          <p:nvPr/>
        </p:nvCxnSpPr>
        <p:spPr bwMode="auto">
          <a:xfrm flipV="1">
            <a:off x="3491880" y="2781300"/>
            <a:ext cx="775320" cy="304830"/>
          </a:xfrm>
          <a:prstGeom prst="curvedConnector3">
            <a:avLst>
              <a:gd name="adj1" fmla="val 50000"/>
            </a:avLst>
          </a:prstGeom>
          <a:noFill/>
          <a:ln w="9525">
            <a:solidFill>
              <a:schemeClr val="tx1"/>
            </a:solidFill>
            <a:round/>
            <a:headEnd/>
            <a:tailEnd type="triangle" w="med" len="med"/>
          </a:ln>
          <a:effectLst/>
        </p:spPr>
      </p:cxnSp>
      <p:grpSp>
        <p:nvGrpSpPr>
          <p:cNvPr id="146471" name="Group 39"/>
          <p:cNvGrpSpPr>
            <a:grpSpLocks/>
          </p:cNvGrpSpPr>
          <p:nvPr/>
        </p:nvGrpSpPr>
        <p:grpSpPr bwMode="auto">
          <a:xfrm>
            <a:off x="1258890" y="3886200"/>
            <a:ext cx="5903915" cy="1762125"/>
            <a:chOff x="793" y="2448"/>
            <a:chExt cx="3719" cy="1110"/>
          </a:xfrm>
        </p:grpSpPr>
        <p:sp>
          <p:nvSpPr>
            <p:cNvPr id="146452" name="Text Box 20"/>
            <p:cNvSpPr txBox="1">
              <a:spLocks noChangeArrowheads="1"/>
            </p:cNvSpPr>
            <p:nvPr/>
          </p:nvSpPr>
          <p:spPr bwMode="auto">
            <a:xfrm>
              <a:off x="793" y="2538"/>
              <a:ext cx="1667" cy="25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2000" b="1" dirty="0">
                  <a:solidFill>
                    <a:srgbClr val="000000"/>
                  </a:solidFill>
                  <a:latin typeface="Courier New" panose="02070309020205020404" pitchFamily="49" charset="0"/>
                  <a:cs typeface="Courier New" panose="02070309020205020404" pitchFamily="49" charset="0"/>
                </a:rPr>
                <a:t>00000000cfff9810</a:t>
              </a:r>
            </a:p>
          </p:txBody>
        </p:sp>
        <p:sp>
          <p:nvSpPr>
            <p:cNvPr id="146453" name="Text Box 21"/>
            <p:cNvSpPr txBox="1">
              <a:spLocks noChangeArrowheads="1"/>
            </p:cNvSpPr>
            <p:nvPr/>
          </p:nvSpPr>
          <p:spPr bwMode="auto">
            <a:xfrm>
              <a:off x="793" y="2874"/>
              <a:ext cx="1667" cy="25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2000" b="1">
                  <a:solidFill>
                    <a:srgbClr val="000000"/>
                  </a:solidFill>
                  <a:latin typeface="Courier New" panose="02070309020205020404" pitchFamily="49" charset="0"/>
                  <a:cs typeface="Courier New" panose="02070309020205020404" pitchFamily="49" charset="0"/>
                </a:rPr>
                <a:t>00000000cfff9824</a:t>
              </a:r>
            </a:p>
          </p:txBody>
        </p:sp>
        <p:sp>
          <p:nvSpPr>
            <p:cNvPr id="146454" name="Text Box 22"/>
            <p:cNvSpPr txBox="1">
              <a:spLocks noChangeArrowheads="1"/>
            </p:cNvSpPr>
            <p:nvPr/>
          </p:nvSpPr>
          <p:spPr bwMode="auto">
            <a:xfrm>
              <a:off x="793" y="3306"/>
              <a:ext cx="1667" cy="25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2000" b="1">
                  <a:solidFill>
                    <a:srgbClr val="000000"/>
                  </a:solidFill>
                  <a:latin typeface="Courier New" panose="02070309020205020404" pitchFamily="49" charset="0"/>
                  <a:cs typeface="Courier New" panose="02070309020205020404" pitchFamily="49" charset="0"/>
                </a:rPr>
                <a:t>00000000cfff984c</a:t>
              </a:r>
            </a:p>
          </p:txBody>
        </p:sp>
        <p:sp>
          <p:nvSpPr>
            <p:cNvPr id="146455" name="Rectangle 23"/>
            <p:cNvSpPr>
              <a:spLocks noChangeArrowheads="1"/>
            </p:cNvSpPr>
            <p:nvPr/>
          </p:nvSpPr>
          <p:spPr bwMode="auto">
            <a:xfrm>
              <a:off x="3072" y="2448"/>
              <a:ext cx="1440" cy="96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46456" name="Rectangle 24"/>
            <p:cNvSpPr>
              <a:spLocks noChangeArrowheads="1"/>
            </p:cNvSpPr>
            <p:nvPr/>
          </p:nvSpPr>
          <p:spPr bwMode="auto">
            <a:xfrm>
              <a:off x="3072" y="2496"/>
              <a:ext cx="96" cy="144"/>
            </a:xfrm>
            <a:prstGeom prst="rect">
              <a:avLst/>
            </a:prstGeom>
            <a:solidFill>
              <a:srgbClr val="FFFF99"/>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anchor="ctr"/>
            <a:lstStyle/>
            <a:p>
              <a:pPr algn="ctr" fontAlgn="base">
                <a:spcBef>
                  <a:spcPct val="0"/>
                </a:spcBef>
                <a:spcAft>
                  <a:spcPct val="0"/>
                </a:spcAft>
              </a:pPr>
              <a:r>
                <a:rPr lang="en-US" sz="1600" dirty="0">
                  <a:solidFill>
                    <a:srgbClr val="000000"/>
                  </a:solidFill>
                  <a:latin typeface="Gill Sans MT" pitchFamily="34" charset="0"/>
                </a:rPr>
                <a:t>v</a:t>
              </a:r>
            </a:p>
          </p:txBody>
        </p:sp>
        <p:sp>
          <p:nvSpPr>
            <p:cNvPr id="146457" name="Rectangle 25"/>
            <p:cNvSpPr>
              <a:spLocks noChangeArrowheads="1"/>
            </p:cNvSpPr>
            <p:nvPr/>
          </p:nvSpPr>
          <p:spPr bwMode="auto">
            <a:xfrm>
              <a:off x="3162" y="2496"/>
              <a:ext cx="336" cy="144"/>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f981</a:t>
              </a:r>
            </a:p>
          </p:txBody>
        </p:sp>
        <p:sp>
          <p:nvSpPr>
            <p:cNvPr id="146458" name="Rectangle 26"/>
            <p:cNvSpPr>
              <a:spLocks noChangeArrowheads="1"/>
            </p:cNvSpPr>
            <p:nvPr/>
          </p:nvSpPr>
          <p:spPr bwMode="auto">
            <a:xfrm>
              <a:off x="3498" y="2496"/>
              <a:ext cx="1008" cy="144"/>
            </a:xfrm>
            <a:prstGeom prst="rect">
              <a:avLst/>
            </a:prstGeom>
            <a:solidFill>
              <a:srgbClr val="99CC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00000000cfff9704</a:t>
              </a:r>
            </a:p>
          </p:txBody>
        </p:sp>
        <p:sp>
          <p:nvSpPr>
            <p:cNvPr id="146459" name="Rectangle 27"/>
            <p:cNvSpPr>
              <a:spLocks noChangeArrowheads="1"/>
            </p:cNvSpPr>
            <p:nvPr/>
          </p:nvSpPr>
          <p:spPr bwMode="auto">
            <a:xfrm>
              <a:off x="3072" y="2784"/>
              <a:ext cx="96" cy="144"/>
            </a:xfrm>
            <a:prstGeom prst="rect">
              <a:avLst/>
            </a:prstGeom>
            <a:solidFill>
              <a:srgbClr val="FFFF99"/>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anchor="ctr"/>
            <a:lstStyle/>
            <a:p>
              <a:pPr algn="ctr" fontAlgn="base">
                <a:spcBef>
                  <a:spcPct val="0"/>
                </a:spcBef>
                <a:spcAft>
                  <a:spcPct val="0"/>
                </a:spcAft>
              </a:pPr>
              <a:r>
                <a:rPr lang="en-US" sz="1600" dirty="0">
                  <a:solidFill>
                    <a:srgbClr val="000000"/>
                  </a:solidFill>
                  <a:latin typeface="Gill Sans MT" pitchFamily="34" charset="0"/>
                </a:rPr>
                <a:t>v</a:t>
              </a:r>
            </a:p>
          </p:txBody>
        </p:sp>
        <p:sp>
          <p:nvSpPr>
            <p:cNvPr id="146460" name="Rectangle 28"/>
            <p:cNvSpPr>
              <a:spLocks noChangeArrowheads="1"/>
            </p:cNvSpPr>
            <p:nvPr/>
          </p:nvSpPr>
          <p:spPr bwMode="auto">
            <a:xfrm>
              <a:off x="3162" y="2784"/>
              <a:ext cx="336" cy="144"/>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f982</a:t>
              </a:r>
            </a:p>
          </p:txBody>
        </p:sp>
        <p:sp>
          <p:nvSpPr>
            <p:cNvPr id="146461" name="Rectangle 29"/>
            <p:cNvSpPr>
              <a:spLocks noChangeArrowheads="1"/>
            </p:cNvSpPr>
            <p:nvPr/>
          </p:nvSpPr>
          <p:spPr bwMode="auto">
            <a:xfrm>
              <a:off x="3498" y="2784"/>
              <a:ext cx="1008" cy="144"/>
            </a:xfrm>
            <a:prstGeom prst="rect">
              <a:avLst/>
            </a:prstGeom>
            <a:solidFill>
              <a:srgbClr val="99CC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00000000cfff9830</a:t>
              </a:r>
            </a:p>
          </p:txBody>
        </p:sp>
        <p:sp>
          <p:nvSpPr>
            <p:cNvPr id="146462" name="Rectangle 30"/>
            <p:cNvSpPr>
              <a:spLocks noChangeArrowheads="1"/>
            </p:cNvSpPr>
            <p:nvPr/>
          </p:nvSpPr>
          <p:spPr bwMode="auto">
            <a:xfrm>
              <a:off x="3072" y="3168"/>
              <a:ext cx="96" cy="144"/>
            </a:xfrm>
            <a:prstGeom prst="rect">
              <a:avLst/>
            </a:prstGeom>
            <a:solidFill>
              <a:srgbClr val="FFFF99"/>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anchor="ctr"/>
            <a:lstStyle/>
            <a:p>
              <a:pPr algn="ctr" fontAlgn="base">
                <a:spcBef>
                  <a:spcPct val="0"/>
                </a:spcBef>
                <a:spcAft>
                  <a:spcPct val="0"/>
                </a:spcAft>
              </a:pPr>
              <a:r>
                <a:rPr lang="en-US" sz="1600" dirty="0">
                  <a:solidFill>
                    <a:srgbClr val="000000"/>
                  </a:solidFill>
                  <a:latin typeface="Gill Sans MT" pitchFamily="34" charset="0"/>
                </a:rPr>
                <a:t>v</a:t>
              </a:r>
            </a:p>
          </p:txBody>
        </p:sp>
        <p:sp>
          <p:nvSpPr>
            <p:cNvPr id="146463" name="Rectangle 31"/>
            <p:cNvSpPr>
              <a:spLocks noChangeArrowheads="1"/>
            </p:cNvSpPr>
            <p:nvPr/>
          </p:nvSpPr>
          <p:spPr bwMode="auto">
            <a:xfrm>
              <a:off x="3162" y="3168"/>
              <a:ext cx="336" cy="144"/>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dirty="0">
                  <a:solidFill>
                    <a:srgbClr val="000000"/>
                  </a:solidFill>
                  <a:latin typeface="Gill Sans MT" pitchFamily="34" charset="0"/>
                </a:rPr>
                <a:t>f984</a:t>
              </a:r>
            </a:p>
          </p:txBody>
        </p:sp>
        <p:sp>
          <p:nvSpPr>
            <p:cNvPr id="146464" name="Rectangle 32"/>
            <p:cNvSpPr>
              <a:spLocks noChangeArrowheads="1"/>
            </p:cNvSpPr>
            <p:nvPr/>
          </p:nvSpPr>
          <p:spPr bwMode="auto">
            <a:xfrm>
              <a:off x="3498" y="3168"/>
              <a:ext cx="1008" cy="144"/>
            </a:xfrm>
            <a:prstGeom prst="rect">
              <a:avLst/>
            </a:prstGeom>
            <a:solidFill>
              <a:srgbClr val="99CC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00000000cfff9900</a:t>
              </a:r>
            </a:p>
          </p:txBody>
        </p:sp>
        <p:cxnSp>
          <p:nvCxnSpPr>
            <p:cNvPr id="146465" name="AutoShape 33"/>
            <p:cNvCxnSpPr>
              <a:cxnSpLocks noChangeShapeType="1"/>
              <a:stCxn id="146452" idx="3"/>
              <a:endCxn id="146456" idx="1"/>
            </p:cNvCxnSpPr>
            <p:nvPr/>
          </p:nvCxnSpPr>
          <p:spPr bwMode="auto">
            <a:xfrm flipV="1">
              <a:off x="2460" y="2568"/>
              <a:ext cx="612" cy="96"/>
            </a:xfrm>
            <a:prstGeom prst="curvedConnector3">
              <a:avLst>
                <a:gd name="adj1" fmla="val 50000"/>
              </a:avLst>
            </a:prstGeom>
            <a:noFill/>
            <a:ln w="9525">
              <a:solidFill>
                <a:schemeClr val="tx1"/>
              </a:solidFill>
              <a:round/>
              <a:headEnd/>
              <a:tailEnd type="triangle" w="med" len="med"/>
            </a:ln>
            <a:effectLst/>
          </p:spPr>
        </p:cxnSp>
        <p:cxnSp>
          <p:nvCxnSpPr>
            <p:cNvPr id="146466" name="AutoShape 34"/>
            <p:cNvCxnSpPr>
              <a:cxnSpLocks noChangeShapeType="1"/>
              <a:stCxn id="146453" idx="3"/>
              <a:endCxn id="146459" idx="1"/>
            </p:cNvCxnSpPr>
            <p:nvPr/>
          </p:nvCxnSpPr>
          <p:spPr bwMode="auto">
            <a:xfrm flipV="1">
              <a:off x="2460" y="2856"/>
              <a:ext cx="612" cy="144"/>
            </a:xfrm>
            <a:prstGeom prst="curvedConnector3">
              <a:avLst>
                <a:gd name="adj1" fmla="val 50000"/>
              </a:avLst>
            </a:prstGeom>
            <a:noFill/>
            <a:ln w="9525">
              <a:solidFill>
                <a:schemeClr val="tx1"/>
              </a:solidFill>
              <a:round/>
              <a:headEnd/>
              <a:tailEnd type="triangle" w="med" len="med"/>
            </a:ln>
            <a:effectLst/>
          </p:spPr>
        </p:cxnSp>
        <p:cxnSp>
          <p:nvCxnSpPr>
            <p:cNvPr id="146467" name="AutoShape 35"/>
            <p:cNvCxnSpPr>
              <a:cxnSpLocks noChangeShapeType="1"/>
              <a:stCxn id="146454" idx="3"/>
              <a:endCxn id="146462" idx="1"/>
            </p:cNvCxnSpPr>
            <p:nvPr/>
          </p:nvCxnSpPr>
          <p:spPr bwMode="auto">
            <a:xfrm flipV="1">
              <a:off x="2460" y="3240"/>
              <a:ext cx="612" cy="192"/>
            </a:xfrm>
            <a:prstGeom prst="curvedConnector3">
              <a:avLst>
                <a:gd name="adj1" fmla="val 50000"/>
              </a:avLst>
            </a:prstGeom>
            <a:noFill/>
            <a:ln w="9525">
              <a:solidFill>
                <a:schemeClr val="tx1"/>
              </a:solidFill>
              <a:round/>
              <a:headEnd/>
              <a:tailEnd type="triangle" w="med" len="med"/>
            </a:ln>
            <a:effectLst/>
          </p:spPr>
        </p:cxnSp>
      </p:grpSp>
      <p:grpSp>
        <p:nvGrpSpPr>
          <p:cNvPr id="146470" name="Group 38"/>
          <p:cNvGrpSpPr>
            <a:grpSpLocks/>
          </p:cNvGrpSpPr>
          <p:nvPr/>
        </p:nvGrpSpPr>
        <p:grpSpPr bwMode="auto">
          <a:xfrm>
            <a:off x="1277939" y="3633788"/>
            <a:ext cx="3598864" cy="442912"/>
            <a:chOff x="805" y="2289"/>
            <a:chExt cx="2267" cy="279"/>
          </a:xfrm>
        </p:grpSpPr>
        <p:sp>
          <p:nvSpPr>
            <p:cNvPr id="146468" name="Text Box 36"/>
            <p:cNvSpPr txBox="1">
              <a:spLocks noChangeArrowheads="1"/>
            </p:cNvSpPr>
            <p:nvPr/>
          </p:nvSpPr>
          <p:spPr bwMode="auto">
            <a:xfrm>
              <a:off x="805" y="2289"/>
              <a:ext cx="1667" cy="25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2000" b="1" dirty="0">
                  <a:solidFill>
                    <a:srgbClr val="FF0000"/>
                  </a:solidFill>
                  <a:latin typeface="Courier New" panose="02070309020205020404" pitchFamily="49" charset="0"/>
                  <a:cs typeface="Courier New" panose="02070309020205020404" pitchFamily="49" charset="0"/>
                </a:rPr>
                <a:t>00001111beef9810</a:t>
              </a:r>
            </a:p>
          </p:txBody>
        </p:sp>
        <p:cxnSp>
          <p:nvCxnSpPr>
            <p:cNvPr id="146469" name="AutoShape 37"/>
            <p:cNvCxnSpPr>
              <a:cxnSpLocks noChangeShapeType="1"/>
              <a:stCxn id="146468" idx="3"/>
              <a:endCxn id="146456" idx="1"/>
            </p:cNvCxnSpPr>
            <p:nvPr/>
          </p:nvCxnSpPr>
          <p:spPr bwMode="auto">
            <a:xfrm>
              <a:off x="2472" y="2415"/>
              <a:ext cx="600" cy="153"/>
            </a:xfrm>
            <a:prstGeom prst="curvedConnector3">
              <a:avLst>
                <a:gd name="adj1" fmla="val 50000"/>
              </a:avLst>
            </a:prstGeom>
            <a:noFill/>
            <a:ln w="9525">
              <a:solidFill>
                <a:srgbClr val="FF0000"/>
              </a:solidFill>
              <a:round/>
              <a:headEnd/>
              <a:tailEnd type="triangle" w="med" len="med"/>
            </a:ln>
            <a:effectLst/>
          </p:spPr>
        </p:cxnSp>
      </p:grpSp>
      <p:sp>
        <p:nvSpPr>
          <p:cNvPr id="42" name="TextBox 41"/>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Fewer bits to compare, but prediction may alias</a:t>
            </a:r>
          </a:p>
        </p:txBody>
      </p:sp>
    </p:spTree>
    <p:extLst>
      <p:ext uri="{BB962C8B-B14F-4D97-AF65-F5344CB8AC3E}">
        <p14:creationId xmlns:p14="http://schemas.microsoft.com/office/powerpoint/2010/main" val="10039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4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647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normAutofit fontScale="90000"/>
          </a:bodyPr>
          <a:lstStyle/>
          <a:p>
            <a:r>
              <a:rPr lang="en-US" dirty="0"/>
              <a:t>BTB w/PC</a:t>
            </a:r>
            <a:r>
              <a:rPr lang="en-US" dirty="0">
                <a:latin typeface="Arial" charset="0"/>
              </a:rPr>
              <a:t>-</a:t>
            </a:r>
            <a:r>
              <a:rPr lang="en-US" dirty="0"/>
              <a:t>offset Encoding</a:t>
            </a:r>
          </a:p>
        </p:txBody>
      </p:sp>
      <p:sp>
        <p:nvSpPr>
          <p:cNvPr id="147501" name="Rectangle 45"/>
          <p:cNvSpPr>
            <a:spLocks noChangeArrowheads="1"/>
          </p:cNvSpPr>
          <p:nvPr/>
        </p:nvSpPr>
        <p:spPr bwMode="auto">
          <a:xfrm>
            <a:off x="5666793" y="5083175"/>
            <a:ext cx="609600" cy="304800"/>
          </a:xfrm>
          <a:prstGeom prst="rect">
            <a:avLst/>
          </a:prstGeom>
          <a:solidFill>
            <a:srgbClr val="99CC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47463" name="Text Box 7"/>
          <p:cNvSpPr txBox="1">
            <a:spLocks noChangeArrowheads="1"/>
          </p:cNvSpPr>
          <p:nvPr/>
        </p:nvSpPr>
        <p:spPr bwMode="auto">
          <a:xfrm>
            <a:off x="990600" y="2516188"/>
            <a:ext cx="1829347"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00000000cfff984c</a:t>
            </a:r>
          </a:p>
        </p:txBody>
      </p:sp>
      <p:sp>
        <p:nvSpPr>
          <p:cNvPr id="147464" name="Rectangle 8"/>
          <p:cNvSpPr>
            <a:spLocks noChangeArrowheads="1"/>
          </p:cNvSpPr>
          <p:nvPr/>
        </p:nvSpPr>
        <p:spPr bwMode="auto">
          <a:xfrm>
            <a:off x="3536950" y="1905000"/>
            <a:ext cx="2286000" cy="15240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47465" name="Rectangle 9"/>
          <p:cNvSpPr>
            <a:spLocks noChangeArrowheads="1"/>
          </p:cNvSpPr>
          <p:nvPr/>
        </p:nvSpPr>
        <p:spPr bwMode="auto">
          <a:xfrm>
            <a:off x="3539835" y="1981200"/>
            <a:ext cx="152400" cy="228600"/>
          </a:xfrm>
          <a:prstGeom prst="rect">
            <a:avLst/>
          </a:prstGeom>
          <a:solidFill>
            <a:srgbClr val="FFFF99"/>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anchor="ctr"/>
          <a:lstStyle/>
          <a:p>
            <a:pPr algn="ctr" fontAlgn="base">
              <a:spcBef>
                <a:spcPct val="0"/>
              </a:spcBef>
              <a:spcAft>
                <a:spcPct val="0"/>
              </a:spcAft>
            </a:pPr>
            <a:r>
              <a:rPr lang="en-US" sz="1600" dirty="0">
                <a:solidFill>
                  <a:srgbClr val="000000"/>
                </a:solidFill>
                <a:latin typeface="Gill Sans MT" pitchFamily="34" charset="0"/>
              </a:rPr>
              <a:t>v</a:t>
            </a:r>
          </a:p>
        </p:txBody>
      </p:sp>
      <p:sp>
        <p:nvSpPr>
          <p:cNvPr id="147466" name="Rectangle 10"/>
          <p:cNvSpPr>
            <a:spLocks noChangeArrowheads="1"/>
          </p:cNvSpPr>
          <p:nvPr/>
        </p:nvSpPr>
        <p:spPr bwMode="auto">
          <a:xfrm>
            <a:off x="3679076" y="1981200"/>
            <a:ext cx="533400" cy="228600"/>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f981</a:t>
            </a:r>
          </a:p>
        </p:txBody>
      </p:sp>
      <p:sp>
        <p:nvSpPr>
          <p:cNvPr id="147467" name="Rectangle 11"/>
          <p:cNvSpPr>
            <a:spLocks noChangeArrowheads="1"/>
          </p:cNvSpPr>
          <p:nvPr/>
        </p:nvSpPr>
        <p:spPr bwMode="auto">
          <a:xfrm>
            <a:off x="4212476" y="1981200"/>
            <a:ext cx="1600200" cy="228600"/>
          </a:xfrm>
          <a:prstGeom prst="rect">
            <a:avLst/>
          </a:prstGeom>
          <a:solidFill>
            <a:srgbClr val="99CC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dirty="0">
                <a:solidFill>
                  <a:srgbClr val="000000"/>
                </a:solidFill>
                <a:latin typeface="Gill Sans MT" pitchFamily="34" charset="0"/>
              </a:rPr>
              <a:t>00000000cfff9704</a:t>
            </a:r>
          </a:p>
        </p:txBody>
      </p:sp>
      <p:sp>
        <p:nvSpPr>
          <p:cNvPr id="147468" name="Rectangle 12"/>
          <p:cNvSpPr>
            <a:spLocks noChangeArrowheads="1"/>
          </p:cNvSpPr>
          <p:nvPr/>
        </p:nvSpPr>
        <p:spPr bwMode="auto">
          <a:xfrm>
            <a:off x="3539835" y="2438400"/>
            <a:ext cx="152400" cy="228600"/>
          </a:xfrm>
          <a:prstGeom prst="rect">
            <a:avLst/>
          </a:prstGeom>
          <a:solidFill>
            <a:srgbClr val="FFFF99"/>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anchor="ctr"/>
          <a:lstStyle/>
          <a:p>
            <a:pPr algn="ctr" fontAlgn="base">
              <a:spcBef>
                <a:spcPct val="0"/>
              </a:spcBef>
              <a:spcAft>
                <a:spcPct val="0"/>
              </a:spcAft>
            </a:pPr>
            <a:r>
              <a:rPr lang="en-US" sz="1600">
                <a:solidFill>
                  <a:srgbClr val="000000"/>
                </a:solidFill>
                <a:latin typeface="Gill Sans MT" pitchFamily="34" charset="0"/>
              </a:rPr>
              <a:t>v</a:t>
            </a:r>
          </a:p>
        </p:txBody>
      </p:sp>
      <p:sp>
        <p:nvSpPr>
          <p:cNvPr id="147469" name="Rectangle 13"/>
          <p:cNvSpPr>
            <a:spLocks noChangeArrowheads="1"/>
          </p:cNvSpPr>
          <p:nvPr/>
        </p:nvSpPr>
        <p:spPr bwMode="auto">
          <a:xfrm>
            <a:off x="3679076" y="2438400"/>
            <a:ext cx="533400" cy="228600"/>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f982</a:t>
            </a:r>
          </a:p>
        </p:txBody>
      </p:sp>
      <p:sp>
        <p:nvSpPr>
          <p:cNvPr id="147470" name="Rectangle 14"/>
          <p:cNvSpPr>
            <a:spLocks noChangeArrowheads="1"/>
          </p:cNvSpPr>
          <p:nvPr/>
        </p:nvSpPr>
        <p:spPr bwMode="auto">
          <a:xfrm>
            <a:off x="4212476" y="2438400"/>
            <a:ext cx="1600200" cy="228600"/>
          </a:xfrm>
          <a:prstGeom prst="rect">
            <a:avLst/>
          </a:prstGeom>
          <a:solidFill>
            <a:srgbClr val="99CC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00000000cfff9830</a:t>
            </a:r>
          </a:p>
        </p:txBody>
      </p:sp>
      <p:sp>
        <p:nvSpPr>
          <p:cNvPr id="147471" name="Rectangle 15"/>
          <p:cNvSpPr>
            <a:spLocks noChangeArrowheads="1"/>
          </p:cNvSpPr>
          <p:nvPr/>
        </p:nvSpPr>
        <p:spPr bwMode="auto">
          <a:xfrm>
            <a:off x="3539835" y="3048000"/>
            <a:ext cx="152400" cy="228600"/>
          </a:xfrm>
          <a:prstGeom prst="rect">
            <a:avLst/>
          </a:prstGeom>
          <a:solidFill>
            <a:srgbClr val="FFFF99"/>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anchor="ctr"/>
          <a:lstStyle/>
          <a:p>
            <a:pPr algn="ctr" fontAlgn="base">
              <a:spcBef>
                <a:spcPct val="0"/>
              </a:spcBef>
              <a:spcAft>
                <a:spcPct val="0"/>
              </a:spcAft>
            </a:pPr>
            <a:r>
              <a:rPr lang="en-US" sz="1600">
                <a:solidFill>
                  <a:srgbClr val="000000"/>
                </a:solidFill>
                <a:latin typeface="Gill Sans MT" pitchFamily="34" charset="0"/>
              </a:rPr>
              <a:t>v</a:t>
            </a:r>
          </a:p>
        </p:txBody>
      </p:sp>
      <p:sp>
        <p:nvSpPr>
          <p:cNvPr id="147472" name="Rectangle 16"/>
          <p:cNvSpPr>
            <a:spLocks noChangeArrowheads="1"/>
          </p:cNvSpPr>
          <p:nvPr/>
        </p:nvSpPr>
        <p:spPr bwMode="auto">
          <a:xfrm>
            <a:off x="3679076" y="3048000"/>
            <a:ext cx="533400" cy="228600"/>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f984</a:t>
            </a:r>
          </a:p>
        </p:txBody>
      </p:sp>
      <p:sp>
        <p:nvSpPr>
          <p:cNvPr id="147473" name="Rectangle 17"/>
          <p:cNvSpPr>
            <a:spLocks noChangeArrowheads="1"/>
          </p:cNvSpPr>
          <p:nvPr/>
        </p:nvSpPr>
        <p:spPr bwMode="auto">
          <a:xfrm>
            <a:off x="4212476" y="3048000"/>
            <a:ext cx="1600200" cy="228600"/>
          </a:xfrm>
          <a:prstGeom prst="rect">
            <a:avLst/>
          </a:prstGeom>
          <a:solidFill>
            <a:srgbClr val="99CC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00000000cfff9900</a:t>
            </a:r>
          </a:p>
        </p:txBody>
      </p:sp>
      <p:cxnSp>
        <p:nvCxnSpPr>
          <p:cNvPr id="147476" name="AutoShape 20"/>
          <p:cNvCxnSpPr>
            <a:cxnSpLocks noChangeShapeType="1"/>
            <a:stCxn id="147463" idx="3"/>
            <a:endCxn id="147471" idx="1"/>
          </p:cNvCxnSpPr>
          <p:nvPr/>
        </p:nvCxnSpPr>
        <p:spPr bwMode="auto">
          <a:xfrm>
            <a:off x="2819947" y="2700854"/>
            <a:ext cx="719888" cy="461446"/>
          </a:xfrm>
          <a:prstGeom prst="curvedConnector3">
            <a:avLst>
              <a:gd name="adj1" fmla="val 50000"/>
            </a:avLst>
          </a:prstGeom>
          <a:noFill/>
          <a:ln w="9525">
            <a:solidFill>
              <a:schemeClr val="tx1"/>
            </a:solidFill>
            <a:round/>
            <a:headEnd/>
            <a:tailEnd type="triangle" w="med" len="med"/>
          </a:ln>
          <a:effectLst/>
        </p:spPr>
      </p:cxnSp>
      <p:sp>
        <p:nvSpPr>
          <p:cNvPr id="147483" name="Text Box 27"/>
          <p:cNvSpPr txBox="1">
            <a:spLocks noChangeArrowheads="1"/>
          </p:cNvSpPr>
          <p:nvPr/>
        </p:nvSpPr>
        <p:spPr bwMode="auto">
          <a:xfrm>
            <a:off x="3276600" y="3941763"/>
            <a:ext cx="1829347"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00000000cfff984c</a:t>
            </a:r>
          </a:p>
        </p:txBody>
      </p:sp>
      <p:sp>
        <p:nvSpPr>
          <p:cNvPr id="147484" name="Rectangle 28"/>
          <p:cNvSpPr>
            <a:spLocks noChangeArrowheads="1"/>
          </p:cNvSpPr>
          <p:nvPr/>
        </p:nvSpPr>
        <p:spPr bwMode="auto">
          <a:xfrm>
            <a:off x="6553200" y="3276600"/>
            <a:ext cx="1263650" cy="15240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47485" name="Rectangle 29"/>
          <p:cNvSpPr>
            <a:spLocks noChangeArrowheads="1"/>
          </p:cNvSpPr>
          <p:nvPr/>
        </p:nvSpPr>
        <p:spPr bwMode="auto">
          <a:xfrm>
            <a:off x="6553200" y="3406775"/>
            <a:ext cx="152400" cy="228600"/>
          </a:xfrm>
          <a:prstGeom prst="rect">
            <a:avLst/>
          </a:prstGeom>
          <a:solidFill>
            <a:srgbClr val="FFFF99"/>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anchor="ctr"/>
          <a:lstStyle/>
          <a:p>
            <a:pPr algn="ctr" fontAlgn="base">
              <a:spcBef>
                <a:spcPct val="0"/>
              </a:spcBef>
              <a:spcAft>
                <a:spcPct val="0"/>
              </a:spcAft>
            </a:pPr>
            <a:r>
              <a:rPr lang="en-US" sz="1600" dirty="0">
                <a:solidFill>
                  <a:srgbClr val="000000"/>
                </a:solidFill>
                <a:latin typeface="Gill Sans MT" pitchFamily="34" charset="0"/>
              </a:rPr>
              <a:t>v</a:t>
            </a:r>
          </a:p>
        </p:txBody>
      </p:sp>
      <p:sp>
        <p:nvSpPr>
          <p:cNvPr id="147486" name="Rectangle 30"/>
          <p:cNvSpPr>
            <a:spLocks noChangeArrowheads="1"/>
          </p:cNvSpPr>
          <p:nvPr/>
        </p:nvSpPr>
        <p:spPr bwMode="auto">
          <a:xfrm>
            <a:off x="6691972" y="3406775"/>
            <a:ext cx="533400" cy="228600"/>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f981</a:t>
            </a:r>
          </a:p>
        </p:txBody>
      </p:sp>
      <p:sp>
        <p:nvSpPr>
          <p:cNvPr id="147487" name="Rectangle 31"/>
          <p:cNvSpPr>
            <a:spLocks noChangeArrowheads="1"/>
          </p:cNvSpPr>
          <p:nvPr/>
        </p:nvSpPr>
        <p:spPr bwMode="auto">
          <a:xfrm>
            <a:off x="7225372" y="3406775"/>
            <a:ext cx="577850" cy="228600"/>
          </a:xfrm>
          <a:prstGeom prst="rect">
            <a:avLst/>
          </a:prstGeom>
          <a:solidFill>
            <a:srgbClr val="99CC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ff9704</a:t>
            </a:r>
          </a:p>
        </p:txBody>
      </p:sp>
      <p:sp>
        <p:nvSpPr>
          <p:cNvPr id="147488" name="Rectangle 32"/>
          <p:cNvSpPr>
            <a:spLocks noChangeArrowheads="1"/>
          </p:cNvSpPr>
          <p:nvPr/>
        </p:nvSpPr>
        <p:spPr bwMode="auto">
          <a:xfrm>
            <a:off x="6553200" y="3863975"/>
            <a:ext cx="152400" cy="228600"/>
          </a:xfrm>
          <a:prstGeom prst="rect">
            <a:avLst/>
          </a:prstGeom>
          <a:solidFill>
            <a:srgbClr val="FFFF99"/>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anchor="ctr"/>
          <a:lstStyle/>
          <a:p>
            <a:pPr algn="ctr" fontAlgn="base">
              <a:spcBef>
                <a:spcPct val="0"/>
              </a:spcBef>
              <a:spcAft>
                <a:spcPct val="0"/>
              </a:spcAft>
            </a:pPr>
            <a:r>
              <a:rPr lang="en-US" sz="1600">
                <a:solidFill>
                  <a:srgbClr val="000000"/>
                </a:solidFill>
                <a:latin typeface="Gill Sans MT" pitchFamily="34" charset="0"/>
              </a:rPr>
              <a:t>v</a:t>
            </a:r>
          </a:p>
        </p:txBody>
      </p:sp>
      <p:sp>
        <p:nvSpPr>
          <p:cNvPr id="147489" name="Rectangle 33"/>
          <p:cNvSpPr>
            <a:spLocks noChangeArrowheads="1"/>
          </p:cNvSpPr>
          <p:nvPr/>
        </p:nvSpPr>
        <p:spPr bwMode="auto">
          <a:xfrm>
            <a:off x="6691972" y="3863975"/>
            <a:ext cx="533400" cy="228600"/>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f982</a:t>
            </a:r>
          </a:p>
        </p:txBody>
      </p:sp>
      <p:sp>
        <p:nvSpPr>
          <p:cNvPr id="147490" name="Rectangle 34"/>
          <p:cNvSpPr>
            <a:spLocks noChangeArrowheads="1"/>
          </p:cNvSpPr>
          <p:nvPr/>
        </p:nvSpPr>
        <p:spPr bwMode="auto">
          <a:xfrm>
            <a:off x="7225372" y="3863975"/>
            <a:ext cx="577850" cy="228600"/>
          </a:xfrm>
          <a:prstGeom prst="rect">
            <a:avLst/>
          </a:prstGeom>
          <a:solidFill>
            <a:srgbClr val="99CC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ff9830</a:t>
            </a:r>
          </a:p>
        </p:txBody>
      </p:sp>
      <p:sp>
        <p:nvSpPr>
          <p:cNvPr id="147491" name="Rectangle 35"/>
          <p:cNvSpPr>
            <a:spLocks noChangeArrowheads="1"/>
          </p:cNvSpPr>
          <p:nvPr/>
        </p:nvSpPr>
        <p:spPr bwMode="auto">
          <a:xfrm>
            <a:off x="6553200" y="4473575"/>
            <a:ext cx="152400" cy="228600"/>
          </a:xfrm>
          <a:prstGeom prst="rect">
            <a:avLst/>
          </a:prstGeom>
          <a:solidFill>
            <a:srgbClr val="FFFF99"/>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rIns="0" anchor="ctr"/>
          <a:lstStyle/>
          <a:p>
            <a:pPr algn="ctr" fontAlgn="base">
              <a:spcBef>
                <a:spcPct val="0"/>
              </a:spcBef>
              <a:spcAft>
                <a:spcPct val="0"/>
              </a:spcAft>
            </a:pPr>
            <a:r>
              <a:rPr lang="en-US" sz="1600">
                <a:solidFill>
                  <a:srgbClr val="000000"/>
                </a:solidFill>
                <a:latin typeface="Gill Sans MT" pitchFamily="34" charset="0"/>
              </a:rPr>
              <a:t>v</a:t>
            </a:r>
          </a:p>
        </p:txBody>
      </p:sp>
      <p:sp>
        <p:nvSpPr>
          <p:cNvPr id="147492" name="Rectangle 36"/>
          <p:cNvSpPr>
            <a:spLocks noChangeArrowheads="1"/>
          </p:cNvSpPr>
          <p:nvPr/>
        </p:nvSpPr>
        <p:spPr bwMode="auto">
          <a:xfrm>
            <a:off x="6691972" y="4473575"/>
            <a:ext cx="533400" cy="228600"/>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f984</a:t>
            </a:r>
          </a:p>
        </p:txBody>
      </p:sp>
      <p:sp>
        <p:nvSpPr>
          <p:cNvPr id="147493" name="Rectangle 37"/>
          <p:cNvSpPr>
            <a:spLocks noChangeArrowheads="1"/>
          </p:cNvSpPr>
          <p:nvPr/>
        </p:nvSpPr>
        <p:spPr bwMode="auto">
          <a:xfrm>
            <a:off x="7225372" y="4473575"/>
            <a:ext cx="577850" cy="228600"/>
          </a:xfrm>
          <a:prstGeom prst="rect">
            <a:avLst/>
          </a:prstGeom>
          <a:solidFill>
            <a:srgbClr val="99CC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600">
                <a:solidFill>
                  <a:srgbClr val="000000"/>
                </a:solidFill>
                <a:latin typeface="Gill Sans MT" pitchFamily="34" charset="0"/>
              </a:rPr>
              <a:t>ff9900</a:t>
            </a:r>
          </a:p>
        </p:txBody>
      </p:sp>
      <p:cxnSp>
        <p:nvCxnSpPr>
          <p:cNvPr id="147496" name="AutoShape 40"/>
          <p:cNvCxnSpPr>
            <a:cxnSpLocks noChangeShapeType="1"/>
            <a:stCxn id="147483" idx="3"/>
            <a:endCxn id="147491" idx="1"/>
          </p:cNvCxnSpPr>
          <p:nvPr/>
        </p:nvCxnSpPr>
        <p:spPr bwMode="auto">
          <a:xfrm>
            <a:off x="5105947" y="4126429"/>
            <a:ext cx="1447253" cy="461446"/>
          </a:xfrm>
          <a:prstGeom prst="curvedConnector3">
            <a:avLst>
              <a:gd name="adj1" fmla="val 50000"/>
            </a:avLst>
          </a:prstGeom>
          <a:noFill/>
          <a:ln w="9525">
            <a:solidFill>
              <a:schemeClr val="tx1"/>
            </a:solidFill>
            <a:round/>
            <a:headEnd/>
            <a:tailEnd type="triangle" w="med" len="med"/>
          </a:ln>
          <a:effectLst/>
        </p:spPr>
      </p:cxnSp>
      <p:sp>
        <p:nvSpPr>
          <p:cNvPr id="147498" name="Text Box 42"/>
          <p:cNvSpPr txBox="1">
            <a:spLocks noChangeArrowheads="1"/>
          </p:cNvSpPr>
          <p:nvPr/>
        </p:nvSpPr>
        <p:spPr bwMode="auto">
          <a:xfrm>
            <a:off x="4441825" y="5045075"/>
            <a:ext cx="1907895"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dirty="0">
                <a:solidFill>
                  <a:srgbClr val="000000"/>
                </a:solidFill>
                <a:latin typeface="Gill Sans MT" pitchFamily="34" charset="0"/>
              </a:rPr>
              <a:t>00000000cf ff9900</a:t>
            </a:r>
          </a:p>
        </p:txBody>
      </p:sp>
      <p:sp>
        <p:nvSpPr>
          <p:cNvPr id="147499" name="Line 43"/>
          <p:cNvSpPr>
            <a:spLocks noChangeShapeType="1"/>
          </p:cNvSpPr>
          <p:nvPr/>
        </p:nvSpPr>
        <p:spPr bwMode="auto">
          <a:xfrm>
            <a:off x="4495800" y="5105400"/>
            <a:ext cx="1117600" cy="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47500" name="Line 44"/>
          <p:cNvSpPr>
            <a:spLocks noChangeShapeType="1"/>
          </p:cNvSpPr>
          <p:nvPr/>
        </p:nvSpPr>
        <p:spPr bwMode="auto">
          <a:xfrm>
            <a:off x="3962400" y="4321175"/>
            <a:ext cx="1066800" cy="708025"/>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cxnSp>
        <p:nvCxnSpPr>
          <p:cNvPr id="147502" name="AutoShape 46"/>
          <p:cNvCxnSpPr>
            <a:cxnSpLocks noChangeShapeType="1"/>
            <a:stCxn id="147493" idx="2"/>
            <a:endCxn id="147501" idx="3"/>
          </p:cNvCxnSpPr>
          <p:nvPr/>
        </p:nvCxnSpPr>
        <p:spPr bwMode="auto">
          <a:xfrm rot="5400000">
            <a:off x="6628645" y="4349923"/>
            <a:ext cx="533400" cy="1237904"/>
          </a:xfrm>
          <a:prstGeom prst="curvedConnector2">
            <a:avLst/>
          </a:prstGeom>
          <a:noFill/>
          <a:ln w="9525">
            <a:solidFill>
              <a:schemeClr val="tx1"/>
            </a:solidFill>
            <a:round/>
            <a:headEnd/>
            <a:tailEnd type="triangle" w="med" len="med"/>
          </a:ln>
          <a:effectLst/>
        </p:spPr>
      </p:cxnSp>
      <p:cxnSp>
        <p:nvCxnSpPr>
          <p:cNvPr id="37" name="Straight Connector 36"/>
          <p:cNvCxnSpPr/>
          <p:nvPr/>
        </p:nvCxnSpPr>
        <p:spPr>
          <a:xfrm>
            <a:off x="3373581" y="4251758"/>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If target too far or PC rolls over, will </a:t>
            </a:r>
            <a:r>
              <a:rPr lang="en-US" sz="3200" dirty="0" err="1">
                <a:solidFill>
                  <a:schemeClr val="bg1"/>
                </a:solidFill>
              </a:rPr>
              <a:t>mispredict</a:t>
            </a:r>
            <a:endParaRPr lang="en-US" sz="3200" dirty="0">
              <a:solidFill>
                <a:schemeClr val="bg1"/>
              </a:solidFill>
            </a:endParaRPr>
          </a:p>
        </p:txBody>
      </p:sp>
    </p:spTree>
    <p:extLst>
      <p:ext uri="{BB962C8B-B14F-4D97-AF65-F5344CB8AC3E}">
        <p14:creationId xmlns:p14="http://schemas.microsoft.com/office/powerpoint/2010/main" val="319455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normAutofit fontScale="90000"/>
          </a:bodyPr>
          <a:lstStyle/>
          <a:p>
            <a:r>
              <a:rPr lang="en-US"/>
              <a:t>BTB Miss?</a:t>
            </a:r>
          </a:p>
        </p:txBody>
      </p:sp>
      <p:sp>
        <p:nvSpPr>
          <p:cNvPr id="148483" name="Rectangle 3"/>
          <p:cNvSpPr>
            <a:spLocks noGrp="1" noChangeArrowheads="1"/>
          </p:cNvSpPr>
          <p:nvPr>
            <p:ph idx="1"/>
          </p:nvPr>
        </p:nvSpPr>
        <p:spPr/>
        <p:txBody>
          <a:bodyPr/>
          <a:lstStyle/>
          <a:p>
            <a:r>
              <a:rPr lang="en-US" dirty="0" err="1"/>
              <a:t>Dir-Pred</a:t>
            </a:r>
            <a:r>
              <a:rPr lang="en-US" dirty="0"/>
              <a:t> says “taken”</a:t>
            </a:r>
          </a:p>
          <a:p>
            <a:r>
              <a:rPr lang="en-US" dirty="0"/>
              <a:t>Target-</a:t>
            </a:r>
            <a:r>
              <a:rPr lang="en-US" dirty="0" err="1"/>
              <a:t>Pred</a:t>
            </a:r>
            <a:r>
              <a:rPr lang="en-US" dirty="0"/>
              <a:t> (BTB) misses</a:t>
            </a:r>
          </a:p>
          <a:p>
            <a:pPr lvl="1"/>
            <a:r>
              <a:rPr lang="en-US" dirty="0"/>
              <a:t>Could default to fall-through PC (as if </a:t>
            </a:r>
            <a:r>
              <a:rPr lang="en-US" dirty="0" err="1"/>
              <a:t>Dir-Pred</a:t>
            </a:r>
            <a:r>
              <a:rPr lang="en-US" dirty="0"/>
              <a:t> said N-t)</a:t>
            </a:r>
          </a:p>
          <a:p>
            <a:pPr lvl="2"/>
            <a:r>
              <a:rPr lang="en-US" dirty="0"/>
              <a:t>But we know that’s likely to be wrong!</a:t>
            </a:r>
          </a:p>
          <a:p>
            <a:r>
              <a:rPr lang="en-US" dirty="0"/>
              <a:t>Stall fetch until target known … when’s that?</a:t>
            </a:r>
          </a:p>
          <a:p>
            <a:pPr lvl="1"/>
            <a:r>
              <a:rPr lang="en-US" dirty="0"/>
              <a:t>PC-relative: after decode, we can compute target</a:t>
            </a:r>
          </a:p>
          <a:p>
            <a:pPr lvl="1"/>
            <a:r>
              <a:rPr lang="en-US" dirty="0"/>
              <a:t>Indirect: must wait until register read/exec</a:t>
            </a:r>
          </a:p>
        </p:txBody>
      </p:sp>
    </p:spTree>
    <p:extLst>
      <p:ext uri="{BB962C8B-B14F-4D97-AF65-F5344CB8AC3E}">
        <p14:creationId xmlns:p14="http://schemas.microsoft.com/office/powerpoint/2010/main" val="2590868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normAutofit fontScale="90000"/>
          </a:bodyPr>
          <a:lstStyle/>
          <a:p>
            <a:r>
              <a:rPr lang="en-US"/>
              <a:t>Subroutine Calls</a:t>
            </a:r>
          </a:p>
        </p:txBody>
      </p:sp>
      <p:sp>
        <p:nvSpPr>
          <p:cNvPr id="154628" name="Text Box 4"/>
          <p:cNvSpPr txBox="1">
            <a:spLocks noChangeArrowheads="1"/>
          </p:cNvSpPr>
          <p:nvPr/>
        </p:nvSpPr>
        <p:spPr bwMode="auto">
          <a:xfrm>
            <a:off x="743327" y="2895600"/>
            <a:ext cx="3217547"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0000"/>
                </a:solidFill>
                <a:latin typeface="Courier New" panose="02070309020205020404" pitchFamily="49" charset="0"/>
                <a:cs typeface="Courier New" panose="02070309020205020404" pitchFamily="49" charset="0"/>
              </a:rPr>
              <a:t>A: 0xFC34: CALL printf</a:t>
            </a:r>
          </a:p>
        </p:txBody>
      </p:sp>
      <p:sp>
        <p:nvSpPr>
          <p:cNvPr id="154629" name="Text Box 5"/>
          <p:cNvSpPr txBox="1">
            <a:spLocks noChangeArrowheads="1"/>
          </p:cNvSpPr>
          <p:nvPr/>
        </p:nvSpPr>
        <p:spPr bwMode="auto">
          <a:xfrm>
            <a:off x="743327" y="3657600"/>
            <a:ext cx="3217547"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0000"/>
                </a:solidFill>
                <a:latin typeface="Courier New" panose="02070309020205020404" pitchFamily="49" charset="0"/>
                <a:cs typeface="Courier New" panose="02070309020205020404" pitchFamily="49" charset="0"/>
              </a:rPr>
              <a:t>B: 0xFD08: CALL printf</a:t>
            </a:r>
          </a:p>
        </p:txBody>
      </p:sp>
      <p:sp>
        <p:nvSpPr>
          <p:cNvPr id="154630" name="Text Box 6"/>
          <p:cNvSpPr txBox="1">
            <a:spLocks noChangeArrowheads="1"/>
          </p:cNvSpPr>
          <p:nvPr/>
        </p:nvSpPr>
        <p:spPr bwMode="auto">
          <a:xfrm>
            <a:off x="743327" y="4510088"/>
            <a:ext cx="3217547"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0000"/>
                </a:solidFill>
                <a:latin typeface="Courier New" panose="02070309020205020404" pitchFamily="49" charset="0"/>
                <a:cs typeface="Courier New" panose="02070309020205020404" pitchFamily="49" charset="0"/>
              </a:rPr>
              <a:t>C: 0xFFB0: CALL printf</a:t>
            </a:r>
          </a:p>
        </p:txBody>
      </p:sp>
      <p:sp>
        <p:nvSpPr>
          <p:cNvPr id="154631" name="Text Box 7"/>
          <p:cNvSpPr txBox="1">
            <a:spLocks noChangeArrowheads="1"/>
          </p:cNvSpPr>
          <p:nvPr/>
        </p:nvSpPr>
        <p:spPr bwMode="auto">
          <a:xfrm>
            <a:off x="743327" y="1752600"/>
            <a:ext cx="4044697"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0000"/>
                </a:solidFill>
                <a:latin typeface="Courier New" panose="02070309020205020404" pitchFamily="49" charset="0"/>
                <a:cs typeface="Courier New" panose="02070309020205020404" pitchFamily="49" charset="0"/>
              </a:rPr>
              <a:t>P: 0x1000: (start of printf)</a:t>
            </a:r>
          </a:p>
        </p:txBody>
      </p:sp>
      <p:sp>
        <p:nvSpPr>
          <p:cNvPr id="154632" name="Rectangle 8"/>
          <p:cNvSpPr>
            <a:spLocks noChangeArrowheads="1"/>
          </p:cNvSpPr>
          <p:nvPr/>
        </p:nvSpPr>
        <p:spPr bwMode="auto">
          <a:xfrm>
            <a:off x="5018087" y="2513013"/>
            <a:ext cx="1600200" cy="19812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dirty="0">
              <a:solidFill>
                <a:srgbClr val="000000"/>
              </a:solidFill>
              <a:latin typeface="Gill Sans MT" pitchFamily="34" charset="0"/>
            </a:endParaRPr>
          </a:p>
        </p:txBody>
      </p:sp>
      <p:sp>
        <p:nvSpPr>
          <p:cNvPr id="154633" name="Rectangle 9"/>
          <p:cNvSpPr>
            <a:spLocks noChangeArrowheads="1"/>
          </p:cNvSpPr>
          <p:nvPr/>
        </p:nvSpPr>
        <p:spPr bwMode="auto">
          <a:xfrm>
            <a:off x="5780926" y="3275013"/>
            <a:ext cx="838200" cy="304800"/>
          </a:xfrm>
          <a:prstGeom prst="rect">
            <a:avLst/>
          </a:prstGeom>
          <a:solidFill>
            <a:srgbClr val="99CCFF"/>
          </a:solidFill>
          <a:ln w="9525">
            <a:solidFill>
              <a:schemeClr val="tx1"/>
            </a:solidFill>
            <a:miter lim="800000"/>
            <a:headEnd/>
            <a:tailEnd/>
          </a:ln>
          <a:effectLst/>
          <a:scene3d>
            <a:camera prst="orthographicFront"/>
            <a:lightRig rig="threePt" dir="t"/>
          </a:scene3d>
          <a:sp3d>
            <a:bevelT/>
          </a:sp3d>
        </p:spPr>
        <p:txBody>
          <a:bodyPr wrap="none" anchor="ctr"/>
          <a:lstStyle/>
          <a:p>
            <a:pPr algn="ctr" fontAlgn="base">
              <a:spcBef>
                <a:spcPct val="0"/>
              </a:spcBef>
              <a:spcAft>
                <a:spcPct val="0"/>
              </a:spcAft>
            </a:pPr>
            <a:r>
              <a:rPr lang="en-US">
                <a:solidFill>
                  <a:srgbClr val="000000"/>
                </a:solidFill>
                <a:latin typeface="Gill Sans MT" pitchFamily="34" charset="0"/>
              </a:rPr>
              <a:t>0x1000</a:t>
            </a:r>
          </a:p>
        </p:txBody>
      </p:sp>
      <p:sp>
        <p:nvSpPr>
          <p:cNvPr id="154634" name="Rectangle 10"/>
          <p:cNvSpPr>
            <a:spLocks noChangeArrowheads="1"/>
          </p:cNvSpPr>
          <p:nvPr/>
        </p:nvSpPr>
        <p:spPr bwMode="auto">
          <a:xfrm>
            <a:off x="5247526" y="3275013"/>
            <a:ext cx="533400" cy="304800"/>
          </a:xfrm>
          <a:prstGeom prst="rect">
            <a:avLst/>
          </a:prstGeom>
          <a:solidFill>
            <a:srgbClr val="FF99CC"/>
          </a:solidFill>
          <a:ln w="9525">
            <a:solidFill>
              <a:schemeClr val="tx1"/>
            </a:solidFill>
            <a:miter lim="800000"/>
            <a:headEnd/>
            <a:tailEnd/>
          </a:ln>
          <a:effectLst/>
          <a:scene3d>
            <a:camera prst="orthographicFront"/>
            <a:lightRig rig="threePt" dir="t"/>
          </a:scene3d>
          <a:sp3d>
            <a:bevelT/>
          </a:sp3d>
        </p:spPr>
        <p:txBody>
          <a:bodyPr wrap="none" anchor="ctr"/>
          <a:lstStyle/>
          <a:p>
            <a:pPr algn="ctr" fontAlgn="base">
              <a:spcBef>
                <a:spcPct val="0"/>
              </a:spcBef>
              <a:spcAft>
                <a:spcPct val="0"/>
              </a:spcAft>
            </a:pPr>
            <a:r>
              <a:rPr lang="en-US">
                <a:solidFill>
                  <a:srgbClr val="000000"/>
                </a:solidFill>
                <a:latin typeface="Gill Sans MT" pitchFamily="34" charset="0"/>
              </a:rPr>
              <a:t>FC3</a:t>
            </a:r>
          </a:p>
        </p:txBody>
      </p:sp>
      <p:sp>
        <p:nvSpPr>
          <p:cNvPr id="154635" name="Rectangle 11"/>
          <p:cNvSpPr>
            <a:spLocks noChangeArrowheads="1"/>
          </p:cNvSpPr>
          <p:nvPr/>
        </p:nvSpPr>
        <p:spPr bwMode="auto">
          <a:xfrm>
            <a:off x="5018926" y="3275013"/>
            <a:ext cx="228600" cy="304800"/>
          </a:xfrm>
          <a:prstGeom prst="rect">
            <a:avLst/>
          </a:prstGeom>
          <a:solidFill>
            <a:srgbClr val="FFFF99"/>
          </a:solidFill>
          <a:ln w="9525">
            <a:solidFill>
              <a:schemeClr val="tx1"/>
            </a:solidFill>
            <a:miter lim="800000"/>
            <a:headEnd/>
            <a:tailEnd/>
          </a:ln>
          <a:effectLst/>
          <a:scene3d>
            <a:camera prst="orthographicFront"/>
            <a:lightRig rig="threePt" dir="t"/>
          </a:scene3d>
          <a:sp3d>
            <a:bevelT/>
          </a:sp3d>
        </p:spPr>
        <p:txBody>
          <a:bodyPr wrap="none" anchor="ctr"/>
          <a:lstStyle/>
          <a:p>
            <a:pPr algn="ctr" fontAlgn="base">
              <a:spcBef>
                <a:spcPct val="0"/>
              </a:spcBef>
              <a:spcAft>
                <a:spcPct val="0"/>
              </a:spcAft>
            </a:pPr>
            <a:r>
              <a:rPr lang="en-US">
                <a:solidFill>
                  <a:srgbClr val="000000"/>
                </a:solidFill>
                <a:latin typeface="Gill Sans MT" pitchFamily="34" charset="0"/>
              </a:rPr>
              <a:t>1</a:t>
            </a:r>
          </a:p>
        </p:txBody>
      </p:sp>
      <p:sp>
        <p:nvSpPr>
          <p:cNvPr id="154636" name="Rectangle 12"/>
          <p:cNvSpPr>
            <a:spLocks noChangeArrowheads="1"/>
          </p:cNvSpPr>
          <p:nvPr/>
        </p:nvSpPr>
        <p:spPr bwMode="auto">
          <a:xfrm>
            <a:off x="5780926" y="3808413"/>
            <a:ext cx="838200" cy="304800"/>
          </a:xfrm>
          <a:prstGeom prst="rect">
            <a:avLst/>
          </a:prstGeom>
          <a:solidFill>
            <a:srgbClr val="99CCFF"/>
          </a:solidFill>
          <a:ln w="9525">
            <a:solidFill>
              <a:schemeClr val="tx1"/>
            </a:solidFill>
            <a:miter lim="800000"/>
            <a:headEnd/>
            <a:tailEnd/>
          </a:ln>
          <a:effectLst/>
          <a:scene3d>
            <a:camera prst="orthographicFront"/>
            <a:lightRig rig="threePt" dir="t"/>
          </a:scene3d>
          <a:sp3d>
            <a:bevelT/>
          </a:sp3d>
        </p:spPr>
        <p:txBody>
          <a:bodyPr wrap="none" anchor="ctr"/>
          <a:lstStyle/>
          <a:p>
            <a:pPr algn="ctr" fontAlgn="base">
              <a:spcBef>
                <a:spcPct val="0"/>
              </a:spcBef>
              <a:spcAft>
                <a:spcPct val="0"/>
              </a:spcAft>
            </a:pPr>
            <a:r>
              <a:rPr lang="en-US">
                <a:solidFill>
                  <a:srgbClr val="000000"/>
                </a:solidFill>
                <a:latin typeface="Gill Sans MT" pitchFamily="34" charset="0"/>
              </a:rPr>
              <a:t>0x1000</a:t>
            </a:r>
          </a:p>
        </p:txBody>
      </p:sp>
      <p:sp>
        <p:nvSpPr>
          <p:cNvPr id="154637" name="Rectangle 13"/>
          <p:cNvSpPr>
            <a:spLocks noChangeArrowheads="1"/>
          </p:cNvSpPr>
          <p:nvPr/>
        </p:nvSpPr>
        <p:spPr bwMode="auto">
          <a:xfrm>
            <a:off x="5247526" y="3808413"/>
            <a:ext cx="533400" cy="304800"/>
          </a:xfrm>
          <a:prstGeom prst="rect">
            <a:avLst/>
          </a:prstGeom>
          <a:solidFill>
            <a:srgbClr val="FF99CC"/>
          </a:solidFill>
          <a:ln w="9525">
            <a:solidFill>
              <a:schemeClr val="tx1"/>
            </a:solidFill>
            <a:miter lim="800000"/>
            <a:headEnd/>
            <a:tailEnd/>
          </a:ln>
          <a:effectLst/>
          <a:scene3d>
            <a:camera prst="orthographicFront"/>
            <a:lightRig rig="threePt" dir="t"/>
          </a:scene3d>
          <a:sp3d>
            <a:bevelT/>
          </a:sp3d>
        </p:spPr>
        <p:txBody>
          <a:bodyPr wrap="none" anchor="ctr"/>
          <a:lstStyle/>
          <a:p>
            <a:pPr algn="ctr" fontAlgn="base">
              <a:spcBef>
                <a:spcPct val="0"/>
              </a:spcBef>
              <a:spcAft>
                <a:spcPct val="0"/>
              </a:spcAft>
            </a:pPr>
            <a:r>
              <a:rPr lang="en-US">
                <a:solidFill>
                  <a:srgbClr val="000000"/>
                </a:solidFill>
                <a:latin typeface="Gill Sans MT" pitchFamily="34" charset="0"/>
              </a:rPr>
              <a:t>FD0</a:t>
            </a:r>
          </a:p>
        </p:txBody>
      </p:sp>
      <p:sp>
        <p:nvSpPr>
          <p:cNvPr id="154638" name="Rectangle 14"/>
          <p:cNvSpPr>
            <a:spLocks noChangeArrowheads="1"/>
          </p:cNvSpPr>
          <p:nvPr/>
        </p:nvSpPr>
        <p:spPr bwMode="auto">
          <a:xfrm>
            <a:off x="5018926" y="3808413"/>
            <a:ext cx="228600" cy="304800"/>
          </a:xfrm>
          <a:prstGeom prst="rect">
            <a:avLst/>
          </a:prstGeom>
          <a:solidFill>
            <a:srgbClr val="FFFF99"/>
          </a:solidFill>
          <a:ln w="9525">
            <a:solidFill>
              <a:schemeClr val="tx1"/>
            </a:solidFill>
            <a:miter lim="800000"/>
            <a:headEnd/>
            <a:tailEnd/>
          </a:ln>
          <a:effectLst/>
          <a:scene3d>
            <a:camera prst="orthographicFront"/>
            <a:lightRig rig="threePt" dir="t"/>
          </a:scene3d>
          <a:sp3d>
            <a:bevelT/>
          </a:sp3d>
        </p:spPr>
        <p:txBody>
          <a:bodyPr wrap="none" anchor="ctr"/>
          <a:lstStyle/>
          <a:p>
            <a:pPr algn="ctr" fontAlgn="base">
              <a:spcBef>
                <a:spcPct val="0"/>
              </a:spcBef>
              <a:spcAft>
                <a:spcPct val="0"/>
              </a:spcAft>
            </a:pPr>
            <a:r>
              <a:rPr lang="en-US">
                <a:solidFill>
                  <a:srgbClr val="000000"/>
                </a:solidFill>
                <a:latin typeface="Gill Sans MT" pitchFamily="34" charset="0"/>
              </a:rPr>
              <a:t>1</a:t>
            </a:r>
          </a:p>
        </p:txBody>
      </p:sp>
      <p:sp>
        <p:nvSpPr>
          <p:cNvPr id="154639" name="Rectangle 15"/>
          <p:cNvSpPr>
            <a:spLocks noChangeArrowheads="1"/>
          </p:cNvSpPr>
          <p:nvPr/>
        </p:nvSpPr>
        <p:spPr bwMode="auto">
          <a:xfrm>
            <a:off x="5780926" y="2589213"/>
            <a:ext cx="838200" cy="304800"/>
          </a:xfrm>
          <a:prstGeom prst="rect">
            <a:avLst/>
          </a:prstGeom>
          <a:solidFill>
            <a:srgbClr val="99CCFF"/>
          </a:solidFill>
          <a:ln w="9525">
            <a:solidFill>
              <a:schemeClr val="tx1"/>
            </a:solidFill>
            <a:miter lim="800000"/>
            <a:headEnd/>
            <a:tailEnd/>
          </a:ln>
          <a:effectLst/>
          <a:scene3d>
            <a:camera prst="orthographicFront"/>
            <a:lightRig rig="threePt" dir="t"/>
          </a:scene3d>
          <a:sp3d>
            <a:bevelT/>
          </a:sp3d>
        </p:spPr>
        <p:txBody>
          <a:bodyPr wrap="none" anchor="ctr"/>
          <a:lstStyle/>
          <a:p>
            <a:pPr algn="ctr" fontAlgn="base">
              <a:spcBef>
                <a:spcPct val="0"/>
              </a:spcBef>
              <a:spcAft>
                <a:spcPct val="0"/>
              </a:spcAft>
            </a:pPr>
            <a:r>
              <a:rPr lang="en-US">
                <a:solidFill>
                  <a:srgbClr val="000000"/>
                </a:solidFill>
                <a:latin typeface="Gill Sans MT" pitchFamily="34" charset="0"/>
              </a:rPr>
              <a:t>0x1000</a:t>
            </a:r>
          </a:p>
        </p:txBody>
      </p:sp>
      <p:sp>
        <p:nvSpPr>
          <p:cNvPr id="154640" name="Rectangle 16"/>
          <p:cNvSpPr>
            <a:spLocks noChangeArrowheads="1"/>
          </p:cNvSpPr>
          <p:nvPr/>
        </p:nvSpPr>
        <p:spPr bwMode="auto">
          <a:xfrm>
            <a:off x="5247526" y="2589213"/>
            <a:ext cx="533400" cy="304800"/>
          </a:xfrm>
          <a:prstGeom prst="rect">
            <a:avLst/>
          </a:prstGeom>
          <a:solidFill>
            <a:srgbClr val="FF99CC"/>
          </a:solidFill>
          <a:ln w="9525">
            <a:solidFill>
              <a:schemeClr val="tx1"/>
            </a:solidFill>
            <a:miter lim="800000"/>
            <a:headEnd/>
            <a:tailEnd/>
          </a:ln>
          <a:effectLst/>
          <a:scene3d>
            <a:camera prst="orthographicFront"/>
            <a:lightRig rig="threePt" dir="t"/>
          </a:scene3d>
          <a:sp3d>
            <a:bevelT/>
          </a:sp3d>
        </p:spPr>
        <p:txBody>
          <a:bodyPr wrap="none" anchor="ctr"/>
          <a:lstStyle/>
          <a:p>
            <a:pPr algn="ctr" fontAlgn="base">
              <a:spcBef>
                <a:spcPct val="0"/>
              </a:spcBef>
              <a:spcAft>
                <a:spcPct val="0"/>
              </a:spcAft>
            </a:pPr>
            <a:r>
              <a:rPr lang="en-US">
                <a:solidFill>
                  <a:srgbClr val="000000"/>
                </a:solidFill>
                <a:latin typeface="Gill Sans MT" pitchFamily="34" charset="0"/>
              </a:rPr>
              <a:t>FFB</a:t>
            </a:r>
          </a:p>
        </p:txBody>
      </p:sp>
      <p:sp>
        <p:nvSpPr>
          <p:cNvPr id="154641" name="Rectangle 17"/>
          <p:cNvSpPr>
            <a:spLocks noChangeArrowheads="1"/>
          </p:cNvSpPr>
          <p:nvPr/>
        </p:nvSpPr>
        <p:spPr bwMode="auto">
          <a:xfrm>
            <a:off x="5018926" y="2589213"/>
            <a:ext cx="228600" cy="304800"/>
          </a:xfrm>
          <a:prstGeom prst="rect">
            <a:avLst/>
          </a:prstGeom>
          <a:solidFill>
            <a:srgbClr val="FFFF99"/>
          </a:solidFill>
          <a:ln w="9525">
            <a:solidFill>
              <a:schemeClr val="tx1"/>
            </a:solidFill>
            <a:miter lim="800000"/>
            <a:headEnd/>
            <a:tailEnd/>
          </a:ln>
          <a:effectLst/>
          <a:scene3d>
            <a:camera prst="orthographicFront"/>
            <a:lightRig rig="threePt" dir="t"/>
          </a:scene3d>
          <a:sp3d>
            <a:bevelT/>
          </a:sp3d>
        </p:spPr>
        <p:txBody>
          <a:bodyPr wrap="none" anchor="ctr"/>
          <a:lstStyle/>
          <a:p>
            <a:pPr algn="ctr" fontAlgn="base">
              <a:spcBef>
                <a:spcPct val="0"/>
              </a:spcBef>
              <a:spcAft>
                <a:spcPct val="0"/>
              </a:spcAft>
            </a:pPr>
            <a:r>
              <a:rPr lang="en-US" dirty="0">
                <a:solidFill>
                  <a:srgbClr val="000000"/>
                </a:solidFill>
                <a:latin typeface="Gill Sans MT" pitchFamily="34" charset="0"/>
              </a:rPr>
              <a:t>1</a:t>
            </a:r>
          </a:p>
        </p:txBody>
      </p:sp>
      <p:cxnSp>
        <p:nvCxnSpPr>
          <p:cNvPr id="154642" name="AutoShape 18"/>
          <p:cNvCxnSpPr>
            <a:cxnSpLocks noChangeShapeType="1"/>
            <a:stCxn id="154628" idx="3"/>
            <a:endCxn id="154635" idx="1"/>
          </p:cNvCxnSpPr>
          <p:nvPr/>
        </p:nvCxnSpPr>
        <p:spPr bwMode="auto">
          <a:xfrm>
            <a:off x="3960874" y="3080266"/>
            <a:ext cx="1058052" cy="347147"/>
          </a:xfrm>
          <a:prstGeom prst="curvedConnector3">
            <a:avLst>
              <a:gd name="adj1" fmla="val 50000"/>
            </a:avLst>
          </a:prstGeom>
          <a:noFill/>
          <a:ln w="9525">
            <a:solidFill>
              <a:schemeClr val="tx1"/>
            </a:solidFill>
            <a:round/>
            <a:headEnd/>
            <a:tailEnd type="triangle" w="med" len="med"/>
          </a:ln>
          <a:effectLst/>
        </p:spPr>
      </p:cxnSp>
      <p:cxnSp>
        <p:nvCxnSpPr>
          <p:cNvPr id="154643" name="AutoShape 19"/>
          <p:cNvCxnSpPr>
            <a:cxnSpLocks noChangeShapeType="1"/>
            <a:stCxn id="154629" idx="3"/>
            <a:endCxn id="154638" idx="1"/>
          </p:cNvCxnSpPr>
          <p:nvPr/>
        </p:nvCxnSpPr>
        <p:spPr bwMode="auto">
          <a:xfrm>
            <a:off x="3960874" y="3842266"/>
            <a:ext cx="1058052" cy="118547"/>
          </a:xfrm>
          <a:prstGeom prst="curvedConnector3">
            <a:avLst>
              <a:gd name="adj1" fmla="val 50000"/>
            </a:avLst>
          </a:prstGeom>
          <a:noFill/>
          <a:ln w="9525">
            <a:solidFill>
              <a:schemeClr val="tx1"/>
            </a:solidFill>
            <a:round/>
            <a:headEnd/>
            <a:tailEnd type="triangle" w="med" len="med"/>
          </a:ln>
          <a:effectLst/>
        </p:spPr>
      </p:cxnSp>
      <p:cxnSp>
        <p:nvCxnSpPr>
          <p:cNvPr id="154644" name="AutoShape 20"/>
          <p:cNvCxnSpPr>
            <a:cxnSpLocks noChangeShapeType="1"/>
            <a:stCxn id="154630" idx="3"/>
            <a:endCxn id="154641" idx="1"/>
          </p:cNvCxnSpPr>
          <p:nvPr/>
        </p:nvCxnSpPr>
        <p:spPr bwMode="auto">
          <a:xfrm flipV="1">
            <a:off x="3960874" y="2741613"/>
            <a:ext cx="1058052" cy="1953141"/>
          </a:xfrm>
          <a:prstGeom prst="curvedConnector3">
            <a:avLst>
              <a:gd name="adj1" fmla="val 50000"/>
            </a:avLst>
          </a:prstGeom>
          <a:noFill/>
          <a:ln w="9525">
            <a:solidFill>
              <a:schemeClr val="tx1"/>
            </a:solidFill>
            <a:round/>
            <a:headEnd/>
            <a:tailEnd type="triangle" w="med" len="med"/>
          </a:ln>
          <a:effectLst/>
        </p:spPr>
      </p:cxnSp>
      <p:grpSp>
        <p:nvGrpSpPr>
          <p:cNvPr id="154650" name="Group 26"/>
          <p:cNvGrpSpPr>
            <a:grpSpLocks/>
          </p:cNvGrpSpPr>
          <p:nvPr/>
        </p:nvGrpSpPr>
        <p:grpSpPr bwMode="auto">
          <a:xfrm>
            <a:off x="4787905" y="1936750"/>
            <a:ext cx="1830389" cy="2024063"/>
            <a:chOff x="3016" y="1461"/>
            <a:chExt cx="1153" cy="1275"/>
          </a:xfrm>
        </p:grpSpPr>
        <p:cxnSp>
          <p:nvCxnSpPr>
            <p:cNvPr id="154645" name="AutoShape 21"/>
            <p:cNvCxnSpPr>
              <a:cxnSpLocks noChangeShapeType="1"/>
              <a:stCxn id="154639" idx="3"/>
              <a:endCxn id="154631" idx="3"/>
            </p:cNvCxnSpPr>
            <p:nvPr/>
          </p:nvCxnSpPr>
          <p:spPr bwMode="auto">
            <a:xfrm flipH="1" flipV="1">
              <a:off x="3016" y="1461"/>
              <a:ext cx="1153" cy="507"/>
            </a:xfrm>
            <a:prstGeom prst="curvedConnector3">
              <a:avLst>
                <a:gd name="adj1" fmla="val -12484"/>
              </a:avLst>
            </a:prstGeom>
            <a:noFill/>
            <a:ln w="9525">
              <a:solidFill>
                <a:schemeClr val="tx1"/>
              </a:solidFill>
              <a:round/>
              <a:headEnd/>
              <a:tailEnd type="triangle" w="med" len="med"/>
            </a:ln>
            <a:effectLst/>
          </p:spPr>
        </p:cxnSp>
        <p:cxnSp>
          <p:nvCxnSpPr>
            <p:cNvPr id="154646" name="AutoShape 22"/>
            <p:cNvCxnSpPr>
              <a:cxnSpLocks noChangeShapeType="1"/>
              <a:stCxn id="154633" idx="3"/>
              <a:endCxn id="154631" idx="3"/>
            </p:cNvCxnSpPr>
            <p:nvPr/>
          </p:nvCxnSpPr>
          <p:spPr bwMode="auto">
            <a:xfrm flipH="1" flipV="1">
              <a:off x="3016" y="1461"/>
              <a:ext cx="1153" cy="939"/>
            </a:xfrm>
            <a:prstGeom prst="curvedConnector3">
              <a:avLst>
                <a:gd name="adj1" fmla="val -12484"/>
              </a:avLst>
            </a:prstGeom>
            <a:noFill/>
            <a:ln w="9525">
              <a:solidFill>
                <a:schemeClr val="tx1"/>
              </a:solidFill>
              <a:round/>
              <a:headEnd/>
              <a:tailEnd type="triangle" w="med" len="med"/>
            </a:ln>
            <a:effectLst/>
          </p:spPr>
        </p:cxnSp>
        <p:cxnSp>
          <p:nvCxnSpPr>
            <p:cNvPr id="154647" name="AutoShape 23"/>
            <p:cNvCxnSpPr>
              <a:cxnSpLocks noChangeShapeType="1"/>
              <a:stCxn id="154636" idx="3"/>
              <a:endCxn id="154631" idx="3"/>
            </p:cNvCxnSpPr>
            <p:nvPr/>
          </p:nvCxnSpPr>
          <p:spPr bwMode="auto">
            <a:xfrm flipH="1" flipV="1">
              <a:off x="3016" y="1461"/>
              <a:ext cx="1153" cy="1275"/>
            </a:xfrm>
            <a:prstGeom prst="curvedConnector3">
              <a:avLst>
                <a:gd name="adj1" fmla="val -12484"/>
              </a:avLst>
            </a:prstGeom>
            <a:noFill/>
            <a:ln w="9525">
              <a:solidFill>
                <a:schemeClr val="tx1"/>
              </a:solidFill>
              <a:round/>
              <a:headEnd/>
              <a:tailEnd type="triangle" w="med" len="med"/>
            </a:ln>
            <a:effectLst/>
          </p:spPr>
        </p:cxnSp>
      </p:grpSp>
      <p:sp>
        <p:nvSpPr>
          <p:cNvPr id="28" name="TextBox 27"/>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BTB can easily predict target of calls</a:t>
            </a:r>
          </a:p>
        </p:txBody>
      </p:sp>
    </p:spTree>
    <p:extLst>
      <p:ext uri="{BB962C8B-B14F-4D97-AF65-F5344CB8AC3E}">
        <p14:creationId xmlns:p14="http://schemas.microsoft.com/office/powerpoint/2010/main" val="1243932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6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ChangeArrowheads="1"/>
          </p:cNvSpPr>
          <p:nvPr>
            <p:ph type="title"/>
          </p:nvPr>
        </p:nvSpPr>
        <p:spPr/>
        <p:txBody>
          <a:bodyPr>
            <a:normAutofit fontScale="90000"/>
          </a:bodyPr>
          <a:lstStyle/>
          <a:p>
            <a:r>
              <a:rPr lang="en-US" dirty="0"/>
              <a:t>Fragmentation due to Branches</a:t>
            </a:r>
          </a:p>
        </p:txBody>
      </p:sp>
      <p:sp>
        <p:nvSpPr>
          <p:cNvPr id="122884" name="Rectangle 4"/>
          <p:cNvSpPr>
            <a:spLocks noGrp="1" noChangeArrowheads="1"/>
          </p:cNvSpPr>
          <p:nvPr>
            <p:ph idx="1"/>
          </p:nvPr>
        </p:nvSpPr>
        <p:spPr/>
        <p:txBody>
          <a:bodyPr/>
          <a:lstStyle/>
          <a:p>
            <a:r>
              <a:rPr lang="en-US" dirty="0"/>
              <a:t>Fetch group is aligned, cache line size &gt; fetch group</a:t>
            </a:r>
          </a:p>
          <a:p>
            <a:pPr lvl="1"/>
            <a:r>
              <a:rPr lang="en-US" dirty="0"/>
              <a:t>Still limit fetch width if branch is “taken”</a:t>
            </a:r>
          </a:p>
          <a:p>
            <a:pPr lvl="1"/>
            <a:r>
              <a:rPr lang="en-US" dirty="0"/>
              <a:t>If we know “not taken”, width not limited</a:t>
            </a:r>
          </a:p>
        </p:txBody>
      </p:sp>
      <p:grpSp>
        <p:nvGrpSpPr>
          <p:cNvPr id="53" name="Group 52"/>
          <p:cNvGrpSpPr/>
          <p:nvPr/>
        </p:nvGrpSpPr>
        <p:grpSpPr>
          <a:xfrm>
            <a:off x="2639962" y="3021111"/>
            <a:ext cx="4267200" cy="2424113"/>
            <a:chOff x="2286000" y="2895600"/>
            <a:chExt cx="4267200" cy="2424113"/>
          </a:xfrm>
        </p:grpSpPr>
        <p:sp>
          <p:nvSpPr>
            <p:cNvPr id="54" name="AutoShape 5"/>
            <p:cNvSpPr>
              <a:spLocks noChangeArrowheads="1"/>
            </p:cNvSpPr>
            <p:nvPr/>
          </p:nvSpPr>
          <p:spPr bwMode="auto">
            <a:xfrm rot="5400000">
              <a:off x="1485900" y="3695700"/>
              <a:ext cx="1905000" cy="3048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70C0"/>
            </a:solidFill>
            <a:ln w="9525">
              <a:noFill/>
              <a:miter lim="800000"/>
              <a:headEnd/>
              <a:tailEnd/>
            </a:ln>
            <a:effectLst>
              <a:outerShdw blurRad="149987" dist="250190" dir="294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FFFFFF"/>
                  </a:solidFill>
                  <a:latin typeface="Gill Sans MT" pitchFamily="34" charset="0"/>
                </a:rPr>
                <a:t>Decoder</a:t>
              </a:r>
            </a:p>
          </p:txBody>
        </p:sp>
        <p:sp>
          <p:nvSpPr>
            <p:cNvPr id="55" name="Rectangle 6"/>
            <p:cNvSpPr>
              <a:spLocks noChangeArrowheads="1"/>
            </p:cNvSpPr>
            <p:nvPr/>
          </p:nvSpPr>
          <p:spPr bwMode="auto">
            <a:xfrm>
              <a:off x="2971800" y="2895600"/>
              <a:ext cx="533400" cy="228600"/>
            </a:xfrm>
            <a:prstGeom prst="rect">
              <a:avLst/>
            </a:prstGeom>
            <a:solidFill>
              <a:srgbClr val="CCFFCC"/>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400">
                  <a:solidFill>
                    <a:srgbClr val="000000"/>
                  </a:solidFill>
                  <a:latin typeface="Gill Sans MT" pitchFamily="34" charset="0"/>
                </a:rPr>
                <a:t>Tag</a:t>
              </a:r>
            </a:p>
          </p:txBody>
        </p:sp>
        <p:sp>
          <p:nvSpPr>
            <p:cNvPr id="56" name="Rectangle 7"/>
            <p:cNvSpPr>
              <a:spLocks noChangeArrowheads="1"/>
            </p:cNvSpPr>
            <p:nvPr/>
          </p:nvSpPr>
          <p:spPr bwMode="auto">
            <a:xfrm>
              <a:off x="3505200" y="28956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57" name="Rectangle 8"/>
            <p:cNvSpPr>
              <a:spLocks noChangeArrowheads="1"/>
            </p:cNvSpPr>
            <p:nvPr/>
          </p:nvSpPr>
          <p:spPr bwMode="auto">
            <a:xfrm>
              <a:off x="4267200" y="28956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58" name="Rectangle 9"/>
            <p:cNvSpPr>
              <a:spLocks noChangeArrowheads="1"/>
            </p:cNvSpPr>
            <p:nvPr/>
          </p:nvSpPr>
          <p:spPr bwMode="auto">
            <a:xfrm>
              <a:off x="5029200" y="28956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59" name="Rectangle 10"/>
            <p:cNvSpPr>
              <a:spLocks noChangeArrowheads="1"/>
            </p:cNvSpPr>
            <p:nvPr/>
          </p:nvSpPr>
          <p:spPr bwMode="auto">
            <a:xfrm>
              <a:off x="5791200" y="28956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60" name="Line 11"/>
            <p:cNvSpPr>
              <a:spLocks noChangeShapeType="1"/>
            </p:cNvSpPr>
            <p:nvPr/>
          </p:nvSpPr>
          <p:spPr bwMode="auto">
            <a:xfrm>
              <a:off x="2590800" y="2971800"/>
              <a:ext cx="381000"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61" name="Rectangle 12"/>
            <p:cNvSpPr>
              <a:spLocks noChangeArrowheads="1"/>
            </p:cNvSpPr>
            <p:nvPr/>
          </p:nvSpPr>
          <p:spPr bwMode="auto">
            <a:xfrm>
              <a:off x="2971800" y="3124200"/>
              <a:ext cx="533400" cy="228600"/>
            </a:xfrm>
            <a:prstGeom prst="rect">
              <a:avLst/>
            </a:prstGeom>
            <a:solidFill>
              <a:srgbClr val="CCFFCC"/>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400">
                  <a:solidFill>
                    <a:srgbClr val="000000"/>
                  </a:solidFill>
                  <a:latin typeface="Gill Sans MT" pitchFamily="34" charset="0"/>
                </a:rPr>
                <a:t>Tag</a:t>
              </a:r>
            </a:p>
          </p:txBody>
        </p:sp>
        <p:sp>
          <p:nvSpPr>
            <p:cNvPr id="62" name="Rectangle 13"/>
            <p:cNvSpPr>
              <a:spLocks noChangeArrowheads="1"/>
            </p:cNvSpPr>
            <p:nvPr/>
          </p:nvSpPr>
          <p:spPr bwMode="auto">
            <a:xfrm>
              <a:off x="3505200" y="3124200"/>
              <a:ext cx="762000" cy="228600"/>
            </a:xfrm>
            <a:prstGeom prst="rect">
              <a:avLst/>
            </a:prstGeom>
            <a:solidFill>
              <a:srgbClr val="CC99FF"/>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63" name="Rectangle 15"/>
            <p:cNvSpPr>
              <a:spLocks noChangeArrowheads="1"/>
            </p:cNvSpPr>
            <p:nvPr/>
          </p:nvSpPr>
          <p:spPr bwMode="auto">
            <a:xfrm>
              <a:off x="4267200" y="3124200"/>
              <a:ext cx="762000" cy="228600"/>
            </a:xfrm>
            <a:prstGeom prst="rect">
              <a:avLst/>
            </a:prstGeom>
            <a:solidFill>
              <a:srgbClr val="FF99CC"/>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Branch</a:t>
              </a:r>
            </a:p>
          </p:txBody>
        </p:sp>
        <p:sp>
          <p:nvSpPr>
            <p:cNvPr id="64" name="Rectangle 16"/>
            <p:cNvSpPr>
              <a:spLocks noChangeArrowheads="1"/>
            </p:cNvSpPr>
            <p:nvPr/>
          </p:nvSpPr>
          <p:spPr bwMode="auto">
            <a:xfrm>
              <a:off x="5791200" y="31242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65" name="Line 17"/>
            <p:cNvSpPr>
              <a:spLocks noChangeShapeType="1"/>
            </p:cNvSpPr>
            <p:nvPr/>
          </p:nvSpPr>
          <p:spPr bwMode="auto">
            <a:xfrm>
              <a:off x="2590800" y="3200400"/>
              <a:ext cx="381000"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66" name="Rectangle 18"/>
            <p:cNvSpPr>
              <a:spLocks noChangeArrowheads="1"/>
            </p:cNvSpPr>
            <p:nvPr/>
          </p:nvSpPr>
          <p:spPr bwMode="auto">
            <a:xfrm>
              <a:off x="2971800" y="3352800"/>
              <a:ext cx="533400" cy="228600"/>
            </a:xfrm>
            <a:prstGeom prst="rect">
              <a:avLst/>
            </a:prstGeom>
            <a:solidFill>
              <a:srgbClr val="CCFFCC"/>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400">
                  <a:solidFill>
                    <a:srgbClr val="000000"/>
                  </a:solidFill>
                  <a:latin typeface="Gill Sans MT" pitchFamily="34" charset="0"/>
                </a:rPr>
                <a:t>Tag</a:t>
              </a:r>
            </a:p>
          </p:txBody>
        </p:sp>
        <p:sp>
          <p:nvSpPr>
            <p:cNvPr id="67" name="Rectangle 19"/>
            <p:cNvSpPr>
              <a:spLocks noChangeArrowheads="1"/>
            </p:cNvSpPr>
            <p:nvPr/>
          </p:nvSpPr>
          <p:spPr bwMode="auto">
            <a:xfrm>
              <a:off x="3505200" y="33528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68" name="Rectangle 20"/>
            <p:cNvSpPr>
              <a:spLocks noChangeArrowheads="1"/>
            </p:cNvSpPr>
            <p:nvPr/>
          </p:nvSpPr>
          <p:spPr bwMode="auto">
            <a:xfrm>
              <a:off x="4267200" y="33528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69" name="Rectangle 21"/>
            <p:cNvSpPr>
              <a:spLocks noChangeArrowheads="1"/>
            </p:cNvSpPr>
            <p:nvPr/>
          </p:nvSpPr>
          <p:spPr bwMode="auto">
            <a:xfrm>
              <a:off x="5029200" y="33528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70" name="Rectangle 22"/>
            <p:cNvSpPr>
              <a:spLocks noChangeArrowheads="1"/>
            </p:cNvSpPr>
            <p:nvPr/>
          </p:nvSpPr>
          <p:spPr bwMode="auto">
            <a:xfrm>
              <a:off x="5791200" y="33528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71" name="Line 23"/>
            <p:cNvSpPr>
              <a:spLocks noChangeShapeType="1"/>
            </p:cNvSpPr>
            <p:nvPr/>
          </p:nvSpPr>
          <p:spPr bwMode="auto">
            <a:xfrm>
              <a:off x="2590800" y="3429000"/>
              <a:ext cx="381000"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72" name="Rectangle 24"/>
            <p:cNvSpPr>
              <a:spLocks noChangeArrowheads="1"/>
            </p:cNvSpPr>
            <p:nvPr/>
          </p:nvSpPr>
          <p:spPr bwMode="auto">
            <a:xfrm>
              <a:off x="2971800" y="4572000"/>
              <a:ext cx="533400" cy="228600"/>
            </a:xfrm>
            <a:prstGeom prst="rect">
              <a:avLst/>
            </a:prstGeom>
            <a:solidFill>
              <a:srgbClr val="CCFFCC"/>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400">
                  <a:solidFill>
                    <a:srgbClr val="000000"/>
                  </a:solidFill>
                  <a:latin typeface="Gill Sans MT" pitchFamily="34" charset="0"/>
                </a:rPr>
                <a:t>Tag</a:t>
              </a:r>
            </a:p>
          </p:txBody>
        </p:sp>
        <p:sp>
          <p:nvSpPr>
            <p:cNvPr id="73" name="Rectangle 25"/>
            <p:cNvSpPr>
              <a:spLocks noChangeArrowheads="1"/>
            </p:cNvSpPr>
            <p:nvPr/>
          </p:nvSpPr>
          <p:spPr bwMode="auto">
            <a:xfrm>
              <a:off x="3505200" y="45720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74" name="Rectangle 26"/>
            <p:cNvSpPr>
              <a:spLocks noChangeArrowheads="1"/>
            </p:cNvSpPr>
            <p:nvPr/>
          </p:nvSpPr>
          <p:spPr bwMode="auto">
            <a:xfrm>
              <a:off x="4267200" y="45720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75" name="Rectangle 27"/>
            <p:cNvSpPr>
              <a:spLocks noChangeArrowheads="1"/>
            </p:cNvSpPr>
            <p:nvPr/>
          </p:nvSpPr>
          <p:spPr bwMode="auto">
            <a:xfrm>
              <a:off x="5029200" y="45720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76" name="Rectangle 28"/>
            <p:cNvSpPr>
              <a:spLocks noChangeArrowheads="1"/>
            </p:cNvSpPr>
            <p:nvPr/>
          </p:nvSpPr>
          <p:spPr bwMode="auto">
            <a:xfrm>
              <a:off x="5791200" y="45720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77" name="Line 29"/>
            <p:cNvSpPr>
              <a:spLocks noChangeShapeType="1"/>
            </p:cNvSpPr>
            <p:nvPr/>
          </p:nvSpPr>
          <p:spPr bwMode="auto">
            <a:xfrm>
              <a:off x="2590800" y="4648200"/>
              <a:ext cx="381000"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78" name="Rectangle 30"/>
            <p:cNvSpPr>
              <a:spLocks noChangeArrowheads="1"/>
            </p:cNvSpPr>
            <p:nvPr/>
          </p:nvSpPr>
          <p:spPr bwMode="auto">
            <a:xfrm>
              <a:off x="2971800" y="4343400"/>
              <a:ext cx="533400" cy="228600"/>
            </a:xfrm>
            <a:prstGeom prst="rect">
              <a:avLst/>
            </a:prstGeom>
            <a:solidFill>
              <a:srgbClr val="CCFFCC"/>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400">
                  <a:solidFill>
                    <a:srgbClr val="000000"/>
                  </a:solidFill>
                  <a:latin typeface="Gill Sans MT" pitchFamily="34" charset="0"/>
                </a:rPr>
                <a:t>Tag</a:t>
              </a:r>
            </a:p>
          </p:txBody>
        </p:sp>
        <p:sp>
          <p:nvSpPr>
            <p:cNvPr id="79" name="Rectangle 31"/>
            <p:cNvSpPr>
              <a:spLocks noChangeArrowheads="1"/>
            </p:cNvSpPr>
            <p:nvPr/>
          </p:nvSpPr>
          <p:spPr bwMode="auto">
            <a:xfrm>
              <a:off x="3505200" y="43434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80" name="Rectangle 32"/>
            <p:cNvSpPr>
              <a:spLocks noChangeArrowheads="1"/>
            </p:cNvSpPr>
            <p:nvPr/>
          </p:nvSpPr>
          <p:spPr bwMode="auto">
            <a:xfrm>
              <a:off x="4267200" y="43434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81" name="Rectangle 33"/>
            <p:cNvSpPr>
              <a:spLocks noChangeArrowheads="1"/>
            </p:cNvSpPr>
            <p:nvPr/>
          </p:nvSpPr>
          <p:spPr bwMode="auto">
            <a:xfrm>
              <a:off x="5029200" y="43434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82" name="Rectangle 34"/>
            <p:cNvSpPr>
              <a:spLocks noChangeArrowheads="1"/>
            </p:cNvSpPr>
            <p:nvPr/>
          </p:nvSpPr>
          <p:spPr bwMode="auto">
            <a:xfrm>
              <a:off x="5791200" y="43434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83" name="Line 35"/>
            <p:cNvSpPr>
              <a:spLocks noChangeShapeType="1"/>
            </p:cNvSpPr>
            <p:nvPr/>
          </p:nvSpPr>
          <p:spPr bwMode="auto">
            <a:xfrm>
              <a:off x="2590800" y="4419600"/>
              <a:ext cx="381000"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84" name="Line 36"/>
            <p:cNvSpPr>
              <a:spLocks noChangeShapeType="1"/>
            </p:cNvSpPr>
            <p:nvPr/>
          </p:nvSpPr>
          <p:spPr bwMode="auto">
            <a:xfrm flipH="1">
              <a:off x="2966662" y="2895600"/>
              <a:ext cx="5137" cy="19050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85" name="Line 37"/>
            <p:cNvSpPr>
              <a:spLocks noChangeShapeType="1"/>
            </p:cNvSpPr>
            <p:nvPr/>
          </p:nvSpPr>
          <p:spPr bwMode="auto">
            <a:xfrm>
              <a:off x="6553200" y="2895600"/>
              <a:ext cx="0" cy="19050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86" name="Oval 38"/>
            <p:cNvSpPr>
              <a:spLocks noChangeArrowheads="1"/>
            </p:cNvSpPr>
            <p:nvPr/>
          </p:nvSpPr>
          <p:spPr bwMode="auto">
            <a:xfrm>
              <a:off x="3810000" y="3886200"/>
              <a:ext cx="76200" cy="76200"/>
            </a:xfrm>
            <a:prstGeom prst="ellipse">
              <a:avLst/>
            </a:prstGeom>
            <a:solidFill>
              <a:schemeClr val="tx1"/>
            </a:solidFill>
            <a:ln w="9525">
              <a:no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87" name="Oval 39"/>
            <p:cNvSpPr>
              <a:spLocks noChangeArrowheads="1"/>
            </p:cNvSpPr>
            <p:nvPr/>
          </p:nvSpPr>
          <p:spPr bwMode="auto">
            <a:xfrm>
              <a:off x="3810000" y="4038600"/>
              <a:ext cx="76200" cy="76200"/>
            </a:xfrm>
            <a:prstGeom prst="ellipse">
              <a:avLst/>
            </a:prstGeom>
            <a:solidFill>
              <a:schemeClr val="tx1"/>
            </a:solidFill>
            <a:ln w="9525">
              <a:no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88" name="Oval 40"/>
            <p:cNvSpPr>
              <a:spLocks noChangeArrowheads="1"/>
            </p:cNvSpPr>
            <p:nvPr/>
          </p:nvSpPr>
          <p:spPr bwMode="auto">
            <a:xfrm>
              <a:off x="3810000" y="3733800"/>
              <a:ext cx="76200" cy="76200"/>
            </a:xfrm>
            <a:prstGeom prst="ellipse">
              <a:avLst/>
            </a:prstGeom>
            <a:solidFill>
              <a:schemeClr val="tx1"/>
            </a:solidFill>
            <a:ln w="9525">
              <a:no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89" name="Group 88"/>
            <p:cNvGrpSpPr/>
            <p:nvPr/>
          </p:nvGrpSpPr>
          <p:grpSpPr>
            <a:xfrm>
              <a:off x="3886200" y="3352800"/>
              <a:ext cx="2286000" cy="1676400"/>
              <a:chOff x="3886200" y="4800600"/>
              <a:chExt cx="2286000" cy="228600"/>
            </a:xfrm>
          </p:grpSpPr>
          <p:sp>
            <p:nvSpPr>
              <p:cNvPr id="98" name="Line 44"/>
              <p:cNvSpPr>
                <a:spLocks noChangeShapeType="1"/>
              </p:cNvSpPr>
              <p:nvPr/>
            </p:nvSpPr>
            <p:spPr bwMode="auto">
              <a:xfrm>
                <a:off x="3886200" y="48006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99" name="Line 45"/>
              <p:cNvSpPr>
                <a:spLocks noChangeShapeType="1"/>
              </p:cNvSpPr>
              <p:nvPr/>
            </p:nvSpPr>
            <p:spPr bwMode="auto">
              <a:xfrm>
                <a:off x="4648200" y="48006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00" name="Line 46"/>
              <p:cNvSpPr>
                <a:spLocks noChangeShapeType="1"/>
              </p:cNvSpPr>
              <p:nvPr/>
            </p:nvSpPr>
            <p:spPr bwMode="auto">
              <a:xfrm>
                <a:off x="5410200" y="48006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01" name="Line 47"/>
              <p:cNvSpPr>
                <a:spLocks noChangeShapeType="1"/>
              </p:cNvSpPr>
              <p:nvPr/>
            </p:nvSpPr>
            <p:spPr bwMode="auto">
              <a:xfrm>
                <a:off x="6172200" y="48006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grpSp>
        <p:sp>
          <p:nvSpPr>
            <p:cNvPr id="90" name="Oval 50"/>
            <p:cNvSpPr>
              <a:spLocks noChangeArrowheads="1"/>
            </p:cNvSpPr>
            <p:nvPr/>
          </p:nvSpPr>
          <p:spPr bwMode="auto">
            <a:xfrm>
              <a:off x="2743200" y="3886200"/>
              <a:ext cx="76200" cy="76200"/>
            </a:xfrm>
            <a:prstGeom prst="ellipse">
              <a:avLst/>
            </a:prstGeom>
            <a:solidFill>
              <a:schemeClr val="tx1"/>
            </a:solidFill>
            <a:ln w="9525">
              <a:no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91" name="Oval 51"/>
            <p:cNvSpPr>
              <a:spLocks noChangeArrowheads="1"/>
            </p:cNvSpPr>
            <p:nvPr/>
          </p:nvSpPr>
          <p:spPr bwMode="auto">
            <a:xfrm>
              <a:off x="2743200" y="4038600"/>
              <a:ext cx="76200" cy="76200"/>
            </a:xfrm>
            <a:prstGeom prst="ellipse">
              <a:avLst/>
            </a:prstGeom>
            <a:solidFill>
              <a:schemeClr val="tx1"/>
            </a:solidFill>
            <a:ln w="9525">
              <a:no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92" name="Oval 52"/>
            <p:cNvSpPr>
              <a:spLocks noChangeArrowheads="1"/>
            </p:cNvSpPr>
            <p:nvPr/>
          </p:nvSpPr>
          <p:spPr bwMode="auto">
            <a:xfrm>
              <a:off x="2743200" y="3733800"/>
              <a:ext cx="76200" cy="76200"/>
            </a:xfrm>
            <a:prstGeom prst="ellipse">
              <a:avLst/>
            </a:prstGeom>
            <a:solidFill>
              <a:schemeClr val="tx1"/>
            </a:solidFill>
            <a:ln w="9525">
              <a:no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93" name="Rectangle 53"/>
            <p:cNvSpPr>
              <a:spLocks noChangeArrowheads="1"/>
            </p:cNvSpPr>
            <p:nvPr/>
          </p:nvSpPr>
          <p:spPr bwMode="auto">
            <a:xfrm>
              <a:off x="5029200" y="31242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94" name="Rectangle 55"/>
            <p:cNvSpPr>
              <a:spLocks noChangeArrowheads="1"/>
            </p:cNvSpPr>
            <p:nvPr/>
          </p:nvSpPr>
          <p:spPr bwMode="auto">
            <a:xfrm>
              <a:off x="3505200" y="5029200"/>
              <a:ext cx="762000" cy="228600"/>
            </a:xfrm>
            <a:prstGeom prst="rect">
              <a:avLst/>
            </a:prstGeom>
            <a:solidFill>
              <a:srgbClr val="CC99FF"/>
            </a:solidFill>
            <a:ln w="9525">
              <a:solidFill>
                <a:schemeClr val="tx1"/>
              </a:solidFill>
              <a:miter lim="800000"/>
              <a:headEnd/>
              <a:tailEnd/>
            </a:ln>
            <a:effectLst>
              <a:reflection blurRad="6350" stA="52000" endA="300" endPos="35000" dir="5400000" sy="-100000" algn="bl" rotWithShape="0"/>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95" name="Rectangle 56"/>
            <p:cNvSpPr>
              <a:spLocks noChangeArrowheads="1"/>
            </p:cNvSpPr>
            <p:nvPr/>
          </p:nvSpPr>
          <p:spPr bwMode="auto">
            <a:xfrm>
              <a:off x="4267200" y="5029200"/>
              <a:ext cx="762000" cy="228600"/>
            </a:xfrm>
            <a:prstGeom prst="rect">
              <a:avLst/>
            </a:prstGeom>
            <a:solidFill>
              <a:srgbClr val="FF99CC"/>
            </a:solidFill>
            <a:ln w="9525">
              <a:solidFill>
                <a:schemeClr val="tx1"/>
              </a:solidFill>
              <a:miter lim="800000"/>
              <a:headEnd/>
              <a:tailEnd/>
            </a:ln>
            <a:effectLst>
              <a:reflection blurRad="6350" stA="52000" endA="300" endPos="35000" dir="5400000" sy="-100000" algn="bl" rotWithShape="0"/>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96" name="Text Box 57"/>
            <p:cNvSpPr txBox="1">
              <a:spLocks noChangeArrowheads="1"/>
            </p:cNvSpPr>
            <p:nvPr/>
          </p:nvSpPr>
          <p:spPr bwMode="auto">
            <a:xfrm>
              <a:off x="5181600" y="4953000"/>
              <a:ext cx="457200" cy="366713"/>
            </a:xfrm>
            <a:prstGeom prst="rect">
              <a:avLst/>
            </a:prstGeom>
            <a:noFill/>
            <a:ln w="9525">
              <a:noFill/>
              <a:miter lim="800000"/>
              <a:headEnd/>
              <a:tailEnd/>
            </a:ln>
            <a:effectLst/>
          </p:spPr>
          <p:txBody>
            <a:bodyPr>
              <a:spAutoFit/>
            </a:bodyPr>
            <a:lstStyle/>
            <a:p>
              <a:pPr algn="ctr" fontAlgn="base">
                <a:spcBef>
                  <a:spcPct val="0"/>
                </a:spcBef>
                <a:spcAft>
                  <a:spcPct val="0"/>
                </a:spcAft>
              </a:pPr>
              <a:r>
                <a:rPr lang="en-US" b="1">
                  <a:solidFill>
                    <a:srgbClr val="FF0000"/>
                  </a:solidFill>
                  <a:latin typeface="Gill Sans MT" pitchFamily="34" charset="0"/>
                </a:rPr>
                <a:t>X</a:t>
              </a:r>
            </a:p>
          </p:txBody>
        </p:sp>
        <p:sp>
          <p:nvSpPr>
            <p:cNvPr id="97" name="Text Box 58"/>
            <p:cNvSpPr txBox="1">
              <a:spLocks noChangeArrowheads="1"/>
            </p:cNvSpPr>
            <p:nvPr/>
          </p:nvSpPr>
          <p:spPr bwMode="auto">
            <a:xfrm>
              <a:off x="5943600" y="4953000"/>
              <a:ext cx="457200" cy="366713"/>
            </a:xfrm>
            <a:prstGeom prst="rect">
              <a:avLst/>
            </a:prstGeom>
            <a:noFill/>
            <a:ln w="9525">
              <a:noFill/>
              <a:miter lim="800000"/>
              <a:headEnd/>
              <a:tailEnd/>
            </a:ln>
            <a:effectLst/>
          </p:spPr>
          <p:txBody>
            <a:bodyPr>
              <a:spAutoFit/>
            </a:bodyPr>
            <a:lstStyle/>
            <a:p>
              <a:pPr algn="ctr" fontAlgn="base">
                <a:spcBef>
                  <a:spcPct val="0"/>
                </a:spcBef>
                <a:spcAft>
                  <a:spcPct val="0"/>
                </a:spcAft>
              </a:pPr>
              <a:r>
                <a:rPr lang="en-US" b="1">
                  <a:solidFill>
                    <a:srgbClr val="FF0000"/>
                  </a:solidFill>
                  <a:latin typeface="Gill Sans MT" pitchFamily="34" charset="0"/>
                </a:rPr>
                <a:t>X</a:t>
              </a:r>
            </a:p>
          </p:txBody>
        </p:sp>
      </p:grpSp>
    </p:spTree>
    <p:extLst>
      <p:ext uri="{BB962C8B-B14F-4D97-AF65-F5344CB8AC3E}">
        <p14:creationId xmlns:p14="http://schemas.microsoft.com/office/powerpoint/2010/main" val="2834059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normAutofit fontScale="90000"/>
          </a:bodyPr>
          <a:lstStyle/>
          <a:p>
            <a:r>
              <a:rPr lang="en-US"/>
              <a:t>Subroutine Returns</a:t>
            </a:r>
          </a:p>
        </p:txBody>
      </p:sp>
      <p:sp>
        <p:nvSpPr>
          <p:cNvPr id="155652" name="Text Box 4"/>
          <p:cNvSpPr txBox="1">
            <a:spLocks noChangeArrowheads="1"/>
          </p:cNvSpPr>
          <p:nvPr/>
        </p:nvSpPr>
        <p:spPr bwMode="auto">
          <a:xfrm>
            <a:off x="937036" y="1600200"/>
            <a:ext cx="3719288"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dirty="0">
                <a:solidFill>
                  <a:srgbClr val="000000"/>
                </a:solidFill>
                <a:latin typeface="Courier New" panose="02070309020205020404" pitchFamily="49" charset="0"/>
                <a:cs typeface="Courier New" panose="02070309020205020404" pitchFamily="49" charset="0"/>
              </a:rPr>
              <a:t>P: 0x1000: ST $RA </a:t>
            </a:r>
            <a:r>
              <a:rPr lang="en-US" b="1" dirty="0">
                <a:solidFill>
                  <a:srgbClr val="000000"/>
                </a:solidFill>
                <a:latin typeface="Courier New" panose="02070309020205020404" pitchFamily="49" charset="0"/>
                <a:cs typeface="Courier New" panose="02070309020205020404" pitchFamily="49" charset="0"/>
                <a:sym typeface="Wingdings" pitchFamily="2" charset="2"/>
              </a:rPr>
              <a:t> [$</a:t>
            </a:r>
            <a:r>
              <a:rPr lang="en-US" b="1" dirty="0" err="1">
                <a:solidFill>
                  <a:srgbClr val="000000"/>
                </a:solidFill>
                <a:latin typeface="Courier New" panose="02070309020205020404" pitchFamily="49" charset="0"/>
                <a:cs typeface="Courier New" panose="02070309020205020404" pitchFamily="49" charset="0"/>
                <a:sym typeface="Wingdings" pitchFamily="2" charset="2"/>
              </a:rPr>
              <a:t>sp</a:t>
            </a:r>
            <a:r>
              <a:rPr lang="en-US" b="1" dirty="0">
                <a:solidFill>
                  <a:srgbClr val="000000"/>
                </a:solidFill>
                <a:latin typeface="Courier New" panose="02070309020205020404" pitchFamily="49" charset="0"/>
                <a:cs typeface="Courier New" panose="02070309020205020404" pitchFamily="49" charset="0"/>
                <a:sym typeface="Wingdings" pitchFamily="2" charset="2"/>
              </a:rPr>
              <a:t>]</a:t>
            </a:r>
            <a:endParaRPr lang="en-US" b="1" dirty="0">
              <a:solidFill>
                <a:srgbClr val="000000"/>
              </a:solidFill>
              <a:latin typeface="Courier New" panose="02070309020205020404" pitchFamily="49" charset="0"/>
              <a:cs typeface="Courier New" panose="02070309020205020404" pitchFamily="49" charset="0"/>
            </a:endParaRPr>
          </a:p>
        </p:txBody>
      </p:sp>
      <p:sp>
        <p:nvSpPr>
          <p:cNvPr id="155653" name="Text Box 5"/>
          <p:cNvSpPr txBox="1">
            <a:spLocks noChangeArrowheads="1"/>
          </p:cNvSpPr>
          <p:nvPr/>
        </p:nvSpPr>
        <p:spPr bwMode="auto">
          <a:xfrm>
            <a:off x="793020" y="2224088"/>
            <a:ext cx="3995004"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dirty="0">
                <a:solidFill>
                  <a:srgbClr val="000000"/>
                </a:solidFill>
                <a:latin typeface="Courier New" panose="02070309020205020404" pitchFamily="49" charset="0"/>
                <a:cs typeface="Courier New" panose="02070309020205020404" pitchFamily="49" charset="0"/>
              </a:rPr>
              <a:t>    0x1B98: LD $</a:t>
            </a:r>
            <a:r>
              <a:rPr lang="en-US" b="1" dirty="0" err="1">
                <a:solidFill>
                  <a:srgbClr val="000000"/>
                </a:solidFill>
                <a:latin typeface="Courier New" panose="02070309020205020404" pitchFamily="49" charset="0"/>
                <a:cs typeface="Courier New" panose="02070309020205020404" pitchFamily="49" charset="0"/>
              </a:rPr>
              <a:t>tmp</a:t>
            </a:r>
            <a:r>
              <a:rPr lang="en-US" b="1" dirty="0">
                <a:solidFill>
                  <a:srgbClr val="000000"/>
                </a:solidFill>
                <a:latin typeface="Courier New" panose="02070309020205020404" pitchFamily="49" charset="0"/>
                <a:cs typeface="Courier New" panose="02070309020205020404" pitchFamily="49" charset="0"/>
              </a:rPr>
              <a:t> </a:t>
            </a:r>
            <a:r>
              <a:rPr lang="en-US" b="1" dirty="0">
                <a:solidFill>
                  <a:srgbClr val="000000"/>
                </a:solidFill>
                <a:latin typeface="Courier New" panose="02070309020205020404" pitchFamily="49" charset="0"/>
                <a:cs typeface="Courier New" panose="02070309020205020404" pitchFamily="49" charset="0"/>
                <a:sym typeface="Wingdings" pitchFamily="2" charset="2"/>
              </a:rPr>
              <a:t> [$</a:t>
            </a:r>
            <a:r>
              <a:rPr lang="en-US" b="1" dirty="0" err="1">
                <a:solidFill>
                  <a:srgbClr val="000000"/>
                </a:solidFill>
                <a:latin typeface="Courier New" panose="02070309020205020404" pitchFamily="49" charset="0"/>
                <a:cs typeface="Courier New" panose="02070309020205020404" pitchFamily="49" charset="0"/>
                <a:sym typeface="Wingdings" pitchFamily="2" charset="2"/>
              </a:rPr>
              <a:t>sp</a:t>
            </a:r>
            <a:r>
              <a:rPr lang="en-US" b="1" dirty="0">
                <a:solidFill>
                  <a:srgbClr val="000000"/>
                </a:solidFill>
                <a:latin typeface="Courier New" panose="02070309020205020404" pitchFamily="49" charset="0"/>
                <a:cs typeface="Courier New" panose="02070309020205020404" pitchFamily="49" charset="0"/>
                <a:sym typeface="Wingdings" pitchFamily="2" charset="2"/>
              </a:rPr>
              <a:t>]</a:t>
            </a:r>
            <a:endParaRPr lang="en-US" b="1" dirty="0">
              <a:solidFill>
                <a:srgbClr val="000000"/>
              </a:solidFill>
              <a:latin typeface="Courier New" panose="02070309020205020404" pitchFamily="49" charset="0"/>
              <a:cs typeface="Courier New" panose="02070309020205020404" pitchFamily="49" charset="0"/>
            </a:endParaRPr>
          </a:p>
        </p:txBody>
      </p:sp>
      <p:sp>
        <p:nvSpPr>
          <p:cNvPr id="155654" name="Text Box 6"/>
          <p:cNvSpPr txBox="1">
            <a:spLocks noChangeArrowheads="1"/>
          </p:cNvSpPr>
          <p:nvPr/>
        </p:nvSpPr>
        <p:spPr bwMode="auto">
          <a:xfrm>
            <a:off x="937036" y="3138488"/>
            <a:ext cx="3217547"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0000"/>
                </a:solidFill>
                <a:latin typeface="Courier New" panose="02070309020205020404" pitchFamily="49" charset="0"/>
                <a:cs typeface="Courier New" panose="02070309020205020404" pitchFamily="49" charset="0"/>
              </a:rPr>
              <a:t>A: 0xFC34: CALL printf</a:t>
            </a:r>
          </a:p>
        </p:txBody>
      </p:sp>
      <p:sp>
        <p:nvSpPr>
          <p:cNvPr id="155655" name="Text Box 7"/>
          <p:cNvSpPr txBox="1">
            <a:spLocks noChangeArrowheads="1"/>
          </p:cNvSpPr>
          <p:nvPr/>
        </p:nvSpPr>
        <p:spPr bwMode="auto">
          <a:xfrm>
            <a:off x="937036" y="4205288"/>
            <a:ext cx="3217547"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dirty="0">
                <a:solidFill>
                  <a:srgbClr val="000000"/>
                </a:solidFill>
                <a:latin typeface="Courier New" panose="02070309020205020404" pitchFamily="49" charset="0"/>
                <a:cs typeface="Courier New" panose="02070309020205020404" pitchFamily="49" charset="0"/>
              </a:rPr>
              <a:t>B: 0xFD08: CALL printf</a:t>
            </a:r>
          </a:p>
        </p:txBody>
      </p:sp>
      <p:sp>
        <p:nvSpPr>
          <p:cNvPr id="155656" name="Text Box 8"/>
          <p:cNvSpPr txBox="1">
            <a:spLocks noChangeArrowheads="1"/>
          </p:cNvSpPr>
          <p:nvPr/>
        </p:nvSpPr>
        <p:spPr bwMode="auto">
          <a:xfrm>
            <a:off x="937036" y="3443288"/>
            <a:ext cx="3217547"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0000"/>
                </a:solidFill>
                <a:latin typeface="Courier New" panose="02070309020205020404" pitchFamily="49" charset="0"/>
                <a:cs typeface="Courier New" panose="02070309020205020404" pitchFamily="49" charset="0"/>
              </a:rPr>
              <a:t>A’:0xFC38: CMP $ret, 0</a:t>
            </a:r>
          </a:p>
        </p:txBody>
      </p:sp>
      <p:sp>
        <p:nvSpPr>
          <p:cNvPr id="155657" name="Text Box 9"/>
          <p:cNvSpPr txBox="1">
            <a:spLocks noChangeArrowheads="1"/>
          </p:cNvSpPr>
          <p:nvPr/>
        </p:nvSpPr>
        <p:spPr bwMode="auto">
          <a:xfrm>
            <a:off x="937036" y="4510088"/>
            <a:ext cx="3217547"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dirty="0">
                <a:solidFill>
                  <a:srgbClr val="000000"/>
                </a:solidFill>
                <a:latin typeface="Courier New" panose="02070309020205020404" pitchFamily="49" charset="0"/>
                <a:cs typeface="Courier New" panose="02070309020205020404" pitchFamily="49" charset="0"/>
              </a:rPr>
              <a:t>B’:0xFD0C: CMP $ret, 0</a:t>
            </a:r>
          </a:p>
        </p:txBody>
      </p:sp>
      <p:cxnSp>
        <p:nvCxnSpPr>
          <p:cNvPr id="155658" name="AutoShape 10"/>
          <p:cNvCxnSpPr>
            <a:cxnSpLocks noChangeShapeType="1"/>
            <a:stCxn id="155654" idx="3"/>
            <a:endCxn id="155652" idx="3"/>
          </p:cNvCxnSpPr>
          <p:nvPr/>
        </p:nvCxnSpPr>
        <p:spPr bwMode="auto">
          <a:xfrm flipV="1">
            <a:off x="4154583" y="1784866"/>
            <a:ext cx="501741" cy="1538288"/>
          </a:xfrm>
          <a:prstGeom prst="curvedConnector3">
            <a:avLst>
              <a:gd name="adj1" fmla="val 145561"/>
            </a:avLst>
          </a:prstGeom>
          <a:noFill/>
          <a:ln w="9525">
            <a:solidFill>
              <a:schemeClr val="tx1"/>
            </a:solidFill>
            <a:round/>
            <a:headEnd/>
            <a:tailEnd type="triangle" w="med" len="med"/>
          </a:ln>
          <a:effectLst/>
        </p:spPr>
      </p:cxnSp>
      <p:sp>
        <p:nvSpPr>
          <p:cNvPr id="155659" name="Text Box 11"/>
          <p:cNvSpPr txBox="1">
            <a:spLocks noChangeArrowheads="1"/>
          </p:cNvSpPr>
          <p:nvPr/>
        </p:nvSpPr>
        <p:spPr bwMode="auto">
          <a:xfrm>
            <a:off x="1331640" y="2514600"/>
            <a:ext cx="2528256"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dirty="0">
                <a:solidFill>
                  <a:srgbClr val="000000"/>
                </a:solidFill>
                <a:latin typeface="Courier New" panose="02070309020205020404" pitchFamily="49" charset="0"/>
                <a:cs typeface="Courier New" panose="02070309020205020404" pitchFamily="49" charset="0"/>
              </a:rPr>
              <a:t>0x1B9C: RETN $</a:t>
            </a:r>
            <a:r>
              <a:rPr lang="en-US" b="1" dirty="0" err="1">
                <a:solidFill>
                  <a:srgbClr val="000000"/>
                </a:solidFill>
                <a:latin typeface="Courier New" panose="02070309020205020404" pitchFamily="49" charset="0"/>
                <a:cs typeface="Courier New" panose="02070309020205020404" pitchFamily="49" charset="0"/>
              </a:rPr>
              <a:t>tmp</a:t>
            </a:r>
            <a:endParaRPr lang="en-US" b="1" dirty="0">
              <a:solidFill>
                <a:srgbClr val="000000"/>
              </a:solidFill>
              <a:latin typeface="Courier New" panose="02070309020205020404" pitchFamily="49" charset="0"/>
              <a:cs typeface="Courier New" panose="02070309020205020404" pitchFamily="49" charset="0"/>
            </a:endParaRPr>
          </a:p>
        </p:txBody>
      </p:sp>
      <p:cxnSp>
        <p:nvCxnSpPr>
          <p:cNvPr id="155660" name="AutoShape 12"/>
          <p:cNvCxnSpPr>
            <a:cxnSpLocks noChangeShapeType="1"/>
            <a:stCxn id="155659" idx="1"/>
            <a:endCxn id="155656" idx="1"/>
          </p:cNvCxnSpPr>
          <p:nvPr/>
        </p:nvCxnSpPr>
        <p:spPr bwMode="auto">
          <a:xfrm rot="10800000" flipV="1">
            <a:off x="937036" y="2699266"/>
            <a:ext cx="394604" cy="928688"/>
          </a:xfrm>
          <a:prstGeom prst="curvedConnector3">
            <a:avLst>
              <a:gd name="adj1" fmla="val 157931"/>
            </a:avLst>
          </a:prstGeom>
          <a:noFill/>
          <a:ln w="9525">
            <a:solidFill>
              <a:schemeClr val="tx1"/>
            </a:solidFill>
            <a:round/>
            <a:headEnd/>
            <a:tailEnd type="triangle" w="med" len="med"/>
          </a:ln>
          <a:effectLst/>
        </p:spPr>
      </p:cxnSp>
      <p:sp>
        <p:nvSpPr>
          <p:cNvPr id="155661" name="Rectangle 13"/>
          <p:cNvSpPr>
            <a:spLocks noChangeArrowheads="1"/>
          </p:cNvSpPr>
          <p:nvPr/>
        </p:nvSpPr>
        <p:spPr bwMode="auto">
          <a:xfrm>
            <a:off x="6096000" y="2284413"/>
            <a:ext cx="1600200" cy="19812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55668" name="Rectangle 20"/>
          <p:cNvSpPr>
            <a:spLocks noChangeArrowheads="1"/>
          </p:cNvSpPr>
          <p:nvPr/>
        </p:nvSpPr>
        <p:spPr bwMode="auto">
          <a:xfrm>
            <a:off x="6858000" y="3046413"/>
            <a:ext cx="838200" cy="304800"/>
          </a:xfrm>
          <a:prstGeom prst="rect">
            <a:avLst/>
          </a:prstGeom>
          <a:solidFill>
            <a:srgbClr val="99CCFF"/>
          </a:solidFill>
          <a:ln w="9525">
            <a:solidFill>
              <a:schemeClr val="tx1"/>
            </a:solidFill>
            <a:miter lim="800000"/>
            <a:headEnd/>
            <a:tailEnd/>
          </a:ln>
          <a:effectLst/>
          <a:scene3d>
            <a:camera prst="orthographicFront"/>
            <a:lightRig rig="threePt" dir="t"/>
          </a:scene3d>
          <a:sp3d>
            <a:bevelT/>
          </a:sp3d>
        </p:spPr>
        <p:txBody>
          <a:bodyPr wrap="none" anchor="ctr"/>
          <a:lstStyle/>
          <a:p>
            <a:pPr algn="ctr" fontAlgn="base">
              <a:spcBef>
                <a:spcPct val="0"/>
              </a:spcBef>
              <a:spcAft>
                <a:spcPct val="0"/>
              </a:spcAft>
            </a:pPr>
            <a:r>
              <a:rPr lang="en-US">
                <a:solidFill>
                  <a:srgbClr val="000000"/>
                </a:solidFill>
                <a:latin typeface="Gill Sans MT" pitchFamily="34" charset="0"/>
              </a:rPr>
              <a:t>0xFC38</a:t>
            </a:r>
          </a:p>
        </p:txBody>
      </p:sp>
      <p:sp>
        <p:nvSpPr>
          <p:cNvPr id="155669" name="Rectangle 21"/>
          <p:cNvSpPr>
            <a:spLocks noChangeArrowheads="1"/>
          </p:cNvSpPr>
          <p:nvPr/>
        </p:nvSpPr>
        <p:spPr bwMode="auto">
          <a:xfrm>
            <a:off x="6324600" y="3046413"/>
            <a:ext cx="533400" cy="304800"/>
          </a:xfrm>
          <a:prstGeom prst="rect">
            <a:avLst/>
          </a:prstGeom>
          <a:solidFill>
            <a:srgbClr val="FF99CC"/>
          </a:solidFill>
          <a:ln w="9525">
            <a:solidFill>
              <a:schemeClr val="tx1"/>
            </a:solidFill>
            <a:miter lim="800000"/>
            <a:headEnd/>
            <a:tailEnd/>
          </a:ln>
          <a:effectLst/>
          <a:scene3d>
            <a:camera prst="orthographicFront"/>
            <a:lightRig rig="threePt" dir="t"/>
          </a:scene3d>
          <a:sp3d>
            <a:bevelT/>
          </a:sp3d>
        </p:spPr>
        <p:txBody>
          <a:bodyPr wrap="none" anchor="ctr"/>
          <a:lstStyle/>
          <a:p>
            <a:pPr algn="ctr" fontAlgn="base">
              <a:spcBef>
                <a:spcPct val="0"/>
              </a:spcBef>
              <a:spcAft>
                <a:spcPct val="0"/>
              </a:spcAft>
            </a:pPr>
            <a:r>
              <a:rPr lang="en-US">
                <a:solidFill>
                  <a:srgbClr val="000000"/>
                </a:solidFill>
                <a:latin typeface="Gill Sans MT" pitchFamily="34" charset="0"/>
              </a:rPr>
              <a:t>1B9</a:t>
            </a:r>
          </a:p>
        </p:txBody>
      </p:sp>
      <p:sp>
        <p:nvSpPr>
          <p:cNvPr id="155670" name="Rectangle 22"/>
          <p:cNvSpPr>
            <a:spLocks noChangeArrowheads="1"/>
          </p:cNvSpPr>
          <p:nvPr/>
        </p:nvSpPr>
        <p:spPr bwMode="auto">
          <a:xfrm>
            <a:off x="6096000" y="3046413"/>
            <a:ext cx="228600" cy="304800"/>
          </a:xfrm>
          <a:prstGeom prst="rect">
            <a:avLst/>
          </a:prstGeom>
          <a:solidFill>
            <a:srgbClr val="FFFF99"/>
          </a:solidFill>
          <a:ln w="9525">
            <a:solidFill>
              <a:schemeClr val="tx1"/>
            </a:solidFill>
            <a:miter lim="800000"/>
            <a:headEnd/>
            <a:tailEnd/>
          </a:ln>
          <a:effectLst/>
          <a:scene3d>
            <a:camera prst="orthographicFront"/>
            <a:lightRig rig="threePt" dir="t"/>
          </a:scene3d>
          <a:sp3d>
            <a:bevelT/>
          </a:sp3d>
        </p:spPr>
        <p:txBody>
          <a:bodyPr wrap="none" anchor="ctr"/>
          <a:lstStyle/>
          <a:p>
            <a:pPr algn="ctr" fontAlgn="base">
              <a:spcBef>
                <a:spcPct val="0"/>
              </a:spcBef>
              <a:spcAft>
                <a:spcPct val="0"/>
              </a:spcAft>
            </a:pPr>
            <a:r>
              <a:rPr lang="en-US">
                <a:solidFill>
                  <a:srgbClr val="000000"/>
                </a:solidFill>
                <a:latin typeface="Gill Sans MT" pitchFamily="34" charset="0"/>
              </a:rPr>
              <a:t>0</a:t>
            </a:r>
          </a:p>
        </p:txBody>
      </p:sp>
      <p:cxnSp>
        <p:nvCxnSpPr>
          <p:cNvPr id="155671" name="AutoShape 23"/>
          <p:cNvCxnSpPr>
            <a:cxnSpLocks noChangeShapeType="1"/>
            <a:stCxn id="155659" idx="3"/>
            <a:endCxn id="155670" idx="1"/>
          </p:cNvCxnSpPr>
          <p:nvPr/>
        </p:nvCxnSpPr>
        <p:spPr bwMode="auto">
          <a:xfrm>
            <a:off x="3859896" y="2699266"/>
            <a:ext cx="2236104" cy="499547"/>
          </a:xfrm>
          <a:prstGeom prst="curvedConnector3">
            <a:avLst>
              <a:gd name="adj1" fmla="val 50000"/>
            </a:avLst>
          </a:prstGeom>
          <a:noFill/>
          <a:ln w="9525">
            <a:solidFill>
              <a:schemeClr val="tx1"/>
            </a:solidFill>
            <a:prstDash val="dash"/>
            <a:round/>
            <a:headEnd/>
            <a:tailEnd type="triangle" w="med" len="med"/>
          </a:ln>
          <a:effectLst/>
        </p:spPr>
      </p:cxnSp>
      <p:sp>
        <p:nvSpPr>
          <p:cNvPr id="155672" name="Rectangle 24"/>
          <p:cNvSpPr>
            <a:spLocks noChangeArrowheads="1"/>
          </p:cNvSpPr>
          <p:nvPr/>
        </p:nvSpPr>
        <p:spPr bwMode="auto">
          <a:xfrm>
            <a:off x="6096000" y="3046413"/>
            <a:ext cx="228600" cy="304800"/>
          </a:xfrm>
          <a:prstGeom prst="rect">
            <a:avLst/>
          </a:prstGeom>
          <a:solidFill>
            <a:srgbClr val="FFFF99"/>
          </a:solidFill>
          <a:ln w="9525">
            <a:solidFill>
              <a:schemeClr val="tx1"/>
            </a:solidFill>
            <a:miter lim="800000"/>
            <a:headEnd/>
            <a:tailEnd/>
          </a:ln>
          <a:effectLst/>
          <a:scene3d>
            <a:camera prst="orthographicFront"/>
            <a:lightRig rig="threePt" dir="t"/>
          </a:scene3d>
          <a:sp3d>
            <a:bevelT/>
          </a:sp3d>
        </p:spPr>
        <p:txBody>
          <a:bodyPr wrap="none" anchor="ctr"/>
          <a:lstStyle/>
          <a:p>
            <a:pPr algn="ctr" fontAlgn="base">
              <a:spcBef>
                <a:spcPct val="0"/>
              </a:spcBef>
              <a:spcAft>
                <a:spcPct val="0"/>
              </a:spcAft>
            </a:pPr>
            <a:r>
              <a:rPr lang="en-US">
                <a:solidFill>
                  <a:srgbClr val="000000"/>
                </a:solidFill>
                <a:latin typeface="Gill Sans MT" pitchFamily="34" charset="0"/>
              </a:rPr>
              <a:t>1</a:t>
            </a:r>
          </a:p>
        </p:txBody>
      </p:sp>
      <p:cxnSp>
        <p:nvCxnSpPr>
          <p:cNvPr id="155673" name="AutoShape 25"/>
          <p:cNvCxnSpPr>
            <a:cxnSpLocks noChangeShapeType="1"/>
            <a:stCxn id="155655" idx="3"/>
            <a:endCxn id="155652" idx="3"/>
          </p:cNvCxnSpPr>
          <p:nvPr/>
        </p:nvCxnSpPr>
        <p:spPr bwMode="auto">
          <a:xfrm flipV="1">
            <a:off x="4154583" y="1784866"/>
            <a:ext cx="501741" cy="2605088"/>
          </a:xfrm>
          <a:prstGeom prst="curvedConnector3">
            <a:avLst>
              <a:gd name="adj1" fmla="val 145561"/>
            </a:avLst>
          </a:prstGeom>
          <a:noFill/>
          <a:ln w="9525">
            <a:solidFill>
              <a:schemeClr val="tx1"/>
            </a:solidFill>
            <a:round/>
            <a:headEnd/>
            <a:tailEnd type="triangle" w="med" len="med"/>
          </a:ln>
          <a:effectLst/>
        </p:spPr>
      </p:cxnSp>
      <p:cxnSp>
        <p:nvCxnSpPr>
          <p:cNvPr id="155674" name="AutoShape 26"/>
          <p:cNvCxnSpPr>
            <a:cxnSpLocks noChangeShapeType="1"/>
            <a:stCxn id="155668" idx="3"/>
            <a:endCxn id="155656" idx="3"/>
          </p:cNvCxnSpPr>
          <p:nvPr/>
        </p:nvCxnSpPr>
        <p:spPr bwMode="auto">
          <a:xfrm flipH="1">
            <a:off x="4154583" y="3198813"/>
            <a:ext cx="3541617" cy="429141"/>
          </a:xfrm>
          <a:prstGeom prst="curvedConnector3">
            <a:avLst>
              <a:gd name="adj1" fmla="val -6455"/>
            </a:avLst>
          </a:prstGeom>
          <a:noFill/>
          <a:ln w="9525">
            <a:solidFill>
              <a:schemeClr val="tx1"/>
            </a:solidFill>
            <a:round/>
            <a:headEnd/>
            <a:tailEnd type="triangle" w="med" len="med"/>
          </a:ln>
          <a:effectLst/>
        </p:spPr>
      </p:cxnSp>
      <p:sp>
        <p:nvSpPr>
          <p:cNvPr id="155675" name="Text Box 27"/>
          <p:cNvSpPr txBox="1">
            <a:spLocks noChangeArrowheads="1"/>
          </p:cNvSpPr>
          <p:nvPr/>
        </p:nvSpPr>
        <p:spPr bwMode="auto">
          <a:xfrm>
            <a:off x="4267200" y="3425825"/>
            <a:ext cx="434734" cy="461665"/>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2400" b="1">
                <a:solidFill>
                  <a:srgbClr val="FF0000"/>
                </a:solidFill>
                <a:latin typeface="Gill Sans MT" pitchFamily="34" charset="0"/>
              </a:rPr>
              <a:t>X</a:t>
            </a:r>
          </a:p>
        </p:txBody>
      </p:sp>
      <p:cxnSp>
        <p:nvCxnSpPr>
          <p:cNvPr id="155676" name="AutoShape 28"/>
          <p:cNvCxnSpPr>
            <a:cxnSpLocks noChangeShapeType="1"/>
            <a:stCxn id="155659" idx="1"/>
            <a:endCxn id="155657" idx="1"/>
          </p:cNvCxnSpPr>
          <p:nvPr/>
        </p:nvCxnSpPr>
        <p:spPr bwMode="auto">
          <a:xfrm rot="10800000" flipV="1">
            <a:off x="937036" y="2699266"/>
            <a:ext cx="394604" cy="1995488"/>
          </a:xfrm>
          <a:prstGeom prst="curvedConnector3">
            <a:avLst>
              <a:gd name="adj1" fmla="val 157931"/>
            </a:avLst>
          </a:prstGeom>
          <a:noFill/>
          <a:ln w="9525">
            <a:solidFill>
              <a:schemeClr val="tx1"/>
            </a:solidFill>
            <a:round/>
            <a:headEnd/>
            <a:tailEnd type="triangle" w="med" len="med"/>
          </a:ln>
          <a:effectLst/>
        </p:spPr>
      </p:cxnSp>
      <p:sp>
        <p:nvSpPr>
          <p:cNvPr id="25" name="TextBox 24"/>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BTB can’t predict return for multiple call sites</a:t>
            </a:r>
          </a:p>
        </p:txBody>
      </p:sp>
    </p:spTree>
    <p:extLst>
      <p:ext uri="{BB962C8B-B14F-4D97-AF65-F5344CB8AC3E}">
        <p14:creationId xmlns:p14="http://schemas.microsoft.com/office/powerpoint/2010/main" val="260562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56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56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56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5668">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5669">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567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55660"/>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55658"/>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55671"/>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567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5671"/>
                                        </p:tgtEl>
                                        <p:attrNameLst>
                                          <p:attrName>style.visibility</p:attrName>
                                        </p:attrNameLst>
                                      </p:cBhvr>
                                      <p:to>
                                        <p:strVal val="visible"/>
                                      </p:to>
                                    </p:set>
                                  </p:childTnLst>
                                </p:cTn>
                              </p:par>
                              <p:par>
                                <p:cTn id="37" presetID="10" presetClass="entr" presetSubtype="0" fill="hold" nodeType="withEffect">
                                  <p:stCondLst>
                                    <p:cond delay="0"/>
                                  </p:stCondLst>
                                  <p:childTnLst>
                                    <p:set>
                                      <p:cBhvr>
                                        <p:cTn id="38" dur="1" fill="hold">
                                          <p:stCondLst>
                                            <p:cond delay="0"/>
                                          </p:stCondLst>
                                        </p:cTn>
                                        <p:tgtEl>
                                          <p:spTgt spid="155674"/>
                                        </p:tgtEl>
                                        <p:attrNameLst>
                                          <p:attrName>style.visibility</p:attrName>
                                        </p:attrNameLst>
                                      </p:cBhvr>
                                      <p:to>
                                        <p:strVal val="visible"/>
                                      </p:to>
                                    </p:set>
                                    <p:animEffect transition="in" filter="fade">
                                      <p:cBhvr>
                                        <p:cTn id="39" dur="2000"/>
                                        <p:tgtEl>
                                          <p:spTgt spid="15567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5675"/>
                                        </p:tgtEl>
                                        <p:attrNameLst>
                                          <p:attrName>style.visibility</p:attrName>
                                        </p:attrNameLst>
                                      </p:cBhvr>
                                      <p:to>
                                        <p:strVal val="visible"/>
                                      </p:to>
                                    </p:set>
                                    <p:animEffect transition="in" filter="fade">
                                      <p:cBhvr>
                                        <p:cTn id="42" dur="2000"/>
                                        <p:tgtEl>
                                          <p:spTgt spid="15567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155674"/>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155671"/>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155676"/>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155675"/>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72" grpId="0" animBg="1"/>
      <p:bldP spid="155675" grpId="0"/>
      <p:bldP spid="155675" grpId="1"/>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normAutofit fontScale="90000"/>
          </a:bodyPr>
          <a:lstStyle/>
          <a:p>
            <a:r>
              <a:rPr lang="en-US" dirty="0"/>
              <a:t>Return Address Stack </a:t>
            </a:r>
            <a:r>
              <a:rPr lang="en-US" dirty="0">
                <a:latin typeface="Arial" charset="0"/>
              </a:rPr>
              <a:t>(</a:t>
            </a:r>
            <a:r>
              <a:rPr lang="en-US" dirty="0"/>
              <a:t>RAS</a:t>
            </a:r>
            <a:r>
              <a:rPr lang="en-US" dirty="0">
                <a:latin typeface="Arial" charset="0"/>
              </a:rPr>
              <a:t>)</a:t>
            </a:r>
          </a:p>
        </p:txBody>
      </p:sp>
      <p:sp>
        <p:nvSpPr>
          <p:cNvPr id="162819" name="Rectangle 3"/>
          <p:cNvSpPr>
            <a:spLocks noGrp="1" noChangeArrowheads="1"/>
          </p:cNvSpPr>
          <p:nvPr>
            <p:ph idx="1"/>
          </p:nvPr>
        </p:nvSpPr>
        <p:spPr/>
        <p:txBody>
          <a:bodyPr/>
          <a:lstStyle/>
          <a:p>
            <a:r>
              <a:rPr lang="en-US"/>
              <a:t>Keep track of call stack</a:t>
            </a:r>
          </a:p>
        </p:txBody>
      </p:sp>
      <p:sp>
        <p:nvSpPr>
          <p:cNvPr id="162820" name="Text Box 4"/>
          <p:cNvSpPr txBox="1">
            <a:spLocks noChangeArrowheads="1"/>
          </p:cNvSpPr>
          <p:nvPr/>
        </p:nvSpPr>
        <p:spPr bwMode="auto">
          <a:xfrm>
            <a:off x="1115616" y="2287588"/>
            <a:ext cx="3217547"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0000"/>
                </a:solidFill>
                <a:latin typeface="Courier New" panose="02070309020205020404" pitchFamily="49" charset="0"/>
                <a:cs typeface="Courier New" panose="02070309020205020404" pitchFamily="49" charset="0"/>
              </a:rPr>
              <a:t>A: 0xFC34: CALL printf</a:t>
            </a:r>
          </a:p>
        </p:txBody>
      </p:sp>
      <p:sp>
        <p:nvSpPr>
          <p:cNvPr id="162821" name="Text Box 5"/>
          <p:cNvSpPr txBox="1">
            <a:spLocks noChangeArrowheads="1"/>
          </p:cNvSpPr>
          <p:nvPr/>
        </p:nvSpPr>
        <p:spPr bwMode="auto">
          <a:xfrm>
            <a:off x="1658542" y="2592388"/>
            <a:ext cx="688009" cy="369332"/>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dirty="0">
                <a:solidFill>
                  <a:srgbClr val="000000"/>
                </a:solidFill>
                <a:latin typeface="Gill Sans MT" panose="020B0502020104020203" pitchFamily="34" charset="0"/>
                <a:cs typeface="Courier New" panose="02070309020205020404" pitchFamily="49" charset="0"/>
              </a:rPr>
              <a:t>FC38</a:t>
            </a:r>
          </a:p>
        </p:txBody>
      </p:sp>
      <p:sp>
        <p:nvSpPr>
          <p:cNvPr id="162822" name="Freeform 6"/>
          <p:cNvSpPr>
            <a:spLocks/>
          </p:cNvSpPr>
          <p:nvPr/>
        </p:nvSpPr>
        <p:spPr bwMode="auto">
          <a:xfrm>
            <a:off x="5562600" y="2514600"/>
            <a:ext cx="762000" cy="914400"/>
          </a:xfrm>
          <a:custGeom>
            <a:avLst/>
            <a:gdLst/>
            <a:ahLst/>
            <a:cxnLst>
              <a:cxn ang="0">
                <a:pos x="0" y="0"/>
              </a:cxn>
              <a:cxn ang="0">
                <a:pos x="0" y="576"/>
              </a:cxn>
              <a:cxn ang="0">
                <a:pos x="480" y="576"/>
              </a:cxn>
              <a:cxn ang="0">
                <a:pos x="480" y="0"/>
              </a:cxn>
            </a:cxnLst>
            <a:rect l="0" t="0" r="r" b="b"/>
            <a:pathLst>
              <a:path w="480" h="576">
                <a:moveTo>
                  <a:pt x="0" y="0"/>
                </a:moveTo>
                <a:lnTo>
                  <a:pt x="0" y="576"/>
                </a:lnTo>
                <a:lnTo>
                  <a:pt x="480" y="576"/>
                </a:lnTo>
                <a:lnTo>
                  <a:pt x="480" y="0"/>
                </a:lnTo>
              </a:path>
            </a:pathLst>
          </a:cu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62823" name="Line 7"/>
          <p:cNvSpPr>
            <a:spLocks noChangeShapeType="1"/>
          </p:cNvSpPr>
          <p:nvPr/>
        </p:nvSpPr>
        <p:spPr bwMode="auto">
          <a:xfrm>
            <a:off x="5638800" y="3048000"/>
            <a:ext cx="609600" cy="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62824" name="Text Box 8"/>
          <p:cNvSpPr txBox="1">
            <a:spLocks noChangeArrowheads="1"/>
          </p:cNvSpPr>
          <p:nvPr/>
        </p:nvSpPr>
        <p:spPr bwMode="auto">
          <a:xfrm>
            <a:off x="5621338" y="3063875"/>
            <a:ext cx="704040" cy="369332"/>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a:solidFill>
                  <a:srgbClr val="000000"/>
                </a:solidFill>
                <a:latin typeface="Gill Sans MT" pitchFamily="34" charset="0"/>
              </a:rPr>
              <a:t>D004</a:t>
            </a:r>
          </a:p>
        </p:txBody>
      </p:sp>
      <p:sp>
        <p:nvSpPr>
          <p:cNvPr id="162826" name="Text Box 10"/>
          <p:cNvSpPr txBox="1">
            <a:spLocks noChangeArrowheads="1"/>
          </p:cNvSpPr>
          <p:nvPr/>
        </p:nvSpPr>
        <p:spPr bwMode="auto">
          <a:xfrm>
            <a:off x="1115616" y="2973388"/>
            <a:ext cx="3719288" cy="64633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dirty="0">
                <a:solidFill>
                  <a:srgbClr val="000000"/>
                </a:solidFill>
                <a:latin typeface="Courier New" panose="02070309020205020404" pitchFamily="49" charset="0"/>
                <a:cs typeface="Courier New" panose="02070309020205020404" pitchFamily="49" charset="0"/>
              </a:rPr>
              <a:t>P: 0x1000: ST $RA </a:t>
            </a:r>
            <a:r>
              <a:rPr lang="en-US" b="1" dirty="0">
                <a:solidFill>
                  <a:srgbClr val="000000"/>
                </a:solidFill>
                <a:latin typeface="Courier New" panose="02070309020205020404" pitchFamily="49" charset="0"/>
                <a:cs typeface="Courier New" panose="02070309020205020404" pitchFamily="49" charset="0"/>
                <a:sym typeface="Wingdings" pitchFamily="2" charset="2"/>
              </a:rPr>
              <a:t> [$</a:t>
            </a:r>
            <a:r>
              <a:rPr lang="en-US" b="1" dirty="0" err="1">
                <a:solidFill>
                  <a:srgbClr val="000000"/>
                </a:solidFill>
                <a:latin typeface="Courier New" panose="02070309020205020404" pitchFamily="49" charset="0"/>
                <a:cs typeface="Courier New" panose="02070309020205020404" pitchFamily="49" charset="0"/>
                <a:sym typeface="Wingdings" pitchFamily="2" charset="2"/>
              </a:rPr>
              <a:t>sp</a:t>
            </a:r>
            <a:r>
              <a:rPr lang="en-US" b="1" dirty="0">
                <a:solidFill>
                  <a:srgbClr val="000000"/>
                </a:solidFill>
                <a:latin typeface="Courier New" panose="02070309020205020404" pitchFamily="49" charset="0"/>
                <a:cs typeface="Courier New" panose="02070309020205020404" pitchFamily="49" charset="0"/>
                <a:sym typeface="Wingdings" pitchFamily="2" charset="2"/>
              </a:rPr>
              <a:t>]</a:t>
            </a:r>
          </a:p>
          <a:p>
            <a:pPr fontAlgn="base">
              <a:spcBef>
                <a:spcPct val="0"/>
              </a:spcBef>
              <a:spcAft>
                <a:spcPct val="0"/>
              </a:spcAft>
            </a:pPr>
            <a:r>
              <a:rPr lang="en-US" b="1" dirty="0">
                <a:solidFill>
                  <a:srgbClr val="000000"/>
                </a:solidFill>
                <a:latin typeface="Courier New" panose="02070309020205020404" pitchFamily="49" charset="0"/>
                <a:cs typeface="Courier New" panose="02070309020205020404" pitchFamily="49" charset="0"/>
                <a:sym typeface="Wingdings" pitchFamily="2" charset="2"/>
              </a:rPr>
              <a:t>	…</a:t>
            </a:r>
            <a:endParaRPr lang="en-US" b="1" dirty="0">
              <a:solidFill>
                <a:srgbClr val="000000"/>
              </a:solidFill>
              <a:latin typeface="Courier New" panose="02070309020205020404" pitchFamily="49" charset="0"/>
              <a:cs typeface="Courier New" panose="02070309020205020404" pitchFamily="49" charset="0"/>
            </a:endParaRPr>
          </a:p>
        </p:txBody>
      </p:sp>
      <p:sp>
        <p:nvSpPr>
          <p:cNvPr id="162827" name="Text Box 11"/>
          <p:cNvSpPr txBox="1">
            <a:spLocks noChangeArrowheads="1"/>
          </p:cNvSpPr>
          <p:nvPr/>
        </p:nvSpPr>
        <p:spPr bwMode="auto">
          <a:xfrm>
            <a:off x="1523792" y="3573016"/>
            <a:ext cx="2528256"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dirty="0">
                <a:solidFill>
                  <a:srgbClr val="000000"/>
                </a:solidFill>
                <a:latin typeface="Courier New" panose="02070309020205020404" pitchFamily="49" charset="0"/>
                <a:cs typeface="Courier New" panose="02070309020205020404" pitchFamily="49" charset="0"/>
              </a:rPr>
              <a:t>0x1B9C: RETN $</a:t>
            </a:r>
            <a:r>
              <a:rPr lang="en-US" b="1" dirty="0" err="1">
                <a:solidFill>
                  <a:srgbClr val="000000"/>
                </a:solidFill>
                <a:latin typeface="Courier New" panose="02070309020205020404" pitchFamily="49" charset="0"/>
                <a:cs typeface="Courier New" panose="02070309020205020404" pitchFamily="49" charset="0"/>
              </a:rPr>
              <a:t>tmp</a:t>
            </a:r>
            <a:endParaRPr lang="en-US" b="1" dirty="0">
              <a:solidFill>
                <a:srgbClr val="000000"/>
              </a:solidFill>
              <a:latin typeface="Courier New" panose="02070309020205020404" pitchFamily="49" charset="0"/>
              <a:cs typeface="Courier New" panose="02070309020205020404" pitchFamily="49" charset="0"/>
            </a:endParaRPr>
          </a:p>
        </p:txBody>
      </p:sp>
      <p:sp>
        <p:nvSpPr>
          <p:cNvPr id="162832" name="Text Box 16"/>
          <p:cNvSpPr txBox="1">
            <a:spLocks noChangeArrowheads="1"/>
          </p:cNvSpPr>
          <p:nvPr/>
        </p:nvSpPr>
        <p:spPr bwMode="auto">
          <a:xfrm>
            <a:off x="5629275" y="2668588"/>
            <a:ext cx="688010" cy="369332"/>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dirty="0">
                <a:solidFill>
                  <a:srgbClr val="000000"/>
                </a:solidFill>
                <a:latin typeface="Gill Sans MT" pitchFamily="34" charset="0"/>
              </a:rPr>
              <a:t>FC38</a:t>
            </a:r>
          </a:p>
        </p:txBody>
      </p:sp>
      <p:sp>
        <p:nvSpPr>
          <p:cNvPr id="162828" name="Rectangle 12"/>
          <p:cNvSpPr>
            <a:spLocks noChangeArrowheads="1"/>
          </p:cNvSpPr>
          <p:nvPr/>
        </p:nvSpPr>
        <p:spPr bwMode="auto">
          <a:xfrm>
            <a:off x="7315200" y="2895600"/>
            <a:ext cx="609600" cy="762000"/>
          </a:xfrm>
          <a:prstGeom prst="rect">
            <a:avLst/>
          </a:prstGeom>
          <a:solidFill>
            <a:srgbClr val="00800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latin typeface="Gill Sans MT" pitchFamily="34" charset="0"/>
              </a:rPr>
              <a:t>BTB</a:t>
            </a:r>
          </a:p>
        </p:txBody>
      </p:sp>
      <p:sp>
        <p:nvSpPr>
          <p:cNvPr id="162829" name="AutoShape 13"/>
          <p:cNvSpPr>
            <a:spLocks noChangeArrowheads="1"/>
          </p:cNvSpPr>
          <p:nvPr/>
        </p:nvSpPr>
        <p:spPr bwMode="auto">
          <a:xfrm>
            <a:off x="7010400" y="3962400"/>
            <a:ext cx="762000" cy="3048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3366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62830" name="Line 14"/>
          <p:cNvSpPr>
            <a:spLocks noChangeShapeType="1"/>
          </p:cNvSpPr>
          <p:nvPr/>
        </p:nvSpPr>
        <p:spPr bwMode="auto">
          <a:xfrm>
            <a:off x="7620000" y="3657600"/>
            <a:ext cx="0" cy="3048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62831" name="Freeform 15"/>
          <p:cNvSpPr>
            <a:spLocks/>
          </p:cNvSpPr>
          <p:nvPr/>
        </p:nvSpPr>
        <p:spPr bwMode="auto">
          <a:xfrm>
            <a:off x="6934200" y="3429000"/>
            <a:ext cx="228600" cy="533400"/>
          </a:xfrm>
          <a:custGeom>
            <a:avLst/>
            <a:gdLst/>
            <a:ahLst/>
            <a:cxnLst>
              <a:cxn ang="0">
                <a:pos x="0" y="0"/>
              </a:cxn>
              <a:cxn ang="0">
                <a:pos x="0" y="192"/>
              </a:cxn>
              <a:cxn ang="0">
                <a:pos x="0" y="240"/>
              </a:cxn>
              <a:cxn ang="0">
                <a:pos x="144" y="240"/>
              </a:cxn>
              <a:cxn ang="0">
                <a:pos x="144" y="336"/>
              </a:cxn>
            </a:cxnLst>
            <a:rect l="0" t="0" r="r" b="b"/>
            <a:pathLst>
              <a:path w="144" h="336">
                <a:moveTo>
                  <a:pt x="0" y="0"/>
                </a:moveTo>
                <a:lnTo>
                  <a:pt x="0" y="192"/>
                </a:lnTo>
                <a:lnTo>
                  <a:pt x="0" y="240"/>
                </a:lnTo>
                <a:lnTo>
                  <a:pt x="144" y="240"/>
                </a:lnTo>
                <a:lnTo>
                  <a:pt x="144" y="336"/>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62833" name="Text Box 17"/>
          <p:cNvSpPr txBox="1">
            <a:spLocks noChangeArrowheads="1"/>
          </p:cNvSpPr>
          <p:nvPr/>
        </p:nvSpPr>
        <p:spPr bwMode="auto">
          <a:xfrm>
            <a:off x="1115616" y="4054475"/>
            <a:ext cx="3217547"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0000"/>
                </a:solidFill>
                <a:latin typeface="Courier New" panose="02070309020205020404" pitchFamily="49" charset="0"/>
                <a:cs typeface="Courier New" panose="02070309020205020404" pitchFamily="49" charset="0"/>
              </a:rPr>
              <a:t>A’:0xFC38: CMP $ret, 0</a:t>
            </a:r>
          </a:p>
        </p:txBody>
      </p:sp>
      <p:cxnSp>
        <p:nvCxnSpPr>
          <p:cNvPr id="162834" name="AutoShape 18"/>
          <p:cNvCxnSpPr>
            <a:cxnSpLocks noChangeShapeType="1"/>
            <a:stCxn id="162829" idx="1"/>
            <a:endCxn id="162833" idx="3"/>
          </p:cNvCxnSpPr>
          <p:nvPr/>
        </p:nvCxnSpPr>
        <p:spPr bwMode="auto">
          <a:xfrm flipH="1" flipV="1">
            <a:off x="4333163" y="4239141"/>
            <a:ext cx="3058237" cy="28059"/>
          </a:xfrm>
          <a:prstGeom prst="curvedConnector5">
            <a:avLst>
              <a:gd name="adj1" fmla="val -7475"/>
              <a:gd name="adj2" fmla="val -1900994"/>
              <a:gd name="adj3" fmla="val 68687"/>
            </a:avLst>
          </a:prstGeom>
          <a:noFill/>
          <a:ln w="9525">
            <a:solidFill>
              <a:schemeClr val="tx1"/>
            </a:solidFill>
            <a:round/>
            <a:headEnd/>
            <a:tailEnd type="triangle" w="med" len="med"/>
          </a:ln>
          <a:effectLst/>
        </p:spPr>
      </p:cxnSp>
      <p:sp>
        <p:nvSpPr>
          <p:cNvPr id="162835" name="Text Box 19"/>
          <p:cNvSpPr txBox="1">
            <a:spLocks noChangeArrowheads="1"/>
          </p:cNvSpPr>
          <p:nvPr/>
        </p:nvSpPr>
        <p:spPr bwMode="auto">
          <a:xfrm>
            <a:off x="6613525" y="4838700"/>
            <a:ext cx="688009"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FC38</a:t>
            </a:r>
          </a:p>
        </p:txBody>
      </p:sp>
    </p:spTree>
    <p:extLst>
      <p:ext uri="{BB962C8B-B14F-4D97-AF65-F5344CB8AC3E}">
        <p14:creationId xmlns:p14="http://schemas.microsoft.com/office/powerpoint/2010/main" val="174026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2821"/>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grpId="1" nodeType="afterEffect">
                                  <p:stCondLst>
                                    <p:cond delay="0"/>
                                  </p:stCondLst>
                                  <p:childTnLst>
                                    <p:animMotion origin="layout" path="M -1.66667E-6 4.07407E-6 C 0.04288 0.00926 0.08611 0.01875 0.13872 0.00463 C 0.19149 -0.00949 0.27344 -0.07292 0.31597 -0.08426 C 0.35851 -0.09561 0.37552 -0.07871 0.39358 -0.06366 C 0.41146 -0.04862 0.41771 -0.0213 0.42396 0.00625 " pathEditMode="relative" rAng="0" ptsTypes="aaaaA">
                                      <p:cBhvr>
                                        <p:cTn id="9" dur="2000" fill="hold"/>
                                        <p:tgtEl>
                                          <p:spTgt spid="162821"/>
                                        </p:tgtEl>
                                        <p:attrNameLst>
                                          <p:attrName>ppt_x</p:attrName>
                                          <p:attrName>ppt_y</p:attrName>
                                        </p:attrNameLst>
                                      </p:cBhvr>
                                      <p:rCtr x="212" y="-38"/>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6282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6282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2" nodeType="clickEffect">
                                  <p:stCondLst>
                                    <p:cond delay="0"/>
                                  </p:stCondLst>
                                  <p:childTnLst>
                                    <p:set>
                                      <p:cBhvr>
                                        <p:cTn id="21" dur="1" fill="hold">
                                          <p:stCondLst>
                                            <p:cond delay="0"/>
                                          </p:stCondLst>
                                        </p:cTn>
                                        <p:tgtEl>
                                          <p:spTgt spid="162821"/>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162832"/>
                                        </p:tgtEl>
                                        <p:attrNameLst>
                                          <p:attrName>style.visibility</p:attrName>
                                        </p:attrNameLst>
                                      </p:cBhvr>
                                      <p:to>
                                        <p:strVal val="visible"/>
                                      </p:to>
                                    </p:set>
                                  </p:childTnLst>
                                </p:cTn>
                              </p:par>
                            </p:childTnLst>
                          </p:cTn>
                        </p:par>
                        <p:par>
                          <p:cTn id="24" fill="hold">
                            <p:stCondLst>
                              <p:cond delay="0"/>
                            </p:stCondLst>
                            <p:childTnLst>
                              <p:par>
                                <p:cTn id="25" presetID="0" presetClass="path" presetSubtype="0" accel="50000" decel="50000" fill="hold" grpId="1" nodeType="afterEffect">
                                  <p:stCondLst>
                                    <p:cond delay="0"/>
                                  </p:stCondLst>
                                  <p:childTnLst>
                                    <p:animMotion origin="layout" path="M 0.00104 -0.00486 C 0.00659 -0.03079 0.01215 -0.05648 0.02604 -0.07084 C 0.03993 -0.08472 0.07048 -0.11875 0.08437 -0.08912 C 0.09826 -0.05949 0.10382 0.02407 0.10937 0.1081 " pathEditMode="relative" rAng="0" ptsTypes="aaaA">
                                      <p:cBhvr>
                                        <p:cTn id="26" dur="2000" fill="hold"/>
                                        <p:tgtEl>
                                          <p:spTgt spid="162832"/>
                                        </p:tgtEl>
                                        <p:attrNameLst>
                                          <p:attrName>ppt_x</p:attrName>
                                          <p:attrName>ppt_y</p:attrName>
                                        </p:attrNameLst>
                                      </p:cBhvr>
                                      <p:rCtr x="54" y="0"/>
                                    </p:animMotion>
                                  </p:childTnLst>
                                </p:cTn>
                              </p:par>
                              <p:par>
                                <p:cTn id="27" presetID="1" presetClass="entr" presetSubtype="0" fill="hold" grpId="0" nodeType="withEffect">
                                  <p:stCondLst>
                                    <p:cond delay="0"/>
                                  </p:stCondLst>
                                  <p:childTnLst>
                                    <p:set>
                                      <p:cBhvr>
                                        <p:cTn id="28" dur="1" fill="hold">
                                          <p:stCondLst>
                                            <p:cond delay="0"/>
                                          </p:stCondLst>
                                        </p:cTn>
                                        <p:tgtEl>
                                          <p:spTgt spid="1628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28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28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2829"/>
                                        </p:tgtEl>
                                        <p:attrNameLst>
                                          <p:attrName>style.visibility</p:attrName>
                                        </p:attrNameLst>
                                      </p:cBhvr>
                                      <p:to>
                                        <p:strVal val="visible"/>
                                      </p:to>
                                    </p:set>
                                  </p:childTnLst>
                                </p:cTn>
                              </p:par>
                              <p:par>
                                <p:cTn id="35" presetID="10" presetClass="entr" presetSubtype="0" fill="hold" grpId="0" nodeType="withEffect">
                                  <p:stCondLst>
                                    <p:cond delay="500"/>
                                  </p:stCondLst>
                                  <p:childTnLst>
                                    <p:set>
                                      <p:cBhvr>
                                        <p:cTn id="36" dur="1" fill="hold">
                                          <p:stCondLst>
                                            <p:cond delay="0"/>
                                          </p:stCondLst>
                                        </p:cTn>
                                        <p:tgtEl>
                                          <p:spTgt spid="162835"/>
                                        </p:tgtEl>
                                        <p:attrNameLst>
                                          <p:attrName>style.visibility</p:attrName>
                                        </p:attrNameLst>
                                      </p:cBhvr>
                                      <p:to>
                                        <p:strVal val="visible"/>
                                      </p:to>
                                    </p:set>
                                    <p:animEffect transition="in" filter="fade">
                                      <p:cBhvr>
                                        <p:cTn id="37" dur="3000"/>
                                        <p:tgtEl>
                                          <p:spTgt spid="162835"/>
                                        </p:tgtEl>
                                      </p:cBhvr>
                                    </p:animEffect>
                                  </p:childTnLst>
                                </p:cTn>
                              </p:par>
                              <p:par>
                                <p:cTn id="38" presetID="1" presetClass="entr" presetSubtype="0" fill="hold" nodeType="withEffect">
                                  <p:stCondLst>
                                    <p:cond delay="0"/>
                                  </p:stCondLst>
                                  <p:childTnLst>
                                    <p:set>
                                      <p:cBhvr>
                                        <p:cTn id="39" dur="1" fill="hold">
                                          <p:stCondLst>
                                            <p:cond delay="0"/>
                                          </p:stCondLst>
                                        </p:cTn>
                                        <p:tgtEl>
                                          <p:spTgt spid="162834"/>
                                        </p:tgtEl>
                                        <p:attrNameLst>
                                          <p:attrName>style.visibility</p:attrName>
                                        </p:attrNameLst>
                                      </p:cBhvr>
                                      <p:to>
                                        <p:strVal val="visible"/>
                                      </p:to>
                                    </p:set>
                                  </p:childTnLst>
                                </p:cTn>
                              </p:par>
                              <p:par>
                                <p:cTn id="40" presetID="10" presetClass="entr" presetSubtype="0" fill="hold" grpId="0" nodeType="withEffect">
                                  <p:stCondLst>
                                    <p:cond delay="1000"/>
                                  </p:stCondLst>
                                  <p:childTnLst>
                                    <p:set>
                                      <p:cBhvr>
                                        <p:cTn id="41" dur="1" fill="hold">
                                          <p:stCondLst>
                                            <p:cond delay="0"/>
                                          </p:stCondLst>
                                        </p:cTn>
                                        <p:tgtEl>
                                          <p:spTgt spid="162833"/>
                                        </p:tgtEl>
                                        <p:attrNameLst>
                                          <p:attrName>style.visibility</p:attrName>
                                        </p:attrNameLst>
                                      </p:cBhvr>
                                      <p:to>
                                        <p:strVal val="visible"/>
                                      </p:to>
                                    </p:set>
                                    <p:animEffect transition="in" filter="fade">
                                      <p:cBhvr>
                                        <p:cTn id="42" dur="3000"/>
                                        <p:tgtEl>
                                          <p:spTgt spid="162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1" grpId="0"/>
      <p:bldP spid="162821" grpId="1"/>
      <p:bldP spid="162821" grpId="2"/>
      <p:bldP spid="162826" grpId="0"/>
      <p:bldP spid="162827" grpId="0"/>
      <p:bldP spid="162832" grpId="0"/>
      <p:bldP spid="162832" grpId="1"/>
      <p:bldP spid="162828" grpId="0" animBg="1"/>
      <p:bldP spid="162829" grpId="0" animBg="1"/>
      <p:bldP spid="162830" grpId="0" animBg="1"/>
      <p:bldP spid="162831" grpId="0" animBg="1"/>
      <p:bldP spid="162833" grpId="0"/>
      <p:bldP spid="1628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normAutofit fontScale="90000"/>
          </a:bodyPr>
          <a:lstStyle/>
          <a:p>
            <a:r>
              <a:rPr lang="en-US" dirty="0"/>
              <a:t>Return Address Stack Overflow</a:t>
            </a:r>
          </a:p>
        </p:txBody>
      </p:sp>
      <p:sp>
        <p:nvSpPr>
          <p:cNvPr id="163858" name="Rectangle 18"/>
          <p:cNvSpPr>
            <a:spLocks noGrp="1" noChangeArrowheads="1"/>
          </p:cNvSpPr>
          <p:nvPr>
            <p:ph idx="1"/>
          </p:nvPr>
        </p:nvSpPr>
        <p:spPr/>
        <p:txBody>
          <a:bodyPr/>
          <a:lstStyle/>
          <a:p>
            <a:pPr marL="457200" indent="-457200">
              <a:lnSpc>
                <a:spcPct val="90000"/>
              </a:lnSpc>
              <a:buFontTx/>
              <a:buAutoNum type="arabicPeriod"/>
            </a:pPr>
            <a:r>
              <a:rPr lang="en-US"/>
              <a:t>Wrap-around and overwrite</a:t>
            </a:r>
          </a:p>
          <a:p>
            <a:pPr marL="838200" lvl="1" indent="-381000">
              <a:lnSpc>
                <a:spcPct val="90000"/>
              </a:lnSpc>
              <a:buFontTx/>
              <a:buChar char="•"/>
            </a:pPr>
            <a:r>
              <a:rPr lang="en-US"/>
              <a:t>Will lead to eventual misprediction after four pops</a:t>
            </a:r>
          </a:p>
          <a:p>
            <a:pPr marL="457200" indent="-457200">
              <a:lnSpc>
                <a:spcPct val="90000"/>
              </a:lnSpc>
              <a:buFontTx/>
              <a:buAutoNum type="arabicPeriod"/>
            </a:pPr>
            <a:r>
              <a:rPr lang="en-US"/>
              <a:t>Do not modify RAS</a:t>
            </a:r>
          </a:p>
          <a:p>
            <a:pPr marL="838200" lvl="1" indent="-381000">
              <a:lnSpc>
                <a:spcPct val="90000"/>
              </a:lnSpc>
              <a:buFontTx/>
              <a:buChar char="•"/>
            </a:pPr>
            <a:r>
              <a:rPr lang="en-US"/>
              <a:t>Will lead to misprediction on next pop</a:t>
            </a:r>
          </a:p>
        </p:txBody>
      </p:sp>
      <p:sp>
        <p:nvSpPr>
          <p:cNvPr id="163847" name="Rectangle 7"/>
          <p:cNvSpPr>
            <a:spLocks noChangeArrowheads="1"/>
          </p:cNvSpPr>
          <p:nvPr/>
        </p:nvSpPr>
        <p:spPr bwMode="auto">
          <a:xfrm>
            <a:off x="4572000" y="3832448"/>
            <a:ext cx="838200" cy="4572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FC90</a:t>
            </a:r>
          </a:p>
        </p:txBody>
      </p:sp>
      <p:sp>
        <p:nvSpPr>
          <p:cNvPr id="163848" name="Line 8"/>
          <p:cNvSpPr>
            <a:spLocks noChangeShapeType="1"/>
          </p:cNvSpPr>
          <p:nvPr/>
        </p:nvSpPr>
        <p:spPr bwMode="auto">
          <a:xfrm flipH="1">
            <a:off x="5486400" y="4061048"/>
            <a:ext cx="457200"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63849" name="Text Box 9"/>
          <p:cNvSpPr txBox="1">
            <a:spLocks noChangeArrowheads="1"/>
          </p:cNvSpPr>
          <p:nvPr/>
        </p:nvSpPr>
        <p:spPr bwMode="auto">
          <a:xfrm>
            <a:off x="6003925" y="3910235"/>
            <a:ext cx="1284288" cy="366713"/>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top of stack</a:t>
            </a:r>
          </a:p>
        </p:txBody>
      </p:sp>
      <p:sp>
        <p:nvSpPr>
          <p:cNvPr id="163850" name="Text Box 10"/>
          <p:cNvSpPr txBox="1">
            <a:spLocks noChangeArrowheads="1"/>
          </p:cNvSpPr>
          <p:nvPr/>
        </p:nvSpPr>
        <p:spPr bwMode="auto">
          <a:xfrm>
            <a:off x="1611696" y="3529235"/>
            <a:ext cx="2528256"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0000"/>
                </a:solidFill>
                <a:latin typeface="Courier New" panose="02070309020205020404" pitchFamily="49" charset="0"/>
                <a:cs typeface="Courier New" panose="02070309020205020404" pitchFamily="49" charset="0"/>
              </a:rPr>
              <a:t>64AC: CALL printf</a:t>
            </a:r>
          </a:p>
        </p:txBody>
      </p:sp>
      <p:sp>
        <p:nvSpPr>
          <p:cNvPr id="163851" name="Text Box 11"/>
          <p:cNvSpPr txBox="1">
            <a:spLocks noChangeArrowheads="1"/>
          </p:cNvSpPr>
          <p:nvPr/>
        </p:nvSpPr>
        <p:spPr bwMode="auto">
          <a:xfrm>
            <a:off x="2249871" y="4327748"/>
            <a:ext cx="736099"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0000"/>
                </a:solidFill>
                <a:latin typeface="Courier New" panose="02070309020205020404" pitchFamily="49" charset="0"/>
                <a:cs typeface="Courier New" panose="02070309020205020404" pitchFamily="49" charset="0"/>
              </a:rPr>
              <a:t>64B0</a:t>
            </a:r>
          </a:p>
        </p:txBody>
      </p:sp>
      <p:sp>
        <p:nvSpPr>
          <p:cNvPr id="163852" name="Line 12"/>
          <p:cNvSpPr>
            <a:spLocks noChangeShapeType="1"/>
          </p:cNvSpPr>
          <p:nvPr/>
        </p:nvSpPr>
        <p:spPr bwMode="auto">
          <a:xfrm flipV="1">
            <a:off x="3048000" y="4061048"/>
            <a:ext cx="1295400" cy="4572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63853" name="Line 13"/>
          <p:cNvSpPr>
            <a:spLocks noChangeShapeType="1"/>
          </p:cNvSpPr>
          <p:nvPr/>
        </p:nvSpPr>
        <p:spPr bwMode="auto">
          <a:xfrm>
            <a:off x="3048000" y="4518248"/>
            <a:ext cx="1295400"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63854" name="Line 14"/>
          <p:cNvSpPr>
            <a:spLocks noChangeShapeType="1"/>
          </p:cNvSpPr>
          <p:nvPr/>
        </p:nvSpPr>
        <p:spPr bwMode="auto">
          <a:xfrm>
            <a:off x="3048000" y="4518248"/>
            <a:ext cx="1295400" cy="4572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63855" name="Line 15"/>
          <p:cNvSpPr>
            <a:spLocks noChangeShapeType="1"/>
          </p:cNvSpPr>
          <p:nvPr/>
        </p:nvSpPr>
        <p:spPr bwMode="auto">
          <a:xfrm>
            <a:off x="3048000" y="4518248"/>
            <a:ext cx="1295400" cy="9144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63856" name="Line 16"/>
          <p:cNvSpPr>
            <a:spLocks noChangeShapeType="1"/>
          </p:cNvSpPr>
          <p:nvPr/>
        </p:nvSpPr>
        <p:spPr bwMode="auto">
          <a:xfrm>
            <a:off x="2037146" y="3908648"/>
            <a:ext cx="381000" cy="381000"/>
          </a:xfrm>
          <a:prstGeom prst="line">
            <a:avLst/>
          </a:prstGeom>
          <a:noFill/>
          <a:ln w="9525">
            <a:solidFill>
              <a:schemeClr val="tx1"/>
            </a:solidFill>
            <a:prstDash val="dash"/>
            <a:round/>
            <a:headEnd/>
            <a:tailEnd type="triangle" w="med" len="med"/>
          </a:ln>
          <a:effectLst/>
        </p:spPr>
        <p:txBody>
          <a:bodyPr/>
          <a:lstStyle/>
          <a:p>
            <a:pPr fontAlgn="base">
              <a:spcBef>
                <a:spcPct val="0"/>
              </a:spcBef>
              <a:spcAft>
                <a:spcPct val="0"/>
              </a:spcAft>
            </a:pPr>
            <a:endParaRPr lang="en-US" sz="2000" b="1">
              <a:solidFill>
                <a:srgbClr val="000000"/>
              </a:solidFill>
              <a:latin typeface="Courier New" panose="02070309020205020404" pitchFamily="49" charset="0"/>
              <a:cs typeface="Courier New" panose="02070309020205020404" pitchFamily="49" charset="0"/>
            </a:endParaRPr>
          </a:p>
        </p:txBody>
      </p:sp>
      <p:sp>
        <p:nvSpPr>
          <p:cNvPr id="163857" name="Text Box 17"/>
          <p:cNvSpPr txBox="1">
            <a:spLocks noChangeArrowheads="1"/>
          </p:cNvSpPr>
          <p:nvPr/>
        </p:nvSpPr>
        <p:spPr bwMode="auto">
          <a:xfrm>
            <a:off x="3702050" y="4519835"/>
            <a:ext cx="415498"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a:t>
            </a:r>
          </a:p>
        </p:txBody>
      </p:sp>
      <p:sp>
        <p:nvSpPr>
          <p:cNvPr id="163846" name="Rectangle 6"/>
          <p:cNvSpPr>
            <a:spLocks noChangeArrowheads="1"/>
          </p:cNvSpPr>
          <p:nvPr/>
        </p:nvSpPr>
        <p:spPr bwMode="auto">
          <a:xfrm>
            <a:off x="4572000" y="4289648"/>
            <a:ext cx="838200" cy="4572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421C</a:t>
            </a:r>
          </a:p>
        </p:txBody>
      </p:sp>
      <p:sp>
        <p:nvSpPr>
          <p:cNvPr id="163845" name="Rectangle 5"/>
          <p:cNvSpPr>
            <a:spLocks noChangeArrowheads="1"/>
          </p:cNvSpPr>
          <p:nvPr/>
        </p:nvSpPr>
        <p:spPr bwMode="auto">
          <a:xfrm>
            <a:off x="4572000" y="4746848"/>
            <a:ext cx="838200" cy="4572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48C8</a:t>
            </a:r>
          </a:p>
        </p:txBody>
      </p:sp>
      <p:sp>
        <p:nvSpPr>
          <p:cNvPr id="163844" name="Rectangle 4"/>
          <p:cNvSpPr>
            <a:spLocks noChangeArrowheads="1"/>
          </p:cNvSpPr>
          <p:nvPr/>
        </p:nvSpPr>
        <p:spPr bwMode="auto">
          <a:xfrm>
            <a:off x="4572000" y="5204048"/>
            <a:ext cx="838200" cy="4572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000000"/>
                </a:solidFill>
                <a:latin typeface="Gill Sans MT" pitchFamily="34" charset="0"/>
              </a:rPr>
              <a:t>7300</a:t>
            </a:r>
          </a:p>
        </p:txBody>
      </p:sp>
    </p:spTree>
    <p:extLst>
      <p:ext uri="{BB962C8B-B14F-4D97-AF65-F5344CB8AC3E}">
        <p14:creationId xmlns:p14="http://schemas.microsoft.com/office/powerpoint/2010/main" val="3528904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normAutofit fontScale="90000"/>
          </a:bodyPr>
          <a:lstStyle/>
          <a:p>
            <a:r>
              <a:rPr lang="en-US"/>
              <a:t>Branches Have Locality</a:t>
            </a:r>
          </a:p>
        </p:txBody>
      </p:sp>
      <p:sp>
        <p:nvSpPr>
          <p:cNvPr id="168963" name="Rectangle 3"/>
          <p:cNvSpPr>
            <a:spLocks noGrp="1" noChangeArrowheads="1"/>
          </p:cNvSpPr>
          <p:nvPr>
            <p:ph idx="1"/>
          </p:nvPr>
        </p:nvSpPr>
        <p:spPr/>
        <p:txBody>
          <a:bodyPr/>
          <a:lstStyle/>
          <a:p>
            <a:r>
              <a:rPr lang="en-US" dirty="0"/>
              <a:t>If a branch was previously taken…</a:t>
            </a:r>
          </a:p>
          <a:p>
            <a:pPr lvl="1"/>
            <a:r>
              <a:rPr lang="en-US" dirty="0"/>
              <a:t>There’s a good chance it’ll be taken again</a:t>
            </a:r>
          </a:p>
          <a:p>
            <a:endParaRPr lang="en-US" dirty="0"/>
          </a:p>
          <a:p>
            <a:pPr>
              <a:buFontTx/>
              <a:buNone/>
            </a:pPr>
            <a:r>
              <a:rPr lang="en-US" dirty="0"/>
              <a:t>	</a:t>
            </a:r>
            <a:r>
              <a:rPr lang="en-US" b="1" dirty="0">
                <a:latin typeface="Courier New" panose="02070309020205020404" pitchFamily="49" charset="0"/>
                <a:cs typeface="Courier New" panose="02070309020205020404" pitchFamily="49" charset="0"/>
              </a:rPr>
              <a:t>	for(</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=0;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&lt; 100000;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a:t>
            </a:r>
          </a:p>
          <a:p>
            <a:pPr>
              <a:buFontTx/>
              <a:buNone/>
            </a:pPr>
            <a:r>
              <a:rPr lang="en-US" b="1" dirty="0">
                <a:latin typeface="Courier New" panose="02070309020205020404" pitchFamily="49" charset="0"/>
                <a:cs typeface="Courier New" panose="02070309020205020404" pitchFamily="49" charset="0"/>
              </a:rPr>
              <a:t>		{</a:t>
            </a:r>
          </a:p>
          <a:p>
            <a:pPr>
              <a:buFontTx/>
              <a:buNone/>
            </a:pPr>
            <a:r>
              <a:rPr lang="en-US" b="1" dirty="0">
                <a:latin typeface="Courier New" panose="02070309020205020404" pitchFamily="49" charset="0"/>
                <a:cs typeface="Courier New" panose="02070309020205020404" pitchFamily="49" charset="0"/>
              </a:rPr>
              <a:t>			/* do stuff */</a:t>
            </a:r>
          </a:p>
          <a:p>
            <a:pPr>
              <a:buFontTx/>
              <a:buNone/>
            </a:pPr>
            <a:r>
              <a:rPr lang="en-US" b="1" dirty="0">
                <a:latin typeface="Courier New" panose="02070309020205020404" pitchFamily="49" charset="0"/>
                <a:cs typeface="Courier New" panose="02070309020205020404" pitchFamily="49" charset="0"/>
              </a:rPr>
              <a:t>		}</a:t>
            </a:r>
          </a:p>
        </p:txBody>
      </p:sp>
      <p:sp>
        <p:nvSpPr>
          <p:cNvPr id="168964" name="AutoShape 4"/>
          <p:cNvSpPr>
            <a:spLocks noChangeArrowheads="1"/>
          </p:cNvSpPr>
          <p:nvPr/>
        </p:nvSpPr>
        <p:spPr bwMode="auto">
          <a:xfrm>
            <a:off x="4343400" y="4343400"/>
            <a:ext cx="3810000" cy="1371600"/>
          </a:xfrm>
          <a:prstGeom prst="roundRect">
            <a:avLst>
              <a:gd name="adj" fmla="val 16667"/>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2400" dirty="0">
                <a:solidFill>
                  <a:srgbClr val="FFFFFF"/>
                </a:solidFill>
                <a:effectLst>
                  <a:outerShdw blurRad="38100" dist="38100" dir="2700000" algn="tl">
                    <a:srgbClr val="000000">
                      <a:alpha val="43137"/>
                    </a:srgbClr>
                  </a:outerShdw>
                </a:effectLst>
                <a:latin typeface="Gill Sans MT" pitchFamily="34" charset="0"/>
              </a:rPr>
              <a:t>This branch will be taken</a:t>
            </a:r>
          </a:p>
          <a:p>
            <a:pPr algn="ctr" fontAlgn="base">
              <a:spcBef>
                <a:spcPct val="0"/>
              </a:spcBef>
              <a:spcAft>
                <a:spcPct val="0"/>
              </a:spcAft>
            </a:pPr>
            <a:r>
              <a:rPr lang="en-US" sz="2400" dirty="0">
                <a:solidFill>
                  <a:srgbClr val="FFFFFF"/>
                </a:solidFill>
                <a:effectLst>
                  <a:outerShdw blurRad="38100" dist="38100" dir="2700000" algn="tl">
                    <a:srgbClr val="000000">
                      <a:alpha val="43137"/>
                    </a:srgbClr>
                  </a:outerShdw>
                </a:effectLst>
                <a:latin typeface="Gill Sans MT" pitchFamily="34" charset="0"/>
              </a:rPr>
              <a:t>99,999 times in a row.</a:t>
            </a:r>
          </a:p>
        </p:txBody>
      </p:sp>
      <p:sp>
        <p:nvSpPr>
          <p:cNvPr id="168965" name="Line 5"/>
          <p:cNvSpPr>
            <a:spLocks noChangeShapeType="1"/>
          </p:cNvSpPr>
          <p:nvPr/>
        </p:nvSpPr>
        <p:spPr bwMode="auto">
          <a:xfrm flipH="1" flipV="1">
            <a:off x="5061720" y="3284984"/>
            <a:ext cx="1160801" cy="982216"/>
          </a:xfrm>
          <a:prstGeom prst="line">
            <a:avLst/>
          </a:prstGeom>
          <a:noFill/>
          <a:ln w="25400">
            <a:solidFill>
              <a:schemeClr val="tx1"/>
            </a:solidFill>
            <a:round/>
            <a:headEnd/>
            <a:tailEnd type="triangle" w="lg" len="lg"/>
          </a:ln>
          <a:effectLst/>
        </p:spPr>
        <p:txBody>
          <a:bodyPr/>
          <a:lstStyle/>
          <a:p>
            <a:pPr fontAlgn="base">
              <a:spcBef>
                <a:spcPct val="0"/>
              </a:spcBef>
              <a:spcAft>
                <a:spcPct val="0"/>
              </a:spcAft>
            </a:pPr>
            <a:endParaRPr lang="en-US" sz="2000">
              <a:solidFill>
                <a:srgbClr val="000000"/>
              </a:solidFill>
              <a:latin typeface="Decade" pitchFamily="2" charset="0"/>
            </a:endParaRPr>
          </a:p>
        </p:txBody>
      </p:sp>
    </p:spTree>
    <p:extLst>
      <p:ext uri="{BB962C8B-B14F-4D97-AF65-F5344CB8AC3E}">
        <p14:creationId xmlns:p14="http://schemas.microsoft.com/office/powerpoint/2010/main" val="1053209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normAutofit fontScale="90000"/>
          </a:bodyPr>
          <a:lstStyle/>
          <a:p>
            <a:r>
              <a:rPr lang="en-US" dirty="0"/>
              <a:t>Simple Direction Predictor</a:t>
            </a:r>
          </a:p>
        </p:txBody>
      </p:sp>
      <p:sp>
        <p:nvSpPr>
          <p:cNvPr id="169987" name="Rectangle 3"/>
          <p:cNvSpPr>
            <a:spLocks noGrp="1" noChangeArrowheads="1"/>
          </p:cNvSpPr>
          <p:nvPr>
            <p:ph idx="1"/>
          </p:nvPr>
        </p:nvSpPr>
        <p:spPr/>
        <p:txBody>
          <a:bodyPr/>
          <a:lstStyle/>
          <a:p>
            <a:r>
              <a:rPr lang="en-US" dirty="0"/>
              <a:t>Always predict N-t</a:t>
            </a:r>
          </a:p>
          <a:p>
            <a:pPr lvl="1"/>
            <a:r>
              <a:rPr lang="en-US" dirty="0"/>
              <a:t>No fetch bubbles (always just fetch the next line)</a:t>
            </a:r>
          </a:p>
          <a:p>
            <a:pPr lvl="1"/>
            <a:r>
              <a:rPr lang="en-US" dirty="0"/>
              <a:t>Does horribly on loops</a:t>
            </a:r>
          </a:p>
          <a:p>
            <a:r>
              <a:rPr lang="en-US" dirty="0"/>
              <a:t>Always predict T</a:t>
            </a:r>
          </a:p>
          <a:p>
            <a:pPr lvl="1"/>
            <a:r>
              <a:rPr lang="en-US" dirty="0"/>
              <a:t>Does pretty well on loops</a:t>
            </a:r>
          </a:p>
          <a:p>
            <a:pPr lvl="1"/>
            <a:r>
              <a:rPr lang="en-US" dirty="0"/>
              <a:t>What if you have if statements?</a:t>
            </a:r>
          </a:p>
          <a:p>
            <a:pPr lvl="1"/>
            <a:endParaRPr lang="en-US" dirty="0"/>
          </a:p>
          <a:p>
            <a:pPr lvl="1">
              <a:buFontTx/>
              <a:buNone/>
            </a:pPr>
            <a:r>
              <a:rPr lang="en-US" b="1" dirty="0">
                <a:latin typeface="Courier New" panose="02070309020205020404" pitchFamily="49" charset="0"/>
                <a:cs typeface="Courier New" panose="02070309020205020404" pitchFamily="49" charset="0"/>
              </a:rPr>
              <a:t>		p = </a:t>
            </a:r>
            <a:r>
              <a:rPr lang="en-US" b="1" dirty="0" err="1">
                <a:latin typeface="Courier New" panose="02070309020205020404" pitchFamily="49" charset="0"/>
                <a:cs typeface="Courier New" panose="02070309020205020404" pitchFamily="49" charset="0"/>
              </a:rPr>
              <a:t>calloc</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num,sizeof</a:t>
            </a:r>
            <a:r>
              <a:rPr lang="en-US" b="1" dirty="0">
                <a:latin typeface="Courier New" panose="02070309020205020404" pitchFamily="49" charset="0"/>
                <a:cs typeface="Courier New" panose="02070309020205020404" pitchFamily="49" charset="0"/>
              </a:rPr>
              <a:t>(*p));</a:t>
            </a:r>
          </a:p>
          <a:p>
            <a:pPr lvl="1">
              <a:buFontTx/>
              <a:buNone/>
            </a:pPr>
            <a:r>
              <a:rPr lang="en-US" b="1" dirty="0">
                <a:latin typeface="Courier New" panose="02070309020205020404" pitchFamily="49" charset="0"/>
                <a:cs typeface="Courier New" panose="02070309020205020404" pitchFamily="49" charset="0"/>
              </a:rPr>
              <a:t>		if(p == NULL)</a:t>
            </a:r>
          </a:p>
          <a:p>
            <a:pPr lvl="1">
              <a:buFontTx/>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error_handler</a:t>
            </a:r>
            <a:r>
              <a:rPr lang="en-US" b="1" dirty="0">
                <a:latin typeface="Courier New" panose="02070309020205020404" pitchFamily="49" charset="0"/>
                <a:cs typeface="Courier New" panose="02070309020205020404" pitchFamily="49" charset="0"/>
              </a:rPr>
              <a:t>( );</a:t>
            </a:r>
          </a:p>
        </p:txBody>
      </p:sp>
      <p:sp>
        <p:nvSpPr>
          <p:cNvPr id="169988" name="AutoShape 4"/>
          <p:cNvSpPr>
            <a:spLocks noChangeArrowheads="1"/>
          </p:cNvSpPr>
          <p:nvPr/>
        </p:nvSpPr>
        <p:spPr bwMode="auto">
          <a:xfrm>
            <a:off x="6084168" y="4869160"/>
            <a:ext cx="2743200" cy="990600"/>
          </a:xfrm>
          <a:prstGeom prst="roundRect">
            <a:avLst>
              <a:gd name="adj" fmla="val 16667"/>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effectLst>
                  <a:outerShdw blurRad="38100" dist="38100" dir="2700000" algn="tl">
                    <a:srgbClr val="000000">
                      <a:alpha val="43137"/>
                    </a:srgbClr>
                  </a:outerShdw>
                </a:effectLst>
                <a:latin typeface="Gill Sans MT" pitchFamily="34" charset="0"/>
              </a:rPr>
              <a:t>This branch is practically</a:t>
            </a:r>
          </a:p>
          <a:p>
            <a:pPr algn="ctr" fontAlgn="base">
              <a:spcBef>
                <a:spcPct val="0"/>
              </a:spcBef>
              <a:spcAft>
                <a:spcPct val="0"/>
              </a:spcAft>
            </a:pPr>
            <a:r>
              <a:rPr lang="en-US">
                <a:solidFill>
                  <a:srgbClr val="FFFFFF"/>
                </a:solidFill>
                <a:effectLst>
                  <a:outerShdw blurRad="38100" dist="38100" dir="2700000" algn="tl">
                    <a:srgbClr val="000000">
                      <a:alpha val="43137"/>
                    </a:srgbClr>
                  </a:outerShdw>
                </a:effectLst>
                <a:latin typeface="Gill Sans MT" pitchFamily="34" charset="0"/>
              </a:rPr>
              <a:t>never taken</a:t>
            </a:r>
          </a:p>
        </p:txBody>
      </p:sp>
      <p:sp>
        <p:nvSpPr>
          <p:cNvPr id="169989" name="Line 5"/>
          <p:cNvSpPr>
            <a:spLocks noChangeShapeType="1"/>
          </p:cNvSpPr>
          <p:nvPr/>
        </p:nvSpPr>
        <p:spPr bwMode="auto">
          <a:xfrm flipH="1">
            <a:off x="3976776" y="5229200"/>
            <a:ext cx="2035383" cy="0"/>
          </a:xfrm>
          <a:prstGeom prst="line">
            <a:avLst/>
          </a:prstGeom>
          <a:noFill/>
          <a:ln w="25400">
            <a:solidFill>
              <a:schemeClr val="tx1"/>
            </a:solidFill>
            <a:round/>
            <a:headEnd/>
            <a:tailEnd type="triangle" w="lg" len="lg"/>
          </a:ln>
          <a:effectLst/>
        </p:spPr>
        <p:txBody>
          <a:bodyPr/>
          <a:lstStyle/>
          <a:p>
            <a:pPr fontAlgn="base">
              <a:spcBef>
                <a:spcPct val="0"/>
              </a:spcBef>
              <a:spcAft>
                <a:spcPct val="0"/>
              </a:spcAft>
            </a:pPr>
            <a:endParaRPr lang="en-US" sz="2000">
              <a:solidFill>
                <a:srgbClr val="000000"/>
              </a:solidFill>
              <a:latin typeface="Decade" pitchFamily="2" charset="0"/>
            </a:endParaRPr>
          </a:p>
        </p:txBody>
      </p:sp>
    </p:spTree>
    <p:extLst>
      <p:ext uri="{BB962C8B-B14F-4D97-AF65-F5344CB8AC3E}">
        <p14:creationId xmlns:p14="http://schemas.microsoft.com/office/powerpoint/2010/main" val="1380828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normAutofit fontScale="90000"/>
          </a:bodyPr>
          <a:lstStyle/>
          <a:p>
            <a:r>
              <a:rPr lang="en-US"/>
              <a:t>Last Outcome Predictor</a:t>
            </a:r>
          </a:p>
        </p:txBody>
      </p:sp>
      <p:sp>
        <p:nvSpPr>
          <p:cNvPr id="171011" name="Rectangle 3"/>
          <p:cNvSpPr>
            <a:spLocks noGrp="1" noChangeArrowheads="1"/>
          </p:cNvSpPr>
          <p:nvPr>
            <p:ph idx="1"/>
          </p:nvPr>
        </p:nvSpPr>
        <p:spPr/>
        <p:txBody>
          <a:bodyPr/>
          <a:lstStyle/>
          <a:p>
            <a:r>
              <a:rPr lang="en-US"/>
              <a:t>Do what you did last time</a:t>
            </a:r>
          </a:p>
        </p:txBody>
      </p:sp>
      <p:sp>
        <p:nvSpPr>
          <p:cNvPr id="171012" name="Rectangle 4"/>
          <p:cNvSpPr>
            <a:spLocks noChangeArrowheads="1"/>
          </p:cNvSpPr>
          <p:nvPr/>
        </p:nvSpPr>
        <p:spPr bwMode="auto">
          <a:xfrm>
            <a:off x="971600" y="2438400"/>
            <a:ext cx="6191200" cy="2308324"/>
          </a:xfrm>
          <a:prstGeom prst="rect">
            <a:avLst/>
          </a:prstGeom>
          <a:noFill/>
          <a:ln w="9525">
            <a:noFill/>
            <a:miter lim="800000"/>
            <a:headEnd/>
            <a:tailEnd/>
          </a:ln>
          <a:effectLst/>
        </p:spPr>
        <p:txBody>
          <a:bodyPr wrap="square">
            <a:spAutoFit/>
          </a:bodyPr>
          <a:lstStyle/>
          <a:p>
            <a:pPr fontAlgn="base">
              <a:spcBef>
                <a:spcPct val="0"/>
              </a:spcBef>
              <a:spcAft>
                <a:spcPct val="0"/>
              </a:spcAft>
            </a:pPr>
            <a:r>
              <a:rPr lang="en-US" b="1" dirty="0">
                <a:latin typeface="Courier New" panose="02070309020205020404" pitchFamily="49" charset="0"/>
                <a:cs typeface="Courier New" panose="02070309020205020404" pitchFamily="49" charset="0"/>
              </a:rPr>
              <a:t>0xDC08:	for(</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=0;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&lt; 100000;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a:t>
            </a:r>
          </a:p>
          <a:p>
            <a:pPr fontAlgn="base">
              <a:spcBef>
                <a:spcPct val="0"/>
              </a:spcBef>
              <a:spcAft>
                <a:spcPct val="0"/>
              </a:spcAft>
            </a:pPr>
            <a:r>
              <a:rPr lang="en-US" b="1" dirty="0">
                <a:latin typeface="Courier New" panose="02070309020205020404" pitchFamily="49" charset="0"/>
                <a:cs typeface="Courier New" panose="02070309020205020404" pitchFamily="49" charset="0"/>
              </a:rPr>
              <a:t>	 {</a:t>
            </a:r>
          </a:p>
          <a:p>
            <a:pPr fontAlgn="base">
              <a:spcBef>
                <a:spcPct val="0"/>
              </a:spcBef>
              <a:spcAft>
                <a:spcPct val="0"/>
              </a:spcAft>
            </a:pPr>
            <a:r>
              <a:rPr lang="en-US" b="1" dirty="0">
                <a:latin typeface="Courier New" panose="02070309020205020404" pitchFamily="49" charset="0"/>
                <a:cs typeface="Courier New" panose="02070309020205020404" pitchFamily="49" charset="0"/>
              </a:rPr>
              <a:t>0xDC44:		if( (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 100) == 0 )</a:t>
            </a:r>
          </a:p>
          <a:p>
            <a:pPr lvl="4" fontAlgn="base">
              <a:spcBef>
                <a:spcPct val="0"/>
              </a:spcBef>
              <a:spcAft>
                <a:spcPct val="0"/>
              </a:spcAft>
            </a:pPr>
            <a:r>
              <a:rPr lang="en-US" b="1" dirty="0">
                <a:latin typeface="Courier New" panose="02070309020205020404" pitchFamily="49" charset="0"/>
                <a:cs typeface="Courier New" panose="02070309020205020404" pitchFamily="49" charset="0"/>
              </a:rPr>
              <a:t>	tick( );</a:t>
            </a:r>
          </a:p>
          <a:p>
            <a:pPr lvl="4" fontAlgn="base">
              <a:spcBef>
                <a:spcPct val="0"/>
              </a:spcBef>
              <a:spcAft>
                <a:spcPct val="0"/>
              </a:spcAft>
            </a:pPr>
            <a:endParaRPr lang="en-US" b="1" dirty="0">
              <a:latin typeface="Courier New" panose="02070309020205020404" pitchFamily="49" charset="0"/>
              <a:cs typeface="Courier New" panose="02070309020205020404" pitchFamily="49" charset="0"/>
            </a:endParaRPr>
          </a:p>
          <a:p>
            <a:pPr fontAlgn="base">
              <a:spcBef>
                <a:spcPct val="0"/>
              </a:spcBef>
              <a:spcAft>
                <a:spcPct val="0"/>
              </a:spcAft>
            </a:pPr>
            <a:r>
              <a:rPr lang="en-US" b="1" dirty="0">
                <a:latin typeface="Courier New" panose="02070309020205020404" pitchFamily="49" charset="0"/>
                <a:cs typeface="Courier New" panose="02070309020205020404" pitchFamily="49" charset="0"/>
              </a:rPr>
              <a:t>0xDC50:		if(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&amp; 1) == 1)</a:t>
            </a:r>
          </a:p>
          <a:p>
            <a:pPr fontAlgn="base">
              <a:spcBef>
                <a:spcPct val="0"/>
              </a:spcBef>
              <a:spcAft>
                <a:spcPct val="0"/>
              </a:spcAft>
            </a:pPr>
            <a:r>
              <a:rPr lang="en-US" b="1" dirty="0">
                <a:latin typeface="Courier New" panose="02070309020205020404" pitchFamily="49" charset="0"/>
                <a:cs typeface="Courier New" panose="02070309020205020404" pitchFamily="49" charset="0"/>
              </a:rPr>
              <a:t>			odd( );</a:t>
            </a:r>
          </a:p>
          <a:p>
            <a:pPr fontAlgn="base">
              <a:spcBef>
                <a:spcPct val="0"/>
              </a:spcBef>
              <a:spcAft>
                <a:spcPct val="0"/>
              </a:spcAft>
            </a:pPr>
            <a:r>
              <a:rPr lang="en-US" b="1" dirty="0">
                <a:latin typeface="Courier New" panose="02070309020205020404" pitchFamily="49" charset="0"/>
                <a:cs typeface="Courier New" panose="02070309020205020404" pitchFamily="49" charset="0"/>
              </a:rPr>
              <a:t>	 }</a:t>
            </a:r>
          </a:p>
        </p:txBody>
      </p:sp>
      <p:sp>
        <p:nvSpPr>
          <p:cNvPr id="171013" name="Rectangle 5"/>
          <p:cNvSpPr>
            <a:spLocks noChangeArrowheads="1"/>
          </p:cNvSpPr>
          <p:nvPr/>
        </p:nvSpPr>
        <p:spPr bwMode="auto">
          <a:xfrm>
            <a:off x="7086600" y="2590800"/>
            <a:ext cx="304800" cy="26670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71014" name="Rectangle 6"/>
          <p:cNvSpPr>
            <a:spLocks noChangeArrowheads="1"/>
          </p:cNvSpPr>
          <p:nvPr/>
        </p:nvSpPr>
        <p:spPr bwMode="auto">
          <a:xfrm>
            <a:off x="7086600" y="3276600"/>
            <a:ext cx="304800" cy="304800"/>
          </a:xfrm>
          <a:prstGeom prst="rect">
            <a:avLst/>
          </a:prstGeom>
          <a:solidFill>
            <a:srgbClr val="CCFFCC"/>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T</a:t>
            </a:r>
          </a:p>
        </p:txBody>
      </p:sp>
      <p:sp>
        <p:nvSpPr>
          <p:cNvPr id="171015" name="Rectangle 7"/>
          <p:cNvSpPr>
            <a:spLocks noChangeArrowheads="1"/>
          </p:cNvSpPr>
          <p:nvPr/>
        </p:nvSpPr>
        <p:spPr bwMode="auto">
          <a:xfrm>
            <a:off x="7086600" y="4343400"/>
            <a:ext cx="304800" cy="304800"/>
          </a:xfrm>
          <a:prstGeom prst="rect">
            <a:avLst/>
          </a:prstGeom>
          <a:solidFill>
            <a:srgbClr val="FF99CC"/>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N</a:t>
            </a:r>
          </a:p>
        </p:txBody>
      </p:sp>
      <p:sp>
        <p:nvSpPr>
          <p:cNvPr id="171018" name="Freeform 10"/>
          <p:cNvSpPr>
            <a:spLocks/>
          </p:cNvSpPr>
          <p:nvPr/>
        </p:nvSpPr>
        <p:spPr bwMode="auto">
          <a:xfrm>
            <a:off x="2209800" y="3200400"/>
            <a:ext cx="4876800" cy="1435100"/>
          </a:xfrm>
          <a:custGeom>
            <a:avLst/>
            <a:gdLst/>
            <a:ahLst/>
            <a:cxnLst>
              <a:cxn ang="0">
                <a:pos x="0" y="0"/>
              </a:cxn>
              <a:cxn ang="0">
                <a:pos x="720" y="768"/>
              </a:cxn>
              <a:cxn ang="0">
                <a:pos x="3072" y="816"/>
              </a:cxn>
            </a:cxnLst>
            <a:rect l="0" t="0" r="r" b="b"/>
            <a:pathLst>
              <a:path w="3072" h="904">
                <a:moveTo>
                  <a:pt x="0" y="0"/>
                </a:moveTo>
                <a:cubicBezTo>
                  <a:pt x="104" y="316"/>
                  <a:pt x="208" y="632"/>
                  <a:pt x="720" y="768"/>
                </a:cubicBezTo>
                <a:cubicBezTo>
                  <a:pt x="1232" y="904"/>
                  <a:pt x="2152" y="860"/>
                  <a:pt x="3072" y="816"/>
                </a:cubicBez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1019" name="Freeform 11"/>
          <p:cNvSpPr>
            <a:spLocks/>
          </p:cNvSpPr>
          <p:nvPr/>
        </p:nvSpPr>
        <p:spPr bwMode="auto">
          <a:xfrm>
            <a:off x="2209800" y="2590800"/>
            <a:ext cx="4876800" cy="1219210"/>
          </a:xfrm>
          <a:custGeom>
            <a:avLst/>
            <a:gdLst>
              <a:gd name="connsiteX0" fmla="*/ 0 w 10000"/>
              <a:gd name="connsiteY0" fmla="*/ 0 h 9796"/>
              <a:gd name="connsiteX1" fmla="*/ 2309 w 10000"/>
              <a:gd name="connsiteY1" fmla="*/ 7162 h 9796"/>
              <a:gd name="connsiteX2" fmla="*/ 7188 w 10000"/>
              <a:gd name="connsiteY2" fmla="*/ 9796 h 9796"/>
              <a:gd name="connsiteX3" fmla="*/ 8906 w 10000"/>
              <a:gd name="connsiteY3" fmla="*/ 7347 h 9796"/>
              <a:gd name="connsiteX4" fmla="*/ 10000 w 10000"/>
              <a:gd name="connsiteY4" fmla="*/ 6735 h 97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796">
                <a:moveTo>
                  <a:pt x="0" y="0"/>
                </a:moveTo>
                <a:cubicBezTo>
                  <a:pt x="573" y="2245"/>
                  <a:pt x="1111" y="5530"/>
                  <a:pt x="2309" y="7162"/>
                </a:cubicBezTo>
                <a:cubicBezTo>
                  <a:pt x="3507" y="8795"/>
                  <a:pt x="6089" y="9765"/>
                  <a:pt x="7188" y="9796"/>
                </a:cubicBezTo>
                <a:cubicBezTo>
                  <a:pt x="8287" y="9827"/>
                  <a:pt x="8438" y="7857"/>
                  <a:pt x="8906" y="7347"/>
                </a:cubicBezTo>
                <a:cubicBezTo>
                  <a:pt x="9375" y="6837"/>
                  <a:pt x="9688" y="6786"/>
                  <a:pt x="10000" y="6735"/>
                </a:cubicBez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Tree>
    <p:extLst>
      <p:ext uri="{BB962C8B-B14F-4D97-AF65-F5344CB8AC3E}">
        <p14:creationId xmlns:p14="http://schemas.microsoft.com/office/powerpoint/2010/main" val="3183703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normAutofit fontScale="90000"/>
          </a:bodyPr>
          <a:lstStyle/>
          <a:p>
            <a:r>
              <a:rPr lang="en-US"/>
              <a:t>Misprediction Rates?</a:t>
            </a:r>
          </a:p>
        </p:txBody>
      </p:sp>
      <p:sp>
        <p:nvSpPr>
          <p:cNvPr id="172036" name="Text Box 4"/>
          <p:cNvSpPr txBox="1">
            <a:spLocks noChangeArrowheads="1"/>
          </p:cNvSpPr>
          <p:nvPr/>
        </p:nvSpPr>
        <p:spPr bwMode="auto">
          <a:xfrm>
            <a:off x="1009291" y="1616075"/>
            <a:ext cx="7012515" cy="369332"/>
          </a:xfrm>
          <a:prstGeom prst="rect">
            <a:avLst/>
          </a:prstGeom>
          <a:noFill/>
          <a:ln w="9525">
            <a:noFill/>
            <a:miter lim="800000"/>
            <a:headEnd/>
            <a:tailEnd/>
          </a:ln>
          <a:effectLst/>
        </p:spPr>
        <p:txBody>
          <a:bodyPr wrap="square">
            <a:spAutoFit/>
          </a:bodyPr>
          <a:lstStyle/>
          <a:p>
            <a:pPr fontAlgn="base">
              <a:spcBef>
                <a:spcPct val="0"/>
              </a:spcBef>
              <a:spcAft>
                <a:spcPct val="0"/>
              </a:spcAft>
            </a:pPr>
            <a:r>
              <a:rPr lang="en-US" b="1" dirty="0">
                <a:solidFill>
                  <a:srgbClr val="000000"/>
                </a:solidFill>
                <a:latin typeface="Gill Sans MT" pitchFamily="34" charset="0"/>
              </a:rPr>
              <a:t>0xDC08:</a:t>
            </a:r>
            <a:r>
              <a:rPr lang="en-US" dirty="0">
                <a:solidFill>
                  <a:srgbClr val="000000"/>
                </a:solidFill>
                <a:latin typeface="Gill Sans MT" pitchFamily="34" charset="0"/>
              </a:rPr>
              <a:t>TTTTTTTTTTT	...     TTTTTTTTTTNTTTTTTTTT	…</a:t>
            </a:r>
          </a:p>
        </p:txBody>
      </p:sp>
      <p:sp>
        <p:nvSpPr>
          <p:cNvPr id="172037" name="Line 5"/>
          <p:cNvSpPr>
            <a:spLocks noChangeShapeType="1"/>
          </p:cNvSpPr>
          <p:nvPr/>
        </p:nvSpPr>
        <p:spPr bwMode="auto">
          <a:xfrm>
            <a:off x="2133600" y="1970088"/>
            <a:ext cx="3810000" cy="0"/>
          </a:xfrm>
          <a:prstGeom prst="line">
            <a:avLst/>
          </a:prstGeom>
          <a:noFill/>
          <a:ln w="9525">
            <a:solidFill>
              <a:schemeClr val="tx1"/>
            </a:solidFill>
            <a:round/>
            <a:headEnd type="triangle" w="med" len="me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2038" name="Text Box 6"/>
          <p:cNvSpPr txBox="1">
            <a:spLocks noChangeArrowheads="1"/>
          </p:cNvSpPr>
          <p:nvPr/>
        </p:nvSpPr>
        <p:spPr bwMode="auto">
          <a:xfrm>
            <a:off x="3276600" y="1997075"/>
            <a:ext cx="1879041"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dirty="0">
                <a:solidFill>
                  <a:srgbClr val="000000"/>
                </a:solidFill>
                <a:latin typeface="Gill Sans MT" pitchFamily="34" charset="0"/>
              </a:rPr>
              <a:t>100,000 iterations</a:t>
            </a:r>
          </a:p>
        </p:txBody>
      </p:sp>
      <p:sp>
        <p:nvSpPr>
          <p:cNvPr id="172039" name="Text Box 7"/>
          <p:cNvSpPr txBox="1">
            <a:spLocks noChangeArrowheads="1"/>
          </p:cNvSpPr>
          <p:nvPr/>
        </p:nvSpPr>
        <p:spPr bwMode="auto">
          <a:xfrm>
            <a:off x="587375" y="2667000"/>
            <a:ext cx="6731907" cy="830997"/>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sz="2400" dirty="0">
                <a:solidFill>
                  <a:srgbClr val="000000"/>
                </a:solidFill>
                <a:latin typeface="Gill Sans MT" pitchFamily="34" charset="0"/>
              </a:rPr>
              <a:t>How often is branch outcome != previous outcome?</a:t>
            </a:r>
          </a:p>
          <a:p>
            <a:pPr algn="ctr" fontAlgn="base">
              <a:spcBef>
                <a:spcPct val="0"/>
              </a:spcBef>
              <a:spcAft>
                <a:spcPct val="0"/>
              </a:spcAft>
            </a:pPr>
            <a:r>
              <a:rPr lang="en-US" sz="2400" dirty="0">
                <a:solidFill>
                  <a:srgbClr val="000000"/>
                </a:solidFill>
                <a:latin typeface="Gill Sans MT" pitchFamily="34" charset="0"/>
              </a:rPr>
              <a:t>  2 / 100,000</a:t>
            </a:r>
          </a:p>
        </p:txBody>
      </p:sp>
      <p:sp>
        <p:nvSpPr>
          <p:cNvPr id="172040" name="Rectangle 8"/>
          <p:cNvSpPr>
            <a:spLocks noChangeArrowheads="1"/>
          </p:cNvSpPr>
          <p:nvPr/>
        </p:nvSpPr>
        <p:spPr bwMode="auto">
          <a:xfrm>
            <a:off x="5638800" y="1692275"/>
            <a:ext cx="341869" cy="223838"/>
          </a:xfrm>
          <a:prstGeom prst="rect">
            <a:avLst/>
          </a:prstGeom>
          <a:noFill/>
          <a:ln w="9525">
            <a:solidFill>
              <a:srgbClr val="FF0000"/>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72041" name="Rectangle 9"/>
          <p:cNvSpPr>
            <a:spLocks noChangeArrowheads="1"/>
          </p:cNvSpPr>
          <p:nvPr/>
        </p:nvSpPr>
        <p:spPr bwMode="auto">
          <a:xfrm>
            <a:off x="5794375" y="1654175"/>
            <a:ext cx="318101" cy="276225"/>
          </a:xfrm>
          <a:prstGeom prst="rect">
            <a:avLst/>
          </a:prstGeom>
          <a:noFill/>
          <a:ln w="9525">
            <a:solidFill>
              <a:srgbClr val="0000FF"/>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72042" name="Text Box 10"/>
          <p:cNvSpPr txBox="1">
            <a:spLocks noChangeArrowheads="1"/>
          </p:cNvSpPr>
          <p:nvPr/>
        </p:nvSpPr>
        <p:spPr bwMode="auto">
          <a:xfrm>
            <a:off x="7165975" y="2309813"/>
            <a:ext cx="540533" cy="400110"/>
          </a:xfrm>
          <a:prstGeom prst="rect">
            <a:avLst/>
          </a:prstGeom>
          <a:noFill/>
          <a:ln w="25400">
            <a:solidFill>
              <a:srgbClr val="FF0000"/>
            </a:solidFill>
            <a:miter lim="800000"/>
            <a:headEnd/>
            <a:tailEnd/>
          </a:ln>
          <a:effectLst/>
        </p:spPr>
        <p:txBody>
          <a:bodyPr wrap="none">
            <a:spAutoFit/>
          </a:bodyPr>
          <a:lstStyle/>
          <a:p>
            <a:pPr fontAlgn="base">
              <a:spcBef>
                <a:spcPct val="0"/>
              </a:spcBef>
              <a:spcAft>
                <a:spcPct val="0"/>
              </a:spcAft>
            </a:pPr>
            <a:r>
              <a:rPr lang="en-US" sz="2000">
                <a:solidFill>
                  <a:srgbClr val="000000"/>
                </a:solidFill>
                <a:latin typeface="Gill Sans MT" pitchFamily="34" charset="0"/>
              </a:rPr>
              <a:t>TN</a:t>
            </a:r>
          </a:p>
        </p:txBody>
      </p:sp>
      <p:cxnSp>
        <p:nvCxnSpPr>
          <p:cNvPr id="172044" name="AutoShape 12"/>
          <p:cNvCxnSpPr>
            <a:cxnSpLocks noChangeShapeType="1"/>
            <a:stCxn id="172042" idx="0"/>
            <a:endCxn id="172040" idx="2"/>
          </p:cNvCxnSpPr>
          <p:nvPr/>
        </p:nvCxnSpPr>
        <p:spPr bwMode="auto">
          <a:xfrm rot="16200000" flipV="1">
            <a:off x="6426139" y="1299709"/>
            <a:ext cx="393700" cy="1626507"/>
          </a:xfrm>
          <a:prstGeom prst="straightConnector1">
            <a:avLst/>
          </a:prstGeom>
          <a:noFill/>
          <a:ln w="9525">
            <a:solidFill>
              <a:srgbClr val="FF0000"/>
            </a:solidFill>
            <a:round/>
            <a:headEnd/>
            <a:tailEnd/>
          </a:ln>
          <a:effectLst/>
        </p:spPr>
      </p:cxnSp>
      <p:sp>
        <p:nvSpPr>
          <p:cNvPr id="172045" name="Text Box 13"/>
          <p:cNvSpPr txBox="1">
            <a:spLocks noChangeArrowheads="1"/>
          </p:cNvSpPr>
          <p:nvPr/>
        </p:nvSpPr>
        <p:spPr bwMode="auto">
          <a:xfrm>
            <a:off x="7851775" y="2005013"/>
            <a:ext cx="540533" cy="400110"/>
          </a:xfrm>
          <a:prstGeom prst="rect">
            <a:avLst/>
          </a:prstGeom>
          <a:noFill/>
          <a:ln w="25400">
            <a:solidFill>
              <a:srgbClr val="0000FF"/>
            </a:solidFill>
            <a:miter lim="800000"/>
            <a:headEnd/>
            <a:tailEnd/>
          </a:ln>
          <a:effectLst/>
        </p:spPr>
        <p:txBody>
          <a:bodyPr wrap="none">
            <a:spAutoFit/>
          </a:bodyPr>
          <a:lstStyle/>
          <a:p>
            <a:pPr fontAlgn="base">
              <a:spcBef>
                <a:spcPct val="0"/>
              </a:spcBef>
              <a:spcAft>
                <a:spcPct val="0"/>
              </a:spcAft>
            </a:pPr>
            <a:r>
              <a:rPr lang="en-US" sz="2000" dirty="0">
                <a:solidFill>
                  <a:srgbClr val="000000"/>
                </a:solidFill>
                <a:latin typeface="Gill Sans MT" pitchFamily="34" charset="0"/>
              </a:rPr>
              <a:t>NT</a:t>
            </a:r>
          </a:p>
        </p:txBody>
      </p:sp>
      <p:cxnSp>
        <p:nvCxnSpPr>
          <p:cNvPr id="172046" name="AutoShape 14"/>
          <p:cNvCxnSpPr>
            <a:cxnSpLocks noChangeShapeType="1"/>
            <a:stCxn id="172045" idx="1"/>
            <a:endCxn id="172041" idx="2"/>
          </p:cNvCxnSpPr>
          <p:nvPr/>
        </p:nvCxnSpPr>
        <p:spPr bwMode="auto">
          <a:xfrm rot="10800000">
            <a:off x="5953427" y="1930400"/>
            <a:ext cx="1898349" cy="274668"/>
          </a:xfrm>
          <a:prstGeom prst="straightConnector1">
            <a:avLst/>
          </a:prstGeom>
          <a:noFill/>
          <a:ln w="9525">
            <a:solidFill>
              <a:srgbClr val="0000FF"/>
            </a:solidFill>
            <a:round/>
            <a:headEnd/>
            <a:tailEnd/>
          </a:ln>
          <a:effectLst/>
        </p:spPr>
      </p:cxnSp>
      <p:grpSp>
        <p:nvGrpSpPr>
          <p:cNvPr id="172057" name="Group 25"/>
          <p:cNvGrpSpPr>
            <a:grpSpLocks/>
          </p:cNvGrpSpPr>
          <p:nvPr/>
        </p:nvGrpSpPr>
        <p:grpSpPr bwMode="auto">
          <a:xfrm>
            <a:off x="1143000" y="3760786"/>
            <a:ext cx="5062540" cy="857249"/>
            <a:chOff x="720" y="2369"/>
            <a:chExt cx="3189" cy="540"/>
          </a:xfrm>
        </p:grpSpPr>
        <p:sp>
          <p:nvSpPr>
            <p:cNvPr id="172047" name="Text Box 15"/>
            <p:cNvSpPr txBox="1">
              <a:spLocks noChangeArrowheads="1"/>
            </p:cNvSpPr>
            <p:nvPr/>
          </p:nvSpPr>
          <p:spPr bwMode="auto">
            <a:xfrm>
              <a:off x="720" y="2369"/>
              <a:ext cx="3189" cy="233"/>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dirty="0">
                  <a:solidFill>
                    <a:srgbClr val="000000"/>
                  </a:solidFill>
                  <a:latin typeface="Gill Sans MT" pitchFamily="34" charset="0"/>
                </a:rPr>
                <a:t>0xDC44:</a:t>
              </a:r>
              <a:r>
                <a:rPr lang="en-US" dirty="0">
                  <a:solidFill>
                    <a:srgbClr val="000000"/>
                  </a:solidFill>
                  <a:latin typeface="Gill Sans MT" pitchFamily="34" charset="0"/>
                </a:rPr>
                <a:t>TTTTT	...   TNTTTTT  ...    TNTTTTT ...</a:t>
              </a:r>
            </a:p>
          </p:txBody>
        </p:sp>
        <p:sp>
          <p:nvSpPr>
            <p:cNvPr id="172048" name="Line 16"/>
            <p:cNvSpPr>
              <a:spLocks noChangeShapeType="1"/>
            </p:cNvSpPr>
            <p:nvPr/>
          </p:nvSpPr>
          <p:spPr bwMode="auto">
            <a:xfrm>
              <a:off x="1344" y="2592"/>
              <a:ext cx="960" cy="0"/>
            </a:xfrm>
            <a:prstGeom prst="line">
              <a:avLst/>
            </a:prstGeom>
            <a:noFill/>
            <a:ln w="9525">
              <a:solidFill>
                <a:schemeClr val="tx1"/>
              </a:solidFill>
              <a:round/>
              <a:headEnd type="triangle" w="med" len="me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2050" name="Line 18"/>
            <p:cNvSpPr>
              <a:spLocks noChangeShapeType="1"/>
            </p:cNvSpPr>
            <p:nvPr/>
          </p:nvSpPr>
          <p:spPr bwMode="auto">
            <a:xfrm>
              <a:off x="2304" y="2592"/>
              <a:ext cx="960" cy="0"/>
            </a:xfrm>
            <a:prstGeom prst="line">
              <a:avLst/>
            </a:prstGeom>
            <a:noFill/>
            <a:ln w="9525">
              <a:solidFill>
                <a:schemeClr val="tx1"/>
              </a:solidFill>
              <a:round/>
              <a:headEnd type="triangle" w="med" len="me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2051" name="Text Box 19"/>
            <p:cNvSpPr txBox="1">
              <a:spLocks noChangeArrowheads="1"/>
            </p:cNvSpPr>
            <p:nvPr/>
          </p:nvSpPr>
          <p:spPr bwMode="auto">
            <a:xfrm>
              <a:off x="2060" y="2618"/>
              <a:ext cx="666" cy="29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2400">
                  <a:solidFill>
                    <a:srgbClr val="000000"/>
                  </a:solidFill>
                  <a:latin typeface="Gill Sans MT" pitchFamily="34" charset="0"/>
                </a:rPr>
                <a:t>2 / 100</a:t>
              </a:r>
            </a:p>
          </p:txBody>
        </p:sp>
      </p:grpSp>
      <p:grpSp>
        <p:nvGrpSpPr>
          <p:cNvPr id="172061" name="Group 29"/>
          <p:cNvGrpSpPr>
            <a:grpSpLocks/>
          </p:cNvGrpSpPr>
          <p:nvPr/>
        </p:nvGrpSpPr>
        <p:grpSpPr bwMode="auto">
          <a:xfrm>
            <a:off x="1143000" y="4675185"/>
            <a:ext cx="5954713" cy="825499"/>
            <a:chOff x="720" y="2945"/>
            <a:chExt cx="3751" cy="520"/>
          </a:xfrm>
        </p:grpSpPr>
        <p:sp>
          <p:nvSpPr>
            <p:cNvPr id="172052" name="Text Box 20"/>
            <p:cNvSpPr txBox="1">
              <a:spLocks noChangeArrowheads="1"/>
            </p:cNvSpPr>
            <p:nvPr/>
          </p:nvSpPr>
          <p:spPr bwMode="auto">
            <a:xfrm>
              <a:off x="720" y="2945"/>
              <a:ext cx="3751" cy="233"/>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dirty="0">
                  <a:solidFill>
                    <a:srgbClr val="000000"/>
                  </a:solidFill>
                  <a:latin typeface="Gill Sans MT" pitchFamily="34" charset="0"/>
                </a:rPr>
                <a:t>0xDC50:</a:t>
              </a:r>
              <a:r>
                <a:rPr lang="en-US" dirty="0">
                  <a:solidFill>
                    <a:srgbClr val="000000"/>
                  </a:solidFill>
                  <a:latin typeface="Gill Sans MT" pitchFamily="34" charset="0"/>
                </a:rPr>
                <a:t>TNTNTNTNTNTNTNTNTNTNTNTNTNTNT	…</a:t>
              </a:r>
            </a:p>
          </p:txBody>
        </p:sp>
        <p:sp>
          <p:nvSpPr>
            <p:cNvPr id="172053" name="Text Box 21"/>
            <p:cNvSpPr txBox="1">
              <a:spLocks noChangeArrowheads="1"/>
            </p:cNvSpPr>
            <p:nvPr/>
          </p:nvSpPr>
          <p:spPr bwMode="auto">
            <a:xfrm>
              <a:off x="1552" y="3174"/>
              <a:ext cx="1526" cy="29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2400" dirty="0">
                  <a:solidFill>
                    <a:srgbClr val="000000"/>
                  </a:solidFill>
                  <a:latin typeface="Gill Sans MT" pitchFamily="34" charset="0"/>
                </a:rPr>
                <a:t>100,000 / 100,000</a:t>
              </a:r>
            </a:p>
          </p:txBody>
        </p:sp>
      </p:grpSp>
      <p:grpSp>
        <p:nvGrpSpPr>
          <p:cNvPr id="172056" name="Group 24"/>
          <p:cNvGrpSpPr>
            <a:grpSpLocks/>
          </p:cNvGrpSpPr>
          <p:nvPr/>
        </p:nvGrpSpPr>
        <p:grpSpPr bwMode="auto">
          <a:xfrm>
            <a:off x="4868863" y="3141664"/>
            <a:ext cx="3513138" cy="914400"/>
            <a:chOff x="2923" y="2171"/>
            <a:chExt cx="2213" cy="576"/>
          </a:xfrm>
        </p:grpSpPr>
        <p:sp>
          <p:nvSpPr>
            <p:cNvPr id="172054" name="AutoShape 22"/>
            <p:cNvSpPr>
              <a:spLocks noChangeArrowheads="1"/>
            </p:cNvSpPr>
            <p:nvPr/>
          </p:nvSpPr>
          <p:spPr bwMode="auto">
            <a:xfrm>
              <a:off x="4320" y="2171"/>
              <a:ext cx="816" cy="576"/>
            </a:xfrm>
            <a:prstGeom prst="roundRect">
              <a:avLst>
                <a:gd name="adj" fmla="val 16667"/>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2000" dirty="0">
                  <a:solidFill>
                    <a:srgbClr val="FFFFFF"/>
                  </a:solidFill>
                  <a:latin typeface="Gill Sans MT" pitchFamily="34" charset="0"/>
                </a:rPr>
                <a:t>99.998%</a:t>
              </a:r>
            </a:p>
            <a:p>
              <a:pPr algn="ctr" fontAlgn="base">
                <a:spcBef>
                  <a:spcPct val="0"/>
                </a:spcBef>
                <a:spcAft>
                  <a:spcPct val="0"/>
                </a:spcAft>
              </a:pPr>
              <a:r>
                <a:rPr lang="en-US" sz="2000" dirty="0">
                  <a:solidFill>
                    <a:srgbClr val="FFFFFF"/>
                  </a:solidFill>
                  <a:latin typeface="Gill Sans MT" pitchFamily="34" charset="0"/>
                </a:rPr>
                <a:t>Prediction</a:t>
              </a:r>
            </a:p>
            <a:p>
              <a:pPr algn="ctr" fontAlgn="base">
                <a:spcBef>
                  <a:spcPct val="0"/>
                </a:spcBef>
                <a:spcAft>
                  <a:spcPct val="0"/>
                </a:spcAft>
              </a:pPr>
              <a:r>
                <a:rPr lang="en-US" sz="2000" dirty="0">
                  <a:solidFill>
                    <a:srgbClr val="FFFFFF"/>
                  </a:solidFill>
                  <a:latin typeface="Gill Sans MT" pitchFamily="34" charset="0"/>
                </a:rPr>
                <a:t>Rate</a:t>
              </a:r>
            </a:p>
          </p:txBody>
        </p:sp>
        <p:sp>
          <p:nvSpPr>
            <p:cNvPr id="172055" name="Line 23"/>
            <p:cNvSpPr>
              <a:spLocks noChangeShapeType="1"/>
            </p:cNvSpPr>
            <p:nvPr/>
          </p:nvSpPr>
          <p:spPr bwMode="auto">
            <a:xfrm flipH="1" flipV="1">
              <a:off x="2923" y="2256"/>
              <a:ext cx="1397" cy="200"/>
            </a:xfrm>
            <a:prstGeom prst="line">
              <a:avLst/>
            </a:prstGeom>
            <a:noFill/>
            <a:ln w="25400">
              <a:solidFill>
                <a:schemeClr val="tx1"/>
              </a:solidFill>
              <a:round/>
              <a:headEnd/>
              <a:tailEnd type="triangle" w="lg" len="lg"/>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grpSp>
      <p:grpSp>
        <p:nvGrpSpPr>
          <p:cNvPr id="172060" name="Group 28"/>
          <p:cNvGrpSpPr>
            <a:grpSpLocks/>
          </p:cNvGrpSpPr>
          <p:nvPr/>
        </p:nvGrpSpPr>
        <p:grpSpPr bwMode="auto">
          <a:xfrm>
            <a:off x="4267200" y="4191000"/>
            <a:ext cx="2667000" cy="533400"/>
            <a:chOff x="2592" y="2640"/>
            <a:chExt cx="1680" cy="336"/>
          </a:xfrm>
        </p:grpSpPr>
        <p:sp>
          <p:nvSpPr>
            <p:cNvPr id="172058" name="AutoShape 26"/>
            <p:cNvSpPr>
              <a:spLocks noChangeArrowheads="1"/>
            </p:cNvSpPr>
            <p:nvPr/>
          </p:nvSpPr>
          <p:spPr bwMode="auto">
            <a:xfrm>
              <a:off x="3552" y="2640"/>
              <a:ext cx="720" cy="336"/>
            </a:xfrm>
            <a:prstGeom prst="roundRect">
              <a:avLst>
                <a:gd name="adj" fmla="val 16667"/>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2000">
                  <a:solidFill>
                    <a:srgbClr val="FFFFFF"/>
                  </a:solidFill>
                  <a:latin typeface="Gill Sans MT" pitchFamily="34" charset="0"/>
                </a:rPr>
                <a:t>98.0%</a:t>
              </a:r>
            </a:p>
          </p:txBody>
        </p:sp>
        <p:sp>
          <p:nvSpPr>
            <p:cNvPr id="172059" name="Line 27"/>
            <p:cNvSpPr>
              <a:spLocks noChangeShapeType="1"/>
            </p:cNvSpPr>
            <p:nvPr/>
          </p:nvSpPr>
          <p:spPr bwMode="auto">
            <a:xfrm flipH="1">
              <a:off x="2592" y="2784"/>
              <a:ext cx="960" cy="0"/>
            </a:xfrm>
            <a:prstGeom prst="line">
              <a:avLst/>
            </a:prstGeom>
            <a:noFill/>
            <a:ln w="25400">
              <a:solidFill>
                <a:schemeClr val="tx1"/>
              </a:solidFill>
              <a:round/>
              <a:headEnd/>
              <a:tailEnd type="triangle" w="lg" len="lg"/>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grpSp>
      <p:grpSp>
        <p:nvGrpSpPr>
          <p:cNvPr id="172065" name="Group 33"/>
          <p:cNvGrpSpPr>
            <a:grpSpLocks/>
          </p:cNvGrpSpPr>
          <p:nvPr/>
        </p:nvGrpSpPr>
        <p:grpSpPr bwMode="auto">
          <a:xfrm>
            <a:off x="4787900" y="5105400"/>
            <a:ext cx="2146300" cy="533400"/>
            <a:chOff x="2920" y="3216"/>
            <a:chExt cx="1352" cy="336"/>
          </a:xfrm>
        </p:grpSpPr>
        <p:sp>
          <p:nvSpPr>
            <p:cNvPr id="172063" name="AutoShape 31"/>
            <p:cNvSpPr>
              <a:spLocks noChangeArrowheads="1"/>
            </p:cNvSpPr>
            <p:nvPr/>
          </p:nvSpPr>
          <p:spPr bwMode="auto">
            <a:xfrm>
              <a:off x="3552" y="3216"/>
              <a:ext cx="720" cy="336"/>
            </a:xfrm>
            <a:prstGeom prst="roundRect">
              <a:avLst>
                <a:gd name="adj" fmla="val 16667"/>
              </a:avLst>
            </a:prstGeom>
            <a:solidFill>
              <a:srgbClr val="FF0000"/>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2000" b="1">
                  <a:solidFill>
                    <a:srgbClr val="FFFFFF"/>
                  </a:solidFill>
                  <a:latin typeface="Gill Sans MT" pitchFamily="34" charset="0"/>
                </a:rPr>
                <a:t>0.0%</a:t>
              </a:r>
            </a:p>
          </p:txBody>
        </p:sp>
        <p:sp>
          <p:nvSpPr>
            <p:cNvPr id="172064" name="Line 32"/>
            <p:cNvSpPr>
              <a:spLocks noChangeShapeType="1"/>
            </p:cNvSpPr>
            <p:nvPr/>
          </p:nvSpPr>
          <p:spPr bwMode="auto">
            <a:xfrm flipH="1" flipV="1">
              <a:off x="2920" y="3344"/>
              <a:ext cx="632" cy="16"/>
            </a:xfrm>
            <a:prstGeom prst="line">
              <a:avLst/>
            </a:prstGeom>
            <a:noFill/>
            <a:ln w="25400">
              <a:solidFill>
                <a:schemeClr val="tx1"/>
              </a:solidFill>
              <a:round/>
              <a:headEnd/>
              <a:tailEnd type="triangle" w="lg" len="lg"/>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grpSp>
    </p:spTree>
    <p:extLst>
      <p:ext uri="{BB962C8B-B14F-4D97-AF65-F5344CB8AC3E}">
        <p14:creationId xmlns:p14="http://schemas.microsoft.com/office/powerpoint/2010/main" val="383388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20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20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20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20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20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2046"/>
                                        </p:tgtEl>
                                        <p:attrNameLst>
                                          <p:attrName>style.visibility</p:attrName>
                                        </p:attrNameLst>
                                      </p:cBhvr>
                                      <p:to>
                                        <p:strVal val="visible"/>
                                      </p:to>
                                    </p:set>
                                  </p:childTnLst>
                                </p:cTn>
                              </p:par>
                              <p:par>
                                <p:cTn id="17" presetID="10" presetClass="entr" presetSubtype="0" fill="hold" nodeType="withEffect">
                                  <p:stCondLst>
                                    <p:cond delay="0"/>
                                  </p:stCondLst>
                                  <p:childTnLst>
                                    <p:set>
                                      <p:cBhvr>
                                        <p:cTn id="18" dur="1" fill="hold">
                                          <p:stCondLst>
                                            <p:cond delay="0"/>
                                          </p:stCondLst>
                                        </p:cTn>
                                        <p:tgtEl>
                                          <p:spTgt spid="172039">
                                            <p:txEl>
                                              <p:pRg st="1" end="1"/>
                                            </p:txEl>
                                          </p:spTgt>
                                        </p:tgtEl>
                                        <p:attrNameLst>
                                          <p:attrName>style.visibility</p:attrName>
                                        </p:attrNameLst>
                                      </p:cBhvr>
                                      <p:to>
                                        <p:strVal val="visible"/>
                                      </p:to>
                                    </p:set>
                                    <p:animEffect transition="in" filter="fade">
                                      <p:cBhvr>
                                        <p:cTn id="19" dur="2000"/>
                                        <p:tgtEl>
                                          <p:spTgt spid="172039">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7205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7205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7206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7206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720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40" grpId="0" animBg="1"/>
      <p:bldP spid="172041" grpId="0" animBg="1"/>
      <p:bldP spid="172042" grpId="0" animBg="1"/>
      <p:bldP spid="17204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normAutofit fontScale="90000"/>
          </a:bodyPr>
          <a:lstStyle/>
          <a:p>
            <a:r>
              <a:rPr lang="en-US"/>
              <a:t>Saturating Two</a:t>
            </a:r>
            <a:r>
              <a:rPr lang="en-US">
                <a:latin typeface="Arial" charset="0"/>
              </a:rPr>
              <a:t>-</a:t>
            </a:r>
            <a:r>
              <a:rPr lang="en-US"/>
              <a:t>Bit Counter</a:t>
            </a:r>
          </a:p>
        </p:txBody>
      </p:sp>
      <p:sp>
        <p:nvSpPr>
          <p:cNvPr id="173060" name="Oval 4"/>
          <p:cNvSpPr>
            <a:spLocks noChangeArrowheads="1"/>
          </p:cNvSpPr>
          <p:nvPr/>
        </p:nvSpPr>
        <p:spPr bwMode="auto">
          <a:xfrm>
            <a:off x="2076450" y="3625850"/>
            <a:ext cx="457200" cy="457200"/>
          </a:xfrm>
          <a:prstGeom prst="ellipse">
            <a:avLst/>
          </a:prstGeom>
          <a:solidFill>
            <a:srgbClr val="FF99CC"/>
          </a:solidFill>
          <a:ln w="9525">
            <a:solidFill>
              <a:schemeClr val="tx1"/>
            </a:solidFill>
            <a:round/>
            <a:headEnd/>
            <a:tailEnd/>
          </a:ln>
          <a:effectLst/>
          <a:scene3d>
            <a:camera prst="orthographicFront">
              <a:rot lat="0" lon="0" rev="0"/>
            </a:camera>
            <a:lightRig rig="contrasting" dir="t">
              <a:rot lat="0" lon="0" rev="7800000"/>
            </a:lightRig>
          </a:scene3d>
          <a:sp3d>
            <a:bevelT w="139700" h="139700"/>
          </a:sp3d>
        </p:spPr>
        <p:txBody>
          <a:bodyPr wrap="none" anchor="ctr"/>
          <a:lstStyle/>
          <a:p>
            <a:pPr algn="ctr" fontAlgn="base">
              <a:spcBef>
                <a:spcPct val="0"/>
              </a:spcBef>
              <a:spcAft>
                <a:spcPct val="0"/>
              </a:spcAft>
            </a:pPr>
            <a:r>
              <a:rPr lang="en-US" dirty="0">
                <a:solidFill>
                  <a:srgbClr val="000000"/>
                </a:solidFill>
                <a:latin typeface="Gill Sans MT" pitchFamily="34" charset="0"/>
              </a:rPr>
              <a:t>0</a:t>
            </a:r>
          </a:p>
        </p:txBody>
      </p:sp>
      <p:sp>
        <p:nvSpPr>
          <p:cNvPr id="173061" name="Oval 5"/>
          <p:cNvSpPr>
            <a:spLocks noChangeArrowheads="1"/>
          </p:cNvSpPr>
          <p:nvPr/>
        </p:nvSpPr>
        <p:spPr bwMode="auto">
          <a:xfrm>
            <a:off x="3143250" y="3625850"/>
            <a:ext cx="457200" cy="457200"/>
          </a:xfrm>
          <a:prstGeom prst="ellipse">
            <a:avLst/>
          </a:prstGeom>
          <a:solidFill>
            <a:srgbClr val="CCFFCC"/>
          </a:solidFill>
          <a:ln w="9525">
            <a:solidFill>
              <a:schemeClr val="tx1"/>
            </a:solidFill>
            <a:round/>
            <a:headEnd/>
            <a:tailEnd/>
          </a:ln>
          <a:effectLst/>
          <a:scene3d>
            <a:camera prst="orthographicFront">
              <a:rot lat="0" lon="0" rev="0"/>
            </a:camera>
            <a:lightRig rig="contrasting" dir="t">
              <a:rot lat="0" lon="0" rev="7800000"/>
            </a:lightRig>
          </a:scene3d>
          <a:sp3d>
            <a:bevelT w="139700" h="139700"/>
          </a:sp3d>
        </p:spPr>
        <p:txBody>
          <a:bodyPr wrap="none" anchor="ctr"/>
          <a:lstStyle/>
          <a:p>
            <a:pPr algn="ctr" fontAlgn="base">
              <a:spcBef>
                <a:spcPct val="0"/>
              </a:spcBef>
              <a:spcAft>
                <a:spcPct val="0"/>
              </a:spcAft>
            </a:pPr>
            <a:r>
              <a:rPr lang="en-US">
                <a:solidFill>
                  <a:srgbClr val="000000"/>
                </a:solidFill>
                <a:latin typeface="Gill Sans MT" pitchFamily="34" charset="0"/>
              </a:rPr>
              <a:t>1</a:t>
            </a:r>
          </a:p>
        </p:txBody>
      </p:sp>
      <p:cxnSp>
        <p:nvCxnSpPr>
          <p:cNvPr id="173062" name="AutoShape 6"/>
          <p:cNvCxnSpPr>
            <a:cxnSpLocks noChangeShapeType="1"/>
            <a:stCxn id="173060" idx="5"/>
            <a:endCxn id="173061" idx="3"/>
          </p:cNvCxnSpPr>
          <p:nvPr/>
        </p:nvCxnSpPr>
        <p:spPr bwMode="auto">
          <a:xfrm rot="16200000" flipH="1">
            <a:off x="2837656" y="3645694"/>
            <a:ext cx="1588" cy="742950"/>
          </a:xfrm>
          <a:prstGeom prst="curvedConnector3">
            <a:avLst>
              <a:gd name="adj1" fmla="val 18600000"/>
            </a:avLst>
          </a:prstGeom>
          <a:noFill/>
          <a:ln w="19050">
            <a:solidFill>
              <a:srgbClr val="008000"/>
            </a:solidFill>
            <a:round/>
            <a:headEnd/>
            <a:tailEnd type="triangle" w="med" len="med"/>
          </a:ln>
          <a:effectLst/>
        </p:spPr>
      </p:cxnSp>
      <p:cxnSp>
        <p:nvCxnSpPr>
          <p:cNvPr id="173063" name="AutoShape 7"/>
          <p:cNvCxnSpPr>
            <a:cxnSpLocks noChangeShapeType="1"/>
            <a:stCxn id="173061" idx="1"/>
            <a:endCxn id="173060" idx="7"/>
          </p:cNvCxnSpPr>
          <p:nvPr/>
        </p:nvCxnSpPr>
        <p:spPr bwMode="auto">
          <a:xfrm rot="16200000" flipH="1" flipV="1">
            <a:off x="2837656" y="3321844"/>
            <a:ext cx="1588" cy="742950"/>
          </a:xfrm>
          <a:prstGeom prst="curvedConnector3">
            <a:avLst>
              <a:gd name="adj1" fmla="val -18600000"/>
            </a:avLst>
          </a:prstGeom>
          <a:noFill/>
          <a:ln w="19050">
            <a:solidFill>
              <a:srgbClr val="FF0000"/>
            </a:solidFill>
            <a:round/>
            <a:headEnd/>
            <a:tailEnd type="triangle" w="med" len="med"/>
          </a:ln>
          <a:effectLst/>
        </p:spPr>
      </p:cxnSp>
      <p:cxnSp>
        <p:nvCxnSpPr>
          <p:cNvPr id="173064" name="AutoShape 8"/>
          <p:cNvCxnSpPr>
            <a:cxnSpLocks noChangeShapeType="1"/>
            <a:stCxn id="173061" idx="5"/>
            <a:endCxn id="173061" idx="7"/>
          </p:cNvCxnSpPr>
          <p:nvPr/>
        </p:nvCxnSpPr>
        <p:spPr bwMode="auto">
          <a:xfrm rot="5400000" flipH="1" flipV="1">
            <a:off x="3372644" y="3853656"/>
            <a:ext cx="323850" cy="1588"/>
          </a:xfrm>
          <a:prstGeom prst="curvedConnector5">
            <a:avLst>
              <a:gd name="adj1" fmla="val -17648"/>
              <a:gd name="adj2" fmla="val 28200000"/>
              <a:gd name="adj3" fmla="val 119606"/>
            </a:avLst>
          </a:prstGeom>
          <a:noFill/>
          <a:ln w="19050">
            <a:solidFill>
              <a:srgbClr val="008000"/>
            </a:solidFill>
            <a:round/>
            <a:headEnd/>
            <a:tailEnd type="triangle" w="med" len="med"/>
          </a:ln>
          <a:effectLst/>
        </p:spPr>
      </p:cxnSp>
      <p:cxnSp>
        <p:nvCxnSpPr>
          <p:cNvPr id="173065" name="AutoShape 9"/>
          <p:cNvCxnSpPr>
            <a:cxnSpLocks noChangeShapeType="1"/>
            <a:stCxn id="173060" idx="1"/>
            <a:endCxn id="173060" idx="3"/>
          </p:cNvCxnSpPr>
          <p:nvPr/>
        </p:nvCxnSpPr>
        <p:spPr bwMode="auto">
          <a:xfrm rot="5400000" flipV="1">
            <a:off x="1981994" y="3853656"/>
            <a:ext cx="323850" cy="1588"/>
          </a:xfrm>
          <a:prstGeom prst="curvedConnector5">
            <a:avLst>
              <a:gd name="adj1" fmla="val -12745"/>
              <a:gd name="adj2" fmla="val -27300000"/>
              <a:gd name="adj3" fmla="val 120588"/>
            </a:avLst>
          </a:prstGeom>
          <a:noFill/>
          <a:ln w="19050">
            <a:solidFill>
              <a:srgbClr val="FF0000"/>
            </a:solidFill>
            <a:round/>
            <a:headEnd/>
            <a:tailEnd type="triangle" w="med" len="med"/>
          </a:ln>
          <a:effectLst/>
        </p:spPr>
      </p:cxnSp>
      <p:sp>
        <p:nvSpPr>
          <p:cNvPr id="173066" name="Text Box 10"/>
          <p:cNvSpPr txBox="1">
            <a:spLocks noChangeArrowheads="1"/>
          </p:cNvSpPr>
          <p:nvPr/>
        </p:nvSpPr>
        <p:spPr bwMode="auto">
          <a:xfrm>
            <a:off x="1781175" y="4465638"/>
            <a:ext cx="2332050" cy="646331"/>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dirty="0">
                <a:solidFill>
                  <a:srgbClr val="000000"/>
                </a:solidFill>
                <a:latin typeface="Gill Sans MT" pitchFamily="34" charset="0"/>
              </a:rPr>
              <a:t>FSM for Last-Outcome</a:t>
            </a:r>
          </a:p>
          <a:p>
            <a:pPr algn="ctr" fontAlgn="base">
              <a:spcBef>
                <a:spcPct val="0"/>
              </a:spcBef>
              <a:spcAft>
                <a:spcPct val="0"/>
              </a:spcAft>
            </a:pPr>
            <a:r>
              <a:rPr lang="en-US" dirty="0">
                <a:solidFill>
                  <a:srgbClr val="000000"/>
                </a:solidFill>
                <a:latin typeface="Gill Sans MT" pitchFamily="34" charset="0"/>
              </a:rPr>
              <a:t>Prediction</a:t>
            </a:r>
          </a:p>
        </p:txBody>
      </p:sp>
      <p:grpSp>
        <p:nvGrpSpPr>
          <p:cNvPr id="173080" name="Group 24"/>
          <p:cNvGrpSpPr>
            <a:grpSpLocks/>
          </p:cNvGrpSpPr>
          <p:nvPr/>
        </p:nvGrpSpPr>
        <p:grpSpPr bwMode="auto">
          <a:xfrm>
            <a:off x="5486402" y="2514600"/>
            <a:ext cx="1808163" cy="2552701"/>
            <a:chOff x="3456" y="1584"/>
            <a:chExt cx="1139" cy="1608"/>
          </a:xfrm>
        </p:grpSpPr>
        <p:sp>
          <p:nvSpPr>
            <p:cNvPr id="173067" name="Oval 11"/>
            <p:cNvSpPr>
              <a:spLocks noChangeArrowheads="1"/>
            </p:cNvSpPr>
            <p:nvPr/>
          </p:nvSpPr>
          <p:spPr bwMode="auto">
            <a:xfrm>
              <a:off x="3504" y="2400"/>
              <a:ext cx="288" cy="288"/>
            </a:xfrm>
            <a:prstGeom prst="ellipse">
              <a:avLst/>
            </a:prstGeom>
            <a:solidFill>
              <a:srgbClr val="FF99CC"/>
            </a:solidFill>
            <a:ln w="9525">
              <a:solidFill>
                <a:schemeClr val="tx1"/>
              </a:solidFill>
              <a:round/>
              <a:headEnd/>
              <a:tailEnd/>
            </a:ln>
            <a:effectLst/>
            <a:scene3d>
              <a:camera prst="orthographicFront">
                <a:rot lat="0" lon="0" rev="0"/>
              </a:camera>
              <a:lightRig rig="contrasting" dir="t">
                <a:rot lat="0" lon="0" rev="7800000"/>
              </a:lightRig>
            </a:scene3d>
            <a:sp3d>
              <a:bevelT w="139700" h="139700"/>
            </a:sp3d>
          </p:spPr>
          <p:txBody>
            <a:bodyPr wrap="none" anchor="ctr"/>
            <a:lstStyle/>
            <a:p>
              <a:pPr algn="ctr" fontAlgn="base">
                <a:spcBef>
                  <a:spcPct val="0"/>
                </a:spcBef>
                <a:spcAft>
                  <a:spcPct val="0"/>
                </a:spcAft>
              </a:pPr>
              <a:r>
                <a:rPr lang="en-US" dirty="0">
                  <a:solidFill>
                    <a:srgbClr val="000000"/>
                  </a:solidFill>
                  <a:latin typeface="Gill Sans MT" pitchFamily="34" charset="0"/>
                </a:rPr>
                <a:t>0</a:t>
              </a:r>
            </a:p>
          </p:txBody>
        </p:sp>
        <p:sp>
          <p:nvSpPr>
            <p:cNvPr id="173068" name="Oval 12"/>
            <p:cNvSpPr>
              <a:spLocks noChangeArrowheads="1"/>
            </p:cNvSpPr>
            <p:nvPr/>
          </p:nvSpPr>
          <p:spPr bwMode="auto">
            <a:xfrm>
              <a:off x="4272" y="2400"/>
              <a:ext cx="288" cy="288"/>
            </a:xfrm>
            <a:prstGeom prst="ellipse">
              <a:avLst/>
            </a:prstGeom>
            <a:solidFill>
              <a:srgbClr val="FF99CC"/>
            </a:solidFill>
            <a:ln w="9525">
              <a:solidFill>
                <a:schemeClr val="tx1"/>
              </a:solidFill>
              <a:round/>
              <a:headEnd/>
              <a:tailEnd/>
            </a:ln>
            <a:effectLst/>
            <a:scene3d>
              <a:camera prst="orthographicFront">
                <a:rot lat="0" lon="0" rev="0"/>
              </a:camera>
              <a:lightRig rig="contrasting" dir="t">
                <a:rot lat="0" lon="0" rev="7800000"/>
              </a:lightRig>
            </a:scene3d>
            <a:sp3d>
              <a:bevelT w="139700" h="139700"/>
            </a:sp3d>
          </p:spPr>
          <p:txBody>
            <a:bodyPr wrap="none" anchor="ctr"/>
            <a:lstStyle/>
            <a:p>
              <a:pPr algn="ctr" fontAlgn="base">
                <a:spcBef>
                  <a:spcPct val="0"/>
                </a:spcBef>
                <a:spcAft>
                  <a:spcPct val="0"/>
                </a:spcAft>
              </a:pPr>
              <a:r>
                <a:rPr lang="en-US">
                  <a:solidFill>
                    <a:srgbClr val="000000"/>
                  </a:solidFill>
                  <a:latin typeface="Gill Sans MT" pitchFamily="34" charset="0"/>
                </a:rPr>
                <a:t>1</a:t>
              </a:r>
            </a:p>
          </p:txBody>
        </p:sp>
        <p:sp>
          <p:nvSpPr>
            <p:cNvPr id="173069" name="Oval 13"/>
            <p:cNvSpPr>
              <a:spLocks noChangeArrowheads="1"/>
            </p:cNvSpPr>
            <p:nvPr/>
          </p:nvSpPr>
          <p:spPr bwMode="auto">
            <a:xfrm>
              <a:off x="3456" y="1584"/>
              <a:ext cx="288" cy="288"/>
            </a:xfrm>
            <a:prstGeom prst="ellipse">
              <a:avLst/>
            </a:prstGeom>
            <a:solidFill>
              <a:srgbClr val="CCFFCC"/>
            </a:solidFill>
            <a:ln w="9525">
              <a:solidFill>
                <a:schemeClr val="tx1"/>
              </a:solidFill>
              <a:round/>
              <a:headEnd/>
              <a:tailEnd/>
            </a:ln>
            <a:effectLst/>
            <a:scene3d>
              <a:camera prst="orthographicFront">
                <a:rot lat="0" lon="0" rev="0"/>
              </a:camera>
              <a:lightRig rig="contrasting" dir="t">
                <a:rot lat="0" lon="0" rev="7800000"/>
              </a:lightRig>
            </a:scene3d>
            <a:sp3d>
              <a:bevelT w="139700" h="139700"/>
            </a:sp3d>
          </p:spPr>
          <p:txBody>
            <a:bodyPr wrap="none" anchor="ctr"/>
            <a:lstStyle/>
            <a:p>
              <a:pPr algn="ctr" fontAlgn="base">
                <a:spcBef>
                  <a:spcPct val="0"/>
                </a:spcBef>
                <a:spcAft>
                  <a:spcPct val="0"/>
                </a:spcAft>
              </a:pPr>
              <a:r>
                <a:rPr lang="en-US" dirty="0">
                  <a:solidFill>
                    <a:srgbClr val="000000"/>
                  </a:solidFill>
                  <a:latin typeface="Gill Sans MT" pitchFamily="34" charset="0"/>
                </a:rPr>
                <a:t>2</a:t>
              </a:r>
            </a:p>
          </p:txBody>
        </p:sp>
        <p:sp>
          <p:nvSpPr>
            <p:cNvPr id="173070" name="Oval 14"/>
            <p:cNvSpPr>
              <a:spLocks noChangeArrowheads="1"/>
            </p:cNvSpPr>
            <p:nvPr/>
          </p:nvSpPr>
          <p:spPr bwMode="auto">
            <a:xfrm>
              <a:off x="4224" y="1584"/>
              <a:ext cx="288" cy="288"/>
            </a:xfrm>
            <a:prstGeom prst="ellipse">
              <a:avLst/>
            </a:prstGeom>
            <a:solidFill>
              <a:srgbClr val="CCFFCC"/>
            </a:solidFill>
            <a:ln w="9525">
              <a:solidFill>
                <a:schemeClr val="tx1"/>
              </a:solidFill>
              <a:round/>
              <a:headEnd/>
              <a:tailEnd/>
            </a:ln>
            <a:effectLst/>
            <a:scene3d>
              <a:camera prst="orthographicFront">
                <a:rot lat="0" lon="0" rev="0"/>
              </a:camera>
              <a:lightRig rig="contrasting" dir="t">
                <a:rot lat="0" lon="0" rev="7800000"/>
              </a:lightRig>
            </a:scene3d>
            <a:sp3d>
              <a:bevelT w="139700" h="139700"/>
            </a:sp3d>
          </p:spPr>
          <p:txBody>
            <a:bodyPr wrap="none" anchor="ctr"/>
            <a:lstStyle/>
            <a:p>
              <a:pPr algn="ctr" fontAlgn="base">
                <a:spcBef>
                  <a:spcPct val="0"/>
                </a:spcBef>
                <a:spcAft>
                  <a:spcPct val="0"/>
                </a:spcAft>
              </a:pPr>
              <a:r>
                <a:rPr lang="en-US">
                  <a:solidFill>
                    <a:srgbClr val="000000"/>
                  </a:solidFill>
                  <a:latin typeface="Gill Sans MT" pitchFamily="34" charset="0"/>
                </a:rPr>
                <a:t>3</a:t>
              </a:r>
            </a:p>
          </p:txBody>
        </p:sp>
        <p:cxnSp>
          <p:nvCxnSpPr>
            <p:cNvPr id="173071" name="AutoShape 15"/>
            <p:cNvCxnSpPr>
              <a:cxnSpLocks noChangeShapeType="1"/>
              <a:stCxn id="173067" idx="6"/>
              <a:endCxn id="173068" idx="2"/>
            </p:cNvCxnSpPr>
            <p:nvPr/>
          </p:nvCxnSpPr>
          <p:spPr bwMode="auto">
            <a:xfrm>
              <a:off x="3792" y="2544"/>
              <a:ext cx="480" cy="0"/>
            </a:xfrm>
            <a:prstGeom prst="straightConnector1">
              <a:avLst/>
            </a:prstGeom>
            <a:noFill/>
            <a:ln w="19050">
              <a:solidFill>
                <a:srgbClr val="008000"/>
              </a:solidFill>
              <a:round/>
              <a:headEnd/>
              <a:tailEnd type="triangle" w="med" len="med"/>
            </a:ln>
            <a:effectLst/>
          </p:spPr>
        </p:cxnSp>
        <p:cxnSp>
          <p:nvCxnSpPr>
            <p:cNvPr id="173072" name="AutoShape 16"/>
            <p:cNvCxnSpPr>
              <a:cxnSpLocks noChangeShapeType="1"/>
              <a:stCxn id="173068" idx="0"/>
              <a:endCxn id="173069" idx="5"/>
            </p:cNvCxnSpPr>
            <p:nvPr/>
          </p:nvCxnSpPr>
          <p:spPr bwMode="auto">
            <a:xfrm flipH="1" flipV="1">
              <a:off x="3702" y="1830"/>
              <a:ext cx="714" cy="570"/>
            </a:xfrm>
            <a:prstGeom prst="straightConnector1">
              <a:avLst/>
            </a:prstGeom>
            <a:noFill/>
            <a:ln w="19050">
              <a:solidFill>
                <a:srgbClr val="008000"/>
              </a:solidFill>
              <a:round/>
              <a:headEnd/>
              <a:tailEnd type="triangle" w="med" len="med"/>
            </a:ln>
            <a:effectLst/>
          </p:spPr>
        </p:cxnSp>
        <p:cxnSp>
          <p:nvCxnSpPr>
            <p:cNvPr id="173073" name="AutoShape 17"/>
            <p:cNvCxnSpPr>
              <a:cxnSpLocks noChangeShapeType="1"/>
              <a:stCxn id="173069" idx="7"/>
              <a:endCxn id="173070" idx="1"/>
            </p:cNvCxnSpPr>
            <p:nvPr/>
          </p:nvCxnSpPr>
          <p:spPr bwMode="auto">
            <a:xfrm>
              <a:off x="3702" y="1626"/>
              <a:ext cx="564" cy="0"/>
            </a:xfrm>
            <a:prstGeom prst="straightConnector1">
              <a:avLst/>
            </a:prstGeom>
            <a:noFill/>
            <a:ln w="19050">
              <a:solidFill>
                <a:srgbClr val="008000"/>
              </a:solidFill>
              <a:round/>
              <a:headEnd/>
              <a:tailEnd type="triangle" w="med" len="med"/>
            </a:ln>
            <a:effectLst/>
          </p:spPr>
        </p:cxnSp>
        <p:cxnSp>
          <p:nvCxnSpPr>
            <p:cNvPr id="173074" name="AutoShape 18"/>
            <p:cNvCxnSpPr>
              <a:cxnSpLocks noChangeShapeType="1"/>
              <a:stCxn id="173068" idx="3"/>
              <a:endCxn id="173067" idx="5"/>
            </p:cNvCxnSpPr>
            <p:nvPr/>
          </p:nvCxnSpPr>
          <p:spPr bwMode="auto">
            <a:xfrm flipH="1">
              <a:off x="3750" y="2646"/>
              <a:ext cx="564" cy="0"/>
            </a:xfrm>
            <a:prstGeom prst="straightConnector1">
              <a:avLst/>
            </a:prstGeom>
            <a:noFill/>
            <a:ln w="19050">
              <a:solidFill>
                <a:srgbClr val="FF0000"/>
              </a:solidFill>
              <a:round/>
              <a:headEnd/>
              <a:tailEnd type="triangle" w="med" len="med"/>
            </a:ln>
            <a:effectLst/>
          </p:spPr>
        </p:cxnSp>
        <p:cxnSp>
          <p:nvCxnSpPr>
            <p:cNvPr id="173075" name="AutoShape 19"/>
            <p:cNvCxnSpPr>
              <a:cxnSpLocks noChangeShapeType="1"/>
              <a:stCxn id="173070" idx="2"/>
              <a:endCxn id="173069" idx="6"/>
            </p:cNvCxnSpPr>
            <p:nvPr/>
          </p:nvCxnSpPr>
          <p:spPr bwMode="auto">
            <a:xfrm flipH="1">
              <a:off x="3744" y="1728"/>
              <a:ext cx="480" cy="0"/>
            </a:xfrm>
            <a:prstGeom prst="straightConnector1">
              <a:avLst/>
            </a:prstGeom>
            <a:noFill/>
            <a:ln w="19050">
              <a:solidFill>
                <a:srgbClr val="FF0000"/>
              </a:solidFill>
              <a:round/>
              <a:headEnd/>
              <a:tailEnd type="triangle" w="med" len="med"/>
            </a:ln>
            <a:effectLst/>
          </p:spPr>
        </p:cxnSp>
        <p:cxnSp>
          <p:nvCxnSpPr>
            <p:cNvPr id="173076" name="AutoShape 20"/>
            <p:cNvCxnSpPr>
              <a:cxnSpLocks noChangeShapeType="1"/>
              <a:stCxn id="173069" idx="4"/>
              <a:endCxn id="173068" idx="1"/>
            </p:cNvCxnSpPr>
            <p:nvPr/>
          </p:nvCxnSpPr>
          <p:spPr bwMode="auto">
            <a:xfrm>
              <a:off x="3600" y="1872"/>
              <a:ext cx="714" cy="570"/>
            </a:xfrm>
            <a:prstGeom prst="straightConnector1">
              <a:avLst/>
            </a:prstGeom>
            <a:noFill/>
            <a:ln w="19050">
              <a:solidFill>
                <a:srgbClr val="FF0000"/>
              </a:solidFill>
              <a:round/>
              <a:headEnd/>
              <a:tailEnd type="triangle" w="med" len="med"/>
            </a:ln>
            <a:effectLst/>
          </p:spPr>
        </p:cxnSp>
        <p:cxnSp>
          <p:nvCxnSpPr>
            <p:cNvPr id="173077" name="AutoShape 21"/>
            <p:cNvCxnSpPr>
              <a:cxnSpLocks noChangeShapeType="1"/>
              <a:stCxn id="173070" idx="7"/>
              <a:endCxn id="173070" idx="5"/>
            </p:cNvCxnSpPr>
            <p:nvPr/>
          </p:nvCxnSpPr>
          <p:spPr bwMode="auto">
            <a:xfrm rot="5400000" flipV="1">
              <a:off x="4369" y="1727"/>
              <a:ext cx="204" cy="1"/>
            </a:xfrm>
            <a:prstGeom prst="curvedConnector5">
              <a:avLst>
                <a:gd name="adj1" fmla="val -26963"/>
                <a:gd name="adj2" fmla="val 23900000"/>
                <a:gd name="adj3" fmla="val 117153"/>
              </a:avLst>
            </a:prstGeom>
            <a:noFill/>
            <a:ln w="19050">
              <a:solidFill>
                <a:srgbClr val="008000"/>
              </a:solidFill>
              <a:round/>
              <a:headEnd/>
              <a:tailEnd type="triangle" w="med" len="med"/>
            </a:ln>
            <a:effectLst/>
          </p:spPr>
        </p:cxnSp>
        <p:cxnSp>
          <p:nvCxnSpPr>
            <p:cNvPr id="173078" name="AutoShape 22"/>
            <p:cNvCxnSpPr>
              <a:cxnSpLocks noChangeShapeType="1"/>
              <a:stCxn id="173067" idx="1"/>
              <a:endCxn id="173067" idx="3"/>
            </p:cNvCxnSpPr>
            <p:nvPr/>
          </p:nvCxnSpPr>
          <p:spPr bwMode="auto">
            <a:xfrm rot="5400000" flipV="1">
              <a:off x="3445" y="2543"/>
              <a:ext cx="204" cy="1"/>
            </a:xfrm>
            <a:prstGeom prst="curvedConnector5">
              <a:avLst>
                <a:gd name="adj1" fmla="val -16667"/>
                <a:gd name="adj2" fmla="val -22500000"/>
                <a:gd name="adj3" fmla="val 117153"/>
              </a:avLst>
            </a:prstGeom>
            <a:noFill/>
            <a:ln w="19050">
              <a:solidFill>
                <a:srgbClr val="FF0000"/>
              </a:solidFill>
              <a:round/>
              <a:headEnd type="triangle" w="med" len="med"/>
              <a:tailEnd/>
            </a:ln>
            <a:effectLst/>
          </p:spPr>
        </p:cxnSp>
        <p:sp>
          <p:nvSpPr>
            <p:cNvPr id="173079" name="Text Box 23"/>
            <p:cNvSpPr txBox="1">
              <a:spLocks noChangeArrowheads="1"/>
            </p:cNvSpPr>
            <p:nvPr/>
          </p:nvSpPr>
          <p:spPr bwMode="auto">
            <a:xfrm>
              <a:off x="3538" y="2785"/>
              <a:ext cx="1057" cy="407"/>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dirty="0">
                  <a:solidFill>
                    <a:srgbClr val="000000"/>
                  </a:solidFill>
                  <a:latin typeface="Gill Sans MT" pitchFamily="34" charset="0"/>
                </a:rPr>
                <a:t>FSM for 2bC</a:t>
              </a:r>
            </a:p>
            <a:p>
              <a:pPr algn="ctr" fontAlgn="base">
                <a:spcBef>
                  <a:spcPct val="0"/>
                </a:spcBef>
                <a:spcAft>
                  <a:spcPct val="0"/>
                </a:spcAft>
              </a:pPr>
              <a:r>
                <a:rPr lang="en-US" dirty="0">
                  <a:solidFill>
                    <a:srgbClr val="000000"/>
                  </a:solidFill>
                  <a:latin typeface="Gill Sans MT" pitchFamily="34" charset="0"/>
                </a:rPr>
                <a:t>(</a:t>
              </a:r>
              <a:r>
                <a:rPr lang="en-US" b="1" dirty="0">
                  <a:solidFill>
                    <a:srgbClr val="0000FF"/>
                  </a:solidFill>
                  <a:latin typeface="Gill Sans MT" pitchFamily="34" charset="0"/>
                </a:rPr>
                <a:t>2</a:t>
              </a:r>
              <a:r>
                <a:rPr lang="en-US" dirty="0">
                  <a:solidFill>
                    <a:srgbClr val="000000"/>
                  </a:solidFill>
                  <a:latin typeface="Gill Sans MT" pitchFamily="34" charset="0"/>
                </a:rPr>
                <a:t>-</a:t>
              </a:r>
              <a:r>
                <a:rPr lang="en-US" b="1" dirty="0">
                  <a:solidFill>
                    <a:srgbClr val="0000FF"/>
                  </a:solidFill>
                  <a:latin typeface="Gill Sans MT" pitchFamily="34" charset="0"/>
                </a:rPr>
                <a:t>b</a:t>
              </a:r>
              <a:r>
                <a:rPr lang="en-US" dirty="0">
                  <a:solidFill>
                    <a:srgbClr val="000000"/>
                  </a:solidFill>
                  <a:latin typeface="Gill Sans MT" pitchFamily="34" charset="0"/>
                </a:rPr>
                <a:t>it </a:t>
              </a:r>
              <a:r>
                <a:rPr lang="en-US" b="1" dirty="0">
                  <a:solidFill>
                    <a:srgbClr val="0000FF"/>
                  </a:solidFill>
                  <a:latin typeface="Gill Sans MT" pitchFamily="34" charset="0"/>
                </a:rPr>
                <a:t>C</a:t>
              </a:r>
              <a:r>
                <a:rPr lang="en-US" dirty="0">
                  <a:solidFill>
                    <a:srgbClr val="000000"/>
                  </a:solidFill>
                  <a:latin typeface="Gill Sans MT" pitchFamily="34" charset="0"/>
                </a:rPr>
                <a:t>ounter)</a:t>
              </a:r>
            </a:p>
          </p:txBody>
        </p:sp>
      </p:grpSp>
      <p:sp>
        <p:nvSpPr>
          <p:cNvPr id="173081" name="Oval 25"/>
          <p:cNvSpPr>
            <a:spLocks noChangeArrowheads="1"/>
          </p:cNvSpPr>
          <p:nvPr/>
        </p:nvSpPr>
        <p:spPr bwMode="auto">
          <a:xfrm>
            <a:off x="1524000" y="1970088"/>
            <a:ext cx="228600" cy="228600"/>
          </a:xfrm>
          <a:prstGeom prst="ellipse">
            <a:avLst/>
          </a:prstGeom>
          <a:solidFill>
            <a:srgbClr val="FF99CC"/>
          </a:solidFill>
          <a:ln w="9525">
            <a:solidFill>
              <a:schemeClr val="tx1"/>
            </a:solidFill>
            <a:round/>
            <a:headEnd/>
            <a:tailEnd/>
          </a:ln>
          <a:effectLst/>
          <a:scene3d>
            <a:camera prst="orthographicFront">
              <a:rot lat="0" lon="0" rev="0"/>
            </a:camera>
            <a:lightRig rig="contrasting" dir="t">
              <a:rot lat="0" lon="0" rev="7800000"/>
            </a:lightRig>
          </a:scene3d>
          <a:sp3d>
            <a:bevelT w="139700" h="139700"/>
          </a:sp3d>
        </p:spPr>
        <p:txBody>
          <a:bodyPr wrap="none" anchor="ctr"/>
          <a:lstStyle/>
          <a:p>
            <a:pPr algn="ctr" fontAlgn="base">
              <a:spcBef>
                <a:spcPct val="0"/>
              </a:spcBef>
              <a:spcAft>
                <a:spcPct val="0"/>
              </a:spcAft>
            </a:pPr>
            <a:endParaRPr lang="en-US">
              <a:solidFill>
                <a:srgbClr val="808080"/>
              </a:solidFill>
              <a:latin typeface="Gill Sans MT" pitchFamily="34" charset="0"/>
            </a:endParaRPr>
          </a:p>
        </p:txBody>
      </p:sp>
      <p:sp>
        <p:nvSpPr>
          <p:cNvPr id="173082" name="Oval 26"/>
          <p:cNvSpPr>
            <a:spLocks noChangeArrowheads="1"/>
          </p:cNvSpPr>
          <p:nvPr/>
        </p:nvSpPr>
        <p:spPr bwMode="auto">
          <a:xfrm>
            <a:off x="1524000" y="2274888"/>
            <a:ext cx="228600" cy="228600"/>
          </a:xfrm>
          <a:prstGeom prst="ellipse">
            <a:avLst/>
          </a:prstGeom>
          <a:solidFill>
            <a:srgbClr val="CCFFCC"/>
          </a:solidFill>
          <a:ln w="9525">
            <a:solidFill>
              <a:schemeClr val="tx1"/>
            </a:solidFill>
            <a:round/>
            <a:headEnd/>
            <a:tailEnd/>
          </a:ln>
          <a:effectLst/>
          <a:scene3d>
            <a:camera prst="orthographicFront">
              <a:rot lat="0" lon="0" rev="0"/>
            </a:camera>
            <a:lightRig rig="contrasting" dir="t">
              <a:rot lat="0" lon="0" rev="7800000"/>
            </a:lightRig>
          </a:scene3d>
          <a:sp3d>
            <a:bevelT w="139700" h="139700"/>
          </a:sp3d>
        </p:spPr>
        <p:txBody>
          <a:bodyPr wrap="none" anchor="ctr"/>
          <a:lstStyle/>
          <a:p>
            <a:pPr algn="ctr" fontAlgn="base">
              <a:spcBef>
                <a:spcPct val="0"/>
              </a:spcBef>
              <a:spcAft>
                <a:spcPct val="0"/>
              </a:spcAft>
            </a:pPr>
            <a:endParaRPr lang="en-US">
              <a:solidFill>
                <a:srgbClr val="808080"/>
              </a:solidFill>
              <a:latin typeface="Gill Sans MT" pitchFamily="34" charset="0"/>
            </a:endParaRPr>
          </a:p>
        </p:txBody>
      </p:sp>
      <p:sp>
        <p:nvSpPr>
          <p:cNvPr id="173083" name="Text Box 27"/>
          <p:cNvSpPr txBox="1">
            <a:spLocks noChangeArrowheads="1"/>
          </p:cNvSpPr>
          <p:nvPr/>
        </p:nvSpPr>
        <p:spPr bwMode="auto">
          <a:xfrm>
            <a:off x="1889125" y="1906588"/>
            <a:ext cx="1005019" cy="307777"/>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dirty="0">
                <a:solidFill>
                  <a:srgbClr val="000000"/>
                </a:solidFill>
                <a:latin typeface="Gill Sans MT" pitchFamily="34" charset="0"/>
              </a:rPr>
              <a:t>Predict N-t</a:t>
            </a:r>
          </a:p>
        </p:txBody>
      </p:sp>
      <p:sp>
        <p:nvSpPr>
          <p:cNvPr id="173084" name="Text Box 28"/>
          <p:cNvSpPr txBox="1">
            <a:spLocks noChangeArrowheads="1"/>
          </p:cNvSpPr>
          <p:nvPr/>
        </p:nvSpPr>
        <p:spPr bwMode="auto">
          <a:xfrm>
            <a:off x="1905000" y="2200275"/>
            <a:ext cx="835100" cy="307777"/>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Predict T</a:t>
            </a:r>
          </a:p>
        </p:txBody>
      </p:sp>
      <p:sp>
        <p:nvSpPr>
          <p:cNvPr id="173085" name="Line 29"/>
          <p:cNvSpPr>
            <a:spLocks noChangeShapeType="1"/>
          </p:cNvSpPr>
          <p:nvPr/>
        </p:nvSpPr>
        <p:spPr bwMode="auto">
          <a:xfrm>
            <a:off x="1524000" y="2655888"/>
            <a:ext cx="228600" cy="0"/>
          </a:xfrm>
          <a:prstGeom prst="line">
            <a:avLst/>
          </a:prstGeom>
          <a:noFill/>
          <a:ln w="19050">
            <a:solidFill>
              <a:srgbClr val="008000"/>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3086" name="Text Box 30"/>
          <p:cNvSpPr txBox="1">
            <a:spLocks noChangeArrowheads="1"/>
          </p:cNvSpPr>
          <p:nvPr/>
        </p:nvSpPr>
        <p:spPr bwMode="auto">
          <a:xfrm>
            <a:off x="1905000" y="2505075"/>
            <a:ext cx="2050561" cy="307777"/>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dirty="0">
                <a:solidFill>
                  <a:srgbClr val="000000"/>
                </a:solidFill>
                <a:latin typeface="Gill Sans MT" pitchFamily="34" charset="0"/>
              </a:rPr>
              <a:t>Transition on T outcome</a:t>
            </a:r>
          </a:p>
        </p:txBody>
      </p:sp>
      <p:sp>
        <p:nvSpPr>
          <p:cNvPr id="173087" name="Text Box 31"/>
          <p:cNvSpPr txBox="1">
            <a:spLocks noChangeArrowheads="1"/>
          </p:cNvSpPr>
          <p:nvPr/>
        </p:nvSpPr>
        <p:spPr bwMode="auto">
          <a:xfrm>
            <a:off x="1905000" y="2809875"/>
            <a:ext cx="2212465" cy="307777"/>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dirty="0">
                <a:solidFill>
                  <a:srgbClr val="000000"/>
                </a:solidFill>
                <a:latin typeface="Gill Sans MT" pitchFamily="34" charset="0"/>
              </a:rPr>
              <a:t>Transition on N-t outcome</a:t>
            </a:r>
          </a:p>
        </p:txBody>
      </p:sp>
      <p:sp>
        <p:nvSpPr>
          <p:cNvPr id="173088" name="Line 32"/>
          <p:cNvSpPr>
            <a:spLocks noChangeShapeType="1"/>
          </p:cNvSpPr>
          <p:nvPr/>
        </p:nvSpPr>
        <p:spPr bwMode="auto">
          <a:xfrm>
            <a:off x="1524000" y="2960688"/>
            <a:ext cx="228600" cy="0"/>
          </a:xfrm>
          <a:prstGeom prst="line">
            <a:avLst/>
          </a:prstGeom>
          <a:noFill/>
          <a:ln w="19050">
            <a:solidFill>
              <a:srgbClr val="FF0000"/>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Tree>
    <p:extLst>
      <p:ext uri="{BB962C8B-B14F-4D97-AF65-F5344CB8AC3E}">
        <p14:creationId xmlns:p14="http://schemas.microsoft.com/office/powerpoint/2010/main" val="3415019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30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normAutofit fontScale="90000"/>
          </a:bodyPr>
          <a:lstStyle/>
          <a:p>
            <a:r>
              <a:rPr lang="en-US"/>
              <a:t>Example</a:t>
            </a:r>
          </a:p>
        </p:txBody>
      </p:sp>
      <p:grpSp>
        <p:nvGrpSpPr>
          <p:cNvPr id="175216" name="Group 112"/>
          <p:cNvGrpSpPr>
            <a:grpSpLocks/>
          </p:cNvGrpSpPr>
          <p:nvPr/>
        </p:nvGrpSpPr>
        <p:grpSpPr bwMode="auto">
          <a:xfrm>
            <a:off x="6156325" y="3733800"/>
            <a:ext cx="506413" cy="1052513"/>
            <a:chOff x="3504" y="2352"/>
            <a:chExt cx="319" cy="663"/>
          </a:xfrm>
        </p:grpSpPr>
        <p:sp>
          <p:nvSpPr>
            <p:cNvPr id="175131" name="Oval 27"/>
            <p:cNvSpPr>
              <a:spLocks noChangeArrowheads="1"/>
            </p:cNvSpPr>
            <p:nvPr/>
          </p:nvSpPr>
          <p:spPr bwMode="auto">
            <a:xfrm>
              <a:off x="3504" y="2400"/>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b="1">
                  <a:solidFill>
                    <a:srgbClr val="808080"/>
                  </a:solidFill>
                  <a:latin typeface="Gill Sans MT" pitchFamily="34" charset="0"/>
                </a:rPr>
                <a:t>2</a:t>
              </a:r>
            </a:p>
          </p:txBody>
        </p:sp>
        <p:sp>
          <p:nvSpPr>
            <p:cNvPr id="175132" name="Text Box 28"/>
            <p:cNvSpPr txBox="1">
              <a:spLocks noChangeArrowheads="1"/>
            </p:cNvSpPr>
            <p:nvPr/>
          </p:nvSpPr>
          <p:spPr bwMode="auto">
            <a:xfrm>
              <a:off x="3638" y="2545"/>
              <a:ext cx="185" cy="194"/>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T</a:t>
              </a:r>
            </a:p>
          </p:txBody>
        </p:sp>
        <p:sp>
          <p:nvSpPr>
            <p:cNvPr id="175133" name="Line 29"/>
            <p:cNvSpPr>
              <a:spLocks noChangeShapeType="1"/>
            </p:cNvSpPr>
            <p:nvPr/>
          </p:nvSpPr>
          <p:spPr bwMode="auto">
            <a:xfrm>
              <a:off x="3792" y="2352"/>
              <a:ext cx="0" cy="384"/>
            </a:xfrm>
            <a:prstGeom prst="line">
              <a:avLst/>
            </a:prstGeom>
            <a:noFill/>
            <a:ln w="25400">
              <a:solidFill>
                <a:srgbClr val="00008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5147" name="Text Box 43"/>
            <p:cNvSpPr txBox="1">
              <a:spLocks noChangeArrowheads="1"/>
            </p:cNvSpPr>
            <p:nvPr/>
          </p:nvSpPr>
          <p:spPr bwMode="auto">
            <a:xfrm>
              <a:off x="3515" y="2784"/>
              <a:ext cx="229" cy="23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8000"/>
                  </a:solidFill>
                  <a:latin typeface="Gill Sans MT" pitchFamily="34" charset="0"/>
                  <a:sym typeface="Wingdings" pitchFamily="2" charset="2"/>
                </a:rPr>
                <a:t></a:t>
              </a:r>
            </a:p>
          </p:txBody>
        </p:sp>
      </p:grpSp>
      <p:grpSp>
        <p:nvGrpSpPr>
          <p:cNvPr id="175217" name="Group 113"/>
          <p:cNvGrpSpPr>
            <a:grpSpLocks/>
          </p:cNvGrpSpPr>
          <p:nvPr/>
        </p:nvGrpSpPr>
        <p:grpSpPr bwMode="auto">
          <a:xfrm>
            <a:off x="6689725" y="3733800"/>
            <a:ext cx="1539875" cy="1052513"/>
            <a:chOff x="3840" y="2352"/>
            <a:chExt cx="970" cy="663"/>
          </a:xfrm>
        </p:grpSpPr>
        <p:sp>
          <p:nvSpPr>
            <p:cNvPr id="175134" name="Oval 30"/>
            <p:cNvSpPr>
              <a:spLocks noChangeArrowheads="1"/>
            </p:cNvSpPr>
            <p:nvPr/>
          </p:nvSpPr>
          <p:spPr bwMode="auto">
            <a:xfrm>
              <a:off x="3840" y="2400"/>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3</a:t>
              </a:r>
            </a:p>
          </p:txBody>
        </p:sp>
        <p:sp>
          <p:nvSpPr>
            <p:cNvPr id="175135" name="Text Box 31"/>
            <p:cNvSpPr txBox="1">
              <a:spLocks noChangeArrowheads="1"/>
            </p:cNvSpPr>
            <p:nvPr/>
          </p:nvSpPr>
          <p:spPr bwMode="auto">
            <a:xfrm>
              <a:off x="3974" y="2545"/>
              <a:ext cx="185" cy="194"/>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T</a:t>
              </a:r>
            </a:p>
          </p:txBody>
        </p:sp>
        <p:sp>
          <p:nvSpPr>
            <p:cNvPr id="175136" name="Line 32"/>
            <p:cNvSpPr>
              <a:spLocks noChangeShapeType="1"/>
            </p:cNvSpPr>
            <p:nvPr/>
          </p:nvSpPr>
          <p:spPr bwMode="auto">
            <a:xfrm>
              <a:off x="4128" y="2352"/>
              <a:ext cx="0" cy="384"/>
            </a:xfrm>
            <a:prstGeom prst="line">
              <a:avLst/>
            </a:prstGeom>
            <a:noFill/>
            <a:ln w="25400">
              <a:solidFill>
                <a:srgbClr val="00008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5137" name="Oval 33"/>
            <p:cNvSpPr>
              <a:spLocks noChangeArrowheads="1"/>
            </p:cNvSpPr>
            <p:nvPr/>
          </p:nvSpPr>
          <p:spPr bwMode="auto">
            <a:xfrm>
              <a:off x="4194" y="2400"/>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3</a:t>
              </a:r>
            </a:p>
          </p:txBody>
        </p:sp>
        <p:sp>
          <p:nvSpPr>
            <p:cNvPr id="175138" name="Text Box 34"/>
            <p:cNvSpPr txBox="1">
              <a:spLocks noChangeArrowheads="1"/>
            </p:cNvSpPr>
            <p:nvPr/>
          </p:nvSpPr>
          <p:spPr bwMode="auto">
            <a:xfrm>
              <a:off x="4328" y="2545"/>
              <a:ext cx="185" cy="194"/>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T</a:t>
              </a:r>
            </a:p>
          </p:txBody>
        </p:sp>
        <p:sp>
          <p:nvSpPr>
            <p:cNvPr id="175139" name="Line 35"/>
            <p:cNvSpPr>
              <a:spLocks noChangeShapeType="1"/>
            </p:cNvSpPr>
            <p:nvPr/>
          </p:nvSpPr>
          <p:spPr bwMode="auto">
            <a:xfrm>
              <a:off x="4482" y="2352"/>
              <a:ext cx="0" cy="384"/>
            </a:xfrm>
            <a:prstGeom prst="line">
              <a:avLst/>
            </a:prstGeom>
            <a:noFill/>
            <a:ln w="25400">
              <a:solidFill>
                <a:srgbClr val="00008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5148" name="Text Box 44"/>
            <p:cNvSpPr txBox="1">
              <a:spLocks noChangeArrowheads="1"/>
            </p:cNvSpPr>
            <p:nvPr/>
          </p:nvSpPr>
          <p:spPr bwMode="auto">
            <a:xfrm>
              <a:off x="3851" y="2784"/>
              <a:ext cx="229" cy="23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8000"/>
                  </a:solidFill>
                  <a:latin typeface="Gill Sans MT" pitchFamily="34" charset="0"/>
                  <a:sym typeface="Wingdings" pitchFamily="2" charset="2"/>
                </a:rPr>
                <a:t></a:t>
              </a:r>
            </a:p>
          </p:txBody>
        </p:sp>
        <p:sp>
          <p:nvSpPr>
            <p:cNvPr id="175149" name="Text Box 45"/>
            <p:cNvSpPr txBox="1">
              <a:spLocks noChangeArrowheads="1"/>
            </p:cNvSpPr>
            <p:nvPr/>
          </p:nvSpPr>
          <p:spPr bwMode="auto">
            <a:xfrm>
              <a:off x="4187" y="2784"/>
              <a:ext cx="229" cy="23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8000"/>
                  </a:solidFill>
                  <a:latin typeface="Gill Sans MT" pitchFamily="34" charset="0"/>
                  <a:sym typeface="Wingdings" pitchFamily="2" charset="2"/>
                </a:rPr>
                <a:t></a:t>
              </a:r>
            </a:p>
          </p:txBody>
        </p:sp>
        <p:sp>
          <p:nvSpPr>
            <p:cNvPr id="175150" name="Text Box 46"/>
            <p:cNvSpPr txBox="1">
              <a:spLocks noChangeArrowheads="1"/>
            </p:cNvSpPr>
            <p:nvPr/>
          </p:nvSpPr>
          <p:spPr bwMode="auto">
            <a:xfrm>
              <a:off x="4512" y="2400"/>
              <a:ext cx="298" cy="231"/>
            </a:xfrm>
            <a:prstGeom prst="rect">
              <a:avLst/>
            </a:prstGeom>
            <a:noFill/>
            <a:ln w="9525">
              <a:noFill/>
              <a:miter lim="800000"/>
              <a:headEnd/>
              <a:tailEnd/>
            </a:ln>
            <a:effectLst/>
          </p:spPr>
          <p:txBody>
            <a:bodyPr>
              <a:spAutoFit/>
            </a:bodyPr>
            <a:lstStyle/>
            <a:p>
              <a:pPr algn="ctr" fontAlgn="base">
                <a:spcBef>
                  <a:spcPct val="0"/>
                </a:spcBef>
                <a:spcAft>
                  <a:spcPct val="0"/>
                </a:spcAft>
              </a:pPr>
              <a:r>
                <a:rPr lang="en-US">
                  <a:solidFill>
                    <a:srgbClr val="000000"/>
                  </a:solidFill>
                  <a:latin typeface="Gill Sans MT" pitchFamily="34" charset="0"/>
                </a:rPr>
                <a:t>…</a:t>
              </a:r>
            </a:p>
          </p:txBody>
        </p:sp>
      </p:grpSp>
      <p:grpSp>
        <p:nvGrpSpPr>
          <p:cNvPr id="175215" name="Group 111"/>
          <p:cNvGrpSpPr>
            <a:grpSpLocks/>
          </p:cNvGrpSpPr>
          <p:nvPr/>
        </p:nvGrpSpPr>
        <p:grpSpPr bwMode="auto">
          <a:xfrm>
            <a:off x="5597539" y="3733800"/>
            <a:ext cx="539752" cy="1066800"/>
            <a:chOff x="3152" y="2352"/>
            <a:chExt cx="340" cy="672"/>
          </a:xfrm>
        </p:grpSpPr>
        <p:sp>
          <p:nvSpPr>
            <p:cNvPr id="175128" name="Oval 24"/>
            <p:cNvSpPr>
              <a:spLocks noChangeArrowheads="1"/>
            </p:cNvSpPr>
            <p:nvPr/>
          </p:nvSpPr>
          <p:spPr bwMode="auto">
            <a:xfrm>
              <a:off x="3168" y="2400"/>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3</a:t>
              </a:r>
            </a:p>
          </p:txBody>
        </p:sp>
        <p:sp>
          <p:nvSpPr>
            <p:cNvPr id="175129" name="Text Box 25"/>
            <p:cNvSpPr txBox="1">
              <a:spLocks noChangeArrowheads="1"/>
            </p:cNvSpPr>
            <p:nvPr/>
          </p:nvSpPr>
          <p:spPr bwMode="auto">
            <a:xfrm>
              <a:off x="3288" y="2545"/>
              <a:ext cx="204" cy="194"/>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dirty="0">
                  <a:solidFill>
                    <a:srgbClr val="000000"/>
                  </a:solidFill>
                  <a:latin typeface="Gill Sans MT" pitchFamily="34" charset="0"/>
                </a:rPr>
                <a:t>N</a:t>
              </a:r>
            </a:p>
          </p:txBody>
        </p:sp>
        <p:sp>
          <p:nvSpPr>
            <p:cNvPr id="175130" name="Line 26"/>
            <p:cNvSpPr>
              <a:spLocks noChangeShapeType="1"/>
            </p:cNvSpPr>
            <p:nvPr/>
          </p:nvSpPr>
          <p:spPr bwMode="auto">
            <a:xfrm>
              <a:off x="3456" y="2352"/>
              <a:ext cx="0" cy="384"/>
            </a:xfrm>
            <a:prstGeom prst="line">
              <a:avLst/>
            </a:prstGeom>
            <a:noFill/>
            <a:ln w="25400">
              <a:solidFill>
                <a:srgbClr val="00008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5152" name="Text Box 48"/>
            <p:cNvSpPr txBox="1">
              <a:spLocks noChangeArrowheads="1"/>
            </p:cNvSpPr>
            <p:nvPr/>
          </p:nvSpPr>
          <p:spPr bwMode="auto">
            <a:xfrm>
              <a:off x="3152" y="2793"/>
              <a:ext cx="208" cy="23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FF0000"/>
                  </a:solidFill>
                  <a:latin typeface="Gill Sans MT" pitchFamily="34" charset="0"/>
                  <a:sym typeface="Wingdings" pitchFamily="2" charset="2"/>
                </a:rPr>
                <a:t></a:t>
              </a:r>
            </a:p>
          </p:txBody>
        </p:sp>
      </p:grpSp>
      <p:grpSp>
        <p:nvGrpSpPr>
          <p:cNvPr id="175208" name="Group 104"/>
          <p:cNvGrpSpPr>
            <a:grpSpLocks/>
          </p:cNvGrpSpPr>
          <p:nvPr/>
        </p:nvGrpSpPr>
        <p:grpSpPr bwMode="auto">
          <a:xfrm>
            <a:off x="5622940" y="2438400"/>
            <a:ext cx="514352" cy="976313"/>
            <a:chOff x="3168" y="1536"/>
            <a:chExt cx="324" cy="615"/>
          </a:xfrm>
        </p:grpSpPr>
        <p:sp>
          <p:nvSpPr>
            <p:cNvPr id="175174" name="Text Box 70"/>
            <p:cNvSpPr txBox="1">
              <a:spLocks noChangeArrowheads="1"/>
            </p:cNvSpPr>
            <p:nvPr/>
          </p:nvSpPr>
          <p:spPr bwMode="auto">
            <a:xfrm>
              <a:off x="3288" y="1729"/>
              <a:ext cx="204" cy="194"/>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dirty="0">
                  <a:solidFill>
                    <a:srgbClr val="000000"/>
                  </a:solidFill>
                  <a:latin typeface="Gill Sans MT" pitchFamily="34" charset="0"/>
                </a:rPr>
                <a:t>N</a:t>
              </a:r>
            </a:p>
          </p:txBody>
        </p:sp>
        <p:sp>
          <p:nvSpPr>
            <p:cNvPr id="175175" name="Line 71"/>
            <p:cNvSpPr>
              <a:spLocks noChangeShapeType="1"/>
            </p:cNvSpPr>
            <p:nvPr/>
          </p:nvSpPr>
          <p:spPr bwMode="auto">
            <a:xfrm>
              <a:off x="3456" y="1536"/>
              <a:ext cx="0" cy="384"/>
            </a:xfrm>
            <a:prstGeom prst="line">
              <a:avLst/>
            </a:prstGeom>
            <a:noFill/>
            <a:ln w="25400">
              <a:solidFill>
                <a:srgbClr val="00008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5190" name="Oval 86"/>
            <p:cNvSpPr>
              <a:spLocks noChangeArrowheads="1"/>
            </p:cNvSpPr>
            <p:nvPr/>
          </p:nvSpPr>
          <p:spPr bwMode="auto">
            <a:xfrm>
              <a:off x="3168" y="1584"/>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1</a:t>
              </a:r>
            </a:p>
          </p:txBody>
        </p:sp>
        <p:sp>
          <p:nvSpPr>
            <p:cNvPr id="175195" name="Text Box 91"/>
            <p:cNvSpPr txBox="1">
              <a:spLocks noChangeArrowheads="1"/>
            </p:cNvSpPr>
            <p:nvPr/>
          </p:nvSpPr>
          <p:spPr bwMode="auto">
            <a:xfrm>
              <a:off x="3168" y="1920"/>
              <a:ext cx="208" cy="23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FF0000"/>
                  </a:solidFill>
                  <a:latin typeface="Gill Sans MT" pitchFamily="34" charset="0"/>
                  <a:sym typeface="Wingdings" pitchFamily="2" charset="2"/>
                </a:rPr>
                <a:t></a:t>
              </a:r>
            </a:p>
          </p:txBody>
        </p:sp>
      </p:grpSp>
      <p:grpSp>
        <p:nvGrpSpPr>
          <p:cNvPr id="175209" name="Group 105"/>
          <p:cNvGrpSpPr>
            <a:grpSpLocks/>
          </p:cNvGrpSpPr>
          <p:nvPr/>
        </p:nvGrpSpPr>
        <p:grpSpPr bwMode="auto">
          <a:xfrm>
            <a:off x="6130925" y="2438400"/>
            <a:ext cx="531813" cy="976313"/>
            <a:chOff x="3488" y="1536"/>
            <a:chExt cx="335" cy="615"/>
          </a:xfrm>
        </p:grpSpPr>
        <p:sp>
          <p:nvSpPr>
            <p:cNvPr id="175177" name="Text Box 73"/>
            <p:cNvSpPr txBox="1">
              <a:spLocks noChangeArrowheads="1"/>
            </p:cNvSpPr>
            <p:nvPr/>
          </p:nvSpPr>
          <p:spPr bwMode="auto">
            <a:xfrm>
              <a:off x="3638" y="1729"/>
              <a:ext cx="185" cy="194"/>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T</a:t>
              </a:r>
            </a:p>
          </p:txBody>
        </p:sp>
        <p:sp>
          <p:nvSpPr>
            <p:cNvPr id="175178" name="Line 74"/>
            <p:cNvSpPr>
              <a:spLocks noChangeShapeType="1"/>
            </p:cNvSpPr>
            <p:nvPr/>
          </p:nvSpPr>
          <p:spPr bwMode="auto">
            <a:xfrm>
              <a:off x="3792" y="1536"/>
              <a:ext cx="0" cy="384"/>
            </a:xfrm>
            <a:prstGeom prst="line">
              <a:avLst/>
            </a:prstGeom>
            <a:noFill/>
            <a:ln w="25400">
              <a:solidFill>
                <a:srgbClr val="00008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5193" name="Oval 89"/>
            <p:cNvSpPr>
              <a:spLocks noChangeArrowheads="1"/>
            </p:cNvSpPr>
            <p:nvPr/>
          </p:nvSpPr>
          <p:spPr bwMode="auto">
            <a:xfrm>
              <a:off x="3504" y="1584"/>
              <a:ext cx="144" cy="144"/>
            </a:xfrm>
            <a:prstGeom prst="ellipse">
              <a:avLst/>
            </a:prstGeom>
            <a:solidFill>
              <a:srgbClr val="FF99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0</a:t>
              </a:r>
            </a:p>
          </p:txBody>
        </p:sp>
        <p:sp>
          <p:nvSpPr>
            <p:cNvPr id="175196" name="Text Box 92"/>
            <p:cNvSpPr txBox="1">
              <a:spLocks noChangeArrowheads="1"/>
            </p:cNvSpPr>
            <p:nvPr/>
          </p:nvSpPr>
          <p:spPr bwMode="auto">
            <a:xfrm>
              <a:off x="3488" y="1920"/>
              <a:ext cx="208" cy="23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FF0000"/>
                  </a:solidFill>
                  <a:latin typeface="Gill Sans MT" pitchFamily="34" charset="0"/>
                  <a:sym typeface="Wingdings" pitchFamily="2" charset="2"/>
                </a:rPr>
                <a:t></a:t>
              </a:r>
            </a:p>
          </p:txBody>
        </p:sp>
      </p:grpSp>
      <p:grpSp>
        <p:nvGrpSpPr>
          <p:cNvPr id="175207" name="Group 103"/>
          <p:cNvGrpSpPr>
            <a:grpSpLocks/>
          </p:cNvGrpSpPr>
          <p:nvPr/>
        </p:nvGrpSpPr>
        <p:grpSpPr bwMode="auto">
          <a:xfrm>
            <a:off x="1787525" y="2438400"/>
            <a:ext cx="3808413" cy="990600"/>
            <a:chOff x="752" y="1536"/>
            <a:chExt cx="2399" cy="624"/>
          </a:xfrm>
        </p:grpSpPr>
        <p:sp>
          <p:nvSpPr>
            <p:cNvPr id="175153" name="Oval 49"/>
            <p:cNvSpPr>
              <a:spLocks noChangeArrowheads="1"/>
            </p:cNvSpPr>
            <p:nvPr/>
          </p:nvSpPr>
          <p:spPr bwMode="auto">
            <a:xfrm>
              <a:off x="768" y="1584"/>
              <a:ext cx="144" cy="144"/>
            </a:xfrm>
            <a:prstGeom prst="ellipse">
              <a:avLst/>
            </a:prstGeom>
            <a:solidFill>
              <a:srgbClr val="FF99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0</a:t>
              </a:r>
            </a:p>
          </p:txBody>
        </p:sp>
        <p:sp>
          <p:nvSpPr>
            <p:cNvPr id="175154" name="Text Box 50"/>
            <p:cNvSpPr txBox="1">
              <a:spLocks noChangeArrowheads="1"/>
            </p:cNvSpPr>
            <p:nvPr/>
          </p:nvSpPr>
          <p:spPr bwMode="auto">
            <a:xfrm>
              <a:off x="902" y="1729"/>
              <a:ext cx="185" cy="194"/>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T</a:t>
              </a:r>
            </a:p>
          </p:txBody>
        </p:sp>
        <p:sp>
          <p:nvSpPr>
            <p:cNvPr id="175155" name="Line 51"/>
            <p:cNvSpPr>
              <a:spLocks noChangeShapeType="1"/>
            </p:cNvSpPr>
            <p:nvPr/>
          </p:nvSpPr>
          <p:spPr bwMode="auto">
            <a:xfrm>
              <a:off x="1056" y="1536"/>
              <a:ext cx="0" cy="384"/>
            </a:xfrm>
            <a:prstGeom prst="line">
              <a:avLst/>
            </a:prstGeom>
            <a:noFill/>
            <a:ln w="25400">
              <a:solidFill>
                <a:srgbClr val="00008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5156" name="Oval 52"/>
            <p:cNvSpPr>
              <a:spLocks noChangeArrowheads="1"/>
            </p:cNvSpPr>
            <p:nvPr/>
          </p:nvSpPr>
          <p:spPr bwMode="auto">
            <a:xfrm>
              <a:off x="1104" y="1584"/>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1</a:t>
              </a:r>
            </a:p>
          </p:txBody>
        </p:sp>
        <p:sp>
          <p:nvSpPr>
            <p:cNvPr id="175157" name="Text Box 53"/>
            <p:cNvSpPr txBox="1">
              <a:spLocks noChangeArrowheads="1"/>
            </p:cNvSpPr>
            <p:nvPr/>
          </p:nvSpPr>
          <p:spPr bwMode="auto">
            <a:xfrm>
              <a:off x="1238" y="1729"/>
              <a:ext cx="185" cy="194"/>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T</a:t>
              </a:r>
            </a:p>
          </p:txBody>
        </p:sp>
        <p:sp>
          <p:nvSpPr>
            <p:cNvPr id="175158" name="Line 54"/>
            <p:cNvSpPr>
              <a:spLocks noChangeShapeType="1"/>
            </p:cNvSpPr>
            <p:nvPr/>
          </p:nvSpPr>
          <p:spPr bwMode="auto">
            <a:xfrm>
              <a:off x="1392" y="1536"/>
              <a:ext cx="0" cy="384"/>
            </a:xfrm>
            <a:prstGeom prst="line">
              <a:avLst/>
            </a:prstGeom>
            <a:noFill/>
            <a:ln w="25400">
              <a:solidFill>
                <a:srgbClr val="00008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5160" name="Text Box 56"/>
            <p:cNvSpPr txBox="1">
              <a:spLocks noChangeArrowheads="1"/>
            </p:cNvSpPr>
            <p:nvPr/>
          </p:nvSpPr>
          <p:spPr bwMode="auto">
            <a:xfrm>
              <a:off x="1574" y="1729"/>
              <a:ext cx="185" cy="194"/>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T</a:t>
              </a:r>
            </a:p>
          </p:txBody>
        </p:sp>
        <p:sp>
          <p:nvSpPr>
            <p:cNvPr id="175161" name="Line 57"/>
            <p:cNvSpPr>
              <a:spLocks noChangeShapeType="1"/>
            </p:cNvSpPr>
            <p:nvPr/>
          </p:nvSpPr>
          <p:spPr bwMode="auto">
            <a:xfrm>
              <a:off x="1728" y="1536"/>
              <a:ext cx="0" cy="384"/>
            </a:xfrm>
            <a:prstGeom prst="line">
              <a:avLst/>
            </a:prstGeom>
            <a:noFill/>
            <a:ln w="25400">
              <a:solidFill>
                <a:srgbClr val="00008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5163" name="Text Box 59"/>
            <p:cNvSpPr txBox="1">
              <a:spLocks noChangeArrowheads="1"/>
            </p:cNvSpPr>
            <p:nvPr/>
          </p:nvSpPr>
          <p:spPr bwMode="auto">
            <a:xfrm>
              <a:off x="1910" y="1729"/>
              <a:ext cx="185" cy="194"/>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T</a:t>
              </a:r>
            </a:p>
          </p:txBody>
        </p:sp>
        <p:sp>
          <p:nvSpPr>
            <p:cNvPr id="175164" name="Line 60"/>
            <p:cNvSpPr>
              <a:spLocks noChangeShapeType="1"/>
            </p:cNvSpPr>
            <p:nvPr/>
          </p:nvSpPr>
          <p:spPr bwMode="auto">
            <a:xfrm>
              <a:off x="2064" y="1536"/>
              <a:ext cx="0" cy="384"/>
            </a:xfrm>
            <a:prstGeom prst="line">
              <a:avLst/>
            </a:prstGeom>
            <a:noFill/>
            <a:ln w="25400">
              <a:solidFill>
                <a:srgbClr val="00008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5166" name="Text Box 62"/>
            <p:cNvSpPr txBox="1">
              <a:spLocks noChangeArrowheads="1"/>
            </p:cNvSpPr>
            <p:nvPr/>
          </p:nvSpPr>
          <p:spPr bwMode="auto">
            <a:xfrm>
              <a:off x="2246" y="1729"/>
              <a:ext cx="185" cy="194"/>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T</a:t>
              </a:r>
            </a:p>
          </p:txBody>
        </p:sp>
        <p:sp>
          <p:nvSpPr>
            <p:cNvPr id="175167" name="Line 63"/>
            <p:cNvSpPr>
              <a:spLocks noChangeShapeType="1"/>
            </p:cNvSpPr>
            <p:nvPr/>
          </p:nvSpPr>
          <p:spPr bwMode="auto">
            <a:xfrm>
              <a:off x="2400" y="1536"/>
              <a:ext cx="0" cy="384"/>
            </a:xfrm>
            <a:prstGeom prst="line">
              <a:avLst/>
            </a:prstGeom>
            <a:noFill/>
            <a:ln w="25400">
              <a:solidFill>
                <a:srgbClr val="00008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5168" name="Text Box 64"/>
            <p:cNvSpPr txBox="1">
              <a:spLocks noChangeArrowheads="1"/>
            </p:cNvSpPr>
            <p:nvPr/>
          </p:nvSpPr>
          <p:spPr bwMode="auto">
            <a:xfrm>
              <a:off x="2448" y="1584"/>
              <a:ext cx="298" cy="231"/>
            </a:xfrm>
            <a:prstGeom prst="rect">
              <a:avLst/>
            </a:prstGeom>
            <a:noFill/>
            <a:ln w="9525">
              <a:noFill/>
              <a:miter lim="800000"/>
              <a:headEnd/>
              <a:tailEnd/>
            </a:ln>
            <a:effectLst/>
          </p:spPr>
          <p:txBody>
            <a:bodyPr>
              <a:spAutoFit/>
            </a:bodyPr>
            <a:lstStyle/>
            <a:p>
              <a:pPr algn="ctr" fontAlgn="base">
                <a:spcBef>
                  <a:spcPct val="0"/>
                </a:spcBef>
                <a:spcAft>
                  <a:spcPct val="0"/>
                </a:spcAft>
              </a:pPr>
              <a:r>
                <a:rPr lang="en-US">
                  <a:solidFill>
                    <a:srgbClr val="000000"/>
                  </a:solidFill>
                  <a:latin typeface="Gill Sans MT" pitchFamily="34" charset="0"/>
                </a:rPr>
                <a:t>…</a:t>
              </a:r>
            </a:p>
          </p:txBody>
        </p:sp>
        <p:sp>
          <p:nvSpPr>
            <p:cNvPr id="175169" name="Line 65"/>
            <p:cNvSpPr>
              <a:spLocks noChangeShapeType="1"/>
            </p:cNvSpPr>
            <p:nvPr/>
          </p:nvSpPr>
          <p:spPr bwMode="auto">
            <a:xfrm>
              <a:off x="2784" y="1536"/>
              <a:ext cx="0" cy="384"/>
            </a:xfrm>
            <a:prstGeom prst="line">
              <a:avLst/>
            </a:prstGeom>
            <a:noFill/>
            <a:ln w="25400">
              <a:solidFill>
                <a:srgbClr val="00008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5171" name="Text Box 67"/>
            <p:cNvSpPr txBox="1">
              <a:spLocks noChangeArrowheads="1"/>
            </p:cNvSpPr>
            <p:nvPr/>
          </p:nvSpPr>
          <p:spPr bwMode="auto">
            <a:xfrm>
              <a:off x="2966" y="1729"/>
              <a:ext cx="185" cy="194"/>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T</a:t>
              </a:r>
            </a:p>
          </p:txBody>
        </p:sp>
        <p:sp>
          <p:nvSpPr>
            <p:cNvPr id="175172" name="Line 68"/>
            <p:cNvSpPr>
              <a:spLocks noChangeShapeType="1"/>
            </p:cNvSpPr>
            <p:nvPr/>
          </p:nvSpPr>
          <p:spPr bwMode="auto">
            <a:xfrm>
              <a:off x="3120" y="1536"/>
              <a:ext cx="0" cy="384"/>
            </a:xfrm>
            <a:prstGeom prst="line">
              <a:avLst/>
            </a:prstGeom>
            <a:noFill/>
            <a:ln w="25400">
              <a:solidFill>
                <a:srgbClr val="00008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5186" name="Oval 82"/>
            <p:cNvSpPr>
              <a:spLocks noChangeArrowheads="1"/>
            </p:cNvSpPr>
            <p:nvPr/>
          </p:nvSpPr>
          <p:spPr bwMode="auto">
            <a:xfrm>
              <a:off x="1440" y="1584"/>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1</a:t>
              </a:r>
            </a:p>
          </p:txBody>
        </p:sp>
        <p:sp>
          <p:nvSpPr>
            <p:cNvPr id="175187" name="Oval 83"/>
            <p:cNvSpPr>
              <a:spLocks noChangeArrowheads="1"/>
            </p:cNvSpPr>
            <p:nvPr/>
          </p:nvSpPr>
          <p:spPr bwMode="auto">
            <a:xfrm>
              <a:off x="1776" y="1584"/>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1</a:t>
              </a:r>
            </a:p>
          </p:txBody>
        </p:sp>
        <p:sp>
          <p:nvSpPr>
            <p:cNvPr id="175188" name="Oval 84"/>
            <p:cNvSpPr>
              <a:spLocks noChangeArrowheads="1"/>
            </p:cNvSpPr>
            <p:nvPr/>
          </p:nvSpPr>
          <p:spPr bwMode="auto">
            <a:xfrm>
              <a:off x="2112" y="1584"/>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1</a:t>
              </a:r>
            </a:p>
          </p:txBody>
        </p:sp>
        <p:sp>
          <p:nvSpPr>
            <p:cNvPr id="175189" name="Oval 85"/>
            <p:cNvSpPr>
              <a:spLocks noChangeArrowheads="1"/>
            </p:cNvSpPr>
            <p:nvPr/>
          </p:nvSpPr>
          <p:spPr bwMode="auto">
            <a:xfrm>
              <a:off x="2832" y="1584"/>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1</a:t>
              </a:r>
            </a:p>
          </p:txBody>
        </p:sp>
        <p:sp>
          <p:nvSpPr>
            <p:cNvPr id="175197" name="Text Box 93"/>
            <p:cNvSpPr txBox="1">
              <a:spLocks noChangeArrowheads="1"/>
            </p:cNvSpPr>
            <p:nvPr/>
          </p:nvSpPr>
          <p:spPr bwMode="auto">
            <a:xfrm>
              <a:off x="752" y="1920"/>
              <a:ext cx="208" cy="23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FF0000"/>
                  </a:solidFill>
                  <a:latin typeface="Gill Sans MT" pitchFamily="34" charset="0"/>
                  <a:sym typeface="Wingdings" pitchFamily="2" charset="2"/>
                </a:rPr>
                <a:t></a:t>
              </a:r>
            </a:p>
          </p:txBody>
        </p:sp>
        <p:sp>
          <p:nvSpPr>
            <p:cNvPr id="175198" name="Text Box 94"/>
            <p:cNvSpPr txBox="1">
              <a:spLocks noChangeArrowheads="1"/>
            </p:cNvSpPr>
            <p:nvPr/>
          </p:nvSpPr>
          <p:spPr bwMode="auto">
            <a:xfrm>
              <a:off x="1056" y="1929"/>
              <a:ext cx="229" cy="23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8000"/>
                  </a:solidFill>
                  <a:latin typeface="Gill Sans MT" pitchFamily="34" charset="0"/>
                  <a:sym typeface="Wingdings" pitchFamily="2" charset="2"/>
                </a:rPr>
                <a:t></a:t>
              </a:r>
            </a:p>
          </p:txBody>
        </p:sp>
        <p:sp>
          <p:nvSpPr>
            <p:cNvPr id="175199" name="Text Box 95"/>
            <p:cNvSpPr txBox="1">
              <a:spLocks noChangeArrowheads="1"/>
            </p:cNvSpPr>
            <p:nvPr/>
          </p:nvSpPr>
          <p:spPr bwMode="auto">
            <a:xfrm>
              <a:off x="1440" y="1929"/>
              <a:ext cx="229" cy="23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8000"/>
                  </a:solidFill>
                  <a:latin typeface="Gill Sans MT" pitchFamily="34" charset="0"/>
                  <a:sym typeface="Wingdings" pitchFamily="2" charset="2"/>
                </a:rPr>
                <a:t></a:t>
              </a:r>
            </a:p>
          </p:txBody>
        </p:sp>
        <p:sp>
          <p:nvSpPr>
            <p:cNvPr id="175200" name="Text Box 96"/>
            <p:cNvSpPr txBox="1">
              <a:spLocks noChangeArrowheads="1"/>
            </p:cNvSpPr>
            <p:nvPr/>
          </p:nvSpPr>
          <p:spPr bwMode="auto">
            <a:xfrm>
              <a:off x="1776" y="1929"/>
              <a:ext cx="229" cy="23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8000"/>
                  </a:solidFill>
                  <a:latin typeface="Gill Sans MT" pitchFamily="34" charset="0"/>
                  <a:sym typeface="Wingdings" pitchFamily="2" charset="2"/>
                </a:rPr>
                <a:t></a:t>
              </a:r>
            </a:p>
          </p:txBody>
        </p:sp>
        <p:sp>
          <p:nvSpPr>
            <p:cNvPr id="175201" name="Text Box 97"/>
            <p:cNvSpPr txBox="1">
              <a:spLocks noChangeArrowheads="1"/>
            </p:cNvSpPr>
            <p:nvPr/>
          </p:nvSpPr>
          <p:spPr bwMode="auto">
            <a:xfrm>
              <a:off x="2112" y="1929"/>
              <a:ext cx="229" cy="23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8000"/>
                  </a:solidFill>
                  <a:latin typeface="Gill Sans MT" pitchFamily="34" charset="0"/>
                  <a:sym typeface="Wingdings" pitchFamily="2" charset="2"/>
                </a:rPr>
                <a:t></a:t>
              </a:r>
            </a:p>
          </p:txBody>
        </p:sp>
        <p:sp>
          <p:nvSpPr>
            <p:cNvPr id="175202" name="Text Box 98"/>
            <p:cNvSpPr txBox="1">
              <a:spLocks noChangeArrowheads="1"/>
            </p:cNvSpPr>
            <p:nvPr/>
          </p:nvSpPr>
          <p:spPr bwMode="auto">
            <a:xfrm>
              <a:off x="2832" y="1929"/>
              <a:ext cx="229" cy="23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8000"/>
                  </a:solidFill>
                  <a:latin typeface="Gill Sans MT" pitchFamily="34" charset="0"/>
                  <a:sym typeface="Wingdings" pitchFamily="2" charset="2"/>
                </a:rPr>
                <a:t></a:t>
              </a:r>
            </a:p>
          </p:txBody>
        </p:sp>
      </p:grpSp>
      <p:grpSp>
        <p:nvGrpSpPr>
          <p:cNvPr id="175210" name="Group 106"/>
          <p:cNvGrpSpPr>
            <a:grpSpLocks/>
          </p:cNvGrpSpPr>
          <p:nvPr/>
        </p:nvGrpSpPr>
        <p:grpSpPr bwMode="auto">
          <a:xfrm>
            <a:off x="6689725" y="2438400"/>
            <a:ext cx="506413" cy="990600"/>
            <a:chOff x="3840" y="1536"/>
            <a:chExt cx="319" cy="624"/>
          </a:xfrm>
        </p:grpSpPr>
        <p:sp>
          <p:nvSpPr>
            <p:cNvPr id="175180" name="Text Box 76"/>
            <p:cNvSpPr txBox="1">
              <a:spLocks noChangeArrowheads="1"/>
            </p:cNvSpPr>
            <p:nvPr/>
          </p:nvSpPr>
          <p:spPr bwMode="auto">
            <a:xfrm>
              <a:off x="3974" y="1729"/>
              <a:ext cx="185" cy="194"/>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T</a:t>
              </a:r>
            </a:p>
          </p:txBody>
        </p:sp>
        <p:sp>
          <p:nvSpPr>
            <p:cNvPr id="175181" name="Line 77"/>
            <p:cNvSpPr>
              <a:spLocks noChangeShapeType="1"/>
            </p:cNvSpPr>
            <p:nvPr/>
          </p:nvSpPr>
          <p:spPr bwMode="auto">
            <a:xfrm>
              <a:off x="4128" y="1536"/>
              <a:ext cx="0" cy="384"/>
            </a:xfrm>
            <a:prstGeom prst="line">
              <a:avLst/>
            </a:prstGeom>
            <a:noFill/>
            <a:ln w="25400">
              <a:solidFill>
                <a:srgbClr val="00008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5191" name="Oval 87"/>
            <p:cNvSpPr>
              <a:spLocks noChangeArrowheads="1"/>
            </p:cNvSpPr>
            <p:nvPr/>
          </p:nvSpPr>
          <p:spPr bwMode="auto">
            <a:xfrm>
              <a:off x="3840" y="1584"/>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1</a:t>
              </a:r>
            </a:p>
          </p:txBody>
        </p:sp>
        <p:sp>
          <p:nvSpPr>
            <p:cNvPr id="175203" name="Text Box 99"/>
            <p:cNvSpPr txBox="1">
              <a:spLocks noChangeArrowheads="1"/>
            </p:cNvSpPr>
            <p:nvPr/>
          </p:nvSpPr>
          <p:spPr bwMode="auto">
            <a:xfrm>
              <a:off x="3840" y="1929"/>
              <a:ext cx="229" cy="23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8000"/>
                  </a:solidFill>
                  <a:latin typeface="Gill Sans MT" pitchFamily="34" charset="0"/>
                  <a:sym typeface="Wingdings" pitchFamily="2" charset="2"/>
                </a:rPr>
                <a:t></a:t>
              </a:r>
            </a:p>
          </p:txBody>
        </p:sp>
      </p:grpSp>
      <p:grpSp>
        <p:nvGrpSpPr>
          <p:cNvPr id="175211" name="Group 107"/>
          <p:cNvGrpSpPr>
            <a:grpSpLocks/>
          </p:cNvGrpSpPr>
          <p:nvPr/>
        </p:nvGrpSpPr>
        <p:grpSpPr bwMode="auto">
          <a:xfrm>
            <a:off x="7223125" y="2438400"/>
            <a:ext cx="1006475" cy="990600"/>
            <a:chOff x="4176" y="1536"/>
            <a:chExt cx="634" cy="624"/>
          </a:xfrm>
        </p:grpSpPr>
        <p:sp>
          <p:nvSpPr>
            <p:cNvPr id="175183" name="Text Box 79"/>
            <p:cNvSpPr txBox="1">
              <a:spLocks noChangeArrowheads="1"/>
            </p:cNvSpPr>
            <p:nvPr/>
          </p:nvSpPr>
          <p:spPr bwMode="auto">
            <a:xfrm>
              <a:off x="4328" y="1729"/>
              <a:ext cx="185" cy="194"/>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T</a:t>
              </a:r>
            </a:p>
          </p:txBody>
        </p:sp>
        <p:sp>
          <p:nvSpPr>
            <p:cNvPr id="175184" name="Line 80"/>
            <p:cNvSpPr>
              <a:spLocks noChangeShapeType="1"/>
            </p:cNvSpPr>
            <p:nvPr/>
          </p:nvSpPr>
          <p:spPr bwMode="auto">
            <a:xfrm>
              <a:off x="4482" y="1536"/>
              <a:ext cx="0" cy="384"/>
            </a:xfrm>
            <a:prstGeom prst="line">
              <a:avLst/>
            </a:prstGeom>
            <a:noFill/>
            <a:ln w="25400">
              <a:solidFill>
                <a:srgbClr val="00008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5185" name="Text Box 81"/>
            <p:cNvSpPr txBox="1">
              <a:spLocks noChangeArrowheads="1"/>
            </p:cNvSpPr>
            <p:nvPr/>
          </p:nvSpPr>
          <p:spPr bwMode="auto">
            <a:xfrm>
              <a:off x="4512" y="1584"/>
              <a:ext cx="298" cy="231"/>
            </a:xfrm>
            <a:prstGeom prst="rect">
              <a:avLst/>
            </a:prstGeom>
            <a:noFill/>
            <a:ln w="9525">
              <a:noFill/>
              <a:miter lim="800000"/>
              <a:headEnd/>
              <a:tailEnd/>
            </a:ln>
            <a:effectLst/>
          </p:spPr>
          <p:txBody>
            <a:bodyPr>
              <a:spAutoFit/>
            </a:bodyPr>
            <a:lstStyle/>
            <a:p>
              <a:pPr algn="ctr" fontAlgn="base">
                <a:spcBef>
                  <a:spcPct val="0"/>
                </a:spcBef>
                <a:spcAft>
                  <a:spcPct val="0"/>
                </a:spcAft>
              </a:pPr>
              <a:r>
                <a:rPr lang="en-US">
                  <a:solidFill>
                    <a:srgbClr val="000000"/>
                  </a:solidFill>
                  <a:latin typeface="Gill Sans MT" pitchFamily="34" charset="0"/>
                </a:rPr>
                <a:t>…</a:t>
              </a:r>
            </a:p>
          </p:txBody>
        </p:sp>
        <p:sp>
          <p:nvSpPr>
            <p:cNvPr id="175192" name="Oval 88"/>
            <p:cNvSpPr>
              <a:spLocks noChangeArrowheads="1"/>
            </p:cNvSpPr>
            <p:nvPr/>
          </p:nvSpPr>
          <p:spPr bwMode="auto">
            <a:xfrm>
              <a:off x="4176" y="1584"/>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dirty="0">
                  <a:solidFill>
                    <a:srgbClr val="808080"/>
                  </a:solidFill>
                  <a:latin typeface="Gill Sans MT" pitchFamily="34" charset="0"/>
                </a:rPr>
                <a:t>1</a:t>
              </a:r>
            </a:p>
          </p:txBody>
        </p:sp>
        <p:sp>
          <p:nvSpPr>
            <p:cNvPr id="175204" name="Text Box 100"/>
            <p:cNvSpPr txBox="1">
              <a:spLocks noChangeArrowheads="1"/>
            </p:cNvSpPr>
            <p:nvPr/>
          </p:nvSpPr>
          <p:spPr bwMode="auto">
            <a:xfrm>
              <a:off x="4176" y="1929"/>
              <a:ext cx="229" cy="23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8000"/>
                  </a:solidFill>
                  <a:latin typeface="Gill Sans MT" pitchFamily="34" charset="0"/>
                  <a:sym typeface="Wingdings" pitchFamily="2" charset="2"/>
                </a:rPr>
                <a:t></a:t>
              </a:r>
            </a:p>
          </p:txBody>
        </p:sp>
      </p:grpSp>
      <p:grpSp>
        <p:nvGrpSpPr>
          <p:cNvPr id="175214" name="Group 110"/>
          <p:cNvGrpSpPr>
            <a:grpSpLocks/>
          </p:cNvGrpSpPr>
          <p:nvPr/>
        </p:nvGrpSpPr>
        <p:grpSpPr bwMode="auto">
          <a:xfrm>
            <a:off x="1660525" y="3505200"/>
            <a:ext cx="3935413" cy="1447800"/>
            <a:chOff x="672" y="2208"/>
            <a:chExt cx="2479" cy="912"/>
          </a:xfrm>
        </p:grpSpPr>
        <p:sp>
          <p:nvSpPr>
            <p:cNvPr id="175108" name="Oval 4"/>
            <p:cNvSpPr>
              <a:spLocks noChangeArrowheads="1"/>
            </p:cNvSpPr>
            <p:nvPr/>
          </p:nvSpPr>
          <p:spPr bwMode="auto">
            <a:xfrm>
              <a:off x="768" y="2400"/>
              <a:ext cx="144" cy="144"/>
            </a:xfrm>
            <a:prstGeom prst="ellipse">
              <a:avLst/>
            </a:prstGeom>
            <a:solidFill>
              <a:srgbClr val="FF99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0</a:t>
              </a:r>
            </a:p>
          </p:txBody>
        </p:sp>
        <p:sp>
          <p:nvSpPr>
            <p:cNvPr id="175109" name="Text Box 5"/>
            <p:cNvSpPr txBox="1">
              <a:spLocks noChangeArrowheads="1"/>
            </p:cNvSpPr>
            <p:nvPr/>
          </p:nvSpPr>
          <p:spPr bwMode="auto">
            <a:xfrm>
              <a:off x="902" y="2545"/>
              <a:ext cx="185" cy="194"/>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T</a:t>
              </a:r>
            </a:p>
          </p:txBody>
        </p:sp>
        <p:sp>
          <p:nvSpPr>
            <p:cNvPr id="175110" name="Line 6"/>
            <p:cNvSpPr>
              <a:spLocks noChangeShapeType="1"/>
            </p:cNvSpPr>
            <p:nvPr/>
          </p:nvSpPr>
          <p:spPr bwMode="auto">
            <a:xfrm>
              <a:off x="1056" y="2352"/>
              <a:ext cx="0" cy="384"/>
            </a:xfrm>
            <a:prstGeom prst="line">
              <a:avLst/>
            </a:prstGeom>
            <a:noFill/>
            <a:ln w="25400">
              <a:solidFill>
                <a:srgbClr val="00008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5111" name="Oval 7"/>
            <p:cNvSpPr>
              <a:spLocks noChangeArrowheads="1"/>
            </p:cNvSpPr>
            <p:nvPr/>
          </p:nvSpPr>
          <p:spPr bwMode="auto">
            <a:xfrm>
              <a:off x="1104" y="2400"/>
              <a:ext cx="144" cy="144"/>
            </a:xfrm>
            <a:prstGeom prst="ellipse">
              <a:avLst/>
            </a:prstGeom>
            <a:solidFill>
              <a:srgbClr val="FF99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1</a:t>
              </a:r>
            </a:p>
          </p:txBody>
        </p:sp>
        <p:sp>
          <p:nvSpPr>
            <p:cNvPr id="175112" name="Text Box 8"/>
            <p:cNvSpPr txBox="1">
              <a:spLocks noChangeArrowheads="1"/>
            </p:cNvSpPr>
            <p:nvPr/>
          </p:nvSpPr>
          <p:spPr bwMode="auto">
            <a:xfrm>
              <a:off x="1238" y="2545"/>
              <a:ext cx="185" cy="194"/>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T</a:t>
              </a:r>
            </a:p>
          </p:txBody>
        </p:sp>
        <p:sp>
          <p:nvSpPr>
            <p:cNvPr id="175113" name="Line 9"/>
            <p:cNvSpPr>
              <a:spLocks noChangeShapeType="1"/>
            </p:cNvSpPr>
            <p:nvPr/>
          </p:nvSpPr>
          <p:spPr bwMode="auto">
            <a:xfrm>
              <a:off x="1392" y="2352"/>
              <a:ext cx="0" cy="384"/>
            </a:xfrm>
            <a:prstGeom prst="line">
              <a:avLst/>
            </a:prstGeom>
            <a:noFill/>
            <a:ln w="25400">
              <a:solidFill>
                <a:srgbClr val="00008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5114" name="Oval 10"/>
            <p:cNvSpPr>
              <a:spLocks noChangeArrowheads="1"/>
            </p:cNvSpPr>
            <p:nvPr/>
          </p:nvSpPr>
          <p:spPr bwMode="auto">
            <a:xfrm>
              <a:off x="1440" y="2400"/>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2</a:t>
              </a:r>
            </a:p>
          </p:txBody>
        </p:sp>
        <p:sp>
          <p:nvSpPr>
            <p:cNvPr id="175115" name="Text Box 11"/>
            <p:cNvSpPr txBox="1">
              <a:spLocks noChangeArrowheads="1"/>
            </p:cNvSpPr>
            <p:nvPr/>
          </p:nvSpPr>
          <p:spPr bwMode="auto">
            <a:xfrm>
              <a:off x="1574" y="2545"/>
              <a:ext cx="185" cy="194"/>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T</a:t>
              </a:r>
            </a:p>
          </p:txBody>
        </p:sp>
        <p:sp>
          <p:nvSpPr>
            <p:cNvPr id="175116" name="Line 12"/>
            <p:cNvSpPr>
              <a:spLocks noChangeShapeType="1"/>
            </p:cNvSpPr>
            <p:nvPr/>
          </p:nvSpPr>
          <p:spPr bwMode="auto">
            <a:xfrm>
              <a:off x="1728" y="2352"/>
              <a:ext cx="0" cy="384"/>
            </a:xfrm>
            <a:prstGeom prst="line">
              <a:avLst/>
            </a:prstGeom>
            <a:noFill/>
            <a:ln w="25400">
              <a:solidFill>
                <a:srgbClr val="00008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5117" name="Oval 13"/>
            <p:cNvSpPr>
              <a:spLocks noChangeArrowheads="1"/>
            </p:cNvSpPr>
            <p:nvPr/>
          </p:nvSpPr>
          <p:spPr bwMode="auto">
            <a:xfrm>
              <a:off x="1776" y="2400"/>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3</a:t>
              </a:r>
            </a:p>
          </p:txBody>
        </p:sp>
        <p:sp>
          <p:nvSpPr>
            <p:cNvPr id="175118" name="Text Box 14"/>
            <p:cNvSpPr txBox="1">
              <a:spLocks noChangeArrowheads="1"/>
            </p:cNvSpPr>
            <p:nvPr/>
          </p:nvSpPr>
          <p:spPr bwMode="auto">
            <a:xfrm>
              <a:off x="1910" y="2545"/>
              <a:ext cx="185" cy="194"/>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T</a:t>
              </a:r>
            </a:p>
          </p:txBody>
        </p:sp>
        <p:sp>
          <p:nvSpPr>
            <p:cNvPr id="175119" name="Line 15"/>
            <p:cNvSpPr>
              <a:spLocks noChangeShapeType="1"/>
            </p:cNvSpPr>
            <p:nvPr/>
          </p:nvSpPr>
          <p:spPr bwMode="auto">
            <a:xfrm>
              <a:off x="2064" y="2352"/>
              <a:ext cx="0" cy="384"/>
            </a:xfrm>
            <a:prstGeom prst="line">
              <a:avLst/>
            </a:prstGeom>
            <a:noFill/>
            <a:ln w="25400">
              <a:solidFill>
                <a:srgbClr val="00008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5120" name="Oval 16"/>
            <p:cNvSpPr>
              <a:spLocks noChangeArrowheads="1"/>
            </p:cNvSpPr>
            <p:nvPr/>
          </p:nvSpPr>
          <p:spPr bwMode="auto">
            <a:xfrm>
              <a:off x="2112" y="2400"/>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3</a:t>
              </a:r>
            </a:p>
          </p:txBody>
        </p:sp>
        <p:sp>
          <p:nvSpPr>
            <p:cNvPr id="175121" name="Text Box 17"/>
            <p:cNvSpPr txBox="1">
              <a:spLocks noChangeArrowheads="1"/>
            </p:cNvSpPr>
            <p:nvPr/>
          </p:nvSpPr>
          <p:spPr bwMode="auto">
            <a:xfrm>
              <a:off x="2246" y="2545"/>
              <a:ext cx="185" cy="194"/>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T</a:t>
              </a:r>
            </a:p>
          </p:txBody>
        </p:sp>
        <p:sp>
          <p:nvSpPr>
            <p:cNvPr id="175122" name="Line 18"/>
            <p:cNvSpPr>
              <a:spLocks noChangeShapeType="1"/>
            </p:cNvSpPr>
            <p:nvPr/>
          </p:nvSpPr>
          <p:spPr bwMode="auto">
            <a:xfrm>
              <a:off x="2400" y="2352"/>
              <a:ext cx="0" cy="384"/>
            </a:xfrm>
            <a:prstGeom prst="line">
              <a:avLst/>
            </a:prstGeom>
            <a:noFill/>
            <a:ln w="25400">
              <a:solidFill>
                <a:srgbClr val="00008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5123" name="Text Box 19"/>
            <p:cNvSpPr txBox="1">
              <a:spLocks noChangeArrowheads="1"/>
            </p:cNvSpPr>
            <p:nvPr/>
          </p:nvSpPr>
          <p:spPr bwMode="auto">
            <a:xfrm>
              <a:off x="2448" y="2400"/>
              <a:ext cx="298" cy="231"/>
            </a:xfrm>
            <a:prstGeom prst="rect">
              <a:avLst/>
            </a:prstGeom>
            <a:noFill/>
            <a:ln w="9525">
              <a:noFill/>
              <a:miter lim="800000"/>
              <a:headEnd/>
              <a:tailEnd/>
            </a:ln>
            <a:effectLst/>
          </p:spPr>
          <p:txBody>
            <a:bodyPr>
              <a:spAutoFit/>
            </a:bodyPr>
            <a:lstStyle/>
            <a:p>
              <a:pPr algn="ctr" fontAlgn="base">
                <a:spcBef>
                  <a:spcPct val="0"/>
                </a:spcBef>
                <a:spcAft>
                  <a:spcPct val="0"/>
                </a:spcAft>
              </a:pPr>
              <a:r>
                <a:rPr lang="en-US">
                  <a:solidFill>
                    <a:srgbClr val="000000"/>
                  </a:solidFill>
                  <a:latin typeface="Gill Sans MT" pitchFamily="34" charset="0"/>
                </a:rPr>
                <a:t>…</a:t>
              </a:r>
            </a:p>
          </p:txBody>
        </p:sp>
        <p:sp>
          <p:nvSpPr>
            <p:cNvPr id="175124" name="Line 20"/>
            <p:cNvSpPr>
              <a:spLocks noChangeShapeType="1"/>
            </p:cNvSpPr>
            <p:nvPr/>
          </p:nvSpPr>
          <p:spPr bwMode="auto">
            <a:xfrm>
              <a:off x="2784" y="2352"/>
              <a:ext cx="0" cy="384"/>
            </a:xfrm>
            <a:prstGeom prst="line">
              <a:avLst/>
            </a:prstGeom>
            <a:noFill/>
            <a:ln w="25400">
              <a:solidFill>
                <a:srgbClr val="00008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5125" name="Oval 21"/>
            <p:cNvSpPr>
              <a:spLocks noChangeArrowheads="1"/>
            </p:cNvSpPr>
            <p:nvPr/>
          </p:nvSpPr>
          <p:spPr bwMode="auto">
            <a:xfrm>
              <a:off x="2832" y="2400"/>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3</a:t>
              </a:r>
            </a:p>
          </p:txBody>
        </p:sp>
        <p:sp>
          <p:nvSpPr>
            <p:cNvPr id="175126" name="Text Box 22"/>
            <p:cNvSpPr txBox="1">
              <a:spLocks noChangeArrowheads="1"/>
            </p:cNvSpPr>
            <p:nvPr/>
          </p:nvSpPr>
          <p:spPr bwMode="auto">
            <a:xfrm>
              <a:off x="2966" y="2545"/>
              <a:ext cx="185" cy="194"/>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T</a:t>
              </a:r>
            </a:p>
          </p:txBody>
        </p:sp>
        <p:sp>
          <p:nvSpPr>
            <p:cNvPr id="175127" name="Line 23"/>
            <p:cNvSpPr>
              <a:spLocks noChangeShapeType="1"/>
            </p:cNvSpPr>
            <p:nvPr/>
          </p:nvSpPr>
          <p:spPr bwMode="auto">
            <a:xfrm>
              <a:off x="3120" y="2352"/>
              <a:ext cx="0" cy="384"/>
            </a:xfrm>
            <a:prstGeom prst="line">
              <a:avLst/>
            </a:prstGeom>
            <a:noFill/>
            <a:ln w="25400">
              <a:solidFill>
                <a:srgbClr val="00008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75142" name="Text Box 38"/>
            <p:cNvSpPr txBox="1">
              <a:spLocks noChangeArrowheads="1"/>
            </p:cNvSpPr>
            <p:nvPr/>
          </p:nvSpPr>
          <p:spPr bwMode="auto">
            <a:xfrm>
              <a:off x="1105" y="2793"/>
              <a:ext cx="208" cy="23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FF0000"/>
                  </a:solidFill>
                  <a:latin typeface="Gill Sans MT" pitchFamily="34" charset="0"/>
                  <a:sym typeface="Wingdings" pitchFamily="2" charset="2"/>
                </a:rPr>
                <a:t></a:t>
              </a:r>
            </a:p>
          </p:txBody>
        </p:sp>
        <p:sp>
          <p:nvSpPr>
            <p:cNvPr id="175143" name="Text Box 39"/>
            <p:cNvSpPr txBox="1">
              <a:spLocks noChangeArrowheads="1"/>
            </p:cNvSpPr>
            <p:nvPr/>
          </p:nvSpPr>
          <p:spPr bwMode="auto">
            <a:xfrm>
              <a:off x="1441" y="2793"/>
              <a:ext cx="229" cy="23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8000"/>
                  </a:solidFill>
                  <a:latin typeface="Gill Sans MT" pitchFamily="34" charset="0"/>
                  <a:sym typeface="Wingdings" pitchFamily="2" charset="2"/>
                </a:rPr>
                <a:t></a:t>
              </a:r>
            </a:p>
          </p:txBody>
        </p:sp>
        <p:sp>
          <p:nvSpPr>
            <p:cNvPr id="175144" name="Text Box 40"/>
            <p:cNvSpPr txBox="1">
              <a:spLocks noChangeArrowheads="1"/>
            </p:cNvSpPr>
            <p:nvPr/>
          </p:nvSpPr>
          <p:spPr bwMode="auto">
            <a:xfrm>
              <a:off x="1787" y="2784"/>
              <a:ext cx="229" cy="23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8000"/>
                  </a:solidFill>
                  <a:latin typeface="Gill Sans MT" pitchFamily="34" charset="0"/>
                  <a:sym typeface="Wingdings" pitchFamily="2" charset="2"/>
                </a:rPr>
                <a:t></a:t>
              </a:r>
            </a:p>
          </p:txBody>
        </p:sp>
        <p:sp>
          <p:nvSpPr>
            <p:cNvPr id="175145" name="Text Box 41"/>
            <p:cNvSpPr txBox="1">
              <a:spLocks noChangeArrowheads="1"/>
            </p:cNvSpPr>
            <p:nvPr/>
          </p:nvSpPr>
          <p:spPr bwMode="auto">
            <a:xfrm>
              <a:off x="2123" y="2784"/>
              <a:ext cx="229" cy="23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8000"/>
                  </a:solidFill>
                  <a:latin typeface="Gill Sans MT" pitchFamily="34" charset="0"/>
                  <a:sym typeface="Wingdings" pitchFamily="2" charset="2"/>
                </a:rPr>
                <a:t></a:t>
              </a:r>
            </a:p>
          </p:txBody>
        </p:sp>
        <p:sp>
          <p:nvSpPr>
            <p:cNvPr id="175146" name="Text Box 42"/>
            <p:cNvSpPr txBox="1">
              <a:spLocks noChangeArrowheads="1"/>
            </p:cNvSpPr>
            <p:nvPr/>
          </p:nvSpPr>
          <p:spPr bwMode="auto">
            <a:xfrm>
              <a:off x="2795" y="2784"/>
              <a:ext cx="229" cy="23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008000"/>
                  </a:solidFill>
                  <a:latin typeface="Gill Sans MT" pitchFamily="34" charset="0"/>
                  <a:sym typeface="Wingdings" pitchFamily="2" charset="2"/>
                </a:rPr>
                <a:t></a:t>
              </a:r>
            </a:p>
          </p:txBody>
        </p:sp>
        <p:sp>
          <p:nvSpPr>
            <p:cNvPr id="175151" name="Text Box 47"/>
            <p:cNvSpPr txBox="1">
              <a:spLocks noChangeArrowheads="1"/>
            </p:cNvSpPr>
            <p:nvPr/>
          </p:nvSpPr>
          <p:spPr bwMode="auto">
            <a:xfrm>
              <a:off x="768" y="2793"/>
              <a:ext cx="208" cy="23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FF0000"/>
                  </a:solidFill>
                  <a:latin typeface="Gill Sans MT" pitchFamily="34" charset="0"/>
                  <a:sym typeface="Wingdings" pitchFamily="2" charset="2"/>
                </a:rPr>
                <a:t></a:t>
              </a:r>
            </a:p>
          </p:txBody>
        </p:sp>
        <p:sp>
          <p:nvSpPr>
            <p:cNvPr id="175206" name="Rectangle 102"/>
            <p:cNvSpPr>
              <a:spLocks noChangeArrowheads="1"/>
            </p:cNvSpPr>
            <p:nvPr/>
          </p:nvSpPr>
          <p:spPr bwMode="auto">
            <a:xfrm>
              <a:off x="672" y="2208"/>
              <a:ext cx="720" cy="912"/>
            </a:xfrm>
            <a:prstGeom prst="rect">
              <a:avLst/>
            </a:prstGeom>
            <a:solidFill>
              <a:srgbClr val="000000">
                <a:alpha val="50000"/>
              </a:srgbClr>
            </a:solid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grpSp>
        <p:nvGrpSpPr>
          <p:cNvPr id="175213" name="Group 109"/>
          <p:cNvGrpSpPr>
            <a:grpSpLocks/>
          </p:cNvGrpSpPr>
          <p:nvPr/>
        </p:nvGrpSpPr>
        <p:grpSpPr bwMode="auto">
          <a:xfrm>
            <a:off x="1660525" y="1981200"/>
            <a:ext cx="2895600" cy="1524000"/>
            <a:chOff x="672" y="1248"/>
            <a:chExt cx="1824" cy="960"/>
          </a:xfrm>
        </p:grpSpPr>
        <p:sp>
          <p:nvSpPr>
            <p:cNvPr id="175205" name="Rectangle 101"/>
            <p:cNvSpPr>
              <a:spLocks noChangeArrowheads="1"/>
            </p:cNvSpPr>
            <p:nvPr/>
          </p:nvSpPr>
          <p:spPr bwMode="auto">
            <a:xfrm>
              <a:off x="672" y="1296"/>
              <a:ext cx="384" cy="912"/>
            </a:xfrm>
            <a:prstGeom prst="rect">
              <a:avLst/>
            </a:prstGeom>
            <a:solidFill>
              <a:srgbClr val="000000">
                <a:alpha val="50000"/>
              </a:srgbClr>
            </a:solid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75212" name="AutoShape 108"/>
            <p:cNvSpPr>
              <a:spLocks noChangeArrowheads="1"/>
            </p:cNvSpPr>
            <p:nvPr/>
          </p:nvSpPr>
          <p:spPr bwMode="auto">
            <a:xfrm>
              <a:off x="912" y="1248"/>
              <a:ext cx="1584" cy="240"/>
            </a:xfrm>
            <a:prstGeom prst="roundRect">
              <a:avLst>
                <a:gd name="adj" fmla="val 16667"/>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latin typeface="Gill Sans MT" pitchFamily="34" charset="0"/>
                </a:rPr>
                <a:t>Initial Training/Warm-up</a:t>
              </a:r>
            </a:p>
          </p:txBody>
        </p:sp>
      </p:grpSp>
      <p:sp>
        <p:nvSpPr>
          <p:cNvPr id="175218" name="Text Box 114"/>
          <p:cNvSpPr txBox="1">
            <a:spLocks noChangeArrowheads="1"/>
          </p:cNvSpPr>
          <p:nvPr/>
        </p:nvSpPr>
        <p:spPr bwMode="auto">
          <a:xfrm>
            <a:off x="914400" y="2058988"/>
            <a:ext cx="630301"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1bC:</a:t>
            </a:r>
          </a:p>
        </p:txBody>
      </p:sp>
      <p:sp>
        <p:nvSpPr>
          <p:cNvPr id="175219" name="Text Box 115"/>
          <p:cNvSpPr txBox="1">
            <a:spLocks noChangeArrowheads="1"/>
          </p:cNvSpPr>
          <p:nvPr/>
        </p:nvSpPr>
        <p:spPr bwMode="auto">
          <a:xfrm>
            <a:off x="914400" y="3506788"/>
            <a:ext cx="630301"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2bC:</a:t>
            </a:r>
          </a:p>
        </p:txBody>
      </p:sp>
      <p:sp>
        <p:nvSpPr>
          <p:cNvPr id="175220" name="AutoShape 116"/>
          <p:cNvSpPr>
            <a:spLocks noChangeArrowheads="1"/>
          </p:cNvSpPr>
          <p:nvPr/>
        </p:nvSpPr>
        <p:spPr bwMode="auto">
          <a:xfrm>
            <a:off x="3886200" y="4953000"/>
            <a:ext cx="4038600" cy="914400"/>
          </a:xfrm>
          <a:prstGeom prst="roundRect">
            <a:avLst>
              <a:gd name="adj" fmla="val 16667"/>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FFFFFF"/>
                </a:solidFill>
                <a:latin typeface="Gill Sans MT" pitchFamily="34" charset="0"/>
              </a:rPr>
              <a:t>Only 1 </a:t>
            </a:r>
            <a:r>
              <a:rPr lang="en-US" dirty="0" err="1">
                <a:solidFill>
                  <a:srgbClr val="FFFFFF"/>
                </a:solidFill>
                <a:latin typeface="Gill Sans MT" pitchFamily="34" charset="0"/>
              </a:rPr>
              <a:t>Mispredict</a:t>
            </a:r>
            <a:r>
              <a:rPr lang="en-US" dirty="0">
                <a:solidFill>
                  <a:srgbClr val="FFFFFF"/>
                </a:solidFill>
                <a:latin typeface="Gill Sans MT" pitchFamily="34" charset="0"/>
              </a:rPr>
              <a:t> per N branches now!</a:t>
            </a:r>
          </a:p>
          <a:p>
            <a:pPr algn="ctr" fontAlgn="base">
              <a:spcBef>
                <a:spcPct val="0"/>
              </a:spcBef>
              <a:spcAft>
                <a:spcPct val="0"/>
              </a:spcAft>
            </a:pPr>
            <a:r>
              <a:rPr lang="en-US" dirty="0">
                <a:solidFill>
                  <a:srgbClr val="FFFFFF"/>
                </a:solidFill>
                <a:latin typeface="Gill Sans MT" pitchFamily="34" charset="0"/>
              </a:rPr>
              <a:t>DC08: 99.999%	DC44: 99.0%</a:t>
            </a:r>
          </a:p>
        </p:txBody>
      </p:sp>
      <p:sp>
        <p:nvSpPr>
          <p:cNvPr id="108" name="TextBox 107"/>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2x reduction in </a:t>
            </a:r>
            <a:r>
              <a:rPr lang="en-US" sz="3200" dirty="0" err="1">
                <a:solidFill>
                  <a:schemeClr val="bg1"/>
                </a:solidFill>
              </a:rPr>
              <a:t>misprediction</a:t>
            </a:r>
            <a:r>
              <a:rPr lang="en-US" sz="3200" dirty="0">
                <a:solidFill>
                  <a:schemeClr val="bg1"/>
                </a:solidFill>
              </a:rPr>
              <a:t> rate</a:t>
            </a:r>
          </a:p>
        </p:txBody>
      </p:sp>
    </p:spTree>
    <p:extLst>
      <p:ext uri="{BB962C8B-B14F-4D97-AF65-F5344CB8AC3E}">
        <p14:creationId xmlns:p14="http://schemas.microsoft.com/office/powerpoint/2010/main" val="1027779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52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52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52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52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52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52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52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52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52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52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52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219" grpId="0"/>
      <p:bldP spid="175220" grpId="0" animBg="1"/>
      <p:bldP spid="10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normAutofit fontScale="90000"/>
          </a:bodyPr>
          <a:lstStyle/>
          <a:p>
            <a:r>
              <a:rPr lang="en-US" dirty="0"/>
              <a:t>Typical Organization of 2bC Predictor</a:t>
            </a:r>
          </a:p>
        </p:txBody>
      </p:sp>
      <p:sp>
        <p:nvSpPr>
          <p:cNvPr id="180228" name="Text Box 4"/>
          <p:cNvSpPr txBox="1">
            <a:spLocks noChangeArrowheads="1"/>
          </p:cNvSpPr>
          <p:nvPr/>
        </p:nvSpPr>
        <p:spPr bwMode="auto">
          <a:xfrm>
            <a:off x="1050925" y="2478089"/>
            <a:ext cx="465192"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PC</a:t>
            </a:r>
          </a:p>
        </p:txBody>
      </p:sp>
      <p:sp>
        <p:nvSpPr>
          <p:cNvPr id="180229" name="Line 5"/>
          <p:cNvSpPr>
            <a:spLocks noChangeShapeType="1"/>
          </p:cNvSpPr>
          <p:nvPr/>
        </p:nvSpPr>
        <p:spPr bwMode="auto">
          <a:xfrm>
            <a:off x="1524000" y="2668589"/>
            <a:ext cx="990600"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80230" name="AutoShape 6"/>
          <p:cNvSpPr>
            <a:spLocks noChangeArrowheads="1"/>
          </p:cNvSpPr>
          <p:nvPr/>
        </p:nvSpPr>
        <p:spPr bwMode="auto">
          <a:xfrm>
            <a:off x="2514600" y="2439989"/>
            <a:ext cx="685800" cy="457200"/>
          </a:xfrm>
          <a:prstGeom prst="roundRect">
            <a:avLst>
              <a:gd name="adj" fmla="val 16667"/>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latin typeface="Gill Sans MT" pitchFamily="34" charset="0"/>
              </a:rPr>
              <a:t>hash</a:t>
            </a:r>
          </a:p>
        </p:txBody>
      </p:sp>
      <p:sp>
        <p:nvSpPr>
          <p:cNvPr id="180231" name="Line 7"/>
          <p:cNvSpPr>
            <a:spLocks noChangeShapeType="1"/>
          </p:cNvSpPr>
          <p:nvPr/>
        </p:nvSpPr>
        <p:spPr bwMode="auto">
          <a:xfrm flipH="1">
            <a:off x="1981200" y="2592389"/>
            <a:ext cx="76200" cy="1524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80232" name="Text Box 8"/>
          <p:cNvSpPr txBox="1">
            <a:spLocks noChangeArrowheads="1"/>
          </p:cNvSpPr>
          <p:nvPr/>
        </p:nvSpPr>
        <p:spPr bwMode="auto">
          <a:xfrm>
            <a:off x="1524000" y="2746377"/>
            <a:ext cx="989373" cy="276999"/>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200">
                <a:solidFill>
                  <a:srgbClr val="000000"/>
                </a:solidFill>
                <a:latin typeface="Gill Sans MT" pitchFamily="34" charset="0"/>
              </a:rPr>
              <a:t>32 or 64 bits</a:t>
            </a:r>
          </a:p>
        </p:txBody>
      </p:sp>
      <p:sp>
        <p:nvSpPr>
          <p:cNvPr id="180233" name="Rectangle 9"/>
          <p:cNvSpPr>
            <a:spLocks noChangeArrowheads="1"/>
          </p:cNvSpPr>
          <p:nvPr/>
        </p:nvSpPr>
        <p:spPr bwMode="auto">
          <a:xfrm>
            <a:off x="4876800" y="2439989"/>
            <a:ext cx="457200" cy="27432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0234" name="Freeform 10"/>
          <p:cNvSpPr>
            <a:spLocks/>
          </p:cNvSpPr>
          <p:nvPr/>
        </p:nvSpPr>
        <p:spPr bwMode="auto">
          <a:xfrm>
            <a:off x="3200400" y="2668589"/>
            <a:ext cx="1676400" cy="1905000"/>
          </a:xfrm>
          <a:custGeom>
            <a:avLst/>
            <a:gdLst/>
            <a:ahLst/>
            <a:cxnLst>
              <a:cxn ang="0">
                <a:pos x="0" y="0"/>
              </a:cxn>
              <a:cxn ang="0">
                <a:pos x="624" y="0"/>
              </a:cxn>
              <a:cxn ang="0">
                <a:pos x="624" y="1200"/>
              </a:cxn>
              <a:cxn ang="0">
                <a:pos x="1536" y="1200"/>
              </a:cxn>
            </a:cxnLst>
            <a:rect l="0" t="0" r="r" b="b"/>
            <a:pathLst>
              <a:path w="1536" h="1200">
                <a:moveTo>
                  <a:pt x="0" y="0"/>
                </a:moveTo>
                <a:lnTo>
                  <a:pt x="624" y="0"/>
                </a:lnTo>
                <a:lnTo>
                  <a:pt x="624" y="1200"/>
                </a:lnTo>
                <a:lnTo>
                  <a:pt x="1536" y="120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80235" name="Line 11"/>
          <p:cNvSpPr>
            <a:spLocks noChangeShapeType="1"/>
          </p:cNvSpPr>
          <p:nvPr/>
        </p:nvSpPr>
        <p:spPr bwMode="auto">
          <a:xfrm flipH="1">
            <a:off x="3810000" y="3659189"/>
            <a:ext cx="152400" cy="762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80236" name="Text Box 12"/>
          <p:cNvSpPr txBox="1">
            <a:spLocks noChangeArrowheads="1"/>
          </p:cNvSpPr>
          <p:nvPr/>
        </p:nvSpPr>
        <p:spPr bwMode="auto">
          <a:xfrm>
            <a:off x="2971800" y="3584577"/>
            <a:ext cx="796925" cy="274637"/>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200">
                <a:solidFill>
                  <a:srgbClr val="000000"/>
                </a:solidFill>
                <a:latin typeface="Gill Sans MT" pitchFamily="34" charset="0"/>
              </a:rPr>
              <a:t>log</a:t>
            </a:r>
            <a:r>
              <a:rPr lang="en-US" sz="1200" baseline="-25000">
                <a:solidFill>
                  <a:srgbClr val="000000"/>
                </a:solidFill>
                <a:latin typeface="Gill Sans MT" pitchFamily="34" charset="0"/>
              </a:rPr>
              <a:t>2 </a:t>
            </a:r>
            <a:r>
              <a:rPr lang="en-US" sz="1200">
                <a:solidFill>
                  <a:srgbClr val="000000"/>
                </a:solidFill>
                <a:latin typeface="Gill Sans MT" pitchFamily="34" charset="0"/>
              </a:rPr>
              <a:t>n bits</a:t>
            </a:r>
          </a:p>
        </p:txBody>
      </p:sp>
      <p:sp>
        <p:nvSpPr>
          <p:cNvPr id="180237" name="Line 13"/>
          <p:cNvSpPr>
            <a:spLocks noChangeShapeType="1"/>
          </p:cNvSpPr>
          <p:nvPr/>
        </p:nvSpPr>
        <p:spPr bwMode="auto">
          <a:xfrm>
            <a:off x="5410200" y="2439989"/>
            <a:ext cx="0" cy="2743200"/>
          </a:xfrm>
          <a:prstGeom prst="line">
            <a:avLst/>
          </a:prstGeom>
          <a:noFill/>
          <a:ln w="9525">
            <a:solidFill>
              <a:schemeClr val="tx1"/>
            </a:solidFill>
            <a:round/>
            <a:headEnd type="triangle" w="med" len="me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80238" name="Text Box 14"/>
          <p:cNvSpPr txBox="1">
            <a:spLocks noChangeArrowheads="1"/>
          </p:cNvSpPr>
          <p:nvPr/>
        </p:nvSpPr>
        <p:spPr bwMode="auto">
          <a:xfrm>
            <a:off x="5410200" y="3214689"/>
            <a:ext cx="1518364" cy="307777"/>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n entries/counters</a:t>
            </a:r>
          </a:p>
        </p:txBody>
      </p:sp>
      <p:sp>
        <p:nvSpPr>
          <p:cNvPr id="180239" name="Line 15"/>
          <p:cNvSpPr>
            <a:spLocks noChangeShapeType="1"/>
          </p:cNvSpPr>
          <p:nvPr/>
        </p:nvSpPr>
        <p:spPr bwMode="auto">
          <a:xfrm>
            <a:off x="5105400" y="5183189"/>
            <a:ext cx="0" cy="5334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80240" name="Text Box 16"/>
          <p:cNvSpPr txBox="1">
            <a:spLocks noChangeArrowheads="1"/>
          </p:cNvSpPr>
          <p:nvPr/>
        </p:nvSpPr>
        <p:spPr bwMode="auto">
          <a:xfrm>
            <a:off x="3886200" y="5260977"/>
            <a:ext cx="1138645"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Prediction</a:t>
            </a:r>
          </a:p>
        </p:txBody>
      </p:sp>
      <p:grpSp>
        <p:nvGrpSpPr>
          <p:cNvPr id="180249" name="Group 25"/>
          <p:cNvGrpSpPr>
            <a:grpSpLocks/>
          </p:cNvGrpSpPr>
          <p:nvPr/>
        </p:nvGrpSpPr>
        <p:grpSpPr bwMode="auto">
          <a:xfrm>
            <a:off x="5105400" y="4281490"/>
            <a:ext cx="2743200" cy="1622426"/>
            <a:chOff x="3216" y="2600"/>
            <a:chExt cx="1728" cy="1022"/>
          </a:xfrm>
        </p:grpSpPr>
        <p:sp>
          <p:nvSpPr>
            <p:cNvPr id="180241" name="AutoShape 17"/>
            <p:cNvSpPr>
              <a:spLocks noChangeArrowheads="1"/>
            </p:cNvSpPr>
            <p:nvPr/>
          </p:nvSpPr>
          <p:spPr bwMode="auto">
            <a:xfrm>
              <a:off x="4272" y="2736"/>
              <a:ext cx="672" cy="576"/>
            </a:xfrm>
            <a:prstGeom prst="roundRect">
              <a:avLst>
                <a:gd name="adj" fmla="val 16667"/>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FFFFFF"/>
                  </a:solidFill>
                  <a:latin typeface="Gill Sans MT" pitchFamily="34" charset="0"/>
                </a:rPr>
                <a:t>FSM</a:t>
              </a:r>
            </a:p>
            <a:p>
              <a:pPr algn="ctr" fontAlgn="base">
                <a:spcBef>
                  <a:spcPct val="0"/>
                </a:spcBef>
                <a:spcAft>
                  <a:spcPct val="0"/>
                </a:spcAft>
              </a:pPr>
              <a:r>
                <a:rPr lang="en-US" dirty="0">
                  <a:solidFill>
                    <a:srgbClr val="FFFFFF"/>
                  </a:solidFill>
                  <a:latin typeface="Gill Sans MT" pitchFamily="34" charset="0"/>
                </a:rPr>
                <a:t>Update</a:t>
              </a:r>
            </a:p>
            <a:p>
              <a:pPr algn="ctr" fontAlgn="base">
                <a:spcBef>
                  <a:spcPct val="0"/>
                </a:spcBef>
                <a:spcAft>
                  <a:spcPct val="0"/>
                </a:spcAft>
              </a:pPr>
              <a:r>
                <a:rPr lang="en-US" dirty="0">
                  <a:solidFill>
                    <a:srgbClr val="FFFFFF"/>
                  </a:solidFill>
                  <a:latin typeface="Gill Sans MT" pitchFamily="34" charset="0"/>
                </a:rPr>
                <a:t>Logic</a:t>
              </a:r>
            </a:p>
          </p:txBody>
        </p:sp>
        <p:sp>
          <p:nvSpPr>
            <p:cNvPr id="180242" name="Line 18"/>
            <p:cNvSpPr>
              <a:spLocks noChangeShapeType="1"/>
            </p:cNvSpPr>
            <p:nvPr/>
          </p:nvSpPr>
          <p:spPr bwMode="auto">
            <a:xfrm>
              <a:off x="3216" y="3264"/>
              <a:ext cx="1056"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80245" name="Line 21"/>
            <p:cNvSpPr>
              <a:spLocks noChangeShapeType="1"/>
            </p:cNvSpPr>
            <p:nvPr/>
          </p:nvSpPr>
          <p:spPr bwMode="auto">
            <a:xfrm flipH="1">
              <a:off x="3456" y="2784"/>
              <a:ext cx="816"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80246" name="Text Box 22"/>
            <p:cNvSpPr txBox="1">
              <a:spLocks noChangeArrowheads="1"/>
            </p:cNvSpPr>
            <p:nvPr/>
          </p:nvSpPr>
          <p:spPr bwMode="auto">
            <a:xfrm>
              <a:off x="3542" y="2600"/>
              <a:ext cx="682" cy="19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table update</a:t>
              </a:r>
            </a:p>
          </p:txBody>
        </p:sp>
        <p:sp>
          <p:nvSpPr>
            <p:cNvPr id="180247" name="Line 23"/>
            <p:cNvSpPr>
              <a:spLocks noChangeShapeType="1"/>
            </p:cNvSpPr>
            <p:nvPr/>
          </p:nvSpPr>
          <p:spPr bwMode="auto">
            <a:xfrm flipV="1">
              <a:off x="4752" y="3312"/>
              <a:ext cx="0" cy="24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80248" name="Text Box 24"/>
            <p:cNvSpPr txBox="1">
              <a:spLocks noChangeArrowheads="1"/>
            </p:cNvSpPr>
            <p:nvPr/>
          </p:nvSpPr>
          <p:spPr bwMode="auto">
            <a:xfrm>
              <a:off x="3754" y="3409"/>
              <a:ext cx="956" cy="213"/>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600">
                  <a:solidFill>
                    <a:srgbClr val="000000"/>
                  </a:solidFill>
                  <a:latin typeface="Gill Sans MT" pitchFamily="34" charset="0"/>
                </a:rPr>
                <a:t>Actual outcome</a:t>
              </a:r>
            </a:p>
          </p:txBody>
        </p:sp>
      </p:grpSp>
      <p:grpSp>
        <p:nvGrpSpPr>
          <p:cNvPr id="3" name="Group 2"/>
          <p:cNvGrpSpPr/>
          <p:nvPr/>
        </p:nvGrpSpPr>
        <p:grpSpPr>
          <a:xfrm>
            <a:off x="4953000" y="2480359"/>
            <a:ext cx="304800" cy="914400"/>
            <a:chOff x="4953000" y="2480359"/>
            <a:chExt cx="304800" cy="914400"/>
          </a:xfrm>
        </p:grpSpPr>
        <p:grpSp>
          <p:nvGrpSpPr>
            <p:cNvPr id="147" name="Group 558"/>
            <p:cNvGrpSpPr>
              <a:grpSpLocks/>
            </p:cNvGrpSpPr>
            <p:nvPr/>
          </p:nvGrpSpPr>
          <p:grpSpPr bwMode="auto">
            <a:xfrm>
              <a:off x="4953000" y="2480359"/>
              <a:ext cx="152400" cy="152400"/>
              <a:chOff x="1608" y="1704"/>
              <a:chExt cx="96" cy="96"/>
            </a:xfrm>
          </p:grpSpPr>
          <p:sp>
            <p:nvSpPr>
              <p:cNvPr id="148" name="Rectangle 55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49" name="Group 560"/>
              <p:cNvGrpSpPr>
                <a:grpSpLocks/>
              </p:cNvGrpSpPr>
              <p:nvPr/>
            </p:nvGrpSpPr>
            <p:grpSpPr bwMode="auto">
              <a:xfrm>
                <a:off x="1632" y="1728"/>
                <a:ext cx="48" cy="48"/>
                <a:chOff x="1584" y="1776"/>
                <a:chExt cx="144" cy="144"/>
              </a:xfrm>
            </p:grpSpPr>
            <p:sp>
              <p:nvSpPr>
                <p:cNvPr id="150" name="Oval 56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51" name="Oval 56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52" name="Oval 56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53" name="Oval 56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54" name="AutoShape 565"/>
                <p:cNvCxnSpPr>
                  <a:cxnSpLocks noChangeShapeType="1"/>
                  <a:stCxn id="150" idx="6"/>
                  <a:endCxn id="15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55" name="AutoShape 566"/>
                <p:cNvCxnSpPr>
                  <a:cxnSpLocks noChangeShapeType="1"/>
                  <a:stCxn id="150" idx="5"/>
                  <a:endCxn id="15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56" name="AutoShape 567"/>
                <p:cNvCxnSpPr>
                  <a:cxnSpLocks noChangeShapeType="1"/>
                  <a:stCxn id="152" idx="6"/>
                  <a:endCxn id="15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57" name="Group 568"/>
            <p:cNvGrpSpPr>
              <a:grpSpLocks/>
            </p:cNvGrpSpPr>
            <p:nvPr/>
          </p:nvGrpSpPr>
          <p:grpSpPr bwMode="auto">
            <a:xfrm>
              <a:off x="5105400" y="2480359"/>
              <a:ext cx="152400" cy="152400"/>
              <a:chOff x="1608" y="1704"/>
              <a:chExt cx="96" cy="96"/>
            </a:xfrm>
          </p:grpSpPr>
          <p:sp>
            <p:nvSpPr>
              <p:cNvPr id="158" name="Rectangle 56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59" name="Group 570"/>
              <p:cNvGrpSpPr>
                <a:grpSpLocks/>
              </p:cNvGrpSpPr>
              <p:nvPr/>
            </p:nvGrpSpPr>
            <p:grpSpPr bwMode="auto">
              <a:xfrm>
                <a:off x="1632" y="1728"/>
                <a:ext cx="48" cy="48"/>
                <a:chOff x="1584" y="1776"/>
                <a:chExt cx="144" cy="144"/>
              </a:xfrm>
            </p:grpSpPr>
            <p:sp>
              <p:nvSpPr>
                <p:cNvPr id="160" name="Oval 57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61" name="Oval 57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62" name="Oval 57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63" name="Oval 57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64" name="AutoShape 575"/>
                <p:cNvCxnSpPr>
                  <a:cxnSpLocks noChangeShapeType="1"/>
                  <a:stCxn id="160" idx="6"/>
                  <a:endCxn id="16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65" name="AutoShape 576"/>
                <p:cNvCxnSpPr>
                  <a:cxnSpLocks noChangeShapeType="1"/>
                  <a:stCxn id="160" idx="5"/>
                  <a:endCxn id="16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66" name="AutoShape 577"/>
                <p:cNvCxnSpPr>
                  <a:cxnSpLocks noChangeShapeType="1"/>
                  <a:stCxn id="162" idx="6"/>
                  <a:endCxn id="16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67" name="Group 598"/>
            <p:cNvGrpSpPr>
              <a:grpSpLocks/>
            </p:cNvGrpSpPr>
            <p:nvPr/>
          </p:nvGrpSpPr>
          <p:grpSpPr bwMode="auto">
            <a:xfrm>
              <a:off x="4953000" y="2632759"/>
              <a:ext cx="152400" cy="152400"/>
              <a:chOff x="1608" y="1704"/>
              <a:chExt cx="96" cy="96"/>
            </a:xfrm>
          </p:grpSpPr>
          <p:sp>
            <p:nvSpPr>
              <p:cNvPr id="168" name="Rectangle 59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69" name="Group 600"/>
              <p:cNvGrpSpPr>
                <a:grpSpLocks/>
              </p:cNvGrpSpPr>
              <p:nvPr/>
            </p:nvGrpSpPr>
            <p:grpSpPr bwMode="auto">
              <a:xfrm>
                <a:off x="1632" y="1728"/>
                <a:ext cx="48" cy="48"/>
                <a:chOff x="1584" y="1776"/>
                <a:chExt cx="144" cy="144"/>
              </a:xfrm>
            </p:grpSpPr>
            <p:sp>
              <p:nvSpPr>
                <p:cNvPr id="170" name="Oval 60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71" name="Oval 60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72" name="Oval 60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73" name="Oval 60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74" name="AutoShape 605"/>
                <p:cNvCxnSpPr>
                  <a:cxnSpLocks noChangeShapeType="1"/>
                  <a:stCxn id="170" idx="6"/>
                  <a:endCxn id="17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75" name="AutoShape 606"/>
                <p:cNvCxnSpPr>
                  <a:cxnSpLocks noChangeShapeType="1"/>
                  <a:stCxn id="170" idx="5"/>
                  <a:endCxn id="17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76" name="AutoShape 607"/>
                <p:cNvCxnSpPr>
                  <a:cxnSpLocks noChangeShapeType="1"/>
                  <a:stCxn id="172" idx="6"/>
                  <a:endCxn id="17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77" name="Group 608"/>
            <p:cNvGrpSpPr>
              <a:grpSpLocks/>
            </p:cNvGrpSpPr>
            <p:nvPr/>
          </p:nvGrpSpPr>
          <p:grpSpPr bwMode="auto">
            <a:xfrm>
              <a:off x="5105400" y="2632759"/>
              <a:ext cx="152400" cy="152400"/>
              <a:chOff x="1608" y="1704"/>
              <a:chExt cx="96" cy="96"/>
            </a:xfrm>
          </p:grpSpPr>
          <p:sp>
            <p:nvSpPr>
              <p:cNvPr id="178" name="Rectangle 60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79" name="Group 610"/>
              <p:cNvGrpSpPr>
                <a:grpSpLocks/>
              </p:cNvGrpSpPr>
              <p:nvPr/>
            </p:nvGrpSpPr>
            <p:grpSpPr bwMode="auto">
              <a:xfrm>
                <a:off x="1632" y="1728"/>
                <a:ext cx="48" cy="48"/>
                <a:chOff x="1584" y="1776"/>
                <a:chExt cx="144" cy="144"/>
              </a:xfrm>
            </p:grpSpPr>
            <p:sp>
              <p:nvSpPr>
                <p:cNvPr id="180" name="Oval 61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1" name="Oval 61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2" name="Oval 61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3" name="Oval 61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4" name="AutoShape 615"/>
                <p:cNvCxnSpPr>
                  <a:cxnSpLocks noChangeShapeType="1"/>
                  <a:stCxn id="180" idx="6"/>
                  <a:endCxn id="18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 name="AutoShape 616"/>
                <p:cNvCxnSpPr>
                  <a:cxnSpLocks noChangeShapeType="1"/>
                  <a:stCxn id="180" idx="5"/>
                  <a:endCxn id="18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 name="AutoShape 617"/>
                <p:cNvCxnSpPr>
                  <a:cxnSpLocks noChangeShapeType="1"/>
                  <a:stCxn id="182" idx="6"/>
                  <a:endCxn id="18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7" name="Group 649"/>
            <p:cNvGrpSpPr>
              <a:grpSpLocks/>
            </p:cNvGrpSpPr>
            <p:nvPr/>
          </p:nvGrpSpPr>
          <p:grpSpPr bwMode="auto">
            <a:xfrm>
              <a:off x="4953000" y="2785159"/>
              <a:ext cx="152400" cy="152400"/>
              <a:chOff x="1608" y="1704"/>
              <a:chExt cx="96" cy="96"/>
            </a:xfrm>
          </p:grpSpPr>
          <p:sp>
            <p:nvSpPr>
              <p:cNvPr id="188" name="Rectangle 65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9" name="Group 651"/>
              <p:cNvGrpSpPr>
                <a:grpSpLocks/>
              </p:cNvGrpSpPr>
              <p:nvPr/>
            </p:nvGrpSpPr>
            <p:grpSpPr bwMode="auto">
              <a:xfrm>
                <a:off x="1632" y="1728"/>
                <a:ext cx="48" cy="48"/>
                <a:chOff x="1584" y="1776"/>
                <a:chExt cx="144" cy="144"/>
              </a:xfrm>
            </p:grpSpPr>
            <p:sp>
              <p:nvSpPr>
                <p:cNvPr id="190" name="Oval 65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1" name="Oval 65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2" name="Oval 65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 name="Oval 65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4" name="AutoShape 656"/>
                <p:cNvCxnSpPr>
                  <a:cxnSpLocks noChangeShapeType="1"/>
                  <a:stCxn id="190" idx="6"/>
                  <a:endCxn id="19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5" name="AutoShape 657"/>
                <p:cNvCxnSpPr>
                  <a:cxnSpLocks noChangeShapeType="1"/>
                  <a:stCxn id="190" idx="5"/>
                  <a:endCxn id="19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6" name="AutoShape 658"/>
                <p:cNvCxnSpPr>
                  <a:cxnSpLocks noChangeShapeType="1"/>
                  <a:stCxn id="192" idx="6"/>
                  <a:endCxn id="19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7" name="Group 659"/>
            <p:cNvGrpSpPr>
              <a:grpSpLocks/>
            </p:cNvGrpSpPr>
            <p:nvPr/>
          </p:nvGrpSpPr>
          <p:grpSpPr bwMode="auto">
            <a:xfrm>
              <a:off x="5105400" y="2785159"/>
              <a:ext cx="152400" cy="152400"/>
              <a:chOff x="1608" y="1704"/>
              <a:chExt cx="96" cy="96"/>
            </a:xfrm>
          </p:grpSpPr>
          <p:sp>
            <p:nvSpPr>
              <p:cNvPr id="198" name="Rectangle 66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 name="Group 661"/>
              <p:cNvGrpSpPr>
                <a:grpSpLocks/>
              </p:cNvGrpSpPr>
              <p:nvPr/>
            </p:nvGrpSpPr>
            <p:grpSpPr bwMode="auto">
              <a:xfrm>
                <a:off x="1632" y="1728"/>
                <a:ext cx="48" cy="48"/>
                <a:chOff x="1584" y="1776"/>
                <a:chExt cx="144" cy="144"/>
              </a:xfrm>
            </p:grpSpPr>
            <p:sp>
              <p:nvSpPr>
                <p:cNvPr id="200" name="Oval 66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1" name="Oval 66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2" name="Oval 66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3" name="Oval 66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4" name="AutoShape 666"/>
                <p:cNvCxnSpPr>
                  <a:cxnSpLocks noChangeShapeType="1"/>
                  <a:stCxn id="200" idx="6"/>
                  <a:endCxn id="20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5" name="AutoShape 667"/>
                <p:cNvCxnSpPr>
                  <a:cxnSpLocks noChangeShapeType="1"/>
                  <a:stCxn id="200" idx="5"/>
                  <a:endCxn id="20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6" name="AutoShape 668"/>
                <p:cNvCxnSpPr>
                  <a:cxnSpLocks noChangeShapeType="1"/>
                  <a:stCxn id="202" idx="6"/>
                  <a:endCxn id="20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7" name="Group 689"/>
            <p:cNvGrpSpPr>
              <a:grpSpLocks/>
            </p:cNvGrpSpPr>
            <p:nvPr/>
          </p:nvGrpSpPr>
          <p:grpSpPr bwMode="auto">
            <a:xfrm>
              <a:off x="4953000" y="2937559"/>
              <a:ext cx="152400" cy="152400"/>
              <a:chOff x="1608" y="1704"/>
              <a:chExt cx="96" cy="96"/>
            </a:xfrm>
          </p:grpSpPr>
          <p:sp>
            <p:nvSpPr>
              <p:cNvPr id="208" name="Rectangle 69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9" name="Group 691"/>
              <p:cNvGrpSpPr>
                <a:grpSpLocks/>
              </p:cNvGrpSpPr>
              <p:nvPr/>
            </p:nvGrpSpPr>
            <p:grpSpPr bwMode="auto">
              <a:xfrm>
                <a:off x="1632" y="1728"/>
                <a:ext cx="48" cy="48"/>
                <a:chOff x="1584" y="1776"/>
                <a:chExt cx="144" cy="144"/>
              </a:xfrm>
            </p:grpSpPr>
            <p:sp>
              <p:nvSpPr>
                <p:cNvPr id="210" name="Oval 69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1" name="Oval 69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2" name="Oval 69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3" name="Oval 69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4" name="AutoShape 696"/>
                <p:cNvCxnSpPr>
                  <a:cxnSpLocks noChangeShapeType="1"/>
                  <a:stCxn id="210" idx="6"/>
                  <a:endCxn id="21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5" name="AutoShape 697"/>
                <p:cNvCxnSpPr>
                  <a:cxnSpLocks noChangeShapeType="1"/>
                  <a:stCxn id="210" idx="5"/>
                  <a:endCxn id="21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6" name="AutoShape 698"/>
                <p:cNvCxnSpPr>
                  <a:cxnSpLocks noChangeShapeType="1"/>
                  <a:stCxn id="212" idx="6"/>
                  <a:endCxn id="21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7" name="Group 699"/>
            <p:cNvGrpSpPr>
              <a:grpSpLocks/>
            </p:cNvGrpSpPr>
            <p:nvPr/>
          </p:nvGrpSpPr>
          <p:grpSpPr bwMode="auto">
            <a:xfrm>
              <a:off x="5105400" y="2937559"/>
              <a:ext cx="152400" cy="152400"/>
              <a:chOff x="1608" y="1704"/>
              <a:chExt cx="96" cy="96"/>
            </a:xfrm>
          </p:grpSpPr>
          <p:sp>
            <p:nvSpPr>
              <p:cNvPr id="218" name="Rectangle 70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9" name="Group 701"/>
              <p:cNvGrpSpPr>
                <a:grpSpLocks/>
              </p:cNvGrpSpPr>
              <p:nvPr/>
            </p:nvGrpSpPr>
            <p:grpSpPr bwMode="auto">
              <a:xfrm>
                <a:off x="1632" y="1728"/>
                <a:ext cx="48" cy="48"/>
                <a:chOff x="1584" y="1776"/>
                <a:chExt cx="144" cy="144"/>
              </a:xfrm>
            </p:grpSpPr>
            <p:sp>
              <p:nvSpPr>
                <p:cNvPr id="220" name="Oval 70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21" name="Oval 70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22" name="Oval 70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23" name="Oval 70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24" name="AutoShape 706"/>
                <p:cNvCxnSpPr>
                  <a:cxnSpLocks noChangeShapeType="1"/>
                  <a:stCxn id="220" idx="6"/>
                  <a:endCxn id="22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25" name="AutoShape 707"/>
                <p:cNvCxnSpPr>
                  <a:cxnSpLocks noChangeShapeType="1"/>
                  <a:stCxn id="220" idx="5"/>
                  <a:endCxn id="22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26" name="AutoShape 708"/>
                <p:cNvCxnSpPr>
                  <a:cxnSpLocks noChangeShapeType="1"/>
                  <a:stCxn id="222" idx="6"/>
                  <a:endCxn id="22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27" name="Group 729"/>
            <p:cNvGrpSpPr>
              <a:grpSpLocks/>
            </p:cNvGrpSpPr>
            <p:nvPr/>
          </p:nvGrpSpPr>
          <p:grpSpPr bwMode="auto">
            <a:xfrm>
              <a:off x="4953000" y="3089959"/>
              <a:ext cx="152400" cy="152400"/>
              <a:chOff x="1608" y="1704"/>
              <a:chExt cx="96" cy="96"/>
            </a:xfrm>
          </p:grpSpPr>
          <p:sp>
            <p:nvSpPr>
              <p:cNvPr id="228" name="Rectangle 73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29" name="Group 731"/>
              <p:cNvGrpSpPr>
                <a:grpSpLocks/>
              </p:cNvGrpSpPr>
              <p:nvPr/>
            </p:nvGrpSpPr>
            <p:grpSpPr bwMode="auto">
              <a:xfrm>
                <a:off x="1632" y="1728"/>
                <a:ext cx="48" cy="48"/>
                <a:chOff x="1584" y="1776"/>
                <a:chExt cx="144" cy="144"/>
              </a:xfrm>
            </p:grpSpPr>
            <p:sp>
              <p:nvSpPr>
                <p:cNvPr id="230" name="Oval 73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31" name="Oval 73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32" name="Oval 73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33" name="Oval 73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34" name="AutoShape 736"/>
                <p:cNvCxnSpPr>
                  <a:cxnSpLocks noChangeShapeType="1"/>
                  <a:stCxn id="230" idx="6"/>
                  <a:endCxn id="23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35" name="AutoShape 737"/>
                <p:cNvCxnSpPr>
                  <a:cxnSpLocks noChangeShapeType="1"/>
                  <a:stCxn id="230" idx="5"/>
                  <a:endCxn id="23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36" name="AutoShape 738"/>
                <p:cNvCxnSpPr>
                  <a:cxnSpLocks noChangeShapeType="1"/>
                  <a:stCxn id="232" idx="6"/>
                  <a:endCxn id="23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37" name="Group 739"/>
            <p:cNvGrpSpPr>
              <a:grpSpLocks/>
            </p:cNvGrpSpPr>
            <p:nvPr/>
          </p:nvGrpSpPr>
          <p:grpSpPr bwMode="auto">
            <a:xfrm>
              <a:off x="5105400" y="3089959"/>
              <a:ext cx="152400" cy="152400"/>
              <a:chOff x="1608" y="1704"/>
              <a:chExt cx="96" cy="96"/>
            </a:xfrm>
          </p:grpSpPr>
          <p:sp>
            <p:nvSpPr>
              <p:cNvPr id="238" name="Rectangle 74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39" name="Group 741"/>
              <p:cNvGrpSpPr>
                <a:grpSpLocks/>
              </p:cNvGrpSpPr>
              <p:nvPr/>
            </p:nvGrpSpPr>
            <p:grpSpPr bwMode="auto">
              <a:xfrm>
                <a:off x="1632" y="1728"/>
                <a:ext cx="48" cy="48"/>
                <a:chOff x="1584" y="1776"/>
                <a:chExt cx="144" cy="144"/>
              </a:xfrm>
            </p:grpSpPr>
            <p:sp>
              <p:nvSpPr>
                <p:cNvPr id="240" name="Oval 74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41" name="Oval 74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42" name="Oval 74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43" name="Oval 74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44" name="AutoShape 746"/>
                <p:cNvCxnSpPr>
                  <a:cxnSpLocks noChangeShapeType="1"/>
                  <a:stCxn id="240" idx="6"/>
                  <a:endCxn id="24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45" name="AutoShape 747"/>
                <p:cNvCxnSpPr>
                  <a:cxnSpLocks noChangeShapeType="1"/>
                  <a:stCxn id="240" idx="5"/>
                  <a:endCxn id="24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46" name="AutoShape 748"/>
                <p:cNvCxnSpPr>
                  <a:cxnSpLocks noChangeShapeType="1"/>
                  <a:stCxn id="242" idx="6"/>
                  <a:endCxn id="24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47" name="Group 769"/>
            <p:cNvGrpSpPr>
              <a:grpSpLocks/>
            </p:cNvGrpSpPr>
            <p:nvPr/>
          </p:nvGrpSpPr>
          <p:grpSpPr bwMode="auto">
            <a:xfrm>
              <a:off x="4953000" y="3242359"/>
              <a:ext cx="152400" cy="152400"/>
              <a:chOff x="1608" y="1704"/>
              <a:chExt cx="96" cy="96"/>
            </a:xfrm>
          </p:grpSpPr>
          <p:sp>
            <p:nvSpPr>
              <p:cNvPr id="248" name="Rectangle 77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49" name="Group 771"/>
              <p:cNvGrpSpPr>
                <a:grpSpLocks/>
              </p:cNvGrpSpPr>
              <p:nvPr/>
            </p:nvGrpSpPr>
            <p:grpSpPr bwMode="auto">
              <a:xfrm>
                <a:off x="1632" y="1728"/>
                <a:ext cx="48" cy="48"/>
                <a:chOff x="1584" y="1776"/>
                <a:chExt cx="144" cy="144"/>
              </a:xfrm>
            </p:grpSpPr>
            <p:sp>
              <p:nvSpPr>
                <p:cNvPr id="250" name="Oval 77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51" name="Oval 77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52" name="Oval 77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53" name="Oval 77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54" name="AutoShape 776"/>
                <p:cNvCxnSpPr>
                  <a:cxnSpLocks noChangeShapeType="1"/>
                  <a:stCxn id="250" idx="6"/>
                  <a:endCxn id="25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55" name="AutoShape 777"/>
                <p:cNvCxnSpPr>
                  <a:cxnSpLocks noChangeShapeType="1"/>
                  <a:stCxn id="250" idx="5"/>
                  <a:endCxn id="25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56" name="AutoShape 778"/>
                <p:cNvCxnSpPr>
                  <a:cxnSpLocks noChangeShapeType="1"/>
                  <a:stCxn id="252" idx="6"/>
                  <a:endCxn id="25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57" name="Group 779"/>
            <p:cNvGrpSpPr>
              <a:grpSpLocks/>
            </p:cNvGrpSpPr>
            <p:nvPr/>
          </p:nvGrpSpPr>
          <p:grpSpPr bwMode="auto">
            <a:xfrm>
              <a:off x="5105400" y="3242359"/>
              <a:ext cx="152400" cy="152400"/>
              <a:chOff x="1608" y="1704"/>
              <a:chExt cx="96" cy="96"/>
            </a:xfrm>
          </p:grpSpPr>
          <p:sp>
            <p:nvSpPr>
              <p:cNvPr id="258" name="Rectangle 78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59" name="Group 781"/>
              <p:cNvGrpSpPr>
                <a:grpSpLocks/>
              </p:cNvGrpSpPr>
              <p:nvPr/>
            </p:nvGrpSpPr>
            <p:grpSpPr bwMode="auto">
              <a:xfrm>
                <a:off x="1632" y="1728"/>
                <a:ext cx="48" cy="48"/>
                <a:chOff x="1584" y="1776"/>
                <a:chExt cx="144" cy="144"/>
              </a:xfrm>
            </p:grpSpPr>
            <p:sp>
              <p:nvSpPr>
                <p:cNvPr id="260" name="Oval 78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61" name="Oval 78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62" name="Oval 78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63" name="Oval 78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64" name="AutoShape 786"/>
                <p:cNvCxnSpPr>
                  <a:cxnSpLocks noChangeShapeType="1"/>
                  <a:stCxn id="260" idx="6"/>
                  <a:endCxn id="26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65" name="AutoShape 787"/>
                <p:cNvCxnSpPr>
                  <a:cxnSpLocks noChangeShapeType="1"/>
                  <a:stCxn id="260" idx="5"/>
                  <a:endCxn id="26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66" name="AutoShape 788"/>
                <p:cNvCxnSpPr>
                  <a:cxnSpLocks noChangeShapeType="1"/>
                  <a:stCxn id="262" idx="6"/>
                  <a:endCxn id="263" idx="2"/>
                </p:cNvCxnSpPr>
                <p:nvPr/>
              </p:nvCxnSpPr>
              <p:spPr bwMode="auto">
                <a:xfrm>
                  <a:off x="1632" y="1896"/>
                  <a:ext cx="48" cy="0"/>
                </a:xfrm>
                <a:prstGeom prst="straightConnector1">
                  <a:avLst/>
                </a:prstGeom>
                <a:noFill/>
                <a:ln w="9525">
                  <a:solidFill>
                    <a:schemeClr val="tx1"/>
                  </a:solidFill>
                  <a:round/>
                  <a:headEnd/>
                  <a:tailEnd/>
                </a:ln>
                <a:effectLst/>
              </p:spPr>
            </p:cxnSp>
          </p:grpSp>
        </p:grpSp>
      </p:grpSp>
      <p:grpSp>
        <p:nvGrpSpPr>
          <p:cNvPr id="268" name="Group 267"/>
          <p:cNvGrpSpPr/>
          <p:nvPr/>
        </p:nvGrpSpPr>
        <p:grpSpPr>
          <a:xfrm>
            <a:off x="4953000" y="3402014"/>
            <a:ext cx="304800" cy="914400"/>
            <a:chOff x="4953000" y="2480359"/>
            <a:chExt cx="304800" cy="914400"/>
          </a:xfrm>
        </p:grpSpPr>
        <p:grpSp>
          <p:nvGrpSpPr>
            <p:cNvPr id="269" name="Group 558"/>
            <p:cNvGrpSpPr>
              <a:grpSpLocks/>
            </p:cNvGrpSpPr>
            <p:nvPr/>
          </p:nvGrpSpPr>
          <p:grpSpPr bwMode="auto">
            <a:xfrm>
              <a:off x="4953000" y="2480359"/>
              <a:ext cx="152400" cy="152400"/>
              <a:chOff x="1608" y="1704"/>
              <a:chExt cx="96" cy="96"/>
            </a:xfrm>
          </p:grpSpPr>
          <p:sp>
            <p:nvSpPr>
              <p:cNvPr id="380" name="Rectangle 55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381" name="Group 560"/>
              <p:cNvGrpSpPr>
                <a:grpSpLocks/>
              </p:cNvGrpSpPr>
              <p:nvPr/>
            </p:nvGrpSpPr>
            <p:grpSpPr bwMode="auto">
              <a:xfrm>
                <a:off x="1632" y="1728"/>
                <a:ext cx="48" cy="48"/>
                <a:chOff x="1584" y="1776"/>
                <a:chExt cx="144" cy="144"/>
              </a:xfrm>
            </p:grpSpPr>
            <p:sp>
              <p:nvSpPr>
                <p:cNvPr id="382" name="Oval 56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83" name="Oval 56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84" name="Oval 56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85" name="Oval 56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386" name="AutoShape 565"/>
                <p:cNvCxnSpPr>
                  <a:cxnSpLocks noChangeShapeType="1"/>
                  <a:stCxn id="382" idx="6"/>
                  <a:endCxn id="383"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387" name="AutoShape 566"/>
                <p:cNvCxnSpPr>
                  <a:cxnSpLocks noChangeShapeType="1"/>
                  <a:stCxn id="382" idx="5"/>
                  <a:endCxn id="385"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388" name="AutoShape 567"/>
                <p:cNvCxnSpPr>
                  <a:cxnSpLocks noChangeShapeType="1"/>
                  <a:stCxn id="384" idx="6"/>
                  <a:endCxn id="385"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70" name="Group 568"/>
            <p:cNvGrpSpPr>
              <a:grpSpLocks/>
            </p:cNvGrpSpPr>
            <p:nvPr/>
          </p:nvGrpSpPr>
          <p:grpSpPr bwMode="auto">
            <a:xfrm>
              <a:off x="5105400" y="2480359"/>
              <a:ext cx="152400" cy="152400"/>
              <a:chOff x="1608" y="1704"/>
              <a:chExt cx="96" cy="96"/>
            </a:xfrm>
          </p:grpSpPr>
          <p:sp>
            <p:nvSpPr>
              <p:cNvPr id="371" name="Rectangle 56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372" name="Group 570"/>
              <p:cNvGrpSpPr>
                <a:grpSpLocks/>
              </p:cNvGrpSpPr>
              <p:nvPr/>
            </p:nvGrpSpPr>
            <p:grpSpPr bwMode="auto">
              <a:xfrm>
                <a:off x="1632" y="1728"/>
                <a:ext cx="48" cy="48"/>
                <a:chOff x="1584" y="1776"/>
                <a:chExt cx="144" cy="144"/>
              </a:xfrm>
            </p:grpSpPr>
            <p:sp>
              <p:nvSpPr>
                <p:cNvPr id="373" name="Oval 57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74" name="Oval 57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75" name="Oval 57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76" name="Oval 57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377" name="AutoShape 575"/>
                <p:cNvCxnSpPr>
                  <a:cxnSpLocks noChangeShapeType="1"/>
                  <a:stCxn id="373" idx="6"/>
                  <a:endCxn id="37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378" name="AutoShape 576"/>
                <p:cNvCxnSpPr>
                  <a:cxnSpLocks noChangeShapeType="1"/>
                  <a:stCxn id="373" idx="5"/>
                  <a:endCxn id="37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379" name="AutoShape 577"/>
                <p:cNvCxnSpPr>
                  <a:cxnSpLocks noChangeShapeType="1"/>
                  <a:stCxn id="375" idx="6"/>
                  <a:endCxn id="37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71" name="Group 598"/>
            <p:cNvGrpSpPr>
              <a:grpSpLocks/>
            </p:cNvGrpSpPr>
            <p:nvPr/>
          </p:nvGrpSpPr>
          <p:grpSpPr bwMode="auto">
            <a:xfrm>
              <a:off x="4953000" y="2632759"/>
              <a:ext cx="152400" cy="152400"/>
              <a:chOff x="1608" y="1704"/>
              <a:chExt cx="96" cy="96"/>
            </a:xfrm>
          </p:grpSpPr>
          <p:sp>
            <p:nvSpPr>
              <p:cNvPr id="362" name="Rectangle 59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363" name="Group 600"/>
              <p:cNvGrpSpPr>
                <a:grpSpLocks/>
              </p:cNvGrpSpPr>
              <p:nvPr/>
            </p:nvGrpSpPr>
            <p:grpSpPr bwMode="auto">
              <a:xfrm>
                <a:off x="1632" y="1728"/>
                <a:ext cx="48" cy="48"/>
                <a:chOff x="1584" y="1776"/>
                <a:chExt cx="144" cy="144"/>
              </a:xfrm>
            </p:grpSpPr>
            <p:sp>
              <p:nvSpPr>
                <p:cNvPr id="364" name="Oval 60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65" name="Oval 60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66" name="Oval 60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67" name="Oval 60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368" name="AutoShape 605"/>
                <p:cNvCxnSpPr>
                  <a:cxnSpLocks noChangeShapeType="1"/>
                  <a:stCxn id="364" idx="6"/>
                  <a:endCxn id="365"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369" name="AutoShape 606"/>
                <p:cNvCxnSpPr>
                  <a:cxnSpLocks noChangeShapeType="1"/>
                  <a:stCxn id="364" idx="5"/>
                  <a:endCxn id="367"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370" name="AutoShape 607"/>
                <p:cNvCxnSpPr>
                  <a:cxnSpLocks noChangeShapeType="1"/>
                  <a:stCxn id="366" idx="6"/>
                  <a:endCxn id="367"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72" name="Group 608"/>
            <p:cNvGrpSpPr>
              <a:grpSpLocks/>
            </p:cNvGrpSpPr>
            <p:nvPr/>
          </p:nvGrpSpPr>
          <p:grpSpPr bwMode="auto">
            <a:xfrm>
              <a:off x="5105400" y="2632759"/>
              <a:ext cx="152400" cy="152400"/>
              <a:chOff x="1608" y="1704"/>
              <a:chExt cx="96" cy="96"/>
            </a:xfrm>
          </p:grpSpPr>
          <p:sp>
            <p:nvSpPr>
              <p:cNvPr id="353" name="Rectangle 60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354" name="Group 610"/>
              <p:cNvGrpSpPr>
                <a:grpSpLocks/>
              </p:cNvGrpSpPr>
              <p:nvPr/>
            </p:nvGrpSpPr>
            <p:grpSpPr bwMode="auto">
              <a:xfrm>
                <a:off x="1632" y="1728"/>
                <a:ext cx="48" cy="48"/>
                <a:chOff x="1584" y="1776"/>
                <a:chExt cx="144" cy="144"/>
              </a:xfrm>
            </p:grpSpPr>
            <p:sp>
              <p:nvSpPr>
                <p:cNvPr id="355" name="Oval 61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56" name="Oval 61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57" name="Oval 61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58" name="Oval 61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359" name="AutoShape 615"/>
                <p:cNvCxnSpPr>
                  <a:cxnSpLocks noChangeShapeType="1"/>
                  <a:stCxn id="355" idx="6"/>
                  <a:endCxn id="35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360" name="AutoShape 616"/>
                <p:cNvCxnSpPr>
                  <a:cxnSpLocks noChangeShapeType="1"/>
                  <a:stCxn id="355" idx="5"/>
                  <a:endCxn id="35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361" name="AutoShape 617"/>
                <p:cNvCxnSpPr>
                  <a:cxnSpLocks noChangeShapeType="1"/>
                  <a:stCxn id="357" idx="6"/>
                  <a:endCxn id="35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73" name="Group 649"/>
            <p:cNvGrpSpPr>
              <a:grpSpLocks/>
            </p:cNvGrpSpPr>
            <p:nvPr/>
          </p:nvGrpSpPr>
          <p:grpSpPr bwMode="auto">
            <a:xfrm>
              <a:off x="4953000" y="2785159"/>
              <a:ext cx="152400" cy="152400"/>
              <a:chOff x="1608" y="1704"/>
              <a:chExt cx="96" cy="96"/>
            </a:xfrm>
          </p:grpSpPr>
          <p:sp>
            <p:nvSpPr>
              <p:cNvPr id="344" name="Rectangle 65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345" name="Group 651"/>
              <p:cNvGrpSpPr>
                <a:grpSpLocks/>
              </p:cNvGrpSpPr>
              <p:nvPr/>
            </p:nvGrpSpPr>
            <p:grpSpPr bwMode="auto">
              <a:xfrm>
                <a:off x="1632" y="1728"/>
                <a:ext cx="48" cy="48"/>
                <a:chOff x="1584" y="1776"/>
                <a:chExt cx="144" cy="144"/>
              </a:xfrm>
            </p:grpSpPr>
            <p:sp>
              <p:nvSpPr>
                <p:cNvPr id="346" name="Oval 65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47" name="Oval 65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48" name="Oval 65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49" name="Oval 65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350" name="AutoShape 656"/>
                <p:cNvCxnSpPr>
                  <a:cxnSpLocks noChangeShapeType="1"/>
                  <a:stCxn id="346" idx="6"/>
                  <a:endCxn id="347"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351" name="AutoShape 657"/>
                <p:cNvCxnSpPr>
                  <a:cxnSpLocks noChangeShapeType="1"/>
                  <a:stCxn id="346" idx="5"/>
                  <a:endCxn id="349"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352" name="AutoShape 658"/>
                <p:cNvCxnSpPr>
                  <a:cxnSpLocks noChangeShapeType="1"/>
                  <a:stCxn id="348" idx="6"/>
                  <a:endCxn id="349"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74" name="Group 659"/>
            <p:cNvGrpSpPr>
              <a:grpSpLocks/>
            </p:cNvGrpSpPr>
            <p:nvPr/>
          </p:nvGrpSpPr>
          <p:grpSpPr bwMode="auto">
            <a:xfrm>
              <a:off x="5105400" y="2785159"/>
              <a:ext cx="152400" cy="152400"/>
              <a:chOff x="1608" y="1704"/>
              <a:chExt cx="96" cy="96"/>
            </a:xfrm>
          </p:grpSpPr>
          <p:sp>
            <p:nvSpPr>
              <p:cNvPr id="335" name="Rectangle 66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336" name="Group 661"/>
              <p:cNvGrpSpPr>
                <a:grpSpLocks/>
              </p:cNvGrpSpPr>
              <p:nvPr/>
            </p:nvGrpSpPr>
            <p:grpSpPr bwMode="auto">
              <a:xfrm>
                <a:off x="1632" y="1728"/>
                <a:ext cx="48" cy="48"/>
                <a:chOff x="1584" y="1776"/>
                <a:chExt cx="144" cy="144"/>
              </a:xfrm>
            </p:grpSpPr>
            <p:sp>
              <p:nvSpPr>
                <p:cNvPr id="337" name="Oval 66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38" name="Oval 66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39" name="Oval 66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40" name="Oval 66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341" name="AutoShape 666"/>
                <p:cNvCxnSpPr>
                  <a:cxnSpLocks noChangeShapeType="1"/>
                  <a:stCxn id="337" idx="6"/>
                  <a:endCxn id="33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342" name="AutoShape 667"/>
                <p:cNvCxnSpPr>
                  <a:cxnSpLocks noChangeShapeType="1"/>
                  <a:stCxn id="337" idx="5"/>
                  <a:endCxn id="34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343" name="AutoShape 668"/>
                <p:cNvCxnSpPr>
                  <a:cxnSpLocks noChangeShapeType="1"/>
                  <a:stCxn id="339" idx="6"/>
                  <a:endCxn id="340"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75" name="Group 689"/>
            <p:cNvGrpSpPr>
              <a:grpSpLocks/>
            </p:cNvGrpSpPr>
            <p:nvPr/>
          </p:nvGrpSpPr>
          <p:grpSpPr bwMode="auto">
            <a:xfrm>
              <a:off x="4953000" y="2937559"/>
              <a:ext cx="152400" cy="152400"/>
              <a:chOff x="1608" y="1704"/>
              <a:chExt cx="96" cy="96"/>
            </a:xfrm>
          </p:grpSpPr>
          <p:sp>
            <p:nvSpPr>
              <p:cNvPr id="326" name="Rectangle 69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327" name="Group 691"/>
              <p:cNvGrpSpPr>
                <a:grpSpLocks/>
              </p:cNvGrpSpPr>
              <p:nvPr/>
            </p:nvGrpSpPr>
            <p:grpSpPr bwMode="auto">
              <a:xfrm>
                <a:off x="1632" y="1728"/>
                <a:ext cx="48" cy="48"/>
                <a:chOff x="1584" y="1776"/>
                <a:chExt cx="144" cy="144"/>
              </a:xfrm>
            </p:grpSpPr>
            <p:sp>
              <p:nvSpPr>
                <p:cNvPr id="328" name="Oval 69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29" name="Oval 69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30" name="Oval 69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31" name="Oval 69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332" name="AutoShape 696"/>
                <p:cNvCxnSpPr>
                  <a:cxnSpLocks noChangeShapeType="1"/>
                  <a:stCxn id="328" idx="6"/>
                  <a:endCxn id="329"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333" name="AutoShape 697"/>
                <p:cNvCxnSpPr>
                  <a:cxnSpLocks noChangeShapeType="1"/>
                  <a:stCxn id="328" idx="5"/>
                  <a:endCxn id="331"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334" name="AutoShape 698"/>
                <p:cNvCxnSpPr>
                  <a:cxnSpLocks noChangeShapeType="1"/>
                  <a:stCxn id="330" idx="6"/>
                  <a:endCxn id="331"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76" name="Group 699"/>
            <p:cNvGrpSpPr>
              <a:grpSpLocks/>
            </p:cNvGrpSpPr>
            <p:nvPr/>
          </p:nvGrpSpPr>
          <p:grpSpPr bwMode="auto">
            <a:xfrm>
              <a:off x="5105400" y="2937559"/>
              <a:ext cx="152400" cy="152400"/>
              <a:chOff x="1608" y="1704"/>
              <a:chExt cx="96" cy="96"/>
            </a:xfrm>
          </p:grpSpPr>
          <p:sp>
            <p:nvSpPr>
              <p:cNvPr id="317" name="Rectangle 70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318" name="Group 701"/>
              <p:cNvGrpSpPr>
                <a:grpSpLocks/>
              </p:cNvGrpSpPr>
              <p:nvPr/>
            </p:nvGrpSpPr>
            <p:grpSpPr bwMode="auto">
              <a:xfrm>
                <a:off x="1632" y="1728"/>
                <a:ext cx="48" cy="48"/>
                <a:chOff x="1584" y="1776"/>
                <a:chExt cx="144" cy="144"/>
              </a:xfrm>
            </p:grpSpPr>
            <p:sp>
              <p:nvSpPr>
                <p:cNvPr id="319" name="Oval 70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20" name="Oval 70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21" name="Oval 70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22" name="Oval 70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323" name="AutoShape 706"/>
                <p:cNvCxnSpPr>
                  <a:cxnSpLocks noChangeShapeType="1"/>
                  <a:stCxn id="319" idx="6"/>
                  <a:endCxn id="32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324" name="AutoShape 707"/>
                <p:cNvCxnSpPr>
                  <a:cxnSpLocks noChangeShapeType="1"/>
                  <a:stCxn id="319" idx="5"/>
                  <a:endCxn id="32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325" name="AutoShape 708"/>
                <p:cNvCxnSpPr>
                  <a:cxnSpLocks noChangeShapeType="1"/>
                  <a:stCxn id="321" idx="6"/>
                  <a:endCxn id="32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77" name="Group 729"/>
            <p:cNvGrpSpPr>
              <a:grpSpLocks/>
            </p:cNvGrpSpPr>
            <p:nvPr/>
          </p:nvGrpSpPr>
          <p:grpSpPr bwMode="auto">
            <a:xfrm>
              <a:off x="4953000" y="3089959"/>
              <a:ext cx="152400" cy="152400"/>
              <a:chOff x="1608" y="1704"/>
              <a:chExt cx="96" cy="96"/>
            </a:xfrm>
          </p:grpSpPr>
          <p:sp>
            <p:nvSpPr>
              <p:cNvPr id="308" name="Rectangle 73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309" name="Group 731"/>
              <p:cNvGrpSpPr>
                <a:grpSpLocks/>
              </p:cNvGrpSpPr>
              <p:nvPr/>
            </p:nvGrpSpPr>
            <p:grpSpPr bwMode="auto">
              <a:xfrm>
                <a:off x="1632" y="1728"/>
                <a:ext cx="48" cy="48"/>
                <a:chOff x="1584" y="1776"/>
                <a:chExt cx="144" cy="144"/>
              </a:xfrm>
            </p:grpSpPr>
            <p:sp>
              <p:nvSpPr>
                <p:cNvPr id="310" name="Oval 73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11" name="Oval 73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12" name="Oval 73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13" name="Oval 73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314" name="AutoShape 736"/>
                <p:cNvCxnSpPr>
                  <a:cxnSpLocks noChangeShapeType="1"/>
                  <a:stCxn id="310" idx="6"/>
                  <a:endCxn id="31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315" name="AutoShape 737"/>
                <p:cNvCxnSpPr>
                  <a:cxnSpLocks noChangeShapeType="1"/>
                  <a:stCxn id="310" idx="5"/>
                  <a:endCxn id="31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316" name="AutoShape 738"/>
                <p:cNvCxnSpPr>
                  <a:cxnSpLocks noChangeShapeType="1"/>
                  <a:stCxn id="312" idx="6"/>
                  <a:endCxn id="31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78" name="Group 739"/>
            <p:cNvGrpSpPr>
              <a:grpSpLocks/>
            </p:cNvGrpSpPr>
            <p:nvPr/>
          </p:nvGrpSpPr>
          <p:grpSpPr bwMode="auto">
            <a:xfrm>
              <a:off x="5105400" y="3089959"/>
              <a:ext cx="152400" cy="152400"/>
              <a:chOff x="1608" y="1704"/>
              <a:chExt cx="96" cy="96"/>
            </a:xfrm>
          </p:grpSpPr>
          <p:sp>
            <p:nvSpPr>
              <p:cNvPr id="299" name="Rectangle 74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300" name="Group 741"/>
              <p:cNvGrpSpPr>
                <a:grpSpLocks/>
              </p:cNvGrpSpPr>
              <p:nvPr/>
            </p:nvGrpSpPr>
            <p:grpSpPr bwMode="auto">
              <a:xfrm>
                <a:off x="1632" y="1728"/>
                <a:ext cx="48" cy="48"/>
                <a:chOff x="1584" y="1776"/>
                <a:chExt cx="144" cy="144"/>
              </a:xfrm>
            </p:grpSpPr>
            <p:sp>
              <p:nvSpPr>
                <p:cNvPr id="301" name="Oval 74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02" name="Oval 74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03" name="Oval 74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04" name="Oval 74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305" name="AutoShape 746"/>
                <p:cNvCxnSpPr>
                  <a:cxnSpLocks noChangeShapeType="1"/>
                  <a:stCxn id="301" idx="6"/>
                  <a:endCxn id="302"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306" name="AutoShape 747"/>
                <p:cNvCxnSpPr>
                  <a:cxnSpLocks noChangeShapeType="1"/>
                  <a:stCxn id="301" idx="5"/>
                  <a:endCxn id="304"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307" name="AutoShape 748"/>
                <p:cNvCxnSpPr>
                  <a:cxnSpLocks noChangeShapeType="1"/>
                  <a:stCxn id="303" idx="6"/>
                  <a:endCxn id="304"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79" name="Group 769"/>
            <p:cNvGrpSpPr>
              <a:grpSpLocks/>
            </p:cNvGrpSpPr>
            <p:nvPr/>
          </p:nvGrpSpPr>
          <p:grpSpPr bwMode="auto">
            <a:xfrm>
              <a:off x="4953000" y="3242359"/>
              <a:ext cx="152400" cy="152400"/>
              <a:chOff x="1608" y="1704"/>
              <a:chExt cx="96" cy="96"/>
            </a:xfrm>
          </p:grpSpPr>
          <p:sp>
            <p:nvSpPr>
              <p:cNvPr id="290" name="Rectangle 77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91" name="Group 771"/>
              <p:cNvGrpSpPr>
                <a:grpSpLocks/>
              </p:cNvGrpSpPr>
              <p:nvPr/>
            </p:nvGrpSpPr>
            <p:grpSpPr bwMode="auto">
              <a:xfrm>
                <a:off x="1632" y="1728"/>
                <a:ext cx="48" cy="48"/>
                <a:chOff x="1584" y="1776"/>
                <a:chExt cx="144" cy="144"/>
              </a:xfrm>
            </p:grpSpPr>
            <p:sp>
              <p:nvSpPr>
                <p:cNvPr id="292" name="Oval 77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93" name="Oval 77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94" name="Oval 77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95" name="Oval 77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96" name="AutoShape 776"/>
                <p:cNvCxnSpPr>
                  <a:cxnSpLocks noChangeShapeType="1"/>
                  <a:stCxn id="292" idx="6"/>
                  <a:endCxn id="293"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97" name="AutoShape 777"/>
                <p:cNvCxnSpPr>
                  <a:cxnSpLocks noChangeShapeType="1"/>
                  <a:stCxn id="292" idx="5"/>
                  <a:endCxn id="295"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98" name="AutoShape 778"/>
                <p:cNvCxnSpPr>
                  <a:cxnSpLocks noChangeShapeType="1"/>
                  <a:stCxn id="294" idx="6"/>
                  <a:endCxn id="295"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80" name="Group 779"/>
            <p:cNvGrpSpPr>
              <a:grpSpLocks/>
            </p:cNvGrpSpPr>
            <p:nvPr/>
          </p:nvGrpSpPr>
          <p:grpSpPr bwMode="auto">
            <a:xfrm>
              <a:off x="5105400" y="3242359"/>
              <a:ext cx="152400" cy="152400"/>
              <a:chOff x="1608" y="1704"/>
              <a:chExt cx="96" cy="96"/>
            </a:xfrm>
          </p:grpSpPr>
          <p:sp>
            <p:nvSpPr>
              <p:cNvPr id="281" name="Rectangle 78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82" name="Group 781"/>
              <p:cNvGrpSpPr>
                <a:grpSpLocks/>
              </p:cNvGrpSpPr>
              <p:nvPr/>
            </p:nvGrpSpPr>
            <p:grpSpPr bwMode="auto">
              <a:xfrm>
                <a:off x="1632" y="1728"/>
                <a:ext cx="48" cy="48"/>
                <a:chOff x="1584" y="1776"/>
                <a:chExt cx="144" cy="144"/>
              </a:xfrm>
            </p:grpSpPr>
            <p:sp>
              <p:nvSpPr>
                <p:cNvPr id="283" name="Oval 78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84" name="Oval 78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85" name="Oval 78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86" name="Oval 78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87" name="AutoShape 786"/>
                <p:cNvCxnSpPr>
                  <a:cxnSpLocks noChangeShapeType="1"/>
                  <a:stCxn id="283" idx="6"/>
                  <a:endCxn id="28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88" name="AutoShape 787"/>
                <p:cNvCxnSpPr>
                  <a:cxnSpLocks noChangeShapeType="1"/>
                  <a:stCxn id="283" idx="5"/>
                  <a:endCxn id="28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89" name="AutoShape 788"/>
                <p:cNvCxnSpPr>
                  <a:cxnSpLocks noChangeShapeType="1"/>
                  <a:stCxn id="285" idx="6"/>
                  <a:endCxn id="286" idx="2"/>
                </p:cNvCxnSpPr>
                <p:nvPr/>
              </p:nvCxnSpPr>
              <p:spPr bwMode="auto">
                <a:xfrm>
                  <a:off x="1632" y="1896"/>
                  <a:ext cx="48" cy="0"/>
                </a:xfrm>
                <a:prstGeom prst="straightConnector1">
                  <a:avLst/>
                </a:prstGeom>
                <a:noFill/>
                <a:ln w="9525">
                  <a:solidFill>
                    <a:schemeClr val="tx1"/>
                  </a:solidFill>
                  <a:round/>
                  <a:headEnd/>
                  <a:tailEnd/>
                </a:ln>
                <a:effectLst/>
              </p:spPr>
            </p:cxnSp>
          </p:grpSp>
        </p:grpSp>
      </p:grpSp>
      <p:grpSp>
        <p:nvGrpSpPr>
          <p:cNvPr id="512" name="Group 558"/>
          <p:cNvGrpSpPr>
            <a:grpSpLocks/>
          </p:cNvGrpSpPr>
          <p:nvPr/>
        </p:nvGrpSpPr>
        <p:grpSpPr bwMode="auto">
          <a:xfrm>
            <a:off x="4953000" y="4346577"/>
            <a:ext cx="152400" cy="152400"/>
            <a:chOff x="1608" y="1704"/>
            <a:chExt cx="96" cy="96"/>
          </a:xfrm>
        </p:grpSpPr>
        <p:sp>
          <p:nvSpPr>
            <p:cNvPr id="623" name="Rectangle 55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624" name="Group 560"/>
            <p:cNvGrpSpPr>
              <a:grpSpLocks/>
            </p:cNvGrpSpPr>
            <p:nvPr/>
          </p:nvGrpSpPr>
          <p:grpSpPr bwMode="auto">
            <a:xfrm>
              <a:off x="1632" y="1728"/>
              <a:ext cx="48" cy="48"/>
              <a:chOff x="1584" y="1776"/>
              <a:chExt cx="144" cy="144"/>
            </a:xfrm>
          </p:grpSpPr>
          <p:sp>
            <p:nvSpPr>
              <p:cNvPr id="625" name="Oval 56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626" name="Oval 56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627" name="Oval 56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628" name="Oval 56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629" name="AutoShape 565"/>
              <p:cNvCxnSpPr>
                <a:cxnSpLocks noChangeShapeType="1"/>
                <a:stCxn id="625" idx="6"/>
                <a:endCxn id="62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630" name="AutoShape 566"/>
              <p:cNvCxnSpPr>
                <a:cxnSpLocks noChangeShapeType="1"/>
                <a:stCxn id="625" idx="5"/>
                <a:endCxn id="62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631" name="AutoShape 567"/>
              <p:cNvCxnSpPr>
                <a:cxnSpLocks noChangeShapeType="1"/>
                <a:stCxn id="627" idx="6"/>
                <a:endCxn id="62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513" name="Group 568"/>
          <p:cNvGrpSpPr>
            <a:grpSpLocks/>
          </p:cNvGrpSpPr>
          <p:nvPr/>
        </p:nvGrpSpPr>
        <p:grpSpPr bwMode="auto">
          <a:xfrm>
            <a:off x="5105400" y="4346577"/>
            <a:ext cx="152400" cy="152400"/>
            <a:chOff x="1608" y="1704"/>
            <a:chExt cx="96" cy="96"/>
          </a:xfrm>
        </p:grpSpPr>
        <p:sp>
          <p:nvSpPr>
            <p:cNvPr id="614" name="Rectangle 56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615" name="Group 570"/>
            <p:cNvGrpSpPr>
              <a:grpSpLocks/>
            </p:cNvGrpSpPr>
            <p:nvPr/>
          </p:nvGrpSpPr>
          <p:grpSpPr bwMode="auto">
            <a:xfrm>
              <a:off x="1632" y="1728"/>
              <a:ext cx="48" cy="48"/>
              <a:chOff x="1584" y="1776"/>
              <a:chExt cx="144" cy="144"/>
            </a:xfrm>
          </p:grpSpPr>
          <p:sp>
            <p:nvSpPr>
              <p:cNvPr id="616" name="Oval 57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617" name="Oval 57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618" name="Oval 57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619" name="Oval 57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620" name="AutoShape 575"/>
              <p:cNvCxnSpPr>
                <a:cxnSpLocks noChangeShapeType="1"/>
                <a:stCxn id="616" idx="6"/>
                <a:endCxn id="617"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621" name="AutoShape 576"/>
              <p:cNvCxnSpPr>
                <a:cxnSpLocks noChangeShapeType="1"/>
                <a:stCxn id="616" idx="5"/>
                <a:endCxn id="619"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622" name="AutoShape 577"/>
              <p:cNvCxnSpPr>
                <a:cxnSpLocks noChangeShapeType="1"/>
                <a:stCxn id="618" idx="6"/>
                <a:endCxn id="619"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514" name="Group 598"/>
          <p:cNvGrpSpPr>
            <a:grpSpLocks/>
          </p:cNvGrpSpPr>
          <p:nvPr/>
        </p:nvGrpSpPr>
        <p:grpSpPr bwMode="auto">
          <a:xfrm>
            <a:off x="4953000" y="4498977"/>
            <a:ext cx="152400" cy="152400"/>
            <a:chOff x="1608" y="1704"/>
            <a:chExt cx="96" cy="96"/>
          </a:xfrm>
        </p:grpSpPr>
        <p:sp>
          <p:nvSpPr>
            <p:cNvPr id="605" name="Rectangle 59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606" name="Group 600"/>
            <p:cNvGrpSpPr>
              <a:grpSpLocks/>
            </p:cNvGrpSpPr>
            <p:nvPr/>
          </p:nvGrpSpPr>
          <p:grpSpPr bwMode="auto">
            <a:xfrm>
              <a:off x="1632" y="1728"/>
              <a:ext cx="48" cy="48"/>
              <a:chOff x="1584" y="1776"/>
              <a:chExt cx="144" cy="144"/>
            </a:xfrm>
          </p:grpSpPr>
          <p:sp>
            <p:nvSpPr>
              <p:cNvPr id="607" name="Oval 60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608" name="Oval 60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609" name="Oval 60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610" name="Oval 60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611" name="AutoShape 605"/>
              <p:cNvCxnSpPr>
                <a:cxnSpLocks noChangeShapeType="1"/>
                <a:stCxn id="607" idx="6"/>
                <a:endCxn id="60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612" name="AutoShape 606"/>
              <p:cNvCxnSpPr>
                <a:cxnSpLocks noChangeShapeType="1"/>
                <a:stCxn id="607" idx="5"/>
                <a:endCxn id="61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613" name="AutoShape 607"/>
              <p:cNvCxnSpPr>
                <a:cxnSpLocks noChangeShapeType="1"/>
                <a:stCxn id="609" idx="6"/>
                <a:endCxn id="610"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515" name="Group 608"/>
          <p:cNvGrpSpPr>
            <a:grpSpLocks/>
          </p:cNvGrpSpPr>
          <p:nvPr/>
        </p:nvGrpSpPr>
        <p:grpSpPr bwMode="auto">
          <a:xfrm>
            <a:off x="5105400" y="4498977"/>
            <a:ext cx="152400" cy="152400"/>
            <a:chOff x="1608" y="1704"/>
            <a:chExt cx="96" cy="96"/>
          </a:xfrm>
        </p:grpSpPr>
        <p:sp>
          <p:nvSpPr>
            <p:cNvPr id="596" name="Rectangle 60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597" name="Group 610"/>
            <p:cNvGrpSpPr>
              <a:grpSpLocks/>
            </p:cNvGrpSpPr>
            <p:nvPr/>
          </p:nvGrpSpPr>
          <p:grpSpPr bwMode="auto">
            <a:xfrm>
              <a:off x="1632" y="1728"/>
              <a:ext cx="48" cy="48"/>
              <a:chOff x="1584" y="1776"/>
              <a:chExt cx="144" cy="144"/>
            </a:xfrm>
          </p:grpSpPr>
          <p:sp>
            <p:nvSpPr>
              <p:cNvPr id="598" name="Oval 61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599" name="Oval 61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600" name="Oval 61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601" name="Oval 61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602" name="AutoShape 615"/>
              <p:cNvCxnSpPr>
                <a:cxnSpLocks noChangeShapeType="1"/>
                <a:stCxn id="598" idx="6"/>
                <a:endCxn id="599"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603" name="AutoShape 616"/>
              <p:cNvCxnSpPr>
                <a:cxnSpLocks noChangeShapeType="1"/>
                <a:stCxn id="598" idx="5"/>
                <a:endCxn id="601"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604" name="AutoShape 617"/>
              <p:cNvCxnSpPr>
                <a:cxnSpLocks noChangeShapeType="1"/>
                <a:stCxn id="600" idx="6"/>
                <a:endCxn id="601"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516" name="Group 649"/>
          <p:cNvGrpSpPr>
            <a:grpSpLocks/>
          </p:cNvGrpSpPr>
          <p:nvPr/>
        </p:nvGrpSpPr>
        <p:grpSpPr bwMode="auto">
          <a:xfrm>
            <a:off x="4953000" y="4651377"/>
            <a:ext cx="152400" cy="152400"/>
            <a:chOff x="1608" y="1704"/>
            <a:chExt cx="96" cy="96"/>
          </a:xfrm>
        </p:grpSpPr>
        <p:sp>
          <p:nvSpPr>
            <p:cNvPr id="587" name="Rectangle 65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588" name="Group 651"/>
            <p:cNvGrpSpPr>
              <a:grpSpLocks/>
            </p:cNvGrpSpPr>
            <p:nvPr/>
          </p:nvGrpSpPr>
          <p:grpSpPr bwMode="auto">
            <a:xfrm>
              <a:off x="1632" y="1728"/>
              <a:ext cx="48" cy="48"/>
              <a:chOff x="1584" y="1776"/>
              <a:chExt cx="144" cy="144"/>
            </a:xfrm>
          </p:grpSpPr>
          <p:sp>
            <p:nvSpPr>
              <p:cNvPr id="589" name="Oval 65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590" name="Oval 65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591" name="Oval 65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592" name="Oval 65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593" name="AutoShape 656"/>
              <p:cNvCxnSpPr>
                <a:cxnSpLocks noChangeShapeType="1"/>
                <a:stCxn id="589" idx="6"/>
                <a:endCxn id="59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594" name="AutoShape 657"/>
              <p:cNvCxnSpPr>
                <a:cxnSpLocks noChangeShapeType="1"/>
                <a:stCxn id="589" idx="5"/>
                <a:endCxn id="59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595" name="AutoShape 658"/>
              <p:cNvCxnSpPr>
                <a:cxnSpLocks noChangeShapeType="1"/>
                <a:stCxn id="591" idx="6"/>
                <a:endCxn id="59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517" name="Group 659"/>
          <p:cNvGrpSpPr>
            <a:grpSpLocks/>
          </p:cNvGrpSpPr>
          <p:nvPr/>
        </p:nvGrpSpPr>
        <p:grpSpPr bwMode="auto">
          <a:xfrm>
            <a:off x="5105400" y="4651377"/>
            <a:ext cx="152400" cy="152400"/>
            <a:chOff x="1608" y="1704"/>
            <a:chExt cx="96" cy="96"/>
          </a:xfrm>
        </p:grpSpPr>
        <p:sp>
          <p:nvSpPr>
            <p:cNvPr id="578" name="Rectangle 66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579" name="Group 661"/>
            <p:cNvGrpSpPr>
              <a:grpSpLocks/>
            </p:cNvGrpSpPr>
            <p:nvPr/>
          </p:nvGrpSpPr>
          <p:grpSpPr bwMode="auto">
            <a:xfrm>
              <a:off x="1632" y="1728"/>
              <a:ext cx="48" cy="48"/>
              <a:chOff x="1584" y="1776"/>
              <a:chExt cx="144" cy="144"/>
            </a:xfrm>
          </p:grpSpPr>
          <p:sp>
            <p:nvSpPr>
              <p:cNvPr id="580" name="Oval 66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581" name="Oval 66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582" name="Oval 66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583" name="Oval 66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584" name="AutoShape 666"/>
              <p:cNvCxnSpPr>
                <a:cxnSpLocks noChangeShapeType="1"/>
                <a:stCxn id="580" idx="6"/>
                <a:endCxn id="58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585" name="AutoShape 667"/>
              <p:cNvCxnSpPr>
                <a:cxnSpLocks noChangeShapeType="1"/>
                <a:stCxn id="580" idx="5"/>
                <a:endCxn id="58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586" name="AutoShape 668"/>
              <p:cNvCxnSpPr>
                <a:cxnSpLocks noChangeShapeType="1"/>
                <a:stCxn id="582" idx="6"/>
                <a:endCxn id="58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518" name="Group 689"/>
          <p:cNvGrpSpPr>
            <a:grpSpLocks/>
          </p:cNvGrpSpPr>
          <p:nvPr/>
        </p:nvGrpSpPr>
        <p:grpSpPr bwMode="auto">
          <a:xfrm>
            <a:off x="4953000" y="4803777"/>
            <a:ext cx="152400" cy="152400"/>
            <a:chOff x="1608" y="1704"/>
            <a:chExt cx="96" cy="96"/>
          </a:xfrm>
        </p:grpSpPr>
        <p:sp>
          <p:nvSpPr>
            <p:cNvPr id="569" name="Rectangle 69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570" name="Group 691"/>
            <p:cNvGrpSpPr>
              <a:grpSpLocks/>
            </p:cNvGrpSpPr>
            <p:nvPr/>
          </p:nvGrpSpPr>
          <p:grpSpPr bwMode="auto">
            <a:xfrm>
              <a:off x="1632" y="1728"/>
              <a:ext cx="48" cy="48"/>
              <a:chOff x="1584" y="1776"/>
              <a:chExt cx="144" cy="144"/>
            </a:xfrm>
          </p:grpSpPr>
          <p:sp>
            <p:nvSpPr>
              <p:cNvPr id="571" name="Oval 69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572" name="Oval 69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573" name="Oval 69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574" name="Oval 69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575" name="AutoShape 696"/>
              <p:cNvCxnSpPr>
                <a:cxnSpLocks noChangeShapeType="1"/>
                <a:stCxn id="571" idx="6"/>
                <a:endCxn id="572"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576" name="AutoShape 697"/>
              <p:cNvCxnSpPr>
                <a:cxnSpLocks noChangeShapeType="1"/>
                <a:stCxn id="571" idx="5"/>
                <a:endCxn id="574"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577" name="AutoShape 698"/>
              <p:cNvCxnSpPr>
                <a:cxnSpLocks noChangeShapeType="1"/>
                <a:stCxn id="573" idx="6"/>
                <a:endCxn id="574"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519" name="Group 699"/>
          <p:cNvGrpSpPr>
            <a:grpSpLocks/>
          </p:cNvGrpSpPr>
          <p:nvPr/>
        </p:nvGrpSpPr>
        <p:grpSpPr bwMode="auto">
          <a:xfrm>
            <a:off x="5105400" y="4803777"/>
            <a:ext cx="152400" cy="152400"/>
            <a:chOff x="1608" y="1704"/>
            <a:chExt cx="96" cy="96"/>
          </a:xfrm>
        </p:grpSpPr>
        <p:sp>
          <p:nvSpPr>
            <p:cNvPr id="560" name="Rectangle 70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561" name="Group 701"/>
            <p:cNvGrpSpPr>
              <a:grpSpLocks/>
            </p:cNvGrpSpPr>
            <p:nvPr/>
          </p:nvGrpSpPr>
          <p:grpSpPr bwMode="auto">
            <a:xfrm>
              <a:off x="1632" y="1728"/>
              <a:ext cx="48" cy="48"/>
              <a:chOff x="1584" y="1776"/>
              <a:chExt cx="144" cy="144"/>
            </a:xfrm>
          </p:grpSpPr>
          <p:sp>
            <p:nvSpPr>
              <p:cNvPr id="562" name="Oval 70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563" name="Oval 70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564" name="Oval 70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565" name="Oval 70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566" name="AutoShape 706"/>
              <p:cNvCxnSpPr>
                <a:cxnSpLocks noChangeShapeType="1"/>
                <a:stCxn id="562" idx="6"/>
                <a:endCxn id="563"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567" name="AutoShape 707"/>
              <p:cNvCxnSpPr>
                <a:cxnSpLocks noChangeShapeType="1"/>
                <a:stCxn id="562" idx="5"/>
                <a:endCxn id="565"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568" name="AutoShape 708"/>
              <p:cNvCxnSpPr>
                <a:cxnSpLocks noChangeShapeType="1"/>
                <a:stCxn id="564" idx="6"/>
                <a:endCxn id="565"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520" name="Group 729"/>
          <p:cNvGrpSpPr>
            <a:grpSpLocks/>
          </p:cNvGrpSpPr>
          <p:nvPr/>
        </p:nvGrpSpPr>
        <p:grpSpPr bwMode="auto">
          <a:xfrm>
            <a:off x="4953000" y="4956177"/>
            <a:ext cx="152400" cy="152400"/>
            <a:chOff x="1608" y="1704"/>
            <a:chExt cx="96" cy="96"/>
          </a:xfrm>
        </p:grpSpPr>
        <p:sp>
          <p:nvSpPr>
            <p:cNvPr id="551" name="Rectangle 73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552" name="Group 731"/>
            <p:cNvGrpSpPr>
              <a:grpSpLocks/>
            </p:cNvGrpSpPr>
            <p:nvPr/>
          </p:nvGrpSpPr>
          <p:grpSpPr bwMode="auto">
            <a:xfrm>
              <a:off x="1632" y="1728"/>
              <a:ext cx="48" cy="48"/>
              <a:chOff x="1584" y="1776"/>
              <a:chExt cx="144" cy="144"/>
            </a:xfrm>
          </p:grpSpPr>
          <p:sp>
            <p:nvSpPr>
              <p:cNvPr id="553" name="Oval 73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554" name="Oval 73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555" name="Oval 73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556" name="Oval 73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557" name="AutoShape 736"/>
              <p:cNvCxnSpPr>
                <a:cxnSpLocks noChangeShapeType="1"/>
                <a:stCxn id="553" idx="6"/>
                <a:endCxn id="55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558" name="AutoShape 737"/>
              <p:cNvCxnSpPr>
                <a:cxnSpLocks noChangeShapeType="1"/>
                <a:stCxn id="553" idx="5"/>
                <a:endCxn id="55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559" name="AutoShape 738"/>
              <p:cNvCxnSpPr>
                <a:cxnSpLocks noChangeShapeType="1"/>
                <a:stCxn id="555" idx="6"/>
                <a:endCxn id="55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521" name="Group 739"/>
          <p:cNvGrpSpPr>
            <a:grpSpLocks/>
          </p:cNvGrpSpPr>
          <p:nvPr/>
        </p:nvGrpSpPr>
        <p:grpSpPr bwMode="auto">
          <a:xfrm>
            <a:off x="5105400" y="4956177"/>
            <a:ext cx="152400" cy="152400"/>
            <a:chOff x="1608" y="1704"/>
            <a:chExt cx="96" cy="96"/>
          </a:xfrm>
        </p:grpSpPr>
        <p:sp>
          <p:nvSpPr>
            <p:cNvPr id="542" name="Rectangle 74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543" name="Group 741"/>
            <p:cNvGrpSpPr>
              <a:grpSpLocks/>
            </p:cNvGrpSpPr>
            <p:nvPr/>
          </p:nvGrpSpPr>
          <p:grpSpPr bwMode="auto">
            <a:xfrm>
              <a:off x="1632" y="1728"/>
              <a:ext cx="48" cy="48"/>
              <a:chOff x="1584" y="1776"/>
              <a:chExt cx="144" cy="144"/>
            </a:xfrm>
          </p:grpSpPr>
          <p:sp>
            <p:nvSpPr>
              <p:cNvPr id="544" name="Oval 74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545" name="Oval 74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546" name="Oval 74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547" name="Oval 74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548" name="AutoShape 746"/>
              <p:cNvCxnSpPr>
                <a:cxnSpLocks noChangeShapeType="1"/>
                <a:stCxn id="544" idx="6"/>
                <a:endCxn id="545"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549" name="AutoShape 747"/>
              <p:cNvCxnSpPr>
                <a:cxnSpLocks noChangeShapeType="1"/>
                <a:stCxn id="544" idx="5"/>
                <a:endCxn id="547"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550" name="AutoShape 748"/>
              <p:cNvCxnSpPr>
                <a:cxnSpLocks noChangeShapeType="1"/>
                <a:stCxn id="546" idx="6"/>
                <a:endCxn id="547" idx="2"/>
              </p:cNvCxnSpPr>
              <p:nvPr/>
            </p:nvCxnSpPr>
            <p:spPr bwMode="auto">
              <a:xfrm>
                <a:off x="1632" y="1896"/>
                <a:ext cx="48" cy="0"/>
              </a:xfrm>
              <a:prstGeom prst="straightConnector1">
                <a:avLst/>
              </a:prstGeom>
              <a:noFill/>
              <a:ln w="9525">
                <a:solidFill>
                  <a:schemeClr val="tx1"/>
                </a:solidFill>
                <a:round/>
                <a:headEnd/>
                <a:tailEnd/>
              </a:ln>
              <a:effectLst/>
            </p:spPr>
          </p:cxnSp>
        </p:grpSp>
      </p:grpSp>
    </p:spTree>
    <p:extLst>
      <p:ext uri="{BB962C8B-B14F-4D97-AF65-F5344CB8AC3E}">
        <p14:creationId xmlns:p14="http://schemas.microsoft.com/office/powerpoint/2010/main" val="341850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02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ChangeArrowheads="1"/>
          </p:cNvSpPr>
          <p:nvPr>
            <p:ph type="title"/>
          </p:nvPr>
        </p:nvSpPr>
        <p:spPr/>
        <p:txBody>
          <a:bodyPr>
            <a:normAutofit fontScale="90000"/>
          </a:bodyPr>
          <a:lstStyle/>
          <a:p>
            <a:r>
              <a:rPr lang="en-US" dirty="0"/>
              <a:t>Fragmentation due to Branches</a:t>
            </a:r>
          </a:p>
        </p:txBody>
      </p:sp>
      <p:sp>
        <p:nvSpPr>
          <p:cNvPr id="122884" name="Rectangle 4"/>
          <p:cNvSpPr>
            <a:spLocks noGrp="1" noChangeArrowheads="1"/>
          </p:cNvSpPr>
          <p:nvPr>
            <p:ph idx="1"/>
          </p:nvPr>
        </p:nvSpPr>
        <p:spPr/>
        <p:txBody>
          <a:bodyPr/>
          <a:lstStyle/>
          <a:p>
            <a:r>
              <a:rPr lang="en-US" dirty="0"/>
              <a:t>Fetch group is aligned, cache line size &gt; fetch group</a:t>
            </a:r>
          </a:p>
          <a:p>
            <a:pPr lvl="1"/>
            <a:r>
              <a:rPr lang="en-US" dirty="0"/>
              <a:t>Still limit fetch width if branch is “taken”</a:t>
            </a:r>
          </a:p>
          <a:p>
            <a:pPr lvl="1"/>
            <a:r>
              <a:rPr lang="en-US" dirty="0"/>
              <a:t>If we know “not taken”, width not limited</a:t>
            </a:r>
          </a:p>
        </p:txBody>
      </p:sp>
      <p:grpSp>
        <p:nvGrpSpPr>
          <p:cNvPr id="53" name="Group 52"/>
          <p:cNvGrpSpPr/>
          <p:nvPr/>
        </p:nvGrpSpPr>
        <p:grpSpPr>
          <a:xfrm>
            <a:off x="2639962" y="3021111"/>
            <a:ext cx="4267200" cy="2424113"/>
            <a:chOff x="2286000" y="2895600"/>
            <a:chExt cx="4267200" cy="2424113"/>
          </a:xfrm>
        </p:grpSpPr>
        <p:sp>
          <p:nvSpPr>
            <p:cNvPr id="54" name="AutoShape 5"/>
            <p:cNvSpPr>
              <a:spLocks noChangeArrowheads="1"/>
            </p:cNvSpPr>
            <p:nvPr/>
          </p:nvSpPr>
          <p:spPr bwMode="auto">
            <a:xfrm rot="5400000">
              <a:off x="1485900" y="3695700"/>
              <a:ext cx="1905000" cy="3048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70C0"/>
            </a:solidFill>
            <a:ln w="9525">
              <a:noFill/>
              <a:miter lim="800000"/>
              <a:headEnd/>
              <a:tailEnd/>
            </a:ln>
            <a:effectLst>
              <a:outerShdw blurRad="149987" dist="250190" dir="294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FFFFFF"/>
                  </a:solidFill>
                  <a:latin typeface="Gill Sans MT" pitchFamily="34" charset="0"/>
                </a:rPr>
                <a:t>Decoder</a:t>
              </a:r>
            </a:p>
          </p:txBody>
        </p:sp>
        <p:sp>
          <p:nvSpPr>
            <p:cNvPr id="55" name="Rectangle 6"/>
            <p:cNvSpPr>
              <a:spLocks noChangeArrowheads="1"/>
            </p:cNvSpPr>
            <p:nvPr/>
          </p:nvSpPr>
          <p:spPr bwMode="auto">
            <a:xfrm>
              <a:off x="2971800" y="2895600"/>
              <a:ext cx="533400" cy="228600"/>
            </a:xfrm>
            <a:prstGeom prst="rect">
              <a:avLst/>
            </a:prstGeom>
            <a:solidFill>
              <a:srgbClr val="CCFFCC"/>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400">
                  <a:solidFill>
                    <a:srgbClr val="000000"/>
                  </a:solidFill>
                  <a:latin typeface="Gill Sans MT" pitchFamily="34" charset="0"/>
                </a:rPr>
                <a:t>Tag</a:t>
              </a:r>
            </a:p>
          </p:txBody>
        </p:sp>
        <p:sp>
          <p:nvSpPr>
            <p:cNvPr id="56" name="Rectangle 7"/>
            <p:cNvSpPr>
              <a:spLocks noChangeArrowheads="1"/>
            </p:cNvSpPr>
            <p:nvPr/>
          </p:nvSpPr>
          <p:spPr bwMode="auto">
            <a:xfrm>
              <a:off x="3505200" y="28956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57" name="Rectangle 8"/>
            <p:cNvSpPr>
              <a:spLocks noChangeArrowheads="1"/>
            </p:cNvSpPr>
            <p:nvPr/>
          </p:nvSpPr>
          <p:spPr bwMode="auto">
            <a:xfrm>
              <a:off x="4267200" y="28956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58" name="Rectangle 9"/>
            <p:cNvSpPr>
              <a:spLocks noChangeArrowheads="1"/>
            </p:cNvSpPr>
            <p:nvPr/>
          </p:nvSpPr>
          <p:spPr bwMode="auto">
            <a:xfrm>
              <a:off x="5029200" y="28956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59" name="Rectangle 10"/>
            <p:cNvSpPr>
              <a:spLocks noChangeArrowheads="1"/>
            </p:cNvSpPr>
            <p:nvPr/>
          </p:nvSpPr>
          <p:spPr bwMode="auto">
            <a:xfrm>
              <a:off x="5791200" y="28956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60" name="Line 11"/>
            <p:cNvSpPr>
              <a:spLocks noChangeShapeType="1"/>
            </p:cNvSpPr>
            <p:nvPr/>
          </p:nvSpPr>
          <p:spPr bwMode="auto">
            <a:xfrm>
              <a:off x="2590800" y="2971800"/>
              <a:ext cx="381000"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61" name="Rectangle 12"/>
            <p:cNvSpPr>
              <a:spLocks noChangeArrowheads="1"/>
            </p:cNvSpPr>
            <p:nvPr/>
          </p:nvSpPr>
          <p:spPr bwMode="auto">
            <a:xfrm>
              <a:off x="2971800" y="3124200"/>
              <a:ext cx="533400" cy="228600"/>
            </a:xfrm>
            <a:prstGeom prst="rect">
              <a:avLst/>
            </a:prstGeom>
            <a:solidFill>
              <a:srgbClr val="CCFFCC"/>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400">
                  <a:solidFill>
                    <a:srgbClr val="000000"/>
                  </a:solidFill>
                  <a:latin typeface="Gill Sans MT" pitchFamily="34" charset="0"/>
                </a:rPr>
                <a:t>Tag</a:t>
              </a:r>
            </a:p>
          </p:txBody>
        </p:sp>
        <p:sp>
          <p:nvSpPr>
            <p:cNvPr id="62" name="Rectangle 13"/>
            <p:cNvSpPr>
              <a:spLocks noChangeArrowheads="1"/>
            </p:cNvSpPr>
            <p:nvPr/>
          </p:nvSpPr>
          <p:spPr bwMode="auto">
            <a:xfrm>
              <a:off x="3505200" y="3124200"/>
              <a:ext cx="762000" cy="228600"/>
            </a:xfrm>
            <a:prstGeom prst="rect">
              <a:avLst/>
            </a:prstGeom>
            <a:solidFill>
              <a:srgbClr val="CC99FF"/>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63" name="Rectangle 15"/>
            <p:cNvSpPr>
              <a:spLocks noChangeArrowheads="1"/>
            </p:cNvSpPr>
            <p:nvPr/>
          </p:nvSpPr>
          <p:spPr bwMode="auto">
            <a:xfrm>
              <a:off x="4267200" y="3124200"/>
              <a:ext cx="762000" cy="228600"/>
            </a:xfrm>
            <a:prstGeom prst="rect">
              <a:avLst/>
            </a:prstGeom>
            <a:solidFill>
              <a:srgbClr val="FF99CC"/>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Branch</a:t>
              </a:r>
            </a:p>
          </p:txBody>
        </p:sp>
        <p:sp>
          <p:nvSpPr>
            <p:cNvPr id="64" name="Rectangle 16"/>
            <p:cNvSpPr>
              <a:spLocks noChangeArrowheads="1"/>
            </p:cNvSpPr>
            <p:nvPr/>
          </p:nvSpPr>
          <p:spPr bwMode="auto">
            <a:xfrm>
              <a:off x="5791200" y="31242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65" name="Line 17"/>
            <p:cNvSpPr>
              <a:spLocks noChangeShapeType="1"/>
            </p:cNvSpPr>
            <p:nvPr/>
          </p:nvSpPr>
          <p:spPr bwMode="auto">
            <a:xfrm>
              <a:off x="2590800" y="3200400"/>
              <a:ext cx="381000"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66" name="Rectangle 18"/>
            <p:cNvSpPr>
              <a:spLocks noChangeArrowheads="1"/>
            </p:cNvSpPr>
            <p:nvPr/>
          </p:nvSpPr>
          <p:spPr bwMode="auto">
            <a:xfrm>
              <a:off x="2971800" y="3352800"/>
              <a:ext cx="533400" cy="228600"/>
            </a:xfrm>
            <a:prstGeom prst="rect">
              <a:avLst/>
            </a:prstGeom>
            <a:solidFill>
              <a:srgbClr val="CCFFCC"/>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400">
                  <a:solidFill>
                    <a:srgbClr val="000000"/>
                  </a:solidFill>
                  <a:latin typeface="Gill Sans MT" pitchFamily="34" charset="0"/>
                </a:rPr>
                <a:t>Tag</a:t>
              </a:r>
            </a:p>
          </p:txBody>
        </p:sp>
        <p:sp>
          <p:nvSpPr>
            <p:cNvPr id="67" name="Rectangle 19"/>
            <p:cNvSpPr>
              <a:spLocks noChangeArrowheads="1"/>
            </p:cNvSpPr>
            <p:nvPr/>
          </p:nvSpPr>
          <p:spPr bwMode="auto">
            <a:xfrm>
              <a:off x="3505200" y="33528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68" name="Rectangle 20"/>
            <p:cNvSpPr>
              <a:spLocks noChangeArrowheads="1"/>
            </p:cNvSpPr>
            <p:nvPr/>
          </p:nvSpPr>
          <p:spPr bwMode="auto">
            <a:xfrm>
              <a:off x="4267200" y="33528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69" name="Rectangle 21"/>
            <p:cNvSpPr>
              <a:spLocks noChangeArrowheads="1"/>
            </p:cNvSpPr>
            <p:nvPr/>
          </p:nvSpPr>
          <p:spPr bwMode="auto">
            <a:xfrm>
              <a:off x="5029200" y="33528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70" name="Rectangle 22"/>
            <p:cNvSpPr>
              <a:spLocks noChangeArrowheads="1"/>
            </p:cNvSpPr>
            <p:nvPr/>
          </p:nvSpPr>
          <p:spPr bwMode="auto">
            <a:xfrm>
              <a:off x="5791200" y="33528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71" name="Line 23"/>
            <p:cNvSpPr>
              <a:spLocks noChangeShapeType="1"/>
            </p:cNvSpPr>
            <p:nvPr/>
          </p:nvSpPr>
          <p:spPr bwMode="auto">
            <a:xfrm>
              <a:off x="2590800" y="3429000"/>
              <a:ext cx="381000"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72" name="Rectangle 24"/>
            <p:cNvSpPr>
              <a:spLocks noChangeArrowheads="1"/>
            </p:cNvSpPr>
            <p:nvPr/>
          </p:nvSpPr>
          <p:spPr bwMode="auto">
            <a:xfrm>
              <a:off x="2971800" y="4572000"/>
              <a:ext cx="533400" cy="228600"/>
            </a:xfrm>
            <a:prstGeom prst="rect">
              <a:avLst/>
            </a:prstGeom>
            <a:solidFill>
              <a:srgbClr val="CCFFCC"/>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400">
                  <a:solidFill>
                    <a:srgbClr val="000000"/>
                  </a:solidFill>
                  <a:latin typeface="Gill Sans MT" pitchFamily="34" charset="0"/>
                </a:rPr>
                <a:t>Tag</a:t>
              </a:r>
            </a:p>
          </p:txBody>
        </p:sp>
        <p:sp>
          <p:nvSpPr>
            <p:cNvPr id="73" name="Rectangle 25"/>
            <p:cNvSpPr>
              <a:spLocks noChangeArrowheads="1"/>
            </p:cNvSpPr>
            <p:nvPr/>
          </p:nvSpPr>
          <p:spPr bwMode="auto">
            <a:xfrm>
              <a:off x="3505200" y="45720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74" name="Rectangle 26"/>
            <p:cNvSpPr>
              <a:spLocks noChangeArrowheads="1"/>
            </p:cNvSpPr>
            <p:nvPr/>
          </p:nvSpPr>
          <p:spPr bwMode="auto">
            <a:xfrm>
              <a:off x="4267200" y="45720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75" name="Rectangle 27"/>
            <p:cNvSpPr>
              <a:spLocks noChangeArrowheads="1"/>
            </p:cNvSpPr>
            <p:nvPr/>
          </p:nvSpPr>
          <p:spPr bwMode="auto">
            <a:xfrm>
              <a:off x="5029200" y="45720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76" name="Rectangle 28"/>
            <p:cNvSpPr>
              <a:spLocks noChangeArrowheads="1"/>
            </p:cNvSpPr>
            <p:nvPr/>
          </p:nvSpPr>
          <p:spPr bwMode="auto">
            <a:xfrm>
              <a:off x="5791200" y="45720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77" name="Line 29"/>
            <p:cNvSpPr>
              <a:spLocks noChangeShapeType="1"/>
            </p:cNvSpPr>
            <p:nvPr/>
          </p:nvSpPr>
          <p:spPr bwMode="auto">
            <a:xfrm>
              <a:off x="2590800" y="4648200"/>
              <a:ext cx="381000"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78" name="Rectangle 30"/>
            <p:cNvSpPr>
              <a:spLocks noChangeArrowheads="1"/>
            </p:cNvSpPr>
            <p:nvPr/>
          </p:nvSpPr>
          <p:spPr bwMode="auto">
            <a:xfrm>
              <a:off x="2971800" y="4343400"/>
              <a:ext cx="533400" cy="228600"/>
            </a:xfrm>
            <a:prstGeom prst="rect">
              <a:avLst/>
            </a:prstGeom>
            <a:solidFill>
              <a:srgbClr val="CCFFCC"/>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400">
                  <a:solidFill>
                    <a:srgbClr val="000000"/>
                  </a:solidFill>
                  <a:latin typeface="Gill Sans MT" pitchFamily="34" charset="0"/>
                </a:rPr>
                <a:t>Tag</a:t>
              </a:r>
            </a:p>
          </p:txBody>
        </p:sp>
        <p:sp>
          <p:nvSpPr>
            <p:cNvPr id="79" name="Rectangle 31"/>
            <p:cNvSpPr>
              <a:spLocks noChangeArrowheads="1"/>
            </p:cNvSpPr>
            <p:nvPr/>
          </p:nvSpPr>
          <p:spPr bwMode="auto">
            <a:xfrm>
              <a:off x="3505200" y="43434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80" name="Rectangle 32"/>
            <p:cNvSpPr>
              <a:spLocks noChangeArrowheads="1"/>
            </p:cNvSpPr>
            <p:nvPr/>
          </p:nvSpPr>
          <p:spPr bwMode="auto">
            <a:xfrm>
              <a:off x="4267200" y="43434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81" name="Rectangle 33"/>
            <p:cNvSpPr>
              <a:spLocks noChangeArrowheads="1"/>
            </p:cNvSpPr>
            <p:nvPr/>
          </p:nvSpPr>
          <p:spPr bwMode="auto">
            <a:xfrm>
              <a:off x="5029200" y="43434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82" name="Rectangle 34"/>
            <p:cNvSpPr>
              <a:spLocks noChangeArrowheads="1"/>
            </p:cNvSpPr>
            <p:nvPr/>
          </p:nvSpPr>
          <p:spPr bwMode="auto">
            <a:xfrm>
              <a:off x="5791200" y="43434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83" name="Line 35"/>
            <p:cNvSpPr>
              <a:spLocks noChangeShapeType="1"/>
            </p:cNvSpPr>
            <p:nvPr/>
          </p:nvSpPr>
          <p:spPr bwMode="auto">
            <a:xfrm>
              <a:off x="2590800" y="4419600"/>
              <a:ext cx="381000"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84" name="Line 36"/>
            <p:cNvSpPr>
              <a:spLocks noChangeShapeType="1"/>
            </p:cNvSpPr>
            <p:nvPr/>
          </p:nvSpPr>
          <p:spPr bwMode="auto">
            <a:xfrm flipH="1">
              <a:off x="2966662" y="2895600"/>
              <a:ext cx="5137" cy="19050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85" name="Line 37"/>
            <p:cNvSpPr>
              <a:spLocks noChangeShapeType="1"/>
            </p:cNvSpPr>
            <p:nvPr/>
          </p:nvSpPr>
          <p:spPr bwMode="auto">
            <a:xfrm>
              <a:off x="6553200" y="2895600"/>
              <a:ext cx="0" cy="19050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86" name="Oval 38"/>
            <p:cNvSpPr>
              <a:spLocks noChangeArrowheads="1"/>
            </p:cNvSpPr>
            <p:nvPr/>
          </p:nvSpPr>
          <p:spPr bwMode="auto">
            <a:xfrm>
              <a:off x="3810000" y="3886200"/>
              <a:ext cx="76200" cy="76200"/>
            </a:xfrm>
            <a:prstGeom prst="ellipse">
              <a:avLst/>
            </a:prstGeom>
            <a:solidFill>
              <a:schemeClr val="tx1"/>
            </a:solidFill>
            <a:ln w="9525">
              <a:no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87" name="Oval 39"/>
            <p:cNvSpPr>
              <a:spLocks noChangeArrowheads="1"/>
            </p:cNvSpPr>
            <p:nvPr/>
          </p:nvSpPr>
          <p:spPr bwMode="auto">
            <a:xfrm>
              <a:off x="3810000" y="4038600"/>
              <a:ext cx="76200" cy="76200"/>
            </a:xfrm>
            <a:prstGeom prst="ellipse">
              <a:avLst/>
            </a:prstGeom>
            <a:solidFill>
              <a:schemeClr val="tx1"/>
            </a:solidFill>
            <a:ln w="9525">
              <a:no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88" name="Oval 40"/>
            <p:cNvSpPr>
              <a:spLocks noChangeArrowheads="1"/>
            </p:cNvSpPr>
            <p:nvPr/>
          </p:nvSpPr>
          <p:spPr bwMode="auto">
            <a:xfrm>
              <a:off x="3810000" y="3733800"/>
              <a:ext cx="76200" cy="76200"/>
            </a:xfrm>
            <a:prstGeom prst="ellipse">
              <a:avLst/>
            </a:prstGeom>
            <a:solidFill>
              <a:schemeClr val="tx1"/>
            </a:solidFill>
            <a:ln w="9525">
              <a:no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89" name="Group 88"/>
            <p:cNvGrpSpPr/>
            <p:nvPr/>
          </p:nvGrpSpPr>
          <p:grpSpPr>
            <a:xfrm>
              <a:off x="3886200" y="3352800"/>
              <a:ext cx="2286000" cy="1676400"/>
              <a:chOff x="3886200" y="4800600"/>
              <a:chExt cx="2286000" cy="228600"/>
            </a:xfrm>
          </p:grpSpPr>
          <p:sp>
            <p:nvSpPr>
              <p:cNvPr id="98" name="Line 44"/>
              <p:cNvSpPr>
                <a:spLocks noChangeShapeType="1"/>
              </p:cNvSpPr>
              <p:nvPr/>
            </p:nvSpPr>
            <p:spPr bwMode="auto">
              <a:xfrm>
                <a:off x="3886200" y="48006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99" name="Line 45"/>
              <p:cNvSpPr>
                <a:spLocks noChangeShapeType="1"/>
              </p:cNvSpPr>
              <p:nvPr/>
            </p:nvSpPr>
            <p:spPr bwMode="auto">
              <a:xfrm>
                <a:off x="4648200" y="48006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00" name="Line 46"/>
              <p:cNvSpPr>
                <a:spLocks noChangeShapeType="1"/>
              </p:cNvSpPr>
              <p:nvPr/>
            </p:nvSpPr>
            <p:spPr bwMode="auto">
              <a:xfrm>
                <a:off x="5410200" y="48006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01" name="Line 47"/>
              <p:cNvSpPr>
                <a:spLocks noChangeShapeType="1"/>
              </p:cNvSpPr>
              <p:nvPr/>
            </p:nvSpPr>
            <p:spPr bwMode="auto">
              <a:xfrm>
                <a:off x="6172200" y="48006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grpSp>
        <p:sp>
          <p:nvSpPr>
            <p:cNvPr id="90" name="Oval 50"/>
            <p:cNvSpPr>
              <a:spLocks noChangeArrowheads="1"/>
            </p:cNvSpPr>
            <p:nvPr/>
          </p:nvSpPr>
          <p:spPr bwMode="auto">
            <a:xfrm>
              <a:off x="2743200" y="3886200"/>
              <a:ext cx="76200" cy="76200"/>
            </a:xfrm>
            <a:prstGeom prst="ellipse">
              <a:avLst/>
            </a:prstGeom>
            <a:solidFill>
              <a:schemeClr val="tx1"/>
            </a:solidFill>
            <a:ln w="9525">
              <a:no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91" name="Oval 51"/>
            <p:cNvSpPr>
              <a:spLocks noChangeArrowheads="1"/>
            </p:cNvSpPr>
            <p:nvPr/>
          </p:nvSpPr>
          <p:spPr bwMode="auto">
            <a:xfrm>
              <a:off x="2743200" y="4038600"/>
              <a:ext cx="76200" cy="76200"/>
            </a:xfrm>
            <a:prstGeom prst="ellipse">
              <a:avLst/>
            </a:prstGeom>
            <a:solidFill>
              <a:schemeClr val="tx1"/>
            </a:solidFill>
            <a:ln w="9525">
              <a:no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92" name="Oval 52"/>
            <p:cNvSpPr>
              <a:spLocks noChangeArrowheads="1"/>
            </p:cNvSpPr>
            <p:nvPr/>
          </p:nvSpPr>
          <p:spPr bwMode="auto">
            <a:xfrm>
              <a:off x="2743200" y="3733800"/>
              <a:ext cx="76200" cy="76200"/>
            </a:xfrm>
            <a:prstGeom prst="ellipse">
              <a:avLst/>
            </a:prstGeom>
            <a:solidFill>
              <a:schemeClr val="tx1"/>
            </a:solidFill>
            <a:ln w="9525">
              <a:no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93" name="Rectangle 53"/>
            <p:cNvSpPr>
              <a:spLocks noChangeArrowheads="1"/>
            </p:cNvSpPr>
            <p:nvPr/>
          </p:nvSpPr>
          <p:spPr bwMode="auto">
            <a:xfrm>
              <a:off x="5029200" y="3124200"/>
              <a:ext cx="762000" cy="2286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Inst</a:t>
              </a:r>
            </a:p>
          </p:txBody>
        </p:sp>
        <p:sp>
          <p:nvSpPr>
            <p:cNvPr id="94" name="Rectangle 55"/>
            <p:cNvSpPr>
              <a:spLocks noChangeArrowheads="1"/>
            </p:cNvSpPr>
            <p:nvPr/>
          </p:nvSpPr>
          <p:spPr bwMode="auto">
            <a:xfrm>
              <a:off x="3505200" y="5029200"/>
              <a:ext cx="762000" cy="228600"/>
            </a:xfrm>
            <a:prstGeom prst="rect">
              <a:avLst/>
            </a:prstGeom>
            <a:solidFill>
              <a:srgbClr val="CC99FF"/>
            </a:solidFill>
            <a:ln w="9525">
              <a:solidFill>
                <a:schemeClr val="tx1"/>
              </a:solidFill>
              <a:miter lim="800000"/>
              <a:headEnd/>
              <a:tailEnd/>
            </a:ln>
            <a:effectLst>
              <a:reflection blurRad="6350" stA="52000" endA="300" endPos="35000" dir="5400000" sy="-100000" algn="bl" rotWithShape="0"/>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95" name="Rectangle 56"/>
            <p:cNvSpPr>
              <a:spLocks noChangeArrowheads="1"/>
            </p:cNvSpPr>
            <p:nvPr/>
          </p:nvSpPr>
          <p:spPr bwMode="auto">
            <a:xfrm>
              <a:off x="4267200" y="5029200"/>
              <a:ext cx="762000" cy="228600"/>
            </a:xfrm>
            <a:prstGeom prst="rect">
              <a:avLst/>
            </a:prstGeom>
            <a:solidFill>
              <a:srgbClr val="FF99CC"/>
            </a:solidFill>
            <a:ln w="9525">
              <a:solidFill>
                <a:schemeClr val="tx1"/>
              </a:solidFill>
              <a:miter lim="800000"/>
              <a:headEnd/>
              <a:tailEnd/>
            </a:ln>
            <a:effectLst>
              <a:reflection blurRad="6350" stA="52000" endA="300" endPos="35000" dir="5400000" sy="-100000" algn="bl" rotWithShape="0"/>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96" name="Text Box 57"/>
            <p:cNvSpPr txBox="1">
              <a:spLocks noChangeArrowheads="1"/>
            </p:cNvSpPr>
            <p:nvPr/>
          </p:nvSpPr>
          <p:spPr bwMode="auto">
            <a:xfrm>
              <a:off x="5181600" y="4953000"/>
              <a:ext cx="457200" cy="366713"/>
            </a:xfrm>
            <a:prstGeom prst="rect">
              <a:avLst/>
            </a:prstGeom>
            <a:noFill/>
            <a:ln w="9525">
              <a:noFill/>
              <a:miter lim="800000"/>
              <a:headEnd/>
              <a:tailEnd/>
            </a:ln>
            <a:effectLst/>
          </p:spPr>
          <p:txBody>
            <a:bodyPr>
              <a:spAutoFit/>
            </a:bodyPr>
            <a:lstStyle/>
            <a:p>
              <a:pPr algn="ctr" fontAlgn="base">
                <a:spcBef>
                  <a:spcPct val="0"/>
                </a:spcBef>
                <a:spcAft>
                  <a:spcPct val="0"/>
                </a:spcAft>
              </a:pPr>
              <a:r>
                <a:rPr lang="en-US" b="1">
                  <a:solidFill>
                    <a:srgbClr val="FF0000"/>
                  </a:solidFill>
                  <a:latin typeface="Gill Sans MT" pitchFamily="34" charset="0"/>
                </a:rPr>
                <a:t>X</a:t>
              </a:r>
            </a:p>
          </p:txBody>
        </p:sp>
        <p:sp>
          <p:nvSpPr>
            <p:cNvPr id="97" name="Text Box 58"/>
            <p:cNvSpPr txBox="1">
              <a:spLocks noChangeArrowheads="1"/>
            </p:cNvSpPr>
            <p:nvPr/>
          </p:nvSpPr>
          <p:spPr bwMode="auto">
            <a:xfrm>
              <a:off x="5943600" y="4953000"/>
              <a:ext cx="457200" cy="366713"/>
            </a:xfrm>
            <a:prstGeom prst="rect">
              <a:avLst/>
            </a:prstGeom>
            <a:noFill/>
            <a:ln w="9525">
              <a:noFill/>
              <a:miter lim="800000"/>
              <a:headEnd/>
              <a:tailEnd/>
            </a:ln>
            <a:effectLst/>
          </p:spPr>
          <p:txBody>
            <a:bodyPr>
              <a:spAutoFit/>
            </a:bodyPr>
            <a:lstStyle/>
            <a:p>
              <a:pPr algn="ctr" fontAlgn="base">
                <a:spcBef>
                  <a:spcPct val="0"/>
                </a:spcBef>
                <a:spcAft>
                  <a:spcPct val="0"/>
                </a:spcAft>
              </a:pPr>
              <a:r>
                <a:rPr lang="en-US" b="1">
                  <a:solidFill>
                    <a:srgbClr val="FF0000"/>
                  </a:solidFill>
                  <a:latin typeface="Gill Sans MT" pitchFamily="34" charset="0"/>
                </a:rPr>
                <a:t>X</a:t>
              </a:r>
            </a:p>
          </p:txBody>
        </p:sp>
      </p:grpSp>
    </p:spTree>
    <p:extLst>
      <p:ext uri="{BB962C8B-B14F-4D97-AF65-F5344CB8AC3E}">
        <p14:creationId xmlns:p14="http://schemas.microsoft.com/office/powerpoint/2010/main" val="30462731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normAutofit fontScale="90000"/>
          </a:bodyPr>
          <a:lstStyle/>
          <a:p>
            <a:r>
              <a:rPr lang="en-US" dirty="0"/>
              <a:t>Typical Branch Predictor Hash</a:t>
            </a:r>
          </a:p>
        </p:txBody>
      </p:sp>
      <p:sp>
        <p:nvSpPr>
          <p:cNvPr id="208899" name="Rectangle 3"/>
          <p:cNvSpPr>
            <a:spLocks noGrp="1" noChangeArrowheads="1"/>
          </p:cNvSpPr>
          <p:nvPr>
            <p:ph idx="1"/>
          </p:nvPr>
        </p:nvSpPr>
        <p:spPr/>
        <p:txBody>
          <a:bodyPr/>
          <a:lstStyle/>
          <a:p>
            <a:r>
              <a:rPr lang="en-US" dirty="0"/>
              <a:t>Take the log</a:t>
            </a:r>
            <a:r>
              <a:rPr lang="en-US" baseline="-25000" dirty="0"/>
              <a:t>2</a:t>
            </a:r>
            <a:r>
              <a:rPr lang="en-US" dirty="0"/>
              <a:t>n least significant bits of PC</a:t>
            </a:r>
          </a:p>
          <a:p>
            <a:r>
              <a:rPr lang="en-US" dirty="0"/>
              <a:t>May need to ignore some bits</a:t>
            </a:r>
          </a:p>
          <a:p>
            <a:pPr lvl="1"/>
            <a:r>
              <a:rPr lang="en-US" dirty="0"/>
              <a:t>In RISC, </a:t>
            </a:r>
            <a:r>
              <a:rPr lang="en-US" dirty="0" err="1"/>
              <a:t>insns</a:t>
            </a:r>
            <a:r>
              <a:rPr lang="en-US" dirty="0"/>
              <a:t>. are typically 4 bytes wide</a:t>
            </a:r>
          </a:p>
          <a:p>
            <a:pPr lvl="2"/>
            <a:r>
              <a:rPr lang="en-US" dirty="0"/>
              <a:t>Low-order bits zero</a:t>
            </a:r>
          </a:p>
          <a:p>
            <a:pPr lvl="1"/>
            <a:r>
              <a:rPr lang="en-US" dirty="0">
                <a:sym typeface="Wingdings" pitchFamily="2" charset="2"/>
              </a:rPr>
              <a:t>In CISC (ex. x86), </a:t>
            </a:r>
            <a:r>
              <a:rPr lang="en-US" dirty="0" err="1">
                <a:sym typeface="Wingdings" pitchFamily="2" charset="2"/>
              </a:rPr>
              <a:t>insns</a:t>
            </a:r>
            <a:r>
              <a:rPr lang="en-US" dirty="0">
                <a:sym typeface="Wingdings" pitchFamily="2" charset="2"/>
              </a:rPr>
              <a:t>. can start anywhere</a:t>
            </a:r>
          </a:p>
          <a:p>
            <a:pPr lvl="2"/>
            <a:r>
              <a:rPr lang="en-US" dirty="0"/>
              <a:t>Probably don’t want to shift</a:t>
            </a:r>
          </a:p>
        </p:txBody>
      </p:sp>
    </p:spTree>
    <p:extLst>
      <p:ext uri="{BB962C8B-B14F-4D97-AF65-F5344CB8AC3E}">
        <p14:creationId xmlns:p14="http://schemas.microsoft.com/office/powerpoint/2010/main" val="2728675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normAutofit fontScale="90000"/>
          </a:bodyPr>
          <a:lstStyle/>
          <a:p>
            <a:r>
              <a:rPr lang="en-US" dirty="0"/>
              <a:t>Dealing with Toggling Branches</a:t>
            </a:r>
          </a:p>
        </p:txBody>
      </p:sp>
      <p:sp>
        <p:nvSpPr>
          <p:cNvPr id="177155" name="Rectangle 3"/>
          <p:cNvSpPr>
            <a:spLocks noGrp="1" noChangeArrowheads="1"/>
          </p:cNvSpPr>
          <p:nvPr>
            <p:ph idx="1"/>
          </p:nvPr>
        </p:nvSpPr>
        <p:spPr/>
        <p:txBody>
          <a:bodyPr/>
          <a:lstStyle/>
          <a:p>
            <a:r>
              <a:rPr lang="en-US" dirty="0"/>
              <a:t>Branch at 0xDC50 changes on every iteration</a:t>
            </a:r>
          </a:p>
          <a:p>
            <a:pPr lvl="1"/>
            <a:r>
              <a:rPr lang="en-US" dirty="0"/>
              <a:t>1bc and 2bc don’t do too well (50% at best)</a:t>
            </a:r>
          </a:p>
          <a:p>
            <a:pPr lvl="1"/>
            <a:r>
              <a:rPr lang="en-US" dirty="0"/>
              <a:t>But it’s still obviously predictable</a:t>
            </a:r>
          </a:p>
          <a:p>
            <a:r>
              <a:rPr lang="en-US" dirty="0"/>
              <a:t>Why?</a:t>
            </a:r>
          </a:p>
          <a:p>
            <a:pPr lvl="1"/>
            <a:r>
              <a:rPr lang="en-US" dirty="0"/>
              <a:t>It has a repeating pattern:		(NT)*</a:t>
            </a:r>
          </a:p>
          <a:p>
            <a:pPr lvl="1"/>
            <a:r>
              <a:rPr lang="en-US" dirty="0"/>
              <a:t>How about other patterns?		(TTNTN)*</a:t>
            </a:r>
          </a:p>
          <a:p>
            <a:pPr lvl="1"/>
            <a:endParaRPr lang="en-US" dirty="0"/>
          </a:p>
          <a:p>
            <a:r>
              <a:rPr lang="en-US" dirty="0"/>
              <a:t>Use </a:t>
            </a:r>
            <a:r>
              <a:rPr lang="en-US" i="1" u="sng" dirty="0"/>
              <a:t>branch correlation</a:t>
            </a:r>
          </a:p>
          <a:p>
            <a:pPr lvl="1"/>
            <a:r>
              <a:rPr lang="en-US" dirty="0"/>
              <a:t>Branch outcome is often related to previous outcome(s)</a:t>
            </a:r>
          </a:p>
        </p:txBody>
      </p:sp>
    </p:spTree>
    <p:extLst>
      <p:ext uri="{BB962C8B-B14F-4D97-AF65-F5344CB8AC3E}">
        <p14:creationId xmlns:p14="http://schemas.microsoft.com/office/powerpoint/2010/main" val="1916269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normAutofit fontScale="90000"/>
          </a:bodyPr>
          <a:lstStyle/>
          <a:p>
            <a:r>
              <a:rPr lang="en-US" dirty="0"/>
              <a:t>Track the </a:t>
            </a:r>
            <a:r>
              <a:rPr lang="en-US" i="1" dirty="0"/>
              <a:t>History</a:t>
            </a:r>
            <a:r>
              <a:rPr lang="en-US" dirty="0"/>
              <a:t> of Branches (1/2)</a:t>
            </a:r>
          </a:p>
        </p:txBody>
      </p:sp>
      <p:sp>
        <p:nvSpPr>
          <p:cNvPr id="178180" name="Text Box 4"/>
          <p:cNvSpPr txBox="1">
            <a:spLocks noChangeArrowheads="1"/>
          </p:cNvSpPr>
          <p:nvPr/>
        </p:nvSpPr>
        <p:spPr bwMode="auto">
          <a:xfrm>
            <a:off x="1143000" y="1677988"/>
            <a:ext cx="465192"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PC</a:t>
            </a:r>
          </a:p>
        </p:txBody>
      </p:sp>
      <p:sp>
        <p:nvSpPr>
          <p:cNvPr id="178181" name="Rectangle 5"/>
          <p:cNvSpPr>
            <a:spLocks noChangeArrowheads="1"/>
          </p:cNvSpPr>
          <p:nvPr/>
        </p:nvSpPr>
        <p:spPr bwMode="auto">
          <a:xfrm>
            <a:off x="2590800" y="1676400"/>
            <a:ext cx="990600" cy="21336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78185" name="Rectangle 9"/>
          <p:cNvSpPr>
            <a:spLocks noChangeArrowheads="1"/>
          </p:cNvSpPr>
          <p:nvPr/>
        </p:nvSpPr>
        <p:spPr bwMode="auto">
          <a:xfrm>
            <a:off x="2590800" y="2209800"/>
            <a:ext cx="990600" cy="381000"/>
          </a:xfrm>
          <a:prstGeom prst="rect">
            <a:avLst/>
          </a:prstGeom>
          <a:noFill/>
          <a:ln w="19050">
            <a:solidFill>
              <a:srgbClr val="000080"/>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78186" name="AutoShape 10"/>
          <p:cNvCxnSpPr>
            <a:cxnSpLocks noChangeShapeType="1"/>
            <a:stCxn id="178180" idx="2"/>
            <a:endCxn id="178185" idx="1"/>
          </p:cNvCxnSpPr>
          <p:nvPr/>
        </p:nvCxnSpPr>
        <p:spPr bwMode="auto">
          <a:xfrm rot="16200000" flipH="1">
            <a:off x="1806708" y="1616208"/>
            <a:ext cx="352980" cy="1215204"/>
          </a:xfrm>
          <a:prstGeom prst="bentConnector2">
            <a:avLst/>
          </a:prstGeom>
          <a:noFill/>
          <a:ln w="9525">
            <a:solidFill>
              <a:schemeClr val="tx1"/>
            </a:solidFill>
            <a:miter lim="800000"/>
            <a:headEnd/>
            <a:tailEnd type="triangle" w="med" len="med"/>
          </a:ln>
          <a:effectLst/>
        </p:spPr>
      </p:cxnSp>
      <p:sp>
        <p:nvSpPr>
          <p:cNvPr id="178187" name="AutoShape 11"/>
          <p:cNvSpPr>
            <a:spLocks noChangeArrowheads="1"/>
          </p:cNvSpPr>
          <p:nvPr/>
        </p:nvSpPr>
        <p:spPr bwMode="auto">
          <a:xfrm>
            <a:off x="4114800" y="1600200"/>
            <a:ext cx="1981200" cy="304800"/>
          </a:xfrm>
          <a:prstGeom prst="roundRect">
            <a:avLst>
              <a:gd name="adj" fmla="val 16667"/>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600">
                <a:solidFill>
                  <a:srgbClr val="FFFFFF"/>
                </a:solidFill>
                <a:latin typeface="Gill Sans MT" pitchFamily="34" charset="0"/>
              </a:rPr>
              <a:t>Previous Outcome</a:t>
            </a:r>
          </a:p>
        </p:txBody>
      </p:sp>
      <p:cxnSp>
        <p:nvCxnSpPr>
          <p:cNvPr id="178188" name="AutoShape 12"/>
          <p:cNvCxnSpPr>
            <a:cxnSpLocks noChangeShapeType="1"/>
            <a:stCxn id="178187" idx="1"/>
            <a:endCxn id="178182" idx="0"/>
          </p:cNvCxnSpPr>
          <p:nvPr/>
        </p:nvCxnSpPr>
        <p:spPr bwMode="auto">
          <a:xfrm rot="10800000" flipV="1">
            <a:off x="2781300" y="1752600"/>
            <a:ext cx="1333500" cy="533400"/>
          </a:xfrm>
          <a:prstGeom prst="bentConnector2">
            <a:avLst/>
          </a:prstGeom>
          <a:noFill/>
          <a:ln w="9525">
            <a:solidFill>
              <a:schemeClr val="tx1"/>
            </a:solidFill>
            <a:prstDash val="dash"/>
            <a:miter lim="800000"/>
            <a:headEnd/>
            <a:tailEnd/>
          </a:ln>
          <a:effectLst/>
        </p:spPr>
      </p:cxnSp>
      <p:sp>
        <p:nvSpPr>
          <p:cNvPr id="178182" name="Rectangle 6"/>
          <p:cNvSpPr>
            <a:spLocks noChangeArrowheads="1"/>
          </p:cNvSpPr>
          <p:nvPr/>
        </p:nvSpPr>
        <p:spPr bwMode="auto">
          <a:xfrm>
            <a:off x="2667000" y="2286000"/>
            <a:ext cx="228600" cy="228600"/>
          </a:xfrm>
          <a:prstGeom prst="rect">
            <a:avLst/>
          </a:prstGeom>
          <a:solidFill>
            <a:srgbClr val="99CCFF"/>
          </a:solidFill>
          <a:ln w="9525">
            <a:solidFill>
              <a:schemeClr val="tx1"/>
            </a:solidFill>
            <a:miter lim="800000"/>
            <a:headEnd/>
            <a:tailEnd/>
          </a:ln>
          <a:effectLst/>
        </p:spPr>
        <p:txBody>
          <a:bodyPr wrap="none" anchor="ctr"/>
          <a:lstStyle/>
          <a:p>
            <a:pPr algn="ctr" fontAlgn="base">
              <a:spcBef>
                <a:spcPct val="0"/>
              </a:spcBef>
              <a:spcAft>
                <a:spcPct val="0"/>
              </a:spcAft>
            </a:pPr>
            <a:r>
              <a:rPr lang="en-US" sz="1400">
                <a:solidFill>
                  <a:srgbClr val="000000"/>
                </a:solidFill>
                <a:latin typeface="Gill Sans MT" pitchFamily="34" charset="0"/>
              </a:rPr>
              <a:t>1</a:t>
            </a:r>
          </a:p>
        </p:txBody>
      </p:sp>
      <p:sp>
        <p:nvSpPr>
          <p:cNvPr id="178189" name="AutoShape 13"/>
          <p:cNvSpPr>
            <a:spLocks noChangeArrowheads="1"/>
          </p:cNvSpPr>
          <p:nvPr/>
        </p:nvSpPr>
        <p:spPr bwMode="auto">
          <a:xfrm>
            <a:off x="4114800" y="1981200"/>
            <a:ext cx="1981200" cy="304800"/>
          </a:xfrm>
          <a:prstGeom prst="roundRect">
            <a:avLst>
              <a:gd name="adj" fmla="val 16667"/>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600" dirty="0">
                <a:solidFill>
                  <a:srgbClr val="FFFFFF"/>
                </a:solidFill>
                <a:latin typeface="Gill Sans MT" pitchFamily="34" charset="0"/>
              </a:rPr>
              <a:t>Counter if </a:t>
            </a:r>
            <a:r>
              <a:rPr lang="en-US" sz="1600" dirty="0" err="1">
                <a:solidFill>
                  <a:srgbClr val="FFFFFF"/>
                </a:solidFill>
                <a:latin typeface="Gill Sans MT" pitchFamily="34" charset="0"/>
              </a:rPr>
              <a:t>prev</a:t>
            </a:r>
            <a:r>
              <a:rPr lang="en-US" sz="1600" dirty="0">
                <a:solidFill>
                  <a:srgbClr val="FFFFFF"/>
                </a:solidFill>
                <a:latin typeface="Gill Sans MT" pitchFamily="34" charset="0"/>
              </a:rPr>
              <a:t>=0</a:t>
            </a:r>
          </a:p>
        </p:txBody>
      </p:sp>
      <p:cxnSp>
        <p:nvCxnSpPr>
          <p:cNvPr id="178190" name="AutoShape 14"/>
          <p:cNvCxnSpPr>
            <a:cxnSpLocks noChangeShapeType="1"/>
            <a:stCxn id="178189" idx="1"/>
          </p:cNvCxnSpPr>
          <p:nvPr/>
        </p:nvCxnSpPr>
        <p:spPr bwMode="auto">
          <a:xfrm rot="10800000" flipV="1">
            <a:off x="3086100" y="2133600"/>
            <a:ext cx="1028700" cy="152400"/>
          </a:xfrm>
          <a:prstGeom prst="bentConnector2">
            <a:avLst/>
          </a:prstGeom>
          <a:noFill/>
          <a:ln w="9525">
            <a:solidFill>
              <a:schemeClr val="tx1"/>
            </a:solidFill>
            <a:prstDash val="dash"/>
            <a:miter lim="800000"/>
            <a:headEnd/>
            <a:tailEnd/>
          </a:ln>
          <a:effectLst/>
        </p:spPr>
      </p:cxnSp>
      <p:sp>
        <p:nvSpPr>
          <p:cNvPr id="178191" name="AutoShape 15"/>
          <p:cNvSpPr>
            <a:spLocks noChangeArrowheads="1"/>
          </p:cNvSpPr>
          <p:nvPr/>
        </p:nvSpPr>
        <p:spPr bwMode="auto">
          <a:xfrm>
            <a:off x="4114800" y="2362200"/>
            <a:ext cx="1981200" cy="304800"/>
          </a:xfrm>
          <a:prstGeom prst="roundRect">
            <a:avLst>
              <a:gd name="adj" fmla="val 16667"/>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600">
                <a:solidFill>
                  <a:srgbClr val="FFFFFF"/>
                </a:solidFill>
                <a:latin typeface="Gill Sans MT" pitchFamily="34" charset="0"/>
              </a:rPr>
              <a:t>Counter if prev=1</a:t>
            </a:r>
          </a:p>
        </p:txBody>
      </p:sp>
      <p:cxnSp>
        <p:nvCxnSpPr>
          <p:cNvPr id="178192" name="AutoShape 16"/>
          <p:cNvCxnSpPr>
            <a:cxnSpLocks noChangeShapeType="1"/>
            <a:stCxn id="178191" idx="1"/>
          </p:cNvCxnSpPr>
          <p:nvPr/>
        </p:nvCxnSpPr>
        <p:spPr bwMode="auto">
          <a:xfrm rot="10800000">
            <a:off x="3505200" y="2400300"/>
            <a:ext cx="609600" cy="114300"/>
          </a:xfrm>
          <a:prstGeom prst="bentConnector3">
            <a:avLst>
              <a:gd name="adj1" fmla="val 50000"/>
            </a:avLst>
          </a:prstGeom>
          <a:noFill/>
          <a:ln w="9525">
            <a:solidFill>
              <a:schemeClr val="tx1"/>
            </a:solidFill>
            <a:prstDash val="dash"/>
            <a:miter lim="800000"/>
            <a:headEnd/>
            <a:tailEnd/>
          </a:ln>
          <a:effectLst/>
        </p:spPr>
      </p:cxnSp>
      <p:grpSp>
        <p:nvGrpSpPr>
          <p:cNvPr id="72" name="Group 568"/>
          <p:cNvGrpSpPr>
            <a:grpSpLocks/>
          </p:cNvGrpSpPr>
          <p:nvPr/>
        </p:nvGrpSpPr>
        <p:grpSpPr bwMode="auto">
          <a:xfrm>
            <a:off x="3166086" y="2167102"/>
            <a:ext cx="469810" cy="469810"/>
            <a:chOff x="1608" y="1704"/>
            <a:chExt cx="96" cy="96"/>
          </a:xfrm>
        </p:grpSpPr>
        <p:sp>
          <p:nvSpPr>
            <p:cNvPr id="173" name="Rectangle 56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74" name="Group 570"/>
            <p:cNvGrpSpPr>
              <a:grpSpLocks/>
            </p:cNvGrpSpPr>
            <p:nvPr/>
          </p:nvGrpSpPr>
          <p:grpSpPr bwMode="auto">
            <a:xfrm>
              <a:off x="1632" y="1728"/>
              <a:ext cx="48" cy="48"/>
              <a:chOff x="1584" y="1776"/>
              <a:chExt cx="144" cy="144"/>
            </a:xfrm>
          </p:grpSpPr>
          <p:sp>
            <p:nvSpPr>
              <p:cNvPr id="175" name="Oval 57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76" name="Oval 57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77" name="Oval 57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78" name="Oval 57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79" name="AutoShape 575"/>
              <p:cNvCxnSpPr>
                <a:cxnSpLocks noChangeShapeType="1"/>
                <a:stCxn id="175" idx="6"/>
                <a:endCxn id="17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0" name="AutoShape 576"/>
              <p:cNvCxnSpPr>
                <a:cxnSpLocks noChangeShapeType="1"/>
                <a:stCxn id="175" idx="5"/>
                <a:endCxn id="17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1" name="AutoShape 577"/>
              <p:cNvCxnSpPr>
                <a:cxnSpLocks noChangeShapeType="1"/>
                <a:stCxn id="177" idx="6"/>
                <a:endCxn id="17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2" name="Group 568"/>
          <p:cNvGrpSpPr>
            <a:grpSpLocks/>
          </p:cNvGrpSpPr>
          <p:nvPr/>
        </p:nvGrpSpPr>
        <p:grpSpPr bwMode="auto">
          <a:xfrm>
            <a:off x="2851195" y="2167102"/>
            <a:ext cx="469810" cy="469810"/>
            <a:chOff x="1608" y="1704"/>
            <a:chExt cx="96" cy="96"/>
          </a:xfrm>
        </p:grpSpPr>
        <p:sp>
          <p:nvSpPr>
            <p:cNvPr id="193" name="Rectangle 56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4" name="Group 570"/>
            <p:cNvGrpSpPr>
              <a:grpSpLocks/>
            </p:cNvGrpSpPr>
            <p:nvPr/>
          </p:nvGrpSpPr>
          <p:grpSpPr bwMode="auto">
            <a:xfrm>
              <a:off x="1632" y="1728"/>
              <a:ext cx="48" cy="48"/>
              <a:chOff x="1584" y="1776"/>
              <a:chExt cx="144" cy="144"/>
            </a:xfrm>
          </p:grpSpPr>
          <p:sp>
            <p:nvSpPr>
              <p:cNvPr id="195" name="Oval 57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6" name="Oval 57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7" name="Oval 57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8" name="Oval 57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 name="AutoShape 575"/>
              <p:cNvCxnSpPr>
                <a:cxnSpLocks noChangeShapeType="1"/>
                <a:stCxn id="195" idx="6"/>
                <a:endCxn id="19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 name="AutoShape 576"/>
              <p:cNvCxnSpPr>
                <a:cxnSpLocks noChangeShapeType="1"/>
                <a:stCxn id="195" idx="5"/>
                <a:endCxn id="19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1" name="AutoShape 577"/>
              <p:cNvCxnSpPr>
                <a:cxnSpLocks noChangeShapeType="1"/>
                <a:stCxn id="197" idx="6"/>
                <a:endCxn id="198" idx="2"/>
              </p:cNvCxnSpPr>
              <p:nvPr/>
            </p:nvCxnSpPr>
            <p:spPr bwMode="auto">
              <a:xfrm>
                <a:off x="1632" y="1896"/>
                <a:ext cx="48" cy="0"/>
              </a:xfrm>
              <a:prstGeom prst="straightConnector1">
                <a:avLst/>
              </a:prstGeom>
              <a:noFill/>
              <a:ln w="9525">
                <a:solidFill>
                  <a:schemeClr val="tx1"/>
                </a:solidFill>
                <a:round/>
                <a:headEnd/>
                <a:tailEnd/>
              </a:ln>
              <a:effectLst/>
            </p:spPr>
          </p:cxnSp>
        </p:grpSp>
      </p:grpSp>
    </p:spTree>
    <p:extLst>
      <p:ext uri="{BB962C8B-B14F-4D97-AF65-F5344CB8AC3E}">
        <p14:creationId xmlns:p14="http://schemas.microsoft.com/office/powerpoint/2010/main" val="404883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818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818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818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81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819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81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7" grpId="0" animBg="1"/>
      <p:bldP spid="178189" grpId="0" animBg="1"/>
      <p:bldP spid="17819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normAutofit fontScale="90000"/>
          </a:bodyPr>
          <a:lstStyle/>
          <a:p>
            <a:r>
              <a:rPr lang="en-US" dirty="0"/>
              <a:t>Track the </a:t>
            </a:r>
            <a:r>
              <a:rPr lang="en-US" i="1" dirty="0"/>
              <a:t>History</a:t>
            </a:r>
            <a:r>
              <a:rPr lang="en-US" dirty="0"/>
              <a:t> of Branches (2/2)</a:t>
            </a:r>
          </a:p>
        </p:txBody>
      </p:sp>
      <p:sp>
        <p:nvSpPr>
          <p:cNvPr id="178180" name="Text Box 4"/>
          <p:cNvSpPr txBox="1">
            <a:spLocks noChangeArrowheads="1"/>
          </p:cNvSpPr>
          <p:nvPr/>
        </p:nvSpPr>
        <p:spPr bwMode="auto">
          <a:xfrm>
            <a:off x="1143000" y="1677988"/>
            <a:ext cx="465192"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PC</a:t>
            </a:r>
          </a:p>
        </p:txBody>
      </p:sp>
      <p:sp>
        <p:nvSpPr>
          <p:cNvPr id="178181" name="Rectangle 5"/>
          <p:cNvSpPr>
            <a:spLocks noChangeArrowheads="1"/>
          </p:cNvSpPr>
          <p:nvPr/>
        </p:nvSpPr>
        <p:spPr bwMode="auto">
          <a:xfrm>
            <a:off x="2590800" y="1676400"/>
            <a:ext cx="990600" cy="21336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78185" name="Rectangle 9"/>
          <p:cNvSpPr>
            <a:spLocks noChangeArrowheads="1"/>
          </p:cNvSpPr>
          <p:nvPr/>
        </p:nvSpPr>
        <p:spPr bwMode="auto">
          <a:xfrm>
            <a:off x="2590800" y="2209800"/>
            <a:ext cx="990600" cy="381000"/>
          </a:xfrm>
          <a:prstGeom prst="rect">
            <a:avLst/>
          </a:prstGeom>
          <a:noFill/>
          <a:ln w="19050">
            <a:solidFill>
              <a:srgbClr val="000080"/>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78186" name="AutoShape 10"/>
          <p:cNvCxnSpPr>
            <a:cxnSpLocks noChangeShapeType="1"/>
            <a:stCxn id="178180" idx="2"/>
            <a:endCxn id="178185" idx="1"/>
          </p:cNvCxnSpPr>
          <p:nvPr/>
        </p:nvCxnSpPr>
        <p:spPr bwMode="auto">
          <a:xfrm rot="16200000" flipH="1">
            <a:off x="1806708" y="1616208"/>
            <a:ext cx="352980" cy="1215204"/>
          </a:xfrm>
          <a:prstGeom prst="bentConnector2">
            <a:avLst/>
          </a:prstGeom>
          <a:noFill/>
          <a:ln w="9525">
            <a:solidFill>
              <a:schemeClr val="tx1"/>
            </a:solidFill>
            <a:miter lim="800000"/>
            <a:headEnd/>
            <a:tailEnd type="triangle" w="med" len="med"/>
          </a:ln>
          <a:effectLst/>
        </p:spPr>
      </p:cxnSp>
      <p:sp>
        <p:nvSpPr>
          <p:cNvPr id="178187" name="AutoShape 11"/>
          <p:cNvSpPr>
            <a:spLocks noChangeArrowheads="1"/>
          </p:cNvSpPr>
          <p:nvPr/>
        </p:nvSpPr>
        <p:spPr bwMode="auto">
          <a:xfrm>
            <a:off x="4114800" y="1600200"/>
            <a:ext cx="1981200" cy="304800"/>
          </a:xfrm>
          <a:prstGeom prst="roundRect">
            <a:avLst>
              <a:gd name="adj" fmla="val 16667"/>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600">
                <a:solidFill>
                  <a:srgbClr val="FFFFFF"/>
                </a:solidFill>
                <a:latin typeface="Gill Sans MT" pitchFamily="34" charset="0"/>
              </a:rPr>
              <a:t>Previous Outcome</a:t>
            </a:r>
          </a:p>
        </p:txBody>
      </p:sp>
      <p:cxnSp>
        <p:nvCxnSpPr>
          <p:cNvPr id="178188" name="AutoShape 12"/>
          <p:cNvCxnSpPr>
            <a:cxnSpLocks noChangeShapeType="1"/>
            <a:stCxn id="178187" idx="1"/>
            <a:endCxn id="178182" idx="0"/>
          </p:cNvCxnSpPr>
          <p:nvPr/>
        </p:nvCxnSpPr>
        <p:spPr bwMode="auto">
          <a:xfrm rot="10800000" flipV="1">
            <a:off x="2781300" y="1752600"/>
            <a:ext cx="1333500" cy="533400"/>
          </a:xfrm>
          <a:prstGeom prst="bentConnector2">
            <a:avLst/>
          </a:prstGeom>
          <a:noFill/>
          <a:ln w="9525">
            <a:solidFill>
              <a:schemeClr val="tx1"/>
            </a:solidFill>
            <a:prstDash val="dash"/>
            <a:miter lim="800000"/>
            <a:headEnd/>
            <a:tailEnd/>
          </a:ln>
          <a:effectLst/>
        </p:spPr>
      </p:cxnSp>
      <p:sp>
        <p:nvSpPr>
          <p:cNvPr id="178182" name="Rectangle 6"/>
          <p:cNvSpPr>
            <a:spLocks noChangeArrowheads="1"/>
          </p:cNvSpPr>
          <p:nvPr/>
        </p:nvSpPr>
        <p:spPr bwMode="auto">
          <a:xfrm>
            <a:off x="2667000" y="2286000"/>
            <a:ext cx="228600" cy="228600"/>
          </a:xfrm>
          <a:prstGeom prst="rect">
            <a:avLst/>
          </a:prstGeom>
          <a:solidFill>
            <a:srgbClr val="99CCFF"/>
          </a:solidFill>
          <a:ln w="9525">
            <a:solidFill>
              <a:schemeClr val="tx1"/>
            </a:solidFill>
            <a:miter lim="800000"/>
            <a:headEnd/>
            <a:tailEnd/>
          </a:ln>
          <a:effectLst/>
        </p:spPr>
        <p:txBody>
          <a:bodyPr wrap="none" anchor="ctr"/>
          <a:lstStyle/>
          <a:p>
            <a:pPr algn="ctr" fontAlgn="base">
              <a:spcBef>
                <a:spcPct val="0"/>
              </a:spcBef>
              <a:spcAft>
                <a:spcPct val="0"/>
              </a:spcAft>
            </a:pPr>
            <a:r>
              <a:rPr lang="en-US" sz="1400">
                <a:solidFill>
                  <a:srgbClr val="000000"/>
                </a:solidFill>
                <a:latin typeface="Gill Sans MT" pitchFamily="34" charset="0"/>
              </a:rPr>
              <a:t>1</a:t>
            </a:r>
          </a:p>
        </p:txBody>
      </p:sp>
      <p:sp>
        <p:nvSpPr>
          <p:cNvPr id="178189" name="AutoShape 13"/>
          <p:cNvSpPr>
            <a:spLocks noChangeArrowheads="1"/>
          </p:cNvSpPr>
          <p:nvPr/>
        </p:nvSpPr>
        <p:spPr bwMode="auto">
          <a:xfrm>
            <a:off x="4114800" y="1981200"/>
            <a:ext cx="1981200" cy="304800"/>
          </a:xfrm>
          <a:prstGeom prst="roundRect">
            <a:avLst>
              <a:gd name="adj" fmla="val 16667"/>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600">
                <a:solidFill>
                  <a:srgbClr val="FFFFFF"/>
                </a:solidFill>
                <a:latin typeface="Gill Sans MT" pitchFamily="34" charset="0"/>
              </a:rPr>
              <a:t>Counter if prev=0</a:t>
            </a:r>
          </a:p>
        </p:txBody>
      </p:sp>
      <p:sp>
        <p:nvSpPr>
          <p:cNvPr id="178184" name="Oval 8"/>
          <p:cNvSpPr>
            <a:spLocks noChangeArrowheads="1"/>
          </p:cNvSpPr>
          <p:nvPr/>
        </p:nvSpPr>
        <p:spPr bwMode="auto">
          <a:xfrm>
            <a:off x="2971800" y="2286000"/>
            <a:ext cx="228600" cy="228600"/>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3</a:t>
            </a:r>
          </a:p>
        </p:txBody>
      </p:sp>
      <p:sp>
        <p:nvSpPr>
          <p:cNvPr id="178183" name="Oval 7"/>
          <p:cNvSpPr>
            <a:spLocks noChangeArrowheads="1"/>
          </p:cNvSpPr>
          <p:nvPr/>
        </p:nvSpPr>
        <p:spPr bwMode="auto">
          <a:xfrm>
            <a:off x="3276600" y="2286000"/>
            <a:ext cx="228600" cy="228600"/>
          </a:xfrm>
          <a:prstGeom prst="ellipse">
            <a:avLst/>
          </a:prstGeom>
          <a:solidFill>
            <a:srgbClr val="FF99CC"/>
          </a:solidFill>
          <a:ln w="9525">
            <a:solidFill>
              <a:schemeClr val="tx1"/>
            </a:solidFill>
            <a:round/>
            <a:headEnd/>
            <a:tailEnd/>
          </a:ln>
          <a:effectLst/>
        </p:spPr>
        <p:txBody>
          <a:bodyPr wrap="none" anchor="ctr"/>
          <a:lstStyle/>
          <a:p>
            <a:pPr algn="ctr" fontAlgn="base">
              <a:spcBef>
                <a:spcPct val="0"/>
              </a:spcBef>
              <a:spcAft>
                <a:spcPct val="0"/>
              </a:spcAft>
            </a:pPr>
            <a:r>
              <a:rPr lang="en-US" sz="1400" dirty="0">
                <a:solidFill>
                  <a:srgbClr val="808080"/>
                </a:solidFill>
                <a:latin typeface="Gill Sans MT" pitchFamily="34" charset="0"/>
              </a:rPr>
              <a:t>0</a:t>
            </a:r>
          </a:p>
        </p:txBody>
      </p:sp>
      <p:cxnSp>
        <p:nvCxnSpPr>
          <p:cNvPr id="178190" name="AutoShape 14"/>
          <p:cNvCxnSpPr>
            <a:cxnSpLocks noChangeShapeType="1"/>
            <a:stCxn id="178189" idx="1"/>
            <a:endCxn id="178184" idx="0"/>
          </p:cNvCxnSpPr>
          <p:nvPr/>
        </p:nvCxnSpPr>
        <p:spPr bwMode="auto">
          <a:xfrm rot="10800000" flipV="1">
            <a:off x="3086100" y="2133600"/>
            <a:ext cx="1028700" cy="152400"/>
          </a:xfrm>
          <a:prstGeom prst="bentConnector2">
            <a:avLst/>
          </a:prstGeom>
          <a:noFill/>
          <a:ln w="9525">
            <a:solidFill>
              <a:schemeClr val="tx1"/>
            </a:solidFill>
            <a:prstDash val="dash"/>
            <a:miter lim="800000"/>
            <a:headEnd/>
            <a:tailEnd/>
          </a:ln>
          <a:effectLst/>
        </p:spPr>
      </p:cxnSp>
      <p:sp>
        <p:nvSpPr>
          <p:cNvPr id="178191" name="AutoShape 15"/>
          <p:cNvSpPr>
            <a:spLocks noChangeArrowheads="1"/>
          </p:cNvSpPr>
          <p:nvPr/>
        </p:nvSpPr>
        <p:spPr bwMode="auto">
          <a:xfrm>
            <a:off x="4114800" y="2362200"/>
            <a:ext cx="1981200" cy="304800"/>
          </a:xfrm>
          <a:prstGeom prst="roundRect">
            <a:avLst>
              <a:gd name="adj" fmla="val 16667"/>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600">
                <a:solidFill>
                  <a:srgbClr val="FFFFFF"/>
                </a:solidFill>
                <a:latin typeface="Gill Sans MT" pitchFamily="34" charset="0"/>
              </a:rPr>
              <a:t>Counter if prev=1</a:t>
            </a:r>
          </a:p>
        </p:txBody>
      </p:sp>
      <p:cxnSp>
        <p:nvCxnSpPr>
          <p:cNvPr id="178192" name="AutoShape 16"/>
          <p:cNvCxnSpPr>
            <a:cxnSpLocks noChangeShapeType="1"/>
            <a:stCxn id="178191" idx="1"/>
            <a:endCxn id="178183" idx="6"/>
          </p:cNvCxnSpPr>
          <p:nvPr/>
        </p:nvCxnSpPr>
        <p:spPr bwMode="auto">
          <a:xfrm rot="10800000">
            <a:off x="3505200" y="2400300"/>
            <a:ext cx="609600" cy="114300"/>
          </a:xfrm>
          <a:prstGeom prst="bentConnector3">
            <a:avLst>
              <a:gd name="adj1" fmla="val 50000"/>
            </a:avLst>
          </a:prstGeom>
          <a:noFill/>
          <a:ln w="9525">
            <a:solidFill>
              <a:schemeClr val="tx1"/>
            </a:solidFill>
            <a:prstDash val="dash"/>
            <a:miter lim="800000"/>
            <a:headEnd/>
            <a:tailEnd/>
          </a:ln>
          <a:effectLst/>
        </p:spPr>
      </p:cxnSp>
      <p:grpSp>
        <p:nvGrpSpPr>
          <p:cNvPr id="178218" name="Group 42"/>
          <p:cNvGrpSpPr>
            <a:grpSpLocks/>
          </p:cNvGrpSpPr>
          <p:nvPr/>
        </p:nvGrpSpPr>
        <p:grpSpPr bwMode="auto">
          <a:xfrm>
            <a:off x="2590800" y="3048000"/>
            <a:ext cx="990600" cy="381000"/>
            <a:chOff x="1632" y="2208"/>
            <a:chExt cx="624" cy="240"/>
          </a:xfrm>
        </p:grpSpPr>
        <p:sp>
          <p:nvSpPr>
            <p:cNvPr id="178193" name="Rectangle 17"/>
            <p:cNvSpPr>
              <a:spLocks noChangeArrowheads="1"/>
            </p:cNvSpPr>
            <p:nvPr/>
          </p:nvSpPr>
          <p:spPr bwMode="auto">
            <a:xfrm>
              <a:off x="1632" y="2208"/>
              <a:ext cx="624" cy="240"/>
            </a:xfrm>
            <a:prstGeom prst="rect">
              <a:avLst/>
            </a:prstGeom>
            <a:noFill/>
            <a:ln w="19050">
              <a:solidFill>
                <a:srgbClr val="000080"/>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78194" name="Rectangle 18"/>
            <p:cNvSpPr>
              <a:spLocks noChangeArrowheads="1"/>
            </p:cNvSpPr>
            <p:nvPr/>
          </p:nvSpPr>
          <p:spPr bwMode="auto">
            <a:xfrm>
              <a:off x="1680" y="2256"/>
              <a:ext cx="144" cy="144"/>
            </a:xfrm>
            <a:prstGeom prst="rect">
              <a:avLst/>
            </a:prstGeom>
            <a:solidFill>
              <a:srgbClr val="99CCFF"/>
            </a:solidFill>
            <a:ln w="9525">
              <a:solidFill>
                <a:schemeClr val="tx1"/>
              </a:solidFill>
              <a:miter lim="800000"/>
              <a:headEnd/>
              <a:tailEnd/>
            </a:ln>
            <a:effectLst/>
          </p:spPr>
          <p:txBody>
            <a:bodyPr wrap="none" anchor="ctr"/>
            <a:lstStyle/>
            <a:p>
              <a:pPr algn="ctr" fontAlgn="base">
                <a:spcBef>
                  <a:spcPct val="0"/>
                </a:spcBef>
                <a:spcAft>
                  <a:spcPct val="0"/>
                </a:spcAft>
              </a:pPr>
              <a:r>
                <a:rPr lang="en-US" sz="1400">
                  <a:solidFill>
                    <a:srgbClr val="000000"/>
                  </a:solidFill>
                  <a:latin typeface="Gill Sans MT" pitchFamily="34" charset="0"/>
                </a:rPr>
                <a:t>1</a:t>
              </a:r>
            </a:p>
          </p:txBody>
        </p:sp>
        <p:sp>
          <p:nvSpPr>
            <p:cNvPr id="178195" name="Oval 19"/>
            <p:cNvSpPr>
              <a:spLocks noChangeArrowheads="1"/>
            </p:cNvSpPr>
            <p:nvPr/>
          </p:nvSpPr>
          <p:spPr bwMode="auto">
            <a:xfrm>
              <a:off x="1872" y="2256"/>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3</a:t>
              </a:r>
            </a:p>
          </p:txBody>
        </p:sp>
        <p:sp>
          <p:nvSpPr>
            <p:cNvPr id="178196" name="Oval 20"/>
            <p:cNvSpPr>
              <a:spLocks noChangeArrowheads="1"/>
            </p:cNvSpPr>
            <p:nvPr/>
          </p:nvSpPr>
          <p:spPr bwMode="auto">
            <a:xfrm>
              <a:off x="2064" y="2256"/>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dirty="0">
                  <a:solidFill>
                    <a:srgbClr val="808080"/>
                  </a:solidFill>
                  <a:latin typeface="Gill Sans MT" pitchFamily="34" charset="0"/>
                </a:rPr>
                <a:t>3</a:t>
              </a:r>
            </a:p>
          </p:txBody>
        </p:sp>
      </p:grpSp>
      <p:grpSp>
        <p:nvGrpSpPr>
          <p:cNvPr id="178249" name="Group 73"/>
          <p:cNvGrpSpPr>
            <a:grpSpLocks/>
          </p:cNvGrpSpPr>
          <p:nvPr/>
        </p:nvGrpSpPr>
        <p:grpSpPr bwMode="auto">
          <a:xfrm>
            <a:off x="4980061" y="3660105"/>
            <a:ext cx="3408363" cy="406400"/>
            <a:chOff x="2928" y="2113"/>
            <a:chExt cx="2147" cy="256"/>
          </a:xfrm>
        </p:grpSpPr>
        <p:sp>
          <p:nvSpPr>
            <p:cNvPr id="178197" name="Text Box 21"/>
            <p:cNvSpPr txBox="1">
              <a:spLocks noChangeArrowheads="1"/>
            </p:cNvSpPr>
            <p:nvPr/>
          </p:nvSpPr>
          <p:spPr bwMode="auto">
            <a:xfrm>
              <a:off x="2928" y="2136"/>
              <a:ext cx="613" cy="233"/>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prev = 1</a:t>
              </a:r>
            </a:p>
          </p:txBody>
        </p:sp>
        <p:sp>
          <p:nvSpPr>
            <p:cNvPr id="178198" name="Oval 22"/>
            <p:cNvSpPr>
              <a:spLocks noChangeArrowheads="1"/>
            </p:cNvSpPr>
            <p:nvPr/>
          </p:nvSpPr>
          <p:spPr bwMode="auto">
            <a:xfrm>
              <a:off x="3610" y="2174"/>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3</a:t>
              </a:r>
            </a:p>
          </p:txBody>
        </p:sp>
        <p:sp>
          <p:nvSpPr>
            <p:cNvPr id="178199" name="Oval 23"/>
            <p:cNvSpPr>
              <a:spLocks noChangeArrowheads="1"/>
            </p:cNvSpPr>
            <p:nvPr/>
          </p:nvSpPr>
          <p:spPr bwMode="auto">
            <a:xfrm>
              <a:off x="3792" y="2174"/>
              <a:ext cx="144" cy="144"/>
            </a:xfrm>
            <a:prstGeom prst="ellipse">
              <a:avLst/>
            </a:prstGeom>
            <a:solidFill>
              <a:srgbClr val="FF99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0</a:t>
              </a:r>
            </a:p>
          </p:txBody>
        </p:sp>
        <p:sp>
          <p:nvSpPr>
            <p:cNvPr id="178201" name="Oval 25"/>
            <p:cNvSpPr>
              <a:spLocks noChangeArrowheads="1"/>
            </p:cNvSpPr>
            <p:nvPr/>
          </p:nvSpPr>
          <p:spPr bwMode="auto">
            <a:xfrm>
              <a:off x="3610" y="2174"/>
              <a:ext cx="144" cy="144"/>
            </a:xfrm>
            <a:prstGeom prst="ellipse">
              <a:avLst/>
            </a:prstGeom>
            <a:solidFill>
              <a:schemeClr val="bg2">
                <a:alpha val="50000"/>
              </a:schemeClr>
            </a:solidFill>
            <a:ln w="9525">
              <a:no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78202" name="Text Box 26"/>
            <p:cNvSpPr txBox="1">
              <a:spLocks noChangeArrowheads="1"/>
            </p:cNvSpPr>
            <p:nvPr/>
          </p:nvSpPr>
          <p:spPr bwMode="auto">
            <a:xfrm>
              <a:off x="4080" y="2113"/>
              <a:ext cx="995" cy="233"/>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prediction = N</a:t>
              </a:r>
            </a:p>
          </p:txBody>
        </p:sp>
      </p:grpSp>
      <p:grpSp>
        <p:nvGrpSpPr>
          <p:cNvPr id="178219" name="Group 43"/>
          <p:cNvGrpSpPr>
            <a:grpSpLocks/>
          </p:cNvGrpSpPr>
          <p:nvPr/>
        </p:nvGrpSpPr>
        <p:grpSpPr bwMode="auto">
          <a:xfrm>
            <a:off x="4980061" y="4018880"/>
            <a:ext cx="3340100" cy="406400"/>
            <a:chOff x="2928" y="2339"/>
            <a:chExt cx="2104" cy="256"/>
          </a:xfrm>
        </p:grpSpPr>
        <p:sp>
          <p:nvSpPr>
            <p:cNvPr id="178203" name="Text Box 27"/>
            <p:cNvSpPr txBox="1">
              <a:spLocks noChangeArrowheads="1"/>
            </p:cNvSpPr>
            <p:nvPr/>
          </p:nvSpPr>
          <p:spPr bwMode="auto">
            <a:xfrm>
              <a:off x="2928" y="2362"/>
              <a:ext cx="613" cy="233"/>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prev = 0</a:t>
              </a:r>
            </a:p>
          </p:txBody>
        </p:sp>
        <p:sp>
          <p:nvSpPr>
            <p:cNvPr id="178204" name="Oval 28"/>
            <p:cNvSpPr>
              <a:spLocks noChangeArrowheads="1"/>
            </p:cNvSpPr>
            <p:nvPr/>
          </p:nvSpPr>
          <p:spPr bwMode="auto">
            <a:xfrm>
              <a:off x="3610" y="2400"/>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3</a:t>
              </a:r>
            </a:p>
          </p:txBody>
        </p:sp>
        <p:sp>
          <p:nvSpPr>
            <p:cNvPr id="178205" name="Oval 29"/>
            <p:cNvSpPr>
              <a:spLocks noChangeArrowheads="1"/>
            </p:cNvSpPr>
            <p:nvPr/>
          </p:nvSpPr>
          <p:spPr bwMode="auto">
            <a:xfrm>
              <a:off x="3792" y="2400"/>
              <a:ext cx="144" cy="144"/>
            </a:xfrm>
            <a:prstGeom prst="ellipse">
              <a:avLst/>
            </a:prstGeom>
            <a:solidFill>
              <a:srgbClr val="FF99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0</a:t>
              </a:r>
            </a:p>
          </p:txBody>
        </p:sp>
        <p:sp>
          <p:nvSpPr>
            <p:cNvPr id="178206" name="Oval 30"/>
            <p:cNvSpPr>
              <a:spLocks noChangeArrowheads="1"/>
            </p:cNvSpPr>
            <p:nvPr/>
          </p:nvSpPr>
          <p:spPr bwMode="auto">
            <a:xfrm>
              <a:off x="3792" y="2400"/>
              <a:ext cx="144" cy="144"/>
            </a:xfrm>
            <a:prstGeom prst="ellipse">
              <a:avLst/>
            </a:prstGeom>
            <a:solidFill>
              <a:schemeClr val="bg2">
                <a:alpha val="50000"/>
              </a:schemeClr>
            </a:solidFill>
            <a:ln w="9525">
              <a:no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78207" name="Text Box 31"/>
            <p:cNvSpPr txBox="1">
              <a:spLocks noChangeArrowheads="1"/>
            </p:cNvSpPr>
            <p:nvPr/>
          </p:nvSpPr>
          <p:spPr bwMode="auto">
            <a:xfrm>
              <a:off x="4080" y="2339"/>
              <a:ext cx="952" cy="233"/>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prediction = T</a:t>
              </a:r>
            </a:p>
          </p:txBody>
        </p:sp>
      </p:grpSp>
      <p:grpSp>
        <p:nvGrpSpPr>
          <p:cNvPr id="178220" name="Group 44"/>
          <p:cNvGrpSpPr>
            <a:grpSpLocks/>
          </p:cNvGrpSpPr>
          <p:nvPr/>
        </p:nvGrpSpPr>
        <p:grpSpPr bwMode="auto">
          <a:xfrm>
            <a:off x="4980061" y="4345905"/>
            <a:ext cx="3408363" cy="406400"/>
            <a:chOff x="2928" y="2545"/>
            <a:chExt cx="2147" cy="256"/>
          </a:xfrm>
        </p:grpSpPr>
        <p:sp>
          <p:nvSpPr>
            <p:cNvPr id="178208" name="Text Box 32"/>
            <p:cNvSpPr txBox="1">
              <a:spLocks noChangeArrowheads="1"/>
            </p:cNvSpPr>
            <p:nvPr/>
          </p:nvSpPr>
          <p:spPr bwMode="auto">
            <a:xfrm>
              <a:off x="2928" y="2568"/>
              <a:ext cx="613" cy="233"/>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prev = 1</a:t>
              </a:r>
            </a:p>
          </p:txBody>
        </p:sp>
        <p:sp>
          <p:nvSpPr>
            <p:cNvPr id="178209" name="Oval 33"/>
            <p:cNvSpPr>
              <a:spLocks noChangeArrowheads="1"/>
            </p:cNvSpPr>
            <p:nvPr/>
          </p:nvSpPr>
          <p:spPr bwMode="auto">
            <a:xfrm>
              <a:off x="3610" y="2606"/>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3</a:t>
              </a:r>
            </a:p>
          </p:txBody>
        </p:sp>
        <p:sp>
          <p:nvSpPr>
            <p:cNvPr id="178210" name="Oval 34"/>
            <p:cNvSpPr>
              <a:spLocks noChangeArrowheads="1"/>
            </p:cNvSpPr>
            <p:nvPr/>
          </p:nvSpPr>
          <p:spPr bwMode="auto">
            <a:xfrm>
              <a:off x="3792" y="2606"/>
              <a:ext cx="144" cy="144"/>
            </a:xfrm>
            <a:prstGeom prst="ellipse">
              <a:avLst/>
            </a:prstGeom>
            <a:solidFill>
              <a:srgbClr val="FF99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0</a:t>
              </a:r>
            </a:p>
          </p:txBody>
        </p:sp>
        <p:sp>
          <p:nvSpPr>
            <p:cNvPr id="178211" name="Oval 35"/>
            <p:cNvSpPr>
              <a:spLocks noChangeArrowheads="1"/>
            </p:cNvSpPr>
            <p:nvPr/>
          </p:nvSpPr>
          <p:spPr bwMode="auto">
            <a:xfrm>
              <a:off x="3610" y="2606"/>
              <a:ext cx="144" cy="144"/>
            </a:xfrm>
            <a:prstGeom prst="ellipse">
              <a:avLst/>
            </a:prstGeom>
            <a:solidFill>
              <a:schemeClr val="bg2">
                <a:alpha val="50000"/>
              </a:schemeClr>
            </a:solidFill>
            <a:ln w="9525">
              <a:no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78212" name="Text Box 36"/>
            <p:cNvSpPr txBox="1">
              <a:spLocks noChangeArrowheads="1"/>
            </p:cNvSpPr>
            <p:nvPr/>
          </p:nvSpPr>
          <p:spPr bwMode="auto">
            <a:xfrm>
              <a:off x="4080" y="2545"/>
              <a:ext cx="995" cy="233"/>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prediction = N</a:t>
              </a:r>
            </a:p>
          </p:txBody>
        </p:sp>
      </p:grpSp>
      <p:grpSp>
        <p:nvGrpSpPr>
          <p:cNvPr id="178221" name="Group 45"/>
          <p:cNvGrpSpPr>
            <a:grpSpLocks/>
          </p:cNvGrpSpPr>
          <p:nvPr/>
        </p:nvGrpSpPr>
        <p:grpSpPr bwMode="auto">
          <a:xfrm>
            <a:off x="4980061" y="4704680"/>
            <a:ext cx="3340100" cy="406400"/>
            <a:chOff x="2928" y="2771"/>
            <a:chExt cx="2104" cy="256"/>
          </a:xfrm>
        </p:grpSpPr>
        <p:sp>
          <p:nvSpPr>
            <p:cNvPr id="178213" name="Text Box 37"/>
            <p:cNvSpPr txBox="1">
              <a:spLocks noChangeArrowheads="1"/>
            </p:cNvSpPr>
            <p:nvPr/>
          </p:nvSpPr>
          <p:spPr bwMode="auto">
            <a:xfrm>
              <a:off x="2928" y="2794"/>
              <a:ext cx="613" cy="233"/>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prev = 0</a:t>
              </a:r>
            </a:p>
          </p:txBody>
        </p:sp>
        <p:sp>
          <p:nvSpPr>
            <p:cNvPr id="178214" name="Oval 38"/>
            <p:cNvSpPr>
              <a:spLocks noChangeArrowheads="1"/>
            </p:cNvSpPr>
            <p:nvPr/>
          </p:nvSpPr>
          <p:spPr bwMode="auto">
            <a:xfrm>
              <a:off x="3610" y="2832"/>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3</a:t>
              </a:r>
            </a:p>
          </p:txBody>
        </p:sp>
        <p:sp>
          <p:nvSpPr>
            <p:cNvPr id="178215" name="Oval 39"/>
            <p:cNvSpPr>
              <a:spLocks noChangeArrowheads="1"/>
            </p:cNvSpPr>
            <p:nvPr/>
          </p:nvSpPr>
          <p:spPr bwMode="auto">
            <a:xfrm>
              <a:off x="3792" y="2832"/>
              <a:ext cx="144" cy="144"/>
            </a:xfrm>
            <a:prstGeom prst="ellipse">
              <a:avLst/>
            </a:prstGeom>
            <a:solidFill>
              <a:srgbClr val="FF99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0</a:t>
              </a:r>
            </a:p>
          </p:txBody>
        </p:sp>
        <p:sp>
          <p:nvSpPr>
            <p:cNvPr id="178216" name="Oval 40"/>
            <p:cNvSpPr>
              <a:spLocks noChangeArrowheads="1"/>
            </p:cNvSpPr>
            <p:nvPr/>
          </p:nvSpPr>
          <p:spPr bwMode="auto">
            <a:xfrm>
              <a:off x="3792" y="2832"/>
              <a:ext cx="144" cy="144"/>
            </a:xfrm>
            <a:prstGeom prst="ellipse">
              <a:avLst/>
            </a:prstGeom>
            <a:solidFill>
              <a:schemeClr val="bg2">
                <a:alpha val="50000"/>
              </a:schemeClr>
            </a:solidFill>
            <a:ln w="9525">
              <a:no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78217" name="Text Box 41"/>
            <p:cNvSpPr txBox="1">
              <a:spLocks noChangeArrowheads="1"/>
            </p:cNvSpPr>
            <p:nvPr/>
          </p:nvSpPr>
          <p:spPr bwMode="auto">
            <a:xfrm>
              <a:off x="4080" y="2771"/>
              <a:ext cx="952" cy="233"/>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prediction = T</a:t>
              </a:r>
            </a:p>
          </p:txBody>
        </p:sp>
      </p:grpSp>
      <p:grpSp>
        <p:nvGrpSpPr>
          <p:cNvPr id="178229" name="Group 53"/>
          <p:cNvGrpSpPr>
            <a:grpSpLocks/>
          </p:cNvGrpSpPr>
          <p:nvPr/>
        </p:nvGrpSpPr>
        <p:grpSpPr bwMode="auto">
          <a:xfrm>
            <a:off x="922784" y="5542880"/>
            <a:ext cx="3340100" cy="406400"/>
            <a:chOff x="720" y="2963"/>
            <a:chExt cx="2104" cy="256"/>
          </a:xfrm>
        </p:grpSpPr>
        <p:sp>
          <p:nvSpPr>
            <p:cNvPr id="178223" name="Text Box 47"/>
            <p:cNvSpPr txBox="1">
              <a:spLocks noChangeArrowheads="1"/>
            </p:cNvSpPr>
            <p:nvPr/>
          </p:nvSpPr>
          <p:spPr bwMode="auto">
            <a:xfrm>
              <a:off x="720" y="2986"/>
              <a:ext cx="613" cy="233"/>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prev = 1</a:t>
              </a:r>
            </a:p>
          </p:txBody>
        </p:sp>
        <p:sp>
          <p:nvSpPr>
            <p:cNvPr id="178224" name="Oval 48"/>
            <p:cNvSpPr>
              <a:spLocks noChangeArrowheads="1"/>
            </p:cNvSpPr>
            <p:nvPr/>
          </p:nvSpPr>
          <p:spPr bwMode="auto">
            <a:xfrm>
              <a:off x="1392" y="3024"/>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3</a:t>
              </a:r>
            </a:p>
          </p:txBody>
        </p:sp>
        <p:sp>
          <p:nvSpPr>
            <p:cNvPr id="178226" name="Oval 50"/>
            <p:cNvSpPr>
              <a:spLocks noChangeArrowheads="1"/>
            </p:cNvSpPr>
            <p:nvPr/>
          </p:nvSpPr>
          <p:spPr bwMode="auto">
            <a:xfrm>
              <a:off x="1392" y="3024"/>
              <a:ext cx="144" cy="144"/>
            </a:xfrm>
            <a:prstGeom prst="ellipse">
              <a:avLst/>
            </a:prstGeom>
            <a:solidFill>
              <a:schemeClr val="bg2">
                <a:alpha val="50000"/>
              </a:schemeClr>
            </a:solidFill>
            <a:ln w="9525">
              <a:no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78227" name="Text Box 51"/>
            <p:cNvSpPr txBox="1">
              <a:spLocks noChangeArrowheads="1"/>
            </p:cNvSpPr>
            <p:nvPr/>
          </p:nvSpPr>
          <p:spPr bwMode="auto">
            <a:xfrm>
              <a:off x="1872" y="2963"/>
              <a:ext cx="952" cy="233"/>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prediction = T</a:t>
              </a:r>
            </a:p>
          </p:txBody>
        </p:sp>
        <p:sp>
          <p:nvSpPr>
            <p:cNvPr id="178228" name="Oval 52"/>
            <p:cNvSpPr>
              <a:spLocks noChangeArrowheads="1"/>
            </p:cNvSpPr>
            <p:nvPr/>
          </p:nvSpPr>
          <p:spPr bwMode="auto">
            <a:xfrm>
              <a:off x="1584" y="3024"/>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3</a:t>
              </a:r>
            </a:p>
          </p:txBody>
        </p:sp>
      </p:grpSp>
      <p:grpSp>
        <p:nvGrpSpPr>
          <p:cNvPr id="178230" name="Group 54"/>
          <p:cNvGrpSpPr>
            <a:grpSpLocks/>
          </p:cNvGrpSpPr>
          <p:nvPr/>
        </p:nvGrpSpPr>
        <p:grpSpPr bwMode="auto">
          <a:xfrm>
            <a:off x="922784" y="4422105"/>
            <a:ext cx="3340100" cy="406400"/>
            <a:chOff x="720" y="2963"/>
            <a:chExt cx="2104" cy="256"/>
          </a:xfrm>
        </p:grpSpPr>
        <p:sp>
          <p:nvSpPr>
            <p:cNvPr id="178231" name="Text Box 55"/>
            <p:cNvSpPr txBox="1">
              <a:spLocks noChangeArrowheads="1"/>
            </p:cNvSpPr>
            <p:nvPr/>
          </p:nvSpPr>
          <p:spPr bwMode="auto">
            <a:xfrm>
              <a:off x="720" y="2986"/>
              <a:ext cx="613" cy="233"/>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prev = 1</a:t>
              </a:r>
            </a:p>
          </p:txBody>
        </p:sp>
        <p:sp>
          <p:nvSpPr>
            <p:cNvPr id="178232" name="Oval 56"/>
            <p:cNvSpPr>
              <a:spLocks noChangeArrowheads="1"/>
            </p:cNvSpPr>
            <p:nvPr/>
          </p:nvSpPr>
          <p:spPr bwMode="auto">
            <a:xfrm>
              <a:off x="1392" y="3024"/>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3</a:t>
              </a:r>
            </a:p>
          </p:txBody>
        </p:sp>
        <p:sp>
          <p:nvSpPr>
            <p:cNvPr id="178233" name="Oval 57"/>
            <p:cNvSpPr>
              <a:spLocks noChangeArrowheads="1"/>
            </p:cNvSpPr>
            <p:nvPr/>
          </p:nvSpPr>
          <p:spPr bwMode="auto">
            <a:xfrm>
              <a:off x="1392" y="3024"/>
              <a:ext cx="144" cy="144"/>
            </a:xfrm>
            <a:prstGeom prst="ellipse">
              <a:avLst/>
            </a:prstGeom>
            <a:solidFill>
              <a:schemeClr val="bg2">
                <a:alpha val="50000"/>
              </a:schemeClr>
            </a:solidFill>
            <a:ln w="9525">
              <a:no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78234" name="Text Box 58"/>
            <p:cNvSpPr txBox="1">
              <a:spLocks noChangeArrowheads="1"/>
            </p:cNvSpPr>
            <p:nvPr/>
          </p:nvSpPr>
          <p:spPr bwMode="auto">
            <a:xfrm>
              <a:off x="1872" y="2963"/>
              <a:ext cx="952" cy="233"/>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prediction = T</a:t>
              </a:r>
            </a:p>
          </p:txBody>
        </p:sp>
        <p:sp>
          <p:nvSpPr>
            <p:cNvPr id="178235" name="Oval 59"/>
            <p:cNvSpPr>
              <a:spLocks noChangeArrowheads="1"/>
            </p:cNvSpPr>
            <p:nvPr/>
          </p:nvSpPr>
          <p:spPr bwMode="auto">
            <a:xfrm>
              <a:off x="1584" y="3024"/>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3</a:t>
              </a:r>
            </a:p>
          </p:txBody>
        </p:sp>
      </p:grpSp>
      <p:grpSp>
        <p:nvGrpSpPr>
          <p:cNvPr id="178242" name="Group 66"/>
          <p:cNvGrpSpPr>
            <a:grpSpLocks/>
          </p:cNvGrpSpPr>
          <p:nvPr/>
        </p:nvGrpSpPr>
        <p:grpSpPr bwMode="auto">
          <a:xfrm>
            <a:off x="922784" y="5161880"/>
            <a:ext cx="3340100" cy="406400"/>
            <a:chOff x="720" y="2963"/>
            <a:chExt cx="2104" cy="256"/>
          </a:xfrm>
        </p:grpSpPr>
        <p:sp>
          <p:nvSpPr>
            <p:cNvPr id="178243" name="Text Box 67"/>
            <p:cNvSpPr txBox="1">
              <a:spLocks noChangeArrowheads="1"/>
            </p:cNvSpPr>
            <p:nvPr/>
          </p:nvSpPr>
          <p:spPr bwMode="auto">
            <a:xfrm>
              <a:off x="720" y="2986"/>
              <a:ext cx="613" cy="233"/>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prev = 1</a:t>
              </a:r>
            </a:p>
          </p:txBody>
        </p:sp>
        <p:sp>
          <p:nvSpPr>
            <p:cNvPr id="178244" name="Oval 68"/>
            <p:cNvSpPr>
              <a:spLocks noChangeArrowheads="1"/>
            </p:cNvSpPr>
            <p:nvPr/>
          </p:nvSpPr>
          <p:spPr bwMode="auto">
            <a:xfrm>
              <a:off x="1392" y="3024"/>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3</a:t>
              </a:r>
            </a:p>
          </p:txBody>
        </p:sp>
        <p:sp>
          <p:nvSpPr>
            <p:cNvPr id="178245" name="Oval 69"/>
            <p:cNvSpPr>
              <a:spLocks noChangeArrowheads="1"/>
            </p:cNvSpPr>
            <p:nvPr/>
          </p:nvSpPr>
          <p:spPr bwMode="auto">
            <a:xfrm>
              <a:off x="1392" y="3024"/>
              <a:ext cx="144" cy="144"/>
            </a:xfrm>
            <a:prstGeom prst="ellipse">
              <a:avLst/>
            </a:prstGeom>
            <a:solidFill>
              <a:schemeClr val="bg2">
                <a:alpha val="50000"/>
              </a:schemeClr>
            </a:solidFill>
            <a:ln w="9525">
              <a:no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78246" name="Text Box 70"/>
            <p:cNvSpPr txBox="1">
              <a:spLocks noChangeArrowheads="1"/>
            </p:cNvSpPr>
            <p:nvPr/>
          </p:nvSpPr>
          <p:spPr bwMode="auto">
            <a:xfrm>
              <a:off x="1872" y="2963"/>
              <a:ext cx="952" cy="233"/>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prediction = T</a:t>
              </a:r>
            </a:p>
          </p:txBody>
        </p:sp>
        <p:sp>
          <p:nvSpPr>
            <p:cNvPr id="178247" name="Oval 71"/>
            <p:cNvSpPr>
              <a:spLocks noChangeArrowheads="1"/>
            </p:cNvSpPr>
            <p:nvPr/>
          </p:nvSpPr>
          <p:spPr bwMode="auto">
            <a:xfrm>
              <a:off x="1584" y="3024"/>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2</a:t>
              </a:r>
            </a:p>
          </p:txBody>
        </p:sp>
      </p:grpSp>
      <p:sp>
        <p:nvSpPr>
          <p:cNvPr id="178248" name="Text Box 72"/>
          <p:cNvSpPr txBox="1">
            <a:spLocks noChangeArrowheads="1"/>
          </p:cNvSpPr>
          <p:nvPr/>
        </p:nvSpPr>
        <p:spPr bwMode="auto">
          <a:xfrm>
            <a:off x="4097784" y="4434805"/>
            <a:ext cx="330200" cy="36671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b="1">
                <a:solidFill>
                  <a:srgbClr val="FF0000"/>
                </a:solidFill>
                <a:latin typeface="Gill Sans MT" pitchFamily="34" charset="0"/>
                <a:sym typeface="Wingdings" pitchFamily="2" charset="2"/>
              </a:rPr>
              <a:t></a:t>
            </a:r>
          </a:p>
        </p:txBody>
      </p:sp>
      <p:grpSp>
        <p:nvGrpSpPr>
          <p:cNvPr id="178250" name="Group 74"/>
          <p:cNvGrpSpPr>
            <a:grpSpLocks/>
          </p:cNvGrpSpPr>
          <p:nvPr/>
        </p:nvGrpSpPr>
        <p:grpSpPr bwMode="auto">
          <a:xfrm>
            <a:off x="922784" y="4780880"/>
            <a:ext cx="3340100" cy="406400"/>
            <a:chOff x="720" y="2819"/>
            <a:chExt cx="2104" cy="256"/>
          </a:xfrm>
        </p:grpSpPr>
        <p:sp>
          <p:nvSpPr>
            <p:cNvPr id="178237" name="Text Box 61"/>
            <p:cNvSpPr txBox="1">
              <a:spLocks noChangeArrowheads="1"/>
            </p:cNvSpPr>
            <p:nvPr/>
          </p:nvSpPr>
          <p:spPr bwMode="auto">
            <a:xfrm>
              <a:off x="720" y="2842"/>
              <a:ext cx="613" cy="233"/>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prev = 0</a:t>
              </a:r>
            </a:p>
          </p:txBody>
        </p:sp>
        <p:sp>
          <p:nvSpPr>
            <p:cNvPr id="178238" name="Oval 62"/>
            <p:cNvSpPr>
              <a:spLocks noChangeArrowheads="1"/>
            </p:cNvSpPr>
            <p:nvPr/>
          </p:nvSpPr>
          <p:spPr bwMode="auto">
            <a:xfrm>
              <a:off x="1392" y="2880"/>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3</a:t>
              </a:r>
            </a:p>
          </p:txBody>
        </p:sp>
        <p:sp>
          <p:nvSpPr>
            <p:cNvPr id="178240" name="Text Box 64"/>
            <p:cNvSpPr txBox="1">
              <a:spLocks noChangeArrowheads="1"/>
            </p:cNvSpPr>
            <p:nvPr/>
          </p:nvSpPr>
          <p:spPr bwMode="auto">
            <a:xfrm>
              <a:off x="1872" y="2819"/>
              <a:ext cx="952" cy="233"/>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prediction = T</a:t>
              </a:r>
            </a:p>
          </p:txBody>
        </p:sp>
        <p:sp>
          <p:nvSpPr>
            <p:cNvPr id="178241" name="Oval 65"/>
            <p:cNvSpPr>
              <a:spLocks noChangeArrowheads="1"/>
            </p:cNvSpPr>
            <p:nvPr/>
          </p:nvSpPr>
          <p:spPr bwMode="auto">
            <a:xfrm>
              <a:off x="1584" y="2880"/>
              <a:ext cx="144" cy="144"/>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2</a:t>
              </a:r>
            </a:p>
          </p:txBody>
        </p:sp>
        <p:sp>
          <p:nvSpPr>
            <p:cNvPr id="178239" name="Oval 63"/>
            <p:cNvSpPr>
              <a:spLocks noChangeArrowheads="1"/>
            </p:cNvSpPr>
            <p:nvPr/>
          </p:nvSpPr>
          <p:spPr bwMode="auto">
            <a:xfrm>
              <a:off x="1584" y="2880"/>
              <a:ext cx="144" cy="144"/>
            </a:xfrm>
            <a:prstGeom prst="ellipse">
              <a:avLst/>
            </a:prstGeom>
            <a:solidFill>
              <a:schemeClr val="bg2">
                <a:alpha val="50000"/>
              </a:schemeClr>
            </a:solidFill>
            <a:ln w="9525">
              <a:no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spTree>
    <p:extLst>
      <p:ext uri="{BB962C8B-B14F-4D97-AF65-F5344CB8AC3E}">
        <p14:creationId xmlns:p14="http://schemas.microsoft.com/office/powerpoint/2010/main" val="46384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82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82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82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82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82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82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82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82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82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24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normAutofit fontScale="90000"/>
          </a:bodyPr>
          <a:lstStyle/>
          <a:p>
            <a:r>
              <a:rPr lang="en-US"/>
              <a:t>Deeper History Covers More Patterns</a:t>
            </a:r>
          </a:p>
        </p:txBody>
      </p:sp>
      <p:sp>
        <p:nvSpPr>
          <p:cNvPr id="182307" name="Rectangle 35"/>
          <p:cNvSpPr>
            <a:spLocks noGrp="1" noChangeArrowheads="1"/>
          </p:cNvSpPr>
          <p:nvPr>
            <p:ph idx="1"/>
          </p:nvPr>
        </p:nvSpPr>
        <p:spPr/>
        <p:txBody>
          <a:bodyPr/>
          <a:lstStyle/>
          <a:p>
            <a:r>
              <a:rPr lang="en-US" dirty="0"/>
              <a:t>Counters learn “pattern” of prediction</a:t>
            </a:r>
          </a:p>
        </p:txBody>
      </p:sp>
      <p:sp>
        <p:nvSpPr>
          <p:cNvPr id="182276" name="Text Box 4"/>
          <p:cNvSpPr txBox="1">
            <a:spLocks noChangeArrowheads="1"/>
          </p:cNvSpPr>
          <p:nvPr/>
        </p:nvSpPr>
        <p:spPr bwMode="auto">
          <a:xfrm>
            <a:off x="1475656" y="3211116"/>
            <a:ext cx="465192"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PC</a:t>
            </a:r>
          </a:p>
        </p:txBody>
      </p:sp>
      <p:sp>
        <p:nvSpPr>
          <p:cNvPr id="182277" name="Rectangle 5"/>
          <p:cNvSpPr>
            <a:spLocks noChangeArrowheads="1"/>
          </p:cNvSpPr>
          <p:nvPr/>
        </p:nvSpPr>
        <p:spPr bwMode="auto">
          <a:xfrm>
            <a:off x="2923456" y="3209528"/>
            <a:ext cx="3276600" cy="12954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2278" name="Rectangle 6"/>
          <p:cNvSpPr>
            <a:spLocks noChangeArrowheads="1"/>
          </p:cNvSpPr>
          <p:nvPr/>
        </p:nvSpPr>
        <p:spPr bwMode="auto">
          <a:xfrm>
            <a:off x="2923456" y="3742928"/>
            <a:ext cx="3276600" cy="381000"/>
          </a:xfrm>
          <a:prstGeom prst="rect">
            <a:avLst/>
          </a:prstGeom>
          <a:noFill/>
          <a:ln w="19050">
            <a:solidFill>
              <a:srgbClr val="000080"/>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2279" name="AutoShape 7"/>
          <p:cNvCxnSpPr>
            <a:cxnSpLocks noChangeShapeType="1"/>
            <a:stCxn id="182276" idx="2"/>
            <a:endCxn id="182278" idx="1"/>
          </p:cNvCxnSpPr>
          <p:nvPr/>
        </p:nvCxnSpPr>
        <p:spPr bwMode="auto">
          <a:xfrm rot="16200000" flipH="1">
            <a:off x="2139364" y="3149336"/>
            <a:ext cx="352980" cy="1215204"/>
          </a:xfrm>
          <a:prstGeom prst="bentConnector2">
            <a:avLst/>
          </a:prstGeom>
          <a:noFill/>
          <a:ln w="9525">
            <a:solidFill>
              <a:schemeClr val="tx1"/>
            </a:solidFill>
            <a:miter lim="800000"/>
            <a:headEnd/>
            <a:tailEnd type="triangle" w="med" len="med"/>
          </a:ln>
          <a:effectLst/>
        </p:spPr>
      </p:cxnSp>
      <p:sp>
        <p:nvSpPr>
          <p:cNvPr id="182280" name="Rectangle 8"/>
          <p:cNvSpPr>
            <a:spLocks noChangeArrowheads="1"/>
          </p:cNvSpPr>
          <p:nvPr/>
        </p:nvSpPr>
        <p:spPr bwMode="auto">
          <a:xfrm>
            <a:off x="2999656" y="3819128"/>
            <a:ext cx="228600" cy="228600"/>
          </a:xfrm>
          <a:prstGeom prst="rect">
            <a:avLst/>
          </a:prstGeom>
          <a:solidFill>
            <a:srgbClr val="99CCFF"/>
          </a:solidFill>
          <a:ln w="9525">
            <a:solidFill>
              <a:schemeClr val="tx1"/>
            </a:solidFill>
            <a:miter lim="800000"/>
            <a:headEnd/>
            <a:tailEnd/>
          </a:ln>
          <a:effectLst/>
        </p:spPr>
        <p:txBody>
          <a:bodyPr wrap="none" anchor="ctr"/>
          <a:lstStyle/>
          <a:p>
            <a:pPr algn="ctr" fontAlgn="base">
              <a:spcBef>
                <a:spcPct val="0"/>
              </a:spcBef>
              <a:spcAft>
                <a:spcPct val="0"/>
              </a:spcAft>
            </a:pPr>
            <a:r>
              <a:rPr lang="en-US" sz="1400">
                <a:solidFill>
                  <a:srgbClr val="000000"/>
                </a:solidFill>
                <a:latin typeface="Gill Sans MT" pitchFamily="34" charset="0"/>
              </a:rPr>
              <a:t>0</a:t>
            </a:r>
          </a:p>
        </p:txBody>
      </p:sp>
      <p:sp>
        <p:nvSpPr>
          <p:cNvPr id="182281" name="Oval 9"/>
          <p:cNvSpPr>
            <a:spLocks noChangeArrowheads="1"/>
          </p:cNvSpPr>
          <p:nvPr/>
        </p:nvSpPr>
        <p:spPr bwMode="auto">
          <a:xfrm>
            <a:off x="4980856" y="3819128"/>
            <a:ext cx="228600" cy="228600"/>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3</a:t>
            </a:r>
          </a:p>
        </p:txBody>
      </p:sp>
      <p:sp>
        <p:nvSpPr>
          <p:cNvPr id="182282" name="Oval 10"/>
          <p:cNvSpPr>
            <a:spLocks noChangeArrowheads="1"/>
          </p:cNvSpPr>
          <p:nvPr/>
        </p:nvSpPr>
        <p:spPr bwMode="auto">
          <a:xfrm>
            <a:off x="3761656" y="3819128"/>
            <a:ext cx="228600" cy="228600"/>
          </a:xfrm>
          <a:prstGeom prst="ellipse">
            <a:avLst/>
          </a:prstGeom>
          <a:solidFill>
            <a:srgbClr val="FF99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1</a:t>
            </a:r>
          </a:p>
        </p:txBody>
      </p:sp>
      <p:sp>
        <p:nvSpPr>
          <p:cNvPr id="182288" name="Rectangle 16"/>
          <p:cNvSpPr>
            <a:spLocks noChangeArrowheads="1"/>
          </p:cNvSpPr>
          <p:nvPr/>
        </p:nvSpPr>
        <p:spPr bwMode="auto">
          <a:xfrm>
            <a:off x="3228256" y="3819128"/>
            <a:ext cx="228600" cy="228600"/>
          </a:xfrm>
          <a:prstGeom prst="rect">
            <a:avLst/>
          </a:prstGeom>
          <a:solidFill>
            <a:srgbClr val="99CCFF"/>
          </a:solidFill>
          <a:ln w="9525">
            <a:solidFill>
              <a:schemeClr val="tx1"/>
            </a:solidFill>
            <a:miter lim="800000"/>
            <a:headEnd/>
            <a:tailEnd/>
          </a:ln>
          <a:effectLst/>
        </p:spPr>
        <p:txBody>
          <a:bodyPr wrap="none" anchor="ctr"/>
          <a:lstStyle/>
          <a:p>
            <a:pPr algn="ctr" fontAlgn="base">
              <a:spcBef>
                <a:spcPct val="0"/>
              </a:spcBef>
              <a:spcAft>
                <a:spcPct val="0"/>
              </a:spcAft>
            </a:pPr>
            <a:r>
              <a:rPr lang="en-US" sz="1400">
                <a:solidFill>
                  <a:srgbClr val="000000"/>
                </a:solidFill>
                <a:latin typeface="Gill Sans MT" pitchFamily="34" charset="0"/>
              </a:rPr>
              <a:t>0</a:t>
            </a:r>
          </a:p>
        </p:txBody>
      </p:sp>
      <p:sp>
        <p:nvSpPr>
          <p:cNvPr id="182289" name="Rectangle 17"/>
          <p:cNvSpPr>
            <a:spLocks noChangeArrowheads="1"/>
          </p:cNvSpPr>
          <p:nvPr/>
        </p:nvSpPr>
        <p:spPr bwMode="auto">
          <a:xfrm>
            <a:off x="3456856" y="3819128"/>
            <a:ext cx="228600" cy="228600"/>
          </a:xfrm>
          <a:prstGeom prst="rect">
            <a:avLst/>
          </a:prstGeom>
          <a:solidFill>
            <a:srgbClr val="99CCFF"/>
          </a:solidFill>
          <a:ln w="9525">
            <a:solidFill>
              <a:schemeClr val="tx1"/>
            </a:solidFill>
            <a:miter lim="800000"/>
            <a:headEnd/>
            <a:tailEnd/>
          </a:ln>
          <a:effectLst/>
        </p:spPr>
        <p:txBody>
          <a:bodyPr wrap="none" anchor="ctr"/>
          <a:lstStyle/>
          <a:p>
            <a:pPr algn="ctr" fontAlgn="base">
              <a:spcBef>
                <a:spcPct val="0"/>
              </a:spcBef>
              <a:spcAft>
                <a:spcPct val="0"/>
              </a:spcAft>
            </a:pPr>
            <a:r>
              <a:rPr lang="en-US" sz="1400">
                <a:solidFill>
                  <a:srgbClr val="000000"/>
                </a:solidFill>
                <a:latin typeface="Gill Sans MT" pitchFamily="34" charset="0"/>
              </a:rPr>
              <a:t>1</a:t>
            </a:r>
          </a:p>
        </p:txBody>
      </p:sp>
      <p:sp>
        <p:nvSpPr>
          <p:cNvPr id="182290" name="Oval 18"/>
          <p:cNvSpPr>
            <a:spLocks noChangeArrowheads="1"/>
          </p:cNvSpPr>
          <p:nvPr/>
        </p:nvSpPr>
        <p:spPr bwMode="auto">
          <a:xfrm>
            <a:off x="4066456" y="3819128"/>
            <a:ext cx="228600" cy="228600"/>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3</a:t>
            </a:r>
          </a:p>
        </p:txBody>
      </p:sp>
      <p:sp>
        <p:nvSpPr>
          <p:cNvPr id="182291" name="Oval 19"/>
          <p:cNvSpPr>
            <a:spLocks noChangeArrowheads="1"/>
          </p:cNvSpPr>
          <p:nvPr/>
        </p:nvSpPr>
        <p:spPr bwMode="auto">
          <a:xfrm>
            <a:off x="4371256" y="3819128"/>
            <a:ext cx="228600" cy="228600"/>
          </a:xfrm>
          <a:prstGeom prst="ellipse">
            <a:avLst/>
          </a:prstGeom>
          <a:solidFill>
            <a:srgbClr val="FF99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1</a:t>
            </a:r>
          </a:p>
        </p:txBody>
      </p:sp>
      <p:sp>
        <p:nvSpPr>
          <p:cNvPr id="182292" name="Oval 20"/>
          <p:cNvSpPr>
            <a:spLocks noChangeArrowheads="1"/>
          </p:cNvSpPr>
          <p:nvPr/>
        </p:nvSpPr>
        <p:spPr bwMode="auto">
          <a:xfrm>
            <a:off x="4676056" y="3819128"/>
            <a:ext cx="228600" cy="228600"/>
          </a:xfrm>
          <a:prstGeom prst="ellipse">
            <a:avLst/>
          </a:prstGeom>
          <a:solidFill>
            <a:srgbClr val="FF99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0</a:t>
            </a:r>
          </a:p>
        </p:txBody>
      </p:sp>
      <p:sp>
        <p:nvSpPr>
          <p:cNvPr id="182293" name="Oval 21"/>
          <p:cNvSpPr>
            <a:spLocks noChangeArrowheads="1"/>
          </p:cNvSpPr>
          <p:nvPr/>
        </p:nvSpPr>
        <p:spPr bwMode="auto">
          <a:xfrm>
            <a:off x="5590456" y="3819128"/>
            <a:ext cx="228600" cy="228600"/>
          </a:xfrm>
          <a:prstGeom prst="ellipse">
            <a:avLst/>
          </a:prstGeom>
          <a:solidFill>
            <a:srgbClr val="FF99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0</a:t>
            </a:r>
          </a:p>
        </p:txBody>
      </p:sp>
      <p:sp>
        <p:nvSpPr>
          <p:cNvPr id="182294" name="Oval 22"/>
          <p:cNvSpPr>
            <a:spLocks noChangeArrowheads="1"/>
          </p:cNvSpPr>
          <p:nvPr/>
        </p:nvSpPr>
        <p:spPr bwMode="auto">
          <a:xfrm>
            <a:off x="5285656" y="3819128"/>
            <a:ext cx="228600" cy="228600"/>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2</a:t>
            </a:r>
          </a:p>
        </p:txBody>
      </p:sp>
      <p:sp>
        <p:nvSpPr>
          <p:cNvPr id="182295" name="Oval 23"/>
          <p:cNvSpPr>
            <a:spLocks noChangeArrowheads="1"/>
          </p:cNvSpPr>
          <p:nvPr/>
        </p:nvSpPr>
        <p:spPr bwMode="auto">
          <a:xfrm>
            <a:off x="5895256" y="3819128"/>
            <a:ext cx="228600" cy="228600"/>
          </a:xfrm>
          <a:prstGeom prst="ellipse">
            <a:avLst/>
          </a:prstGeom>
          <a:solidFill>
            <a:srgbClr val="CCFFCC"/>
          </a:solidFill>
          <a:ln w="9525">
            <a:solidFill>
              <a:schemeClr val="tx1"/>
            </a:solidFill>
            <a:round/>
            <a:headEnd/>
            <a:tailEnd/>
          </a:ln>
          <a:effectLst/>
        </p:spPr>
        <p:txBody>
          <a:bodyPr wrap="none" anchor="ctr"/>
          <a:lstStyle/>
          <a:p>
            <a:pPr algn="ctr" fontAlgn="base">
              <a:spcBef>
                <a:spcPct val="0"/>
              </a:spcBef>
              <a:spcAft>
                <a:spcPct val="0"/>
              </a:spcAft>
            </a:pPr>
            <a:r>
              <a:rPr lang="en-US" sz="1400">
                <a:solidFill>
                  <a:srgbClr val="808080"/>
                </a:solidFill>
                <a:latin typeface="Gill Sans MT" pitchFamily="34" charset="0"/>
              </a:rPr>
              <a:t>2</a:t>
            </a:r>
          </a:p>
        </p:txBody>
      </p:sp>
      <p:sp>
        <p:nvSpPr>
          <p:cNvPr id="182296" name="AutoShape 24"/>
          <p:cNvSpPr>
            <a:spLocks noChangeArrowheads="1"/>
          </p:cNvSpPr>
          <p:nvPr/>
        </p:nvSpPr>
        <p:spPr bwMode="auto">
          <a:xfrm>
            <a:off x="2233651" y="2447528"/>
            <a:ext cx="2217811" cy="304800"/>
          </a:xfrm>
          <a:prstGeom prst="roundRect">
            <a:avLst>
              <a:gd name="adj" fmla="val 16667"/>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600" dirty="0">
                <a:solidFill>
                  <a:srgbClr val="FFFFFF"/>
                </a:solidFill>
                <a:latin typeface="Gill Sans MT" pitchFamily="34" charset="0"/>
              </a:rPr>
              <a:t>Previous 3 Outcomes</a:t>
            </a:r>
          </a:p>
        </p:txBody>
      </p:sp>
      <p:cxnSp>
        <p:nvCxnSpPr>
          <p:cNvPr id="182298" name="AutoShape 26"/>
          <p:cNvCxnSpPr>
            <a:cxnSpLocks noChangeShapeType="1"/>
            <a:stCxn id="182296" idx="2"/>
            <a:endCxn id="182288" idx="0"/>
          </p:cNvCxnSpPr>
          <p:nvPr/>
        </p:nvCxnSpPr>
        <p:spPr bwMode="auto">
          <a:xfrm flipH="1">
            <a:off x="3342556" y="2752328"/>
            <a:ext cx="1" cy="1066800"/>
          </a:xfrm>
          <a:prstGeom prst="straightConnector1">
            <a:avLst/>
          </a:prstGeom>
          <a:noFill/>
          <a:ln w="9525">
            <a:solidFill>
              <a:schemeClr val="tx1"/>
            </a:solidFill>
            <a:prstDash val="dash"/>
            <a:round/>
            <a:headEnd/>
            <a:tailEnd/>
          </a:ln>
          <a:effectLst/>
        </p:spPr>
      </p:cxnSp>
      <p:sp>
        <p:nvSpPr>
          <p:cNvPr id="182299" name="AutoShape 27"/>
          <p:cNvSpPr>
            <a:spLocks noChangeArrowheads="1"/>
          </p:cNvSpPr>
          <p:nvPr/>
        </p:nvSpPr>
        <p:spPr bwMode="auto">
          <a:xfrm>
            <a:off x="5209456" y="2447528"/>
            <a:ext cx="2057400" cy="304800"/>
          </a:xfrm>
          <a:prstGeom prst="roundRect">
            <a:avLst>
              <a:gd name="adj" fmla="val 16667"/>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600">
                <a:solidFill>
                  <a:srgbClr val="FFFFFF"/>
                </a:solidFill>
                <a:latin typeface="Gill Sans MT" pitchFamily="34" charset="0"/>
              </a:rPr>
              <a:t>Counter if prev=000</a:t>
            </a:r>
          </a:p>
        </p:txBody>
      </p:sp>
      <p:sp>
        <p:nvSpPr>
          <p:cNvPr id="182300" name="AutoShape 28"/>
          <p:cNvSpPr>
            <a:spLocks noChangeArrowheads="1"/>
          </p:cNvSpPr>
          <p:nvPr/>
        </p:nvSpPr>
        <p:spPr bwMode="auto">
          <a:xfrm>
            <a:off x="5514256" y="2828528"/>
            <a:ext cx="2057400" cy="304800"/>
          </a:xfrm>
          <a:prstGeom prst="roundRect">
            <a:avLst>
              <a:gd name="adj" fmla="val 16667"/>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600">
                <a:solidFill>
                  <a:srgbClr val="FFFFFF"/>
                </a:solidFill>
                <a:latin typeface="Gill Sans MT" pitchFamily="34" charset="0"/>
              </a:rPr>
              <a:t>Counter if prev=001</a:t>
            </a:r>
          </a:p>
        </p:txBody>
      </p:sp>
      <p:sp>
        <p:nvSpPr>
          <p:cNvPr id="182301" name="AutoShape 29"/>
          <p:cNvSpPr>
            <a:spLocks noChangeArrowheads="1"/>
          </p:cNvSpPr>
          <p:nvPr/>
        </p:nvSpPr>
        <p:spPr bwMode="auto">
          <a:xfrm>
            <a:off x="5666656" y="3209528"/>
            <a:ext cx="2057400" cy="304800"/>
          </a:xfrm>
          <a:prstGeom prst="roundRect">
            <a:avLst>
              <a:gd name="adj" fmla="val 16667"/>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600">
                <a:solidFill>
                  <a:srgbClr val="FFFFFF"/>
                </a:solidFill>
                <a:latin typeface="Gill Sans MT" pitchFamily="34" charset="0"/>
              </a:rPr>
              <a:t>Counter if prev=010</a:t>
            </a:r>
          </a:p>
        </p:txBody>
      </p:sp>
      <p:sp>
        <p:nvSpPr>
          <p:cNvPr id="182302" name="AutoShape 30"/>
          <p:cNvSpPr>
            <a:spLocks noChangeArrowheads="1"/>
          </p:cNvSpPr>
          <p:nvPr/>
        </p:nvSpPr>
        <p:spPr bwMode="auto">
          <a:xfrm>
            <a:off x="5819056" y="4276328"/>
            <a:ext cx="2057400" cy="304800"/>
          </a:xfrm>
          <a:prstGeom prst="roundRect">
            <a:avLst>
              <a:gd name="adj" fmla="val 16667"/>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600">
                <a:solidFill>
                  <a:srgbClr val="FFFFFF"/>
                </a:solidFill>
                <a:latin typeface="Gill Sans MT" pitchFamily="34" charset="0"/>
              </a:rPr>
              <a:t>Counter if prev=111</a:t>
            </a:r>
          </a:p>
        </p:txBody>
      </p:sp>
      <p:cxnSp>
        <p:nvCxnSpPr>
          <p:cNvPr id="182303" name="AutoShape 31"/>
          <p:cNvCxnSpPr>
            <a:cxnSpLocks noChangeShapeType="1"/>
            <a:stCxn id="182299" idx="1"/>
            <a:endCxn id="182282" idx="0"/>
          </p:cNvCxnSpPr>
          <p:nvPr/>
        </p:nvCxnSpPr>
        <p:spPr bwMode="auto">
          <a:xfrm rot="10800000" flipV="1">
            <a:off x="3875956" y="2599928"/>
            <a:ext cx="1333500" cy="1219200"/>
          </a:xfrm>
          <a:prstGeom prst="curvedConnector2">
            <a:avLst/>
          </a:prstGeom>
          <a:noFill/>
          <a:ln w="9525">
            <a:solidFill>
              <a:schemeClr val="tx1"/>
            </a:solidFill>
            <a:prstDash val="dash"/>
            <a:round/>
            <a:headEnd/>
            <a:tailEnd/>
          </a:ln>
          <a:effectLst/>
        </p:spPr>
      </p:cxnSp>
      <p:cxnSp>
        <p:nvCxnSpPr>
          <p:cNvPr id="182304" name="AutoShape 32"/>
          <p:cNvCxnSpPr>
            <a:cxnSpLocks noChangeShapeType="1"/>
            <a:stCxn id="182300" idx="1"/>
            <a:endCxn id="182290" idx="0"/>
          </p:cNvCxnSpPr>
          <p:nvPr/>
        </p:nvCxnSpPr>
        <p:spPr bwMode="auto">
          <a:xfrm rot="10800000" flipV="1">
            <a:off x="4180756" y="2980928"/>
            <a:ext cx="1333500" cy="838200"/>
          </a:xfrm>
          <a:prstGeom prst="curvedConnector2">
            <a:avLst/>
          </a:prstGeom>
          <a:noFill/>
          <a:ln w="9525">
            <a:solidFill>
              <a:schemeClr val="tx1"/>
            </a:solidFill>
            <a:prstDash val="dash"/>
            <a:round/>
            <a:headEnd/>
            <a:tailEnd/>
          </a:ln>
          <a:effectLst/>
        </p:spPr>
      </p:cxnSp>
      <p:cxnSp>
        <p:nvCxnSpPr>
          <p:cNvPr id="182305" name="AutoShape 33"/>
          <p:cNvCxnSpPr>
            <a:cxnSpLocks noChangeShapeType="1"/>
            <a:stCxn id="182301" idx="1"/>
            <a:endCxn id="182291" idx="0"/>
          </p:cNvCxnSpPr>
          <p:nvPr/>
        </p:nvCxnSpPr>
        <p:spPr bwMode="auto">
          <a:xfrm rot="10800000" flipV="1">
            <a:off x="4485556" y="3361928"/>
            <a:ext cx="1181100" cy="457200"/>
          </a:xfrm>
          <a:prstGeom prst="curvedConnector2">
            <a:avLst/>
          </a:prstGeom>
          <a:noFill/>
          <a:ln w="9525">
            <a:solidFill>
              <a:schemeClr val="tx1"/>
            </a:solidFill>
            <a:prstDash val="dash"/>
            <a:round/>
            <a:headEnd/>
            <a:tailEnd/>
          </a:ln>
          <a:effectLst/>
        </p:spPr>
      </p:cxnSp>
      <p:cxnSp>
        <p:nvCxnSpPr>
          <p:cNvPr id="182306" name="AutoShape 34"/>
          <p:cNvCxnSpPr>
            <a:cxnSpLocks noChangeShapeType="1"/>
            <a:stCxn id="182302" idx="0"/>
            <a:endCxn id="182295" idx="6"/>
          </p:cNvCxnSpPr>
          <p:nvPr/>
        </p:nvCxnSpPr>
        <p:spPr bwMode="auto">
          <a:xfrm rot="5400000" flipH="1">
            <a:off x="6314356" y="3742928"/>
            <a:ext cx="342900" cy="723900"/>
          </a:xfrm>
          <a:prstGeom prst="curvedConnector2">
            <a:avLst/>
          </a:prstGeom>
          <a:noFill/>
          <a:ln w="9525">
            <a:solidFill>
              <a:schemeClr val="tx1"/>
            </a:solidFill>
            <a:prstDash val="dash"/>
            <a:round/>
            <a:headEnd/>
            <a:tailEnd/>
          </a:ln>
          <a:effectLst/>
        </p:spPr>
      </p:cxnSp>
      <p:sp>
        <p:nvSpPr>
          <p:cNvPr id="182308" name="Text Box 36"/>
          <p:cNvSpPr txBox="1">
            <a:spLocks noChangeArrowheads="1"/>
          </p:cNvSpPr>
          <p:nvPr/>
        </p:nvSpPr>
        <p:spPr bwMode="auto">
          <a:xfrm>
            <a:off x="2402756" y="5285631"/>
            <a:ext cx="4906151" cy="830997"/>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sz="2400">
                <a:solidFill>
                  <a:srgbClr val="000000"/>
                </a:solidFill>
                <a:latin typeface="Gill Sans MT" pitchFamily="34" charset="0"/>
              </a:rPr>
              <a:t>001 </a:t>
            </a:r>
            <a:r>
              <a:rPr lang="en-US" sz="2400">
                <a:solidFill>
                  <a:srgbClr val="000000"/>
                </a:solidFill>
                <a:latin typeface="Gill Sans MT" pitchFamily="34" charset="0"/>
                <a:sym typeface="Wingdings" pitchFamily="2" charset="2"/>
              </a:rPr>
              <a:t> 1; 011  0; 110  0; 100  1</a:t>
            </a:r>
          </a:p>
          <a:p>
            <a:pPr algn="ctr" fontAlgn="base">
              <a:spcBef>
                <a:spcPct val="0"/>
              </a:spcBef>
              <a:spcAft>
                <a:spcPct val="0"/>
              </a:spcAft>
            </a:pPr>
            <a:r>
              <a:rPr lang="en-US" sz="2400">
                <a:solidFill>
                  <a:srgbClr val="0000FF"/>
                </a:solidFill>
                <a:latin typeface="Gill Sans MT" pitchFamily="34" charset="0"/>
                <a:sym typeface="Wingdings" pitchFamily="2" charset="2"/>
              </a:rPr>
              <a:t>001</a:t>
            </a:r>
            <a:r>
              <a:rPr lang="en-US" sz="2400">
                <a:solidFill>
                  <a:srgbClr val="000000"/>
                </a:solidFill>
                <a:latin typeface="Gill Sans MT" pitchFamily="34" charset="0"/>
                <a:sym typeface="Wingdings" pitchFamily="2" charset="2"/>
              </a:rPr>
              <a:t>10011001…  (0011)*</a:t>
            </a:r>
            <a:endParaRPr lang="en-US" sz="2400">
              <a:solidFill>
                <a:srgbClr val="000000"/>
              </a:solidFill>
              <a:latin typeface="Gill Sans MT" pitchFamily="34" charset="0"/>
            </a:endParaRPr>
          </a:p>
        </p:txBody>
      </p:sp>
    </p:spTree>
    <p:extLst>
      <p:ext uri="{BB962C8B-B14F-4D97-AF65-F5344CB8AC3E}">
        <p14:creationId xmlns:p14="http://schemas.microsoft.com/office/powerpoint/2010/main" val="2516398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normAutofit fontScale="90000"/>
          </a:bodyPr>
          <a:lstStyle/>
          <a:p>
            <a:r>
              <a:rPr lang="en-US"/>
              <a:t>Predictor Organizations</a:t>
            </a:r>
          </a:p>
        </p:txBody>
      </p:sp>
      <p:sp>
        <p:nvSpPr>
          <p:cNvPr id="187601" name="Rectangle 1233"/>
          <p:cNvSpPr>
            <a:spLocks noChangeArrowheads="1"/>
          </p:cNvSpPr>
          <p:nvPr/>
        </p:nvSpPr>
        <p:spPr bwMode="auto">
          <a:xfrm>
            <a:off x="7162800" y="3398813"/>
            <a:ext cx="76200" cy="76200"/>
          </a:xfrm>
          <a:prstGeom prst="rect">
            <a:avLst/>
          </a:prstGeom>
          <a:solidFill>
            <a:schemeClr val="accent1"/>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348" name="Rectangle 4"/>
          <p:cNvSpPr>
            <a:spLocks noChangeArrowheads="1"/>
          </p:cNvSpPr>
          <p:nvPr/>
        </p:nvSpPr>
        <p:spPr bwMode="auto">
          <a:xfrm>
            <a:off x="1219200" y="1874813"/>
            <a:ext cx="1066800" cy="2286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PC Hash</a:t>
            </a:r>
          </a:p>
        </p:txBody>
      </p:sp>
      <p:grpSp>
        <p:nvGrpSpPr>
          <p:cNvPr id="185473" name="Group 129"/>
          <p:cNvGrpSpPr>
            <a:grpSpLocks/>
          </p:cNvGrpSpPr>
          <p:nvPr/>
        </p:nvGrpSpPr>
        <p:grpSpPr bwMode="auto">
          <a:xfrm>
            <a:off x="2362200" y="1874813"/>
            <a:ext cx="609600" cy="381000"/>
            <a:chOff x="1584" y="1632"/>
            <a:chExt cx="384" cy="240"/>
          </a:xfrm>
        </p:grpSpPr>
        <p:sp>
          <p:nvSpPr>
            <p:cNvPr id="185474" name="Rectangle 130"/>
            <p:cNvSpPr>
              <a:spLocks noChangeArrowheads="1"/>
            </p:cNvSpPr>
            <p:nvPr/>
          </p:nvSpPr>
          <p:spPr bwMode="auto">
            <a:xfrm>
              <a:off x="1584" y="1680"/>
              <a:ext cx="384" cy="192"/>
            </a:xfrm>
            <a:prstGeom prst="rect">
              <a:avLst/>
            </a:prstGeom>
            <a:solidFill>
              <a:schemeClr val="accent1"/>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475" name="Rectangle 131"/>
            <p:cNvSpPr>
              <a:spLocks noChangeArrowheads="1"/>
            </p:cNvSpPr>
            <p:nvPr/>
          </p:nvSpPr>
          <p:spPr bwMode="auto">
            <a:xfrm>
              <a:off x="1584" y="1632"/>
              <a:ext cx="384" cy="48"/>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476" name="Group 132"/>
            <p:cNvGrpSpPr>
              <a:grpSpLocks/>
            </p:cNvGrpSpPr>
            <p:nvPr/>
          </p:nvGrpSpPr>
          <p:grpSpPr bwMode="auto">
            <a:xfrm>
              <a:off x="1584" y="1680"/>
              <a:ext cx="96" cy="96"/>
              <a:chOff x="1608" y="1704"/>
              <a:chExt cx="96" cy="96"/>
            </a:xfrm>
          </p:grpSpPr>
          <p:sp>
            <p:nvSpPr>
              <p:cNvPr id="185477" name="Rectangle 13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478" name="Group 134"/>
              <p:cNvGrpSpPr>
                <a:grpSpLocks/>
              </p:cNvGrpSpPr>
              <p:nvPr/>
            </p:nvGrpSpPr>
            <p:grpSpPr bwMode="auto">
              <a:xfrm>
                <a:off x="1632" y="1728"/>
                <a:ext cx="48" cy="48"/>
                <a:chOff x="1584" y="1776"/>
                <a:chExt cx="144" cy="144"/>
              </a:xfrm>
            </p:grpSpPr>
            <p:sp>
              <p:nvSpPr>
                <p:cNvPr id="185479" name="Oval 13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480" name="Oval 13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481" name="Oval 13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482" name="Oval 13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483" name="AutoShape 139"/>
                <p:cNvCxnSpPr>
                  <a:cxnSpLocks noChangeShapeType="1"/>
                  <a:stCxn id="185479" idx="6"/>
                  <a:endCxn id="18548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484" name="AutoShape 140"/>
                <p:cNvCxnSpPr>
                  <a:cxnSpLocks noChangeShapeType="1"/>
                  <a:stCxn id="185479" idx="5"/>
                  <a:endCxn id="18548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485" name="AutoShape 141"/>
                <p:cNvCxnSpPr>
                  <a:cxnSpLocks noChangeShapeType="1"/>
                  <a:stCxn id="185481" idx="6"/>
                  <a:endCxn id="18548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486" name="Group 142"/>
            <p:cNvGrpSpPr>
              <a:grpSpLocks/>
            </p:cNvGrpSpPr>
            <p:nvPr/>
          </p:nvGrpSpPr>
          <p:grpSpPr bwMode="auto">
            <a:xfrm>
              <a:off x="1680" y="1680"/>
              <a:ext cx="96" cy="96"/>
              <a:chOff x="1608" y="1704"/>
              <a:chExt cx="96" cy="96"/>
            </a:xfrm>
          </p:grpSpPr>
          <p:sp>
            <p:nvSpPr>
              <p:cNvPr id="185487" name="Rectangle 14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488" name="Group 144"/>
              <p:cNvGrpSpPr>
                <a:grpSpLocks/>
              </p:cNvGrpSpPr>
              <p:nvPr/>
            </p:nvGrpSpPr>
            <p:grpSpPr bwMode="auto">
              <a:xfrm>
                <a:off x="1632" y="1728"/>
                <a:ext cx="48" cy="48"/>
                <a:chOff x="1584" y="1776"/>
                <a:chExt cx="144" cy="144"/>
              </a:xfrm>
            </p:grpSpPr>
            <p:sp>
              <p:nvSpPr>
                <p:cNvPr id="185489" name="Oval 14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490" name="Oval 14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491" name="Oval 14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492" name="Oval 14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493" name="AutoShape 149"/>
                <p:cNvCxnSpPr>
                  <a:cxnSpLocks noChangeShapeType="1"/>
                  <a:stCxn id="185489" idx="6"/>
                  <a:endCxn id="18549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494" name="AutoShape 150"/>
                <p:cNvCxnSpPr>
                  <a:cxnSpLocks noChangeShapeType="1"/>
                  <a:stCxn id="185489" idx="5"/>
                  <a:endCxn id="18549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495" name="AutoShape 151"/>
                <p:cNvCxnSpPr>
                  <a:cxnSpLocks noChangeShapeType="1"/>
                  <a:stCxn id="185491" idx="6"/>
                  <a:endCxn id="18549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496" name="Group 152"/>
            <p:cNvGrpSpPr>
              <a:grpSpLocks/>
            </p:cNvGrpSpPr>
            <p:nvPr/>
          </p:nvGrpSpPr>
          <p:grpSpPr bwMode="auto">
            <a:xfrm>
              <a:off x="1776" y="1680"/>
              <a:ext cx="96" cy="96"/>
              <a:chOff x="1608" y="1704"/>
              <a:chExt cx="96" cy="96"/>
            </a:xfrm>
          </p:grpSpPr>
          <p:sp>
            <p:nvSpPr>
              <p:cNvPr id="185497" name="Rectangle 15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498" name="Group 154"/>
              <p:cNvGrpSpPr>
                <a:grpSpLocks/>
              </p:cNvGrpSpPr>
              <p:nvPr/>
            </p:nvGrpSpPr>
            <p:grpSpPr bwMode="auto">
              <a:xfrm>
                <a:off x="1632" y="1728"/>
                <a:ext cx="48" cy="48"/>
                <a:chOff x="1584" y="1776"/>
                <a:chExt cx="144" cy="144"/>
              </a:xfrm>
            </p:grpSpPr>
            <p:sp>
              <p:nvSpPr>
                <p:cNvPr id="185499" name="Oval 15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00" name="Oval 15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01" name="Oval 15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02" name="Oval 15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503" name="AutoShape 159"/>
                <p:cNvCxnSpPr>
                  <a:cxnSpLocks noChangeShapeType="1"/>
                  <a:stCxn id="185499" idx="6"/>
                  <a:endCxn id="18550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504" name="AutoShape 160"/>
                <p:cNvCxnSpPr>
                  <a:cxnSpLocks noChangeShapeType="1"/>
                  <a:stCxn id="185499" idx="5"/>
                  <a:endCxn id="18550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505" name="AutoShape 161"/>
                <p:cNvCxnSpPr>
                  <a:cxnSpLocks noChangeShapeType="1"/>
                  <a:stCxn id="185501" idx="6"/>
                  <a:endCxn id="18550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506" name="Group 162"/>
            <p:cNvGrpSpPr>
              <a:grpSpLocks/>
            </p:cNvGrpSpPr>
            <p:nvPr/>
          </p:nvGrpSpPr>
          <p:grpSpPr bwMode="auto">
            <a:xfrm>
              <a:off x="1872" y="1680"/>
              <a:ext cx="96" cy="96"/>
              <a:chOff x="1608" y="1704"/>
              <a:chExt cx="96" cy="96"/>
            </a:xfrm>
          </p:grpSpPr>
          <p:sp>
            <p:nvSpPr>
              <p:cNvPr id="185507" name="Rectangle 16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508" name="Group 164"/>
              <p:cNvGrpSpPr>
                <a:grpSpLocks/>
              </p:cNvGrpSpPr>
              <p:nvPr/>
            </p:nvGrpSpPr>
            <p:grpSpPr bwMode="auto">
              <a:xfrm>
                <a:off x="1632" y="1728"/>
                <a:ext cx="48" cy="48"/>
                <a:chOff x="1584" y="1776"/>
                <a:chExt cx="144" cy="144"/>
              </a:xfrm>
            </p:grpSpPr>
            <p:sp>
              <p:nvSpPr>
                <p:cNvPr id="185509" name="Oval 16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10" name="Oval 16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11" name="Oval 16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12" name="Oval 16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513" name="AutoShape 169"/>
                <p:cNvCxnSpPr>
                  <a:cxnSpLocks noChangeShapeType="1"/>
                  <a:stCxn id="185509" idx="6"/>
                  <a:endCxn id="18551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514" name="AutoShape 170"/>
                <p:cNvCxnSpPr>
                  <a:cxnSpLocks noChangeShapeType="1"/>
                  <a:stCxn id="185509" idx="5"/>
                  <a:endCxn id="18551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515" name="AutoShape 171"/>
                <p:cNvCxnSpPr>
                  <a:cxnSpLocks noChangeShapeType="1"/>
                  <a:stCxn id="185511" idx="6"/>
                  <a:endCxn id="18551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516" name="Group 172"/>
            <p:cNvGrpSpPr>
              <a:grpSpLocks/>
            </p:cNvGrpSpPr>
            <p:nvPr/>
          </p:nvGrpSpPr>
          <p:grpSpPr bwMode="auto">
            <a:xfrm>
              <a:off x="1584" y="1776"/>
              <a:ext cx="96" cy="96"/>
              <a:chOff x="1608" y="1704"/>
              <a:chExt cx="96" cy="96"/>
            </a:xfrm>
          </p:grpSpPr>
          <p:sp>
            <p:nvSpPr>
              <p:cNvPr id="185517" name="Rectangle 17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518" name="Group 174"/>
              <p:cNvGrpSpPr>
                <a:grpSpLocks/>
              </p:cNvGrpSpPr>
              <p:nvPr/>
            </p:nvGrpSpPr>
            <p:grpSpPr bwMode="auto">
              <a:xfrm>
                <a:off x="1632" y="1728"/>
                <a:ext cx="48" cy="48"/>
                <a:chOff x="1584" y="1776"/>
                <a:chExt cx="144" cy="144"/>
              </a:xfrm>
            </p:grpSpPr>
            <p:sp>
              <p:nvSpPr>
                <p:cNvPr id="185519" name="Oval 17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20" name="Oval 17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21" name="Oval 17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22" name="Oval 17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523" name="AutoShape 179"/>
                <p:cNvCxnSpPr>
                  <a:cxnSpLocks noChangeShapeType="1"/>
                  <a:stCxn id="185519" idx="6"/>
                  <a:endCxn id="18552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524" name="AutoShape 180"/>
                <p:cNvCxnSpPr>
                  <a:cxnSpLocks noChangeShapeType="1"/>
                  <a:stCxn id="185519" idx="5"/>
                  <a:endCxn id="18552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525" name="AutoShape 181"/>
                <p:cNvCxnSpPr>
                  <a:cxnSpLocks noChangeShapeType="1"/>
                  <a:stCxn id="185521" idx="6"/>
                  <a:endCxn id="18552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526" name="Group 182"/>
            <p:cNvGrpSpPr>
              <a:grpSpLocks/>
            </p:cNvGrpSpPr>
            <p:nvPr/>
          </p:nvGrpSpPr>
          <p:grpSpPr bwMode="auto">
            <a:xfrm>
              <a:off x="1680" y="1776"/>
              <a:ext cx="96" cy="96"/>
              <a:chOff x="1608" y="1704"/>
              <a:chExt cx="96" cy="96"/>
            </a:xfrm>
          </p:grpSpPr>
          <p:sp>
            <p:nvSpPr>
              <p:cNvPr id="185527" name="Rectangle 18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528" name="Group 184"/>
              <p:cNvGrpSpPr>
                <a:grpSpLocks/>
              </p:cNvGrpSpPr>
              <p:nvPr/>
            </p:nvGrpSpPr>
            <p:grpSpPr bwMode="auto">
              <a:xfrm>
                <a:off x="1632" y="1728"/>
                <a:ext cx="48" cy="48"/>
                <a:chOff x="1584" y="1776"/>
                <a:chExt cx="144" cy="144"/>
              </a:xfrm>
            </p:grpSpPr>
            <p:sp>
              <p:nvSpPr>
                <p:cNvPr id="185529" name="Oval 18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30" name="Oval 18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31" name="Oval 18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32" name="Oval 18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533" name="AutoShape 189"/>
                <p:cNvCxnSpPr>
                  <a:cxnSpLocks noChangeShapeType="1"/>
                  <a:stCxn id="185529" idx="6"/>
                  <a:endCxn id="18553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534" name="AutoShape 190"/>
                <p:cNvCxnSpPr>
                  <a:cxnSpLocks noChangeShapeType="1"/>
                  <a:stCxn id="185529" idx="5"/>
                  <a:endCxn id="18553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535" name="AutoShape 191"/>
                <p:cNvCxnSpPr>
                  <a:cxnSpLocks noChangeShapeType="1"/>
                  <a:stCxn id="185531" idx="6"/>
                  <a:endCxn id="18553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536" name="Group 192"/>
            <p:cNvGrpSpPr>
              <a:grpSpLocks/>
            </p:cNvGrpSpPr>
            <p:nvPr/>
          </p:nvGrpSpPr>
          <p:grpSpPr bwMode="auto">
            <a:xfrm>
              <a:off x="1776" y="1776"/>
              <a:ext cx="96" cy="96"/>
              <a:chOff x="1608" y="1704"/>
              <a:chExt cx="96" cy="96"/>
            </a:xfrm>
          </p:grpSpPr>
          <p:sp>
            <p:nvSpPr>
              <p:cNvPr id="185537" name="Rectangle 19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538" name="Group 194"/>
              <p:cNvGrpSpPr>
                <a:grpSpLocks/>
              </p:cNvGrpSpPr>
              <p:nvPr/>
            </p:nvGrpSpPr>
            <p:grpSpPr bwMode="auto">
              <a:xfrm>
                <a:off x="1632" y="1728"/>
                <a:ext cx="48" cy="48"/>
                <a:chOff x="1584" y="1776"/>
                <a:chExt cx="144" cy="144"/>
              </a:xfrm>
            </p:grpSpPr>
            <p:sp>
              <p:nvSpPr>
                <p:cNvPr id="185539" name="Oval 19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40" name="Oval 19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41" name="Oval 19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42" name="Oval 19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543" name="AutoShape 199"/>
                <p:cNvCxnSpPr>
                  <a:cxnSpLocks noChangeShapeType="1"/>
                  <a:stCxn id="185539" idx="6"/>
                  <a:endCxn id="18554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544" name="AutoShape 200"/>
                <p:cNvCxnSpPr>
                  <a:cxnSpLocks noChangeShapeType="1"/>
                  <a:stCxn id="185539" idx="5"/>
                  <a:endCxn id="18554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545" name="AutoShape 201"/>
                <p:cNvCxnSpPr>
                  <a:cxnSpLocks noChangeShapeType="1"/>
                  <a:stCxn id="185541" idx="6"/>
                  <a:endCxn id="18554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546" name="Group 202"/>
            <p:cNvGrpSpPr>
              <a:grpSpLocks/>
            </p:cNvGrpSpPr>
            <p:nvPr/>
          </p:nvGrpSpPr>
          <p:grpSpPr bwMode="auto">
            <a:xfrm>
              <a:off x="1872" y="1776"/>
              <a:ext cx="96" cy="96"/>
              <a:chOff x="1608" y="1704"/>
              <a:chExt cx="96" cy="96"/>
            </a:xfrm>
          </p:grpSpPr>
          <p:sp>
            <p:nvSpPr>
              <p:cNvPr id="185547" name="Rectangle 20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548" name="Group 204"/>
              <p:cNvGrpSpPr>
                <a:grpSpLocks/>
              </p:cNvGrpSpPr>
              <p:nvPr/>
            </p:nvGrpSpPr>
            <p:grpSpPr bwMode="auto">
              <a:xfrm>
                <a:off x="1632" y="1728"/>
                <a:ext cx="48" cy="48"/>
                <a:chOff x="1584" y="1776"/>
                <a:chExt cx="144" cy="144"/>
              </a:xfrm>
            </p:grpSpPr>
            <p:sp>
              <p:nvSpPr>
                <p:cNvPr id="185549" name="Oval 20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50" name="Oval 20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51" name="Oval 20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52" name="Oval 20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553" name="AutoShape 209"/>
                <p:cNvCxnSpPr>
                  <a:cxnSpLocks noChangeShapeType="1"/>
                  <a:stCxn id="185549" idx="6"/>
                  <a:endCxn id="18555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554" name="AutoShape 210"/>
                <p:cNvCxnSpPr>
                  <a:cxnSpLocks noChangeShapeType="1"/>
                  <a:stCxn id="185549" idx="5"/>
                  <a:endCxn id="18555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555" name="AutoShape 211"/>
                <p:cNvCxnSpPr>
                  <a:cxnSpLocks noChangeShapeType="1"/>
                  <a:stCxn id="185551" idx="6"/>
                  <a:endCxn id="185552" idx="2"/>
                </p:cNvCxnSpPr>
                <p:nvPr/>
              </p:nvCxnSpPr>
              <p:spPr bwMode="auto">
                <a:xfrm>
                  <a:off x="1632" y="1896"/>
                  <a:ext cx="48" cy="0"/>
                </a:xfrm>
                <a:prstGeom prst="straightConnector1">
                  <a:avLst/>
                </a:prstGeom>
                <a:noFill/>
                <a:ln w="9525">
                  <a:solidFill>
                    <a:schemeClr val="tx1"/>
                  </a:solidFill>
                  <a:round/>
                  <a:headEnd/>
                  <a:tailEnd/>
                </a:ln>
                <a:effectLst/>
              </p:spPr>
            </p:cxnSp>
          </p:grpSp>
        </p:grpSp>
        <p:sp>
          <p:nvSpPr>
            <p:cNvPr id="185556" name="Rectangle 212"/>
            <p:cNvSpPr>
              <a:spLocks noChangeArrowheads="1"/>
            </p:cNvSpPr>
            <p:nvPr/>
          </p:nvSpPr>
          <p:spPr bwMode="auto">
            <a:xfrm>
              <a:off x="1584" y="1632"/>
              <a:ext cx="384" cy="240"/>
            </a:xfrm>
            <a:prstGeom prst="rect">
              <a:avLst/>
            </a:prstGeom>
            <a:noFill/>
            <a:ln w="25400">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grpSp>
        <p:nvGrpSpPr>
          <p:cNvPr id="185557" name="Group 213"/>
          <p:cNvGrpSpPr>
            <a:grpSpLocks/>
          </p:cNvGrpSpPr>
          <p:nvPr/>
        </p:nvGrpSpPr>
        <p:grpSpPr bwMode="auto">
          <a:xfrm>
            <a:off x="2362200" y="2255813"/>
            <a:ext cx="609600" cy="381000"/>
            <a:chOff x="1584" y="1632"/>
            <a:chExt cx="384" cy="240"/>
          </a:xfrm>
        </p:grpSpPr>
        <p:sp>
          <p:nvSpPr>
            <p:cNvPr id="185558" name="Rectangle 214"/>
            <p:cNvSpPr>
              <a:spLocks noChangeArrowheads="1"/>
            </p:cNvSpPr>
            <p:nvPr/>
          </p:nvSpPr>
          <p:spPr bwMode="auto">
            <a:xfrm>
              <a:off x="1584" y="1680"/>
              <a:ext cx="384" cy="192"/>
            </a:xfrm>
            <a:prstGeom prst="rect">
              <a:avLst/>
            </a:prstGeom>
            <a:solidFill>
              <a:schemeClr val="accent1"/>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59" name="Rectangle 215"/>
            <p:cNvSpPr>
              <a:spLocks noChangeArrowheads="1"/>
            </p:cNvSpPr>
            <p:nvPr/>
          </p:nvSpPr>
          <p:spPr bwMode="auto">
            <a:xfrm>
              <a:off x="1584" y="1632"/>
              <a:ext cx="384" cy="48"/>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560" name="Group 216"/>
            <p:cNvGrpSpPr>
              <a:grpSpLocks/>
            </p:cNvGrpSpPr>
            <p:nvPr/>
          </p:nvGrpSpPr>
          <p:grpSpPr bwMode="auto">
            <a:xfrm>
              <a:off x="1584" y="1680"/>
              <a:ext cx="96" cy="96"/>
              <a:chOff x="1608" y="1704"/>
              <a:chExt cx="96" cy="96"/>
            </a:xfrm>
          </p:grpSpPr>
          <p:sp>
            <p:nvSpPr>
              <p:cNvPr id="185561" name="Rectangle 21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562" name="Group 218"/>
              <p:cNvGrpSpPr>
                <a:grpSpLocks/>
              </p:cNvGrpSpPr>
              <p:nvPr/>
            </p:nvGrpSpPr>
            <p:grpSpPr bwMode="auto">
              <a:xfrm>
                <a:off x="1632" y="1728"/>
                <a:ext cx="48" cy="48"/>
                <a:chOff x="1584" y="1776"/>
                <a:chExt cx="144" cy="144"/>
              </a:xfrm>
            </p:grpSpPr>
            <p:sp>
              <p:nvSpPr>
                <p:cNvPr id="185563" name="Oval 21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64" name="Oval 22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65" name="Oval 22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66" name="Oval 22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567" name="AutoShape 223"/>
                <p:cNvCxnSpPr>
                  <a:cxnSpLocks noChangeShapeType="1"/>
                  <a:stCxn id="185563" idx="6"/>
                  <a:endCxn id="18556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568" name="AutoShape 224"/>
                <p:cNvCxnSpPr>
                  <a:cxnSpLocks noChangeShapeType="1"/>
                  <a:stCxn id="185563" idx="5"/>
                  <a:endCxn id="18556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569" name="AutoShape 225"/>
                <p:cNvCxnSpPr>
                  <a:cxnSpLocks noChangeShapeType="1"/>
                  <a:stCxn id="185565" idx="6"/>
                  <a:endCxn id="18556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570" name="Group 226"/>
            <p:cNvGrpSpPr>
              <a:grpSpLocks/>
            </p:cNvGrpSpPr>
            <p:nvPr/>
          </p:nvGrpSpPr>
          <p:grpSpPr bwMode="auto">
            <a:xfrm>
              <a:off x="1680" y="1680"/>
              <a:ext cx="96" cy="96"/>
              <a:chOff x="1608" y="1704"/>
              <a:chExt cx="96" cy="96"/>
            </a:xfrm>
          </p:grpSpPr>
          <p:sp>
            <p:nvSpPr>
              <p:cNvPr id="185571" name="Rectangle 22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572" name="Group 228"/>
              <p:cNvGrpSpPr>
                <a:grpSpLocks/>
              </p:cNvGrpSpPr>
              <p:nvPr/>
            </p:nvGrpSpPr>
            <p:grpSpPr bwMode="auto">
              <a:xfrm>
                <a:off x="1632" y="1728"/>
                <a:ext cx="48" cy="48"/>
                <a:chOff x="1584" y="1776"/>
                <a:chExt cx="144" cy="144"/>
              </a:xfrm>
            </p:grpSpPr>
            <p:sp>
              <p:nvSpPr>
                <p:cNvPr id="185573" name="Oval 22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74" name="Oval 23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75" name="Oval 23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76" name="Oval 23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577" name="AutoShape 233"/>
                <p:cNvCxnSpPr>
                  <a:cxnSpLocks noChangeShapeType="1"/>
                  <a:stCxn id="185573" idx="6"/>
                  <a:endCxn id="18557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578" name="AutoShape 234"/>
                <p:cNvCxnSpPr>
                  <a:cxnSpLocks noChangeShapeType="1"/>
                  <a:stCxn id="185573" idx="5"/>
                  <a:endCxn id="18557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579" name="AutoShape 235"/>
                <p:cNvCxnSpPr>
                  <a:cxnSpLocks noChangeShapeType="1"/>
                  <a:stCxn id="185575" idx="6"/>
                  <a:endCxn id="18557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580" name="Group 236"/>
            <p:cNvGrpSpPr>
              <a:grpSpLocks/>
            </p:cNvGrpSpPr>
            <p:nvPr/>
          </p:nvGrpSpPr>
          <p:grpSpPr bwMode="auto">
            <a:xfrm>
              <a:off x="1776" y="1680"/>
              <a:ext cx="96" cy="96"/>
              <a:chOff x="1608" y="1704"/>
              <a:chExt cx="96" cy="96"/>
            </a:xfrm>
          </p:grpSpPr>
          <p:sp>
            <p:nvSpPr>
              <p:cNvPr id="185581" name="Rectangle 23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582" name="Group 238"/>
              <p:cNvGrpSpPr>
                <a:grpSpLocks/>
              </p:cNvGrpSpPr>
              <p:nvPr/>
            </p:nvGrpSpPr>
            <p:grpSpPr bwMode="auto">
              <a:xfrm>
                <a:off x="1632" y="1728"/>
                <a:ext cx="48" cy="48"/>
                <a:chOff x="1584" y="1776"/>
                <a:chExt cx="144" cy="144"/>
              </a:xfrm>
            </p:grpSpPr>
            <p:sp>
              <p:nvSpPr>
                <p:cNvPr id="185583" name="Oval 23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84" name="Oval 24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85" name="Oval 24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86" name="Oval 24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587" name="AutoShape 243"/>
                <p:cNvCxnSpPr>
                  <a:cxnSpLocks noChangeShapeType="1"/>
                  <a:stCxn id="185583" idx="6"/>
                  <a:endCxn id="18558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588" name="AutoShape 244"/>
                <p:cNvCxnSpPr>
                  <a:cxnSpLocks noChangeShapeType="1"/>
                  <a:stCxn id="185583" idx="5"/>
                  <a:endCxn id="18558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589" name="AutoShape 245"/>
                <p:cNvCxnSpPr>
                  <a:cxnSpLocks noChangeShapeType="1"/>
                  <a:stCxn id="185585" idx="6"/>
                  <a:endCxn id="18558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590" name="Group 246"/>
            <p:cNvGrpSpPr>
              <a:grpSpLocks/>
            </p:cNvGrpSpPr>
            <p:nvPr/>
          </p:nvGrpSpPr>
          <p:grpSpPr bwMode="auto">
            <a:xfrm>
              <a:off x="1872" y="1680"/>
              <a:ext cx="96" cy="96"/>
              <a:chOff x="1608" y="1704"/>
              <a:chExt cx="96" cy="96"/>
            </a:xfrm>
          </p:grpSpPr>
          <p:sp>
            <p:nvSpPr>
              <p:cNvPr id="185591" name="Rectangle 24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592" name="Group 248"/>
              <p:cNvGrpSpPr>
                <a:grpSpLocks/>
              </p:cNvGrpSpPr>
              <p:nvPr/>
            </p:nvGrpSpPr>
            <p:grpSpPr bwMode="auto">
              <a:xfrm>
                <a:off x="1632" y="1728"/>
                <a:ext cx="48" cy="48"/>
                <a:chOff x="1584" y="1776"/>
                <a:chExt cx="144" cy="144"/>
              </a:xfrm>
            </p:grpSpPr>
            <p:sp>
              <p:nvSpPr>
                <p:cNvPr id="185593" name="Oval 24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94" name="Oval 25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95" name="Oval 25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596" name="Oval 25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597" name="AutoShape 253"/>
                <p:cNvCxnSpPr>
                  <a:cxnSpLocks noChangeShapeType="1"/>
                  <a:stCxn id="185593" idx="6"/>
                  <a:endCxn id="18559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598" name="AutoShape 254"/>
                <p:cNvCxnSpPr>
                  <a:cxnSpLocks noChangeShapeType="1"/>
                  <a:stCxn id="185593" idx="5"/>
                  <a:endCxn id="18559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599" name="AutoShape 255"/>
                <p:cNvCxnSpPr>
                  <a:cxnSpLocks noChangeShapeType="1"/>
                  <a:stCxn id="185595" idx="6"/>
                  <a:endCxn id="18559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600" name="Group 256"/>
            <p:cNvGrpSpPr>
              <a:grpSpLocks/>
            </p:cNvGrpSpPr>
            <p:nvPr/>
          </p:nvGrpSpPr>
          <p:grpSpPr bwMode="auto">
            <a:xfrm>
              <a:off x="1584" y="1776"/>
              <a:ext cx="96" cy="96"/>
              <a:chOff x="1608" y="1704"/>
              <a:chExt cx="96" cy="96"/>
            </a:xfrm>
          </p:grpSpPr>
          <p:sp>
            <p:nvSpPr>
              <p:cNvPr id="185601" name="Rectangle 25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602" name="Group 258"/>
              <p:cNvGrpSpPr>
                <a:grpSpLocks/>
              </p:cNvGrpSpPr>
              <p:nvPr/>
            </p:nvGrpSpPr>
            <p:grpSpPr bwMode="auto">
              <a:xfrm>
                <a:off x="1632" y="1728"/>
                <a:ext cx="48" cy="48"/>
                <a:chOff x="1584" y="1776"/>
                <a:chExt cx="144" cy="144"/>
              </a:xfrm>
            </p:grpSpPr>
            <p:sp>
              <p:nvSpPr>
                <p:cNvPr id="185603" name="Oval 25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04" name="Oval 26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05" name="Oval 26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06" name="Oval 26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607" name="AutoShape 263"/>
                <p:cNvCxnSpPr>
                  <a:cxnSpLocks noChangeShapeType="1"/>
                  <a:stCxn id="185603" idx="6"/>
                  <a:endCxn id="18560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608" name="AutoShape 264"/>
                <p:cNvCxnSpPr>
                  <a:cxnSpLocks noChangeShapeType="1"/>
                  <a:stCxn id="185603" idx="5"/>
                  <a:endCxn id="18560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609" name="AutoShape 265"/>
                <p:cNvCxnSpPr>
                  <a:cxnSpLocks noChangeShapeType="1"/>
                  <a:stCxn id="185605" idx="6"/>
                  <a:endCxn id="18560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610" name="Group 266"/>
            <p:cNvGrpSpPr>
              <a:grpSpLocks/>
            </p:cNvGrpSpPr>
            <p:nvPr/>
          </p:nvGrpSpPr>
          <p:grpSpPr bwMode="auto">
            <a:xfrm>
              <a:off x="1680" y="1776"/>
              <a:ext cx="96" cy="96"/>
              <a:chOff x="1608" y="1704"/>
              <a:chExt cx="96" cy="96"/>
            </a:xfrm>
          </p:grpSpPr>
          <p:sp>
            <p:nvSpPr>
              <p:cNvPr id="185611" name="Rectangle 26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612" name="Group 268"/>
              <p:cNvGrpSpPr>
                <a:grpSpLocks/>
              </p:cNvGrpSpPr>
              <p:nvPr/>
            </p:nvGrpSpPr>
            <p:grpSpPr bwMode="auto">
              <a:xfrm>
                <a:off x="1632" y="1728"/>
                <a:ext cx="48" cy="48"/>
                <a:chOff x="1584" y="1776"/>
                <a:chExt cx="144" cy="144"/>
              </a:xfrm>
            </p:grpSpPr>
            <p:sp>
              <p:nvSpPr>
                <p:cNvPr id="185613" name="Oval 26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14" name="Oval 27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15" name="Oval 27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16" name="Oval 27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617" name="AutoShape 273"/>
                <p:cNvCxnSpPr>
                  <a:cxnSpLocks noChangeShapeType="1"/>
                  <a:stCxn id="185613" idx="6"/>
                  <a:endCxn id="18561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618" name="AutoShape 274"/>
                <p:cNvCxnSpPr>
                  <a:cxnSpLocks noChangeShapeType="1"/>
                  <a:stCxn id="185613" idx="5"/>
                  <a:endCxn id="18561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619" name="AutoShape 275"/>
                <p:cNvCxnSpPr>
                  <a:cxnSpLocks noChangeShapeType="1"/>
                  <a:stCxn id="185615" idx="6"/>
                  <a:endCxn id="18561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620" name="Group 276"/>
            <p:cNvGrpSpPr>
              <a:grpSpLocks/>
            </p:cNvGrpSpPr>
            <p:nvPr/>
          </p:nvGrpSpPr>
          <p:grpSpPr bwMode="auto">
            <a:xfrm>
              <a:off x="1776" y="1776"/>
              <a:ext cx="96" cy="96"/>
              <a:chOff x="1608" y="1704"/>
              <a:chExt cx="96" cy="96"/>
            </a:xfrm>
          </p:grpSpPr>
          <p:sp>
            <p:nvSpPr>
              <p:cNvPr id="185621" name="Rectangle 27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622" name="Group 278"/>
              <p:cNvGrpSpPr>
                <a:grpSpLocks/>
              </p:cNvGrpSpPr>
              <p:nvPr/>
            </p:nvGrpSpPr>
            <p:grpSpPr bwMode="auto">
              <a:xfrm>
                <a:off x="1632" y="1728"/>
                <a:ext cx="48" cy="48"/>
                <a:chOff x="1584" y="1776"/>
                <a:chExt cx="144" cy="144"/>
              </a:xfrm>
            </p:grpSpPr>
            <p:sp>
              <p:nvSpPr>
                <p:cNvPr id="185623" name="Oval 27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24" name="Oval 28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25" name="Oval 28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26" name="Oval 28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627" name="AutoShape 283"/>
                <p:cNvCxnSpPr>
                  <a:cxnSpLocks noChangeShapeType="1"/>
                  <a:stCxn id="185623" idx="6"/>
                  <a:endCxn id="18562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628" name="AutoShape 284"/>
                <p:cNvCxnSpPr>
                  <a:cxnSpLocks noChangeShapeType="1"/>
                  <a:stCxn id="185623" idx="5"/>
                  <a:endCxn id="18562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629" name="AutoShape 285"/>
                <p:cNvCxnSpPr>
                  <a:cxnSpLocks noChangeShapeType="1"/>
                  <a:stCxn id="185625" idx="6"/>
                  <a:endCxn id="18562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630" name="Group 286"/>
            <p:cNvGrpSpPr>
              <a:grpSpLocks/>
            </p:cNvGrpSpPr>
            <p:nvPr/>
          </p:nvGrpSpPr>
          <p:grpSpPr bwMode="auto">
            <a:xfrm>
              <a:off x="1872" y="1776"/>
              <a:ext cx="96" cy="96"/>
              <a:chOff x="1608" y="1704"/>
              <a:chExt cx="96" cy="96"/>
            </a:xfrm>
          </p:grpSpPr>
          <p:sp>
            <p:nvSpPr>
              <p:cNvPr id="185631" name="Rectangle 28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632" name="Group 288"/>
              <p:cNvGrpSpPr>
                <a:grpSpLocks/>
              </p:cNvGrpSpPr>
              <p:nvPr/>
            </p:nvGrpSpPr>
            <p:grpSpPr bwMode="auto">
              <a:xfrm>
                <a:off x="1632" y="1728"/>
                <a:ext cx="48" cy="48"/>
                <a:chOff x="1584" y="1776"/>
                <a:chExt cx="144" cy="144"/>
              </a:xfrm>
            </p:grpSpPr>
            <p:sp>
              <p:nvSpPr>
                <p:cNvPr id="185633" name="Oval 28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34" name="Oval 29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35" name="Oval 29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36" name="Oval 29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637" name="AutoShape 293"/>
                <p:cNvCxnSpPr>
                  <a:cxnSpLocks noChangeShapeType="1"/>
                  <a:stCxn id="185633" idx="6"/>
                  <a:endCxn id="18563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638" name="AutoShape 294"/>
                <p:cNvCxnSpPr>
                  <a:cxnSpLocks noChangeShapeType="1"/>
                  <a:stCxn id="185633" idx="5"/>
                  <a:endCxn id="18563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639" name="AutoShape 295"/>
                <p:cNvCxnSpPr>
                  <a:cxnSpLocks noChangeShapeType="1"/>
                  <a:stCxn id="185635" idx="6"/>
                  <a:endCxn id="185636" idx="2"/>
                </p:cNvCxnSpPr>
                <p:nvPr/>
              </p:nvCxnSpPr>
              <p:spPr bwMode="auto">
                <a:xfrm>
                  <a:off x="1632" y="1896"/>
                  <a:ext cx="48" cy="0"/>
                </a:xfrm>
                <a:prstGeom prst="straightConnector1">
                  <a:avLst/>
                </a:prstGeom>
                <a:noFill/>
                <a:ln w="9525">
                  <a:solidFill>
                    <a:schemeClr val="tx1"/>
                  </a:solidFill>
                  <a:round/>
                  <a:headEnd/>
                  <a:tailEnd/>
                </a:ln>
                <a:effectLst/>
              </p:spPr>
            </p:cxnSp>
          </p:grpSp>
        </p:grpSp>
        <p:sp>
          <p:nvSpPr>
            <p:cNvPr id="185640" name="Rectangle 296"/>
            <p:cNvSpPr>
              <a:spLocks noChangeArrowheads="1"/>
            </p:cNvSpPr>
            <p:nvPr/>
          </p:nvSpPr>
          <p:spPr bwMode="auto">
            <a:xfrm>
              <a:off x="1584" y="1632"/>
              <a:ext cx="384" cy="240"/>
            </a:xfrm>
            <a:prstGeom prst="rect">
              <a:avLst/>
            </a:prstGeom>
            <a:noFill/>
            <a:ln w="25400">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sp>
        <p:nvSpPr>
          <p:cNvPr id="185642" name="Rectangle 298"/>
          <p:cNvSpPr>
            <a:spLocks noChangeArrowheads="1"/>
          </p:cNvSpPr>
          <p:nvPr/>
        </p:nvSpPr>
        <p:spPr bwMode="auto">
          <a:xfrm>
            <a:off x="2362200" y="2713013"/>
            <a:ext cx="609600" cy="304800"/>
          </a:xfrm>
          <a:prstGeom prst="rect">
            <a:avLst/>
          </a:prstGeom>
          <a:solidFill>
            <a:schemeClr val="accent1"/>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43" name="Rectangle 299"/>
          <p:cNvSpPr>
            <a:spLocks noChangeArrowheads="1"/>
          </p:cNvSpPr>
          <p:nvPr/>
        </p:nvSpPr>
        <p:spPr bwMode="auto">
          <a:xfrm>
            <a:off x="2362200" y="2636813"/>
            <a:ext cx="6096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644" name="Group 300"/>
          <p:cNvGrpSpPr>
            <a:grpSpLocks/>
          </p:cNvGrpSpPr>
          <p:nvPr/>
        </p:nvGrpSpPr>
        <p:grpSpPr bwMode="auto">
          <a:xfrm>
            <a:off x="2362200" y="2713013"/>
            <a:ext cx="152400" cy="152400"/>
            <a:chOff x="1608" y="1704"/>
            <a:chExt cx="96" cy="96"/>
          </a:xfrm>
        </p:grpSpPr>
        <p:sp>
          <p:nvSpPr>
            <p:cNvPr id="185645" name="Rectangle 301"/>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646" name="Group 302"/>
            <p:cNvGrpSpPr>
              <a:grpSpLocks/>
            </p:cNvGrpSpPr>
            <p:nvPr/>
          </p:nvGrpSpPr>
          <p:grpSpPr bwMode="auto">
            <a:xfrm>
              <a:off x="1632" y="1728"/>
              <a:ext cx="48" cy="48"/>
              <a:chOff x="1584" y="1776"/>
              <a:chExt cx="144" cy="144"/>
            </a:xfrm>
          </p:grpSpPr>
          <p:sp>
            <p:nvSpPr>
              <p:cNvPr id="185647" name="Oval 303"/>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48" name="Oval 304"/>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49" name="Oval 305"/>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50" name="Oval 306"/>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651" name="AutoShape 307"/>
              <p:cNvCxnSpPr>
                <a:cxnSpLocks noChangeShapeType="1"/>
                <a:stCxn id="185647" idx="6"/>
                <a:endCxn id="18564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652" name="AutoShape 308"/>
              <p:cNvCxnSpPr>
                <a:cxnSpLocks noChangeShapeType="1"/>
                <a:stCxn id="185647" idx="5"/>
                <a:endCxn id="18565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653" name="AutoShape 309"/>
              <p:cNvCxnSpPr>
                <a:cxnSpLocks noChangeShapeType="1"/>
                <a:stCxn id="185649" idx="6"/>
                <a:endCxn id="185650"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654" name="Group 310"/>
          <p:cNvGrpSpPr>
            <a:grpSpLocks/>
          </p:cNvGrpSpPr>
          <p:nvPr/>
        </p:nvGrpSpPr>
        <p:grpSpPr bwMode="auto">
          <a:xfrm>
            <a:off x="2514600" y="2713013"/>
            <a:ext cx="152400" cy="152400"/>
            <a:chOff x="1608" y="1704"/>
            <a:chExt cx="96" cy="96"/>
          </a:xfrm>
        </p:grpSpPr>
        <p:sp>
          <p:nvSpPr>
            <p:cNvPr id="185655" name="Rectangle 311"/>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656" name="Group 312"/>
            <p:cNvGrpSpPr>
              <a:grpSpLocks/>
            </p:cNvGrpSpPr>
            <p:nvPr/>
          </p:nvGrpSpPr>
          <p:grpSpPr bwMode="auto">
            <a:xfrm>
              <a:off x="1632" y="1728"/>
              <a:ext cx="48" cy="48"/>
              <a:chOff x="1584" y="1776"/>
              <a:chExt cx="144" cy="144"/>
            </a:xfrm>
          </p:grpSpPr>
          <p:sp>
            <p:nvSpPr>
              <p:cNvPr id="185657" name="Oval 313"/>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58" name="Oval 314"/>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59" name="Oval 315"/>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60" name="Oval 316"/>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661" name="AutoShape 317"/>
              <p:cNvCxnSpPr>
                <a:cxnSpLocks noChangeShapeType="1"/>
                <a:stCxn id="185657" idx="6"/>
                <a:endCxn id="18565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662" name="AutoShape 318"/>
              <p:cNvCxnSpPr>
                <a:cxnSpLocks noChangeShapeType="1"/>
                <a:stCxn id="185657" idx="5"/>
                <a:endCxn id="18566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663" name="AutoShape 319"/>
              <p:cNvCxnSpPr>
                <a:cxnSpLocks noChangeShapeType="1"/>
                <a:stCxn id="185659" idx="6"/>
                <a:endCxn id="185660"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664" name="Group 320"/>
          <p:cNvGrpSpPr>
            <a:grpSpLocks/>
          </p:cNvGrpSpPr>
          <p:nvPr/>
        </p:nvGrpSpPr>
        <p:grpSpPr bwMode="auto">
          <a:xfrm>
            <a:off x="2667000" y="2713013"/>
            <a:ext cx="152400" cy="152400"/>
            <a:chOff x="1608" y="1704"/>
            <a:chExt cx="96" cy="96"/>
          </a:xfrm>
        </p:grpSpPr>
        <p:sp>
          <p:nvSpPr>
            <p:cNvPr id="185665" name="Rectangle 321"/>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666" name="Group 322"/>
            <p:cNvGrpSpPr>
              <a:grpSpLocks/>
            </p:cNvGrpSpPr>
            <p:nvPr/>
          </p:nvGrpSpPr>
          <p:grpSpPr bwMode="auto">
            <a:xfrm>
              <a:off x="1632" y="1728"/>
              <a:ext cx="48" cy="48"/>
              <a:chOff x="1584" y="1776"/>
              <a:chExt cx="144" cy="144"/>
            </a:xfrm>
          </p:grpSpPr>
          <p:sp>
            <p:nvSpPr>
              <p:cNvPr id="185667" name="Oval 323"/>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68" name="Oval 324"/>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69" name="Oval 325"/>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70" name="Oval 326"/>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671" name="AutoShape 327"/>
              <p:cNvCxnSpPr>
                <a:cxnSpLocks noChangeShapeType="1"/>
                <a:stCxn id="185667" idx="6"/>
                <a:endCxn id="18566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672" name="AutoShape 328"/>
              <p:cNvCxnSpPr>
                <a:cxnSpLocks noChangeShapeType="1"/>
                <a:stCxn id="185667" idx="5"/>
                <a:endCxn id="18567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673" name="AutoShape 329"/>
              <p:cNvCxnSpPr>
                <a:cxnSpLocks noChangeShapeType="1"/>
                <a:stCxn id="185669" idx="6"/>
                <a:endCxn id="185670"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674" name="Group 330"/>
          <p:cNvGrpSpPr>
            <a:grpSpLocks/>
          </p:cNvGrpSpPr>
          <p:nvPr/>
        </p:nvGrpSpPr>
        <p:grpSpPr bwMode="auto">
          <a:xfrm>
            <a:off x="2819400" y="2713013"/>
            <a:ext cx="152400" cy="152400"/>
            <a:chOff x="1608" y="1704"/>
            <a:chExt cx="96" cy="96"/>
          </a:xfrm>
        </p:grpSpPr>
        <p:sp>
          <p:nvSpPr>
            <p:cNvPr id="185675" name="Rectangle 331"/>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676" name="Group 332"/>
            <p:cNvGrpSpPr>
              <a:grpSpLocks/>
            </p:cNvGrpSpPr>
            <p:nvPr/>
          </p:nvGrpSpPr>
          <p:grpSpPr bwMode="auto">
            <a:xfrm>
              <a:off x="1632" y="1728"/>
              <a:ext cx="48" cy="48"/>
              <a:chOff x="1584" y="1776"/>
              <a:chExt cx="144" cy="144"/>
            </a:xfrm>
          </p:grpSpPr>
          <p:sp>
            <p:nvSpPr>
              <p:cNvPr id="185677" name="Oval 333"/>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78" name="Oval 334"/>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79" name="Oval 335"/>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80" name="Oval 336"/>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681" name="AutoShape 337"/>
              <p:cNvCxnSpPr>
                <a:cxnSpLocks noChangeShapeType="1"/>
                <a:stCxn id="185677" idx="6"/>
                <a:endCxn id="18567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682" name="AutoShape 338"/>
              <p:cNvCxnSpPr>
                <a:cxnSpLocks noChangeShapeType="1"/>
                <a:stCxn id="185677" idx="5"/>
                <a:endCxn id="18568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683" name="AutoShape 339"/>
              <p:cNvCxnSpPr>
                <a:cxnSpLocks noChangeShapeType="1"/>
                <a:stCxn id="185679" idx="6"/>
                <a:endCxn id="185680"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684" name="Group 340"/>
          <p:cNvGrpSpPr>
            <a:grpSpLocks/>
          </p:cNvGrpSpPr>
          <p:nvPr/>
        </p:nvGrpSpPr>
        <p:grpSpPr bwMode="auto">
          <a:xfrm>
            <a:off x="2362200" y="2865413"/>
            <a:ext cx="152400" cy="152400"/>
            <a:chOff x="1608" y="1704"/>
            <a:chExt cx="96" cy="96"/>
          </a:xfrm>
        </p:grpSpPr>
        <p:sp>
          <p:nvSpPr>
            <p:cNvPr id="185685" name="Rectangle 341"/>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686" name="Group 342"/>
            <p:cNvGrpSpPr>
              <a:grpSpLocks/>
            </p:cNvGrpSpPr>
            <p:nvPr/>
          </p:nvGrpSpPr>
          <p:grpSpPr bwMode="auto">
            <a:xfrm>
              <a:off x="1632" y="1728"/>
              <a:ext cx="48" cy="48"/>
              <a:chOff x="1584" y="1776"/>
              <a:chExt cx="144" cy="144"/>
            </a:xfrm>
          </p:grpSpPr>
          <p:sp>
            <p:nvSpPr>
              <p:cNvPr id="185687" name="Oval 343"/>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88" name="Oval 344"/>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89" name="Oval 345"/>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90" name="Oval 346"/>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691" name="AutoShape 347"/>
              <p:cNvCxnSpPr>
                <a:cxnSpLocks noChangeShapeType="1"/>
                <a:stCxn id="185687" idx="6"/>
                <a:endCxn id="18568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692" name="AutoShape 348"/>
              <p:cNvCxnSpPr>
                <a:cxnSpLocks noChangeShapeType="1"/>
                <a:stCxn id="185687" idx="5"/>
                <a:endCxn id="18569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693" name="AutoShape 349"/>
              <p:cNvCxnSpPr>
                <a:cxnSpLocks noChangeShapeType="1"/>
                <a:stCxn id="185689" idx="6"/>
                <a:endCxn id="185690"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694" name="Group 350"/>
          <p:cNvGrpSpPr>
            <a:grpSpLocks/>
          </p:cNvGrpSpPr>
          <p:nvPr/>
        </p:nvGrpSpPr>
        <p:grpSpPr bwMode="auto">
          <a:xfrm>
            <a:off x="2514600" y="2865413"/>
            <a:ext cx="152400" cy="152400"/>
            <a:chOff x="1608" y="1704"/>
            <a:chExt cx="96" cy="96"/>
          </a:xfrm>
        </p:grpSpPr>
        <p:sp>
          <p:nvSpPr>
            <p:cNvPr id="185695" name="Rectangle 351"/>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696" name="Group 352"/>
            <p:cNvGrpSpPr>
              <a:grpSpLocks/>
            </p:cNvGrpSpPr>
            <p:nvPr/>
          </p:nvGrpSpPr>
          <p:grpSpPr bwMode="auto">
            <a:xfrm>
              <a:off x="1632" y="1728"/>
              <a:ext cx="48" cy="48"/>
              <a:chOff x="1584" y="1776"/>
              <a:chExt cx="144" cy="144"/>
            </a:xfrm>
          </p:grpSpPr>
          <p:sp>
            <p:nvSpPr>
              <p:cNvPr id="185697" name="Oval 353"/>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98" name="Oval 354"/>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699" name="Oval 355"/>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700" name="Oval 356"/>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701" name="AutoShape 357"/>
              <p:cNvCxnSpPr>
                <a:cxnSpLocks noChangeShapeType="1"/>
                <a:stCxn id="185697" idx="6"/>
                <a:endCxn id="18569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702" name="AutoShape 358"/>
              <p:cNvCxnSpPr>
                <a:cxnSpLocks noChangeShapeType="1"/>
                <a:stCxn id="185697" idx="5"/>
                <a:endCxn id="18570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703" name="AutoShape 359"/>
              <p:cNvCxnSpPr>
                <a:cxnSpLocks noChangeShapeType="1"/>
                <a:stCxn id="185699" idx="6"/>
                <a:endCxn id="185700"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704" name="Group 360"/>
          <p:cNvGrpSpPr>
            <a:grpSpLocks/>
          </p:cNvGrpSpPr>
          <p:nvPr/>
        </p:nvGrpSpPr>
        <p:grpSpPr bwMode="auto">
          <a:xfrm>
            <a:off x="2667000" y="2865413"/>
            <a:ext cx="152400" cy="152400"/>
            <a:chOff x="1608" y="1704"/>
            <a:chExt cx="96" cy="96"/>
          </a:xfrm>
        </p:grpSpPr>
        <p:sp>
          <p:nvSpPr>
            <p:cNvPr id="185705" name="Rectangle 361"/>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706" name="Group 362"/>
            <p:cNvGrpSpPr>
              <a:grpSpLocks/>
            </p:cNvGrpSpPr>
            <p:nvPr/>
          </p:nvGrpSpPr>
          <p:grpSpPr bwMode="auto">
            <a:xfrm>
              <a:off x="1632" y="1728"/>
              <a:ext cx="48" cy="48"/>
              <a:chOff x="1584" y="1776"/>
              <a:chExt cx="144" cy="144"/>
            </a:xfrm>
          </p:grpSpPr>
          <p:sp>
            <p:nvSpPr>
              <p:cNvPr id="185707" name="Oval 363"/>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708" name="Oval 364"/>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709" name="Oval 365"/>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710" name="Oval 366"/>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711" name="AutoShape 367"/>
              <p:cNvCxnSpPr>
                <a:cxnSpLocks noChangeShapeType="1"/>
                <a:stCxn id="185707" idx="6"/>
                <a:endCxn id="18570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712" name="AutoShape 368"/>
              <p:cNvCxnSpPr>
                <a:cxnSpLocks noChangeShapeType="1"/>
                <a:stCxn id="185707" idx="5"/>
                <a:endCxn id="18571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713" name="AutoShape 369"/>
              <p:cNvCxnSpPr>
                <a:cxnSpLocks noChangeShapeType="1"/>
                <a:stCxn id="185709" idx="6"/>
                <a:endCxn id="185710"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714" name="Group 370"/>
          <p:cNvGrpSpPr>
            <a:grpSpLocks/>
          </p:cNvGrpSpPr>
          <p:nvPr/>
        </p:nvGrpSpPr>
        <p:grpSpPr bwMode="auto">
          <a:xfrm>
            <a:off x="2819400" y="2865413"/>
            <a:ext cx="152400" cy="152400"/>
            <a:chOff x="1608" y="1704"/>
            <a:chExt cx="96" cy="96"/>
          </a:xfrm>
        </p:grpSpPr>
        <p:sp>
          <p:nvSpPr>
            <p:cNvPr id="185715" name="Rectangle 371"/>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716" name="Group 372"/>
            <p:cNvGrpSpPr>
              <a:grpSpLocks/>
            </p:cNvGrpSpPr>
            <p:nvPr/>
          </p:nvGrpSpPr>
          <p:grpSpPr bwMode="auto">
            <a:xfrm>
              <a:off x="1632" y="1728"/>
              <a:ext cx="48" cy="48"/>
              <a:chOff x="1584" y="1776"/>
              <a:chExt cx="144" cy="144"/>
            </a:xfrm>
          </p:grpSpPr>
          <p:sp>
            <p:nvSpPr>
              <p:cNvPr id="185717" name="Oval 373"/>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718" name="Oval 374"/>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719" name="Oval 375"/>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720" name="Oval 376"/>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721" name="AutoShape 377"/>
              <p:cNvCxnSpPr>
                <a:cxnSpLocks noChangeShapeType="1"/>
                <a:stCxn id="185717" idx="6"/>
                <a:endCxn id="18571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722" name="AutoShape 378"/>
              <p:cNvCxnSpPr>
                <a:cxnSpLocks noChangeShapeType="1"/>
                <a:stCxn id="185717" idx="5"/>
                <a:endCxn id="18572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723" name="AutoShape 379"/>
              <p:cNvCxnSpPr>
                <a:cxnSpLocks noChangeShapeType="1"/>
                <a:stCxn id="185719" idx="6"/>
                <a:endCxn id="185720" idx="2"/>
              </p:cNvCxnSpPr>
              <p:nvPr/>
            </p:nvCxnSpPr>
            <p:spPr bwMode="auto">
              <a:xfrm>
                <a:off x="1632" y="1896"/>
                <a:ext cx="48" cy="0"/>
              </a:xfrm>
              <a:prstGeom prst="straightConnector1">
                <a:avLst/>
              </a:prstGeom>
              <a:noFill/>
              <a:ln w="9525">
                <a:solidFill>
                  <a:schemeClr val="tx1"/>
                </a:solidFill>
                <a:round/>
                <a:headEnd/>
                <a:tailEnd/>
              </a:ln>
              <a:effectLst/>
            </p:spPr>
          </p:cxnSp>
        </p:grpSp>
      </p:grpSp>
      <p:sp>
        <p:nvSpPr>
          <p:cNvPr id="185724" name="Rectangle 380"/>
          <p:cNvSpPr>
            <a:spLocks noChangeArrowheads="1"/>
          </p:cNvSpPr>
          <p:nvPr/>
        </p:nvSpPr>
        <p:spPr bwMode="auto">
          <a:xfrm>
            <a:off x="2362200" y="2636813"/>
            <a:ext cx="609600" cy="381000"/>
          </a:xfrm>
          <a:prstGeom prst="rect">
            <a:avLst/>
          </a:prstGeom>
          <a:noFill/>
          <a:ln w="25400">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893" name="Oval 549"/>
          <p:cNvSpPr>
            <a:spLocks noChangeArrowheads="1"/>
          </p:cNvSpPr>
          <p:nvPr/>
        </p:nvSpPr>
        <p:spPr bwMode="auto">
          <a:xfrm>
            <a:off x="2590800" y="3475013"/>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894" name="Oval 550"/>
          <p:cNvSpPr>
            <a:spLocks noChangeArrowheads="1"/>
          </p:cNvSpPr>
          <p:nvPr/>
        </p:nvSpPr>
        <p:spPr bwMode="auto">
          <a:xfrm>
            <a:off x="2590800" y="3627413"/>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895" name="Oval 551"/>
          <p:cNvSpPr>
            <a:spLocks noChangeArrowheads="1"/>
          </p:cNvSpPr>
          <p:nvPr/>
        </p:nvSpPr>
        <p:spPr bwMode="auto">
          <a:xfrm>
            <a:off x="2590800" y="3779813"/>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896" name="AutoShape 552"/>
          <p:cNvCxnSpPr>
            <a:cxnSpLocks noChangeShapeType="1"/>
            <a:stCxn id="185348" idx="2"/>
            <a:endCxn id="185724" idx="1"/>
          </p:cNvCxnSpPr>
          <p:nvPr/>
        </p:nvCxnSpPr>
        <p:spPr bwMode="auto">
          <a:xfrm rot="16200000" flipH="1">
            <a:off x="1689100" y="2166913"/>
            <a:ext cx="723900" cy="596900"/>
          </a:xfrm>
          <a:prstGeom prst="bentConnector2">
            <a:avLst/>
          </a:prstGeom>
          <a:noFill/>
          <a:ln w="9525">
            <a:solidFill>
              <a:schemeClr val="tx1"/>
            </a:solidFill>
            <a:miter lim="800000"/>
            <a:headEnd/>
            <a:tailEnd type="triangle" w="med" len="med"/>
          </a:ln>
          <a:effectLst/>
        </p:spPr>
      </p:cxnSp>
      <p:cxnSp>
        <p:nvCxnSpPr>
          <p:cNvPr id="185897" name="AutoShape 553"/>
          <p:cNvCxnSpPr>
            <a:cxnSpLocks noChangeShapeType="1"/>
            <a:stCxn id="185643" idx="3"/>
            <a:endCxn id="185705" idx="3"/>
          </p:cNvCxnSpPr>
          <p:nvPr/>
        </p:nvCxnSpPr>
        <p:spPr bwMode="auto">
          <a:xfrm flipH="1">
            <a:off x="2819400" y="2674913"/>
            <a:ext cx="152400" cy="266700"/>
          </a:xfrm>
          <a:prstGeom prst="curvedConnector3">
            <a:avLst>
              <a:gd name="adj1" fmla="val -150000"/>
            </a:avLst>
          </a:prstGeom>
          <a:noFill/>
          <a:ln w="19050">
            <a:solidFill>
              <a:srgbClr val="FF0000"/>
            </a:solidFill>
            <a:round/>
            <a:headEnd/>
            <a:tailEnd type="triangle" w="lg" len="med"/>
          </a:ln>
          <a:effectLst/>
        </p:spPr>
      </p:cxnSp>
      <p:sp>
        <p:nvSpPr>
          <p:cNvPr id="185898" name="Text Box 554"/>
          <p:cNvSpPr txBox="1">
            <a:spLocks noChangeArrowheads="1"/>
          </p:cNvSpPr>
          <p:nvPr/>
        </p:nvSpPr>
        <p:spPr bwMode="auto">
          <a:xfrm>
            <a:off x="1109663" y="4579913"/>
            <a:ext cx="2108783" cy="646331"/>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a:solidFill>
                  <a:srgbClr val="000000"/>
                </a:solidFill>
                <a:latin typeface="Gill Sans MT" pitchFamily="34" charset="0"/>
              </a:rPr>
              <a:t>Different pattern for</a:t>
            </a:r>
          </a:p>
          <a:p>
            <a:pPr algn="ctr" fontAlgn="base">
              <a:spcBef>
                <a:spcPct val="0"/>
              </a:spcBef>
              <a:spcAft>
                <a:spcPct val="0"/>
              </a:spcAft>
            </a:pPr>
            <a:r>
              <a:rPr lang="en-US">
                <a:solidFill>
                  <a:srgbClr val="000000"/>
                </a:solidFill>
                <a:latin typeface="Gill Sans MT" pitchFamily="34" charset="0"/>
              </a:rPr>
              <a:t>each branch PC</a:t>
            </a:r>
          </a:p>
        </p:txBody>
      </p:sp>
      <p:sp>
        <p:nvSpPr>
          <p:cNvPr id="185900" name="Rectangle 556"/>
          <p:cNvSpPr>
            <a:spLocks noChangeArrowheads="1"/>
          </p:cNvSpPr>
          <p:nvPr/>
        </p:nvSpPr>
        <p:spPr bwMode="auto">
          <a:xfrm>
            <a:off x="4705350" y="2941613"/>
            <a:ext cx="609600" cy="15240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01" name="Rectangle 557"/>
          <p:cNvSpPr>
            <a:spLocks noChangeArrowheads="1"/>
          </p:cNvSpPr>
          <p:nvPr/>
        </p:nvSpPr>
        <p:spPr bwMode="auto">
          <a:xfrm>
            <a:off x="4781550" y="1874813"/>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902" name="Group 558"/>
          <p:cNvGrpSpPr>
            <a:grpSpLocks/>
          </p:cNvGrpSpPr>
          <p:nvPr/>
        </p:nvGrpSpPr>
        <p:grpSpPr bwMode="auto">
          <a:xfrm>
            <a:off x="4705350" y="2941613"/>
            <a:ext cx="152400" cy="152400"/>
            <a:chOff x="1608" y="1704"/>
            <a:chExt cx="96" cy="96"/>
          </a:xfrm>
        </p:grpSpPr>
        <p:sp>
          <p:nvSpPr>
            <p:cNvPr id="185903" name="Rectangle 55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904" name="Group 560"/>
            <p:cNvGrpSpPr>
              <a:grpSpLocks/>
            </p:cNvGrpSpPr>
            <p:nvPr/>
          </p:nvGrpSpPr>
          <p:grpSpPr bwMode="auto">
            <a:xfrm>
              <a:off x="1632" y="1728"/>
              <a:ext cx="48" cy="48"/>
              <a:chOff x="1584" y="1776"/>
              <a:chExt cx="144" cy="144"/>
            </a:xfrm>
          </p:grpSpPr>
          <p:sp>
            <p:nvSpPr>
              <p:cNvPr id="185905" name="Oval 56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06" name="Oval 56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07" name="Oval 56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08" name="Oval 56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909" name="AutoShape 565"/>
              <p:cNvCxnSpPr>
                <a:cxnSpLocks noChangeShapeType="1"/>
                <a:stCxn id="185905" idx="6"/>
                <a:endCxn id="18590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910" name="AutoShape 566"/>
              <p:cNvCxnSpPr>
                <a:cxnSpLocks noChangeShapeType="1"/>
                <a:stCxn id="185905" idx="5"/>
                <a:endCxn id="18590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911" name="AutoShape 567"/>
              <p:cNvCxnSpPr>
                <a:cxnSpLocks noChangeShapeType="1"/>
                <a:stCxn id="185907" idx="6"/>
                <a:endCxn id="18590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912" name="Group 568"/>
          <p:cNvGrpSpPr>
            <a:grpSpLocks/>
          </p:cNvGrpSpPr>
          <p:nvPr/>
        </p:nvGrpSpPr>
        <p:grpSpPr bwMode="auto">
          <a:xfrm>
            <a:off x="4857750" y="2941613"/>
            <a:ext cx="152400" cy="152400"/>
            <a:chOff x="1608" y="1704"/>
            <a:chExt cx="96" cy="96"/>
          </a:xfrm>
        </p:grpSpPr>
        <p:sp>
          <p:nvSpPr>
            <p:cNvPr id="185913" name="Rectangle 56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914" name="Group 570"/>
            <p:cNvGrpSpPr>
              <a:grpSpLocks/>
            </p:cNvGrpSpPr>
            <p:nvPr/>
          </p:nvGrpSpPr>
          <p:grpSpPr bwMode="auto">
            <a:xfrm>
              <a:off x="1632" y="1728"/>
              <a:ext cx="48" cy="48"/>
              <a:chOff x="1584" y="1776"/>
              <a:chExt cx="144" cy="144"/>
            </a:xfrm>
          </p:grpSpPr>
          <p:sp>
            <p:nvSpPr>
              <p:cNvPr id="185915" name="Oval 57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16" name="Oval 57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17" name="Oval 57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18" name="Oval 57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919" name="AutoShape 575"/>
              <p:cNvCxnSpPr>
                <a:cxnSpLocks noChangeShapeType="1"/>
                <a:stCxn id="185915" idx="6"/>
                <a:endCxn id="18591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920" name="AutoShape 576"/>
              <p:cNvCxnSpPr>
                <a:cxnSpLocks noChangeShapeType="1"/>
                <a:stCxn id="185915" idx="5"/>
                <a:endCxn id="18591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921" name="AutoShape 577"/>
              <p:cNvCxnSpPr>
                <a:cxnSpLocks noChangeShapeType="1"/>
                <a:stCxn id="185917" idx="6"/>
                <a:endCxn id="18591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922" name="Group 578"/>
          <p:cNvGrpSpPr>
            <a:grpSpLocks/>
          </p:cNvGrpSpPr>
          <p:nvPr/>
        </p:nvGrpSpPr>
        <p:grpSpPr bwMode="auto">
          <a:xfrm>
            <a:off x="5010150" y="2941613"/>
            <a:ext cx="152400" cy="152400"/>
            <a:chOff x="1608" y="1704"/>
            <a:chExt cx="96" cy="96"/>
          </a:xfrm>
        </p:grpSpPr>
        <p:sp>
          <p:nvSpPr>
            <p:cNvPr id="185923" name="Rectangle 57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924" name="Group 580"/>
            <p:cNvGrpSpPr>
              <a:grpSpLocks/>
            </p:cNvGrpSpPr>
            <p:nvPr/>
          </p:nvGrpSpPr>
          <p:grpSpPr bwMode="auto">
            <a:xfrm>
              <a:off x="1632" y="1728"/>
              <a:ext cx="48" cy="48"/>
              <a:chOff x="1584" y="1776"/>
              <a:chExt cx="144" cy="144"/>
            </a:xfrm>
          </p:grpSpPr>
          <p:sp>
            <p:nvSpPr>
              <p:cNvPr id="185925" name="Oval 58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26" name="Oval 58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27" name="Oval 58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28" name="Oval 58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929" name="AutoShape 585"/>
              <p:cNvCxnSpPr>
                <a:cxnSpLocks noChangeShapeType="1"/>
                <a:stCxn id="185925" idx="6"/>
                <a:endCxn id="18592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930" name="AutoShape 586"/>
              <p:cNvCxnSpPr>
                <a:cxnSpLocks noChangeShapeType="1"/>
                <a:stCxn id="185925" idx="5"/>
                <a:endCxn id="18592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931" name="AutoShape 587"/>
              <p:cNvCxnSpPr>
                <a:cxnSpLocks noChangeShapeType="1"/>
                <a:stCxn id="185927" idx="6"/>
                <a:endCxn id="18592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932" name="Group 588"/>
          <p:cNvGrpSpPr>
            <a:grpSpLocks/>
          </p:cNvGrpSpPr>
          <p:nvPr/>
        </p:nvGrpSpPr>
        <p:grpSpPr bwMode="auto">
          <a:xfrm>
            <a:off x="5162550" y="2941613"/>
            <a:ext cx="152400" cy="152400"/>
            <a:chOff x="1608" y="1704"/>
            <a:chExt cx="96" cy="96"/>
          </a:xfrm>
        </p:grpSpPr>
        <p:sp>
          <p:nvSpPr>
            <p:cNvPr id="185933" name="Rectangle 58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934" name="Group 590"/>
            <p:cNvGrpSpPr>
              <a:grpSpLocks/>
            </p:cNvGrpSpPr>
            <p:nvPr/>
          </p:nvGrpSpPr>
          <p:grpSpPr bwMode="auto">
            <a:xfrm>
              <a:off x="1632" y="1728"/>
              <a:ext cx="48" cy="48"/>
              <a:chOff x="1584" y="1776"/>
              <a:chExt cx="144" cy="144"/>
            </a:xfrm>
          </p:grpSpPr>
          <p:sp>
            <p:nvSpPr>
              <p:cNvPr id="185935" name="Oval 59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36" name="Oval 59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37" name="Oval 59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38" name="Oval 59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939" name="AutoShape 595"/>
              <p:cNvCxnSpPr>
                <a:cxnSpLocks noChangeShapeType="1"/>
                <a:stCxn id="185935" idx="6"/>
                <a:endCxn id="18593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940" name="AutoShape 596"/>
              <p:cNvCxnSpPr>
                <a:cxnSpLocks noChangeShapeType="1"/>
                <a:stCxn id="185935" idx="5"/>
                <a:endCxn id="18593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941" name="AutoShape 597"/>
              <p:cNvCxnSpPr>
                <a:cxnSpLocks noChangeShapeType="1"/>
                <a:stCxn id="185937" idx="6"/>
                <a:endCxn id="18593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942" name="Group 598"/>
          <p:cNvGrpSpPr>
            <a:grpSpLocks/>
          </p:cNvGrpSpPr>
          <p:nvPr/>
        </p:nvGrpSpPr>
        <p:grpSpPr bwMode="auto">
          <a:xfrm>
            <a:off x="4705350" y="3094013"/>
            <a:ext cx="152400" cy="152400"/>
            <a:chOff x="1608" y="1704"/>
            <a:chExt cx="96" cy="96"/>
          </a:xfrm>
        </p:grpSpPr>
        <p:sp>
          <p:nvSpPr>
            <p:cNvPr id="185943" name="Rectangle 59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944" name="Group 600"/>
            <p:cNvGrpSpPr>
              <a:grpSpLocks/>
            </p:cNvGrpSpPr>
            <p:nvPr/>
          </p:nvGrpSpPr>
          <p:grpSpPr bwMode="auto">
            <a:xfrm>
              <a:off x="1632" y="1728"/>
              <a:ext cx="48" cy="48"/>
              <a:chOff x="1584" y="1776"/>
              <a:chExt cx="144" cy="144"/>
            </a:xfrm>
          </p:grpSpPr>
          <p:sp>
            <p:nvSpPr>
              <p:cNvPr id="185945" name="Oval 60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46" name="Oval 60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47" name="Oval 60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48" name="Oval 60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949" name="AutoShape 605"/>
              <p:cNvCxnSpPr>
                <a:cxnSpLocks noChangeShapeType="1"/>
                <a:stCxn id="185945" idx="6"/>
                <a:endCxn id="18594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950" name="AutoShape 606"/>
              <p:cNvCxnSpPr>
                <a:cxnSpLocks noChangeShapeType="1"/>
                <a:stCxn id="185945" idx="5"/>
                <a:endCxn id="18594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951" name="AutoShape 607"/>
              <p:cNvCxnSpPr>
                <a:cxnSpLocks noChangeShapeType="1"/>
                <a:stCxn id="185947" idx="6"/>
                <a:endCxn id="18594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952" name="Group 608"/>
          <p:cNvGrpSpPr>
            <a:grpSpLocks/>
          </p:cNvGrpSpPr>
          <p:nvPr/>
        </p:nvGrpSpPr>
        <p:grpSpPr bwMode="auto">
          <a:xfrm>
            <a:off x="4857750" y="3094013"/>
            <a:ext cx="152400" cy="152400"/>
            <a:chOff x="1608" y="1704"/>
            <a:chExt cx="96" cy="96"/>
          </a:xfrm>
        </p:grpSpPr>
        <p:sp>
          <p:nvSpPr>
            <p:cNvPr id="185953" name="Rectangle 60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954" name="Group 610"/>
            <p:cNvGrpSpPr>
              <a:grpSpLocks/>
            </p:cNvGrpSpPr>
            <p:nvPr/>
          </p:nvGrpSpPr>
          <p:grpSpPr bwMode="auto">
            <a:xfrm>
              <a:off x="1632" y="1728"/>
              <a:ext cx="48" cy="48"/>
              <a:chOff x="1584" y="1776"/>
              <a:chExt cx="144" cy="144"/>
            </a:xfrm>
          </p:grpSpPr>
          <p:sp>
            <p:nvSpPr>
              <p:cNvPr id="185955" name="Oval 61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56" name="Oval 61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57" name="Oval 61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58" name="Oval 61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959" name="AutoShape 615"/>
              <p:cNvCxnSpPr>
                <a:cxnSpLocks noChangeShapeType="1"/>
                <a:stCxn id="185955" idx="6"/>
                <a:endCxn id="18595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960" name="AutoShape 616"/>
              <p:cNvCxnSpPr>
                <a:cxnSpLocks noChangeShapeType="1"/>
                <a:stCxn id="185955" idx="5"/>
                <a:endCxn id="18595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961" name="AutoShape 617"/>
              <p:cNvCxnSpPr>
                <a:cxnSpLocks noChangeShapeType="1"/>
                <a:stCxn id="185957" idx="6"/>
                <a:endCxn id="18595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962" name="Group 618"/>
          <p:cNvGrpSpPr>
            <a:grpSpLocks/>
          </p:cNvGrpSpPr>
          <p:nvPr/>
        </p:nvGrpSpPr>
        <p:grpSpPr bwMode="auto">
          <a:xfrm>
            <a:off x="5010150" y="3094013"/>
            <a:ext cx="152400" cy="152400"/>
            <a:chOff x="1608" y="1704"/>
            <a:chExt cx="96" cy="96"/>
          </a:xfrm>
        </p:grpSpPr>
        <p:sp>
          <p:nvSpPr>
            <p:cNvPr id="185963" name="Rectangle 61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964" name="Group 620"/>
            <p:cNvGrpSpPr>
              <a:grpSpLocks/>
            </p:cNvGrpSpPr>
            <p:nvPr/>
          </p:nvGrpSpPr>
          <p:grpSpPr bwMode="auto">
            <a:xfrm>
              <a:off x="1632" y="1728"/>
              <a:ext cx="48" cy="48"/>
              <a:chOff x="1584" y="1776"/>
              <a:chExt cx="144" cy="144"/>
            </a:xfrm>
          </p:grpSpPr>
          <p:sp>
            <p:nvSpPr>
              <p:cNvPr id="185965" name="Oval 62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66" name="Oval 62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67" name="Oval 62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68" name="Oval 62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969" name="AutoShape 625"/>
              <p:cNvCxnSpPr>
                <a:cxnSpLocks noChangeShapeType="1"/>
                <a:stCxn id="185965" idx="6"/>
                <a:endCxn id="18596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970" name="AutoShape 626"/>
              <p:cNvCxnSpPr>
                <a:cxnSpLocks noChangeShapeType="1"/>
                <a:stCxn id="185965" idx="5"/>
                <a:endCxn id="18596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971" name="AutoShape 627"/>
              <p:cNvCxnSpPr>
                <a:cxnSpLocks noChangeShapeType="1"/>
                <a:stCxn id="185967" idx="6"/>
                <a:endCxn id="18596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5972" name="Group 628"/>
          <p:cNvGrpSpPr>
            <a:grpSpLocks/>
          </p:cNvGrpSpPr>
          <p:nvPr/>
        </p:nvGrpSpPr>
        <p:grpSpPr bwMode="auto">
          <a:xfrm>
            <a:off x="5162550" y="3094013"/>
            <a:ext cx="152400" cy="152400"/>
            <a:chOff x="1608" y="1704"/>
            <a:chExt cx="96" cy="96"/>
          </a:xfrm>
        </p:grpSpPr>
        <p:sp>
          <p:nvSpPr>
            <p:cNvPr id="185973" name="Rectangle 62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974" name="Group 630"/>
            <p:cNvGrpSpPr>
              <a:grpSpLocks/>
            </p:cNvGrpSpPr>
            <p:nvPr/>
          </p:nvGrpSpPr>
          <p:grpSpPr bwMode="auto">
            <a:xfrm>
              <a:off x="1632" y="1728"/>
              <a:ext cx="48" cy="48"/>
              <a:chOff x="1584" y="1776"/>
              <a:chExt cx="144" cy="144"/>
            </a:xfrm>
          </p:grpSpPr>
          <p:sp>
            <p:nvSpPr>
              <p:cNvPr id="185975" name="Oval 63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76" name="Oval 63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77" name="Oval 63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78" name="Oval 63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5979" name="AutoShape 635"/>
              <p:cNvCxnSpPr>
                <a:cxnSpLocks noChangeShapeType="1"/>
                <a:stCxn id="185975" idx="6"/>
                <a:endCxn id="18597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5980" name="AutoShape 636"/>
              <p:cNvCxnSpPr>
                <a:cxnSpLocks noChangeShapeType="1"/>
                <a:stCxn id="185975" idx="5"/>
                <a:endCxn id="18597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5981" name="AutoShape 637"/>
              <p:cNvCxnSpPr>
                <a:cxnSpLocks noChangeShapeType="1"/>
                <a:stCxn id="185977" idx="6"/>
                <a:endCxn id="185978" idx="2"/>
              </p:cNvCxnSpPr>
              <p:nvPr/>
            </p:nvCxnSpPr>
            <p:spPr bwMode="auto">
              <a:xfrm>
                <a:off x="1632" y="1896"/>
                <a:ext cx="48" cy="0"/>
              </a:xfrm>
              <a:prstGeom prst="straightConnector1">
                <a:avLst/>
              </a:prstGeom>
              <a:noFill/>
              <a:ln w="9525">
                <a:solidFill>
                  <a:schemeClr val="tx1"/>
                </a:solidFill>
                <a:round/>
                <a:headEnd/>
                <a:tailEnd/>
              </a:ln>
              <a:effectLst/>
            </p:spPr>
          </p:cxnSp>
        </p:grpSp>
      </p:grpSp>
      <p:sp>
        <p:nvSpPr>
          <p:cNvPr id="185983" name="Rectangle 639"/>
          <p:cNvSpPr>
            <a:spLocks noChangeArrowheads="1"/>
          </p:cNvSpPr>
          <p:nvPr/>
        </p:nvSpPr>
        <p:spPr bwMode="auto">
          <a:xfrm>
            <a:off x="4781550" y="1951013"/>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84" name="Rectangle 640"/>
          <p:cNvSpPr>
            <a:spLocks noChangeArrowheads="1"/>
          </p:cNvSpPr>
          <p:nvPr/>
        </p:nvSpPr>
        <p:spPr bwMode="auto">
          <a:xfrm>
            <a:off x="4781550" y="2027213"/>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85" name="Rectangle 641"/>
          <p:cNvSpPr>
            <a:spLocks noChangeArrowheads="1"/>
          </p:cNvSpPr>
          <p:nvPr/>
        </p:nvSpPr>
        <p:spPr bwMode="auto">
          <a:xfrm>
            <a:off x="4781550" y="2103413"/>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86" name="Rectangle 642"/>
          <p:cNvSpPr>
            <a:spLocks noChangeArrowheads="1"/>
          </p:cNvSpPr>
          <p:nvPr/>
        </p:nvSpPr>
        <p:spPr bwMode="auto">
          <a:xfrm>
            <a:off x="4781550" y="2179613"/>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87" name="Rectangle 643"/>
          <p:cNvSpPr>
            <a:spLocks noChangeArrowheads="1"/>
          </p:cNvSpPr>
          <p:nvPr/>
        </p:nvSpPr>
        <p:spPr bwMode="auto">
          <a:xfrm>
            <a:off x="4781550" y="2255813"/>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90" name="Rectangle 646"/>
          <p:cNvSpPr>
            <a:spLocks noChangeArrowheads="1"/>
          </p:cNvSpPr>
          <p:nvPr/>
        </p:nvSpPr>
        <p:spPr bwMode="auto">
          <a:xfrm>
            <a:off x="4781550" y="2713013"/>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82" name="Rectangle 638"/>
          <p:cNvSpPr>
            <a:spLocks noChangeArrowheads="1"/>
          </p:cNvSpPr>
          <p:nvPr/>
        </p:nvSpPr>
        <p:spPr bwMode="auto">
          <a:xfrm>
            <a:off x="4781550" y="1874813"/>
            <a:ext cx="533400" cy="914400"/>
          </a:xfrm>
          <a:prstGeom prst="rect">
            <a:avLst/>
          </a:prstGeom>
          <a:noFill/>
          <a:ln w="25400">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91" name="Oval 647"/>
          <p:cNvSpPr>
            <a:spLocks noChangeArrowheads="1"/>
          </p:cNvSpPr>
          <p:nvPr/>
        </p:nvSpPr>
        <p:spPr bwMode="auto">
          <a:xfrm>
            <a:off x="5010150" y="2408213"/>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92" name="Oval 648"/>
          <p:cNvSpPr>
            <a:spLocks noChangeArrowheads="1"/>
          </p:cNvSpPr>
          <p:nvPr/>
        </p:nvSpPr>
        <p:spPr bwMode="auto">
          <a:xfrm>
            <a:off x="5010150" y="2560613"/>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993" name="Group 649"/>
          <p:cNvGrpSpPr>
            <a:grpSpLocks/>
          </p:cNvGrpSpPr>
          <p:nvPr/>
        </p:nvGrpSpPr>
        <p:grpSpPr bwMode="auto">
          <a:xfrm>
            <a:off x="4705350" y="3246413"/>
            <a:ext cx="152400" cy="152400"/>
            <a:chOff x="1608" y="1704"/>
            <a:chExt cx="96" cy="96"/>
          </a:xfrm>
        </p:grpSpPr>
        <p:sp>
          <p:nvSpPr>
            <p:cNvPr id="185994" name="Rectangle 65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5995" name="Group 651"/>
            <p:cNvGrpSpPr>
              <a:grpSpLocks/>
            </p:cNvGrpSpPr>
            <p:nvPr/>
          </p:nvGrpSpPr>
          <p:grpSpPr bwMode="auto">
            <a:xfrm>
              <a:off x="1632" y="1728"/>
              <a:ext cx="48" cy="48"/>
              <a:chOff x="1584" y="1776"/>
              <a:chExt cx="144" cy="144"/>
            </a:xfrm>
          </p:grpSpPr>
          <p:sp>
            <p:nvSpPr>
              <p:cNvPr id="185996" name="Oval 65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97" name="Oval 65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98" name="Oval 65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5999" name="Oval 65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000" name="AutoShape 656"/>
              <p:cNvCxnSpPr>
                <a:cxnSpLocks noChangeShapeType="1"/>
                <a:stCxn id="185996" idx="6"/>
                <a:endCxn id="185997"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001" name="AutoShape 657"/>
              <p:cNvCxnSpPr>
                <a:cxnSpLocks noChangeShapeType="1"/>
                <a:stCxn id="185996" idx="5"/>
                <a:endCxn id="185999"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002" name="AutoShape 658"/>
              <p:cNvCxnSpPr>
                <a:cxnSpLocks noChangeShapeType="1"/>
                <a:stCxn id="185998" idx="6"/>
                <a:endCxn id="185999"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003" name="Group 659"/>
          <p:cNvGrpSpPr>
            <a:grpSpLocks/>
          </p:cNvGrpSpPr>
          <p:nvPr/>
        </p:nvGrpSpPr>
        <p:grpSpPr bwMode="auto">
          <a:xfrm>
            <a:off x="4857750" y="3246413"/>
            <a:ext cx="152400" cy="152400"/>
            <a:chOff x="1608" y="1704"/>
            <a:chExt cx="96" cy="96"/>
          </a:xfrm>
        </p:grpSpPr>
        <p:sp>
          <p:nvSpPr>
            <p:cNvPr id="186004" name="Rectangle 66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005" name="Group 661"/>
            <p:cNvGrpSpPr>
              <a:grpSpLocks/>
            </p:cNvGrpSpPr>
            <p:nvPr/>
          </p:nvGrpSpPr>
          <p:grpSpPr bwMode="auto">
            <a:xfrm>
              <a:off x="1632" y="1728"/>
              <a:ext cx="48" cy="48"/>
              <a:chOff x="1584" y="1776"/>
              <a:chExt cx="144" cy="144"/>
            </a:xfrm>
          </p:grpSpPr>
          <p:sp>
            <p:nvSpPr>
              <p:cNvPr id="186006" name="Oval 66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07" name="Oval 66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08" name="Oval 66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09" name="Oval 66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010" name="AutoShape 666"/>
              <p:cNvCxnSpPr>
                <a:cxnSpLocks noChangeShapeType="1"/>
                <a:stCxn id="186006" idx="6"/>
                <a:endCxn id="186007"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011" name="AutoShape 667"/>
              <p:cNvCxnSpPr>
                <a:cxnSpLocks noChangeShapeType="1"/>
                <a:stCxn id="186006" idx="5"/>
                <a:endCxn id="186009"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012" name="AutoShape 668"/>
              <p:cNvCxnSpPr>
                <a:cxnSpLocks noChangeShapeType="1"/>
                <a:stCxn id="186008" idx="6"/>
                <a:endCxn id="186009"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013" name="Group 669"/>
          <p:cNvGrpSpPr>
            <a:grpSpLocks/>
          </p:cNvGrpSpPr>
          <p:nvPr/>
        </p:nvGrpSpPr>
        <p:grpSpPr bwMode="auto">
          <a:xfrm>
            <a:off x="5010150" y="3246413"/>
            <a:ext cx="152400" cy="152400"/>
            <a:chOff x="1608" y="1704"/>
            <a:chExt cx="96" cy="96"/>
          </a:xfrm>
        </p:grpSpPr>
        <p:sp>
          <p:nvSpPr>
            <p:cNvPr id="186014" name="Rectangle 67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015" name="Group 671"/>
            <p:cNvGrpSpPr>
              <a:grpSpLocks/>
            </p:cNvGrpSpPr>
            <p:nvPr/>
          </p:nvGrpSpPr>
          <p:grpSpPr bwMode="auto">
            <a:xfrm>
              <a:off x="1632" y="1728"/>
              <a:ext cx="48" cy="48"/>
              <a:chOff x="1584" y="1776"/>
              <a:chExt cx="144" cy="144"/>
            </a:xfrm>
          </p:grpSpPr>
          <p:sp>
            <p:nvSpPr>
              <p:cNvPr id="186016" name="Oval 67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17" name="Oval 67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18" name="Oval 67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19" name="Oval 67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020" name="AutoShape 676"/>
              <p:cNvCxnSpPr>
                <a:cxnSpLocks noChangeShapeType="1"/>
                <a:stCxn id="186016" idx="6"/>
                <a:endCxn id="186017"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021" name="AutoShape 677"/>
              <p:cNvCxnSpPr>
                <a:cxnSpLocks noChangeShapeType="1"/>
                <a:stCxn id="186016" idx="5"/>
                <a:endCxn id="186019"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022" name="AutoShape 678"/>
              <p:cNvCxnSpPr>
                <a:cxnSpLocks noChangeShapeType="1"/>
                <a:stCxn id="186018" idx="6"/>
                <a:endCxn id="186019"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023" name="Group 679"/>
          <p:cNvGrpSpPr>
            <a:grpSpLocks/>
          </p:cNvGrpSpPr>
          <p:nvPr/>
        </p:nvGrpSpPr>
        <p:grpSpPr bwMode="auto">
          <a:xfrm>
            <a:off x="5162550" y="3246413"/>
            <a:ext cx="152400" cy="152400"/>
            <a:chOff x="1608" y="1704"/>
            <a:chExt cx="96" cy="96"/>
          </a:xfrm>
        </p:grpSpPr>
        <p:sp>
          <p:nvSpPr>
            <p:cNvPr id="186024" name="Rectangle 68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025" name="Group 681"/>
            <p:cNvGrpSpPr>
              <a:grpSpLocks/>
            </p:cNvGrpSpPr>
            <p:nvPr/>
          </p:nvGrpSpPr>
          <p:grpSpPr bwMode="auto">
            <a:xfrm>
              <a:off x="1632" y="1728"/>
              <a:ext cx="48" cy="48"/>
              <a:chOff x="1584" y="1776"/>
              <a:chExt cx="144" cy="144"/>
            </a:xfrm>
          </p:grpSpPr>
          <p:sp>
            <p:nvSpPr>
              <p:cNvPr id="186026" name="Oval 68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27" name="Oval 68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28" name="Oval 68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29" name="Oval 68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030" name="AutoShape 686"/>
              <p:cNvCxnSpPr>
                <a:cxnSpLocks noChangeShapeType="1"/>
                <a:stCxn id="186026" idx="6"/>
                <a:endCxn id="186027"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031" name="AutoShape 687"/>
              <p:cNvCxnSpPr>
                <a:cxnSpLocks noChangeShapeType="1"/>
                <a:stCxn id="186026" idx="5"/>
                <a:endCxn id="186029"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032" name="AutoShape 688"/>
              <p:cNvCxnSpPr>
                <a:cxnSpLocks noChangeShapeType="1"/>
                <a:stCxn id="186028" idx="6"/>
                <a:endCxn id="186029"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033" name="Group 689"/>
          <p:cNvGrpSpPr>
            <a:grpSpLocks/>
          </p:cNvGrpSpPr>
          <p:nvPr/>
        </p:nvGrpSpPr>
        <p:grpSpPr bwMode="auto">
          <a:xfrm>
            <a:off x="4705350" y="3398813"/>
            <a:ext cx="152400" cy="152400"/>
            <a:chOff x="1608" y="1704"/>
            <a:chExt cx="96" cy="96"/>
          </a:xfrm>
        </p:grpSpPr>
        <p:sp>
          <p:nvSpPr>
            <p:cNvPr id="186034" name="Rectangle 69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035" name="Group 691"/>
            <p:cNvGrpSpPr>
              <a:grpSpLocks/>
            </p:cNvGrpSpPr>
            <p:nvPr/>
          </p:nvGrpSpPr>
          <p:grpSpPr bwMode="auto">
            <a:xfrm>
              <a:off x="1632" y="1728"/>
              <a:ext cx="48" cy="48"/>
              <a:chOff x="1584" y="1776"/>
              <a:chExt cx="144" cy="144"/>
            </a:xfrm>
          </p:grpSpPr>
          <p:sp>
            <p:nvSpPr>
              <p:cNvPr id="186036" name="Oval 69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37" name="Oval 69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38" name="Oval 69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39" name="Oval 69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040" name="AutoShape 696"/>
              <p:cNvCxnSpPr>
                <a:cxnSpLocks noChangeShapeType="1"/>
                <a:stCxn id="186036" idx="6"/>
                <a:endCxn id="186037"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041" name="AutoShape 697"/>
              <p:cNvCxnSpPr>
                <a:cxnSpLocks noChangeShapeType="1"/>
                <a:stCxn id="186036" idx="5"/>
                <a:endCxn id="186039"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042" name="AutoShape 698"/>
              <p:cNvCxnSpPr>
                <a:cxnSpLocks noChangeShapeType="1"/>
                <a:stCxn id="186038" idx="6"/>
                <a:endCxn id="186039"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043" name="Group 699"/>
          <p:cNvGrpSpPr>
            <a:grpSpLocks/>
          </p:cNvGrpSpPr>
          <p:nvPr/>
        </p:nvGrpSpPr>
        <p:grpSpPr bwMode="auto">
          <a:xfrm>
            <a:off x="4857750" y="3398813"/>
            <a:ext cx="152400" cy="152400"/>
            <a:chOff x="1608" y="1704"/>
            <a:chExt cx="96" cy="96"/>
          </a:xfrm>
        </p:grpSpPr>
        <p:sp>
          <p:nvSpPr>
            <p:cNvPr id="186044" name="Rectangle 70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045" name="Group 701"/>
            <p:cNvGrpSpPr>
              <a:grpSpLocks/>
            </p:cNvGrpSpPr>
            <p:nvPr/>
          </p:nvGrpSpPr>
          <p:grpSpPr bwMode="auto">
            <a:xfrm>
              <a:off x="1632" y="1728"/>
              <a:ext cx="48" cy="48"/>
              <a:chOff x="1584" y="1776"/>
              <a:chExt cx="144" cy="144"/>
            </a:xfrm>
          </p:grpSpPr>
          <p:sp>
            <p:nvSpPr>
              <p:cNvPr id="186046" name="Oval 70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47" name="Oval 70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48" name="Oval 70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49" name="Oval 70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050" name="AutoShape 706"/>
              <p:cNvCxnSpPr>
                <a:cxnSpLocks noChangeShapeType="1"/>
                <a:stCxn id="186046" idx="6"/>
                <a:endCxn id="186047"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051" name="AutoShape 707"/>
              <p:cNvCxnSpPr>
                <a:cxnSpLocks noChangeShapeType="1"/>
                <a:stCxn id="186046" idx="5"/>
                <a:endCxn id="186049"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052" name="AutoShape 708"/>
              <p:cNvCxnSpPr>
                <a:cxnSpLocks noChangeShapeType="1"/>
                <a:stCxn id="186048" idx="6"/>
                <a:endCxn id="186049"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053" name="Group 709"/>
          <p:cNvGrpSpPr>
            <a:grpSpLocks/>
          </p:cNvGrpSpPr>
          <p:nvPr/>
        </p:nvGrpSpPr>
        <p:grpSpPr bwMode="auto">
          <a:xfrm>
            <a:off x="5010150" y="3398813"/>
            <a:ext cx="152400" cy="152400"/>
            <a:chOff x="1608" y="1704"/>
            <a:chExt cx="96" cy="96"/>
          </a:xfrm>
        </p:grpSpPr>
        <p:sp>
          <p:nvSpPr>
            <p:cNvPr id="186054" name="Rectangle 71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055" name="Group 711"/>
            <p:cNvGrpSpPr>
              <a:grpSpLocks/>
            </p:cNvGrpSpPr>
            <p:nvPr/>
          </p:nvGrpSpPr>
          <p:grpSpPr bwMode="auto">
            <a:xfrm>
              <a:off x="1632" y="1728"/>
              <a:ext cx="48" cy="48"/>
              <a:chOff x="1584" y="1776"/>
              <a:chExt cx="144" cy="144"/>
            </a:xfrm>
          </p:grpSpPr>
          <p:sp>
            <p:nvSpPr>
              <p:cNvPr id="186056" name="Oval 71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57" name="Oval 71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58" name="Oval 71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59" name="Oval 71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060" name="AutoShape 716"/>
              <p:cNvCxnSpPr>
                <a:cxnSpLocks noChangeShapeType="1"/>
                <a:stCxn id="186056" idx="6"/>
                <a:endCxn id="186057"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061" name="AutoShape 717"/>
              <p:cNvCxnSpPr>
                <a:cxnSpLocks noChangeShapeType="1"/>
                <a:stCxn id="186056" idx="5"/>
                <a:endCxn id="186059"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062" name="AutoShape 718"/>
              <p:cNvCxnSpPr>
                <a:cxnSpLocks noChangeShapeType="1"/>
                <a:stCxn id="186058" idx="6"/>
                <a:endCxn id="186059"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063" name="Group 719"/>
          <p:cNvGrpSpPr>
            <a:grpSpLocks/>
          </p:cNvGrpSpPr>
          <p:nvPr/>
        </p:nvGrpSpPr>
        <p:grpSpPr bwMode="auto">
          <a:xfrm>
            <a:off x="5162550" y="3398813"/>
            <a:ext cx="152400" cy="152400"/>
            <a:chOff x="1608" y="1704"/>
            <a:chExt cx="96" cy="96"/>
          </a:xfrm>
        </p:grpSpPr>
        <p:sp>
          <p:nvSpPr>
            <p:cNvPr id="186064" name="Rectangle 72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065" name="Group 721"/>
            <p:cNvGrpSpPr>
              <a:grpSpLocks/>
            </p:cNvGrpSpPr>
            <p:nvPr/>
          </p:nvGrpSpPr>
          <p:grpSpPr bwMode="auto">
            <a:xfrm>
              <a:off x="1632" y="1728"/>
              <a:ext cx="48" cy="48"/>
              <a:chOff x="1584" y="1776"/>
              <a:chExt cx="144" cy="144"/>
            </a:xfrm>
          </p:grpSpPr>
          <p:sp>
            <p:nvSpPr>
              <p:cNvPr id="186066" name="Oval 72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67" name="Oval 72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68" name="Oval 72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69" name="Oval 72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070" name="AutoShape 726"/>
              <p:cNvCxnSpPr>
                <a:cxnSpLocks noChangeShapeType="1"/>
                <a:stCxn id="186066" idx="6"/>
                <a:endCxn id="186067"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071" name="AutoShape 727"/>
              <p:cNvCxnSpPr>
                <a:cxnSpLocks noChangeShapeType="1"/>
                <a:stCxn id="186066" idx="5"/>
                <a:endCxn id="186069"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072" name="AutoShape 728"/>
              <p:cNvCxnSpPr>
                <a:cxnSpLocks noChangeShapeType="1"/>
                <a:stCxn id="186068" idx="6"/>
                <a:endCxn id="186069"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073" name="Group 729"/>
          <p:cNvGrpSpPr>
            <a:grpSpLocks/>
          </p:cNvGrpSpPr>
          <p:nvPr/>
        </p:nvGrpSpPr>
        <p:grpSpPr bwMode="auto">
          <a:xfrm>
            <a:off x="4705350" y="3551213"/>
            <a:ext cx="152400" cy="152400"/>
            <a:chOff x="1608" y="1704"/>
            <a:chExt cx="96" cy="96"/>
          </a:xfrm>
        </p:grpSpPr>
        <p:sp>
          <p:nvSpPr>
            <p:cNvPr id="186074" name="Rectangle 73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075" name="Group 731"/>
            <p:cNvGrpSpPr>
              <a:grpSpLocks/>
            </p:cNvGrpSpPr>
            <p:nvPr/>
          </p:nvGrpSpPr>
          <p:grpSpPr bwMode="auto">
            <a:xfrm>
              <a:off x="1632" y="1728"/>
              <a:ext cx="48" cy="48"/>
              <a:chOff x="1584" y="1776"/>
              <a:chExt cx="144" cy="144"/>
            </a:xfrm>
          </p:grpSpPr>
          <p:sp>
            <p:nvSpPr>
              <p:cNvPr id="186076" name="Oval 73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77" name="Oval 73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78" name="Oval 73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79" name="Oval 73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080" name="AutoShape 736"/>
              <p:cNvCxnSpPr>
                <a:cxnSpLocks noChangeShapeType="1"/>
                <a:stCxn id="186076" idx="6"/>
                <a:endCxn id="186077"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081" name="AutoShape 737"/>
              <p:cNvCxnSpPr>
                <a:cxnSpLocks noChangeShapeType="1"/>
                <a:stCxn id="186076" idx="5"/>
                <a:endCxn id="186079"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082" name="AutoShape 738"/>
              <p:cNvCxnSpPr>
                <a:cxnSpLocks noChangeShapeType="1"/>
                <a:stCxn id="186078" idx="6"/>
                <a:endCxn id="186079"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083" name="Group 739"/>
          <p:cNvGrpSpPr>
            <a:grpSpLocks/>
          </p:cNvGrpSpPr>
          <p:nvPr/>
        </p:nvGrpSpPr>
        <p:grpSpPr bwMode="auto">
          <a:xfrm>
            <a:off x="4857750" y="3551213"/>
            <a:ext cx="152400" cy="152400"/>
            <a:chOff x="1608" y="1704"/>
            <a:chExt cx="96" cy="96"/>
          </a:xfrm>
        </p:grpSpPr>
        <p:sp>
          <p:nvSpPr>
            <p:cNvPr id="186084" name="Rectangle 74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085" name="Group 741"/>
            <p:cNvGrpSpPr>
              <a:grpSpLocks/>
            </p:cNvGrpSpPr>
            <p:nvPr/>
          </p:nvGrpSpPr>
          <p:grpSpPr bwMode="auto">
            <a:xfrm>
              <a:off x="1632" y="1728"/>
              <a:ext cx="48" cy="48"/>
              <a:chOff x="1584" y="1776"/>
              <a:chExt cx="144" cy="144"/>
            </a:xfrm>
          </p:grpSpPr>
          <p:sp>
            <p:nvSpPr>
              <p:cNvPr id="186086" name="Oval 74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87" name="Oval 74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88" name="Oval 74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89" name="Oval 74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090" name="AutoShape 746"/>
              <p:cNvCxnSpPr>
                <a:cxnSpLocks noChangeShapeType="1"/>
                <a:stCxn id="186086" idx="6"/>
                <a:endCxn id="186087"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091" name="AutoShape 747"/>
              <p:cNvCxnSpPr>
                <a:cxnSpLocks noChangeShapeType="1"/>
                <a:stCxn id="186086" idx="5"/>
                <a:endCxn id="186089"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092" name="AutoShape 748"/>
              <p:cNvCxnSpPr>
                <a:cxnSpLocks noChangeShapeType="1"/>
                <a:stCxn id="186088" idx="6"/>
                <a:endCxn id="186089"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093" name="Group 749"/>
          <p:cNvGrpSpPr>
            <a:grpSpLocks/>
          </p:cNvGrpSpPr>
          <p:nvPr/>
        </p:nvGrpSpPr>
        <p:grpSpPr bwMode="auto">
          <a:xfrm>
            <a:off x="5010150" y="3551213"/>
            <a:ext cx="152400" cy="152400"/>
            <a:chOff x="1608" y="1704"/>
            <a:chExt cx="96" cy="96"/>
          </a:xfrm>
        </p:grpSpPr>
        <p:sp>
          <p:nvSpPr>
            <p:cNvPr id="186094" name="Rectangle 75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095" name="Group 751"/>
            <p:cNvGrpSpPr>
              <a:grpSpLocks/>
            </p:cNvGrpSpPr>
            <p:nvPr/>
          </p:nvGrpSpPr>
          <p:grpSpPr bwMode="auto">
            <a:xfrm>
              <a:off x="1632" y="1728"/>
              <a:ext cx="48" cy="48"/>
              <a:chOff x="1584" y="1776"/>
              <a:chExt cx="144" cy="144"/>
            </a:xfrm>
          </p:grpSpPr>
          <p:sp>
            <p:nvSpPr>
              <p:cNvPr id="186096" name="Oval 75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97" name="Oval 75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98" name="Oval 75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099" name="Oval 75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100" name="AutoShape 756"/>
              <p:cNvCxnSpPr>
                <a:cxnSpLocks noChangeShapeType="1"/>
                <a:stCxn id="186096" idx="6"/>
                <a:endCxn id="186097"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101" name="AutoShape 757"/>
              <p:cNvCxnSpPr>
                <a:cxnSpLocks noChangeShapeType="1"/>
                <a:stCxn id="186096" idx="5"/>
                <a:endCxn id="186099"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102" name="AutoShape 758"/>
              <p:cNvCxnSpPr>
                <a:cxnSpLocks noChangeShapeType="1"/>
                <a:stCxn id="186098" idx="6"/>
                <a:endCxn id="186099"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103" name="Group 759"/>
          <p:cNvGrpSpPr>
            <a:grpSpLocks/>
          </p:cNvGrpSpPr>
          <p:nvPr/>
        </p:nvGrpSpPr>
        <p:grpSpPr bwMode="auto">
          <a:xfrm>
            <a:off x="5162550" y="3551213"/>
            <a:ext cx="152400" cy="152400"/>
            <a:chOff x="1608" y="1704"/>
            <a:chExt cx="96" cy="96"/>
          </a:xfrm>
        </p:grpSpPr>
        <p:sp>
          <p:nvSpPr>
            <p:cNvPr id="186104" name="Rectangle 76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105" name="Group 761"/>
            <p:cNvGrpSpPr>
              <a:grpSpLocks/>
            </p:cNvGrpSpPr>
            <p:nvPr/>
          </p:nvGrpSpPr>
          <p:grpSpPr bwMode="auto">
            <a:xfrm>
              <a:off x="1632" y="1728"/>
              <a:ext cx="48" cy="48"/>
              <a:chOff x="1584" y="1776"/>
              <a:chExt cx="144" cy="144"/>
            </a:xfrm>
          </p:grpSpPr>
          <p:sp>
            <p:nvSpPr>
              <p:cNvPr id="186106" name="Oval 76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07" name="Oval 76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08" name="Oval 76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09" name="Oval 76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110" name="AutoShape 766"/>
              <p:cNvCxnSpPr>
                <a:cxnSpLocks noChangeShapeType="1"/>
                <a:stCxn id="186106" idx="6"/>
                <a:endCxn id="186107"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111" name="AutoShape 767"/>
              <p:cNvCxnSpPr>
                <a:cxnSpLocks noChangeShapeType="1"/>
                <a:stCxn id="186106" idx="5"/>
                <a:endCxn id="186109"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112" name="AutoShape 768"/>
              <p:cNvCxnSpPr>
                <a:cxnSpLocks noChangeShapeType="1"/>
                <a:stCxn id="186108" idx="6"/>
                <a:endCxn id="186109"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113" name="Group 769"/>
          <p:cNvGrpSpPr>
            <a:grpSpLocks/>
          </p:cNvGrpSpPr>
          <p:nvPr/>
        </p:nvGrpSpPr>
        <p:grpSpPr bwMode="auto">
          <a:xfrm>
            <a:off x="4705350" y="3703613"/>
            <a:ext cx="152400" cy="152400"/>
            <a:chOff x="1608" y="1704"/>
            <a:chExt cx="96" cy="96"/>
          </a:xfrm>
        </p:grpSpPr>
        <p:sp>
          <p:nvSpPr>
            <p:cNvPr id="186114" name="Rectangle 77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115" name="Group 771"/>
            <p:cNvGrpSpPr>
              <a:grpSpLocks/>
            </p:cNvGrpSpPr>
            <p:nvPr/>
          </p:nvGrpSpPr>
          <p:grpSpPr bwMode="auto">
            <a:xfrm>
              <a:off x="1632" y="1728"/>
              <a:ext cx="48" cy="48"/>
              <a:chOff x="1584" y="1776"/>
              <a:chExt cx="144" cy="144"/>
            </a:xfrm>
          </p:grpSpPr>
          <p:sp>
            <p:nvSpPr>
              <p:cNvPr id="186116" name="Oval 77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17" name="Oval 77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18" name="Oval 77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19" name="Oval 77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120" name="AutoShape 776"/>
              <p:cNvCxnSpPr>
                <a:cxnSpLocks noChangeShapeType="1"/>
                <a:stCxn id="186116" idx="6"/>
                <a:endCxn id="186117"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121" name="AutoShape 777"/>
              <p:cNvCxnSpPr>
                <a:cxnSpLocks noChangeShapeType="1"/>
                <a:stCxn id="186116" idx="5"/>
                <a:endCxn id="186119"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122" name="AutoShape 778"/>
              <p:cNvCxnSpPr>
                <a:cxnSpLocks noChangeShapeType="1"/>
                <a:stCxn id="186118" idx="6"/>
                <a:endCxn id="186119"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123" name="Group 779"/>
          <p:cNvGrpSpPr>
            <a:grpSpLocks/>
          </p:cNvGrpSpPr>
          <p:nvPr/>
        </p:nvGrpSpPr>
        <p:grpSpPr bwMode="auto">
          <a:xfrm>
            <a:off x="4857750" y="3703613"/>
            <a:ext cx="152400" cy="152400"/>
            <a:chOff x="1608" y="1704"/>
            <a:chExt cx="96" cy="96"/>
          </a:xfrm>
        </p:grpSpPr>
        <p:sp>
          <p:nvSpPr>
            <p:cNvPr id="186124" name="Rectangle 78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125" name="Group 781"/>
            <p:cNvGrpSpPr>
              <a:grpSpLocks/>
            </p:cNvGrpSpPr>
            <p:nvPr/>
          </p:nvGrpSpPr>
          <p:grpSpPr bwMode="auto">
            <a:xfrm>
              <a:off x="1632" y="1728"/>
              <a:ext cx="48" cy="48"/>
              <a:chOff x="1584" y="1776"/>
              <a:chExt cx="144" cy="144"/>
            </a:xfrm>
          </p:grpSpPr>
          <p:sp>
            <p:nvSpPr>
              <p:cNvPr id="186126" name="Oval 78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27" name="Oval 78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28" name="Oval 78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29" name="Oval 78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130" name="AutoShape 786"/>
              <p:cNvCxnSpPr>
                <a:cxnSpLocks noChangeShapeType="1"/>
                <a:stCxn id="186126" idx="6"/>
                <a:endCxn id="186127"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131" name="AutoShape 787"/>
              <p:cNvCxnSpPr>
                <a:cxnSpLocks noChangeShapeType="1"/>
                <a:stCxn id="186126" idx="5"/>
                <a:endCxn id="186129"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132" name="AutoShape 788"/>
              <p:cNvCxnSpPr>
                <a:cxnSpLocks noChangeShapeType="1"/>
                <a:stCxn id="186128" idx="6"/>
                <a:endCxn id="186129"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133" name="Group 789"/>
          <p:cNvGrpSpPr>
            <a:grpSpLocks/>
          </p:cNvGrpSpPr>
          <p:nvPr/>
        </p:nvGrpSpPr>
        <p:grpSpPr bwMode="auto">
          <a:xfrm>
            <a:off x="5010150" y="3703613"/>
            <a:ext cx="152400" cy="152400"/>
            <a:chOff x="1608" y="1704"/>
            <a:chExt cx="96" cy="96"/>
          </a:xfrm>
        </p:grpSpPr>
        <p:sp>
          <p:nvSpPr>
            <p:cNvPr id="186134" name="Rectangle 79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135" name="Group 791"/>
            <p:cNvGrpSpPr>
              <a:grpSpLocks/>
            </p:cNvGrpSpPr>
            <p:nvPr/>
          </p:nvGrpSpPr>
          <p:grpSpPr bwMode="auto">
            <a:xfrm>
              <a:off x="1632" y="1728"/>
              <a:ext cx="48" cy="48"/>
              <a:chOff x="1584" y="1776"/>
              <a:chExt cx="144" cy="144"/>
            </a:xfrm>
          </p:grpSpPr>
          <p:sp>
            <p:nvSpPr>
              <p:cNvPr id="186136" name="Oval 79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37" name="Oval 79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38" name="Oval 79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39" name="Oval 79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140" name="AutoShape 796"/>
              <p:cNvCxnSpPr>
                <a:cxnSpLocks noChangeShapeType="1"/>
                <a:stCxn id="186136" idx="6"/>
                <a:endCxn id="186137"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141" name="AutoShape 797"/>
              <p:cNvCxnSpPr>
                <a:cxnSpLocks noChangeShapeType="1"/>
                <a:stCxn id="186136" idx="5"/>
                <a:endCxn id="186139"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142" name="AutoShape 798"/>
              <p:cNvCxnSpPr>
                <a:cxnSpLocks noChangeShapeType="1"/>
                <a:stCxn id="186138" idx="6"/>
                <a:endCxn id="186139"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143" name="Group 799"/>
          <p:cNvGrpSpPr>
            <a:grpSpLocks/>
          </p:cNvGrpSpPr>
          <p:nvPr/>
        </p:nvGrpSpPr>
        <p:grpSpPr bwMode="auto">
          <a:xfrm>
            <a:off x="5162550" y="3703613"/>
            <a:ext cx="152400" cy="152400"/>
            <a:chOff x="1608" y="1704"/>
            <a:chExt cx="96" cy="96"/>
          </a:xfrm>
        </p:grpSpPr>
        <p:sp>
          <p:nvSpPr>
            <p:cNvPr id="186144" name="Rectangle 80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145" name="Group 801"/>
            <p:cNvGrpSpPr>
              <a:grpSpLocks/>
            </p:cNvGrpSpPr>
            <p:nvPr/>
          </p:nvGrpSpPr>
          <p:grpSpPr bwMode="auto">
            <a:xfrm>
              <a:off x="1632" y="1728"/>
              <a:ext cx="48" cy="48"/>
              <a:chOff x="1584" y="1776"/>
              <a:chExt cx="144" cy="144"/>
            </a:xfrm>
          </p:grpSpPr>
          <p:sp>
            <p:nvSpPr>
              <p:cNvPr id="186146" name="Oval 80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47" name="Oval 80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48" name="Oval 80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49" name="Oval 80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150" name="AutoShape 806"/>
              <p:cNvCxnSpPr>
                <a:cxnSpLocks noChangeShapeType="1"/>
                <a:stCxn id="186146" idx="6"/>
                <a:endCxn id="186147"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151" name="AutoShape 807"/>
              <p:cNvCxnSpPr>
                <a:cxnSpLocks noChangeShapeType="1"/>
                <a:stCxn id="186146" idx="5"/>
                <a:endCxn id="186149"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152" name="AutoShape 808"/>
              <p:cNvCxnSpPr>
                <a:cxnSpLocks noChangeShapeType="1"/>
                <a:stCxn id="186148" idx="6"/>
                <a:endCxn id="186149" idx="2"/>
              </p:cNvCxnSpPr>
              <p:nvPr/>
            </p:nvCxnSpPr>
            <p:spPr bwMode="auto">
              <a:xfrm>
                <a:off x="1632" y="1896"/>
                <a:ext cx="48" cy="0"/>
              </a:xfrm>
              <a:prstGeom prst="straightConnector1">
                <a:avLst/>
              </a:prstGeom>
              <a:noFill/>
              <a:ln w="9525">
                <a:solidFill>
                  <a:schemeClr val="tx1"/>
                </a:solidFill>
                <a:round/>
                <a:headEnd/>
                <a:tailEnd/>
              </a:ln>
              <a:effectLst/>
            </p:spPr>
          </p:cxnSp>
        </p:grpSp>
      </p:grpSp>
      <p:sp>
        <p:nvSpPr>
          <p:cNvPr id="186153" name="Oval 809"/>
          <p:cNvSpPr>
            <a:spLocks noChangeArrowheads="1"/>
          </p:cNvSpPr>
          <p:nvPr/>
        </p:nvSpPr>
        <p:spPr bwMode="auto">
          <a:xfrm>
            <a:off x="4972050" y="3894113"/>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54" name="Oval 810"/>
          <p:cNvSpPr>
            <a:spLocks noChangeArrowheads="1"/>
          </p:cNvSpPr>
          <p:nvPr/>
        </p:nvSpPr>
        <p:spPr bwMode="auto">
          <a:xfrm>
            <a:off x="4972050" y="4046513"/>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155" name="Group 811"/>
          <p:cNvGrpSpPr>
            <a:grpSpLocks/>
          </p:cNvGrpSpPr>
          <p:nvPr/>
        </p:nvGrpSpPr>
        <p:grpSpPr bwMode="auto">
          <a:xfrm>
            <a:off x="4705350" y="4160813"/>
            <a:ext cx="152400" cy="152400"/>
            <a:chOff x="1608" y="1704"/>
            <a:chExt cx="96" cy="96"/>
          </a:xfrm>
        </p:grpSpPr>
        <p:sp>
          <p:nvSpPr>
            <p:cNvPr id="186156" name="Rectangle 812"/>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157" name="Group 813"/>
            <p:cNvGrpSpPr>
              <a:grpSpLocks/>
            </p:cNvGrpSpPr>
            <p:nvPr/>
          </p:nvGrpSpPr>
          <p:grpSpPr bwMode="auto">
            <a:xfrm>
              <a:off x="1632" y="1728"/>
              <a:ext cx="48" cy="48"/>
              <a:chOff x="1584" y="1776"/>
              <a:chExt cx="144" cy="144"/>
            </a:xfrm>
          </p:grpSpPr>
          <p:sp>
            <p:nvSpPr>
              <p:cNvPr id="186158" name="Oval 814"/>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59" name="Oval 815"/>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60" name="Oval 816"/>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61" name="Oval 817"/>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162" name="AutoShape 818"/>
              <p:cNvCxnSpPr>
                <a:cxnSpLocks noChangeShapeType="1"/>
                <a:stCxn id="186158" idx="6"/>
                <a:endCxn id="186159"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163" name="AutoShape 819"/>
              <p:cNvCxnSpPr>
                <a:cxnSpLocks noChangeShapeType="1"/>
                <a:stCxn id="186158" idx="5"/>
                <a:endCxn id="186161"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164" name="AutoShape 820"/>
              <p:cNvCxnSpPr>
                <a:cxnSpLocks noChangeShapeType="1"/>
                <a:stCxn id="186160" idx="6"/>
                <a:endCxn id="186161"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165" name="Group 821"/>
          <p:cNvGrpSpPr>
            <a:grpSpLocks/>
          </p:cNvGrpSpPr>
          <p:nvPr/>
        </p:nvGrpSpPr>
        <p:grpSpPr bwMode="auto">
          <a:xfrm>
            <a:off x="4857750" y="4160813"/>
            <a:ext cx="152400" cy="152400"/>
            <a:chOff x="1608" y="1704"/>
            <a:chExt cx="96" cy="96"/>
          </a:xfrm>
        </p:grpSpPr>
        <p:sp>
          <p:nvSpPr>
            <p:cNvPr id="186166" name="Rectangle 822"/>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167" name="Group 823"/>
            <p:cNvGrpSpPr>
              <a:grpSpLocks/>
            </p:cNvGrpSpPr>
            <p:nvPr/>
          </p:nvGrpSpPr>
          <p:grpSpPr bwMode="auto">
            <a:xfrm>
              <a:off x="1632" y="1728"/>
              <a:ext cx="48" cy="48"/>
              <a:chOff x="1584" y="1776"/>
              <a:chExt cx="144" cy="144"/>
            </a:xfrm>
          </p:grpSpPr>
          <p:sp>
            <p:nvSpPr>
              <p:cNvPr id="186168" name="Oval 824"/>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69" name="Oval 825"/>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70" name="Oval 826"/>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71" name="Oval 827"/>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172" name="AutoShape 828"/>
              <p:cNvCxnSpPr>
                <a:cxnSpLocks noChangeShapeType="1"/>
                <a:stCxn id="186168" idx="6"/>
                <a:endCxn id="186169"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173" name="AutoShape 829"/>
              <p:cNvCxnSpPr>
                <a:cxnSpLocks noChangeShapeType="1"/>
                <a:stCxn id="186168" idx="5"/>
                <a:endCxn id="186171"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174" name="AutoShape 830"/>
              <p:cNvCxnSpPr>
                <a:cxnSpLocks noChangeShapeType="1"/>
                <a:stCxn id="186170" idx="6"/>
                <a:endCxn id="186171"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175" name="Group 831"/>
          <p:cNvGrpSpPr>
            <a:grpSpLocks/>
          </p:cNvGrpSpPr>
          <p:nvPr/>
        </p:nvGrpSpPr>
        <p:grpSpPr bwMode="auto">
          <a:xfrm>
            <a:off x="5010150" y="4160813"/>
            <a:ext cx="152400" cy="152400"/>
            <a:chOff x="1608" y="1704"/>
            <a:chExt cx="96" cy="96"/>
          </a:xfrm>
        </p:grpSpPr>
        <p:sp>
          <p:nvSpPr>
            <p:cNvPr id="186176" name="Rectangle 832"/>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177" name="Group 833"/>
            <p:cNvGrpSpPr>
              <a:grpSpLocks/>
            </p:cNvGrpSpPr>
            <p:nvPr/>
          </p:nvGrpSpPr>
          <p:grpSpPr bwMode="auto">
            <a:xfrm>
              <a:off x="1632" y="1728"/>
              <a:ext cx="48" cy="48"/>
              <a:chOff x="1584" y="1776"/>
              <a:chExt cx="144" cy="144"/>
            </a:xfrm>
          </p:grpSpPr>
          <p:sp>
            <p:nvSpPr>
              <p:cNvPr id="186178" name="Oval 834"/>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79" name="Oval 835"/>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80" name="Oval 836"/>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81" name="Oval 837"/>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182" name="AutoShape 838"/>
              <p:cNvCxnSpPr>
                <a:cxnSpLocks noChangeShapeType="1"/>
                <a:stCxn id="186178" idx="6"/>
                <a:endCxn id="186179"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183" name="AutoShape 839"/>
              <p:cNvCxnSpPr>
                <a:cxnSpLocks noChangeShapeType="1"/>
                <a:stCxn id="186178" idx="5"/>
                <a:endCxn id="186181"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184" name="AutoShape 840"/>
              <p:cNvCxnSpPr>
                <a:cxnSpLocks noChangeShapeType="1"/>
                <a:stCxn id="186180" idx="6"/>
                <a:endCxn id="186181"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185" name="Group 841"/>
          <p:cNvGrpSpPr>
            <a:grpSpLocks/>
          </p:cNvGrpSpPr>
          <p:nvPr/>
        </p:nvGrpSpPr>
        <p:grpSpPr bwMode="auto">
          <a:xfrm>
            <a:off x="5162550" y="4160813"/>
            <a:ext cx="152400" cy="152400"/>
            <a:chOff x="1608" y="1704"/>
            <a:chExt cx="96" cy="96"/>
          </a:xfrm>
        </p:grpSpPr>
        <p:sp>
          <p:nvSpPr>
            <p:cNvPr id="186186" name="Rectangle 842"/>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187" name="Group 843"/>
            <p:cNvGrpSpPr>
              <a:grpSpLocks/>
            </p:cNvGrpSpPr>
            <p:nvPr/>
          </p:nvGrpSpPr>
          <p:grpSpPr bwMode="auto">
            <a:xfrm>
              <a:off x="1632" y="1728"/>
              <a:ext cx="48" cy="48"/>
              <a:chOff x="1584" y="1776"/>
              <a:chExt cx="144" cy="144"/>
            </a:xfrm>
          </p:grpSpPr>
          <p:sp>
            <p:nvSpPr>
              <p:cNvPr id="186188" name="Oval 844"/>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89" name="Oval 845"/>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90" name="Oval 846"/>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91" name="Oval 847"/>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192" name="AutoShape 848"/>
              <p:cNvCxnSpPr>
                <a:cxnSpLocks noChangeShapeType="1"/>
                <a:stCxn id="186188" idx="6"/>
                <a:endCxn id="186189"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193" name="AutoShape 849"/>
              <p:cNvCxnSpPr>
                <a:cxnSpLocks noChangeShapeType="1"/>
                <a:stCxn id="186188" idx="5"/>
                <a:endCxn id="186191"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194" name="AutoShape 850"/>
              <p:cNvCxnSpPr>
                <a:cxnSpLocks noChangeShapeType="1"/>
                <a:stCxn id="186190" idx="6"/>
                <a:endCxn id="186191"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195" name="Group 851"/>
          <p:cNvGrpSpPr>
            <a:grpSpLocks/>
          </p:cNvGrpSpPr>
          <p:nvPr/>
        </p:nvGrpSpPr>
        <p:grpSpPr bwMode="auto">
          <a:xfrm>
            <a:off x="4705350" y="4313213"/>
            <a:ext cx="152400" cy="152400"/>
            <a:chOff x="1608" y="1704"/>
            <a:chExt cx="96" cy="96"/>
          </a:xfrm>
        </p:grpSpPr>
        <p:sp>
          <p:nvSpPr>
            <p:cNvPr id="186196" name="Rectangle 852"/>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197" name="Group 853"/>
            <p:cNvGrpSpPr>
              <a:grpSpLocks/>
            </p:cNvGrpSpPr>
            <p:nvPr/>
          </p:nvGrpSpPr>
          <p:grpSpPr bwMode="auto">
            <a:xfrm>
              <a:off x="1632" y="1728"/>
              <a:ext cx="48" cy="48"/>
              <a:chOff x="1584" y="1776"/>
              <a:chExt cx="144" cy="144"/>
            </a:xfrm>
          </p:grpSpPr>
          <p:sp>
            <p:nvSpPr>
              <p:cNvPr id="186198" name="Oval 854"/>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199" name="Oval 855"/>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00" name="Oval 856"/>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01" name="Oval 857"/>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202" name="AutoShape 858"/>
              <p:cNvCxnSpPr>
                <a:cxnSpLocks noChangeShapeType="1"/>
                <a:stCxn id="186198" idx="6"/>
                <a:endCxn id="186199"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203" name="AutoShape 859"/>
              <p:cNvCxnSpPr>
                <a:cxnSpLocks noChangeShapeType="1"/>
                <a:stCxn id="186198" idx="5"/>
                <a:endCxn id="186201"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204" name="AutoShape 860"/>
              <p:cNvCxnSpPr>
                <a:cxnSpLocks noChangeShapeType="1"/>
                <a:stCxn id="186200" idx="6"/>
                <a:endCxn id="186201"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205" name="Group 861"/>
          <p:cNvGrpSpPr>
            <a:grpSpLocks/>
          </p:cNvGrpSpPr>
          <p:nvPr/>
        </p:nvGrpSpPr>
        <p:grpSpPr bwMode="auto">
          <a:xfrm>
            <a:off x="4857750" y="4313213"/>
            <a:ext cx="152400" cy="152400"/>
            <a:chOff x="1608" y="1704"/>
            <a:chExt cx="96" cy="96"/>
          </a:xfrm>
        </p:grpSpPr>
        <p:sp>
          <p:nvSpPr>
            <p:cNvPr id="186206" name="Rectangle 862"/>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207" name="Group 863"/>
            <p:cNvGrpSpPr>
              <a:grpSpLocks/>
            </p:cNvGrpSpPr>
            <p:nvPr/>
          </p:nvGrpSpPr>
          <p:grpSpPr bwMode="auto">
            <a:xfrm>
              <a:off x="1632" y="1728"/>
              <a:ext cx="48" cy="48"/>
              <a:chOff x="1584" y="1776"/>
              <a:chExt cx="144" cy="144"/>
            </a:xfrm>
          </p:grpSpPr>
          <p:sp>
            <p:nvSpPr>
              <p:cNvPr id="186208" name="Oval 864"/>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09" name="Oval 865"/>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10" name="Oval 866"/>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11" name="Oval 867"/>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212" name="AutoShape 868"/>
              <p:cNvCxnSpPr>
                <a:cxnSpLocks noChangeShapeType="1"/>
                <a:stCxn id="186208" idx="6"/>
                <a:endCxn id="186209"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213" name="AutoShape 869"/>
              <p:cNvCxnSpPr>
                <a:cxnSpLocks noChangeShapeType="1"/>
                <a:stCxn id="186208" idx="5"/>
                <a:endCxn id="186211"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214" name="AutoShape 870"/>
              <p:cNvCxnSpPr>
                <a:cxnSpLocks noChangeShapeType="1"/>
                <a:stCxn id="186210" idx="6"/>
                <a:endCxn id="186211"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215" name="Group 871"/>
          <p:cNvGrpSpPr>
            <a:grpSpLocks/>
          </p:cNvGrpSpPr>
          <p:nvPr/>
        </p:nvGrpSpPr>
        <p:grpSpPr bwMode="auto">
          <a:xfrm>
            <a:off x="5010150" y="4313213"/>
            <a:ext cx="152400" cy="152400"/>
            <a:chOff x="1608" y="1704"/>
            <a:chExt cx="96" cy="96"/>
          </a:xfrm>
        </p:grpSpPr>
        <p:sp>
          <p:nvSpPr>
            <p:cNvPr id="186216" name="Rectangle 872"/>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217" name="Group 873"/>
            <p:cNvGrpSpPr>
              <a:grpSpLocks/>
            </p:cNvGrpSpPr>
            <p:nvPr/>
          </p:nvGrpSpPr>
          <p:grpSpPr bwMode="auto">
            <a:xfrm>
              <a:off x="1632" y="1728"/>
              <a:ext cx="48" cy="48"/>
              <a:chOff x="1584" y="1776"/>
              <a:chExt cx="144" cy="144"/>
            </a:xfrm>
          </p:grpSpPr>
          <p:sp>
            <p:nvSpPr>
              <p:cNvPr id="186218" name="Oval 874"/>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19" name="Oval 875"/>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20" name="Oval 876"/>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21" name="Oval 877"/>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222" name="AutoShape 878"/>
              <p:cNvCxnSpPr>
                <a:cxnSpLocks noChangeShapeType="1"/>
                <a:stCxn id="186218" idx="6"/>
                <a:endCxn id="186219"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223" name="AutoShape 879"/>
              <p:cNvCxnSpPr>
                <a:cxnSpLocks noChangeShapeType="1"/>
                <a:stCxn id="186218" idx="5"/>
                <a:endCxn id="186221"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224" name="AutoShape 880"/>
              <p:cNvCxnSpPr>
                <a:cxnSpLocks noChangeShapeType="1"/>
                <a:stCxn id="186220" idx="6"/>
                <a:endCxn id="186221"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225" name="Group 881"/>
          <p:cNvGrpSpPr>
            <a:grpSpLocks/>
          </p:cNvGrpSpPr>
          <p:nvPr/>
        </p:nvGrpSpPr>
        <p:grpSpPr bwMode="auto">
          <a:xfrm>
            <a:off x="5162550" y="4313213"/>
            <a:ext cx="152400" cy="152400"/>
            <a:chOff x="1608" y="1704"/>
            <a:chExt cx="96" cy="96"/>
          </a:xfrm>
        </p:grpSpPr>
        <p:sp>
          <p:nvSpPr>
            <p:cNvPr id="186226" name="Rectangle 882"/>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227" name="Group 883"/>
            <p:cNvGrpSpPr>
              <a:grpSpLocks/>
            </p:cNvGrpSpPr>
            <p:nvPr/>
          </p:nvGrpSpPr>
          <p:grpSpPr bwMode="auto">
            <a:xfrm>
              <a:off x="1632" y="1728"/>
              <a:ext cx="48" cy="48"/>
              <a:chOff x="1584" y="1776"/>
              <a:chExt cx="144" cy="144"/>
            </a:xfrm>
          </p:grpSpPr>
          <p:sp>
            <p:nvSpPr>
              <p:cNvPr id="186228" name="Oval 884"/>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29" name="Oval 885"/>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30" name="Oval 886"/>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31" name="Oval 887"/>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232" name="AutoShape 888"/>
              <p:cNvCxnSpPr>
                <a:cxnSpLocks noChangeShapeType="1"/>
                <a:stCxn id="186228" idx="6"/>
                <a:endCxn id="186229"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233" name="AutoShape 889"/>
              <p:cNvCxnSpPr>
                <a:cxnSpLocks noChangeShapeType="1"/>
                <a:stCxn id="186228" idx="5"/>
                <a:endCxn id="186231"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234" name="AutoShape 890"/>
              <p:cNvCxnSpPr>
                <a:cxnSpLocks noChangeShapeType="1"/>
                <a:stCxn id="186230" idx="6"/>
                <a:endCxn id="186231" idx="2"/>
              </p:cNvCxnSpPr>
              <p:nvPr/>
            </p:nvCxnSpPr>
            <p:spPr bwMode="auto">
              <a:xfrm>
                <a:off x="1632" y="1896"/>
                <a:ext cx="48" cy="0"/>
              </a:xfrm>
              <a:prstGeom prst="straightConnector1">
                <a:avLst/>
              </a:prstGeom>
              <a:noFill/>
              <a:ln w="9525">
                <a:solidFill>
                  <a:schemeClr val="tx1"/>
                </a:solidFill>
                <a:round/>
                <a:headEnd/>
                <a:tailEnd/>
              </a:ln>
              <a:effectLst/>
            </p:spPr>
          </p:cxnSp>
        </p:grpSp>
      </p:grpSp>
      <p:sp>
        <p:nvSpPr>
          <p:cNvPr id="186235" name="Rectangle 891"/>
          <p:cNvSpPr>
            <a:spLocks noChangeArrowheads="1"/>
          </p:cNvSpPr>
          <p:nvPr/>
        </p:nvSpPr>
        <p:spPr bwMode="auto">
          <a:xfrm>
            <a:off x="3638550" y="1874813"/>
            <a:ext cx="1066800" cy="2286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PC Hash</a:t>
            </a:r>
          </a:p>
        </p:txBody>
      </p:sp>
      <p:cxnSp>
        <p:nvCxnSpPr>
          <p:cNvPr id="186236" name="AutoShape 892"/>
          <p:cNvCxnSpPr>
            <a:cxnSpLocks noChangeShapeType="1"/>
            <a:stCxn id="186235" idx="2"/>
            <a:endCxn id="185986" idx="1"/>
          </p:cNvCxnSpPr>
          <p:nvPr/>
        </p:nvCxnSpPr>
        <p:spPr bwMode="auto">
          <a:xfrm rot="16200000" flipH="1">
            <a:off x="4419600" y="1855763"/>
            <a:ext cx="114300" cy="609600"/>
          </a:xfrm>
          <a:prstGeom prst="bentConnector2">
            <a:avLst/>
          </a:prstGeom>
          <a:noFill/>
          <a:ln w="9525">
            <a:solidFill>
              <a:schemeClr val="tx1"/>
            </a:solidFill>
            <a:miter lim="800000"/>
            <a:headEnd/>
            <a:tailEnd type="triangle" w="med" len="med"/>
          </a:ln>
          <a:effectLst/>
        </p:spPr>
      </p:cxnSp>
      <p:cxnSp>
        <p:nvCxnSpPr>
          <p:cNvPr id="186237" name="AutoShape 893"/>
          <p:cNvCxnSpPr>
            <a:cxnSpLocks noChangeShapeType="1"/>
            <a:stCxn id="185986" idx="3"/>
            <a:endCxn id="186084" idx="3"/>
          </p:cNvCxnSpPr>
          <p:nvPr/>
        </p:nvCxnSpPr>
        <p:spPr bwMode="auto">
          <a:xfrm flipH="1">
            <a:off x="5010150" y="2217713"/>
            <a:ext cx="304800" cy="1409700"/>
          </a:xfrm>
          <a:prstGeom prst="curvedConnector3">
            <a:avLst>
              <a:gd name="adj1" fmla="val -75000"/>
            </a:avLst>
          </a:prstGeom>
          <a:noFill/>
          <a:ln w="19050">
            <a:solidFill>
              <a:srgbClr val="FF0000"/>
            </a:solidFill>
            <a:round/>
            <a:headEnd/>
            <a:tailEnd type="triangle" w="lg" len="med"/>
          </a:ln>
          <a:effectLst/>
        </p:spPr>
      </p:cxnSp>
      <p:sp>
        <p:nvSpPr>
          <p:cNvPr id="186238" name="Text Box 894"/>
          <p:cNvSpPr txBox="1">
            <a:spLocks noChangeArrowheads="1"/>
          </p:cNvSpPr>
          <p:nvPr/>
        </p:nvSpPr>
        <p:spPr bwMode="auto">
          <a:xfrm>
            <a:off x="4238625" y="4587850"/>
            <a:ext cx="1408113" cy="641350"/>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a:solidFill>
                  <a:srgbClr val="000000"/>
                </a:solidFill>
                <a:latin typeface="Gill Sans MT" pitchFamily="34" charset="0"/>
              </a:rPr>
              <a:t>Shared set of</a:t>
            </a:r>
          </a:p>
          <a:p>
            <a:pPr algn="ctr" fontAlgn="base">
              <a:spcBef>
                <a:spcPct val="0"/>
              </a:spcBef>
              <a:spcAft>
                <a:spcPct val="0"/>
              </a:spcAft>
            </a:pPr>
            <a:r>
              <a:rPr lang="en-US">
                <a:solidFill>
                  <a:srgbClr val="000000"/>
                </a:solidFill>
                <a:latin typeface="Gill Sans MT" pitchFamily="34" charset="0"/>
              </a:rPr>
              <a:t>patterns</a:t>
            </a:r>
          </a:p>
        </p:txBody>
      </p:sp>
      <p:sp>
        <p:nvSpPr>
          <p:cNvPr id="186239" name="Rectangle 895"/>
          <p:cNvSpPr>
            <a:spLocks noChangeArrowheads="1"/>
          </p:cNvSpPr>
          <p:nvPr/>
        </p:nvSpPr>
        <p:spPr bwMode="auto">
          <a:xfrm>
            <a:off x="7162800" y="2941613"/>
            <a:ext cx="609600" cy="15240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40" name="Rectangle 896"/>
          <p:cNvSpPr>
            <a:spLocks noChangeArrowheads="1"/>
          </p:cNvSpPr>
          <p:nvPr/>
        </p:nvSpPr>
        <p:spPr bwMode="auto">
          <a:xfrm>
            <a:off x="7239000" y="1874813"/>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241" name="Group 897"/>
          <p:cNvGrpSpPr>
            <a:grpSpLocks/>
          </p:cNvGrpSpPr>
          <p:nvPr/>
        </p:nvGrpSpPr>
        <p:grpSpPr bwMode="auto">
          <a:xfrm>
            <a:off x="7162800" y="2941613"/>
            <a:ext cx="152400" cy="152400"/>
            <a:chOff x="1608" y="1704"/>
            <a:chExt cx="96" cy="96"/>
          </a:xfrm>
        </p:grpSpPr>
        <p:sp>
          <p:nvSpPr>
            <p:cNvPr id="186242" name="Rectangle 89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243" name="Group 899"/>
            <p:cNvGrpSpPr>
              <a:grpSpLocks/>
            </p:cNvGrpSpPr>
            <p:nvPr/>
          </p:nvGrpSpPr>
          <p:grpSpPr bwMode="auto">
            <a:xfrm>
              <a:off x="1632" y="1728"/>
              <a:ext cx="48" cy="48"/>
              <a:chOff x="1584" y="1776"/>
              <a:chExt cx="144" cy="144"/>
            </a:xfrm>
          </p:grpSpPr>
          <p:sp>
            <p:nvSpPr>
              <p:cNvPr id="186244" name="Oval 90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45" name="Oval 90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46" name="Oval 90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47" name="Oval 90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248" name="AutoShape 904"/>
              <p:cNvCxnSpPr>
                <a:cxnSpLocks noChangeShapeType="1"/>
                <a:stCxn id="186244" idx="6"/>
                <a:endCxn id="186245"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249" name="AutoShape 905"/>
              <p:cNvCxnSpPr>
                <a:cxnSpLocks noChangeShapeType="1"/>
                <a:stCxn id="186244" idx="5"/>
                <a:endCxn id="186247"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250" name="AutoShape 906"/>
              <p:cNvCxnSpPr>
                <a:cxnSpLocks noChangeShapeType="1"/>
                <a:stCxn id="186246" idx="6"/>
                <a:endCxn id="186247"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251" name="Group 907"/>
          <p:cNvGrpSpPr>
            <a:grpSpLocks/>
          </p:cNvGrpSpPr>
          <p:nvPr/>
        </p:nvGrpSpPr>
        <p:grpSpPr bwMode="auto">
          <a:xfrm>
            <a:off x="7315200" y="2941613"/>
            <a:ext cx="152400" cy="152400"/>
            <a:chOff x="1608" y="1704"/>
            <a:chExt cx="96" cy="96"/>
          </a:xfrm>
        </p:grpSpPr>
        <p:sp>
          <p:nvSpPr>
            <p:cNvPr id="186252" name="Rectangle 90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253" name="Group 909"/>
            <p:cNvGrpSpPr>
              <a:grpSpLocks/>
            </p:cNvGrpSpPr>
            <p:nvPr/>
          </p:nvGrpSpPr>
          <p:grpSpPr bwMode="auto">
            <a:xfrm>
              <a:off x="1632" y="1728"/>
              <a:ext cx="48" cy="48"/>
              <a:chOff x="1584" y="1776"/>
              <a:chExt cx="144" cy="144"/>
            </a:xfrm>
          </p:grpSpPr>
          <p:sp>
            <p:nvSpPr>
              <p:cNvPr id="186254" name="Oval 91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55" name="Oval 91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56" name="Oval 91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57" name="Oval 91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258" name="AutoShape 914"/>
              <p:cNvCxnSpPr>
                <a:cxnSpLocks noChangeShapeType="1"/>
                <a:stCxn id="186254" idx="6"/>
                <a:endCxn id="186255"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259" name="AutoShape 915"/>
              <p:cNvCxnSpPr>
                <a:cxnSpLocks noChangeShapeType="1"/>
                <a:stCxn id="186254" idx="5"/>
                <a:endCxn id="186257"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260" name="AutoShape 916"/>
              <p:cNvCxnSpPr>
                <a:cxnSpLocks noChangeShapeType="1"/>
                <a:stCxn id="186256" idx="6"/>
                <a:endCxn id="186257"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261" name="Group 917"/>
          <p:cNvGrpSpPr>
            <a:grpSpLocks/>
          </p:cNvGrpSpPr>
          <p:nvPr/>
        </p:nvGrpSpPr>
        <p:grpSpPr bwMode="auto">
          <a:xfrm>
            <a:off x="7467600" y="2941613"/>
            <a:ext cx="152400" cy="152400"/>
            <a:chOff x="1608" y="1704"/>
            <a:chExt cx="96" cy="96"/>
          </a:xfrm>
        </p:grpSpPr>
        <p:sp>
          <p:nvSpPr>
            <p:cNvPr id="186262" name="Rectangle 91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263" name="Group 919"/>
            <p:cNvGrpSpPr>
              <a:grpSpLocks/>
            </p:cNvGrpSpPr>
            <p:nvPr/>
          </p:nvGrpSpPr>
          <p:grpSpPr bwMode="auto">
            <a:xfrm>
              <a:off x="1632" y="1728"/>
              <a:ext cx="48" cy="48"/>
              <a:chOff x="1584" y="1776"/>
              <a:chExt cx="144" cy="144"/>
            </a:xfrm>
          </p:grpSpPr>
          <p:sp>
            <p:nvSpPr>
              <p:cNvPr id="186264" name="Oval 92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65" name="Oval 92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66" name="Oval 92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67" name="Oval 92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268" name="AutoShape 924"/>
              <p:cNvCxnSpPr>
                <a:cxnSpLocks noChangeShapeType="1"/>
                <a:stCxn id="186264" idx="6"/>
                <a:endCxn id="186265"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269" name="AutoShape 925"/>
              <p:cNvCxnSpPr>
                <a:cxnSpLocks noChangeShapeType="1"/>
                <a:stCxn id="186264" idx="5"/>
                <a:endCxn id="186267"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270" name="AutoShape 926"/>
              <p:cNvCxnSpPr>
                <a:cxnSpLocks noChangeShapeType="1"/>
                <a:stCxn id="186266" idx="6"/>
                <a:endCxn id="186267"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271" name="Group 927"/>
          <p:cNvGrpSpPr>
            <a:grpSpLocks/>
          </p:cNvGrpSpPr>
          <p:nvPr/>
        </p:nvGrpSpPr>
        <p:grpSpPr bwMode="auto">
          <a:xfrm>
            <a:off x="7620000" y="2941613"/>
            <a:ext cx="152400" cy="152400"/>
            <a:chOff x="1608" y="1704"/>
            <a:chExt cx="96" cy="96"/>
          </a:xfrm>
        </p:grpSpPr>
        <p:sp>
          <p:nvSpPr>
            <p:cNvPr id="186272" name="Rectangle 92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273" name="Group 929"/>
            <p:cNvGrpSpPr>
              <a:grpSpLocks/>
            </p:cNvGrpSpPr>
            <p:nvPr/>
          </p:nvGrpSpPr>
          <p:grpSpPr bwMode="auto">
            <a:xfrm>
              <a:off x="1632" y="1728"/>
              <a:ext cx="48" cy="48"/>
              <a:chOff x="1584" y="1776"/>
              <a:chExt cx="144" cy="144"/>
            </a:xfrm>
          </p:grpSpPr>
          <p:sp>
            <p:nvSpPr>
              <p:cNvPr id="186274" name="Oval 93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75" name="Oval 93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76" name="Oval 93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77" name="Oval 93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278" name="AutoShape 934"/>
              <p:cNvCxnSpPr>
                <a:cxnSpLocks noChangeShapeType="1"/>
                <a:stCxn id="186274" idx="6"/>
                <a:endCxn id="186275"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279" name="AutoShape 935"/>
              <p:cNvCxnSpPr>
                <a:cxnSpLocks noChangeShapeType="1"/>
                <a:stCxn id="186274" idx="5"/>
                <a:endCxn id="186277"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280" name="AutoShape 936"/>
              <p:cNvCxnSpPr>
                <a:cxnSpLocks noChangeShapeType="1"/>
                <a:stCxn id="186276" idx="6"/>
                <a:endCxn id="186277"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281" name="Group 937"/>
          <p:cNvGrpSpPr>
            <a:grpSpLocks/>
          </p:cNvGrpSpPr>
          <p:nvPr/>
        </p:nvGrpSpPr>
        <p:grpSpPr bwMode="auto">
          <a:xfrm>
            <a:off x="7162800" y="3094013"/>
            <a:ext cx="152400" cy="152400"/>
            <a:chOff x="1608" y="1704"/>
            <a:chExt cx="96" cy="96"/>
          </a:xfrm>
        </p:grpSpPr>
        <p:sp>
          <p:nvSpPr>
            <p:cNvPr id="186282" name="Rectangle 93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283" name="Group 939"/>
            <p:cNvGrpSpPr>
              <a:grpSpLocks/>
            </p:cNvGrpSpPr>
            <p:nvPr/>
          </p:nvGrpSpPr>
          <p:grpSpPr bwMode="auto">
            <a:xfrm>
              <a:off x="1632" y="1728"/>
              <a:ext cx="48" cy="48"/>
              <a:chOff x="1584" y="1776"/>
              <a:chExt cx="144" cy="144"/>
            </a:xfrm>
          </p:grpSpPr>
          <p:sp>
            <p:nvSpPr>
              <p:cNvPr id="186284" name="Oval 94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85" name="Oval 94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86" name="Oval 94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87" name="Oval 94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288" name="AutoShape 944"/>
              <p:cNvCxnSpPr>
                <a:cxnSpLocks noChangeShapeType="1"/>
                <a:stCxn id="186284" idx="6"/>
                <a:endCxn id="186285"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289" name="AutoShape 945"/>
              <p:cNvCxnSpPr>
                <a:cxnSpLocks noChangeShapeType="1"/>
                <a:stCxn id="186284" idx="5"/>
                <a:endCxn id="186287"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290" name="AutoShape 946"/>
              <p:cNvCxnSpPr>
                <a:cxnSpLocks noChangeShapeType="1"/>
                <a:stCxn id="186286" idx="6"/>
                <a:endCxn id="186287"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291" name="Group 947"/>
          <p:cNvGrpSpPr>
            <a:grpSpLocks/>
          </p:cNvGrpSpPr>
          <p:nvPr/>
        </p:nvGrpSpPr>
        <p:grpSpPr bwMode="auto">
          <a:xfrm>
            <a:off x="7315200" y="3094013"/>
            <a:ext cx="152400" cy="152400"/>
            <a:chOff x="1608" y="1704"/>
            <a:chExt cx="96" cy="96"/>
          </a:xfrm>
        </p:grpSpPr>
        <p:sp>
          <p:nvSpPr>
            <p:cNvPr id="186292" name="Rectangle 94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293" name="Group 949"/>
            <p:cNvGrpSpPr>
              <a:grpSpLocks/>
            </p:cNvGrpSpPr>
            <p:nvPr/>
          </p:nvGrpSpPr>
          <p:grpSpPr bwMode="auto">
            <a:xfrm>
              <a:off x="1632" y="1728"/>
              <a:ext cx="48" cy="48"/>
              <a:chOff x="1584" y="1776"/>
              <a:chExt cx="144" cy="144"/>
            </a:xfrm>
          </p:grpSpPr>
          <p:sp>
            <p:nvSpPr>
              <p:cNvPr id="186294" name="Oval 95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95" name="Oval 95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96" name="Oval 95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297" name="Oval 95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298" name="AutoShape 954"/>
              <p:cNvCxnSpPr>
                <a:cxnSpLocks noChangeShapeType="1"/>
                <a:stCxn id="186294" idx="6"/>
                <a:endCxn id="186295"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299" name="AutoShape 955"/>
              <p:cNvCxnSpPr>
                <a:cxnSpLocks noChangeShapeType="1"/>
                <a:stCxn id="186294" idx="5"/>
                <a:endCxn id="186297"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300" name="AutoShape 956"/>
              <p:cNvCxnSpPr>
                <a:cxnSpLocks noChangeShapeType="1"/>
                <a:stCxn id="186296" idx="6"/>
                <a:endCxn id="186297"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301" name="Group 957"/>
          <p:cNvGrpSpPr>
            <a:grpSpLocks/>
          </p:cNvGrpSpPr>
          <p:nvPr/>
        </p:nvGrpSpPr>
        <p:grpSpPr bwMode="auto">
          <a:xfrm>
            <a:off x="7467600" y="3094013"/>
            <a:ext cx="152400" cy="152400"/>
            <a:chOff x="1608" y="1704"/>
            <a:chExt cx="96" cy="96"/>
          </a:xfrm>
        </p:grpSpPr>
        <p:sp>
          <p:nvSpPr>
            <p:cNvPr id="186302" name="Rectangle 95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303" name="Group 959"/>
            <p:cNvGrpSpPr>
              <a:grpSpLocks/>
            </p:cNvGrpSpPr>
            <p:nvPr/>
          </p:nvGrpSpPr>
          <p:grpSpPr bwMode="auto">
            <a:xfrm>
              <a:off x="1632" y="1728"/>
              <a:ext cx="48" cy="48"/>
              <a:chOff x="1584" y="1776"/>
              <a:chExt cx="144" cy="144"/>
            </a:xfrm>
          </p:grpSpPr>
          <p:sp>
            <p:nvSpPr>
              <p:cNvPr id="186304" name="Oval 96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05" name="Oval 96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06" name="Oval 96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07" name="Oval 96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308" name="AutoShape 964"/>
              <p:cNvCxnSpPr>
                <a:cxnSpLocks noChangeShapeType="1"/>
                <a:stCxn id="186304" idx="6"/>
                <a:endCxn id="186305"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309" name="AutoShape 965"/>
              <p:cNvCxnSpPr>
                <a:cxnSpLocks noChangeShapeType="1"/>
                <a:stCxn id="186304" idx="5"/>
                <a:endCxn id="186307"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310" name="AutoShape 966"/>
              <p:cNvCxnSpPr>
                <a:cxnSpLocks noChangeShapeType="1"/>
                <a:stCxn id="186306" idx="6"/>
                <a:endCxn id="186307"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311" name="Group 967"/>
          <p:cNvGrpSpPr>
            <a:grpSpLocks/>
          </p:cNvGrpSpPr>
          <p:nvPr/>
        </p:nvGrpSpPr>
        <p:grpSpPr bwMode="auto">
          <a:xfrm>
            <a:off x="7620000" y="3094013"/>
            <a:ext cx="152400" cy="152400"/>
            <a:chOff x="1608" y="1704"/>
            <a:chExt cx="96" cy="96"/>
          </a:xfrm>
        </p:grpSpPr>
        <p:sp>
          <p:nvSpPr>
            <p:cNvPr id="186312" name="Rectangle 96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313" name="Group 969"/>
            <p:cNvGrpSpPr>
              <a:grpSpLocks/>
            </p:cNvGrpSpPr>
            <p:nvPr/>
          </p:nvGrpSpPr>
          <p:grpSpPr bwMode="auto">
            <a:xfrm>
              <a:off x="1632" y="1728"/>
              <a:ext cx="48" cy="48"/>
              <a:chOff x="1584" y="1776"/>
              <a:chExt cx="144" cy="144"/>
            </a:xfrm>
          </p:grpSpPr>
          <p:sp>
            <p:nvSpPr>
              <p:cNvPr id="186314" name="Oval 97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15" name="Oval 97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16" name="Oval 97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17" name="Oval 97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318" name="AutoShape 974"/>
              <p:cNvCxnSpPr>
                <a:cxnSpLocks noChangeShapeType="1"/>
                <a:stCxn id="186314" idx="6"/>
                <a:endCxn id="186315"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319" name="AutoShape 975"/>
              <p:cNvCxnSpPr>
                <a:cxnSpLocks noChangeShapeType="1"/>
                <a:stCxn id="186314" idx="5"/>
                <a:endCxn id="186317"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320" name="AutoShape 976"/>
              <p:cNvCxnSpPr>
                <a:cxnSpLocks noChangeShapeType="1"/>
                <a:stCxn id="186316" idx="6"/>
                <a:endCxn id="186317" idx="2"/>
              </p:cNvCxnSpPr>
              <p:nvPr/>
            </p:nvCxnSpPr>
            <p:spPr bwMode="auto">
              <a:xfrm>
                <a:off x="1632" y="1896"/>
                <a:ext cx="48" cy="0"/>
              </a:xfrm>
              <a:prstGeom prst="straightConnector1">
                <a:avLst/>
              </a:prstGeom>
              <a:noFill/>
              <a:ln w="9525">
                <a:solidFill>
                  <a:schemeClr val="tx1"/>
                </a:solidFill>
                <a:round/>
                <a:headEnd/>
                <a:tailEnd/>
              </a:ln>
              <a:effectLst/>
            </p:spPr>
          </p:cxnSp>
        </p:grpSp>
      </p:grpSp>
      <p:sp>
        <p:nvSpPr>
          <p:cNvPr id="186321" name="Rectangle 977"/>
          <p:cNvSpPr>
            <a:spLocks noChangeArrowheads="1"/>
          </p:cNvSpPr>
          <p:nvPr/>
        </p:nvSpPr>
        <p:spPr bwMode="auto">
          <a:xfrm>
            <a:off x="7239000" y="1951013"/>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22" name="Rectangle 978"/>
          <p:cNvSpPr>
            <a:spLocks noChangeArrowheads="1"/>
          </p:cNvSpPr>
          <p:nvPr/>
        </p:nvSpPr>
        <p:spPr bwMode="auto">
          <a:xfrm>
            <a:off x="7239000" y="2027213"/>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23" name="Rectangle 979"/>
          <p:cNvSpPr>
            <a:spLocks noChangeArrowheads="1"/>
          </p:cNvSpPr>
          <p:nvPr/>
        </p:nvSpPr>
        <p:spPr bwMode="auto">
          <a:xfrm>
            <a:off x="7239000" y="2103413"/>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24" name="Rectangle 980"/>
          <p:cNvSpPr>
            <a:spLocks noChangeArrowheads="1"/>
          </p:cNvSpPr>
          <p:nvPr/>
        </p:nvSpPr>
        <p:spPr bwMode="auto">
          <a:xfrm>
            <a:off x="7239000" y="2179613"/>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25" name="Rectangle 981"/>
          <p:cNvSpPr>
            <a:spLocks noChangeArrowheads="1"/>
          </p:cNvSpPr>
          <p:nvPr/>
        </p:nvSpPr>
        <p:spPr bwMode="auto">
          <a:xfrm>
            <a:off x="7239000" y="2255813"/>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26" name="Rectangle 982"/>
          <p:cNvSpPr>
            <a:spLocks noChangeArrowheads="1"/>
          </p:cNvSpPr>
          <p:nvPr/>
        </p:nvSpPr>
        <p:spPr bwMode="auto">
          <a:xfrm>
            <a:off x="7239000" y="2713013"/>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27" name="Rectangle 983"/>
          <p:cNvSpPr>
            <a:spLocks noChangeArrowheads="1"/>
          </p:cNvSpPr>
          <p:nvPr/>
        </p:nvSpPr>
        <p:spPr bwMode="auto">
          <a:xfrm>
            <a:off x="7239000" y="1874813"/>
            <a:ext cx="533400" cy="914400"/>
          </a:xfrm>
          <a:prstGeom prst="rect">
            <a:avLst/>
          </a:prstGeom>
          <a:noFill/>
          <a:ln w="25400">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28" name="Oval 984"/>
          <p:cNvSpPr>
            <a:spLocks noChangeArrowheads="1"/>
          </p:cNvSpPr>
          <p:nvPr/>
        </p:nvSpPr>
        <p:spPr bwMode="auto">
          <a:xfrm>
            <a:off x="7467600" y="2408213"/>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29" name="Oval 985"/>
          <p:cNvSpPr>
            <a:spLocks noChangeArrowheads="1"/>
          </p:cNvSpPr>
          <p:nvPr/>
        </p:nvSpPr>
        <p:spPr bwMode="auto">
          <a:xfrm>
            <a:off x="7467600" y="2560613"/>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330" name="Group 986"/>
          <p:cNvGrpSpPr>
            <a:grpSpLocks/>
          </p:cNvGrpSpPr>
          <p:nvPr/>
        </p:nvGrpSpPr>
        <p:grpSpPr bwMode="auto">
          <a:xfrm>
            <a:off x="7162800" y="3246413"/>
            <a:ext cx="152400" cy="152400"/>
            <a:chOff x="1608" y="1704"/>
            <a:chExt cx="96" cy="96"/>
          </a:xfrm>
        </p:grpSpPr>
        <p:sp>
          <p:nvSpPr>
            <p:cNvPr id="186331" name="Rectangle 98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332" name="Group 988"/>
            <p:cNvGrpSpPr>
              <a:grpSpLocks/>
            </p:cNvGrpSpPr>
            <p:nvPr/>
          </p:nvGrpSpPr>
          <p:grpSpPr bwMode="auto">
            <a:xfrm>
              <a:off x="1632" y="1728"/>
              <a:ext cx="48" cy="48"/>
              <a:chOff x="1584" y="1776"/>
              <a:chExt cx="144" cy="144"/>
            </a:xfrm>
          </p:grpSpPr>
          <p:sp>
            <p:nvSpPr>
              <p:cNvPr id="186333" name="Oval 98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34" name="Oval 99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35" name="Oval 99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36" name="Oval 99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337" name="AutoShape 993"/>
              <p:cNvCxnSpPr>
                <a:cxnSpLocks noChangeShapeType="1"/>
                <a:stCxn id="186333" idx="6"/>
                <a:endCxn id="18633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338" name="AutoShape 994"/>
              <p:cNvCxnSpPr>
                <a:cxnSpLocks noChangeShapeType="1"/>
                <a:stCxn id="186333" idx="5"/>
                <a:endCxn id="18633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339" name="AutoShape 995"/>
              <p:cNvCxnSpPr>
                <a:cxnSpLocks noChangeShapeType="1"/>
                <a:stCxn id="186335" idx="6"/>
                <a:endCxn id="18633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340" name="Group 996"/>
          <p:cNvGrpSpPr>
            <a:grpSpLocks/>
          </p:cNvGrpSpPr>
          <p:nvPr/>
        </p:nvGrpSpPr>
        <p:grpSpPr bwMode="auto">
          <a:xfrm>
            <a:off x="7315200" y="3246413"/>
            <a:ext cx="152400" cy="152400"/>
            <a:chOff x="1608" y="1704"/>
            <a:chExt cx="96" cy="96"/>
          </a:xfrm>
        </p:grpSpPr>
        <p:sp>
          <p:nvSpPr>
            <p:cNvPr id="186341" name="Rectangle 99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342" name="Group 998"/>
            <p:cNvGrpSpPr>
              <a:grpSpLocks/>
            </p:cNvGrpSpPr>
            <p:nvPr/>
          </p:nvGrpSpPr>
          <p:grpSpPr bwMode="auto">
            <a:xfrm>
              <a:off x="1632" y="1728"/>
              <a:ext cx="48" cy="48"/>
              <a:chOff x="1584" y="1776"/>
              <a:chExt cx="144" cy="144"/>
            </a:xfrm>
          </p:grpSpPr>
          <p:sp>
            <p:nvSpPr>
              <p:cNvPr id="186343" name="Oval 99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44" name="Oval 100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45" name="Oval 100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46" name="Oval 100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347" name="AutoShape 1003"/>
              <p:cNvCxnSpPr>
                <a:cxnSpLocks noChangeShapeType="1"/>
                <a:stCxn id="186343" idx="6"/>
                <a:endCxn id="18634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348" name="AutoShape 1004"/>
              <p:cNvCxnSpPr>
                <a:cxnSpLocks noChangeShapeType="1"/>
                <a:stCxn id="186343" idx="5"/>
                <a:endCxn id="18634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349" name="AutoShape 1005"/>
              <p:cNvCxnSpPr>
                <a:cxnSpLocks noChangeShapeType="1"/>
                <a:stCxn id="186345" idx="6"/>
                <a:endCxn id="18634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350" name="Group 1006"/>
          <p:cNvGrpSpPr>
            <a:grpSpLocks/>
          </p:cNvGrpSpPr>
          <p:nvPr/>
        </p:nvGrpSpPr>
        <p:grpSpPr bwMode="auto">
          <a:xfrm>
            <a:off x="7467600" y="3246413"/>
            <a:ext cx="152400" cy="152400"/>
            <a:chOff x="1608" y="1704"/>
            <a:chExt cx="96" cy="96"/>
          </a:xfrm>
        </p:grpSpPr>
        <p:sp>
          <p:nvSpPr>
            <p:cNvPr id="186351" name="Rectangle 100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352" name="Group 1008"/>
            <p:cNvGrpSpPr>
              <a:grpSpLocks/>
            </p:cNvGrpSpPr>
            <p:nvPr/>
          </p:nvGrpSpPr>
          <p:grpSpPr bwMode="auto">
            <a:xfrm>
              <a:off x="1632" y="1728"/>
              <a:ext cx="48" cy="48"/>
              <a:chOff x="1584" y="1776"/>
              <a:chExt cx="144" cy="144"/>
            </a:xfrm>
          </p:grpSpPr>
          <p:sp>
            <p:nvSpPr>
              <p:cNvPr id="186353" name="Oval 100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54" name="Oval 101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55" name="Oval 101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56" name="Oval 101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357" name="AutoShape 1013"/>
              <p:cNvCxnSpPr>
                <a:cxnSpLocks noChangeShapeType="1"/>
                <a:stCxn id="186353" idx="6"/>
                <a:endCxn id="18635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6358" name="AutoShape 1014"/>
              <p:cNvCxnSpPr>
                <a:cxnSpLocks noChangeShapeType="1"/>
                <a:stCxn id="186353" idx="5"/>
                <a:endCxn id="18635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6359" name="AutoShape 1015"/>
              <p:cNvCxnSpPr>
                <a:cxnSpLocks noChangeShapeType="1"/>
                <a:stCxn id="186355" idx="6"/>
                <a:endCxn id="18635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6360" name="Group 1016"/>
          <p:cNvGrpSpPr>
            <a:grpSpLocks/>
          </p:cNvGrpSpPr>
          <p:nvPr/>
        </p:nvGrpSpPr>
        <p:grpSpPr bwMode="auto">
          <a:xfrm>
            <a:off x="7620000" y="3246413"/>
            <a:ext cx="152400" cy="152400"/>
            <a:chOff x="1608" y="1704"/>
            <a:chExt cx="96" cy="96"/>
          </a:xfrm>
        </p:grpSpPr>
        <p:sp>
          <p:nvSpPr>
            <p:cNvPr id="186361" name="Rectangle 101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6362" name="Group 1018"/>
            <p:cNvGrpSpPr>
              <a:grpSpLocks/>
            </p:cNvGrpSpPr>
            <p:nvPr/>
          </p:nvGrpSpPr>
          <p:grpSpPr bwMode="auto">
            <a:xfrm>
              <a:off x="1632" y="1728"/>
              <a:ext cx="48" cy="48"/>
              <a:chOff x="1584" y="1776"/>
              <a:chExt cx="144" cy="144"/>
            </a:xfrm>
          </p:grpSpPr>
          <p:sp>
            <p:nvSpPr>
              <p:cNvPr id="186363" name="Oval 101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64" name="Oval 102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65" name="Oval 102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6366" name="Oval 102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6367" name="AutoShape 1023"/>
              <p:cNvCxnSpPr>
                <a:cxnSpLocks noChangeShapeType="1"/>
                <a:stCxn id="186363" idx="6"/>
                <a:endCxn id="18636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7392" name="AutoShape 1024"/>
              <p:cNvCxnSpPr>
                <a:cxnSpLocks noChangeShapeType="1"/>
                <a:stCxn id="186363" idx="5"/>
                <a:endCxn id="18636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7393" name="AutoShape 1025"/>
              <p:cNvCxnSpPr>
                <a:cxnSpLocks noChangeShapeType="1"/>
                <a:stCxn id="186365" idx="6"/>
                <a:endCxn id="18636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7394" name="Group 1026"/>
          <p:cNvGrpSpPr>
            <a:grpSpLocks/>
          </p:cNvGrpSpPr>
          <p:nvPr/>
        </p:nvGrpSpPr>
        <p:grpSpPr bwMode="auto">
          <a:xfrm>
            <a:off x="7162800" y="3398813"/>
            <a:ext cx="152400" cy="152400"/>
            <a:chOff x="1608" y="1704"/>
            <a:chExt cx="96" cy="96"/>
          </a:xfrm>
        </p:grpSpPr>
        <p:sp>
          <p:nvSpPr>
            <p:cNvPr id="187395" name="Rectangle 102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7396" name="Group 1028"/>
            <p:cNvGrpSpPr>
              <a:grpSpLocks/>
            </p:cNvGrpSpPr>
            <p:nvPr/>
          </p:nvGrpSpPr>
          <p:grpSpPr bwMode="auto">
            <a:xfrm>
              <a:off x="1632" y="1728"/>
              <a:ext cx="48" cy="48"/>
              <a:chOff x="1584" y="1776"/>
              <a:chExt cx="144" cy="144"/>
            </a:xfrm>
          </p:grpSpPr>
          <p:sp>
            <p:nvSpPr>
              <p:cNvPr id="187397" name="Oval 102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398" name="Oval 103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399" name="Oval 103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00" name="Oval 103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7401" name="AutoShape 1033"/>
              <p:cNvCxnSpPr>
                <a:cxnSpLocks noChangeShapeType="1"/>
                <a:stCxn id="187397" idx="6"/>
                <a:endCxn id="18739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7402" name="AutoShape 1034"/>
              <p:cNvCxnSpPr>
                <a:cxnSpLocks noChangeShapeType="1"/>
                <a:stCxn id="187397" idx="5"/>
                <a:endCxn id="18740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7403" name="AutoShape 1035"/>
              <p:cNvCxnSpPr>
                <a:cxnSpLocks noChangeShapeType="1"/>
                <a:stCxn id="187399" idx="6"/>
                <a:endCxn id="187400"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7404" name="Group 1036"/>
          <p:cNvGrpSpPr>
            <a:grpSpLocks/>
          </p:cNvGrpSpPr>
          <p:nvPr/>
        </p:nvGrpSpPr>
        <p:grpSpPr bwMode="auto">
          <a:xfrm>
            <a:off x="7315200" y="3398813"/>
            <a:ext cx="152400" cy="152400"/>
            <a:chOff x="1608" y="1704"/>
            <a:chExt cx="96" cy="96"/>
          </a:xfrm>
        </p:grpSpPr>
        <p:sp>
          <p:nvSpPr>
            <p:cNvPr id="187405" name="Rectangle 103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7406" name="Group 1038"/>
            <p:cNvGrpSpPr>
              <a:grpSpLocks/>
            </p:cNvGrpSpPr>
            <p:nvPr/>
          </p:nvGrpSpPr>
          <p:grpSpPr bwMode="auto">
            <a:xfrm>
              <a:off x="1632" y="1728"/>
              <a:ext cx="48" cy="48"/>
              <a:chOff x="1584" y="1776"/>
              <a:chExt cx="144" cy="144"/>
            </a:xfrm>
          </p:grpSpPr>
          <p:sp>
            <p:nvSpPr>
              <p:cNvPr id="187407" name="Oval 103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08" name="Oval 104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09" name="Oval 104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10" name="Oval 104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7411" name="AutoShape 1043"/>
              <p:cNvCxnSpPr>
                <a:cxnSpLocks noChangeShapeType="1"/>
                <a:stCxn id="187407" idx="6"/>
                <a:endCxn id="18740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7412" name="AutoShape 1044"/>
              <p:cNvCxnSpPr>
                <a:cxnSpLocks noChangeShapeType="1"/>
                <a:stCxn id="187407" idx="5"/>
                <a:endCxn id="18741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7413" name="AutoShape 1045"/>
              <p:cNvCxnSpPr>
                <a:cxnSpLocks noChangeShapeType="1"/>
                <a:stCxn id="187409" idx="6"/>
                <a:endCxn id="187410"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7414" name="Group 1046"/>
          <p:cNvGrpSpPr>
            <a:grpSpLocks/>
          </p:cNvGrpSpPr>
          <p:nvPr/>
        </p:nvGrpSpPr>
        <p:grpSpPr bwMode="auto">
          <a:xfrm>
            <a:off x="7467600" y="3398813"/>
            <a:ext cx="152400" cy="152400"/>
            <a:chOff x="1608" y="1704"/>
            <a:chExt cx="96" cy="96"/>
          </a:xfrm>
        </p:grpSpPr>
        <p:sp>
          <p:nvSpPr>
            <p:cNvPr id="187415" name="Rectangle 104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7416" name="Group 1048"/>
            <p:cNvGrpSpPr>
              <a:grpSpLocks/>
            </p:cNvGrpSpPr>
            <p:nvPr/>
          </p:nvGrpSpPr>
          <p:grpSpPr bwMode="auto">
            <a:xfrm>
              <a:off x="1632" y="1728"/>
              <a:ext cx="48" cy="48"/>
              <a:chOff x="1584" y="1776"/>
              <a:chExt cx="144" cy="144"/>
            </a:xfrm>
          </p:grpSpPr>
          <p:sp>
            <p:nvSpPr>
              <p:cNvPr id="187417" name="Oval 104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18" name="Oval 105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19" name="Oval 105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20" name="Oval 105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7421" name="AutoShape 1053"/>
              <p:cNvCxnSpPr>
                <a:cxnSpLocks noChangeShapeType="1"/>
                <a:stCxn id="187417" idx="6"/>
                <a:endCxn id="18741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7422" name="AutoShape 1054"/>
              <p:cNvCxnSpPr>
                <a:cxnSpLocks noChangeShapeType="1"/>
                <a:stCxn id="187417" idx="5"/>
                <a:endCxn id="18742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7423" name="AutoShape 1055"/>
              <p:cNvCxnSpPr>
                <a:cxnSpLocks noChangeShapeType="1"/>
                <a:stCxn id="187419" idx="6"/>
                <a:endCxn id="187420"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7424" name="Group 1056"/>
          <p:cNvGrpSpPr>
            <a:grpSpLocks/>
          </p:cNvGrpSpPr>
          <p:nvPr/>
        </p:nvGrpSpPr>
        <p:grpSpPr bwMode="auto">
          <a:xfrm>
            <a:off x="7620000" y="3398813"/>
            <a:ext cx="152400" cy="152400"/>
            <a:chOff x="1608" y="1704"/>
            <a:chExt cx="96" cy="96"/>
          </a:xfrm>
        </p:grpSpPr>
        <p:sp>
          <p:nvSpPr>
            <p:cNvPr id="187425" name="Rectangle 105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7426" name="Group 1058"/>
            <p:cNvGrpSpPr>
              <a:grpSpLocks/>
            </p:cNvGrpSpPr>
            <p:nvPr/>
          </p:nvGrpSpPr>
          <p:grpSpPr bwMode="auto">
            <a:xfrm>
              <a:off x="1632" y="1728"/>
              <a:ext cx="48" cy="48"/>
              <a:chOff x="1584" y="1776"/>
              <a:chExt cx="144" cy="144"/>
            </a:xfrm>
          </p:grpSpPr>
          <p:sp>
            <p:nvSpPr>
              <p:cNvPr id="187427" name="Oval 105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28" name="Oval 106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29" name="Oval 106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30" name="Oval 106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7431" name="AutoShape 1063"/>
              <p:cNvCxnSpPr>
                <a:cxnSpLocks noChangeShapeType="1"/>
                <a:stCxn id="187427" idx="6"/>
                <a:endCxn id="18742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7432" name="AutoShape 1064"/>
              <p:cNvCxnSpPr>
                <a:cxnSpLocks noChangeShapeType="1"/>
                <a:stCxn id="187427" idx="5"/>
                <a:endCxn id="18743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7433" name="AutoShape 1065"/>
              <p:cNvCxnSpPr>
                <a:cxnSpLocks noChangeShapeType="1"/>
                <a:stCxn id="187429" idx="6"/>
                <a:endCxn id="187430"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7434" name="Group 1066"/>
          <p:cNvGrpSpPr>
            <a:grpSpLocks/>
          </p:cNvGrpSpPr>
          <p:nvPr/>
        </p:nvGrpSpPr>
        <p:grpSpPr bwMode="auto">
          <a:xfrm>
            <a:off x="7162800" y="3551213"/>
            <a:ext cx="152400" cy="152400"/>
            <a:chOff x="1608" y="1704"/>
            <a:chExt cx="96" cy="96"/>
          </a:xfrm>
        </p:grpSpPr>
        <p:sp>
          <p:nvSpPr>
            <p:cNvPr id="187435" name="Rectangle 106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7436" name="Group 1068"/>
            <p:cNvGrpSpPr>
              <a:grpSpLocks/>
            </p:cNvGrpSpPr>
            <p:nvPr/>
          </p:nvGrpSpPr>
          <p:grpSpPr bwMode="auto">
            <a:xfrm>
              <a:off x="1632" y="1728"/>
              <a:ext cx="48" cy="48"/>
              <a:chOff x="1584" y="1776"/>
              <a:chExt cx="144" cy="144"/>
            </a:xfrm>
          </p:grpSpPr>
          <p:sp>
            <p:nvSpPr>
              <p:cNvPr id="187437" name="Oval 106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38" name="Oval 107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39" name="Oval 107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40" name="Oval 107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7441" name="AutoShape 1073"/>
              <p:cNvCxnSpPr>
                <a:cxnSpLocks noChangeShapeType="1"/>
                <a:stCxn id="187437" idx="6"/>
                <a:endCxn id="18743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7442" name="AutoShape 1074"/>
              <p:cNvCxnSpPr>
                <a:cxnSpLocks noChangeShapeType="1"/>
                <a:stCxn id="187437" idx="5"/>
                <a:endCxn id="18744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7443" name="AutoShape 1075"/>
              <p:cNvCxnSpPr>
                <a:cxnSpLocks noChangeShapeType="1"/>
                <a:stCxn id="187439" idx="6"/>
                <a:endCxn id="187440"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7444" name="Group 1076"/>
          <p:cNvGrpSpPr>
            <a:grpSpLocks/>
          </p:cNvGrpSpPr>
          <p:nvPr/>
        </p:nvGrpSpPr>
        <p:grpSpPr bwMode="auto">
          <a:xfrm>
            <a:off x="7315200" y="3551213"/>
            <a:ext cx="152400" cy="152400"/>
            <a:chOff x="1608" y="1704"/>
            <a:chExt cx="96" cy="96"/>
          </a:xfrm>
        </p:grpSpPr>
        <p:sp>
          <p:nvSpPr>
            <p:cNvPr id="187445" name="Rectangle 107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7446" name="Group 1078"/>
            <p:cNvGrpSpPr>
              <a:grpSpLocks/>
            </p:cNvGrpSpPr>
            <p:nvPr/>
          </p:nvGrpSpPr>
          <p:grpSpPr bwMode="auto">
            <a:xfrm>
              <a:off x="1632" y="1728"/>
              <a:ext cx="48" cy="48"/>
              <a:chOff x="1584" y="1776"/>
              <a:chExt cx="144" cy="144"/>
            </a:xfrm>
          </p:grpSpPr>
          <p:sp>
            <p:nvSpPr>
              <p:cNvPr id="187447" name="Oval 107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48" name="Oval 108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49" name="Oval 108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50" name="Oval 108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7451" name="AutoShape 1083"/>
              <p:cNvCxnSpPr>
                <a:cxnSpLocks noChangeShapeType="1"/>
                <a:stCxn id="187447" idx="6"/>
                <a:endCxn id="18744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7452" name="AutoShape 1084"/>
              <p:cNvCxnSpPr>
                <a:cxnSpLocks noChangeShapeType="1"/>
                <a:stCxn id="187447" idx="5"/>
                <a:endCxn id="18745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7453" name="AutoShape 1085"/>
              <p:cNvCxnSpPr>
                <a:cxnSpLocks noChangeShapeType="1"/>
                <a:stCxn id="187449" idx="6"/>
                <a:endCxn id="187450"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7454" name="Group 1086"/>
          <p:cNvGrpSpPr>
            <a:grpSpLocks/>
          </p:cNvGrpSpPr>
          <p:nvPr/>
        </p:nvGrpSpPr>
        <p:grpSpPr bwMode="auto">
          <a:xfrm>
            <a:off x="7467600" y="3551213"/>
            <a:ext cx="152400" cy="152400"/>
            <a:chOff x="1608" y="1704"/>
            <a:chExt cx="96" cy="96"/>
          </a:xfrm>
        </p:grpSpPr>
        <p:sp>
          <p:nvSpPr>
            <p:cNvPr id="187455" name="Rectangle 108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7456" name="Group 1088"/>
            <p:cNvGrpSpPr>
              <a:grpSpLocks/>
            </p:cNvGrpSpPr>
            <p:nvPr/>
          </p:nvGrpSpPr>
          <p:grpSpPr bwMode="auto">
            <a:xfrm>
              <a:off x="1632" y="1728"/>
              <a:ext cx="48" cy="48"/>
              <a:chOff x="1584" y="1776"/>
              <a:chExt cx="144" cy="144"/>
            </a:xfrm>
          </p:grpSpPr>
          <p:sp>
            <p:nvSpPr>
              <p:cNvPr id="187457" name="Oval 108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58" name="Oval 109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59" name="Oval 109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60" name="Oval 109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7461" name="AutoShape 1093"/>
              <p:cNvCxnSpPr>
                <a:cxnSpLocks noChangeShapeType="1"/>
                <a:stCxn id="187457" idx="6"/>
                <a:endCxn id="18745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7462" name="AutoShape 1094"/>
              <p:cNvCxnSpPr>
                <a:cxnSpLocks noChangeShapeType="1"/>
                <a:stCxn id="187457" idx="5"/>
                <a:endCxn id="18746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7463" name="AutoShape 1095"/>
              <p:cNvCxnSpPr>
                <a:cxnSpLocks noChangeShapeType="1"/>
                <a:stCxn id="187459" idx="6"/>
                <a:endCxn id="187460"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7464" name="Group 1096"/>
          <p:cNvGrpSpPr>
            <a:grpSpLocks/>
          </p:cNvGrpSpPr>
          <p:nvPr/>
        </p:nvGrpSpPr>
        <p:grpSpPr bwMode="auto">
          <a:xfrm>
            <a:off x="7620000" y="3551213"/>
            <a:ext cx="152400" cy="152400"/>
            <a:chOff x="1608" y="1704"/>
            <a:chExt cx="96" cy="96"/>
          </a:xfrm>
        </p:grpSpPr>
        <p:sp>
          <p:nvSpPr>
            <p:cNvPr id="187465" name="Rectangle 109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7466" name="Group 1098"/>
            <p:cNvGrpSpPr>
              <a:grpSpLocks/>
            </p:cNvGrpSpPr>
            <p:nvPr/>
          </p:nvGrpSpPr>
          <p:grpSpPr bwMode="auto">
            <a:xfrm>
              <a:off x="1632" y="1728"/>
              <a:ext cx="48" cy="48"/>
              <a:chOff x="1584" y="1776"/>
              <a:chExt cx="144" cy="144"/>
            </a:xfrm>
          </p:grpSpPr>
          <p:sp>
            <p:nvSpPr>
              <p:cNvPr id="187467" name="Oval 109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68" name="Oval 110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69" name="Oval 110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70" name="Oval 110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7471" name="AutoShape 1103"/>
              <p:cNvCxnSpPr>
                <a:cxnSpLocks noChangeShapeType="1"/>
                <a:stCxn id="187467" idx="6"/>
                <a:endCxn id="18746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7472" name="AutoShape 1104"/>
              <p:cNvCxnSpPr>
                <a:cxnSpLocks noChangeShapeType="1"/>
                <a:stCxn id="187467" idx="5"/>
                <a:endCxn id="18747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7473" name="AutoShape 1105"/>
              <p:cNvCxnSpPr>
                <a:cxnSpLocks noChangeShapeType="1"/>
                <a:stCxn id="187469" idx="6"/>
                <a:endCxn id="187470"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7474" name="Group 1106"/>
          <p:cNvGrpSpPr>
            <a:grpSpLocks/>
          </p:cNvGrpSpPr>
          <p:nvPr/>
        </p:nvGrpSpPr>
        <p:grpSpPr bwMode="auto">
          <a:xfrm>
            <a:off x="7162800" y="3703613"/>
            <a:ext cx="152400" cy="152400"/>
            <a:chOff x="1608" y="1704"/>
            <a:chExt cx="96" cy="96"/>
          </a:xfrm>
        </p:grpSpPr>
        <p:sp>
          <p:nvSpPr>
            <p:cNvPr id="187475" name="Rectangle 110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7476" name="Group 1108"/>
            <p:cNvGrpSpPr>
              <a:grpSpLocks/>
            </p:cNvGrpSpPr>
            <p:nvPr/>
          </p:nvGrpSpPr>
          <p:grpSpPr bwMode="auto">
            <a:xfrm>
              <a:off x="1632" y="1728"/>
              <a:ext cx="48" cy="48"/>
              <a:chOff x="1584" y="1776"/>
              <a:chExt cx="144" cy="144"/>
            </a:xfrm>
          </p:grpSpPr>
          <p:sp>
            <p:nvSpPr>
              <p:cNvPr id="187477" name="Oval 110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78" name="Oval 111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79" name="Oval 111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80" name="Oval 111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7481" name="AutoShape 1113"/>
              <p:cNvCxnSpPr>
                <a:cxnSpLocks noChangeShapeType="1"/>
                <a:stCxn id="187477" idx="6"/>
                <a:endCxn id="18747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7482" name="AutoShape 1114"/>
              <p:cNvCxnSpPr>
                <a:cxnSpLocks noChangeShapeType="1"/>
                <a:stCxn id="187477" idx="5"/>
                <a:endCxn id="18748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7483" name="AutoShape 1115"/>
              <p:cNvCxnSpPr>
                <a:cxnSpLocks noChangeShapeType="1"/>
                <a:stCxn id="187479" idx="6"/>
                <a:endCxn id="187480"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7484" name="Group 1116"/>
          <p:cNvGrpSpPr>
            <a:grpSpLocks/>
          </p:cNvGrpSpPr>
          <p:nvPr/>
        </p:nvGrpSpPr>
        <p:grpSpPr bwMode="auto">
          <a:xfrm>
            <a:off x="7315200" y="3703613"/>
            <a:ext cx="152400" cy="152400"/>
            <a:chOff x="1608" y="1704"/>
            <a:chExt cx="96" cy="96"/>
          </a:xfrm>
        </p:grpSpPr>
        <p:sp>
          <p:nvSpPr>
            <p:cNvPr id="187485" name="Rectangle 111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7486" name="Group 1118"/>
            <p:cNvGrpSpPr>
              <a:grpSpLocks/>
            </p:cNvGrpSpPr>
            <p:nvPr/>
          </p:nvGrpSpPr>
          <p:grpSpPr bwMode="auto">
            <a:xfrm>
              <a:off x="1632" y="1728"/>
              <a:ext cx="48" cy="48"/>
              <a:chOff x="1584" y="1776"/>
              <a:chExt cx="144" cy="144"/>
            </a:xfrm>
          </p:grpSpPr>
          <p:sp>
            <p:nvSpPr>
              <p:cNvPr id="187487" name="Oval 111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88" name="Oval 112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89" name="Oval 112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90" name="Oval 112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7491" name="AutoShape 1123"/>
              <p:cNvCxnSpPr>
                <a:cxnSpLocks noChangeShapeType="1"/>
                <a:stCxn id="187487" idx="6"/>
                <a:endCxn id="18748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7492" name="AutoShape 1124"/>
              <p:cNvCxnSpPr>
                <a:cxnSpLocks noChangeShapeType="1"/>
                <a:stCxn id="187487" idx="5"/>
                <a:endCxn id="18749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7493" name="AutoShape 1125"/>
              <p:cNvCxnSpPr>
                <a:cxnSpLocks noChangeShapeType="1"/>
                <a:stCxn id="187489" idx="6"/>
                <a:endCxn id="187490"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7494" name="Group 1126"/>
          <p:cNvGrpSpPr>
            <a:grpSpLocks/>
          </p:cNvGrpSpPr>
          <p:nvPr/>
        </p:nvGrpSpPr>
        <p:grpSpPr bwMode="auto">
          <a:xfrm>
            <a:off x="7467600" y="3703613"/>
            <a:ext cx="152400" cy="152400"/>
            <a:chOff x="1608" y="1704"/>
            <a:chExt cx="96" cy="96"/>
          </a:xfrm>
        </p:grpSpPr>
        <p:sp>
          <p:nvSpPr>
            <p:cNvPr id="187495" name="Rectangle 112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7496" name="Group 1128"/>
            <p:cNvGrpSpPr>
              <a:grpSpLocks/>
            </p:cNvGrpSpPr>
            <p:nvPr/>
          </p:nvGrpSpPr>
          <p:grpSpPr bwMode="auto">
            <a:xfrm>
              <a:off x="1632" y="1728"/>
              <a:ext cx="48" cy="48"/>
              <a:chOff x="1584" y="1776"/>
              <a:chExt cx="144" cy="144"/>
            </a:xfrm>
          </p:grpSpPr>
          <p:sp>
            <p:nvSpPr>
              <p:cNvPr id="187497" name="Oval 112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98" name="Oval 113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499" name="Oval 113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00" name="Oval 113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7501" name="AutoShape 1133"/>
              <p:cNvCxnSpPr>
                <a:cxnSpLocks noChangeShapeType="1"/>
                <a:stCxn id="187497" idx="6"/>
                <a:endCxn id="18749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7502" name="AutoShape 1134"/>
              <p:cNvCxnSpPr>
                <a:cxnSpLocks noChangeShapeType="1"/>
                <a:stCxn id="187497" idx="5"/>
                <a:endCxn id="18750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7503" name="AutoShape 1135"/>
              <p:cNvCxnSpPr>
                <a:cxnSpLocks noChangeShapeType="1"/>
                <a:stCxn id="187499" idx="6"/>
                <a:endCxn id="187500"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7504" name="Group 1136"/>
          <p:cNvGrpSpPr>
            <a:grpSpLocks/>
          </p:cNvGrpSpPr>
          <p:nvPr/>
        </p:nvGrpSpPr>
        <p:grpSpPr bwMode="auto">
          <a:xfrm>
            <a:off x="7620000" y="3703613"/>
            <a:ext cx="152400" cy="152400"/>
            <a:chOff x="1608" y="1704"/>
            <a:chExt cx="96" cy="96"/>
          </a:xfrm>
        </p:grpSpPr>
        <p:sp>
          <p:nvSpPr>
            <p:cNvPr id="187505" name="Rectangle 113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7506" name="Group 1138"/>
            <p:cNvGrpSpPr>
              <a:grpSpLocks/>
            </p:cNvGrpSpPr>
            <p:nvPr/>
          </p:nvGrpSpPr>
          <p:grpSpPr bwMode="auto">
            <a:xfrm>
              <a:off x="1632" y="1728"/>
              <a:ext cx="48" cy="48"/>
              <a:chOff x="1584" y="1776"/>
              <a:chExt cx="144" cy="144"/>
            </a:xfrm>
          </p:grpSpPr>
          <p:sp>
            <p:nvSpPr>
              <p:cNvPr id="187507" name="Oval 113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08" name="Oval 114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09" name="Oval 114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10" name="Oval 114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7511" name="AutoShape 1143"/>
              <p:cNvCxnSpPr>
                <a:cxnSpLocks noChangeShapeType="1"/>
                <a:stCxn id="187507" idx="6"/>
                <a:endCxn id="18750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7512" name="AutoShape 1144"/>
              <p:cNvCxnSpPr>
                <a:cxnSpLocks noChangeShapeType="1"/>
                <a:stCxn id="187507" idx="5"/>
                <a:endCxn id="18751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7513" name="AutoShape 1145"/>
              <p:cNvCxnSpPr>
                <a:cxnSpLocks noChangeShapeType="1"/>
                <a:stCxn id="187509" idx="6"/>
                <a:endCxn id="187510" idx="2"/>
              </p:cNvCxnSpPr>
              <p:nvPr/>
            </p:nvCxnSpPr>
            <p:spPr bwMode="auto">
              <a:xfrm>
                <a:off x="1632" y="1896"/>
                <a:ext cx="48" cy="0"/>
              </a:xfrm>
              <a:prstGeom prst="straightConnector1">
                <a:avLst/>
              </a:prstGeom>
              <a:noFill/>
              <a:ln w="9525">
                <a:solidFill>
                  <a:schemeClr val="tx1"/>
                </a:solidFill>
                <a:round/>
                <a:headEnd/>
                <a:tailEnd/>
              </a:ln>
              <a:effectLst/>
            </p:spPr>
          </p:cxnSp>
        </p:grpSp>
      </p:grpSp>
      <p:sp>
        <p:nvSpPr>
          <p:cNvPr id="187514" name="Oval 1146"/>
          <p:cNvSpPr>
            <a:spLocks noChangeArrowheads="1"/>
          </p:cNvSpPr>
          <p:nvPr/>
        </p:nvSpPr>
        <p:spPr bwMode="auto">
          <a:xfrm>
            <a:off x="7429500" y="3894113"/>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15" name="Oval 1147"/>
          <p:cNvSpPr>
            <a:spLocks noChangeArrowheads="1"/>
          </p:cNvSpPr>
          <p:nvPr/>
        </p:nvSpPr>
        <p:spPr bwMode="auto">
          <a:xfrm>
            <a:off x="7429500" y="4046513"/>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7516" name="Group 1148"/>
          <p:cNvGrpSpPr>
            <a:grpSpLocks/>
          </p:cNvGrpSpPr>
          <p:nvPr/>
        </p:nvGrpSpPr>
        <p:grpSpPr bwMode="auto">
          <a:xfrm>
            <a:off x="7162800" y="4160813"/>
            <a:ext cx="152400" cy="152400"/>
            <a:chOff x="1608" y="1704"/>
            <a:chExt cx="96" cy="96"/>
          </a:xfrm>
        </p:grpSpPr>
        <p:sp>
          <p:nvSpPr>
            <p:cNvPr id="187517" name="Rectangle 114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7518" name="Group 1150"/>
            <p:cNvGrpSpPr>
              <a:grpSpLocks/>
            </p:cNvGrpSpPr>
            <p:nvPr/>
          </p:nvGrpSpPr>
          <p:grpSpPr bwMode="auto">
            <a:xfrm>
              <a:off x="1632" y="1728"/>
              <a:ext cx="48" cy="48"/>
              <a:chOff x="1584" y="1776"/>
              <a:chExt cx="144" cy="144"/>
            </a:xfrm>
          </p:grpSpPr>
          <p:sp>
            <p:nvSpPr>
              <p:cNvPr id="187519" name="Oval 115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20" name="Oval 115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21" name="Oval 115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22" name="Oval 115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7523" name="AutoShape 1155"/>
              <p:cNvCxnSpPr>
                <a:cxnSpLocks noChangeShapeType="1"/>
                <a:stCxn id="187519" idx="6"/>
                <a:endCxn id="18752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7524" name="AutoShape 1156"/>
              <p:cNvCxnSpPr>
                <a:cxnSpLocks noChangeShapeType="1"/>
                <a:stCxn id="187519" idx="5"/>
                <a:endCxn id="18752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7525" name="AutoShape 1157"/>
              <p:cNvCxnSpPr>
                <a:cxnSpLocks noChangeShapeType="1"/>
                <a:stCxn id="187521" idx="6"/>
                <a:endCxn id="18752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7526" name="Group 1158"/>
          <p:cNvGrpSpPr>
            <a:grpSpLocks/>
          </p:cNvGrpSpPr>
          <p:nvPr/>
        </p:nvGrpSpPr>
        <p:grpSpPr bwMode="auto">
          <a:xfrm>
            <a:off x="7315200" y="4160813"/>
            <a:ext cx="152400" cy="152400"/>
            <a:chOff x="1608" y="1704"/>
            <a:chExt cx="96" cy="96"/>
          </a:xfrm>
        </p:grpSpPr>
        <p:sp>
          <p:nvSpPr>
            <p:cNvPr id="187527" name="Rectangle 115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7528" name="Group 1160"/>
            <p:cNvGrpSpPr>
              <a:grpSpLocks/>
            </p:cNvGrpSpPr>
            <p:nvPr/>
          </p:nvGrpSpPr>
          <p:grpSpPr bwMode="auto">
            <a:xfrm>
              <a:off x="1632" y="1728"/>
              <a:ext cx="48" cy="48"/>
              <a:chOff x="1584" y="1776"/>
              <a:chExt cx="144" cy="144"/>
            </a:xfrm>
          </p:grpSpPr>
          <p:sp>
            <p:nvSpPr>
              <p:cNvPr id="187529" name="Oval 116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30" name="Oval 116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31" name="Oval 116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32" name="Oval 116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7533" name="AutoShape 1165"/>
              <p:cNvCxnSpPr>
                <a:cxnSpLocks noChangeShapeType="1"/>
                <a:stCxn id="187529" idx="6"/>
                <a:endCxn id="18753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7534" name="AutoShape 1166"/>
              <p:cNvCxnSpPr>
                <a:cxnSpLocks noChangeShapeType="1"/>
                <a:stCxn id="187529" idx="5"/>
                <a:endCxn id="18753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7535" name="AutoShape 1167"/>
              <p:cNvCxnSpPr>
                <a:cxnSpLocks noChangeShapeType="1"/>
                <a:stCxn id="187531" idx="6"/>
                <a:endCxn id="18753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7536" name="Group 1168"/>
          <p:cNvGrpSpPr>
            <a:grpSpLocks/>
          </p:cNvGrpSpPr>
          <p:nvPr/>
        </p:nvGrpSpPr>
        <p:grpSpPr bwMode="auto">
          <a:xfrm>
            <a:off x="7467600" y="4160813"/>
            <a:ext cx="152400" cy="152400"/>
            <a:chOff x="1608" y="1704"/>
            <a:chExt cx="96" cy="96"/>
          </a:xfrm>
        </p:grpSpPr>
        <p:sp>
          <p:nvSpPr>
            <p:cNvPr id="187537" name="Rectangle 116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7538" name="Group 1170"/>
            <p:cNvGrpSpPr>
              <a:grpSpLocks/>
            </p:cNvGrpSpPr>
            <p:nvPr/>
          </p:nvGrpSpPr>
          <p:grpSpPr bwMode="auto">
            <a:xfrm>
              <a:off x="1632" y="1728"/>
              <a:ext cx="48" cy="48"/>
              <a:chOff x="1584" y="1776"/>
              <a:chExt cx="144" cy="144"/>
            </a:xfrm>
          </p:grpSpPr>
          <p:sp>
            <p:nvSpPr>
              <p:cNvPr id="187539" name="Oval 117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40" name="Oval 117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41" name="Oval 117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42" name="Oval 117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7543" name="AutoShape 1175"/>
              <p:cNvCxnSpPr>
                <a:cxnSpLocks noChangeShapeType="1"/>
                <a:stCxn id="187539" idx="6"/>
                <a:endCxn id="18754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7544" name="AutoShape 1176"/>
              <p:cNvCxnSpPr>
                <a:cxnSpLocks noChangeShapeType="1"/>
                <a:stCxn id="187539" idx="5"/>
                <a:endCxn id="18754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7545" name="AutoShape 1177"/>
              <p:cNvCxnSpPr>
                <a:cxnSpLocks noChangeShapeType="1"/>
                <a:stCxn id="187541" idx="6"/>
                <a:endCxn id="18754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7546" name="Group 1178"/>
          <p:cNvGrpSpPr>
            <a:grpSpLocks/>
          </p:cNvGrpSpPr>
          <p:nvPr/>
        </p:nvGrpSpPr>
        <p:grpSpPr bwMode="auto">
          <a:xfrm>
            <a:off x="7620000" y="4160813"/>
            <a:ext cx="152400" cy="152400"/>
            <a:chOff x="1608" y="1704"/>
            <a:chExt cx="96" cy="96"/>
          </a:xfrm>
        </p:grpSpPr>
        <p:sp>
          <p:nvSpPr>
            <p:cNvPr id="187547" name="Rectangle 117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7548" name="Group 1180"/>
            <p:cNvGrpSpPr>
              <a:grpSpLocks/>
            </p:cNvGrpSpPr>
            <p:nvPr/>
          </p:nvGrpSpPr>
          <p:grpSpPr bwMode="auto">
            <a:xfrm>
              <a:off x="1632" y="1728"/>
              <a:ext cx="48" cy="48"/>
              <a:chOff x="1584" y="1776"/>
              <a:chExt cx="144" cy="144"/>
            </a:xfrm>
          </p:grpSpPr>
          <p:sp>
            <p:nvSpPr>
              <p:cNvPr id="187549" name="Oval 118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50" name="Oval 118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51" name="Oval 118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52" name="Oval 118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7553" name="AutoShape 1185"/>
              <p:cNvCxnSpPr>
                <a:cxnSpLocks noChangeShapeType="1"/>
                <a:stCxn id="187549" idx="6"/>
                <a:endCxn id="18755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7554" name="AutoShape 1186"/>
              <p:cNvCxnSpPr>
                <a:cxnSpLocks noChangeShapeType="1"/>
                <a:stCxn id="187549" idx="5"/>
                <a:endCxn id="18755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7555" name="AutoShape 1187"/>
              <p:cNvCxnSpPr>
                <a:cxnSpLocks noChangeShapeType="1"/>
                <a:stCxn id="187551" idx="6"/>
                <a:endCxn id="18755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7556" name="Group 1188"/>
          <p:cNvGrpSpPr>
            <a:grpSpLocks/>
          </p:cNvGrpSpPr>
          <p:nvPr/>
        </p:nvGrpSpPr>
        <p:grpSpPr bwMode="auto">
          <a:xfrm>
            <a:off x="7162800" y="4313213"/>
            <a:ext cx="152400" cy="152400"/>
            <a:chOff x="1608" y="1704"/>
            <a:chExt cx="96" cy="96"/>
          </a:xfrm>
        </p:grpSpPr>
        <p:sp>
          <p:nvSpPr>
            <p:cNvPr id="187557" name="Rectangle 118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7558" name="Group 1190"/>
            <p:cNvGrpSpPr>
              <a:grpSpLocks/>
            </p:cNvGrpSpPr>
            <p:nvPr/>
          </p:nvGrpSpPr>
          <p:grpSpPr bwMode="auto">
            <a:xfrm>
              <a:off x="1632" y="1728"/>
              <a:ext cx="48" cy="48"/>
              <a:chOff x="1584" y="1776"/>
              <a:chExt cx="144" cy="144"/>
            </a:xfrm>
          </p:grpSpPr>
          <p:sp>
            <p:nvSpPr>
              <p:cNvPr id="187559" name="Oval 119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60" name="Oval 119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61" name="Oval 119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62" name="Oval 119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7563" name="AutoShape 1195"/>
              <p:cNvCxnSpPr>
                <a:cxnSpLocks noChangeShapeType="1"/>
                <a:stCxn id="187559" idx="6"/>
                <a:endCxn id="18756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7564" name="AutoShape 1196"/>
              <p:cNvCxnSpPr>
                <a:cxnSpLocks noChangeShapeType="1"/>
                <a:stCxn id="187559" idx="5"/>
                <a:endCxn id="18756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7565" name="AutoShape 1197"/>
              <p:cNvCxnSpPr>
                <a:cxnSpLocks noChangeShapeType="1"/>
                <a:stCxn id="187561" idx="6"/>
                <a:endCxn id="18756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7566" name="Group 1198"/>
          <p:cNvGrpSpPr>
            <a:grpSpLocks/>
          </p:cNvGrpSpPr>
          <p:nvPr/>
        </p:nvGrpSpPr>
        <p:grpSpPr bwMode="auto">
          <a:xfrm>
            <a:off x="7315200" y="4313213"/>
            <a:ext cx="152400" cy="152400"/>
            <a:chOff x="1608" y="1704"/>
            <a:chExt cx="96" cy="96"/>
          </a:xfrm>
        </p:grpSpPr>
        <p:sp>
          <p:nvSpPr>
            <p:cNvPr id="187567" name="Rectangle 119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7568" name="Group 1200"/>
            <p:cNvGrpSpPr>
              <a:grpSpLocks/>
            </p:cNvGrpSpPr>
            <p:nvPr/>
          </p:nvGrpSpPr>
          <p:grpSpPr bwMode="auto">
            <a:xfrm>
              <a:off x="1632" y="1728"/>
              <a:ext cx="48" cy="48"/>
              <a:chOff x="1584" y="1776"/>
              <a:chExt cx="144" cy="144"/>
            </a:xfrm>
          </p:grpSpPr>
          <p:sp>
            <p:nvSpPr>
              <p:cNvPr id="187569" name="Oval 120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70" name="Oval 120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71" name="Oval 120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72" name="Oval 120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7573" name="AutoShape 1205"/>
              <p:cNvCxnSpPr>
                <a:cxnSpLocks noChangeShapeType="1"/>
                <a:stCxn id="187569" idx="6"/>
                <a:endCxn id="18757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7574" name="AutoShape 1206"/>
              <p:cNvCxnSpPr>
                <a:cxnSpLocks noChangeShapeType="1"/>
                <a:stCxn id="187569" idx="5"/>
                <a:endCxn id="18757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7575" name="AutoShape 1207"/>
              <p:cNvCxnSpPr>
                <a:cxnSpLocks noChangeShapeType="1"/>
                <a:stCxn id="187571" idx="6"/>
                <a:endCxn id="18757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7576" name="Group 1208"/>
          <p:cNvGrpSpPr>
            <a:grpSpLocks/>
          </p:cNvGrpSpPr>
          <p:nvPr/>
        </p:nvGrpSpPr>
        <p:grpSpPr bwMode="auto">
          <a:xfrm>
            <a:off x="7467600" y="4313213"/>
            <a:ext cx="152400" cy="152400"/>
            <a:chOff x="1608" y="1704"/>
            <a:chExt cx="96" cy="96"/>
          </a:xfrm>
        </p:grpSpPr>
        <p:sp>
          <p:nvSpPr>
            <p:cNvPr id="187577" name="Rectangle 120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7578" name="Group 1210"/>
            <p:cNvGrpSpPr>
              <a:grpSpLocks/>
            </p:cNvGrpSpPr>
            <p:nvPr/>
          </p:nvGrpSpPr>
          <p:grpSpPr bwMode="auto">
            <a:xfrm>
              <a:off x="1632" y="1728"/>
              <a:ext cx="48" cy="48"/>
              <a:chOff x="1584" y="1776"/>
              <a:chExt cx="144" cy="144"/>
            </a:xfrm>
          </p:grpSpPr>
          <p:sp>
            <p:nvSpPr>
              <p:cNvPr id="187579" name="Oval 121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80" name="Oval 121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81" name="Oval 121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82" name="Oval 121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7583" name="AutoShape 1215"/>
              <p:cNvCxnSpPr>
                <a:cxnSpLocks noChangeShapeType="1"/>
                <a:stCxn id="187579" idx="6"/>
                <a:endCxn id="18758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7584" name="AutoShape 1216"/>
              <p:cNvCxnSpPr>
                <a:cxnSpLocks noChangeShapeType="1"/>
                <a:stCxn id="187579" idx="5"/>
                <a:endCxn id="18758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7585" name="AutoShape 1217"/>
              <p:cNvCxnSpPr>
                <a:cxnSpLocks noChangeShapeType="1"/>
                <a:stCxn id="187581" idx="6"/>
                <a:endCxn id="18758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87586" name="Group 1218"/>
          <p:cNvGrpSpPr>
            <a:grpSpLocks/>
          </p:cNvGrpSpPr>
          <p:nvPr/>
        </p:nvGrpSpPr>
        <p:grpSpPr bwMode="auto">
          <a:xfrm>
            <a:off x="7620000" y="4313213"/>
            <a:ext cx="152400" cy="152400"/>
            <a:chOff x="1608" y="1704"/>
            <a:chExt cx="96" cy="96"/>
          </a:xfrm>
        </p:grpSpPr>
        <p:sp>
          <p:nvSpPr>
            <p:cNvPr id="187587" name="Rectangle 121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87588" name="Group 1220"/>
            <p:cNvGrpSpPr>
              <a:grpSpLocks/>
            </p:cNvGrpSpPr>
            <p:nvPr/>
          </p:nvGrpSpPr>
          <p:grpSpPr bwMode="auto">
            <a:xfrm>
              <a:off x="1632" y="1728"/>
              <a:ext cx="48" cy="48"/>
              <a:chOff x="1584" y="1776"/>
              <a:chExt cx="144" cy="144"/>
            </a:xfrm>
          </p:grpSpPr>
          <p:sp>
            <p:nvSpPr>
              <p:cNvPr id="187589" name="Oval 122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90" name="Oval 122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91" name="Oval 122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7592" name="Oval 122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87593" name="AutoShape 1225"/>
              <p:cNvCxnSpPr>
                <a:cxnSpLocks noChangeShapeType="1"/>
                <a:stCxn id="187589" idx="6"/>
                <a:endCxn id="18759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87594" name="AutoShape 1226"/>
              <p:cNvCxnSpPr>
                <a:cxnSpLocks noChangeShapeType="1"/>
                <a:stCxn id="187589" idx="5"/>
                <a:endCxn id="18759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87595" name="AutoShape 1227"/>
              <p:cNvCxnSpPr>
                <a:cxnSpLocks noChangeShapeType="1"/>
                <a:stCxn id="187591" idx="6"/>
                <a:endCxn id="187592" idx="2"/>
              </p:cNvCxnSpPr>
              <p:nvPr/>
            </p:nvCxnSpPr>
            <p:spPr bwMode="auto">
              <a:xfrm>
                <a:off x="1632" y="1896"/>
                <a:ext cx="48" cy="0"/>
              </a:xfrm>
              <a:prstGeom prst="straightConnector1">
                <a:avLst/>
              </a:prstGeom>
              <a:noFill/>
              <a:ln w="9525">
                <a:solidFill>
                  <a:schemeClr val="tx1"/>
                </a:solidFill>
                <a:round/>
                <a:headEnd/>
                <a:tailEnd/>
              </a:ln>
              <a:effectLst/>
            </p:spPr>
          </p:cxnSp>
        </p:grpSp>
      </p:grpSp>
      <p:sp>
        <p:nvSpPr>
          <p:cNvPr id="187596" name="Rectangle 1228"/>
          <p:cNvSpPr>
            <a:spLocks noChangeArrowheads="1"/>
          </p:cNvSpPr>
          <p:nvPr/>
        </p:nvSpPr>
        <p:spPr bwMode="auto">
          <a:xfrm>
            <a:off x="6096000" y="1874813"/>
            <a:ext cx="1066800" cy="2286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PC Hash</a:t>
            </a:r>
          </a:p>
        </p:txBody>
      </p:sp>
      <p:cxnSp>
        <p:nvCxnSpPr>
          <p:cNvPr id="187597" name="AutoShape 1229"/>
          <p:cNvCxnSpPr>
            <a:cxnSpLocks noChangeShapeType="1"/>
            <a:stCxn id="187596" idx="2"/>
            <a:endCxn id="186324" idx="1"/>
          </p:cNvCxnSpPr>
          <p:nvPr/>
        </p:nvCxnSpPr>
        <p:spPr bwMode="auto">
          <a:xfrm rot="16200000" flipH="1">
            <a:off x="6877050" y="1855763"/>
            <a:ext cx="114300" cy="609600"/>
          </a:xfrm>
          <a:prstGeom prst="bentConnector2">
            <a:avLst/>
          </a:prstGeom>
          <a:noFill/>
          <a:ln w="9525">
            <a:solidFill>
              <a:schemeClr val="tx1"/>
            </a:solidFill>
            <a:miter lim="800000"/>
            <a:headEnd/>
            <a:tailEnd type="triangle" w="med" len="med"/>
          </a:ln>
          <a:effectLst/>
        </p:spPr>
      </p:cxnSp>
      <p:cxnSp>
        <p:nvCxnSpPr>
          <p:cNvPr id="187598" name="AutoShape 1230"/>
          <p:cNvCxnSpPr>
            <a:cxnSpLocks noChangeShapeType="1"/>
            <a:stCxn id="186324" idx="3"/>
            <a:endCxn id="187475" idx="3"/>
          </p:cNvCxnSpPr>
          <p:nvPr/>
        </p:nvCxnSpPr>
        <p:spPr bwMode="auto">
          <a:xfrm flipH="1">
            <a:off x="7315200" y="2217713"/>
            <a:ext cx="457200" cy="1562100"/>
          </a:xfrm>
          <a:prstGeom prst="curvedConnector3">
            <a:avLst>
              <a:gd name="adj1" fmla="val -50000"/>
            </a:avLst>
          </a:prstGeom>
          <a:noFill/>
          <a:ln w="19050">
            <a:solidFill>
              <a:srgbClr val="FF0000"/>
            </a:solidFill>
            <a:round/>
            <a:headEnd/>
            <a:tailEnd type="triangle" w="lg" len="med"/>
          </a:ln>
          <a:effectLst/>
        </p:spPr>
      </p:cxnSp>
      <p:sp>
        <p:nvSpPr>
          <p:cNvPr id="187599" name="Line 1231"/>
          <p:cNvSpPr>
            <a:spLocks noChangeShapeType="1"/>
          </p:cNvSpPr>
          <p:nvPr/>
        </p:nvSpPr>
        <p:spPr bwMode="auto">
          <a:xfrm>
            <a:off x="7162800" y="3398813"/>
            <a:ext cx="609600" cy="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87600" name="Line 1232"/>
          <p:cNvSpPr>
            <a:spLocks noChangeShapeType="1"/>
          </p:cNvSpPr>
          <p:nvPr/>
        </p:nvSpPr>
        <p:spPr bwMode="auto">
          <a:xfrm>
            <a:off x="7162800" y="3856013"/>
            <a:ext cx="609600" cy="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cxnSp>
        <p:nvCxnSpPr>
          <p:cNvPr id="187602" name="AutoShape 1234"/>
          <p:cNvCxnSpPr>
            <a:cxnSpLocks noChangeShapeType="1"/>
            <a:stCxn id="187596" idx="2"/>
            <a:endCxn id="187601" idx="1"/>
          </p:cNvCxnSpPr>
          <p:nvPr/>
        </p:nvCxnSpPr>
        <p:spPr bwMode="auto">
          <a:xfrm rot="16200000" flipH="1">
            <a:off x="6229350" y="2503463"/>
            <a:ext cx="1333500" cy="533400"/>
          </a:xfrm>
          <a:prstGeom prst="bentConnector2">
            <a:avLst/>
          </a:prstGeom>
          <a:noFill/>
          <a:ln w="9525">
            <a:solidFill>
              <a:schemeClr val="tx1"/>
            </a:solidFill>
            <a:miter lim="800000"/>
            <a:headEnd/>
            <a:tailEnd type="triangle" w="med" len="med"/>
          </a:ln>
          <a:effectLst/>
        </p:spPr>
      </p:cxnSp>
      <p:sp>
        <p:nvSpPr>
          <p:cNvPr id="187603" name="Text Box 1235"/>
          <p:cNvSpPr txBox="1">
            <a:spLocks noChangeArrowheads="1"/>
          </p:cNvSpPr>
          <p:nvPr/>
        </p:nvSpPr>
        <p:spPr bwMode="auto">
          <a:xfrm>
            <a:off x="6619875" y="4587850"/>
            <a:ext cx="1277915" cy="369332"/>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a:solidFill>
                  <a:srgbClr val="000000"/>
                </a:solidFill>
                <a:latin typeface="Gill Sans MT" pitchFamily="34" charset="0"/>
              </a:rPr>
              <a:t>Mix of both</a:t>
            </a:r>
          </a:p>
        </p:txBody>
      </p:sp>
      <p:grpSp>
        <p:nvGrpSpPr>
          <p:cNvPr id="1109" name="Group 129"/>
          <p:cNvGrpSpPr>
            <a:grpSpLocks/>
          </p:cNvGrpSpPr>
          <p:nvPr/>
        </p:nvGrpSpPr>
        <p:grpSpPr bwMode="auto">
          <a:xfrm>
            <a:off x="2362200" y="3019400"/>
            <a:ext cx="609600" cy="381000"/>
            <a:chOff x="1584" y="1632"/>
            <a:chExt cx="384" cy="240"/>
          </a:xfrm>
        </p:grpSpPr>
        <p:sp>
          <p:nvSpPr>
            <p:cNvPr id="1110" name="Rectangle 130"/>
            <p:cNvSpPr>
              <a:spLocks noChangeArrowheads="1"/>
            </p:cNvSpPr>
            <p:nvPr/>
          </p:nvSpPr>
          <p:spPr bwMode="auto">
            <a:xfrm>
              <a:off x="1584" y="1680"/>
              <a:ext cx="384" cy="192"/>
            </a:xfrm>
            <a:prstGeom prst="rect">
              <a:avLst/>
            </a:prstGeom>
            <a:solidFill>
              <a:schemeClr val="accent1"/>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11" name="Rectangle 131"/>
            <p:cNvSpPr>
              <a:spLocks noChangeArrowheads="1"/>
            </p:cNvSpPr>
            <p:nvPr/>
          </p:nvSpPr>
          <p:spPr bwMode="auto">
            <a:xfrm>
              <a:off x="1584" y="1632"/>
              <a:ext cx="384" cy="48"/>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112" name="Group 132"/>
            <p:cNvGrpSpPr>
              <a:grpSpLocks/>
            </p:cNvGrpSpPr>
            <p:nvPr/>
          </p:nvGrpSpPr>
          <p:grpSpPr bwMode="auto">
            <a:xfrm>
              <a:off x="1584" y="1680"/>
              <a:ext cx="96" cy="96"/>
              <a:chOff x="1608" y="1704"/>
              <a:chExt cx="96" cy="96"/>
            </a:xfrm>
          </p:grpSpPr>
          <p:sp>
            <p:nvSpPr>
              <p:cNvPr id="1184" name="Rectangle 13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185" name="Group 134"/>
              <p:cNvGrpSpPr>
                <a:grpSpLocks/>
              </p:cNvGrpSpPr>
              <p:nvPr/>
            </p:nvGrpSpPr>
            <p:grpSpPr bwMode="auto">
              <a:xfrm>
                <a:off x="1632" y="1728"/>
                <a:ext cx="48" cy="48"/>
                <a:chOff x="1584" y="1776"/>
                <a:chExt cx="144" cy="144"/>
              </a:xfrm>
            </p:grpSpPr>
            <p:sp>
              <p:nvSpPr>
                <p:cNvPr id="1186" name="Oval 13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87" name="Oval 13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88" name="Oval 13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89" name="Oval 13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190" name="AutoShape 139"/>
                <p:cNvCxnSpPr>
                  <a:cxnSpLocks noChangeShapeType="1"/>
                  <a:stCxn id="1186" idx="6"/>
                  <a:endCxn id="1187"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191" name="AutoShape 140"/>
                <p:cNvCxnSpPr>
                  <a:cxnSpLocks noChangeShapeType="1"/>
                  <a:stCxn id="1186" idx="5"/>
                  <a:endCxn id="1189"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192" name="AutoShape 141"/>
                <p:cNvCxnSpPr>
                  <a:cxnSpLocks noChangeShapeType="1"/>
                  <a:stCxn id="1188" idx="6"/>
                  <a:endCxn id="1189"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113" name="Group 142"/>
            <p:cNvGrpSpPr>
              <a:grpSpLocks/>
            </p:cNvGrpSpPr>
            <p:nvPr/>
          </p:nvGrpSpPr>
          <p:grpSpPr bwMode="auto">
            <a:xfrm>
              <a:off x="1680" y="1680"/>
              <a:ext cx="96" cy="96"/>
              <a:chOff x="1608" y="1704"/>
              <a:chExt cx="96" cy="96"/>
            </a:xfrm>
          </p:grpSpPr>
          <p:sp>
            <p:nvSpPr>
              <p:cNvPr id="1175" name="Rectangle 14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176" name="Group 144"/>
              <p:cNvGrpSpPr>
                <a:grpSpLocks/>
              </p:cNvGrpSpPr>
              <p:nvPr/>
            </p:nvGrpSpPr>
            <p:grpSpPr bwMode="auto">
              <a:xfrm>
                <a:off x="1632" y="1728"/>
                <a:ext cx="48" cy="48"/>
                <a:chOff x="1584" y="1776"/>
                <a:chExt cx="144" cy="144"/>
              </a:xfrm>
            </p:grpSpPr>
            <p:sp>
              <p:nvSpPr>
                <p:cNvPr id="1177" name="Oval 14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78" name="Oval 14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79" name="Oval 14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80" name="Oval 14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181" name="AutoShape 149"/>
                <p:cNvCxnSpPr>
                  <a:cxnSpLocks noChangeShapeType="1"/>
                  <a:stCxn id="1177" idx="6"/>
                  <a:endCxn id="117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182" name="AutoShape 150"/>
                <p:cNvCxnSpPr>
                  <a:cxnSpLocks noChangeShapeType="1"/>
                  <a:stCxn id="1177" idx="5"/>
                  <a:endCxn id="118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183" name="AutoShape 151"/>
                <p:cNvCxnSpPr>
                  <a:cxnSpLocks noChangeShapeType="1"/>
                  <a:stCxn id="1179" idx="6"/>
                  <a:endCxn id="1180"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114" name="Group 152"/>
            <p:cNvGrpSpPr>
              <a:grpSpLocks/>
            </p:cNvGrpSpPr>
            <p:nvPr/>
          </p:nvGrpSpPr>
          <p:grpSpPr bwMode="auto">
            <a:xfrm>
              <a:off x="1776" y="1680"/>
              <a:ext cx="96" cy="96"/>
              <a:chOff x="1608" y="1704"/>
              <a:chExt cx="96" cy="96"/>
            </a:xfrm>
          </p:grpSpPr>
          <p:sp>
            <p:nvSpPr>
              <p:cNvPr id="1166" name="Rectangle 15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167" name="Group 154"/>
              <p:cNvGrpSpPr>
                <a:grpSpLocks/>
              </p:cNvGrpSpPr>
              <p:nvPr/>
            </p:nvGrpSpPr>
            <p:grpSpPr bwMode="auto">
              <a:xfrm>
                <a:off x="1632" y="1728"/>
                <a:ext cx="48" cy="48"/>
                <a:chOff x="1584" y="1776"/>
                <a:chExt cx="144" cy="144"/>
              </a:xfrm>
            </p:grpSpPr>
            <p:sp>
              <p:nvSpPr>
                <p:cNvPr id="1168" name="Oval 15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69" name="Oval 15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70" name="Oval 15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71" name="Oval 15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172" name="AutoShape 159"/>
                <p:cNvCxnSpPr>
                  <a:cxnSpLocks noChangeShapeType="1"/>
                  <a:stCxn id="1168" idx="6"/>
                  <a:endCxn id="1169"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173" name="AutoShape 160"/>
                <p:cNvCxnSpPr>
                  <a:cxnSpLocks noChangeShapeType="1"/>
                  <a:stCxn id="1168" idx="5"/>
                  <a:endCxn id="1171"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174" name="AutoShape 161"/>
                <p:cNvCxnSpPr>
                  <a:cxnSpLocks noChangeShapeType="1"/>
                  <a:stCxn id="1170" idx="6"/>
                  <a:endCxn id="1171"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115" name="Group 162"/>
            <p:cNvGrpSpPr>
              <a:grpSpLocks/>
            </p:cNvGrpSpPr>
            <p:nvPr/>
          </p:nvGrpSpPr>
          <p:grpSpPr bwMode="auto">
            <a:xfrm>
              <a:off x="1872" y="1680"/>
              <a:ext cx="96" cy="96"/>
              <a:chOff x="1608" y="1704"/>
              <a:chExt cx="96" cy="96"/>
            </a:xfrm>
          </p:grpSpPr>
          <p:sp>
            <p:nvSpPr>
              <p:cNvPr id="1157" name="Rectangle 16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158" name="Group 164"/>
              <p:cNvGrpSpPr>
                <a:grpSpLocks/>
              </p:cNvGrpSpPr>
              <p:nvPr/>
            </p:nvGrpSpPr>
            <p:grpSpPr bwMode="auto">
              <a:xfrm>
                <a:off x="1632" y="1728"/>
                <a:ext cx="48" cy="48"/>
                <a:chOff x="1584" y="1776"/>
                <a:chExt cx="144" cy="144"/>
              </a:xfrm>
            </p:grpSpPr>
            <p:sp>
              <p:nvSpPr>
                <p:cNvPr id="1159" name="Oval 16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60" name="Oval 16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61" name="Oval 16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62" name="Oval 16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163" name="AutoShape 169"/>
                <p:cNvCxnSpPr>
                  <a:cxnSpLocks noChangeShapeType="1"/>
                  <a:stCxn id="1159" idx="6"/>
                  <a:endCxn id="116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164" name="AutoShape 170"/>
                <p:cNvCxnSpPr>
                  <a:cxnSpLocks noChangeShapeType="1"/>
                  <a:stCxn id="1159" idx="5"/>
                  <a:endCxn id="116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165" name="AutoShape 171"/>
                <p:cNvCxnSpPr>
                  <a:cxnSpLocks noChangeShapeType="1"/>
                  <a:stCxn id="1161" idx="6"/>
                  <a:endCxn id="116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116" name="Group 172"/>
            <p:cNvGrpSpPr>
              <a:grpSpLocks/>
            </p:cNvGrpSpPr>
            <p:nvPr/>
          </p:nvGrpSpPr>
          <p:grpSpPr bwMode="auto">
            <a:xfrm>
              <a:off x="1584" y="1776"/>
              <a:ext cx="96" cy="96"/>
              <a:chOff x="1608" y="1704"/>
              <a:chExt cx="96" cy="96"/>
            </a:xfrm>
          </p:grpSpPr>
          <p:sp>
            <p:nvSpPr>
              <p:cNvPr id="1148" name="Rectangle 17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149" name="Group 174"/>
              <p:cNvGrpSpPr>
                <a:grpSpLocks/>
              </p:cNvGrpSpPr>
              <p:nvPr/>
            </p:nvGrpSpPr>
            <p:grpSpPr bwMode="auto">
              <a:xfrm>
                <a:off x="1632" y="1728"/>
                <a:ext cx="48" cy="48"/>
                <a:chOff x="1584" y="1776"/>
                <a:chExt cx="144" cy="144"/>
              </a:xfrm>
            </p:grpSpPr>
            <p:sp>
              <p:nvSpPr>
                <p:cNvPr id="1150" name="Oval 17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51" name="Oval 17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52" name="Oval 17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53" name="Oval 17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154" name="AutoShape 179"/>
                <p:cNvCxnSpPr>
                  <a:cxnSpLocks noChangeShapeType="1"/>
                  <a:stCxn id="1150" idx="6"/>
                  <a:endCxn id="115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155" name="AutoShape 180"/>
                <p:cNvCxnSpPr>
                  <a:cxnSpLocks noChangeShapeType="1"/>
                  <a:stCxn id="1150" idx="5"/>
                  <a:endCxn id="115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156" name="AutoShape 181"/>
                <p:cNvCxnSpPr>
                  <a:cxnSpLocks noChangeShapeType="1"/>
                  <a:stCxn id="1152" idx="6"/>
                  <a:endCxn id="115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117" name="Group 182"/>
            <p:cNvGrpSpPr>
              <a:grpSpLocks/>
            </p:cNvGrpSpPr>
            <p:nvPr/>
          </p:nvGrpSpPr>
          <p:grpSpPr bwMode="auto">
            <a:xfrm>
              <a:off x="1680" y="1776"/>
              <a:ext cx="96" cy="96"/>
              <a:chOff x="1608" y="1704"/>
              <a:chExt cx="96" cy="96"/>
            </a:xfrm>
          </p:grpSpPr>
          <p:sp>
            <p:nvSpPr>
              <p:cNvPr id="1139" name="Rectangle 18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140" name="Group 184"/>
              <p:cNvGrpSpPr>
                <a:grpSpLocks/>
              </p:cNvGrpSpPr>
              <p:nvPr/>
            </p:nvGrpSpPr>
            <p:grpSpPr bwMode="auto">
              <a:xfrm>
                <a:off x="1632" y="1728"/>
                <a:ext cx="48" cy="48"/>
                <a:chOff x="1584" y="1776"/>
                <a:chExt cx="144" cy="144"/>
              </a:xfrm>
            </p:grpSpPr>
            <p:sp>
              <p:nvSpPr>
                <p:cNvPr id="1141" name="Oval 18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42" name="Oval 18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43" name="Oval 18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44" name="Oval 18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145" name="AutoShape 189"/>
                <p:cNvCxnSpPr>
                  <a:cxnSpLocks noChangeShapeType="1"/>
                  <a:stCxn id="1141" idx="6"/>
                  <a:endCxn id="1142"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146" name="AutoShape 190"/>
                <p:cNvCxnSpPr>
                  <a:cxnSpLocks noChangeShapeType="1"/>
                  <a:stCxn id="1141" idx="5"/>
                  <a:endCxn id="1144"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147" name="AutoShape 191"/>
                <p:cNvCxnSpPr>
                  <a:cxnSpLocks noChangeShapeType="1"/>
                  <a:stCxn id="1143" idx="6"/>
                  <a:endCxn id="1144"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118" name="Group 192"/>
            <p:cNvGrpSpPr>
              <a:grpSpLocks/>
            </p:cNvGrpSpPr>
            <p:nvPr/>
          </p:nvGrpSpPr>
          <p:grpSpPr bwMode="auto">
            <a:xfrm>
              <a:off x="1776" y="1776"/>
              <a:ext cx="96" cy="96"/>
              <a:chOff x="1608" y="1704"/>
              <a:chExt cx="96" cy="96"/>
            </a:xfrm>
          </p:grpSpPr>
          <p:sp>
            <p:nvSpPr>
              <p:cNvPr id="1130" name="Rectangle 19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131" name="Group 194"/>
              <p:cNvGrpSpPr>
                <a:grpSpLocks/>
              </p:cNvGrpSpPr>
              <p:nvPr/>
            </p:nvGrpSpPr>
            <p:grpSpPr bwMode="auto">
              <a:xfrm>
                <a:off x="1632" y="1728"/>
                <a:ext cx="48" cy="48"/>
                <a:chOff x="1584" y="1776"/>
                <a:chExt cx="144" cy="144"/>
              </a:xfrm>
            </p:grpSpPr>
            <p:sp>
              <p:nvSpPr>
                <p:cNvPr id="1132" name="Oval 19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33" name="Oval 19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34" name="Oval 19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35" name="Oval 19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136" name="AutoShape 199"/>
                <p:cNvCxnSpPr>
                  <a:cxnSpLocks noChangeShapeType="1"/>
                  <a:stCxn id="1132" idx="6"/>
                  <a:endCxn id="1133"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137" name="AutoShape 200"/>
                <p:cNvCxnSpPr>
                  <a:cxnSpLocks noChangeShapeType="1"/>
                  <a:stCxn id="1132" idx="5"/>
                  <a:endCxn id="1135"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138" name="AutoShape 201"/>
                <p:cNvCxnSpPr>
                  <a:cxnSpLocks noChangeShapeType="1"/>
                  <a:stCxn id="1134" idx="6"/>
                  <a:endCxn id="1135"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119" name="Group 202"/>
            <p:cNvGrpSpPr>
              <a:grpSpLocks/>
            </p:cNvGrpSpPr>
            <p:nvPr/>
          </p:nvGrpSpPr>
          <p:grpSpPr bwMode="auto">
            <a:xfrm>
              <a:off x="1872" y="1776"/>
              <a:ext cx="96" cy="96"/>
              <a:chOff x="1608" y="1704"/>
              <a:chExt cx="96" cy="96"/>
            </a:xfrm>
          </p:grpSpPr>
          <p:sp>
            <p:nvSpPr>
              <p:cNvPr id="1121" name="Rectangle 20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122" name="Group 204"/>
              <p:cNvGrpSpPr>
                <a:grpSpLocks/>
              </p:cNvGrpSpPr>
              <p:nvPr/>
            </p:nvGrpSpPr>
            <p:grpSpPr bwMode="auto">
              <a:xfrm>
                <a:off x="1632" y="1728"/>
                <a:ext cx="48" cy="48"/>
                <a:chOff x="1584" y="1776"/>
                <a:chExt cx="144" cy="144"/>
              </a:xfrm>
            </p:grpSpPr>
            <p:sp>
              <p:nvSpPr>
                <p:cNvPr id="1123" name="Oval 20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24" name="Oval 20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25" name="Oval 20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26" name="Oval 20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127" name="AutoShape 209"/>
                <p:cNvCxnSpPr>
                  <a:cxnSpLocks noChangeShapeType="1"/>
                  <a:stCxn id="1123" idx="6"/>
                  <a:endCxn id="112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128" name="AutoShape 210"/>
                <p:cNvCxnSpPr>
                  <a:cxnSpLocks noChangeShapeType="1"/>
                  <a:stCxn id="1123" idx="5"/>
                  <a:endCxn id="112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129" name="AutoShape 211"/>
                <p:cNvCxnSpPr>
                  <a:cxnSpLocks noChangeShapeType="1"/>
                  <a:stCxn id="1125" idx="6"/>
                  <a:endCxn id="1126" idx="2"/>
                </p:cNvCxnSpPr>
                <p:nvPr/>
              </p:nvCxnSpPr>
              <p:spPr bwMode="auto">
                <a:xfrm>
                  <a:off x="1632" y="1896"/>
                  <a:ext cx="48" cy="0"/>
                </a:xfrm>
                <a:prstGeom prst="straightConnector1">
                  <a:avLst/>
                </a:prstGeom>
                <a:noFill/>
                <a:ln w="9525">
                  <a:solidFill>
                    <a:schemeClr val="tx1"/>
                  </a:solidFill>
                  <a:round/>
                  <a:headEnd/>
                  <a:tailEnd/>
                </a:ln>
                <a:effectLst/>
              </p:spPr>
            </p:cxnSp>
          </p:grpSp>
        </p:grpSp>
        <p:sp>
          <p:nvSpPr>
            <p:cNvPr id="1120" name="Rectangle 212"/>
            <p:cNvSpPr>
              <a:spLocks noChangeArrowheads="1"/>
            </p:cNvSpPr>
            <p:nvPr/>
          </p:nvSpPr>
          <p:spPr bwMode="auto">
            <a:xfrm>
              <a:off x="1584" y="1632"/>
              <a:ext cx="384" cy="240"/>
            </a:xfrm>
            <a:prstGeom prst="rect">
              <a:avLst/>
            </a:prstGeom>
            <a:noFill/>
            <a:ln w="25400">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grpSp>
        <p:nvGrpSpPr>
          <p:cNvPr id="1193" name="Group 129"/>
          <p:cNvGrpSpPr>
            <a:grpSpLocks/>
          </p:cNvGrpSpPr>
          <p:nvPr/>
        </p:nvGrpSpPr>
        <p:grpSpPr bwMode="auto">
          <a:xfrm>
            <a:off x="2362200" y="3933800"/>
            <a:ext cx="609600" cy="381000"/>
            <a:chOff x="1584" y="1632"/>
            <a:chExt cx="384" cy="240"/>
          </a:xfrm>
        </p:grpSpPr>
        <p:sp>
          <p:nvSpPr>
            <p:cNvPr id="1194" name="Rectangle 130"/>
            <p:cNvSpPr>
              <a:spLocks noChangeArrowheads="1"/>
            </p:cNvSpPr>
            <p:nvPr/>
          </p:nvSpPr>
          <p:spPr bwMode="auto">
            <a:xfrm>
              <a:off x="1584" y="1680"/>
              <a:ext cx="384" cy="192"/>
            </a:xfrm>
            <a:prstGeom prst="rect">
              <a:avLst/>
            </a:prstGeom>
            <a:solidFill>
              <a:schemeClr val="accent1"/>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195" name="Rectangle 131"/>
            <p:cNvSpPr>
              <a:spLocks noChangeArrowheads="1"/>
            </p:cNvSpPr>
            <p:nvPr/>
          </p:nvSpPr>
          <p:spPr bwMode="auto">
            <a:xfrm>
              <a:off x="1584" y="1632"/>
              <a:ext cx="384" cy="48"/>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196" name="Group 132"/>
            <p:cNvGrpSpPr>
              <a:grpSpLocks/>
            </p:cNvGrpSpPr>
            <p:nvPr/>
          </p:nvGrpSpPr>
          <p:grpSpPr bwMode="auto">
            <a:xfrm>
              <a:off x="1584" y="1680"/>
              <a:ext cx="96" cy="96"/>
              <a:chOff x="1608" y="1704"/>
              <a:chExt cx="96" cy="96"/>
            </a:xfrm>
          </p:grpSpPr>
          <p:sp>
            <p:nvSpPr>
              <p:cNvPr id="1268" name="Rectangle 13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269" name="Group 134"/>
              <p:cNvGrpSpPr>
                <a:grpSpLocks/>
              </p:cNvGrpSpPr>
              <p:nvPr/>
            </p:nvGrpSpPr>
            <p:grpSpPr bwMode="auto">
              <a:xfrm>
                <a:off x="1632" y="1728"/>
                <a:ext cx="48" cy="48"/>
                <a:chOff x="1584" y="1776"/>
                <a:chExt cx="144" cy="144"/>
              </a:xfrm>
            </p:grpSpPr>
            <p:sp>
              <p:nvSpPr>
                <p:cNvPr id="1270" name="Oval 13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71" name="Oval 13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72" name="Oval 13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73" name="Oval 13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274" name="AutoShape 139"/>
                <p:cNvCxnSpPr>
                  <a:cxnSpLocks noChangeShapeType="1"/>
                  <a:stCxn id="1270" idx="6"/>
                  <a:endCxn id="127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275" name="AutoShape 140"/>
                <p:cNvCxnSpPr>
                  <a:cxnSpLocks noChangeShapeType="1"/>
                  <a:stCxn id="1270" idx="5"/>
                  <a:endCxn id="127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276" name="AutoShape 141"/>
                <p:cNvCxnSpPr>
                  <a:cxnSpLocks noChangeShapeType="1"/>
                  <a:stCxn id="1272" idx="6"/>
                  <a:endCxn id="127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197" name="Group 142"/>
            <p:cNvGrpSpPr>
              <a:grpSpLocks/>
            </p:cNvGrpSpPr>
            <p:nvPr/>
          </p:nvGrpSpPr>
          <p:grpSpPr bwMode="auto">
            <a:xfrm>
              <a:off x="1680" y="1680"/>
              <a:ext cx="96" cy="96"/>
              <a:chOff x="1608" y="1704"/>
              <a:chExt cx="96" cy="96"/>
            </a:xfrm>
          </p:grpSpPr>
          <p:sp>
            <p:nvSpPr>
              <p:cNvPr id="1259" name="Rectangle 14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260" name="Group 144"/>
              <p:cNvGrpSpPr>
                <a:grpSpLocks/>
              </p:cNvGrpSpPr>
              <p:nvPr/>
            </p:nvGrpSpPr>
            <p:grpSpPr bwMode="auto">
              <a:xfrm>
                <a:off x="1632" y="1728"/>
                <a:ext cx="48" cy="48"/>
                <a:chOff x="1584" y="1776"/>
                <a:chExt cx="144" cy="144"/>
              </a:xfrm>
            </p:grpSpPr>
            <p:sp>
              <p:nvSpPr>
                <p:cNvPr id="1261" name="Oval 14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62" name="Oval 14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63" name="Oval 14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64" name="Oval 14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265" name="AutoShape 149"/>
                <p:cNvCxnSpPr>
                  <a:cxnSpLocks noChangeShapeType="1"/>
                  <a:stCxn id="1261" idx="6"/>
                  <a:endCxn id="1262"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266" name="AutoShape 150"/>
                <p:cNvCxnSpPr>
                  <a:cxnSpLocks noChangeShapeType="1"/>
                  <a:stCxn id="1261" idx="5"/>
                  <a:endCxn id="1264"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267" name="AutoShape 151"/>
                <p:cNvCxnSpPr>
                  <a:cxnSpLocks noChangeShapeType="1"/>
                  <a:stCxn id="1263" idx="6"/>
                  <a:endCxn id="1264"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198" name="Group 152"/>
            <p:cNvGrpSpPr>
              <a:grpSpLocks/>
            </p:cNvGrpSpPr>
            <p:nvPr/>
          </p:nvGrpSpPr>
          <p:grpSpPr bwMode="auto">
            <a:xfrm>
              <a:off x="1776" y="1680"/>
              <a:ext cx="96" cy="96"/>
              <a:chOff x="1608" y="1704"/>
              <a:chExt cx="96" cy="96"/>
            </a:xfrm>
          </p:grpSpPr>
          <p:sp>
            <p:nvSpPr>
              <p:cNvPr id="1250" name="Rectangle 15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251" name="Group 154"/>
              <p:cNvGrpSpPr>
                <a:grpSpLocks/>
              </p:cNvGrpSpPr>
              <p:nvPr/>
            </p:nvGrpSpPr>
            <p:grpSpPr bwMode="auto">
              <a:xfrm>
                <a:off x="1632" y="1728"/>
                <a:ext cx="48" cy="48"/>
                <a:chOff x="1584" y="1776"/>
                <a:chExt cx="144" cy="144"/>
              </a:xfrm>
            </p:grpSpPr>
            <p:sp>
              <p:nvSpPr>
                <p:cNvPr id="1252" name="Oval 15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53" name="Oval 15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54" name="Oval 15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55" name="Oval 15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256" name="AutoShape 159"/>
                <p:cNvCxnSpPr>
                  <a:cxnSpLocks noChangeShapeType="1"/>
                  <a:stCxn id="1252" idx="6"/>
                  <a:endCxn id="1253"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257" name="AutoShape 160"/>
                <p:cNvCxnSpPr>
                  <a:cxnSpLocks noChangeShapeType="1"/>
                  <a:stCxn id="1252" idx="5"/>
                  <a:endCxn id="1255"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258" name="AutoShape 161"/>
                <p:cNvCxnSpPr>
                  <a:cxnSpLocks noChangeShapeType="1"/>
                  <a:stCxn id="1254" idx="6"/>
                  <a:endCxn id="1255"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199" name="Group 162"/>
            <p:cNvGrpSpPr>
              <a:grpSpLocks/>
            </p:cNvGrpSpPr>
            <p:nvPr/>
          </p:nvGrpSpPr>
          <p:grpSpPr bwMode="auto">
            <a:xfrm>
              <a:off x="1872" y="1680"/>
              <a:ext cx="96" cy="96"/>
              <a:chOff x="1608" y="1704"/>
              <a:chExt cx="96" cy="96"/>
            </a:xfrm>
          </p:grpSpPr>
          <p:sp>
            <p:nvSpPr>
              <p:cNvPr id="1241" name="Rectangle 16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242" name="Group 164"/>
              <p:cNvGrpSpPr>
                <a:grpSpLocks/>
              </p:cNvGrpSpPr>
              <p:nvPr/>
            </p:nvGrpSpPr>
            <p:grpSpPr bwMode="auto">
              <a:xfrm>
                <a:off x="1632" y="1728"/>
                <a:ext cx="48" cy="48"/>
                <a:chOff x="1584" y="1776"/>
                <a:chExt cx="144" cy="144"/>
              </a:xfrm>
            </p:grpSpPr>
            <p:sp>
              <p:nvSpPr>
                <p:cNvPr id="1243" name="Oval 16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44" name="Oval 16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45" name="Oval 16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46" name="Oval 16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247" name="AutoShape 169"/>
                <p:cNvCxnSpPr>
                  <a:cxnSpLocks noChangeShapeType="1"/>
                  <a:stCxn id="1243" idx="6"/>
                  <a:endCxn id="124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248" name="AutoShape 170"/>
                <p:cNvCxnSpPr>
                  <a:cxnSpLocks noChangeShapeType="1"/>
                  <a:stCxn id="1243" idx="5"/>
                  <a:endCxn id="124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249" name="AutoShape 171"/>
                <p:cNvCxnSpPr>
                  <a:cxnSpLocks noChangeShapeType="1"/>
                  <a:stCxn id="1245" idx="6"/>
                  <a:endCxn id="124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200" name="Group 172"/>
            <p:cNvGrpSpPr>
              <a:grpSpLocks/>
            </p:cNvGrpSpPr>
            <p:nvPr/>
          </p:nvGrpSpPr>
          <p:grpSpPr bwMode="auto">
            <a:xfrm>
              <a:off x="1584" y="1776"/>
              <a:ext cx="96" cy="96"/>
              <a:chOff x="1608" y="1704"/>
              <a:chExt cx="96" cy="96"/>
            </a:xfrm>
          </p:grpSpPr>
          <p:sp>
            <p:nvSpPr>
              <p:cNvPr id="1232" name="Rectangle 17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233" name="Group 174"/>
              <p:cNvGrpSpPr>
                <a:grpSpLocks/>
              </p:cNvGrpSpPr>
              <p:nvPr/>
            </p:nvGrpSpPr>
            <p:grpSpPr bwMode="auto">
              <a:xfrm>
                <a:off x="1632" y="1728"/>
                <a:ext cx="48" cy="48"/>
                <a:chOff x="1584" y="1776"/>
                <a:chExt cx="144" cy="144"/>
              </a:xfrm>
            </p:grpSpPr>
            <p:sp>
              <p:nvSpPr>
                <p:cNvPr id="1234" name="Oval 17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35" name="Oval 17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36" name="Oval 17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37" name="Oval 17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238" name="AutoShape 179"/>
                <p:cNvCxnSpPr>
                  <a:cxnSpLocks noChangeShapeType="1"/>
                  <a:stCxn id="1234" idx="6"/>
                  <a:endCxn id="1235"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239" name="AutoShape 180"/>
                <p:cNvCxnSpPr>
                  <a:cxnSpLocks noChangeShapeType="1"/>
                  <a:stCxn id="1234" idx="5"/>
                  <a:endCxn id="1237"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240" name="AutoShape 181"/>
                <p:cNvCxnSpPr>
                  <a:cxnSpLocks noChangeShapeType="1"/>
                  <a:stCxn id="1236" idx="6"/>
                  <a:endCxn id="1237"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201" name="Group 182"/>
            <p:cNvGrpSpPr>
              <a:grpSpLocks/>
            </p:cNvGrpSpPr>
            <p:nvPr/>
          </p:nvGrpSpPr>
          <p:grpSpPr bwMode="auto">
            <a:xfrm>
              <a:off x="1680" y="1776"/>
              <a:ext cx="96" cy="96"/>
              <a:chOff x="1608" y="1704"/>
              <a:chExt cx="96" cy="96"/>
            </a:xfrm>
          </p:grpSpPr>
          <p:sp>
            <p:nvSpPr>
              <p:cNvPr id="1223" name="Rectangle 18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224" name="Group 184"/>
              <p:cNvGrpSpPr>
                <a:grpSpLocks/>
              </p:cNvGrpSpPr>
              <p:nvPr/>
            </p:nvGrpSpPr>
            <p:grpSpPr bwMode="auto">
              <a:xfrm>
                <a:off x="1632" y="1728"/>
                <a:ext cx="48" cy="48"/>
                <a:chOff x="1584" y="1776"/>
                <a:chExt cx="144" cy="144"/>
              </a:xfrm>
            </p:grpSpPr>
            <p:sp>
              <p:nvSpPr>
                <p:cNvPr id="1225" name="Oval 18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26" name="Oval 18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27" name="Oval 18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28" name="Oval 18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229" name="AutoShape 189"/>
                <p:cNvCxnSpPr>
                  <a:cxnSpLocks noChangeShapeType="1"/>
                  <a:stCxn id="1225" idx="6"/>
                  <a:endCxn id="122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230" name="AutoShape 190"/>
                <p:cNvCxnSpPr>
                  <a:cxnSpLocks noChangeShapeType="1"/>
                  <a:stCxn id="1225" idx="5"/>
                  <a:endCxn id="122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231" name="AutoShape 191"/>
                <p:cNvCxnSpPr>
                  <a:cxnSpLocks noChangeShapeType="1"/>
                  <a:stCxn id="1227" idx="6"/>
                  <a:endCxn id="122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202" name="Group 192"/>
            <p:cNvGrpSpPr>
              <a:grpSpLocks/>
            </p:cNvGrpSpPr>
            <p:nvPr/>
          </p:nvGrpSpPr>
          <p:grpSpPr bwMode="auto">
            <a:xfrm>
              <a:off x="1776" y="1776"/>
              <a:ext cx="96" cy="96"/>
              <a:chOff x="1608" y="1704"/>
              <a:chExt cx="96" cy="96"/>
            </a:xfrm>
          </p:grpSpPr>
          <p:sp>
            <p:nvSpPr>
              <p:cNvPr id="1214" name="Rectangle 19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215" name="Group 194"/>
              <p:cNvGrpSpPr>
                <a:grpSpLocks/>
              </p:cNvGrpSpPr>
              <p:nvPr/>
            </p:nvGrpSpPr>
            <p:grpSpPr bwMode="auto">
              <a:xfrm>
                <a:off x="1632" y="1728"/>
                <a:ext cx="48" cy="48"/>
                <a:chOff x="1584" y="1776"/>
                <a:chExt cx="144" cy="144"/>
              </a:xfrm>
            </p:grpSpPr>
            <p:sp>
              <p:nvSpPr>
                <p:cNvPr id="1216" name="Oval 19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17" name="Oval 19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18" name="Oval 19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19" name="Oval 19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220" name="AutoShape 199"/>
                <p:cNvCxnSpPr>
                  <a:cxnSpLocks noChangeShapeType="1"/>
                  <a:stCxn id="1216" idx="6"/>
                  <a:endCxn id="1217"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221" name="AutoShape 200"/>
                <p:cNvCxnSpPr>
                  <a:cxnSpLocks noChangeShapeType="1"/>
                  <a:stCxn id="1216" idx="5"/>
                  <a:endCxn id="1219"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222" name="AutoShape 201"/>
                <p:cNvCxnSpPr>
                  <a:cxnSpLocks noChangeShapeType="1"/>
                  <a:stCxn id="1218" idx="6"/>
                  <a:endCxn id="1219"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203" name="Group 202"/>
            <p:cNvGrpSpPr>
              <a:grpSpLocks/>
            </p:cNvGrpSpPr>
            <p:nvPr/>
          </p:nvGrpSpPr>
          <p:grpSpPr bwMode="auto">
            <a:xfrm>
              <a:off x="1872" y="1776"/>
              <a:ext cx="96" cy="96"/>
              <a:chOff x="1608" y="1704"/>
              <a:chExt cx="96" cy="96"/>
            </a:xfrm>
          </p:grpSpPr>
          <p:sp>
            <p:nvSpPr>
              <p:cNvPr id="1205" name="Rectangle 20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206" name="Group 204"/>
              <p:cNvGrpSpPr>
                <a:grpSpLocks/>
              </p:cNvGrpSpPr>
              <p:nvPr/>
            </p:nvGrpSpPr>
            <p:grpSpPr bwMode="auto">
              <a:xfrm>
                <a:off x="1632" y="1728"/>
                <a:ext cx="48" cy="48"/>
                <a:chOff x="1584" y="1776"/>
                <a:chExt cx="144" cy="144"/>
              </a:xfrm>
            </p:grpSpPr>
            <p:sp>
              <p:nvSpPr>
                <p:cNvPr id="1207" name="Oval 20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08" name="Oval 20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09" name="Oval 20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210" name="Oval 20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211" name="AutoShape 209"/>
                <p:cNvCxnSpPr>
                  <a:cxnSpLocks noChangeShapeType="1"/>
                  <a:stCxn id="1207" idx="6"/>
                  <a:endCxn id="1208"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212" name="AutoShape 210"/>
                <p:cNvCxnSpPr>
                  <a:cxnSpLocks noChangeShapeType="1"/>
                  <a:stCxn id="1207" idx="5"/>
                  <a:endCxn id="1210"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213" name="AutoShape 211"/>
                <p:cNvCxnSpPr>
                  <a:cxnSpLocks noChangeShapeType="1"/>
                  <a:stCxn id="1209" idx="6"/>
                  <a:endCxn id="1210" idx="2"/>
                </p:cNvCxnSpPr>
                <p:nvPr/>
              </p:nvCxnSpPr>
              <p:spPr bwMode="auto">
                <a:xfrm>
                  <a:off x="1632" y="1896"/>
                  <a:ext cx="48" cy="0"/>
                </a:xfrm>
                <a:prstGeom prst="straightConnector1">
                  <a:avLst/>
                </a:prstGeom>
                <a:noFill/>
                <a:ln w="9525">
                  <a:solidFill>
                    <a:schemeClr val="tx1"/>
                  </a:solidFill>
                  <a:round/>
                  <a:headEnd/>
                  <a:tailEnd/>
                </a:ln>
                <a:effectLst/>
              </p:spPr>
            </p:cxnSp>
          </p:grpSp>
        </p:grpSp>
        <p:sp>
          <p:nvSpPr>
            <p:cNvPr id="1204" name="Rectangle 212"/>
            <p:cNvSpPr>
              <a:spLocks noChangeArrowheads="1"/>
            </p:cNvSpPr>
            <p:nvPr/>
          </p:nvSpPr>
          <p:spPr bwMode="auto">
            <a:xfrm>
              <a:off x="1584" y="1632"/>
              <a:ext cx="384" cy="240"/>
            </a:xfrm>
            <a:prstGeom prst="rect">
              <a:avLst/>
            </a:prstGeom>
            <a:noFill/>
            <a:ln w="25400">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spTree>
    <p:extLst>
      <p:ext uri="{BB962C8B-B14F-4D97-AF65-F5344CB8AC3E}">
        <p14:creationId xmlns:p14="http://schemas.microsoft.com/office/powerpoint/2010/main" val="14354905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17"/>
          <p:cNvSpPr>
            <a:spLocks noChangeArrowheads="1"/>
          </p:cNvSpPr>
          <p:nvPr/>
        </p:nvSpPr>
        <p:spPr bwMode="auto">
          <a:xfrm>
            <a:off x="7456914" y="2362200"/>
            <a:ext cx="533400" cy="4572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47" name="Rectangle 18"/>
          <p:cNvSpPr>
            <a:spLocks noChangeArrowheads="1"/>
          </p:cNvSpPr>
          <p:nvPr/>
        </p:nvSpPr>
        <p:spPr bwMode="auto">
          <a:xfrm>
            <a:off x="7456914" y="2350770"/>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43" name="Rectangle 17"/>
          <p:cNvSpPr>
            <a:spLocks noChangeArrowheads="1"/>
          </p:cNvSpPr>
          <p:nvPr/>
        </p:nvSpPr>
        <p:spPr bwMode="auto">
          <a:xfrm>
            <a:off x="7456914" y="2819400"/>
            <a:ext cx="533400" cy="4572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44" name="Rectangle 18"/>
          <p:cNvSpPr>
            <a:spLocks noChangeArrowheads="1"/>
          </p:cNvSpPr>
          <p:nvPr/>
        </p:nvSpPr>
        <p:spPr bwMode="auto">
          <a:xfrm>
            <a:off x="7456914" y="2807970"/>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7" name="Rectangle 17"/>
          <p:cNvSpPr>
            <a:spLocks noChangeArrowheads="1"/>
          </p:cNvSpPr>
          <p:nvPr/>
        </p:nvSpPr>
        <p:spPr bwMode="auto">
          <a:xfrm>
            <a:off x="7456914" y="3276600"/>
            <a:ext cx="533400" cy="4572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38" name="Rectangle 18"/>
          <p:cNvSpPr>
            <a:spLocks noChangeArrowheads="1"/>
          </p:cNvSpPr>
          <p:nvPr/>
        </p:nvSpPr>
        <p:spPr bwMode="auto">
          <a:xfrm>
            <a:off x="7456914" y="3265170"/>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8418" name="Rectangle 2"/>
          <p:cNvSpPr>
            <a:spLocks noGrp="1" noChangeArrowheads="1"/>
          </p:cNvSpPr>
          <p:nvPr>
            <p:ph type="title"/>
          </p:nvPr>
        </p:nvSpPr>
        <p:spPr/>
        <p:txBody>
          <a:bodyPr>
            <a:normAutofit fontScale="90000"/>
          </a:bodyPr>
          <a:lstStyle/>
          <a:p>
            <a:r>
              <a:rPr lang="en-US" dirty="0"/>
              <a:t>Branch Predictor Example </a:t>
            </a:r>
            <a:r>
              <a:rPr lang="en-US" dirty="0">
                <a:latin typeface="Arial" charset="0"/>
              </a:rPr>
              <a:t>(</a:t>
            </a:r>
            <a:r>
              <a:rPr lang="en-US" dirty="0"/>
              <a:t>1/2</a:t>
            </a:r>
            <a:r>
              <a:rPr lang="en-US" dirty="0">
                <a:latin typeface="Arial" charset="0"/>
              </a:rPr>
              <a:t>)</a:t>
            </a:r>
          </a:p>
        </p:txBody>
      </p:sp>
      <p:sp>
        <p:nvSpPr>
          <p:cNvPr id="188438" name="Rectangle 22"/>
          <p:cNvSpPr>
            <a:spLocks noGrp="1" noChangeArrowheads="1"/>
          </p:cNvSpPr>
          <p:nvPr>
            <p:ph idx="1"/>
          </p:nvPr>
        </p:nvSpPr>
        <p:spPr>
          <a:xfrm>
            <a:off x="471196" y="1011484"/>
            <a:ext cx="8229600" cy="5081811"/>
          </a:xfrm>
        </p:spPr>
        <p:txBody>
          <a:bodyPr/>
          <a:lstStyle/>
          <a:p>
            <a:r>
              <a:rPr lang="en-US" dirty="0"/>
              <a:t>1024 counters (2</a:t>
            </a:r>
            <a:r>
              <a:rPr lang="en-US" baseline="30000" dirty="0"/>
              <a:t>10</a:t>
            </a:r>
            <a:r>
              <a:rPr lang="en-US" dirty="0"/>
              <a:t>)</a:t>
            </a:r>
          </a:p>
          <a:p>
            <a:pPr lvl="1"/>
            <a:r>
              <a:rPr lang="en-US" dirty="0"/>
              <a:t>32 sets (    )</a:t>
            </a:r>
          </a:p>
          <a:p>
            <a:pPr lvl="2"/>
            <a:r>
              <a:rPr lang="en-US" dirty="0"/>
              <a:t>5-bit PC hash chooses a set</a:t>
            </a:r>
          </a:p>
          <a:p>
            <a:pPr lvl="1"/>
            <a:r>
              <a:rPr lang="en-US" dirty="0"/>
              <a:t>Each set has 32 counters</a:t>
            </a:r>
          </a:p>
          <a:p>
            <a:pPr lvl="2"/>
            <a:r>
              <a:rPr lang="en-US" dirty="0"/>
              <a:t>32 x 32 = 1024</a:t>
            </a:r>
          </a:p>
          <a:p>
            <a:pPr lvl="2"/>
            <a:r>
              <a:rPr lang="en-US" dirty="0"/>
              <a:t>History length of 5 (log</a:t>
            </a:r>
            <a:r>
              <a:rPr lang="en-US" baseline="-25000" dirty="0"/>
              <a:t>2</a:t>
            </a:r>
            <a:r>
              <a:rPr lang="en-US" dirty="0"/>
              <a:t>32 = 5)</a:t>
            </a:r>
          </a:p>
          <a:p>
            <a:endParaRPr lang="en-US" dirty="0"/>
          </a:p>
          <a:p>
            <a:r>
              <a:rPr lang="en-US" dirty="0"/>
              <a:t>Branch collisions</a:t>
            </a:r>
          </a:p>
          <a:p>
            <a:pPr lvl="1"/>
            <a:r>
              <a:rPr lang="en-US" dirty="0"/>
              <a:t>1000’s of branches collapsed into only 32 sets</a:t>
            </a:r>
          </a:p>
        </p:txBody>
      </p:sp>
      <p:sp>
        <p:nvSpPr>
          <p:cNvPr id="188444" name="Rectangle 28"/>
          <p:cNvSpPr>
            <a:spLocks noChangeArrowheads="1"/>
          </p:cNvSpPr>
          <p:nvPr/>
        </p:nvSpPr>
        <p:spPr bwMode="auto">
          <a:xfrm>
            <a:off x="7620744" y="3581400"/>
            <a:ext cx="76200" cy="76200"/>
          </a:xfrm>
          <a:prstGeom prst="rect">
            <a:avLst/>
          </a:prstGeom>
          <a:solidFill>
            <a:schemeClr val="accent1"/>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8433" name="Rectangle 17"/>
          <p:cNvSpPr>
            <a:spLocks noChangeArrowheads="1"/>
          </p:cNvSpPr>
          <p:nvPr/>
        </p:nvSpPr>
        <p:spPr bwMode="auto">
          <a:xfrm>
            <a:off x="7456914" y="4724400"/>
            <a:ext cx="533400" cy="4572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8434" name="Rectangle 18"/>
          <p:cNvSpPr>
            <a:spLocks noChangeArrowheads="1"/>
          </p:cNvSpPr>
          <p:nvPr/>
        </p:nvSpPr>
        <p:spPr bwMode="auto">
          <a:xfrm>
            <a:off x="7456914" y="4712970"/>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8435" name="Oval 19"/>
          <p:cNvSpPr>
            <a:spLocks noChangeArrowheads="1"/>
          </p:cNvSpPr>
          <p:nvPr/>
        </p:nvSpPr>
        <p:spPr bwMode="auto">
          <a:xfrm>
            <a:off x="7696944" y="4267200"/>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8436" name="Oval 20"/>
          <p:cNvSpPr>
            <a:spLocks noChangeArrowheads="1"/>
          </p:cNvSpPr>
          <p:nvPr/>
        </p:nvSpPr>
        <p:spPr bwMode="auto">
          <a:xfrm>
            <a:off x="7696944" y="4419600"/>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8437" name="Oval 21"/>
          <p:cNvSpPr>
            <a:spLocks noChangeArrowheads="1"/>
          </p:cNvSpPr>
          <p:nvPr/>
        </p:nvSpPr>
        <p:spPr bwMode="auto">
          <a:xfrm>
            <a:off x="7696944" y="4572000"/>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88439" name="Rectangle 23"/>
          <p:cNvSpPr>
            <a:spLocks noChangeArrowheads="1"/>
          </p:cNvSpPr>
          <p:nvPr/>
        </p:nvSpPr>
        <p:spPr bwMode="auto">
          <a:xfrm>
            <a:off x="5868144" y="1981200"/>
            <a:ext cx="990600" cy="3048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PC Hash</a:t>
            </a:r>
          </a:p>
        </p:txBody>
      </p:sp>
      <p:cxnSp>
        <p:nvCxnSpPr>
          <p:cNvPr id="188440" name="AutoShape 24"/>
          <p:cNvCxnSpPr>
            <a:cxnSpLocks noChangeShapeType="1"/>
            <a:stCxn id="188439" idx="2"/>
          </p:cNvCxnSpPr>
          <p:nvPr/>
        </p:nvCxnSpPr>
        <p:spPr bwMode="auto">
          <a:xfrm rot="16200000" flipH="1">
            <a:off x="6401544" y="2247900"/>
            <a:ext cx="1028700" cy="1104900"/>
          </a:xfrm>
          <a:prstGeom prst="bentConnector2">
            <a:avLst/>
          </a:prstGeom>
          <a:noFill/>
          <a:ln w="9525">
            <a:solidFill>
              <a:schemeClr val="tx1"/>
            </a:solidFill>
            <a:miter lim="800000"/>
            <a:headEnd/>
            <a:tailEnd type="triangle" w="med" len="med"/>
          </a:ln>
          <a:effectLst/>
        </p:spPr>
      </p:cxnSp>
      <p:sp>
        <p:nvSpPr>
          <p:cNvPr id="188441" name="Line 25"/>
          <p:cNvSpPr>
            <a:spLocks noChangeShapeType="1"/>
          </p:cNvSpPr>
          <p:nvPr/>
        </p:nvSpPr>
        <p:spPr bwMode="auto">
          <a:xfrm flipV="1">
            <a:off x="6325344" y="2819400"/>
            <a:ext cx="76200" cy="762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88442" name="Text Box 26"/>
          <p:cNvSpPr txBox="1">
            <a:spLocks noChangeArrowheads="1"/>
          </p:cNvSpPr>
          <p:nvPr/>
        </p:nvSpPr>
        <p:spPr bwMode="auto">
          <a:xfrm>
            <a:off x="6325344" y="2668588"/>
            <a:ext cx="300082"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5</a:t>
            </a:r>
          </a:p>
        </p:txBody>
      </p:sp>
      <p:cxnSp>
        <p:nvCxnSpPr>
          <p:cNvPr id="188443" name="AutoShape 27"/>
          <p:cNvCxnSpPr>
            <a:cxnSpLocks noChangeShapeType="1"/>
            <a:endCxn id="188444" idx="3"/>
          </p:cNvCxnSpPr>
          <p:nvPr/>
        </p:nvCxnSpPr>
        <p:spPr bwMode="auto">
          <a:xfrm flipH="1">
            <a:off x="7696944" y="3314700"/>
            <a:ext cx="304800" cy="304800"/>
          </a:xfrm>
          <a:prstGeom prst="bentConnector3">
            <a:avLst>
              <a:gd name="adj1" fmla="val -75000"/>
            </a:avLst>
          </a:prstGeom>
          <a:noFill/>
          <a:ln w="9525">
            <a:solidFill>
              <a:schemeClr val="tx1"/>
            </a:solidFill>
            <a:miter lim="800000"/>
            <a:headEnd/>
            <a:tailEnd type="triangle" w="med" len="med"/>
          </a:ln>
          <a:effectLst/>
        </p:spPr>
      </p:cxnSp>
      <p:sp>
        <p:nvSpPr>
          <p:cNvPr id="188445" name="Line 29"/>
          <p:cNvSpPr>
            <a:spLocks noChangeShapeType="1"/>
          </p:cNvSpPr>
          <p:nvPr/>
        </p:nvSpPr>
        <p:spPr bwMode="auto">
          <a:xfrm flipV="1">
            <a:off x="8200182" y="3429000"/>
            <a:ext cx="76200" cy="762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88446" name="Text Box 30"/>
          <p:cNvSpPr txBox="1">
            <a:spLocks noChangeArrowheads="1"/>
          </p:cNvSpPr>
          <p:nvPr/>
        </p:nvSpPr>
        <p:spPr bwMode="auto">
          <a:xfrm>
            <a:off x="8200182" y="3278188"/>
            <a:ext cx="300082"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5</a:t>
            </a:r>
          </a:p>
        </p:txBody>
      </p:sp>
      <p:grpSp>
        <p:nvGrpSpPr>
          <p:cNvPr id="188448" name="Group 32"/>
          <p:cNvGrpSpPr>
            <a:grpSpLocks/>
          </p:cNvGrpSpPr>
          <p:nvPr/>
        </p:nvGrpSpPr>
        <p:grpSpPr bwMode="auto">
          <a:xfrm>
            <a:off x="2339752" y="1628800"/>
            <a:ext cx="231576" cy="208144"/>
            <a:chOff x="1003" y="1373"/>
            <a:chExt cx="389" cy="307"/>
          </a:xfrm>
        </p:grpSpPr>
        <p:sp>
          <p:nvSpPr>
            <p:cNvPr id="188449" name="Rectangle 33"/>
            <p:cNvSpPr>
              <a:spLocks noChangeArrowheads="1"/>
            </p:cNvSpPr>
            <p:nvPr/>
          </p:nvSpPr>
          <p:spPr bwMode="auto">
            <a:xfrm>
              <a:off x="1008" y="1392"/>
              <a:ext cx="384" cy="288"/>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Decade" pitchFamily="2" charset="0"/>
              </a:endParaRPr>
            </a:p>
          </p:txBody>
        </p:sp>
        <p:sp>
          <p:nvSpPr>
            <p:cNvPr id="188450" name="Rectangle 34"/>
            <p:cNvSpPr>
              <a:spLocks noChangeArrowheads="1"/>
            </p:cNvSpPr>
            <p:nvPr/>
          </p:nvSpPr>
          <p:spPr bwMode="auto">
            <a:xfrm>
              <a:off x="1003" y="1373"/>
              <a:ext cx="389" cy="67"/>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Decade" pitchFamily="2" charset="0"/>
              </a:endParaRPr>
            </a:p>
          </p:txBody>
        </p:sp>
      </p:grpSp>
      <p:sp>
        <p:nvSpPr>
          <p:cNvPr id="40" name="Rectangle 17"/>
          <p:cNvSpPr>
            <a:spLocks noChangeArrowheads="1"/>
          </p:cNvSpPr>
          <p:nvPr/>
        </p:nvSpPr>
        <p:spPr bwMode="auto">
          <a:xfrm>
            <a:off x="7456914" y="3733800"/>
            <a:ext cx="533400" cy="4572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41" name="Rectangle 18"/>
          <p:cNvSpPr>
            <a:spLocks noChangeArrowheads="1"/>
          </p:cNvSpPr>
          <p:nvPr/>
        </p:nvSpPr>
        <p:spPr bwMode="auto">
          <a:xfrm>
            <a:off x="7456914" y="3722370"/>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Tree>
    <p:extLst>
      <p:ext uri="{BB962C8B-B14F-4D97-AF65-F5344CB8AC3E}">
        <p14:creationId xmlns:p14="http://schemas.microsoft.com/office/powerpoint/2010/main" val="16466705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3"/>
          <p:cNvSpPr>
            <a:spLocks noGrp="1" noChangeArrowheads="1"/>
          </p:cNvSpPr>
          <p:nvPr>
            <p:ph type="title"/>
          </p:nvPr>
        </p:nvSpPr>
        <p:spPr/>
        <p:txBody>
          <a:bodyPr>
            <a:normAutofit fontScale="90000"/>
          </a:bodyPr>
          <a:lstStyle/>
          <a:p>
            <a:r>
              <a:rPr lang="en-US" dirty="0"/>
              <a:t>Branch Predictor Example (2/2)</a:t>
            </a:r>
          </a:p>
        </p:txBody>
      </p:sp>
      <p:sp>
        <p:nvSpPr>
          <p:cNvPr id="191492" name="Rectangle 4"/>
          <p:cNvSpPr>
            <a:spLocks noGrp="1" noChangeArrowheads="1"/>
          </p:cNvSpPr>
          <p:nvPr>
            <p:ph idx="1"/>
          </p:nvPr>
        </p:nvSpPr>
        <p:spPr/>
        <p:txBody>
          <a:bodyPr/>
          <a:lstStyle/>
          <a:p>
            <a:r>
              <a:rPr lang="en-US" dirty="0"/>
              <a:t>1024 counters (2</a:t>
            </a:r>
            <a:r>
              <a:rPr lang="en-US" baseline="30000" dirty="0"/>
              <a:t>10</a:t>
            </a:r>
            <a:r>
              <a:rPr lang="en-US" dirty="0"/>
              <a:t>)</a:t>
            </a:r>
          </a:p>
          <a:p>
            <a:pPr lvl="1"/>
            <a:r>
              <a:rPr lang="en-US" dirty="0"/>
              <a:t>128 sets (    )</a:t>
            </a:r>
          </a:p>
          <a:p>
            <a:pPr lvl="2"/>
            <a:r>
              <a:rPr lang="en-US" dirty="0"/>
              <a:t>7-bit PC hash chooses a set</a:t>
            </a:r>
          </a:p>
          <a:p>
            <a:pPr lvl="1"/>
            <a:r>
              <a:rPr lang="en-US" dirty="0"/>
              <a:t>Each set has 8 counters</a:t>
            </a:r>
          </a:p>
          <a:p>
            <a:pPr lvl="2"/>
            <a:r>
              <a:rPr lang="en-US" dirty="0"/>
              <a:t>128 x 8 = 1024</a:t>
            </a:r>
          </a:p>
          <a:p>
            <a:pPr lvl="2"/>
            <a:r>
              <a:rPr lang="en-US" dirty="0"/>
              <a:t>History length of 3 (log</a:t>
            </a:r>
            <a:r>
              <a:rPr lang="en-US" baseline="-25000" dirty="0"/>
              <a:t>2</a:t>
            </a:r>
            <a:r>
              <a:rPr lang="en-US" dirty="0"/>
              <a:t>8 = 3)</a:t>
            </a:r>
          </a:p>
          <a:p>
            <a:endParaRPr lang="en-US" dirty="0"/>
          </a:p>
          <a:p>
            <a:r>
              <a:rPr lang="en-US" dirty="0"/>
              <a:t>Limited Patterns/Correlation</a:t>
            </a:r>
          </a:p>
          <a:p>
            <a:pPr lvl="1"/>
            <a:r>
              <a:rPr lang="en-US" dirty="0"/>
              <a:t>Can now only handle history length of three</a:t>
            </a:r>
          </a:p>
        </p:txBody>
      </p:sp>
      <p:sp>
        <p:nvSpPr>
          <p:cNvPr id="191508" name="Oval 20"/>
          <p:cNvSpPr>
            <a:spLocks noChangeArrowheads="1"/>
          </p:cNvSpPr>
          <p:nvPr/>
        </p:nvSpPr>
        <p:spPr bwMode="auto">
          <a:xfrm>
            <a:off x="7576026" y="3810000"/>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1509" name="Oval 21"/>
          <p:cNvSpPr>
            <a:spLocks noChangeArrowheads="1"/>
          </p:cNvSpPr>
          <p:nvPr/>
        </p:nvSpPr>
        <p:spPr bwMode="auto">
          <a:xfrm>
            <a:off x="7576026" y="3962400"/>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1510" name="Oval 22"/>
          <p:cNvSpPr>
            <a:spLocks noChangeArrowheads="1"/>
          </p:cNvSpPr>
          <p:nvPr/>
        </p:nvSpPr>
        <p:spPr bwMode="auto">
          <a:xfrm>
            <a:off x="7576026" y="4114800"/>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1511" name="Rectangle 23"/>
          <p:cNvSpPr>
            <a:spLocks noChangeArrowheads="1"/>
          </p:cNvSpPr>
          <p:nvPr/>
        </p:nvSpPr>
        <p:spPr bwMode="auto">
          <a:xfrm>
            <a:off x="5852001" y="1981200"/>
            <a:ext cx="990600" cy="3048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000000"/>
                </a:solidFill>
                <a:latin typeface="Gill Sans MT" pitchFamily="34" charset="0"/>
              </a:rPr>
              <a:t>PC Hash</a:t>
            </a:r>
          </a:p>
        </p:txBody>
      </p:sp>
      <p:cxnSp>
        <p:nvCxnSpPr>
          <p:cNvPr id="191512" name="AutoShape 24"/>
          <p:cNvCxnSpPr>
            <a:cxnSpLocks noChangeShapeType="1"/>
            <a:stCxn id="191511" idx="2"/>
          </p:cNvCxnSpPr>
          <p:nvPr/>
        </p:nvCxnSpPr>
        <p:spPr bwMode="auto">
          <a:xfrm rot="16200000" flipH="1">
            <a:off x="6394926" y="2238375"/>
            <a:ext cx="1009650" cy="1104900"/>
          </a:xfrm>
          <a:prstGeom prst="bentConnector2">
            <a:avLst/>
          </a:prstGeom>
          <a:noFill/>
          <a:ln w="9525">
            <a:solidFill>
              <a:schemeClr val="tx1"/>
            </a:solidFill>
            <a:miter lim="800000"/>
            <a:headEnd/>
            <a:tailEnd type="triangle" w="med" len="med"/>
          </a:ln>
          <a:effectLst/>
        </p:spPr>
      </p:cxnSp>
      <p:sp>
        <p:nvSpPr>
          <p:cNvPr id="191513" name="Line 25"/>
          <p:cNvSpPr>
            <a:spLocks noChangeShapeType="1"/>
          </p:cNvSpPr>
          <p:nvPr/>
        </p:nvSpPr>
        <p:spPr bwMode="auto">
          <a:xfrm flipV="1">
            <a:off x="6309201" y="2819400"/>
            <a:ext cx="76200" cy="762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91514" name="Text Box 26"/>
          <p:cNvSpPr txBox="1">
            <a:spLocks noChangeArrowheads="1"/>
          </p:cNvSpPr>
          <p:nvPr/>
        </p:nvSpPr>
        <p:spPr bwMode="auto">
          <a:xfrm>
            <a:off x="6309201" y="2668588"/>
            <a:ext cx="300082"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7</a:t>
            </a:r>
          </a:p>
        </p:txBody>
      </p:sp>
      <p:grpSp>
        <p:nvGrpSpPr>
          <p:cNvPr id="191518" name="Group 30"/>
          <p:cNvGrpSpPr>
            <a:grpSpLocks/>
          </p:cNvGrpSpPr>
          <p:nvPr/>
        </p:nvGrpSpPr>
        <p:grpSpPr bwMode="auto">
          <a:xfrm>
            <a:off x="2460624" y="1649397"/>
            <a:ext cx="251817" cy="353234"/>
            <a:chOff x="1008" y="919"/>
            <a:chExt cx="423" cy="521"/>
          </a:xfrm>
          <a:effectLst/>
        </p:grpSpPr>
        <p:sp>
          <p:nvSpPr>
            <p:cNvPr id="191519" name="Rectangle 31"/>
            <p:cNvSpPr>
              <a:spLocks noChangeArrowheads="1"/>
            </p:cNvSpPr>
            <p:nvPr/>
          </p:nvSpPr>
          <p:spPr bwMode="auto">
            <a:xfrm>
              <a:off x="1047" y="919"/>
              <a:ext cx="384" cy="288"/>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dirty="0">
                <a:solidFill>
                  <a:srgbClr val="000000"/>
                </a:solidFill>
                <a:latin typeface="Decade" pitchFamily="2" charset="0"/>
              </a:endParaRPr>
            </a:p>
          </p:txBody>
        </p:sp>
        <p:sp>
          <p:nvSpPr>
            <p:cNvPr id="191520" name="Rectangle 32"/>
            <p:cNvSpPr>
              <a:spLocks noChangeArrowheads="1"/>
            </p:cNvSpPr>
            <p:nvPr/>
          </p:nvSpPr>
          <p:spPr bwMode="auto">
            <a:xfrm>
              <a:off x="1008" y="1392"/>
              <a:ext cx="384" cy="48"/>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Decade" pitchFamily="2" charset="0"/>
              </a:endParaRPr>
            </a:p>
          </p:txBody>
        </p:sp>
      </p:grpSp>
      <p:grpSp>
        <p:nvGrpSpPr>
          <p:cNvPr id="191530" name="Group 42"/>
          <p:cNvGrpSpPr>
            <a:grpSpLocks/>
          </p:cNvGrpSpPr>
          <p:nvPr/>
        </p:nvGrpSpPr>
        <p:grpSpPr bwMode="auto">
          <a:xfrm>
            <a:off x="7452201" y="2133600"/>
            <a:ext cx="304800" cy="228600"/>
            <a:chOff x="1008" y="1392"/>
            <a:chExt cx="384" cy="288"/>
          </a:xfrm>
        </p:grpSpPr>
        <p:sp>
          <p:nvSpPr>
            <p:cNvPr id="191531" name="Rectangle 43"/>
            <p:cNvSpPr>
              <a:spLocks noChangeArrowheads="1"/>
            </p:cNvSpPr>
            <p:nvPr/>
          </p:nvSpPr>
          <p:spPr bwMode="auto">
            <a:xfrm>
              <a:off x="1008" y="1392"/>
              <a:ext cx="384" cy="288"/>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1532" name="Rectangle 44"/>
            <p:cNvSpPr>
              <a:spLocks noChangeArrowheads="1"/>
            </p:cNvSpPr>
            <p:nvPr/>
          </p:nvSpPr>
          <p:spPr bwMode="auto">
            <a:xfrm>
              <a:off x="1008" y="1392"/>
              <a:ext cx="384" cy="48"/>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grpSp>
        <p:nvGrpSpPr>
          <p:cNvPr id="59" name="Group 42"/>
          <p:cNvGrpSpPr>
            <a:grpSpLocks/>
          </p:cNvGrpSpPr>
          <p:nvPr/>
        </p:nvGrpSpPr>
        <p:grpSpPr bwMode="auto">
          <a:xfrm>
            <a:off x="7452201" y="2362200"/>
            <a:ext cx="304800" cy="228600"/>
            <a:chOff x="1008" y="1392"/>
            <a:chExt cx="384" cy="288"/>
          </a:xfrm>
        </p:grpSpPr>
        <p:sp>
          <p:nvSpPr>
            <p:cNvPr id="60" name="Rectangle 43"/>
            <p:cNvSpPr>
              <a:spLocks noChangeArrowheads="1"/>
            </p:cNvSpPr>
            <p:nvPr/>
          </p:nvSpPr>
          <p:spPr bwMode="auto">
            <a:xfrm>
              <a:off x="1008" y="1392"/>
              <a:ext cx="384" cy="288"/>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61" name="Rectangle 44"/>
            <p:cNvSpPr>
              <a:spLocks noChangeArrowheads="1"/>
            </p:cNvSpPr>
            <p:nvPr/>
          </p:nvSpPr>
          <p:spPr bwMode="auto">
            <a:xfrm>
              <a:off x="1008" y="1392"/>
              <a:ext cx="384" cy="48"/>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grpSp>
        <p:nvGrpSpPr>
          <p:cNvPr id="62" name="Group 42"/>
          <p:cNvGrpSpPr>
            <a:grpSpLocks/>
          </p:cNvGrpSpPr>
          <p:nvPr/>
        </p:nvGrpSpPr>
        <p:grpSpPr bwMode="auto">
          <a:xfrm>
            <a:off x="7452201" y="2590800"/>
            <a:ext cx="304800" cy="228600"/>
            <a:chOff x="1008" y="1392"/>
            <a:chExt cx="384" cy="288"/>
          </a:xfrm>
        </p:grpSpPr>
        <p:sp>
          <p:nvSpPr>
            <p:cNvPr id="63" name="Rectangle 43"/>
            <p:cNvSpPr>
              <a:spLocks noChangeArrowheads="1"/>
            </p:cNvSpPr>
            <p:nvPr/>
          </p:nvSpPr>
          <p:spPr bwMode="auto">
            <a:xfrm>
              <a:off x="1008" y="1392"/>
              <a:ext cx="384" cy="288"/>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64" name="Rectangle 44"/>
            <p:cNvSpPr>
              <a:spLocks noChangeArrowheads="1"/>
            </p:cNvSpPr>
            <p:nvPr/>
          </p:nvSpPr>
          <p:spPr bwMode="auto">
            <a:xfrm>
              <a:off x="1008" y="1392"/>
              <a:ext cx="384" cy="48"/>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grpSp>
        <p:nvGrpSpPr>
          <p:cNvPr id="65" name="Group 42"/>
          <p:cNvGrpSpPr>
            <a:grpSpLocks/>
          </p:cNvGrpSpPr>
          <p:nvPr/>
        </p:nvGrpSpPr>
        <p:grpSpPr bwMode="auto">
          <a:xfrm>
            <a:off x="7452201" y="2819400"/>
            <a:ext cx="304800" cy="228600"/>
            <a:chOff x="1008" y="1392"/>
            <a:chExt cx="384" cy="288"/>
          </a:xfrm>
        </p:grpSpPr>
        <p:sp>
          <p:nvSpPr>
            <p:cNvPr id="66" name="Rectangle 43"/>
            <p:cNvSpPr>
              <a:spLocks noChangeArrowheads="1"/>
            </p:cNvSpPr>
            <p:nvPr/>
          </p:nvSpPr>
          <p:spPr bwMode="auto">
            <a:xfrm>
              <a:off x="1008" y="1392"/>
              <a:ext cx="384" cy="288"/>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67" name="Rectangle 44"/>
            <p:cNvSpPr>
              <a:spLocks noChangeArrowheads="1"/>
            </p:cNvSpPr>
            <p:nvPr/>
          </p:nvSpPr>
          <p:spPr bwMode="auto">
            <a:xfrm>
              <a:off x="1008" y="1392"/>
              <a:ext cx="384" cy="48"/>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grpSp>
        <p:nvGrpSpPr>
          <p:cNvPr id="68" name="Group 42"/>
          <p:cNvGrpSpPr>
            <a:grpSpLocks/>
          </p:cNvGrpSpPr>
          <p:nvPr/>
        </p:nvGrpSpPr>
        <p:grpSpPr bwMode="auto">
          <a:xfrm>
            <a:off x="7452201" y="3048000"/>
            <a:ext cx="304800" cy="228600"/>
            <a:chOff x="1008" y="1392"/>
            <a:chExt cx="384" cy="288"/>
          </a:xfrm>
        </p:grpSpPr>
        <p:sp>
          <p:nvSpPr>
            <p:cNvPr id="69" name="Rectangle 43"/>
            <p:cNvSpPr>
              <a:spLocks noChangeArrowheads="1"/>
            </p:cNvSpPr>
            <p:nvPr/>
          </p:nvSpPr>
          <p:spPr bwMode="auto">
            <a:xfrm>
              <a:off x="1008" y="1392"/>
              <a:ext cx="384" cy="288"/>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70" name="Rectangle 44"/>
            <p:cNvSpPr>
              <a:spLocks noChangeArrowheads="1"/>
            </p:cNvSpPr>
            <p:nvPr/>
          </p:nvSpPr>
          <p:spPr bwMode="auto">
            <a:xfrm>
              <a:off x="1008" y="1392"/>
              <a:ext cx="384" cy="48"/>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grpSp>
        <p:nvGrpSpPr>
          <p:cNvPr id="71" name="Group 42"/>
          <p:cNvGrpSpPr>
            <a:grpSpLocks/>
          </p:cNvGrpSpPr>
          <p:nvPr/>
        </p:nvGrpSpPr>
        <p:grpSpPr bwMode="auto">
          <a:xfrm>
            <a:off x="7452201" y="3276600"/>
            <a:ext cx="304800" cy="228600"/>
            <a:chOff x="1008" y="1392"/>
            <a:chExt cx="384" cy="288"/>
          </a:xfrm>
        </p:grpSpPr>
        <p:sp>
          <p:nvSpPr>
            <p:cNvPr id="72" name="Rectangle 43"/>
            <p:cNvSpPr>
              <a:spLocks noChangeArrowheads="1"/>
            </p:cNvSpPr>
            <p:nvPr/>
          </p:nvSpPr>
          <p:spPr bwMode="auto">
            <a:xfrm>
              <a:off x="1008" y="1392"/>
              <a:ext cx="384" cy="288"/>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73" name="Rectangle 44"/>
            <p:cNvSpPr>
              <a:spLocks noChangeArrowheads="1"/>
            </p:cNvSpPr>
            <p:nvPr/>
          </p:nvSpPr>
          <p:spPr bwMode="auto">
            <a:xfrm>
              <a:off x="1008" y="1392"/>
              <a:ext cx="384" cy="48"/>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grpSp>
        <p:nvGrpSpPr>
          <p:cNvPr id="74" name="Group 42"/>
          <p:cNvGrpSpPr>
            <a:grpSpLocks/>
          </p:cNvGrpSpPr>
          <p:nvPr/>
        </p:nvGrpSpPr>
        <p:grpSpPr bwMode="auto">
          <a:xfrm>
            <a:off x="7452201" y="3505200"/>
            <a:ext cx="304800" cy="228600"/>
            <a:chOff x="1008" y="1392"/>
            <a:chExt cx="384" cy="288"/>
          </a:xfrm>
        </p:grpSpPr>
        <p:sp>
          <p:nvSpPr>
            <p:cNvPr id="75" name="Rectangle 43"/>
            <p:cNvSpPr>
              <a:spLocks noChangeArrowheads="1"/>
            </p:cNvSpPr>
            <p:nvPr/>
          </p:nvSpPr>
          <p:spPr bwMode="auto">
            <a:xfrm>
              <a:off x="1008" y="1392"/>
              <a:ext cx="384" cy="288"/>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76" name="Rectangle 44"/>
            <p:cNvSpPr>
              <a:spLocks noChangeArrowheads="1"/>
            </p:cNvSpPr>
            <p:nvPr/>
          </p:nvSpPr>
          <p:spPr bwMode="auto">
            <a:xfrm>
              <a:off x="1008" y="1392"/>
              <a:ext cx="384" cy="48"/>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sp>
        <p:nvSpPr>
          <p:cNvPr id="191490" name="Rectangle 2"/>
          <p:cNvSpPr>
            <a:spLocks noChangeArrowheads="1"/>
          </p:cNvSpPr>
          <p:nvPr/>
        </p:nvSpPr>
        <p:spPr bwMode="auto">
          <a:xfrm>
            <a:off x="7604601" y="3352800"/>
            <a:ext cx="74613" cy="112713"/>
          </a:xfrm>
          <a:prstGeom prst="rect">
            <a:avLst/>
          </a:prstGeom>
          <a:solidFill>
            <a:schemeClr val="accent1"/>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1515" name="AutoShape 27"/>
          <p:cNvCxnSpPr>
            <a:cxnSpLocks noChangeShapeType="1"/>
            <a:endCxn id="191490" idx="3"/>
          </p:cNvCxnSpPr>
          <p:nvPr/>
        </p:nvCxnSpPr>
        <p:spPr bwMode="auto">
          <a:xfrm flipH="1">
            <a:off x="7679214" y="3295650"/>
            <a:ext cx="77787" cy="114300"/>
          </a:xfrm>
          <a:prstGeom prst="bentConnector3">
            <a:avLst>
              <a:gd name="adj1" fmla="val -293880"/>
            </a:avLst>
          </a:prstGeom>
          <a:noFill/>
          <a:ln w="9525">
            <a:solidFill>
              <a:schemeClr val="tx1"/>
            </a:solidFill>
            <a:miter lim="800000"/>
            <a:headEnd/>
            <a:tailEnd type="triangle" w="med" len="med"/>
          </a:ln>
          <a:effectLst/>
        </p:spPr>
      </p:cxnSp>
      <p:sp>
        <p:nvSpPr>
          <p:cNvPr id="191516" name="Line 28"/>
          <p:cNvSpPr>
            <a:spLocks noChangeShapeType="1"/>
          </p:cNvSpPr>
          <p:nvPr/>
        </p:nvSpPr>
        <p:spPr bwMode="auto">
          <a:xfrm flipV="1">
            <a:off x="7944326" y="3300413"/>
            <a:ext cx="76200" cy="762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91517" name="Text Box 29"/>
          <p:cNvSpPr txBox="1">
            <a:spLocks noChangeArrowheads="1"/>
          </p:cNvSpPr>
          <p:nvPr/>
        </p:nvSpPr>
        <p:spPr bwMode="auto">
          <a:xfrm>
            <a:off x="7944326" y="3149600"/>
            <a:ext cx="300082"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3</a:t>
            </a:r>
          </a:p>
        </p:txBody>
      </p:sp>
      <p:grpSp>
        <p:nvGrpSpPr>
          <p:cNvPr id="77" name="Group 42"/>
          <p:cNvGrpSpPr>
            <a:grpSpLocks/>
          </p:cNvGrpSpPr>
          <p:nvPr/>
        </p:nvGrpSpPr>
        <p:grpSpPr bwMode="auto">
          <a:xfrm>
            <a:off x="7452201" y="4267200"/>
            <a:ext cx="304800" cy="228600"/>
            <a:chOff x="1008" y="1392"/>
            <a:chExt cx="384" cy="288"/>
          </a:xfrm>
        </p:grpSpPr>
        <p:sp>
          <p:nvSpPr>
            <p:cNvPr id="78" name="Rectangle 43"/>
            <p:cNvSpPr>
              <a:spLocks noChangeArrowheads="1"/>
            </p:cNvSpPr>
            <p:nvPr/>
          </p:nvSpPr>
          <p:spPr bwMode="auto">
            <a:xfrm>
              <a:off x="1008" y="1392"/>
              <a:ext cx="384" cy="288"/>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79" name="Rectangle 44"/>
            <p:cNvSpPr>
              <a:spLocks noChangeArrowheads="1"/>
            </p:cNvSpPr>
            <p:nvPr/>
          </p:nvSpPr>
          <p:spPr bwMode="auto">
            <a:xfrm>
              <a:off x="1008" y="1392"/>
              <a:ext cx="384" cy="48"/>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grpSp>
        <p:nvGrpSpPr>
          <p:cNvPr id="80" name="Group 42"/>
          <p:cNvGrpSpPr>
            <a:grpSpLocks/>
          </p:cNvGrpSpPr>
          <p:nvPr/>
        </p:nvGrpSpPr>
        <p:grpSpPr bwMode="auto">
          <a:xfrm>
            <a:off x="7452201" y="4495800"/>
            <a:ext cx="304800" cy="228600"/>
            <a:chOff x="1008" y="1392"/>
            <a:chExt cx="384" cy="288"/>
          </a:xfrm>
        </p:grpSpPr>
        <p:sp>
          <p:nvSpPr>
            <p:cNvPr id="81" name="Rectangle 43"/>
            <p:cNvSpPr>
              <a:spLocks noChangeArrowheads="1"/>
            </p:cNvSpPr>
            <p:nvPr/>
          </p:nvSpPr>
          <p:spPr bwMode="auto">
            <a:xfrm>
              <a:off x="1008" y="1392"/>
              <a:ext cx="384" cy="288"/>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82" name="Rectangle 44"/>
            <p:cNvSpPr>
              <a:spLocks noChangeArrowheads="1"/>
            </p:cNvSpPr>
            <p:nvPr/>
          </p:nvSpPr>
          <p:spPr bwMode="auto">
            <a:xfrm>
              <a:off x="1008" y="1392"/>
              <a:ext cx="384" cy="48"/>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grpSp>
        <p:nvGrpSpPr>
          <p:cNvPr id="83" name="Group 42"/>
          <p:cNvGrpSpPr>
            <a:grpSpLocks/>
          </p:cNvGrpSpPr>
          <p:nvPr/>
        </p:nvGrpSpPr>
        <p:grpSpPr bwMode="auto">
          <a:xfrm>
            <a:off x="7452201" y="4724400"/>
            <a:ext cx="304800" cy="228600"/>
            <a:chOff x="1008" y="1392"/>
            <a:chExt cx="384" cy="288"/>
          </a:xfrm>
        </p:grpSpPr>
        <p:sp>
          <p:nvSpPr>
            <p:cNvPr id="84" name="Rectangle 43"/>
            <p:cNvSpPr>
              <a:spLocks noChangeArrowheads="1"/>
            </p:cNvSpPr>
            <p:nvPr/>
          </p:nvSpPr>
          <p:spPr bwMode="auto">
            <a:xfrm>
              <a:off x="1008" y="1392"/>
              <a:ext cx="384" cy="288"/>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85" name="Rectangle 44"/>
            <p:cNvSpPr>
              <a:spLocks noChangeArrowheads="1"/>
            </p:cNvSpPr>
            <p:nvPr/>
          </p:nvSpPr>
          <p:spPr bwMode="auto">
            <a:xfrm>
              <a:off x="1008" y="1392"/>
              <a:ext cx="384" cy="48"/>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grpSp>
        <p:nvGrpSpPr>
          <p:cNvPr id="86" name="Group 42"/>
          <p:cNvGrpSpPr>
            <a:grpSpLocks/>
          </p:cNvGrpSpPr>
          <p:nvPr/>
        </p:nvGrpSpPr>
        <p:grpSpPr bwMode="auto">
          <a:xfrm>
            <a:off x="7452201" y="4953000"/>
            <a:ext cx="304800" cy="228600"/>
            <a:chOff x="1008" y="1392"/>
            <a:chExt cx="384" cy="288"/>
          </a:xfrm>
        </p:grpSpPr>
        <p:sp>
          <p:nvSpPr>
            <p:cNvPr id="87" name="Rectangle 43"/>
            <p:cNvSpPr>
              <a:spLocks noChangeArrowheads="1"/>
            </p:cNvSpPr>
            <p:nvPr/>
          </p:nvSpPr>
          <p:spPr bwMode="auto">
            <a:xfrm>
              <a:off x="1008" y="1392"/>
              <a:ext cx="384" cy="288"/>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88" name="Rectangle 44"/>
            <p:cNvSpPr>
              <a:spLocks noChangeArrowheads="1"/>
            </p:cNvSpPr>
            <p:nvPr/>
          </p:nvSpPr>
          <p:spPr bwMode="auto">
            <a:xfrm>
              <a:off x="1008" y="1392"/>
              <a:ext cx="384" cy="48"/>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grpSp>
        <p:nvGrpSpPr>
          <p:cNvPr id="89" name="Group 42"/>
          <p:cNvGrpSpPr>
            <a:grpSpLocks/>
          </p:cNvGrpSpPr>
          <p:nvPr/>
        </p:nvGrpSpPr>
        <p:grpSpPr bwMode="auto">
          <a:xfrm>
            <a:off x="7452201" y="5181600"/>
            <a:ext cx="304800" cy="228600"/>
            <a:chOff x="1008" y="1392"/>
            <a:chExt cx="384" cy="288"/>
          </a:xfrm>
        </p:grpSpPr>
        <p:sp>
          <p:nvSpPr>
            <p:cNvPr id="90" name="Rectangle 43"/>
            <p:cNvSpPr>
              <a:spLocks noChangeArrowheads="1"/>
            </p:cNvSpPr>
            <p:nvPr/>
          </p:nvSpPr>
          <p:spPr bwMode="auto">
            <a:xfrm>
              <a:off x="1008" y="1392"/>
              <a:ext cx="384" cy="288"/>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91" name="Rectangle 44"/>
            <p:cNvSpPr>
              <a:spLocks noChangeArrowheads="1"/>
            </p:cNvSpPr>
            <p:nvPr/>
          </p:nvSpPr>
          <p:spPr bwMode="auto">
            <a:xfrm>
              <a:off x="1008" y="1392"/>
              <a:ext cx="384" cy="48"/>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grpSp>
        <p:nvGrpSpPr>
          <p:cNvPr id="92" name="Group 42"/>
          <p:cNvGrpSpPr>
            <a:grpSpLocks/>
          </p:cNvGrpSpPr>
          <p:nvPr/>
        </p:nvGrpSpPr>
        <p:grpSpPr bwMode="auto">
          <a:xfrm>
            <a:off x="7452201" y="5410200"/>
            <a:ext cx="304800" cy="228600"/>
            <a:chOff x="1008" y="1392"/>
            <a:chExt cx="384" cy="288"/>
          </a:xfrm>
        </p:grpSpPr>
        <p:sp>
          <p:nvSpPr>
            <p:cNvPr id="93" name="Rectangle 43"/>
            <p:cNvSpPr>
              <a:spLocks noChangeArrowheads="1"/>
            </p:cNvSpPr>
            <p:nvPr/>
          </p:nvSpPr>
          <p:spPr bwMode="auto">
            <a:xfrm>
              <a:off x="1008" y="1392"/>
              <a:ext cx="384" cy="288"/>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94" name="Rectangle 44"/>
            <p:cNvSpPr>
              <a:spLocks noChangeArrowheads="1"/>
            </p:cNvSpPr>
            <p:nvPr/>
          </p:nvSpPr>
          <p:spPr bwMode="auto">
            <a:xfrm>
              <a:off x="1008" y="1392"/>
              <a:ext cx="384" cy="48"/>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spTree>
    <p:extLst>
      <p:ext uri="{BB962C8B-B14F-4D97-AF65-F5344CB8AC3E}">
        <p14:creationId xmlns:p14="http://schemas.microsoft.com/office/powerpoint/2010/main" val="21658481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Rectangle 3"/>
          <p:cNvSpPr>
            <a:spLocks noGrp="1" noChangeArrowheads="1"/>
          </p:cNvSpPr>
          <p:nvPr>
            <p:ph type="title"/>
          </p:nvPr>
        </p:nvSpPr>
        <p:spPr/>
        <p:txBody>
          <a:bodyPr>
            <a:normAutofit fontScale="90000"/>
          </a:bodyPr>
          <a:lstStyle/>
          <a:p>
            <a:r>
              <a:rPr lang="en-US"/>
              <a:t>Two</a:t>
            </a:r>
            <a:r>
              <a:rPr lang="en-US">
                <a:latin typeface="Arial" charset="0"/>
              </a:rPr>
              <a:t>-</a:t>
            </a:r>
            <a:r>
              <a:rPr lang="en-US"/>
              <a:t>Level Predictor Organization</a:t>
            </a:r>
          </a:p>
        </p:txBody>
      </p:sp>
      <p:sp>
        <p:nvSpPr>
          <p:cNvPr id="193619" name="Rectangle 1107"/>
          <p:cNvSpPr>
            <a:spLocks noGrp="1" noChangeArrowheads="1"/>
          </p:cNvSpPr>
          <p:nvPr>
            <p:ph idx="1"/>
          </p:nvPr>
        </p:nvSpPr>
        <p:spPr/>
        <p:txBody>
          <a:bodyPr/>
          <a:lstStyle/>
          <a:p>
            <a:r>
              <a:rPr lang="en-US" i="1" u="sng" dirty="0"/>
              <a:t>Branch History Table (BHT)</a:t>
            </a:r>
          </a:p>
          <a:p>
            <a:pPr lvl="1"/>
            <a:r>
              <a:rPr lang="en-US" dirty="0"/>
              <a:t>2</a:t>
            </a:r>
            <a:r>
              <a:rPr lang="en-US" baseline="30000" dirty="0"/>
              <a:t>a</a:t>
            </a:r>
            <a:r>
              <a:rPr lang="en-US" dirty="0"/>
              <a:t> entries</a:t>
            </a:r>
          </a:p>
          <a:p>
            <a:pPr lvl="1"/>
            <a:r>
              <a:rPr lang="en-US" dirty="0"/>
              <a:t>h-bit history per entry</a:t>
            </a:r>
          </a:p>
          <a:p>
            <a:r>
              <a:rPr lang="en-US" i="1" u="sng" dirty="0"/>
              <a:t>Pattern History Table (PHT)</a:t>
            </a:r>
          </a:p>
          <a:p>
            <a:pPr lvl="1"/>
            <a:r>
              <a:rPr lang="en-US" dirty="0"/>
              <a:t>2</a:t>
            </a:r>
            <a:r>
              <a:rPr lang="en-US" baseline="30000" dirty="0"/>
              <a:t>b</a:t>
            </a:r>
            <a:r>
              <a:rPr lang="en-US" dirty="0"/>
              <a:t> sets</a:t>
            </a:r>
          </a:p>
          <a:p>
            <a:pPr lvl="1"/>
            <a:r>
              <a:rPr lang="en-US" dirty="0"/>
              <a:t>2</a:t>
            </a:r>
            <a:r>
              <a:rPr lang="en-US" baseline="30000" dirty="0"/>
              <a:t>h</a:t>
            </a:r>
            <a:r>
              <a:rPr lang="en-US" dirty="0"/>
              <a:t> counters per set</a:t>
            </a:r>
          </a:p>
          <a:p>
            <a:r>
              <a:rPr lang="en-US" dirty="0"/>
              <a:t>Total Size in bits</a:t>
            </a:r>
          </a:p>
          <a:p>
            <a:pPr lvl="1"/>
            <a:r>
              <a:rPr lang="en-US" dirty="0"/>
              <a:t>h</a:t>
            </a:r>
            <a:r>
              <a:rPr lang="en-US" dirty="0">
                <a:sym typeface="Symbol" pitchFamily="18" charset="2"/>
              </a:rPr>
              <a:t></a:t>
            </a:r>
            <a:r>
              <a:rPr lang="en-US" dirty="0"/>
              <a:t>2</a:t>
            </a:r>
            <a:r>
              <a:rPr lang="en-US" baseline="30000" dirty="0"/>
              <a:t>a</a:t>
            </a:r>
            <a:r>
              <a:rPr lang="en-US" dirty="0"/>
              <a:t> + 2</a:t>
            </a:r>
            <a:r>
              <a:rPr lang="en-US" baseline="30000" dirty="0"/>
              <a:t>(</a:t>
            </a:r>
            <a:r>
              <a:rPr lang="en-US" baseline="30000" dirty="0" err="1"/>
              <a:t>b+h</a:t>
            </a:r>
            <a:r>
              <a:rPr lang="en-US" baseline="30000" dirty="0"/>
              <a:t>)</a:t>
            </a:r>
            <a:r>
              <a:rPr lang="en-US" dirty="0">
                <a:sym typeface="Symbol" pitchFamily="18" charset="2"/>
              </a:rPr>
              <a:t></a:t>
            </a:r>
            <a:r>
              <a:rPr lang="en-US" dirty="0"/>
              <a:t>2</a:t>
            </a:r>
          </a:p>
        </p:txBody>
      </p:sp>
      <p:sp>
        <p:nvSpPr>
          <p:cNvPr id="192514" name="Rectangle 2"/>
          <p:cNvSpPr>
            <a:spLocks noChangeArrowheads="1"/>
          </p:cNvSpPr>
          <p:nvPr/>
        </p:nvSpPr>
        <p:spPr bwMode="auto">
          <a:xfrm>
            <a:off x="7239000" y="3657600"/>
            <a:ext cx="76200" cy="76200"/>
          </a:xfrm>
          <a:prstGeom prst="rect">
            <a:avLst/>
          </a:prstGeom>
          <a:solidFill>
            <a:schemeClr val="accent1"/>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279" name="Rectangle 767"/>
          <p:cNvSpPr>
            <a:spLocks noChangeArrowheads="1"/>
          </p:cNvSpPr>
          <p:nvPr/>
        </p:nvSpPr>
        <p:spPr bwMode="auto">
          <a:xfrm>
            <a:off x="7239000" y="3200400"/>
            <a:ext cx="609600" cy="15240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280" name="Rectangle 768"/>
          <p:cNvSpPr>
            <a:spLocks noChangeArrowheads="1"/>
          </p:cNvSpPr>
          <p:nvPr/>
        </p:nvSpPr>
        <p:spPr bwMode="auto">
          <a:xfrm>
            <a:off x="7239000" y="2133600"/>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281" name="Group 769"/>
          <p:cNvGrpSpPr>
            <a:grpSpLocks/>
          </p:cNvGrpSpPr>
          <p:nvPr/>
        </p:nvGrpSpPr>
        <p:grpSpPr bwMode="auto">
          <a:xfrm>
            <a:off x="7239000" y="3200400"/>
            <a:ext cx="152400" cy="152400"/>
            <a:chOff x="1608" y="1704"/>
            <a:chExt cx="96" cy="96"/>
          </a:xfrm>
        </p:grpSpPr>
        <p:sp>
          <p:nvSpPr>
            <p:cNvPr id="193282" name="Rectangle 77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283" name="Group 771"/>
            <p:cNvGrpSpPr>
              <a:grpSpLocks/>
            </p:cNvGrpSpPr>
            <p:nvPr/>
          </p:nvGrpSpPr>
          <p:grpSpPr bwMode="auto">
            <a:xfrm>
              <a:off x="1632" y="1728"/>
              <a:ext cx="48" cy="48"/>
              <a:chOff x="1584" y="1776"/>
              <a:chExt cx="144" cy="144"/>
            </a:xfrm>
          </p:grpSpPr>
          <p:sp>
            <p:nvSpPr>
              <p:cNvPr id="193284" name="Oval 77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285" name="Oval 77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286" name="Oval 77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287" name="Oval 77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288" name="AutoShape 776"/>
              <p:cNvCxnSpPr>
                <a:cxnSpLocks noChangeShapeType="1"/>
                <a:stCxn id="193284" idx="6"/>
                <a:endCxn id="193285"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289" name="AutoShape 777"/>
              <p:cNvCxnSpPr>
                <a:cxnSpLocks noChangeShapeType="1"/>
                <a:stCxn id="193284" idx="5"/>
                <a:endCxn id="193287"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290" name="AutoShape 778"/>
              <p:cNvCxnSpPr>
                <a:cxnSpLocks noChangeShapeType="1"/>
                <a:stCxn id="193286" idx="6"/>
                <a:endCxn id="193287"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291" name="Group 779"/>
          <p:cNvGrpSpPr>
            <a:grpSpLocks/>
          </p:cNvGrpSpPr>
          <p:nvPr/>
        </p:nvGrpSpPr>
        <p:grpSpPr bwMode="auto">
          <a:xfrm>
            <a:off x="7391400" y="3200400"/>
            <a:ext cx="152400" cy="152400"/>
            <a:chOff x="1608" y="1704"/>
            <a:chExt cx="96" cy="96"/>
          </a:xfrm>
        </p:grpSpPr>
        <p:sp>
          <p:nvSpPr>
            <p:cNvPr id="193292" name="Rectangle 78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293" name="Group 781"/>
            <p:cNvGrpSpPr>
              <a:grpSpLocks/>
            </p:cNvGrpSpPr>
            <p:nvPr/>
          </p:nvGrpSpPr>
          <p:grpSpPr bwMode="auto">
            <a:xfrm>
              <a:off x="1632" y="1728"/>
              <a:ext cx="48" cy="48"/>
              <a:chOff x="1584" y="1776"/>
              <a:chExt cx="144" cy="144"/>
            </a:xfrm>
          </p:grpSpPr>
          <p:sp>
            <p:nvSpPr>
              <p:cNvPr id="193294" name="Oval 78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295" name="Oval 78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296" name="Oval 78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297" name="Oval 78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298" name="AutoShape 786"/>
              <p:cNvCxnSpPr>
                <a:cxnSpLocks noChangeShapeType="1"/>
                <a:stCxn id="193294" idx="6"/>
                <a:endCxn id="193295"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299" name="AutoShape 787"/>
              <p:cNvCxnSpPr>
                <a:cxnSpLocks noChangeShapeType="1"/>
                <a:stCxn id="193294" idx="5"/>
                <a:endCxn id="193297"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300" name="AutoShape 788"/>
              <p:cNvCxnSpPr>
                <a:cxnSpLocks noChangeShapeType="1"/>
                <a:stCxn id="193296" idx="6"/>
                <a:endCxn id="193297"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301" name="Group 789"/>
          <p:cNvGrpSpPr>
            <a:grpSpLocks/>
          </p:cNvGrpSpPr>
          <p:nvPr/>
        </p:nvGrpSpPr>
        <p:grpSpPr bwMode="auto">
          <a:xfrm>
            <a:off x="7543800" y="3200400"/>
            <a:ext cx="152400" cy="152400"/>
            <a:chOff x="1608" y="1704"/>
            <a:chExt cx="96" cy="96"/>
          </a:xfrm>
        </p:grpSpPr>
        <p:sp>
          <p:nvSpPr>
            <p:cNvPr id="193302" name="Rectangle 79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303" name="Group 791"/>
            <p:cNvGrpSpPr>
              <a:grpSpLocks/>
            </p:cNvGrpSpPr>
            <p:nvPr/>
          </p:nvGrpSpPr>
          <p:grpSpPr bwMode="auto">
            <a:xfrm>
              <a:off x="1632" y="1728"/>
              <a:ext cx="48" cy="48"/>
              <a:chOff x="1584" y="1776"/>
              <a:chExt cx="144" cy="144"/>
            </a:xfrm>
          </p:grpSpPr>
          <p:sp>
            <p:nvSpPr>
              <p:cNvPr id="193304" name="Oval 79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05" name="Oval 79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06" name="Oval 79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07" name="Oval 79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308" name="AutoShape 796"/>
              <p:cNvCxnSpPr>
                <a:cxnSpLocks noChangeShapeType="1"/>
                <a:stCxn id="193304" idx="6"/>
                <a:endCxn id="193305"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309" name="AutoShape 797"/>
              <p:cNvCxnSpPr>
                <a:cxnSpLocks noChangeShapeType="1"/>
                <a:stCxn id="193304" idx="5"/>
                <a:endCxn id="193307"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310" name="AutoShape 798"/>
              <p:cNvCxnSpPr>
                <a:cxnSpLocks noChangeShapeType="1"/>
                <a:stCxn id="193306" idx="6"/>
                <a:endCxn id="193307"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311" name="Group 799"/>
          <p:cNvGrpSpPr>
            <a:grpSpLocks/>
          </p:cNvGrpSpPr>
          <p:nvPr/>
        </p:nvGrpSpPr>
        <p:grpSpPr bwMode="auto">
          <a:xfrm>
            <a:off x="7696200" y="3200400"/>
            <a:ext cx="152400" cy="152400"/>
            <a:chOff x="1608" y="1704"/>
            <a:chExt cx="96" cy="96"/>
          </a:xfrm>
        </p:grpSpPr>
        <p:sp>
          <p:nvSpPr>
            <p:cNvPr id="193312" name="Rectangle 80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313" name="Group 801"/>
            <p:cNvGrpSpPr>
              <a:grpSpLocks/>
            </p:cNvGrpSpPr>
            <p:nvPr/>
          </p:nvGrpSpPr>
          <p:grpSpPr bwMode="auto">
            <a:xfrm>
              <a:off x="1632" y="1728"/>
              <a:ext cx="48" cy="48"/>
              <a:chOff x="1584" y="1776"/>
              <a:chExt cx="144" cy="144"/>
            </a:xfrm>
          </p:grpSpPr>
          <p:sp>
            <p:nvSpPr>
              <p:cNvPr id="193314" name="Oval 80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15" name="Oval 80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16" name="Oval 80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17" name="Oval 80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318" name="AutoShape 806"/>
              <p:cNvCxnSpPr>
                <a:cxnSpLocks noChangeShapeType="1"/>
                <a:stCxn id="193314" idx="6"/>
                <a:endCxn id="193315"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319" name="AutoShape 807"/>
              <p:cNvCxnSpPr>
                <a:cxnSpLocks noChangeShapeType="1"/>
                <a:stCxn id="193314" idx="5"/>
                <a:endCxn id="193317"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320" name="AutoShape 808"/>
              <p:cNvCxnSpPr>
                <a:cxnSpLocks noChangeShapeType="1"/>
                <a:stCxn id="193316" idx="6"/>
                <a:endCxn id="193317"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321" name="Group 809"/>
          <p:cNvGrpSpPr>
            <a:grpSpLocks/>
          </p:cNvGrpSpPr>
          <p:nvPr/>
        </p:nvGrpSpPr>
        <p:grpSpPr bwMode="auto">
          <a:xfrm>
            <a:off x="7239000" y="3352800"/>
            <a:ext cx="152400" cy="152400"/>
            <a:chOff x="1608" y="1704"/>
            <a:chExt cx="96" cy="96"/>
          </a:xfrm>
        </p:grpSpPr>
        <p:sp>
          <p:nvSpPr>
            <p:cNvPr id="193322" name="Rectangle 81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323" name="Group 811"/>
            <p:cNvGrpSpPr>
              <a:grpSpLocks/>
            </p:cNvGrpSpPr>
            <p:nvPr/>
          </p:nvGrpSpPr>
          <p:grpSpPr bwMode="auto">
            <a:xfrm>
              <a:off x="1632" y="1728"/>
              <a:ext cx="48" cy="48"/>
              <a:chOff x="1584" y="1776"/>
              <a:chExt cx="144" cy="144"/>
            </a:xfrm>
          </p:grpSpPr>
          <p:sp>
            <p:nvSpPr>
              <p:cNvPr id="193324" name="Oval 81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25" name="Oval 81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26" name="Oval 81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27" name="Oval 81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328" name="AutoShape 816"/>
              <p:cNvCxnSpPr>
                <a:cxnSpLocks noChangeShapeType="1"/>
                <a:stCxn id="193324" idx="6"/>
                <a:endCxn id="193325"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329" name="AutoShape 817"/>
              <p:cNvCxnSpPr>
                <a:cxnSpLocks noChangeShapeType="1"/>
                <a:stCxn id="193324" idx="5"/>
                <a:endCxn id="193327"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330" name="AutoShape 818"/>
              <p:cNvCxnSpPr>
                <a:cxnSpLocks noChangeShapeType="1"/>
                <a:stCxn id="193326" idx="6"/>
                <a:endCxn id="193327"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331" name="Group 819"/>
          <p:cNvGrpSpPr>
            <a:grpSpLocks/>
          </p:cNvGrpSpPr>
          <p:nvPr/>
        </p:nvGrpSpPr>
        <p:grpSpPr bwMode="auto">
          <a:xfrm>
            <a:off x="7391400" y="3352800"/>
            <a:ext cx="152400" cy="152400"/>
            <a:chOff x="1608" y="1704"/>
            <a:chExt cx="96" cy="96"/>
          </a:xfrm>
        </p:grpSpPr>
        <p:sp>
          <p:nvSpPr>
            <p:cNvPr id="193332" name="Rectangle 82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333" name="Group 821"/>
            <p:cNvGrpSpPr>
              <a:grpSpLocks/>
            </p:cNvGrpSpPr>
            <p:nvPr/>
          </p:nvGrpSpPr>
          <p:grpSpPr bwMode="auto">
            <a:xfrm>
              <a:off x="1632" y="1728"/>
              <a:ext cx="48" cy="48"/>
              <a:chOff x="1584" y="1776"/>
              <a:chExt cx="144" cy="144"/>
            </a:xfrm>
          </p:grpSpPr>
          <p:sp>
            <p:nvSpPr>
              <p:cNvPr id="193334" name="Oval 82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35" name="Oval 82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36" name="Oval 82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37" name="Oval 82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338" name="AutoShape 826"/>
              <p:cNvCxnSpPr>
                <a:cxnSpLocks noChangeShapeType="1"/>
                <a:stCxn id="193334" idx="6"/>
                <a:endCxn id="193335"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339" name="AutoShape 827"/>
              <p:cNvCxnSpPr>
                <a:cxnSpLocks noChangeShapeType="1"/>
                <a:stCxn id="193334" idx="5"/>
                <a:endCxn id="193337"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340" name="AutoShape 828"/>
              <p:cNvCxnSpPr>
                <a:cxnSpLocks noChangeShapeType="1"/>
                <a:stCxn id="193336" idx="6"/>
                <a:endCxn id="193337"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341" name="Group 829"/>
          <p:cNvGrpSpPr>
            <a:grpSpLocks/>
          </p:cNvGrpSpPr>
          <p:nvPr/>
        </p:nvGrpSpPr>
        <p:grpSpPr bwMode="auto">
          <a:xfrm>
            <a:off x="7543800" y="3352800"/>
            <a:ext cx="152400" cy="152400"/>
            <a:chOff x="1608" y="1704"/>
            <a:chExt cx="96" cy="96"/>
          </a:xfrm>
        </p:grpSpPr>
        <p:sp>
          <p:nvSpPr>
            <p:cNvPr id="193342" name="Rectangle 83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343" name="Group 831"/>
            <p:cNvGrpSpPr>
              <a:grpSpLocks/>
            </p:cNvGrpSpPr>
            <p:nvPr/>
          </p:nvGrpSpPr>
          <p:grpSpPr bwMode="auto">
            <a:xfrm>
              <a:off x="1632" y="1728"/>
              <a:ext cx="48" cy="48"/>
              <a:chOff x="1584" y="1776"/>
              <a:chExt cx="144" cy="144"/>
            </a:xfrm>
          </p:grpSpPr>
          <p:sp>
            <p:nvSpPr>
              <p:cNvPr id="193344" name="Oval 83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45" name="Oval 83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46" name="Oval 83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47" name="Oval 83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348" name="AutoShape 836"/>
              <p:cNvCxnSpPr>
                <a:cxnSpLocks noChangeShapeType="1"/>
                <a:stCxn id="193344" idx="6"/>
                <a:endCxn id="193345"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349" name="AutoShape 837"/>
              <p:cNvCxnSpPr>
                <a:cxnSpLocks noChangeShapeType="1"/>
                <a:stCxn id="193344" idx="5"/>
                <a:endCxn id="193347"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350" name="AutoShape 838"/>
              <p:cNvCxnSpPr>
                <a:cxnSpLocks noChangeShapeType="1"/>
                <a:stCxn id="193346" idx="6"/>
                <a:endCxn id="193347"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351" name="Group 839"/>
          <p:cNvGrpSpPr>
            <a:grpSpLocks/>
          </p:cNvGrpSpPr>
          <p:nvPr/>
        </p:nvGrpSpPr>
        <p:grpSpPr bwMode="auto">
          <a:xfrm>
            <a:off x="7696200" y="3352800"/>
            <a:ext cx="152400" cy="152400"/>
            <a:chOff x="1608" y="1704"/>
            <a:chExt cx="96" cy="96"/>
          </a:xfrm>
        </p:grpSpPr>
        <p:sp>
          <p:nvSpPr>
            <p:cNvPr id="193352" name="Rectangle 84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353" name="Group 841"/>
            <p:cNvGrpSpPr>
              <a:grpSpLocks/>
            </p:cNvGrpSpPr>
            <p:nvPr/>
          </p:nvGrpSpPr>
          <p:grpSpPr bwMode="auto">
            <a:xfrm>
              <a:off x="1632" y="1728"/>
              <a:ext cx="48" cy="48"/>
              <a:chOff x="1584" y="1776"/>
              <a:chExt cx="144" cy="144"/>
            </a:xfrm>
          </p:grpSpPr>
          <p:sp>
            <p:nvSpPr>
              <p:cNvPr id="193354" name="Oval 84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55" name="Oval 84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56" name="Oval 84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57" name="Oval 84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358" name="AutoShape 846"/>
              <p:cNvCxnSpPr>
                <a:cxnSpLocks noChangeShapeType="1"/>
                <a:stCxn id="193354" idx="6"/>
                <a:endCxn id="193355"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359" name="AutoShape 847"/>
              <p:cNvCxnSpPr>
                <a:cxnSpLocks noChangeShapeType="1"/>
                <a:stCxn id="193354" idx="5"/>
                <a:endCxn id="193357"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360" name="AutoShape 848"/>
              <p:cNvCxnSpPr>
                <a:cxnSpLocks noChangeShapeType="1"/>
                <a:stCxn id="193356" idx="6"/>
                <a:endCxn id="193357" idx="2"/>
              </p:cNvCxnSpPr>
              <p:nvPr/>
            </p:nvCxnSpPr>
            <p:spPr bwMode="auto">
              <a:xfrm>
                <a:off x="1632" y="1896"/>
                <a:ext cx="48" cy="0"/>
              </a:xfrm>
              <a:prstGeom prst="straightConnector1">
                <a:avLst/>
              </a:prstGeom>
              <a:noFill/>
              <a:ln w="9525">
                <a:solidFill>
                  <a:schemeClr val="tx1"/>
                </a:solidFill>
                <a:round/>
                <a:headEnd/>
                <a:tailEnd/>
              </a:ln>
              <a:effectLst/>
            </p:spPr>
          </p:cxnSp>
        </p:grpSp>
      </p:grpSp>
      <p:sp>
        <p:nvSpPr>
          <p:cNvPr id="193361" name="Rectangle 849"/>
          <p:cNvSpPr>
            <a:spLocks noChangeArrowheads="1"/>
          </p:cNvSpPr>
          <p:nvPr/>
        </p:nvSpPr>
        <p:spPr bwMode="auto">
          <a:xfrm>
            <a:off x="7239000" y="2209800"/>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62" name="Rectangle 850"/>
          <p:cNvSpPr>
            <a:spLocks noChangeArrowheads="1"/>
          </p:cNvSpPr>
          <p:nvPr/>
        </p:nvSpPr>
        <p:spPr bwMode="auto">
          <a:xfrm>
            <a:off x="7239000" y="2286000"/>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63" name="Rectangle 851"/>
          <p:cNvSpPr>
            <a:spLocks noChangeArrowheads="1"/>
          </p:cNvSpPr>
          <p:nvPr/>
        </p:nvSpPr>
        <p:spPr bwMode="auto">
          <a:xfrm>
            <a:off x="7239000" y="2362200"/>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64" name="Rectangle 852"/>
          <p:cNvSpPr>
            <a:spLocks noChangeArrowheads="1"/>
          </p:cNvSpPr>
          <p:nvPr/>
        </p:nvSpPr>
        <p:spPr bwMode="auto">
          <a:xfrm>
            <a:off x="7239000" y="2438400"/>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65" name="Rectangle 853"/>
          <p:cNvSpPr>
            <a:spLocks noChangeArrowheads="1"/>
          </p:cNvSpPr>
          <p:nvPr/>
        </p:nvSpPr>
        <p:spPr bwMode="auto">
          <a:xfrm>
            <a:off x="7239000" y="2514600"/>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66" name="Rectangle 854"/>
          <p:cNvSpPr>
            <a:spLocks noChangeArrowheads="1"/>
          </p:cNvSpPr>
          <p:nvPr/>
        </p:nvSpPr>
        <p:spPr bwMode="auto">
          <a:xfrm>
            <a:off x="7239000" y="2971800"/>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67" name="Rectangle 855"/>
          <p:cNvSpPr>
            <a:spLocks noChangeArrowheads="1"/>
          </p:cNvSpPr>
          <p:nvPr/>
        </p:nvSpPr>
        <p:spPr bwMode="auto">
          <a:xfrm>
            <a:off x="7239000" y="2133600"/>
            <a:ext cx="533400" cy="914400"/>
          </a:xfrm>
          <a:prstGeom prst="rect">
            <a:avLst/>
          </a:prstGeom>
          <a:noFill/>
          <a:ln w="25400">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68" name="Oval 856"/>
          <p:cNvSpPr>
            <a:spLocks noChangeArrowheads="1"/>
          </p:cNvSpPr>
          <p:nvPr/>
        </p:nvSpPr>
        <p:spPr bwMode="auto">
          <a:xfrm>
            <a:off x="7467600" y="2667000"/>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69" name="Oval 857"/>
          <p:cNvSpPr>
            <a:spLocks noChangeArrowheads="1"/>
          </p:cNvSpPr>
          <p:nvPr/>
        </p:nvSpPr>
        <p:spPr bwMode="auto">
          <a:xfrm>
            <a:off x="7467600" y="2819400"/>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370" name="Group 858"/>
          <p:cNvGrpSpPr>
            <a:grpSpLocks/>
          </p:cNvGrpSpPr>
          <p:nvPr/>
        </p:nvGrpSpPr>
        <p:grpSpPr bwMode="auto">
          <a:xfrm>
            <a:off x="7239000" y="3505200"/>
            <a:ext cx="152400" cy="152400"/>
            <a:chOff x="1608" y="1704"/>
            <a:chExt cx="96" cy="96"/>
          </a:xfrm>
        </p:grpSpPr>
        <p:sp>
          <p:nvSpPr>
            <p:cNvPr id="193371" name="Rectangle 85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372" name="Group 860"/>
            <p:cNvGrpSpPr>
              <a:grpSpLocks/>
            </p:cNvGrpSpPr>
            <p:nvPr/>
          </p:nvGrpSpPr>
          <p:grpSpPr bwMode="auto">
            <a:xfrm>
              <a:off x="1632" y="1728"/>
              <a:ext cx="48" cy="48"/>
              <a:chOff x="1584" y="1776"/>
              <a:chExt cx="144" cy="144"/>
            </a:xfrm>
          </p:grpSpPr>
          <p:sp>
            <p:nvSpPr>
              <p:cNvPr id="193373" name="Oval 86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74" name="Oval 86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75" name="Oval 86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76" name="Oval 86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377" name="AutoShape 865"/>
              <p:cNvCxnSpPr>
                <a:cxnSpLocks noChangeShapeType="1"/>
                <a:stCxn id="193373" idx="6"/>
                <a:endCxn id="19337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378" name="AutoShape 866"/>
              <p:cNvCxnSpPr>
                <a:cxnSpLocks noChangeShapeType="1"/>
                <a:stCxn id="193373" idx="5"/>
                <a:endCxn id="19337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379" name="AutoShape 867"/>
              <p:cNvCxnSpPr>
                <a:cxnSpLocks noChangeShapeType="1"/>
                <a:stCxn id="193375" idx="6"/>
                <a:endCxn id="19337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380" name="Group 868"/>
          <p:cNvGrpSpPr>
            <a:grpSpLocks/>
          </p:cNvGrpSpPr>
          <p:nvPr/>
        </p:nvGrpSpPr>
        <p:grpSpPr bwMode="auto">
          <a:xfrm>
            <a:off x="7391400" y="3505200"/>
            <a:ext cx="152400" cy="152400"/>
            <a:chOff x="1608" y="1704"/>
            <a:chExt cx="96" cy="96"/>
          </a:xfrm>
        </p:grpSpPr>
        <p:sp>
          <p:nvSpPr>
            <p:cNvPr id="193381" name="Rectangle 86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382" name="Group 870"/>
            <p:cNvGrpSpPr>
              <a:grpSpLocks/>
            </p:cNvGrpSpPr>
            <p:nvPr/>
          </p:nvGrpSpPr>
          <p:grpSpPr bwMode="auto">
            <a:xfrm>
              <a:off x="1632" y="1728"/>
              <a:ext cx="48" cy="48"/>
              <a:chOff x="1584" y="1776"/>
              <a:chExt cx="144" cy="144"/>
            </a:xfrm>
          </p:grpSpPr>
          <p:sp>
            <p:nvSpPr>
              <p:cNvPr id="193383" name="Oval 87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84" name="Oval 87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85" name="Oval 87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86" name="Oval 87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387" name="AutoShape 875"/>
              <p:cNvCxnSpPr>
                <a:cxnSpLocks noChangeShapeType="1"/>
                <a:stCxn id="193383" idx="6"/>
                <a:endCxn id="19338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388" name="AutoShape 876"/>
              <p:cNvCxnSpPr>
                <a:cxnSpLocks noChangeShapeType="1"/>
                <a:stCxn id="193383" idx="5"/>
                <a:endCxn id="19338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389" name="AutoShape 877"/>
              <p:cNvCxnSpPr>
                <a:cxnSpLocks noChangeShapeType="1"/>
                <a:stCxn id="193385" idx="6"/>
                <a:endCxn id="19338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390" name="Group 878"/>
          <p:cNvGrpSpPr>
            <a:grpSpLocks/>
          </p:cNvGrpSpPr>
          <p:nvPr/>
        </p:nvGrpSpPr>
        <p:grpSpPr bwMode="auto">
          <a:xfrm>
            <a:off x="7543800" y="3505200"/>
            <a:ext cx="152400" cy="152400"/>
            <a:chOff x="1608" y="1704"/>
            <a:chExt cx="96" cy="96"/>
          </a:xfrm>
        </p:grpSpPr>
        <p:sp>
          <p:nvSpPr>
            <p:cNvPr id="193391" name="Rectangle 87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392" name="Group 880"/>
            <p:cNvGrpSpPr>
              <a:grpSpLocks/>
            </p:cNvGrpSpPr>
            <p:nvPr/>
          </p:nvGrpSpPr>
          <p:grpSpPr bwMode="auto">
            <a:xfrm>
              <a:off x="1632" y="1728"/>
              <a:ext cx="48" cy="48"/>
              <a:chOff x="1584" y="1776"/>
              <a:chExt cx="144" cy="144"/>
            </a:xfrm>
          </p:grpSpPr>
          <p:sp>
            <p:nvSpPr>
              <p:cNvPr id="193393" name="Oval 88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94" name="Oval 88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95" name="Oval 88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396" name="Oval 88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397" name="AutoShape 885"/>
              <p:cNvCxnSpPr>
                <a:cxnSpLocks noChangeShapeType="1"/>
                <a:stCxn id="193393" idx="6"/>
                <a:endCxn id="19339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398" name="AutoShape 886"/>
              <p:cNvCxnSpPr>
                <a:cxnSpLocks noChangeShapeType="1"/>
                <a:stCxn id="193393" idx="5"/>
                <a:endCxn id="19339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399" name="AutoShape 887"/>
              <p:cNvCxnSpPr>
                <a:cxnSpLocks noChangeShapeType="1"/>
                <a:stCxn id="193395" idx="6"/>
                <a:endCxn id="19339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400" name="Group 888"/>
          <p:cNvGrpSpPr>
            <a:grpSpLocks/>
          </p:cNvGrpSpPr>
          <p:nvPr/>
        </p:nvGrpSpPr>
        <p:grpSpPr bwMode="auto">
          <a:xfrm>
            <a:off x="7696200" y="3505200"/>
            <a:ext cx="152400" cy="152400"/>
            <a:chOff x="1608" y="1704"/>
            <a:chExt cx="96" cy="96"/>
          </a:xfrm>
        </p:grpSpPr>
        <p:sp>
          <p:nvSpPr>
            <p:cNvPr id="193401" name="Rectangle 88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402" name="Group 890"/>
            <p:cNvGrpSpPr>
              <a:grpSpLocks/>
            </p:cNvGrpSpPr>
            <p:nvPr/>
          </p:nvGrpSpPr>
          <p:grpSpPr bwMode="auto">
            <a:xfrm>
              <a:off x="1632" y="1728"/>
              <a:ext cx="48" cy="48"/>
              <a:chOff x="1584" y="1776"/>
              <a:chExt cx="144" cy="144"/>
            </a:xfrm>
          </p:grpSpPr>
          <p:sp>
            <p:nvSpPr>
              <p:cNvPr id="193403" name="Oval 89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04" name="Oval 89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05" name="Oval 89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06" name="Oval 89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407" name="AutoShape 895"/>
              <p:cNvCxnSpPr>
                <a:cxnSpLocks noChangeShapeType="1"/>
                <a:stCxn id="193403" idx="6"/>
                <a:endCxn id="19340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408" name="AutoShape 896"/>
              <p:cNvCxnSpPr>
                <a:cxnSpLocks noChangeShapeType="1"/>
                <a:stCxn id="193403" idx="5"/>
                <a:endCxn id="19340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409" name="AutoShape 897"/>
              <p:cNvCxnSpPr>
                <a:cxnSpLocks noChangeShapeType="1"/>
                <a:stCxn id="193405" idx="6"/>
                <a:endCxn id="19340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410" name="Group 898"/>
          <p:cNvGrpSpPr>
            <a:grpSpLocks/>
          </p:cNvGrpSpPr>
          <p:nvPr/>
        </p:nvGrpSpPr>
        <p:grpSpPr bwMode="auto">
          <a:xfrm>
            <a:off x="7239000" y="3657600"/>
            <a:ext cx="152400" cy="152400"/>
            <a:chOff x="1608" y="1704"/>
            <a:chExt cx="96" cy="96"/>
          </a:xfrm>
        </p:grpSpPr>
        <p:sp>
          <p:nvSpPr>
            <p:cNvPr id="193411" name="Rectangle 89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412" name="Group 900"/>
            <p:cNvGrpSpPr>
              <a:grpSpLocks/>
            </p:cNvGrpSpPr>
            <p:nvPr/>
          </p:nvGrpSpPr>
          <p:grpSpPr bwMode="auto">
            <a:xfrm>
              <a:off x="1632" y="1728"/>
              <a:ext cx="48" cy="48"/>
              <a:chOff x="1584" y="1776"/>
              <a:chExt cx="144" cy="144"/>
            </a:xfrm>
          </p:grpSpPr>
          <p:sp>
            <p:nvSpPr>
              <p:cNvPr id="193413" name="Oval 90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14" name="Oval 90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15" name="Oval 90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16" name="Oval 90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417" name="AutoShape 905"/>
              <p:cNvCxnSpPr>
                <a:cxnSpLocks noChangeShapeType="1"/>
                <a:stCxn id="193413" idx="6"/>
                <a:endCxn id="19341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418" name="AutoShape 906"/>
              <p:cNvCxnSpPr>
                <a:cxnSpLocks noChangeShapeType="1"/>
                <a:stCxn id="193413" idx="5"/>
                <a:endCxn id="19341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419" name="AutoShape 907"/>
              <p:cNvCxnSpPr>
                <a:cxnSpLocks noChangeShapeType="1"/>
                <a:stCxn id="193415" idx="6"/>
                <a:endCxn id="19341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420" name="Group 908"/>
          <p:cNvGrpSpPr>
            <a:grpSpLocks/>
          </p:cNvGrpSpPr>
          <p:nvPr/>
        </p:nvGrpSpPr>
        <p:grpSpPr bwMode="auto">
          <a:xfrm>
            <a:off x="7391400" y="3657600"/>
            <a:ext cx="152400" cy="152400"/>
            <a:chOff x="1608" y="1704"/>
            <a:chExt cx="96" cy="96"/>
          </a:xfrm>
        </p:grpSpPr>
        <p:sp>
          <p:nvSpPr>
            <p:cNvPr id="193421" name="Rectangle 90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422" name="Group 910"/>
            <p:cNvGrpSpPr>
              <a:grpSpLocks/>
            </p:cNvGrpSpPr>
            <p:nvPr/>
          </p:nvGrpSpPr>
          <p:grpSpPr bwMode="auto">
            <a:xfrm>
              <a:off x="1632" y="1728"/>
              <a:ext cx="48" cy="48"/>
              <a:chOff x="1584" y="1776"/>
              <a:chExt cx="144" cy="144"/>
            </a:xfrm>
          </p:grpSpPr>
          <p:sp>
            <p:nvSpPr>
              <p:cNvPr id="193423" name="Oval 91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24" name="Oval 91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25" name="Oval 91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26" name="Oval 91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427" name="AutoShape 915"/>
              <p:cNvCxnSpPr>
                <a:cxnSpLocks noChangeShapeType="1"/>
                <a:stCxn id="193423" idx="6"/>
                <a:endCxn id="19342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428" name="AutoShape 916"/>
              <p:cNvCxnSpPr>
                <a:cxnSpLocks noChangeShapeType="1"/>
                <a:stCxn id="193423" idx="5"/>
                <a:endCxn id="19342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429" name="AutoShape 917"/>
              <p:cNvCxnSpPr>
                <a:cxnSpLocks noChangeShapeType="1"/>
                <a:stCxn id="193425" idx="6"/>
                <a:endCxn id="19342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430" name="Group 918"/>
          <p:cNvGrpSpPr>
            <a:grpSpLocks/>
          </p:cNvGrpSpPr>
          <p:nvPr/>
        </p:nvGrpSpPr>
        <p:grpSpPr bwMode="auto">
          <a:xfrm>
            <a:off x="7543800" y="3657600"/>
            <a:ext cx="152400" cy="152400"/>
            <a:chOff x="1608" y="1704"/>
            <a:chExt cx="96" cy="96"/>
          </a:xfrm>
        </p:grpSpPr>
        <p:sp>
          <p:nvSpPr>
            <p:cNvPr id="193431" name="Rectangle 91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432" name="Group 920"/>
            <p:cNvGrpSpPr>
              <a:grpSpLocks/>
            </p:cNvGrpSpPr>
            <p:nvPr/>
          </p:nvGrpSpPr>
          <p:grpSpPr bwMode="auto">
            <a:xfrm>
              <a:off x="1632" y="1728"/>
              <a:ext cx="48" cy="48"/>
              <a:chOff x="1584" y="1776"/>
              <a:chExt cx="144" cy="144"/>
            </a:xfrm>
          </p:grpSpPr>
          <p:sp>
            <p:nvSpPr>
              <p:cNvPr id="193433" name="Oval 92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34" name="Oval 92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35" name="Oval 92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36" name="Oval 92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437" name="AutoShape 925"/>
              <p:cNvCxnSpPr>
                <a:cxnSpLocks noChangeShapeType="1"/>
                <a:stCxn id="193433" idx="6"/>
                <a:endCxn id="19343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438" name="AutoShape 926"/>
              <p:cNvCxnSpPr>
                <a:cxnSpLocks noChangeShapeType="1"/>
                <a:stCxn id="193433" idx="5"/>
                <a:endCxn id="19343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439" name="AutoShape 927"/>
              <p:cNvCxnSpPr>
                <a:cxnSpLocks noChangeShapeType="1"/>
                <a:stCxn id="193435" idx="6"/>
                <a:endCxn id="19343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440" name="Group 928"/>
          <p:cNvGrpSpPr>
            <a:grpSpLocks/>
          </p:cNvGrpSpPr>
          <p:nvPr/>
        </p:nvGrpSpPr>
        <p:grpSpPr bwMode="auto">
          <a:xfrm>
            <a:off x="7696200" y="3657600"/>
            <a:ext cx="152400" cy="152400"/>
            <a:chOff x="1608" y="1704"/>
            <a:chExt cx="96" cy="96"/>
          </a:xfrm>
        </p:grpSpPr>
        <p:sp>
          <p:nvSpPr>
            <p:cNvPr id="193441" name="Rectangle 92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442" name="Group 930"/>
            <p:cNvGrpSpPr>
              <a:grpSpLocks/>
            </p:cNvGrpSpPr>
            <p:nvPr/>
          </p:nvGrpSpPr>
          <p:grpSpPr bwMode="auto">
            <a:xfrm>
              <a:off x="1632" y="1728"/>
              <a:ext cx="48" cy="48"/>
              <a:chOff x="1584" y="1776"/>
              <a:chExt cx="144" cy="144"/>
            </a:xfrm>
          </p:grpSpPr>
          <p:sp>
            <p:nvSpPr>
              <p:cNvPr id="193443" name="Oval 93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44" name="Oval 93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45" name="Oval 93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46" name="Oval 93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447" name="AutoShape 935"/>
              <p:cNvCxnSpPr>
                <a:cxnSpLocks noChangeShapeType="1"/>
                <a:stCxn id="193443" idx="6"/>
                <a:endCxn id="19344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448" name="AutoShape 936"/>
              <p:cNvCxnSpPr>
                <a:cxnSpLocks noChangeShapeType="1"/>
                <a:stCxn id="193443" idx="5"/>
                <a:endCxn id="19344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449" name="AutoShape 937"/>
              <p:cNvCxnSpPr>
                <a:cxnSpLocks noChangeShapeType="1"/>
                <a:stCxn id="193445" idx="6"/>
                <a:endCxn id="19344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450" name="Group 938"/>
          <p:cNvGrpSpPr>
            <a:grpSpLocks/>
          </p:cNvGrpSpPr>
          <p:nvPr/>
        </p:nvGrpSpPr>
        <p:grpSpPr bwMode="auto">
          <a:xfrm>
            <a:off x="7239000" y="3810000"/>
            <a:ext cx="152400" cy="152400"/>
            <a:chOff x="1608" y="1704"/>
            <a:chExt cx="96" cy="96"/>
          </a:xfrm>
        </p:grpSpPr>
        <p:sp>
          <p:nvSpPr>
            <p:cNvPr id="193451" name="Rectangle 93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452" name="Group 940"/>
            <p:cNvGrpSpPr>
              <a:grpSpLocks/>
            </p:cNvGrpSpPr>
            <p:nvPr/>
          </p:nvGrpSpPr>
          <p:grpSpPr bwMode="auto">
            <a:xfrm>
              <a:off x="1632" y="1728"/>
              <a:ext cx="48" cy="48"/>
              <a:chOff x="1584" y="1776"/>
              <a:chExt cx="144" cy="144"/>
            </a:xfrm>
          </p:grpSpPr>
          <p:sp>
            <p:nvSpPr>
              <p:cNvPr id="193453" name="Oval 94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54" name="Oval 94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55" name="Oval 94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56" name="Oval 94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457" name="AutoShape 945"/>
              <p:cNvCxnSpPr>
                <a:cxnSpLocks noChangeShapeType="1"/>
                <a:stCxn id="193453" idx="6"/>
                <a:endCxn id="19345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458" name="AutoShape 946"/>
              <p:cNvCxnSpPr>
                <a:cxnSpLocks noChangeShapeType="1"/>
                <a:stCxn id="193453" idx="5"/>
                <a:endCxn id="19345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459" name="AutoShape 947"/>
              <p:cNvCxnSpPr>
                <a:cxnSpLocks noChangeShapeType="1"/>
                <a:stCxn id="193455" idx="6"/>
                <a:endCxn id="19345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460" name="Group 948"/>
          <p:cNvGrpSpPr>
            <a:grpSpLocks/>
          </p:cNvGrpSpPr>
          <p:nvPr/>
        </p:nvGrpSpPr>
        <p:grpSpPr bwMode="auto">
          <a:xfrm>
            <a:off x="7391400" y="3810000"/>
            <a:ext cx="152400" cy="152400"/>
            <a:chOff x="1608" y="1704"/>
            <a:chExt cx="96" cy="96"/>
          </a:xfrm>
        </p:grpSpPr>
        <p:sp>
          <p:nvSpPr>
            <p:cNvPr id="193461" name="Rectangle 94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462" name="Group 950"/>
            <p:cNvGrpSpPr>
              <a:grpSpLocks/>
            </p:cNvGrpSpPr>
            <p:nvPr/>
          </p:nvGrpSpPr>
          <p:grpSpPr bwMode="auto">
            <a:xfrm>
              <a:off x="1632" y="1728"/>
              <a:ext cx="48" cy="48"/>
              <a:chOff x="1584" y="1776"/>
              <a:chExt cx="144" cy="144"/>
            </a:xfrm>
          </p:grpSpPr>
          <p:sp>
            <p:nvSpPr>
              <p:cNvPr id="193463" name="Oval 95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64" name="Oval 95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65" name="Oval 95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66" name="Oval 95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467" name="AutoShape 955"/>
              <p:cNvCxnSpPr>
                <a:cxnSpLocks noChangeShapeType="1"/>
                <a:stCxn id="193463" idx="6"/>
                <a:endCxn id="19346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468" name="AutoShape 956"/>
              <p:cNvCxnSpPr>
                <a:cxnSpLocks noChangeShapeType="1"/>
                <a:stCxn id="193463" idx="5"/>
                <a:endCxn id="19346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469" name="AutoShape 957"/>
              <p:cNvCxnSpPr>
                <a:cxnSpLocks noChangeShapeType="1"/>
                <a:stCxn id="193465" idx="6"/>
                <a:endCxn id="19346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470" name="Group 958"/>
          <p:cNvGrpSpPr>
            <a:grpSpLocks/>
          </p:cNvGrpSpPr>
          <p:nvPr/>
        </p:nvGrpSpPr>
        <p:grpSpPr bwMode="auto">
          <a:xfrm>
            <a:off x="7543800" y="3810000"/>
            <a:ext cx="152400" cy="152400"/>
            <a:chOff x="1608" y="1704"/>
            <a:chExt cx="96" cy="96"/>
          </a:xfrm>
        </p:grpSpPr>
        <p:sp>
          <p:nvSpPr>
            <p:cNvPr id="193471" name="Rectangle 95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472" name="Group 960"/>
            <p:cNvGrpSpPr>
              <a:grpSpLocks/>
            </p:cNvGrpSpPr>
            <p:nvPr/>
          </p:nvGrpSpPr>
          <p:grpSpPr bwMode="auto">
            <a:xfrm>
              <a:off x="1632" y="1728"/>
              <a:ext cx="48" cy="48"/>
              <a:chOff x="1584" y="1776"/>
              <a:chExt cx="144" cy="144"/>
            </a:xfrm>
          </p:grpSpPr>
          <p:sp>
            <p:nvSpPr>
              <p:cNvPr id="193473" name="Oval 96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74" name="Oval 96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75" name="Oval 96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76" name="Oval 96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477" name="AutoShape 965"/>
              <p:cNvCxnSpPr>
                <a:cxnSpLocks noChangeShapeType="1"/>
                <a:stCxn id="193473" idx="6"/>
                <a:endCxn id="19347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478" name="AutoShape 966"/>
              <p:cNvCxnSpPr>
                <a:cxnSpLocks noChangeShapeType="1"/>
                <a:stCxn id="193473" idx="5"/>
                <a:endCxn id="19347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479" name="AutoShape 967"/>
              <p:cNvCxnSpPr>
                <a:cxnSpLocks noChangeShapeType="1"/>
                <a:stCxn id="193475" idx="6"/>
                <a:endCxn id="19347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480" name="Group 968"/>
          <p:cNvGrpSpPr>
            <a:grpSpLocks/>
          </p:cNvGrpSpPr>
          <p:nvPr/>
        </p:nvGrpSpPr>
        <p:grpSpPr bwMode="auto">
          <a:xfrm>
            <a:off x="7696200" y="3810000"/>
            <a:ext cx="152400" cy="152400"/>
            <a:chOff x="1608" y="1704"/>
            <a:chExt cx="96" cy="96"/>
          </a:xfrm>
        </p:grpSpPr>
        <p:sp>
          <p:nvSpPr>
            <p:cNvPr id="193481" name="Rectangle 96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482" name="Group 970"/>
            <p:cNvGrpSpPr>
              <a:grpSpLocks/>
            </p:cNvGrpSpPr>
            <p:nvPr/>
          </p:nvGrpSpPr>
          <p:grpSpPr bwMode="auto">
            <a:xfrm>
              <a:off x="1632" y="1728"/>
              <a:ext cx="48" cy="48"/>
              <a:chOff x="1584" y="1776"/>
              <a:chExt cx="144" cy="144"/>
            </a:xfrm>
          </p:grpSpPr>
          <p:sp>
            <p:nvSpPr>
              <p:cNvPr id="193483" name="Oval 97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84" name="Oval 97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85" name="Oval 97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86" name="Oval 97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487" name="AutoShape 975"/>
              <p:cNvCxnSpPr>
                <a:cxnSpLocks noChangeShapeType="1"/>
                <a:stCxn id="193483" idx="6"/>
                <a:endCxn id="19348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488" name="AutoShape 976"/>
              <p:cNvCxnSpPr>
                <a:cxnSpLocks noChangeShapeType="1"/>
                <a:stCxn id="193483" idx="5"/>
                <a:endCxn id="19348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489" name="AutoShape 977"/>
              <p:cNvCxnSpPr>
                <a:cxnSpLocks noChangeShapeType="1"/>
                <a:stCxn id="193485" idx="6"/>
                <a:endCxn id="19348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490" name="Group 978"/>
          <p:cNvGrpSpPr>
            <a:grpSpLocks/>
          </p:cNvGrpSpPr>
          <p:nvPr/>
        </p:nvGrpSpPr>
        <p:grpSpPr bwMode="auto">
          <a:xfrm>
            <a:off x="7239000" y="3962400"/>
            <a:ext cx="152400" cy="152400"/>
            <a:chOff x="1608" y="1704"/>
            <a:chExt cx="96" cy="96"/>
          </a:xfrm>
        </p:grpSpPr>
        <p:sp>
          <p:nvSpPr>
            <p:cNvPr id="193491" name="Rectangle 97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492" name="Group 980"/>
            <p:cNvGrpSpPr>
              <a:grpSpLocks/>
            </p:cNvGrpSpPr>
            <p:nvPr/>
          </p:nvGrpSpPr>
          <p:grpSpPr bwMode="auto">
            <a:xfrm>
              <a:off x="1632" y="1728"/>
              <a:ext cx="48" cy="48"/>
              <a:chOff x="1584" y="1776"/>
              <a:chExt cx="144" cy="144"/>
            </a:xfrm>
          </p:grpSpPr>
          <p:sp>
            <p:nvSpPr>
              <p:cNvPr id="193493" name="Oval 98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94" name="Oval 98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95" name="Oval 98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496" name="Oval 98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497" name="AutoShape 985"/>
              <p:cNvCxnSpPr>
                <a:cxnSpLocks noChangeShapeType="1"/>
                <a:stCxn id="193493" idx="6"/>
                <a:endCxn id="19349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498" name="AutoShape 986"/>
              <p:cNvCxnSpPr>
                <a:cxnSpLocks noChangeShapeType="1"/>
                <a:stCxn id="193493" idx="5"/>
                <a:endCxn id="19349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499" name="AutoShape 987"/>
              <p:cNvCxnSpPr>
                <a:cxnSpLocks noChangeShapeType="1"/>
                <a:stCxn id="193495" idx="6"/>
                <a:endCxn id="19349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500" name="Group 988"/>
          <p:cNvGrpSpPr>
            <a:grpSpLocks/>
          </p:cNvGrpSpPr>
          <p:nvPr/>
        </p:nvGrpSpPr>
        <p:grpSpPr bwMode="auto">
          <a:xfrm>
            <a:off x="7391400" y="3962400"/>
            <a:ext cx="152400" cy="152400"/>
            <a:chOff x="1608" y="1704"/>
            <a:chExt cx="96" cy="96"/>
          </a:xfrm>
        </p:grpSpPr>
        <p:sp>
          <p:nvSpPr>
            <p:cNvPr id="193501" name="Rectangle 98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502" name="Group 990"/>
            <p:cNvGrpSpPr>
              <a:grpSpLocks/>
            </p:cNvGrpSpPr>
            <p:nvPr/>
          </p:nvGrpSpPr>
          <p:grpSpPr bwMode="auto">
            <a:xfrm>
              <a:off x="1632" y="1728"/>
              <a:ext cx="48" cy="48"/>
              <a:chOff x="1584" y="1776"/>
              <a:chExt cx="144" cy="144"/>
            </a:xfrm>
          </p:grpSpPr>
          <p:sp>
            <p:nvSpPr>
              <p:cNvPr id="193503" name="Oval 99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04" name="Oval 99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05" name="Oval 99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06" name="Oval 99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507" name="AutoShape 995"/>
              <p:cNvCxnSpPr>
                <a:cxnSpLocks noChangeShapeType="1"/>
                <a:stCxn id="193503" idx="6"/>
                <a:endCxn id="19350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508" name="AutoShape 996"/>
              <p:cNvCxnSpPr>
                <a:cxnSpLocks noChangeShapeType="1"/>
                <a:stCxn id="193503" idx="5"/>
                <a:endCxn id="19350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509" name="AutoShape 997"/>
              <p:cNvCxnSpPr>
                <a:cxnSpLocks noChangeShapeType="1"/>
                <a:stCxn id="193505" idx="6"/>
                <a:endCxn id="19350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510" name="Group 998"/>
          <p:cNvGrpSpPr>
            <a:grpSpLocks/>
          </p:cNvGrpSpPr>
          <p:nvPr/>
        </p:nvGrpSpPr>
        <p:grpSpPr bwMode="auto">
          <a:xfrm>
            <a:off x="7543800" y="3962400"/>
            <a:ext cx="152400" cy="152400"/>
            <a:chOff x="1608" y="1704"/>
            <a:chExt cx="96" cy="96"/>
          </a:xfrm>
        </p:grpSpPr>
        <p:sp>
          <p:nvSpPr>
            <p:cNvPr id="193511" name="Rectangle 99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512" name="Group 1000"/>
            <p:cNvGrpSpPr>
              <a:grpSpLocks/>
            </p:cNvGrpSpPr>
            <p:nvPr/>
          </p:nvGrpSpPr>
          <p:grpSpPr bwMode="auto">
            <a:xfrm>
              <a:off x="1632" y="1728"/>
              <a:ext cx="48" cy="48"/>
              <a:chOff x="1584" y="1776"/>
              <a:chExt cx="144" cy="144"/>
            </a:xfrm>
          </p:grpSpPr>
          <p:sp>
            <p:nvSpPr>
              <p:cNvPr id="193513" name="Oval 100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14" name="Oval 100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15" name="Oval 100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16" name="Oval 100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517" name="AutoShape 1005"/>
              <p:cNvCxnSpPr>
                <a:cxnSpLocks noChangeShapeType="1"/>
                <a:stCxn id="193513" idx="6"/>
                <a:endCxn id="19351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518" name="AutoShape 1006"/>
              <p:cNvCxnSpPr>
                <a:cxnSpLocks noChangeShapeType="1"/>
                <a:stCxn id="193513" idx="5"/>
                <a:endCxn id="19351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519" name="AutoShape 1007"/>
              <p:cNvCxnSpPr>
                <a:cxnSpLocks noChangeShapeType="1"/>
                <a:stCxn id="193515" idx="6"/>
                <a:endCxn id="19351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520" name="Group 1008"/>
          <p:cNvGrpSpPr>
            <a:grpSpLocks/>
          </p:cNvGrpSpPr>
          <p:nvPr/>
        </p:nvGrpSpPr>
        <p:grpSpPr bwMode="auto">
          <a:xfrm>
            <a:off x="7696200" y="3962400"/>
            <a:ext cx="152400" cy="152400"/>
            <a:chOff x="1608" y="1704"/>
            <a:chExt cx="96" cy="96"/>
          </a:xfrm>
        </p:grpSpPr>
        <p:sp>
          <p:nvSpPr>
            <p:cNvPr id="193521" name="Rectangle 100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522" name="Group 1010"/>
            <p:cNvGrpSpPr>
              <a:grpSpLocks/>
            </p:cNvGrpSpPr>
            <p:nvPr/>
          </p:nvGrpSpPr>
          <p:grpSpPr bwMode="auto">
            <a:xfrm>
              <a:off x="1632" y="1728"/>
              <a:ext cx="48" cy="48"/>
              <a:chOff x="1584" y="1776"/>
              <a:chExt cx="144" cy="144"/>
            </a:xfrm>
          </p:grpSpPr>
          <p:sp>
            <p:nvSpPr>
              <p:cNvPr id="193523" name="Oval 101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24" name="Oval 101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25" name="Oval 101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26" name="Oval 101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527" name="AutoShape 1015"/>
              <p:cNvCxnSpPr>
                <a:cxnSpLocks noChangeShapeType="1"/>
                <a:stCxn id="193523" idx="6"/>
                <a:endCxn id="19352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528" name="AutoShape 1016"/>
              <p:cNvCxnSpPr>
                <a:cxnSpLocks noChangeShapeType="1"/>
                <a:stCxn id="193523" idx="5"/>
                <a:endCxn id="19352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529" name="AutoShape 1017"/>
              <p:cNvCxnSpPr>
                <a:cxnSpLocks noChangeShapeType="1"/>
                <a:stCxn id="193525" idx="6"/>
                <a:endCxn id="193526" idx="2"/>
              </p:cNvCxnSpPr>
              <p:nvPr/>
            </p:nvCxnSpPr>
            <p:spPr bwMode="auto">
              <a:xfrm>
                <a:off x="1632" y="1896"/>
                <a:ext cx="48" cy="0"/>
              </a:xfrm>
              <a:prstGeom prst="straightConnector1">
                <a:avLst/>
              </a:prstGeom>
              <a:noFill/>
              <a:ln w="9525">
                <a:solidFill>
                  <a:schemeClr val="tx1"/>
                </a:solidFill>
                <a:round/>
                <a:headEnd/>
                <a:tailEnd/>
              </a:ln>
              <a:effectLst/>
            </p:spPr>
          </p:cxnSp>
        </p:grpSp>
      </p:grpSp>
      <p:sp>
        <p:nvSpPr>
          <p:cNvPr id="193530" name="Oval 1018"/>
          <p:cNvSpPr>
            <a:spLocks noChangeArrowheads="1"/>
          </p:cNvSpPr>
          <p:nvPr/>
        </p:nvSpPr>
        <p:spPr bwMode="auto">
          <a:xfrm>
            <a:off x="7505700" y="4152900"/>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31" name="Oval 1019"/>
          <p:cNvSpPr>
            <a:spLocks noChangeArrowheads="1"/>
          </p:cNvSpPr>
          <p:nvPr/>
        </p:nvSpPr>
        <p:spPr bwMode="auto">
          <a:xfrm>
            <a:off x="7505700" y="4305300"/>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532" name="Group 1020"/>
          <p:cNvGrpSpPr>
            <a:grpSpLocks/>
          </p:cNvGrpSpPr>
          <p:nvPr/>
        </p:nvGrpSpPr>
        <p:grpSpPr bwMode="auto">
          <a:xfrm>
            <a:off x="7239000" y="4419600"/>
            <a:ext cx="152400" cy="152400"/>
            <a:chOff x="1608" y="1704"/>
            <a:chExt cx="96" cy="96"/>
          </a:xfrm>
        </p:grpSpPr>
        <p:sp>
          <p:nvSpPr>
            <p:cNvPr id="193533" name="Rectangle 1021"/>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534" name="Group 1022"/>
            <p:cNvGrpSpPr>
              <a:grpSpLocks/>
            </p:cNvGrpSpPr>
            <p:nvPr/>
          </p:nvGrpSpPr>
          <p:grpSpPr bwMode="auto">
            <a:xfrm>
              <a:off x="1632" y="1728"/>
              <a:ext cx="48" cy="48"/>
              <a:chOff x="1584" y="1776"/>
              <a:chExt cx="144" cy="144"/>
            </a:xfrm>
          </p:grpSpPr>
          <p:sp>
            <p:nvSpPr>
              <p:cNvPr id="193535" name="Oval 1023"/>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36" name="Oval 1024"/>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37" name="Oval 1025"/>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38" name="Oval 1026"/>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539" name="AutoShape 1027"/>
              <p:cNvCxnSpPr>
                <a:cxnSpLocks noChangeShapeType="1"/>
                <a:stCxn id="193535" idx="6"/>
                <a:endCxn id="19353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540" name="AutoShape 1028"/>
              <p:cNvCxnSpPr>
                <a:cxnSpLocks noChangeShapeType="1"/>
                <a:stCxn id="193535" idx="5"/>
                <a:endCxn id="19353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541" name="AutoShape 1029"/>
              <p:cNvCxnSpPr>
                <a:cxnSpLocks noChangeShapeType="1"/>
                <a:stCxn id="193537" idx="6"/>
                <a:endCxn id="19353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542" name="Group 1030"/>
          <p:cNvGrpSpPr>
            <a:grpSpLocks/>
          </p:cNvGrpSpPr>
          <p:nvPr/>
        </p:nvGrpSpPr>
        <p:grpSpPr bwMode="auto">
          <a:xfrm>
            <a:off x="7391400" y="4419600"/>
            <a:ext cx="152400" cy="152400"/>
            <a:chOff x="1608" y="1704"/>
            <a:chExt cx="96" cy="96"/>
          </a:xfrm>
        </p:grpSpPr>
        <p:sp>
          <p:nvSpPr>
            <p:cNvPr id="193543" name="Rectangle 1031"/>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544" name="Group 1032"/>
            <p:cNvGrpSpPr>
              <a:grpSpLocks/>
            </p:cNvGrpSpPr>
            <p:nvPr/>
          </p:nvGrpSpPr>
          <p:grpSpPr bwMode="auto">
            <a:xfrm>
              <a:off x="1632" y="1728"/>
              <a:ext cx="48" cy="48"/>
              <a:chOff x="1584" y="1776"/>
              <a:chExt cx="144" cy="144"/>
            </a:xfrm>
          </p:grpSpPr>
          <p:sp>
            <p:nvSpPr>
              <p:cNvPr id="193545" name="Oval 1033"/>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46" name="Oval 1034"/>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47" name="Oval 1035"/>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48" name="Oval 1036"/>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549" name="AutoShape 1037"/>
              <p:cNvCxnSpPr>
                <a:cxnSpLocks noChangeShapeType="1"/>
                <a:stCxn id="193545" idx="6"/>
                <a:endCxn id="19354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550" name="AutoShape 1038"/>
              <p:cNvCxnSpPr>
                <a:cxnSpLocks noChangeShapeType="1"/>
                <a:stCxn id="193545" idx="5"/>
                <a:endCxn id="19354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551" name="AutoShape 1039"/>
              <p:cNvCxnSpPr>
                <a:cxnSpLocks noChangeShapeType="1"/>
                <a:stCxn id="193547" idx="6"/>
                <a:endCxn id="19354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552" name="Group 1040"/>
          <p:cNvGrpSpPr>
            <a:grpSpLocks/>
          </p:cNvGrpSpPr>
          <p:nvPr/>
        </p:nvGrpSpPr>
        <p:grpSpPr bwMode="auto">
          <a:xfrm>
            <a:off x="7543800" y="4419600"/>
            <a:ext cx="152400" cy="152400"/>
            <a:chOff x="1608" y="1704"/>
            <a:chExt cx="96" cy="96"/>
          </a:xfrm>
        </p:grpSpPr>
        <p:sp>
          <p:nvSpPr>
            <p:cNvPr id="193553" name="Rectangle 1041"/>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554" name="Group 1042"/>
            <p:cNvGrpSpPr>
              <a:grpSpLocks/>
            </p:cNvGrpSpPr>
            <p:nvPr/>
          </p:nvGrpSpPr>
          <p:grpSpPr bwMode="auto">
            <a:xfrm>
              <a:off x="1632" y="1728"/>
              <a:ext cx="48" cy="48"/>
              <a:chOff x="1584" y="1776"/>
              <a:chExt cx="144" cy="144"/>
            </a:xfrm>
          </p:grpSpPr>
          <p:sp>
            <p:nvSpPr>
              <p:cNvPr id="193555" name="Oval 1043"/>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56" name="Oval 1044"/>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57" name="Oval 1045"/>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58" name="Oval 1046"/>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559" name="AutoShape 1047"/>
              <p:cNvCxnSpPr>
                <a:cxnSpLocks noChangeShapeType="1"/>
                <a:stCxn id="193555" idx="6"/>
                <a:endCxn id="19355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560" name="AutoShape 1048"/>
              <p:cNvCxnSpPr>
                <a:cxnSpLocks noChangeShapeType="1"/>
                <a:stCxn id="193555" idx="5"/>
                <a:endCxn id="19355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561" name="AutoShape 1049"/>
              <p:cNvCxnSpPr>
                <a:cxnSpLocks noChangeShapeType="1"/>
                <a:stCxn id="193557" idx="6"/>
                <a:endCxn id="19355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562" name="Group 1050"/>
          <p:cNvGrpSpPr>
            <a:grpSpLocks/>
          </p:cNvGrpSpPr>
          <p:nvPr/>
        </p:nvGrpSpPr>
        <p:grpSpPr bwMode="auto">
          <a:xfrm>
            <a:off x="7696200" y="4419600"/>
            <a:ext cx="152400" cy="152400"/>
            <a:chOff x="1608" y="1704"/>
            <a:chExt cx="96" cy="96"/>
          </a:xfrm>
        </p:grpSpPr>
        <p:sp>
          <p:nvSpPr>
            <p:cNvPr id="193563" name="Rectangle 1051"/>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564" name="Group 1052"/>
            <p:cNvGrpSpPr>
              <a:grpSpLocks/>
            </p:cNvGrpSpPr>
            <p:nvPr/>
          </p:nvGrpSpPr>
          <p:grpSpPr bwMode="auto">
            <a:xfrm>
              <a:off x="1632" y="1728"/>
              <a:ext cx="48" cy="48"/>
              <a:chOff x="1584" y="1776"/>
              <a:chExt cx="144" cy="144"/>
            </a:xfrm>
          </p:grpSpPr>
          <p:sp>
            <p:nvSpPr>
              <p:cNvPr id="193565" name="Oval 1053"/>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66" name="Oval 1054"/>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67" name="Oval 1055"/>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68" name="Oval 1056"/>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569" name="AutoShape 1057"/>
              <p:cNvCxnSpPr>
                <a:cxnSpLocks noChangeShapeType="1"/>
                <a:stCxn id="193565" idx="6"/>
                <a:endCxn id="19356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570" name="AutoShape 1058"/>
              <p:cNvCxnSpPr>
                <a:cxnSpLocks noChangeShapeType="1"/>
                <a:stCxn id="193565" idx="5"/>
                <a:endCxn id="19356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571" name="AutoShape 1059"/>
              <p:cNvCxnSpPr>
                <a:cxnSpLocks noChangeShapeType="1"/>
                <a:stCxn id="193567" idx="6"/>
                <a:endCxn id="19356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572" name="Group 1060"/>
          <p:cNvGrpSpPr>
            <a:grpSpLocks/>
          </p:cNvGrpSpPr>
          <p:nvPr/>
        </p:nvGrpSpPr>
        <p:grpSpPr bwMode="auto">
          <a:xfrm>
            <a:off x="7239000" y="4572000"/>
            <a:ext cx="152400" cy="152400"/>
            <a:chOff x="1608" y="1704"/>
            <a:chExt cx="96" cy="96"/>
          </a:xfrm>
        </p:grpSpPr>
        <p:sp>
          <p:nvSpPr>
            <p:cNvPr id="193573" name="Rectangle 1061"/>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574" name="Group 1062"/>
            <p:cNvGrpSpPr>
              <a:grpSpLocks/>
            </p:cNvGrpSpPr>
            <p:nvPr/>
          </p:nvGrpSpPr>
          <p:grpSpPr bwMode="auto">
            <a:xfrm>
              <a:off x="1632" y="1728"/>
              <a:ext cx="48" cy="48"/>
              <a:chOff x="1584" y="1776"/>
              <a:chExt cx="144" cy="144"/>
            </a:xfrm>
          </p:grpSpPr>
          <p:sp>
            <p:nvSpPr>
              <p:cNvPr id="193575" name="Oval 1063"/>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76" name="Oval 1064"/>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77" name="Oval 1065"/>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78" name="Oval 1066"/>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579" name="AutoShape 1067"/>
              <p:cNvCxnSpPr>
                <a:cxnSpLocks noChangeShapeType="1"/>
                <a:stCxn id="193575" idx="6"/>
                <a:endCxn id="19357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580" name="AutoShape 1068"/>
              <p:cNvCxnSpPr>
                <a:cxnSpLocks noChangeShapeType="1"/>
                <a:stCxn id="193575" idx="5"/>
                <a:endCxn id="19357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581" name="AutoShape 1069"/>
              <p:cNvCxnSpPr>
                <a:cxnSpLocks noChangeShapeType="1"/>
                <a:stCxn id="193577" idx="6"/>
                <a:endCxn id="19357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582" name="Group 1070"/>
          <p:cNvGrpSpPr>
            <a:grpSpLocks/>
          </p:cNvGrpSpPr>
          <p:nvPr/>
        </p:nvGrpSpPr>
        <p:grpSpPr bwMode="auto">
          <a:xfrm>
            <a:off x="7391400" y="4572000"/>
            <a:ext cx="152400" cy="152400"/>
            <a:chOff x="1608" y="1704"/>
            <a:chExt cx="96" cy="96"/>
          </a:xfrm>
        </p:grpSpPr>
        <p:sp>
          <p:nvSpPr>
            <p:cNvPr id="193583" name="Rectangle 1071"/>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584" name="Group 1072"/>
            <p:cNvGrpSpPr>
              <a:grpSpLocks/>
            </p:cNvGrpSpPr>
            <p:nvPr/>
          </p:nvGrpSpPr>
          <p:grpSpPr bwMode="auto">
            <a:xfrm>
              <a:off x="1632" y="1728"/>
              <a:ext cx="48" cy="48"/>
              <a:chOff x="1584" y="1776"/>
              <a:chExt cx="144" cy="144"/>
            </a:xfrm>
          </p:grpSpPr>
          <p:sp>
            <p:nvSpPr>
              <p:cNvPr id="193585" name="Oval 1073"/>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86" name="Oval 1074"/>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87" name="Oval 1075"/>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88" name="Oval 1076"/>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589" name="AutoShape 1077"/>
              <p:cNvCxnSpPr>
                <a:cxnSpLocks noChangeShapeType="1"/>
                <a:stCxn id="193585" idx="6"/>
                <a:endCxn id="19358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590" name="AutoShape 1078"/>
              <p:cNvCxnSpPr>
                <a:cxnSpLocks noChangeShapeType="1"/>
                <a:stCxn id="193585" idx="5"/>
                <a:endCxn id="19358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591" name="AutoShape 1079"/>
              <p:cNvCxnSpPr>
                <a:cxnSpLocks noChangeShapeType="1"/>
                <a:stCxn id="193587" idx="6"/>
                <a:endCxn id="19358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592" name="Group 1080"/>
          <p:cNvGrpSpPr>
            <a:grpSpLocks/>
          </p:cNvGrpSpPr>
          <p:nvPr/>
        </p:nvGrpSpPr>
        <p:grpSpPr bwMode="auto">
          <a:xfrm>
            <a:off x="7543800" y="4572000"/>
            <a:ext cx="152400" cy="152400"/>
            <a:chOff x="1608" y="1704"/>
            <a:chExt cx="96" cy="96"/>
          </a:xfrm>
        </p:grpSpPr>
        <p:sp>
          <p:nvSpPr>
            <p:cNvPr id="193593" name="Rectangle 1081"/>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594" name="Group 1082"/>
            <p:cNvGrpSpPr>
              <a:grpSpLocks/>
            </p:cNvGrpSpPr>
            <p:nvPr/>
          </p:nvGrpSpPr>
          <p:grpSpPr bwMode="auto">
            <a:xfrm>
              <a:off x="1632" y="1728"/>
              <a:ext cx="48" cy="48"/>
              <a:chOff x="1584" y="1776"/>
              <a:chExt cx="144" cy="144"/>
            </a:xfrm>
          </p:grpSpPr>
          <p:sp>
            <p:nvSpPr>
              <p:cNvPr id="193595" name="Oval 1083"/>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96" name="Oval 1084"/>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97" name="Oval 1085"/>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598" name="Oval 1086"/>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599" name="AutoShape 1087"/>
              <p:cNvCxnSpPr>
                <a:cxnSpLocks noChangeShapeType="1"/>
                <a:stCxn id="193595" idx="6"/>
                <a:endCxn id="19359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600" name="AutoShape 1088"/>
              <p:cNvCxnSpPr>
                <a:cxnSpLocks noChangeShapeType="1"/>
                <a:stCxn id="193595" idx="5"/>
                <a:endCxn id="19359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601" name="AutoShape 1089"/>
              <p:cNvCxnSpPr>
                <a:cxnSpLocks noChangeShapeType="1"/>
                <a:stCxn id="193597" idx="6"/>
                <a:endCxn id="19359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3602" name="Group 1090"/>
          <p:cNvGrpSpPr>
            <a:grpSpLocks/>
          </p:cNvGrpSpPr>
          <p:nvPr/>
        </p:nvGrpSpPr>
        <p:grpSpPr bwMode="auto">
          <a:xfrm>
            <a:off x="7696200" y="4572000"/>
            <a:ext cx="152400" cy="152400"/>
            <a:chOff x="1608" y="1704"/>
            <a:chExt cx="96" cy="96"/>
          </a:xfrm>
        </p:grpSpPr>
        <p:sp>
          <p:nvSpPr>
            <p:cNvPr id="193603" name="Rectangle 1091"/>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3604" name="Group 1092"/>
            <p:cNvGrpSpPr>
              <a:grpSpLocks/>
            </p:cNvGrpSpPr>
            <p:nvPr/>
          </p:nvGrpSpPr>
          <p:grpSpPr bwMode="auto">
            <a:xfrm>
              <a:off x="1632" y="1728"/>
              <a:ext cx="48" cy="48"/>
              <a:chOff x="1584" y="1776"/>
              <a:chExt cx="144" cy="144"/>
            </a:xfrm>
          </p:grpSpPr>
          <p:sp>
            <p:nvSpPr>
              <p:cNvPr id="193605" name="Oval 1093"/>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606" name="Oval 1094"/>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607" name="Oval 1095"/>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3608" name="Oval 1096"/>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609" name="AutoShape 1097"/>
              <p:cNvCxnSpPr>
                <a:cxnSpLocks noChangeShapeType="1"/>
                <a:stCxn id="193605" idx="6"/>
                <a:endCxn id="19360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3610" name="AutoShape 1098"/>
              <p:cNvCxnSpPr>
                <a:cxnSpLocks noChangeShapeType="1"/>
                <a:stCxn id="193605" idx="5"/>
                <a:endCxn id="19360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3611" name="AutoShape 1099"/>
              <p:cNvCxnSpPr>
                <a:cxnSpLocks noChangeShapeType="1"/>
                <a:stCxn id="193607" idx="6"/>
                <a:endCxn id="193608" idx="2"/>
              </p:cNvCxnSpPr>
              <p:nvPr/>
            </p:nvCxnSpPr>
            <p:spPr bwMode="auto">
              <a:xfrm>
                <a:off x="1632" y="1896"/>
                <a:ext cx="48" cy="0"/>
              </a:xfrm>
              <a:prstGeom prst="straightConnector1">
                <a:avLst/>
              </a:prstGeom>
              <a:noFill/>
              <a:ln w="9525">
                <a:solidFill>
                  <a:schemeClr val="tx1"/>
                </a:solidFill>
                <a:round/>
                <a:headEnd/>
                <a:tailEnd/>
              </a:ln>
              <a:effectLst/>
            </p:spPr>
          </p:cxnSp>
        </p:grpSp>
      </p:grpSp>
      <p:sp>
        <p:nvSpPr>
          <p:cNvPr id="193612" name="Rectangle 1100"/>
          <p:cNvSpPr>
            <a:spLocks noChangeArrowheads="1"/>
          </p:cNvSpPr>
          <p:nvPr/>
        </p:nvSpPr>
        <p:spPr bwMode="auto">
          <a:xfrm>
            <a:off x="5334000" y="2133600"/>
            <a:ext cx="1066800" cy="2286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000000"/>
                </a:solidFill>
                <a:latin typeface="Gill Sans MT" pitchFamily="34" charset="0"/>
              </a:rPr>
              <a:t>PC Hash</a:t>
            </a:r>
          </a:p>
        </p:txBody>
      </p:sp>
      <p:cxnSp>
        <p:nvCxnSpPr>
          <p:cNvPr id="193613" name="AutoShape 1101"/>
          <p:cNvCxnSpPr>
            <a:cxnSpLocks noChangeShapeType="1"/>
            <a:stCxn id="193612" idx="2"/>
            <a:endCxn id="193364" idx="1"/>
          </p:cNvCxnSpPr>
          <p:nvPr/>
        </p:nvCxnSpPr>
        <p:spPr bwMode="auto">
          <a:xfrm rot="16200000" flipH="1">
            <a:off x="6496050" y="1733550"/>
            <a:ext cx="114300" cy="1371600"/>
          </a:xfrm>
          <a:prstGeom prst="bentConnector2">
            <a:avLst/>
          </a:prstGeom>
          <a:noFill/>
          <a:ln w="9525">
            <a:solidFill>
              <a:schemeClr val="tx1"/>
            </a:solidFill>
            <a:miter lim="800000"/>
            <a:headEnd/>
            <a:tailEnd type="triangle" w="med" len="med"/>
          </a:ln>
          <a:effectLst/>
        </p:spPr>
      </p:cxnSp>
      <p:cxnSp>
        <p:nvCxnSpPr>
          <p:cNvPr id="193614" name="AutoShape 1102"/>
          <p:cNvCxnSpPr>
            <a:cxnSpLocks noChangeShapeType="1"/>
            <a:stCxn id="193364" idx="3"/>
            <a:endCxn id="193491" idx="3"/>
          </p:cNvCxnSpPr>
          <p:nvPr/>
        </p:nvCxnSpPr>
        <p:spPr bwMode="auto">
          <a:xfrm flipH="1">
            <a:off x="7391400" y="2476500"/>
            <a:ext cx="381000" cy="1562100"/>
          </a:xfrm>
          <a:prstGeom prst="curvedConnector3">
            <a:avLst>
              <a:gd name="adj1" fmla="val -60000"/>
            </a:avLst>
          </a:prstGeom>
          <a:noFill/>
          <a:ln w="19050">
            <a:solidFill>
              <a:srgbClr val="FF0000"/>
            </a:solidFill>
            <a:round/>
            <a:headEnd/>
            <a:tailEnd type="triangle" w="lg" len="med"/>
          </a:ln>
          <a:effectLst/>
        </p:spPr>
      </p:cxnSp>
      <p:sp>
        <p:nvSpPr>
          <p:cNvPr id="193615" name="Line 1103"/>
          <p:cNvSpPr>
            <a:spLocks noChangeShapeType="1"/>
          </p:cNvSpPr>
          <p:nvPr/>
        </p:nvSpPr>
        <p:spPr bwMode="auto">
          <a:xfrm>
            <a:off x="7239000" y="3657600"/>
            <a:ext cx="609600" cy="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93616" name="Line 1104"/>
          <p:cNvSpPr>
            <a:spLocks noChangeShapeType="1"/>
          </p:cNvSpPr>
          <p:nvPr/>
        </p:nvSpPr>
        <p:spPr bwMode="auto">
          <a:xfrm>
            <a:off x="7239000" y="4114800"/>
            <a:ext cx="609600" cy="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cxnSp>
        <p:nvCxnSpPr>
          <p:cNvPr id="193617" name="AutoShape 1105"/>
          <p:cNvCxnSpPr>
            <a:cxnSpLocks noChangeShapeType="1"/>
            <a:stCxn id="193612" idx="2"/>
            <a:endCxn id="192514" idx="1"/>
          </p:cNvCxnSpPr>
          <p:nvPr/>
        </p:nvCxnSpPr>
        <p:spPr bwMode="auto">
          <a:xfrm rot="16200000" flipH="1">
            <a:off x="5886450" y="2343150"/>
            <a:ext cx="1333500" cy="1371600"/>
          </a:xfrm>
          <a:prstGeom prst="bentConnector2">
            <a:avLst/>
          </a:prstGeom>
          <a:noFill/>
          <a:ln w="9525">
            <a:solidFill>
              <a:schemeClr val="tx1"/>
            </a:solidFill>
            <a:miter lim="800000"/>
            <a:headEnd/>
            <a:tailEnd type="triangle" w="med" len="med"/>
          </a:ln>
          <a:effectLst/>
        </p:spPr>
      </p:cxnSp>
      <p:sp>
        <p:nvSpPr>
          <p:cNvPr id="193620" name="Line 1108"/>
          <p:cNvSpPr>
            <a:spLocks noChangeShapeType="1"/>
          </p:cNvSpPr>
          <p:nvPr/>
        </p:nvSpPr>
        <p:spPr bwMode="auto">
          <a:xfrm flipH="1">
            <a:off x="6705600" y="2438400"/>
            <a:ext cx="76200" cy="762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93621" name="Text Box 1109"/>
          <p:cNvSpPr txBox="1">
            <a:spLocks noChangeArrowheads="1"/>
          </p:cNvSpPr>
          <p:nvPr/>
        </p:nvSpPr>
        <p:spPr bwMode="auto">
          <a:xfrm>
            <a:off x="6613525" y="2135188"/>
            <a:ext cx="292100" cy="36671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a</a:t>
            </a:r>
          </a:p>
        </p:txBody>
      </p:sp>
      <p:sp>
        <p:nvSpPr>
          <p:cNvPr id="193622" name="Line 1110"/>
          <p:cNvSpPr>
            <a:spLocks noChangeShapeType="1"/>
          </p:cNvSpPr>
          <p:nvPr/>
        </p:nvSpPr>
        <p:spPr bwMode="auto">
          <a:xfrm flipV="1">
            <a:off x="6248400" y="3657600"/>
            <a:ext cx="76200" cy="762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93623" name="Text Box 1111"/>
          <p:cNvSpPr txBox="1">
            <a:spLocks noChangeArrowheads="1"/>
          </p:cNvSpPr>
          <p:nvPr/>
        </p:nvSpPr>
        <p:spPr bwMode="auto">
          <a:xfrm>
            <a:off x="6165850" y="3354388"/>
            <a:ext cx="298450" cy="36671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b</a:t>
            </a:r>
          </a:p>
        </p:txBody>
      </p:sp>
      <p:sp>
        <p:nvSpPr>
          <p:cNvPr id="193624" name="Line 1112"/>
          <p:cNvSpPr>
            <a:spLocks noChangeShapeType="1"/>
          </p:cNvSpPr>
          <p:nvPr/>
        </p:nvSpPr>
        <p:spPr bwMode="auto">
          <a:xfrm flipV="1">
            <a:off x="7924800" y="2895600"/>
            <a:ext cx="76200" cy="76200"/>
          </a:xfrm>
          <a:prstGeom prst="line">
            <a:avLst/>
          </a:prstGeom>
          <a:noFill/>
          <a:ln w="19050">
            <a:solidFill>
              <a:srgbClr val="FF000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93625" name="Text Box 1113"/>
          <p:cNvSpPr txBox="1">
            <a:spLocks noChangeArrowheads="1"/>
          </p:cNvSpPr>
          <p:nvPr/>
        </p:nvSpPr>
        <p:spPr bwMode="auto">
          <a:xfrm>
            <a:off x="7924800" y="2682875"/>
            <a:ext cx="298450" cy="366713"/>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h</a:t>
            </a:r>
          </a:p>
        </p:txBody>
      </p:sp>
      <p:sp>
        <p:nvSpPr>
          <p:cNvPr id="193626" name="Text Box 1114"/>
          <p:cNvSpPr txBox="1">
            <a:spLocks noChangeArrowheads="1"/>
          </p:cNvSpPr>
          <p:nvPr/>
        </p:nvSpPr>
        <p:spPr bwMode="auto">
          <a:xfrm>
            <a:off x="3810000" y="5030788"/>
            <a:ext cx="2825750" cy="36671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Each entry is a 2-bit counter</a:t>
            </a:r>
          </a:p>
        </p:txBody>
      </p:sp>
      <p:sp>
        <p:nvSpPr>
          <p:cNvPr id="193627" name="Rectangle 1115"/>
          <p:cNvSpPr>
            <a:spLocks noChangeArrowheads="1"/>
          </p:cNvSpPr>
          <p:nvPr/>
        </p:nvSpPr>
        <p:spPr bwMode="auto">
          <a:xfrm>
            <a:off x="3200400" y="4876800"/>
            <a:ext cx="152400" cy="76200"/>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3628" name="AutoShape 1116"/>
          <p:cNvCxnSpPr>
            <a:cxnSpLocks noChangeShapeType="1"/>
            <a:stCxn id="193626" idx="1"/>
          </p:cNvCxnSpPr>
          <p:nvPr/>
        </p:nvCxnSpPr>
        <p:spPr bwMode="auto">
          <a:xfrm rot="10800000">
            <a:off x="3131840" y="4876800"/>
            <a:ext cx="678160" cy="337344"/>
          </a:xfrm>
          <a:prstGeom prst="curvedConnector3">
            <a:avLst>
              <a:gd name="adj1" fmla="val 50000"/>
            </a:avLst>
          </a:prstGeom>
          <a:noFill/>
          <a:ln w="9525">
            <a:solidFill>
              <a:schemeClr val="tx1"/>
            </a:solidFill>
            <a:round/>
            <a:headEnd/>
            <a:tailEnd type="triangle" w="med" len="med"/>
          </a:ln>
          <a:effectLst/>
        </p:spPr>
      </p:cxnSp>
    </p:spTree>
    <p:extLst>
      <p:ext uri="{BB962C8B-B14F-4D97-AF65-F5344CB8AC3E}">
        <p14:creationId xmlns:p14="http://schemas.microsoft.com/office/powerpoint/2010/main" val="25294763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normAutofit fontScale="90000"/>
          </a:bodyPr>
          <a:lstStyle/>
          <a:p>
            <a:r>
              <a:rPr lang="en-US"/>
              <a:t>Classes of Two</a:t>
            </a:r>
            <a:r>
              <a:rPr lang="en-US">
                <a:latin typeface="Arial" charset="0"/>
              </a:rPr>
              <a:t>-</a:t>
            </a:r>
            <a:r>
              <a:rPr lang="en-US"/>
              <a:t>Level Predictors</a:t>
            </a:r>
          </a:p>
        </p:txBody>
      </p:sp>
      <p:sp>
        <p:nvSpPr>
          <p:cNvPr id="195587" name="Rectangle 3"/>
          <p:cNvSpPr>
            <a:spLocks noGrp="1" noChangeArrowheads="1"/>
          </p:cNvSpPr>
          <p:nvPr>
            <p:ph idx="1"/>
          </p:nvPr>
        </p:nvSpPr>
        <p:spPr/>
        <p:txBody>
          <a:bodyPr/>
          <a:lstStyle/>
          <a:p>
            <a:r>
              <a:rPr lang="en-US" dirty="0"/>
              <a:t>h = 0 or a = 0  (Degenerate Case)</a:t>
            </a:r>
          </a:p>
          <a:p>
            <a:pPr lvl="1"/>
            <a:r>
              <a:rPr lang="en-US" dirty="0"/>
              <a:t>Regular table of 2bC’s  (b = log</a:t>
            </a:r>
            <a:r>
              <a:rPr lang="en-US" baseline="-25000" dirty="0"/>
              <a:t>2</a:t>
            </a:r>
            <a:r>
              <a:rPr lang="en-US" dirty="0"/>
              <a:t>counters)</a:t>
            </a:r>
          </a:p>
          <a:p>
            <a:r>
              <a:rPr lang="en-US" dirty="0"/>
              <a:t>h &gt; 0, a &gt; 0</a:t>
            </a:r>
          </a:p>
          <a:p>
            <a:pPr lvl="1"/>
            <a:r>
              <a:rPr lang="en-US" dirty="0"/>
              <a:t>“</a:t>
            </a:r>
            <a:r>
              <a:rPr lang="en-US" i="1" u="sng" dirty="0"/>
              <a:t>Local History</a:t>
            </a:r>
            <a:r>
              <a:rPr lang="en-US" dirty="0"/>
              <a:t>” 2-level predictor</a:t>
            </a:r>
          </a:p>
          <a:p>
            <a:pPr lvl="1"/>
            <a:r>
              <a:rPr lang="en-US" dirty="0"/>
              <a:t>Predict branch from </a:t>
            </a:r>
            <a:r>
              <a:rPr lang="en-US" b="1" i="1" dirty="0"/>
              <a:t>its own </a:t>
            </a:r>
            <a:r>
              <a:rPr lang="en-US" dirty="0"/>
              <a:t>previous outcomes</a:t>
            </a:r>
          </a:p>
          <a:p>
            <a:r>
              <a:rPr lang="en-US" dirty="0"/>
              <a:t>h &gt; 0, a = 0</a:t>
            </a:r>
          </a:p>
          <a:p>
            <a:pPr lvl="1"/>
            <a:r>
              <a:rPr lang="en-US" dirty="0"/>
              <a:t>“</a:t>
            </a:r>
            <a:r>
              <a:rPr lang="en-US" i="1" u="sng" dirty="0"/>
              <a:t>Global History</a:t>
            </a:r>
            <a:r>
              <a:rPr lang="en-US" dirty="0"/>
              <a:t>” 2-level predictor</a:t>
            </a:r>
          </a:p>
          <a:p>
            <a:pPr lvl="1"/>
            <a:r>
              <a:rPr lang="en-US" dirty="0"/>
              <a:t>Predict branch from previous outcomes of </a:t>
            </a:r>
            <a:r>
              <a:rPr lang="en-US" b="1" i="1" dirty="0"/>
              <a:t>all </a:t>
            </a:r>
            <a:r>
              <a:rPr lang="en-US" dirty="0"/>
              <a:t>branches</a:t>
            </a:r>
          </a:p>
        </p:txBody>
      </p:sp>
    </p:spTree>
    <p:extLst>
      <p:ext uri="{BB962C8B-B14F-4D97-AF65-F5344CB8AC3E}">
        <p14:creationId xmlns:p14="http://schemas.microsoft.com/office/powerpoint/2010/main" val="2325854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normAutofit fontScale="90000"/>
          </a:bodyPr>
          <a:lstStyle/>
          <a:p>
            <a:r>
              <a:rPr lang="en-US" dirty="0" err="1"/>
              <a:t>Toxonomy</a:t>
            </a:r>
            <a:r>
              <a:rPr lang="en-US" dirty="0"/>
              <a:t> of Branches</a:t>
            </a:r>
          </a:p>
        </p:txBody>
      </p:sp>
      <p:sp>
        <p:nvSpPr>
          <p:cNvPr id="130051" name="Rectangle 3"/>
          <p:cNvSpPr>
            <a:spLocks noGrp="1" noChangeArrowheads="1"/>
          </p:cNvSpPr>
          <p:nvPr>
            <p:ph idx="1"/>
          </p:nvPr>
        </p:nvSpPr>
        <p:spPr/>
        <p:txBody>
          <a:bodyPr/>
          <a:lstStyle/>
          <a:p>
            <a:pPr>
              <a:lnSpc>
                <a:spcPct val="90000"/>
              </a:lnSpc>
            </a:pPr>
            <a:r>
              <a:rPr lang="en-US" dirty="0"/>
              <a:t>Direction:</a:t>
            </a:r>
          </a:p>
          <a:p>
            <a:pPr lvl="1">
              <a:lnSpc>
                <a:spcPct val="90000"/>
              </a:lnSpc>
            </a:pPr>
            <a:r>
              <a:rPr lang="en-US" dirty="0"/>
              <a:t>Conditional vs. Unconditional</a:t>
            </a:r>
          </a:p>
          <a:p>
            <a:pPr>
              <a:lnSpc>
                <a:spcPct val="90000"/>
              </a:lnSpc>
            </a:pPr>
            <a:r>
              <a:rPr lang="en-US" dirty="0"/>
              <a:t>Target:</a:t>
            </a:r>
          </a:p>
          <a:p>
            <a:pPr lvl="1">
              <a:lnSpc>
                <a:spcPct val="90000"/>
              </a:lnSpc>
            </a:pPr>
            <a:r>
              <a:rPr lang="en-US" dirty="0"/>
              <a:t>PC-encoded</a:t>
            </a:r>
          </a:p>
          <a:p>
            <a:pPr lvl="2">
              <a:lnSpc>
                <a:spcPct val="90000"/>
              </a:lnSpc>
            </a:pPr>
            <a:r>
              <a:rPr lang="en-US" dirty="0"/>
              <a:t>PC-relative</a:t>
            </a:r>
          </a:p>
          <a:p>
            <a:pPr lvl="2">
              <a:lnSpc>
                <a:spcPct val="90000"/>
              </a:lnSpc>
            </a:pPr>
            <a:r>
              <a:rPr lang="en-US" dirty="0"/>
              <a:t>Absolute offset</a:t>
            </a:r>
          </a:p>
          <a:p>
            <a:pPr lvl="1">
              <a:lnSpc>
                <a:spcPct val="90000"/>
              </a:lnSpc>
            </a:pPr>
            <a:r>
              <a:rPr lang="en-US" dirty="0"/>
              <a:t>Computed (target derived from register)</a:t>
            </a:r>
          </a:p>
          <a:p>
            <a:pPr marL="457200" lvl="1" indent="0">
              <a:lnSpc>
                <a:spcPct val="90000"/>
              </a:lnSpc>
              <a:buNone/>
            </a:pPr>
            <a:endParaRPr lang="en-US" dirty="0"/>
          </a:p>
        </p:txBody>
      </p:sp>
      <p:sp>
        <p:nvSpPr>
          <p:cNvPr id="6" name="TextBox 5"/>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Need direction and target to find next fetch group</a:t>
            </a:r>
          </a:p>
        </p:txBody>
      </p:sp>
    </p:spTree>
    <p:extLst>
      <p:ext uri="{BB962C8B-B14F-4D97-AF65-F5344CB8AC3E}">
        <p14:creationId xmlns:p14="http://schemas.microsoft.com/office/powerpoint/2010/main" val="29127871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normAutofit fontScale="90000"/>
          </a:bodyPr>
          <a:lstStyle/>
          <a:p>
            <a:r>
              <a:rPr lang="en-US"/>
              <a:t>Why Global Correlations Exist</a:t>
            </a:r>
          </a:p>
        </p:txBody>
      </p:sp>
      <p:sp>
        <p:nvSpPr>
          <p:cNvPr id="197635" name="Rectangle 3"/>
          <p:cNvSpPr>
            <a:spLocks noGrp="1" noChangeArrowheads="1"/>
          </p:cNvSpPr>
          <p:nvPr>
            <p:ph idx="1"/>
          </p:nvPr>
        </p:nvSpPr>
        <p:spPr/>
        <p:txBody>
          <a:bodyPr/>
          <a:lstStyle/>
          <a:p>
            <a:pPr marL="0" indent="0">
              <a:buNone/>
            </a:pPr>
            <a:r>
              <a:rPr lang="en-US" dirty="0"/>
              <a:t>Example: related branch conditions</a:t>
            </a:r>
          </a:p>
          <a:p>
            <a:endParaRPr lang="en-US" dirty="0"/>
          </a:p>
          <a:p>
            <a:pPr lvl="1">
              <a:buFontTx/>
              <a:buNone/>
            </a:pPr>
            <a:r>
              <a:rPr lang="en-US" b="1" dirty="0">
                <a:latin typeface="Courier New" panose="02070309020205020404" pitchFamily="49" charset="0"/>
                <a:cs typeface="Courier New" panose="02070309020205020404" pitchFamily="49" charset="0"/>
              </a:rPr>
              <a:t>	p = </a:t>
            </a:r>
            <a:r>
              <a:rPr lang="en-US" b="1" dirty="0" err="1">
                <a:latin typeface="Courier New" panose="02070309020205020404" pitchFamily="49" charset="0"/>
                <a:cs typeface="Courier New" panose="02070309020205020404" pitchFamily="49" charset="0"/>
              </a:rPr>
              <a:t>findNode</a:t>
            </a:r>
            <a:r>
              <a:rPr lang="en-US" b="1" dirty="0">
                <a:latin typeface="Courier New" panose="02070309020205020404" pitchFamily="49" charset="0"/>
                <a:cs typeface="Courier New" panose="02070309020205020404" pitchFamily="49" charset="0"/>
              </a:rPr>
              <a:t>(foo);	</a:t>
            </a:r>
          </a:p>
          <a:p>
            <a:pPr lvl="1">
              <a:buFontTx/>
              <a:buNone/>
            </a:pPr>
            <a:r>
              <a:rPr lang="en-US" b="1" dirty="0">
                <a:latin typeface="Courier New" panose="02070309020205020404" pitchFamily="49" charset="0"/>
                <a:cs typeface="Courier New" panose="02070309020205020404" pitchFamily="49" charset="0"/>
              </a:rPr>
              <a:t>	if ( p is parent )</a:t>
            </a:r>
          </a:p>
          <a:p>
            <a:pPr lvl="1">
              <a:buFontTx/>
              <a:buNone/>
            </a:pPr>
            <a:r>
              <a:rPr lang="en-US" b="1" dirty="0">
                <a:latin typeface="Courier New" panose="02070309020205020404" pitchFamily="49" charset="0"/>
                <a:cs typeface="Courier New" panose="02070309020205020404" pitchFamily="49" charset="0"/>
              </a:rPr>
              <a:t>		do something;</a:t>
            </a:r>
          </a:p>
          <a:p>
            <a:pPr lvl="1">
              <a:buFontTx/>
              <a:buNone/>
            </a:pPr>
            <a:endParaRPr lang="en-US" b="1" dirty="0">
              <a:latin typeface="Courier New" panose="02070309020205020404" pitchFamily="49" charset="0"/>
              <a:cs typeface="Courier New" panose="02070309020205020404" pitchFamily="49" charset="0"/>
            </a:endParaRPr>
          </a:p>
          <a:p>
            <a:pPr lvl="1">
              <a:buFontTx/>
              <a:buNone/>
            </a:pPr>
            <a:r>
              <a:rPr lang="en-US" b="1" dirty="0">
                <a:latin typeface="Courier New" panose="02070309020205020404" pitchFamily="49" charset="0"/>
                <a:cs typeface="Courier New" panose="02070309020205020404" pitchFamily="49" charset="0"/>
              </a:rPr>
              <a:t>	do other stuff;  </a:t>
            </a:r>
            <a:r>
              <a:rPr lang="en-US" sz="1600" b="1" dirty="0">
                <a:solidFill>
                  <a:srgbClr val="0000FF"/>
                </a:solidFill>
                <a:latin typeface="Courier New" panose="02070309020205020404" pitchFamily="49" charset="0"/>
                <a:cs typeface="Courier New" panose="02070309020205020404" pitchFamily="49" charset="0"/>
              </a:rPr>
              <a:t>/* may contain more branches */</a:t>
            </a:r>
          </a:p>
          <a:p>
            <a:pPr lvl="1">
              <a:buFontTx/>
              <a:buNone/>
            </a:pPr>
            <a:endParaRPr lang="en-US" b="1" dirty="0">
              <a:latin typeface="Courier New" panose="02070309020205020404" pitchFamily="49" charset="0"/>
              <a:cs typeface="Courier New" panose="02070309020205020404" pitchFamily="49" charset="0"/>
            </a:endParaRPr>
          </a:p>
          <a:p>
            <a:pPr lvl="1">
              <a:buFontTx/>
              <a:buNone/>
            </a:pPr>
            <a:r>
              <a:rPr lang="en-US" b="1" dirty="0">
                <a:latin typeface="Courier New" panose="02070309020205020404" pitchFamily="49" charset="0"/>
                <a:cs typeface="Courier New" panose="02070309020205020404" pitchFamily="49" charset="0"/>
              </a:rPr>
              <a:t>	if ( p is a child )</a:t>
            </a:r>
          </a:p>
          <a:p>
            <a:pPr lvl="1">
              <a:buFontTx/>
              <a:buNone/>
            </a:pPr>
            <a:r>
              <a:rPr lang="en-US" b="1" dirty="0">
                <a:latin typeface="Courier New" panose="02070309020205020404" pitchFamily="49" charset="0"/>
                <a:cs typeface="Courier New" panose="02070309020205020404" pitchFamily="49" charset="0"/>
              </a:rPr>
              <a:t>		do something else;</a:t>
            </a:r>
          </a:p>
        </p:txBody>
      </p:sp>
      <p:sp>
        <p:nvSpPr>
          <p:cNvPr id="197636" name="Line 4"/>
          <p:cNvSpPr>
            <a:spLocks noChangeShapeType="1"/>
          </p:cNvSpPr>
          <p:nvPr/>
        </p:nvSpPr>
        <p:spPr bwMode="auto">
          <a:xfrm flipH="1">
            <a:off x="4788024" y="5097552"/>
            <a:ext cx="968251" cy="116839"/>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97638" name="Text Box 6"/>
          <p:cNvSpPr txBox="1">
            <a:spLocks noChangeArrowheads="1"/>
          </p:cNvSpPr>
          <p:nvPr/>
        </p:nvSpPr>
        <p:spPr bwMode="auto">
          <a:xfrm>
            <a:off x="5756275" y="4497388"/>
            <a:ext cx="2055371" cy="1200329"/>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a:solidFill>
                  <a:srgbClr val="000000"/>
                </a:solidFill>
                <a:latin typeface="Gill Sans MT" pitchFamily="34" charset="0"/>
              </a:rPr>
              <a:t>Outcome of second</a:t>
            </a:r>
          </a:p>
          <a:p>
            <a:pPr algn="ctr" fontAlgn="base">
              <a:spcBef>
                <a:spcPct val="0"/>
              </a:spcBef>
              <a:spcAft>
                <a:spcPct val="0"/>
              </a:spcAft>
            </a:pPr>
            <a:r>
              <a:rPr lang="en-US">
                <a:solidFill>
                  <a:srgbClr val="000000"/>
                </a:solidFill>
                <a:latin typeface="Gill Sans MT" pitchFamily="34" charset="0"/>
              </a:rPr>
              <a:t>branch is always</a:t>
            </a:r>
          </a:p>
          <a:p>
            <a:pPr algn="ctr" fontAlgn="base">
              <a:spcBef>
                <a:spcPct val="0"/>
              </a:spcBef>
              <a:spcAft>
                <a:spcPct val="0"/>
              </a:spcAft>
            </a:pPr>
            <a:r>
              <a:rPr lang="en-US">
                <a:solidFill>
                  <a:srgbClr val="000000"/>
                </a:solidFill>
                <a:latin typeface="Gill Sans MT" pitchFamily="34" charset="0"/>
              </a:rPr>
              <a:t>opposite of the first</a:t>
            </a:r>
          </a:p>
          <a:p>
            <a:pPr algn="ctr" fontAlgn="base">
              <a:spcBef>
                <a:spcPct val="0"/>
              </a:spcBef>
              <a:spcAft>
                <a:spcPct val="0"/>
              </a:spcAft>
            </a:pPr>
            <a:r>
              <a:rPr lang="en-US">
                <a:solidFill>
                  <a:srgbClr val="000000"/>
                </a:solidFill>
                <a:latin typeface="Gill Sans MT" pitchFamily="34" charset="0"/>
              </a:rPr>
              <a:t>branch</a:t>
            </a:r>
          </a:p>
        </p:txBody>
      </p:sp>
      <p:sp>
        <p:nvSpPr>
          <p:cNvPr id="197640" name="Freeform 8"/>
          <p:cNvSpPr>
            <a:spLocks/>
          </p:cNvSpPr>
          <p:nvPr/>
        </p:nvSpPr>
        <p:spPr bwMode="auto">
          <a:xfrm>
            <a:off x="4572000" y="3068960"/>
            <a:ext cx="1184275" cy="2028592"/>
          </a:xfrm>
          <a:custGeom>
            <a:avLst/>
            <a:gdLst/>
            <a:ahLst/>
            <a:cxnLst>
              <a:cxn ang="0">
                <a:pos x="2016" y="720"/>
              </a:cxn>
              <a:cxn ang="0">
                <a:pos x="1344" y="144"/>
              </a:cxn>
              <a:cxn ang="0">
                <a:pos x="0" y="0"/>
              </a:cxn>
            </a:cxnLst>
            <a:rect l="0" t="0" r="r" b="b"/>
            <a:pathLst>
              <a:path w="2016" h="720">
                <a:moveTo>
                  <a:pt x="2016" y="720"/>
                </a:moveTo>
                <a:cubicBezTo>
                  <a:pt x="1848" y="492"/>
                  <a:pt x="1680" y="264"/>
                  <a:pt x="1344" y="144"/>
                </a:cubicBezTo>
                <a:cubicBezTo>
                  <a:pt x="1008" y="24"/>
                  <a:pt x="504" y="12"/>
                  <a:pt x="0" y="0"/>
                </a:cubicBez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97641" name="Text Box 9"/>
          <p:cNvSpPr txBox="1">
            <a:spLocks noChangeArrowheads="1"/>
          </p:cNvSpPr>
          <p:nvPr/>
        </p:nvSpPr>
        <p:spPr bwMode="auto">
          <a:xfrm>
            <a:off x="685800" y="2780928"/>
            <a:ext cx="508473" cy="461665"/>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2400" b="1" dirty="0">
                <a:solidFill>
                  <a:srgbClr val="000000"/>
                </a:solidFill>
                <a:latin typeface="Gill Sans MT" pitchFamily="34" charset="0"/>
              </a:rPr>
              <a:t>A:</a:t>
            </a:r>
          </a:p>
        </p:txBody>
      </p:sp>
      <p:sp>
        <p:nvSpPr>
          <p:cNvPr id="197642" name="Text Box 10"/>
          <p:cNvSpPr txBox="1">
            <a:spLocks noChangeArrowheads="1"/>
          </p:cNvSpPr>
          <p:nvPr/>
        </p:nvSpPr>
        <p:spPr bwMode="auto">
          <a:xfrm>
            <a:off x="685800" y="4983559"/>
            <a:ext cx="482824" cy="461665"/>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2400" b="1" dirty="0">
                <a:solidFill>
                  <a:srgbClr val="000000"/>
                </a:solidFill>
                <a:latin typeface="Gill Sans MT" pitchFamily="34" charset="0"/>
              </a:rPr>
              <a:t>B:</a:t>
            </a:r>
          </a:p>
        </p:txBody>
      </p:sp>
    </p:spTree>
    <p:extLst>
      <p:ext uri="{BB962C8B-B14F-4D97-AF65-F5344CB8AC3E}">
        <p14:creationId xmlns:p14="http://schemas.microsoft.com/office/powerpoint/2010/main" val="272249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76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76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6" grpId="0" animBg="1"/>
      <p:bldP spid="197638" grpId="0"/>
      <p:bldP spid="19764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4" name="Rectangle 4"/>
          <p:cNvSpPr>
            <a:spLocks noGrp="1" noChangeArrowheads="1"/>
          </p:cNvSpPr>
          <p:nvPr>
            <p:ph type="title"/>
          </p:nvPr>
        </p:nvSpPr>
        <p:spPr/>
        <p:txBody>
          <a:bodyPr>
            <a:normAutofit fontScale="90000"/>
          </a:bodyPr>
          <a:lstStyle/>
          <a:p>
            <a:r>
              <a:rPr lang="en-US"/>
              <a:t>A Global</a:t>
            </a:r>
            <a:r>
              <a:rPr lang="en-US">
                <a:latin typeface="Arial" charset="0"/>
              </a:rPr>
              <a:t>-</a:t>
            </a:r>
            <a:r>
              <a:rPr lang="en-US"/>
              <a:t>History Predictor</a:t>
            </a:r>
          </a:p>
        </p:txBody>
      </p:sp>
      <p:sp>
        <p:nvSpPr>
          <p:cNvPr id="199685" name="Rectangle 5"/>
          <p:cNvSpPr>
            <a:spLocks noChangeArrowheads="1"/>
          </p:cNvSpPr>
          <p:nvPr/>
        </p:nvSpPr>
        <p:spPr bwMode="auto">
          <a:xfrm>
            <a:off x="2819400" y="3810000"/>
            <a:ext cx="76200" cy="76200"/>
          </a:xfrm>
          <a:prstGeom prst="rect">
            <a:avLst/>
          </a:prstGeom>
          <a:solidFill>
            <a:schemeClr val="accent1"/>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686" name="Rectangle 6"/>
          <p:cNvSpPr>
            <a:spLocks noChangeArrowheads="1"/>
          </p:cNvSpPr>
          <p:nvPr/>
        </p:nvSpPr>
        <p:spPr bwMode="auto">
          <a:xfrm>
            <a:off x="2819400" y="3352800"/>
            <a:ext cx="609600" cy="15240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688" name="Group 8"/>
          <p:cNvGrpSpPr>
            <a:grpSpLocks/>
          </p:cNvGrpSpPr>
          <p:nvPr/>
        </p:nvGrpSpPr>
        <p:grpSpPr bwMode="auto">
          <a:xfrm>
            <a:off x="2819400" y="3352800"/>
            <a:ext cx="152400" cy="152400"/>
            <a:chOff x="1608" y="1704"/>
            <a:chExt cx="96" cy="96"/>
          </a:xfrm>
        </p:grpSpPr>
        <p:sp>
          <p:nvSpPr>
            <p:cNvPr id="199689" name="Rectangle 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690" name="Group 10"/>
            <p:cNvGrpSpPr>
              <a:grpSpLocks/>
            </p:cNvGrpSpPr>
            <p:nvPr/>
          </p:nvGrpSpPr>
          <p:grpSpPr bwMode="auto">
            <a:xfrm>
              <a:off x="1632" y="1728"/>
              <a:ext cx="48" cy="48"/>
              <a:chOff x="1584" y="1776"/>
              <a:chExt cx="144" cy="144"/>
            </a:xfrm>
          </p:grpSpPr>
          <p:sp>
            <p:nvSpPr>
              <p:cNvPr id="199691" name="Oval 1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692" name="Oval 1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693" name="Oval 1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694" name="Oval 1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695" name="AutoShape 15"/>
              <p:cNvCxnSpPr>
                <a:cxnSpLocks noChangeShapeType="1"/>
                <a:stCxn id="199691" idx="6"/>
                <a:endCxn id="199692"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696" name="AutoShape 16"/>
              <p:cNvCxnSpPr>
                <a:cxnSpLocks noChangeShapeType="1"/>
                <a:stCxn id="199691" idx="5"/>
                <a:endCxn id="199694"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697" name="AutoShape 17"/>
              <p:cNvCxnSpPr>
                <a:cxnSpLocks noChangeShapeType="1"/>
                <a:stCxn id="199693" idx="6"/>
                <a:endCxn id="199694"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698" name="Group 18"/>
          <p:cNvGrpSpPr>
            <a:grpSpLocks/>
          </p:cNvGrpSpPr>
          <p:nvPr/>
        </p:nvGrpSpPr>
        <p:grpSpPr bwMode="auto">
          <a:xfrm>
            <a:off x="2971800" y="3352800"/>
            <a:ext cx="152400" cy="152400"/>
            <a:chOff x="1608" y="1704"/>
            <a:chExt cx="96" cy="96"/>
          </a:xfrm>
        </p:grpSpPr>
        <p:sp>
          <p:nvSpPr>
            <p:cNvPr id="199699" name="Rectangle 1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700" name="Group 20"/>
            <p:cNvGrpSpPr>
              <a:grpSpLocks/>
            </p:cNvGrpSpPr>
            <p:nvPr/>
          </p:nvGrpSpPr>
          <p:grpSpPr bwMode="auto">
            <a:xfrm>
              <a:off x="1632" y="1728"/>
              <a:ext cx="48" cy="48"/>
              <a:chOff x="1584" y="1776"/>
              <a:chExt cx="144" cy="144"/>
            </a:xfrm>
          </p:grpSpPr>
          <p:sp>
            <p:nvSpPr>
              <p:cNvPr id="199701" name="Oval 2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02" name="Oval 2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03" name="Oval 2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04" name="Oval 2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705" name="AutoShape 25"/>
              <p:cNvCxnSpPr>
                <a:cxnSpLocks noChangeShapeType="1"/>
                <a:stCxn id="199701" idx="6"/>
                <a:endCxn id="199702"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706" name="AutoShape 26"/>
              <p:cNvCxnSpPr>
                <a:cxnSpLocks noChangeShapeType="1"/>
                <a:stCxn id="199701" idx="5"/>
                <a:endCxn id="199704"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707" name="AutoShape 27"/>
              <p:cNvCxnSpPr>
                <a:cxnSpLocks noChangeShapeType="1"/>
                <a:stCxn id="199703" idx="6"/>
                <a:endCxn id="199704"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708" name="Group 28"/>
          <p:cNvGrpSpPr>
            <a:grpSpLocks/>
          </p:cNvGrpSpPr>
          <p:nvPr/>
        </p:nvGrpSpPr>
        <p:grpSpPr bwMode="auto">
          <a:xfrm>
            <a:off x="3124200" y="3352800"/>
            <a:ext cx="152400" cy="152400"/>
            <a:chOff x="1608" y="1704"/>
            <a:chExt cx="96" cy="96"/>
          </a:xfrm>
        </p:grpSpPr>
        <p:sp>
          <p:nvSpPr>
            <p:cNvPr id="199709" name="Rectangle 2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710" name="Group 30"/>
            <p:cNvGrpSpPr>
              <a:grpSpLocks/>
            </p:cNvGrpSpPr>
            <p:nvPr/>
          </p:nvGrpSpPr>
          <p:grpSpPr bwMode="auto">
            <a:xfrm>
              <a:off x="1632" y="1728"/>
              <a:ext cx="48" cy="48"/>
              <a:chOff x="1584" y="1776"/>
              <a:chExt cx="144" cy="144"/>
            </a:xfrm>
          </p:grpSpPr>
          <p:sp>
            <p:nvSpPr>
              <p:cNvPr id="199711" name="Oval 3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12" name="Oval 3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13" name="Oval 3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14" name="Oval 3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715" name="AutoShape 35"/>
              <p:cNvCxnSpPr>
                <a:cxnSpLocks noChangeShapeType="1"/>
                <a:stCxn id="199711" idx="6"/>
                <a:endCxn id="199712"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716" name="AutoShape 36"/>
              <p:cNvCxnSpPr>
                <a:cxnSpLocks noChangeShapeType="1"/>
                <a:stCxn id="199711" idx="5"/>
                <a:endCxn id="199714"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717" name="AutoShape 37"/>
              <p:cNvCxnSpPr>
                <a:cxnSpLocks noChangeShapeType="1"/>
                <a:stCxn id="199713" idx="6"/>
                <a:endCxn id="199714"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718" name="Group 38"/>
          <p:cNvGrpSpPr>
            <a:grpSpLocks/>
          </p:cNvGrpSpPr>
          <p:nvPr/>
        </p:nvGrpSpPr>
        <p:grpSpPr bwMode="auto">
          <a:xfrm>
            <a:off x="3276600" y="3352800"/>
            <a:ext cx="152400" cy="152400"/>
            <a:chOff x="1608" y="1704"/>
            <a:chExt cx="96" cy="96"/>
          </a:xfrm>
        </p:grpSpPr>
        <p:sp>
          <p:nvSpPr>
            <p:cNvPr id="199719" name="Rectangle 3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720" name="Group 40"/>
            <p:cNvGrpSpPr>
              <a:grpSpLocks/>
            </p:cNvGrpSpPr>
            <p:nvPr/>
          </p:nvGrpSpPr>
          <p:grpSpPr bwMode="auto">
            <a:xfrm>
              <a:off x="1632" y="1728"/>
              <a:ext cx="48" cy="48"/>
              <a:chOff x="1584" y="1776"/>
              <a:chExt cx="144" cy="144"/>
            </a:xfrm>
          </p:grpSpPr>
          <p:sp>
            <p:nvSpPr>
              <p:cNvPr id="199721" name="Oval 4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22" name="Oval 4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23" name="Oval 4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24" name="Oval 4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725" name="AutoShape 45"/>
              <p:cNvCxnSpPr>
                <a:cxnSpLocks noChangeShapeType="1"/>
                <a:stCxn id="199721" idx="6"/>
                <a:endCxn id="199722"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726" name="AutoShape 46"/>
              <p:cNvCxnSpPr>
                <a:cxnSpLocks noChangeShapeType="1"/>
                <a:stCxn id="199721" idx="5"/>
                <a:endCxn id="199724"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727" name="AutoShape 47"/>
              <p:cNvCxnSpPr>
                <a:cxnSpLocks noChangeShapeType="1"/>
                <a:stCxn id="199723" idx="6"/>
                <a:endCxn id="199724"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728" name="Group 48"/>
          <p:cNvGrpSpPr>
            <a:grpSpLocks/>
          </p:cNvGrpSpPr>
          <p:nvPr/>
        </p:nvGrpSpPr>
        <p:grpSpPr bwMode="auto">
          <a:xfrm>
            <a:off x="2819400" y="3505200"/>
            <a:ext cx="152400" cy="152400"/>
            <a:chOff x="1608" y="1704"/>
            <a:chExt cx="96" cy="96"/>
          </a:xfrm>
        </p:grpSpPr>
        <p:sp>
          <p:nvSpPr>
            <p:cNvPr id="199729" name="Rectangle 4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730" name="Group 50"/>
            <p:cNvGrpSpPr>
              <a:grpSpLocks/>
            </p:cNvGrpSpPr>
            <p:nvPr/>
          </p:nvGrpSpPr>
          <p:grpSpPr bwMode="auto">
            <a:xfrm>
              <a:off x="1632" y="1728"/>
              <a:ext cx="48" cy="48"/>
              <a:chOff x="1584" y="1776"/>
              <a:chExt cx="144" cy="144"/>
            </a:xfrm>
          </p:grpSpPr>
          <p:sp>
            <p:nvSpPr>
              <p:cNvPr id="199731" name="Oval 5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32" name="Oval 5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33" name="Oval 5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34" name="Oval 5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735" name="AutoShape 55"/>
              <p:cNvCxnSpPr>
                <a:cxnSpLocks noChangeShapeType="1"/>
                <a:stCxn id="199731" idx="6"/>
                <a:endCxn id="199732"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736" name="AutoShape 56"/>
              <p:cNvCxnSpPr>
                <a:cxnSpLocks noChangeShapeType="1"/>
                <a:stCxn id="199731" idx="5"/>
                <a:endCxn id="199734"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737" name="AutoShape 57"/>
              <p:cNvCxnSpPr>
                <a:cxnSpLocks noChangeShapeType="1"/>
                <a:stCxn id="199733" idx="6"/>
                <a:endCxn id="199734"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738" name="Group 58"/>
          <p:cNvGrpSpPr>
            <a:grpSpLocks/>
          </p:cNvGrpSpPr>
          <p:nvPr/>
        </p:nvGrpSpPr>
        <p:grpSpPr bwMode="auto">
          <a:xfrm>
            <a:off x="2971800" y="3505200"/>
            <a:ext cx="152400" cy="152400"/>
            <a:chOff x="1608" y="1704"/>
            <a:chExt cx="96" cy="96"/>
          </a:xfrm>
        </p:grpSpPr>
        <p:sp>
          <p:nvSpPr>
            <p:cNvPr id="199739" name="Rectangle 5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740" name="Group 60"/>
            <p:cNvGrpSpPr>
              <a:grpSpLocks/>
            </p:cNvGrpSpPr>
            <p:nvPr/>
          </p:nvGrpSpPr>
          <p:grpSpPr bwMode="auto">
            <a:xfrm>
              <a:off x="1632" y="1728"/>
              <a:ext cx="48" cy="48"/>
              <a:chOff x="1584" y="1776"/>
              <a:chExt cx="144" cy="144"/>
            </a:xfrm>
          </p:grpSpPr>
          <p:sp>
            <p:nvSpPr>
              <p:cNvPr id="199741" name="Oval 6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42" name="Oval 6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43" name="Oval 6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44" name="Oval 6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745" name="AutoShape 65"/>
              <p:cNvCxnSpPr>
                <a:cxnSpLocks noChangeShapeType="1"/>
                <a:stCxn id="199741" idx="6"/>
                <a:endCxn id="199742"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746" name="AutoShape 66"/>
              <p:cNvCxnSpPr>
                <a:cxnSpLocks noChangeShapeType="1"/>
                <a:stCxn id="199741" idx="5"/>
                <a:endCxn id="199744"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747" name="AutoShape 67"/>
              <p:cNvCxnSpPr>
                <a:cxnSpLocks noChangeShapeType="1"/>
                <a:stCxn id="199743" idx="6"/>
                <a:endCxn id="199744"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748" name="Group 68"/>
          <p:cNvGrpSpPr>
            <a:grpSpLocks/>
          </p:cNvGrpSpPr>
          <p:nvPr/>
        </p:nvGrpSpPr>
        <p:grpSpPr bwMode="auto">
          <a:xfrm>
            <a:off x="3124200" y="3505200"/>
            <a:ext cx="152400" cy="152400"/>
            <a:chOff x="1608" y="1704"/>
            <a:chExt cx="96" cy="96"/>
          </a:xfrm>
        </p:grpSpPr>
        <p:sp>
          <p:nvSpPr>
            <p:cNvPr id="199749" name="Rectangle 6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750" name="Group 70"/>
            <p:cNvGrpSpPr>
              <a:grpSpLocks/>
            </p:cNvGrpSpPr>
            <p:nvPr/>
          </p:nvGrpSpPr>
          <p:grpSpPr bwMode="auto">
            <a:xfrm>
              <a:off x="1632" y="1728"/>
              <a:ext cx="48" cy="48"/>
              <a:chOff x="1584" y="1776"/>
              <a:chExt cx="144" cy="144"/>
            </a:xfrm>
          </p:grpSpPr>
          <p:sp>
            <p:nvSpPr>
              <p:cNvPr id="199751" name="Oval 7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52" name="Oval 7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53" name="Oval 7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54" name="Oval 7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755" name="AutoShape 75"/>
              <p:cNvCxnSpPr>
                <a:cxnSpLocks noChangeShapeType="1"/>
                <a:stCxn id="199751" idx="6"/>
                <a:endCxn id="199752"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756" name="AutoShape 76"/>
              <p:cNvCxnSpPr>
                <a:cxnSpLocks noChangeShapeType="1"/>
                <a:stCxn id="199751" idx="5"/>
                <a:endCxn id="199754"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757" name="AutoShape 77"/>
              <p:cNvCxnSpPr>
                <a:cxnSpLocks noChangeShapeType="1"/>
                <a:stCxn id="199753" idx="6"/>
                <a:endCxn id="199754"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758" name="Group 78"/>
          <p:cNvGrpSpPr>
            <a:grpSpLocks/>
          </p:cNvGrpSpPr>
          <p:nvPr/>
        </p:nvGrpSpPr>
        <p:grpSpPr bwMode="auto">
          <a:xfrm>
            <a:off x="3276600" y="3505200"/>
            <a:ext cx="152400" cy="152400"/>
            <a:chOff x="1608" y="1704"/>
            <a:chExt cx="96" cy="96"/>
          </a:xfrm>
        </p:grpSpPr>
        <p:sp>
          <p:nvSpPr>
            <p:cNvPr id="199759" name="Rectangle 79"/>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760" name="Group 80"/>
            <p:cNvGrpSpPr>
              <a:grpSpLocks/>
            </p:cNvGrpSpPr>
            <p:nvPr/>
          </p:nvGrpSpPr>
          <p:grpSpPr bwMode="auto">
            <a:xfrm>
              <a:off x="1632" y="1728"/>
              <a:ext cx="48" cy="48"/>
              <a:chOff x="1584" y="1776"/>
              <a:chExt cx="144" cy="144"/>
            </a:xfrm>
          </p:grpSpPr>
          <p:sp>
            <p:nvSpPr>
              <p:cNvPr id="199761" name="Oval 81"/>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62" name="Oval 82"/>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63" name="Oval 83"/>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64" name="Oval 84"/>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765" name="AutoShape 85"/>
              <p:cNvCxnSpPr>
                <a:cxnSpLocks noChangeShapeType="1"/>
                <a:stCxn id="199761" idx="6"/>
                <a:endCxn id="199762"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766" name="AutoShape 86"/>
              <p:cNvCxnSpPr>
                <a:cxnSpLocks noChangeShapeType="1"/>
                <a:stCxn id="199761" idx="5"/>
                <a:endCxn id="199764"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767" name="AutoShape 87"/>
              <p:cNvCxnSpPr>
                <a:cxnSpLocks noChangeShapeType="1"/>
                <a:stCxn id="199763" idx="6"/>
                <a:endCxn id="199764" idx="2"/>
              </p:cNvCxnSpPr>
              <p:nvPr/>
            </p:nvCxnSpPr>
            <p:spPr bwMode="auto">
              <a:xfrm>
                <a:off x="1632" y="1896"/>
                <a:ext cx="48" cy="0"/>
              </a:xfrm>
              <a:prstGeom prst="straightConnector1">
                <a:avLst/>
              </a:prstGeom>
              <a:noFill/>
              <a:ln w="9525">
                <a:solidFill>
                  <a:schemeClr val="tx1"/>
                </a:solidFill>
                <a:round/>
                <a:headEnd/>
                <a:tailEnd/>
              </a:ln>
              <a:effectLst/>
            </p:spPr>
          </p:cxnSp>
        </p:grpSp>
      </p:grpSp>
      <p:sp>
        <p:nvSpPr>
          <p:cNvPr id="199771" name="Rectangle 91"/>
          <p:cNvSpPr>
            <a:spLocks noChangeArrowheads="1"/>
          </p:cNvSpPr>
          <p:nvPr/>
        </p:nvSpPr>
        <p:spPr bwMode="auto">
          <a:xfrm>
            <a:off x="2819400" y="2590800"/>
            <a:ext cx="5334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777" name="Group 97"/>
          <p:cNvGrpSpPr>
            <a:grpSpLocks/>
          </p:cNvGrpSpPr>
          <p:nvPr/>
        </p:nvGrpSpPr>
        <p:grpSpPr bwMode="auto">
          <a:xfrm>
            <a:off x="2819400" y="3657600"/>
            <a:ext cx="152400" cy="152400"/>
            <a:chOff x="1608" y="1704"/>
            <a:chExt cx="96" cy="96"/>
          </a:xfrm>
        </p:grpSpPr>
        <p:sp>
          <p:nvSpPr>
            <p:cNvPr id="199778" name="Rectangle 9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779" name="Group 99"/>
            <p:cNvGrpSpPr>
              <a:grpSpLocks/>
            </p:cNvGrpSpPr>
            <p:nvPr/>
          </p:nvGrpSpPr>
          <p:grpSpPr bwMode="auto">
            <a:xfrm>
              <a:off x="1632" y="1728"/>
              <a:ext cx="48" cy="48"/>
              <a:chOff x="1584" y="1776"/>
              <a:chExt cx="144" cy="144"/>
            </a:xfrm>
          </p:grpSpPr>
          <p:sp>
            <p:nvSpPr>
              <p:cNvPr id="199780" name="Oval 10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81" name="Oval 10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82" name="Oval 10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83" name="Oval 10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784" name="AutoShape 104"/>
              <p:cNvCxnSpPr>
                <a:cxnSpLocks noChangeShapeType="1"/>
                <a:stCxn id="199780" idx="6"/>
                <a:endCxn id="19978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785" name="AutoShape 105"/>
              <p:cNvCxnSpPr>
                <a:cxnSpLocks noChangeShapeType="1"/>
                <a:stCxn id="199780" idx="5"/>
                <a:endCxn id="19978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786" name="AutoShape 106"/>
              <p:cNvCxnSpPr>
                <a:cxnSpLocks noChangeShapeType="1"/>
                <a:stCxn id="199782" idx="6"/>
                <a:endCxn id="19978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787" name="Group 107"/>
          <p:cNvGrpSpPr>
            <a:grpSpLocks/>
          </p:cNvGrpSpPr>
          <p:nvPr/>
        </p:nvGrpSpPr>
        <p:grpSpPr bwMode="auto">
          <a:xfrm>
            <a:off x="2971800" y="3657600"/>
            <a:ext cx="152400" cy="152400"/>
            <a:chOff x="1608" y="1704"/>
            <a:chExt cx="96" cy="96"/>
          </a:xfrm>
        </p:grpSpPr>
        <p:sp>
          <p:nvSpPr>
            <p:cNvPr id="199788" name="Rectangle 10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789" name="Group 109"/>
            <p:cNvGrpSpPr>
              <a:grpSpLocks/>
            </p:cNvGrpSpPr>
            <p:nvPr/>
          </p:nvGrpSpPr>
          <p:grpSpPr bwMode="auto">
            <a:xfrm>
              <a:off x="1632" y="1728"/>
              <a:ext cx="48" cy="48"/>
              <a:chOff x="1584" y="1776"/>
              <a:chExt cx="144" cy="144"/>
            </a:xfrm>
          </p:grpSpPr>
          <p:sp>
            <p:nvSpPr>
              <p:cNvPr id="199790" name="Oval 11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91" name="Oval 11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92" name="Oval 11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793" name="Oval 11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794" name="AutoShape 114"/>
              <p:cNvCxnSpPr>
                <a:cxnSpLocks noChangeShapeType="1"/>
                <a:stCxn id="199790" idx="6"/>
                <a:endCxn id="19979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795" name="AutoShape 115"/>
              <p:cNvCxnSpPr>
                <a:cxnSpLocks noChangeShapeType="1"/>
                <a:stCxn id="199790" idx="5"/>
                <a:endCxn id="19979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796" name="AutoShape 116"/>
              <p:cNvCxnSpPr>
                <a:cxnSpLocks noChangeShapeType="1"/>
                <a:stCxn id="199792" idx="6"/>
                <a:endCxn id="19979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797" name="Group 117"/>
          <p:cNvGrpSpPr>
            <a:grpSpLocks/>
          </p:cNvGrpSpPr>
          <p:nvPr/>
        </p:nvGrpSpPr>
        <p:grpSpPr bwMode="auto">
          <a:xfrm>
            <a:off x="3124200" y="3657600"/>
            <a:ext cx="152400" cy="152400"/>
            <a:chOff x="1608" y="1704"/>
            <a:chExt cx="96" cy="96"/>
          </a:xfrm>
        </p:grpSpPr>
        <p:sp>
          <p:nvSpPr>
            <p:cNvPr id="199798" name="Rectangle 11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799" name="Group 119"/>
            <p:cNvGrpSpPr>
              <a:grpSpLocks/>
            </p:cNvGrpSpPr>
            <p:nvPr/>
          </p:nvGrpSpPr>
          <p:grpSpPr bwMode="auto">
            <a:xfrm>
              <a:off x="1632" y="1728"/>
              <a:ext cx="48" cy="48"/>
              <a:chOff x="1584" y="1776"/>
              <a:chExt cx="144" cy="144"/>
            </a:xfrm>
          </p:grpSpPr>
          <p:sp>
            <p:nvSpPr>
              <p:cNvPr id="199800" name="Oval 12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01" name="Oval 12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02" name="Oval 12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03" name="Oval 12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804" name="AutoShape 124"/>
              <p:cNvCxnSpPr>
                <a:cxnSpLocks noChangeShapeType="1"/>
                <a:stCxn id="199800" idx="6"/>
                <a:endCxn id="19980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805" name="AutoShape 125"/>
              <p:cNvCxnSpPr>
                <a:cxnSpLocks noChangeShapeType="1"/>
                <a:stCxn id="199800" idx="5"/>
                <a:endCxn id="19980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806" name="AutoShape 126"/>
              <p:cNvCxnSpPr>
                <a:cxnSpLocks noChangeShapeType="1"/>
                <a:stCxn id="199802" idx="6"/>
                <a:endCxn id="19980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807" name="Group 127"/>
          <p:cNvGrpSpPr>
            <a:grpSpLocks/>
          </p:cNvGrpSpPr>
          <p:nvPr/>
        </p:nvGrpSpPr>
        <p:grpSpPr bwMode="auto">
          <a:xfrm>
            <a:off x="3276600" y="3657600"/>
            <a:ext cx="152400" cy="152400"/>
            <a:chOff x="1608" y="1704"/>
            <a:chExt cx="96" cy="96"/>
          </a:xfrm>
        </p:grpSpPr>
        <p:sp>
          <p:nvSpPr>
            <p:cNvPr id="199808" name="Rectangle 12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809" name="Group 129"/>
            <p:cNvGrpSpPr>
              <a:grpSpLocks/>
            </p:cNvGrpSpPr>
            <p:nvPr/>
          </p:nvGrpSpPr>
          <p:grpSpPr bwMode="auto">
            <a:xfrm>
              <a:off x="1632" y="1728"/>
              <a:ext cx="48" cy="48"/>
              <a:chOff x="1584" y="1776"/>
              <a:chExt cx="144" cy="144"/>
            </a:xfrm>
          </p:grpSpPr>
          <p:sp>
            <p:nvSpPr>
              <p:cNvPr id="199810" name="Oval 13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11" name="Oval 13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12" name="Oval 13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13" name="Oval 13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814" name="AutoShape 134"/>
              <p:cNvCxnSpPr>
                <a:cxnSpLocks noChangeShapeType="1"/>
                <a:stCxn id="199810" idx="6"/>
                <a:endCxn id="19981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815" name="AutoShape 135"/>
              <p:cNvCxnSpPr>
                <a:cxnSpLocks noChangeShapeType="1"/>
                <a:stCxn id="199810" idx="5"/>
                <a:endCxn id="19981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816" name="AutoShape 136"/>
              <p:cNvCxnSpPr>
                <a:cxnSpLocks noChangeShapeType="1"/>
                <a:stCxn id="199812" idx="6"/>
                <a:endCxn id="19981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817" name="Group 137"/>
          <p:cNvGrpSpPr>
            <a:grpSpLocks/>
          </p:cNvGrpSpPr>
          <p:nvPr/>
        </p:nvGrpSpPr>
        <p:grpSpPr bwMode="auto">
          <a:xfrm>
            <a:off x="2819400" y="3810000"/>
            <a:ext cx="152400" cy="152400"/>
            <a:chOff x="1608" y="1704"/>
            <a:chExt cx="96" cy="96"/>
          </a:xfrm>
        </p:grpSpPr>
        <p:sp>
          <p:nvSpPr>
            <p:cNvPr id="199818" name="Rectangle 13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819" name="Group 139"/>
            <p:cNvGrpSpPr>
              <a:grpSpLocks/>
            </p:cNvGrpSpPr>
            <p:nvPr/>
          </p:nvGrpSpPr>
          <p:grpSpPr bwMode="auto">
            <a:xfrm>
              <a:off x="1632" y="1728"/>
              <a:ext cx="48" cy="48"/>
              <a:chOff x="1584" y="1776"/>
              <a:chExt cx="144" cy="144"/>
            </a:xfrm>
          </p:grpSpPr>
          <p:sp>
            <p:nvSpPr>
              <p:cNvPr id="199820" name="Oval 14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21" name="Oval 14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22" name="Oval 14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23" name="Oval 14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824" name="AutoShape 144"/>
              <p:cNvCxnSpPr>
                <a:cxnSpLocks noChangeShapeType="1"/>
                <a:stCxn id="199820" idx="6"/>
                <a:endCxn id="19982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825" name="AutoShape 145"/>
              <p:cNvCxnSpPr>
                <a:cxnSpLocks noChangeShapeType="1"/>
                <a:stCxn id="199820" idx="5"/>
                <a:endCxn id="19982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826" name="AutoShape 146"/>
              <p:cNvCxnSpPr>
                <a:cxnSpLocks noChangeShapeType="1"/>
                <a:stCxn id="199822" idx="6"/>
                <a:endCxn id="19982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827" name="Group 147"/>
          <p:cNvGrpSpPr>
            <a:grpSpLocks/>
          </p:cNvGrpSpPr>
          <p:nvPr/>
        </p:nvGrpSpPr>
        <p:grpSpPr bwMode="auto">
          <a:xfrm>
            <a:off x="2971800" y="3810000"/>
            <a:ext cx="152400" cy="152400"/>
            <a:chOff x="1608" y="1704"/>
            <a:chExt cx="96" cy="96"/>
          </a:xfrm>
        </p:grpSpPr>
        <p:sp>
          <p:nvSpPr>
            <p:cNvPr id="199828" name="Rectangle 14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829" name="Group 149"/>
            <p:cNvGrpSpPr>
              <a:grpSpLocks/>
            </p:cNvGrpSpPr>
            <p:nvPr/>
          </p:nvGrpSpPr>
          <p:grpSpPr bwMode="auto">
            <a:xfrm>
              <a:off x="1632" y="1728"/>
              <a:ext cx="48" cy="48"/>
              <a:chOff x="1584" y="1776"/>
              <a:chExt cx="144" cy="144"/>
            </a:xfrm>
          </p:grpSpPr>
          <p:sp>
            <p:nvSpPr>
              <p:cNvPr id="199830" name="Oval 15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31" name="Oval 15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32" name="Oval 15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33" name="Oval 15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834" name="AutoShape 154"/>
              <p:cNvCxnSpPr>
                <a:cxnSpLocks noChangeShapeType="1"/>
                <a:stCxn id="199830" idx="6"/>
                <a:endCxn id="19983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835" name="AutoShape 155"/>
              <p:cNvCxnSpPr>
                <a:cxnSpLocks noChangeShapeType="1"/>
                <a:stCxn id="199830" idx="5"/>
                <a:endCxn id="19983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836" name="AutoShape 156"/>
              <p:cNvCxnSpPr>
                <a:cxnSpLocks noChangeShapeType="1"/>
                <a:stCxn id="199832" idx="6"/>
                <a:endCxn id="19983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837" name="Group 157"/>
          <p:cNvGrpSpPr>
            <a:grpSpLocks/>
          </p:cNvGrpSpPr>
          <p:nvPr/>
        </p:nvGrpSpPr>
        <p:grpSpPr bwMode="auto">
          <a:xfrm>
            <a:off x="3124200" y="3810000"/>
            <a:ext cx="152400" cy="152400"/>
            <a:chOff x="1608" y="1704"/>
            <a:chExt cx="96" cy="96"/>
          </a:xfrm>
        </p:grpSpPr>
        <p:sp>
          <p:nvSpPr>
            <p:cNvPr id="199838" name="Rectangle 15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839" name="Group 159"/>
            <p:cNvGrpSpPr>
              <a:grpSpLocks/>
            </p:cNvGrpSpPr>
            <p:nvPr/>
          </p:nvGrpSpPr>
          <p:grpSpPr bwMode="auto">
            <a:xfrm>
              <a:off x="1632" y="1728"/>
              <a:ext cx="48" cy="48"/>
              <a:chOff x="1584" y="1776"/>
              <a:chExt cx="144" cy="144"/>
            </a:xfrm>
          </p:grpSpPr>
          <p:sp>
            <p:nvSpPr>
              <p:cNvPr id="199840" name="Oval 16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41" name="Oval 16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42" name="Oval 16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43" name="Oval 16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844" name="AutoShape 164"/>
              <p:cNvCxnSpPr>
                <a:cxnSpLocks noChangeShapeType="1"/>
                <a:stCxn id="199840" idx="6"/>
                <a:endCxn id="19984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845" name="AutoShape 165"/>
              <p:cNvCxnSpPr>
                <a:cxnSpLocks noChangeShapeType="1"/>
                <a:stCxn id="199840" idx="5"/>
                <a:endCxn id="19984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846" name="AutoShape 166"/>
              <p:cNvCxnSpPr>
                <a:cxnSpLocks noChangeShapeType="1"/>
                <a:stCxn id="199842" idx="6"/>
                <a:endCxn id="19984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847" name="Group 167"/>
          <p:cNvGrpSpPr>
            <a:grpSpLocks/>
          </p:cNvGrpSpPr>
          <p:nvPr/>
        </p:nvGrpSpPr>
        <p:grpSpPr bwMode="auto">
          <a:xfrm>
            <a:off x="3276600" y="3810000"/>
            <a:ext cx="152400" cy="152400"/>
            <a:chOff x="1608" y="1704"/>
            <a:chExt cx="96" cy="96"/>
          </a:xfrm>
        </p:grpSpPr>
        <p:sp>
          <p:nvSpPr>
            <p:cNvPr id="199848" name="Rectangle 16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849" name="Group 169"/>
            <p:cNvGrpSpPr>
              <a:grpSpLocks/>
            </p:cNvGrpSpPr>
            <p:nvPr/>
          </p:nvGrpSpPr>
          <p:grpSpPr bwMode="auto">
            <a:xfrm>
              <a:off x="1632" y="1728"/>
              <a:ext cx="48" cy="48"/>
              <a:chOff x="1584" y="1776"/>
              <a:chExt cx="144" cy="144"/>
            </a:xfrm>
          </p:grpSpPr>
          <p:sp>
            <p:nvSpPr>
              <p:cNvPr id="199850" name="Oval 17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51" name="Oval 17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52" name="Oval 17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53" name="Oval 17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854" name="AutoShape 174"/>
              <p:cNvCxnSpPr>
                <a:cxnSpLocks noChangeShapeType="1"/>
                <a:stCxn id="199850" idx="6"/>
                <a:endCxn id="19985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855" name="AutoShape 175"/>
              <p:cNvCxnSpPr>
                <a:cxnSpLocks noChangeShapeType="1"/>
                <a:stCxn id="199850" idx="5"/>
                <a:endCxn id="19985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856" name="AutoShape 176"/>
              <p:cNvCxnSpPr>
                <a:cxnSpLocks noChangeShapeType="1"/>
                <a:stCxn id="199852" idx="6"/>
                <a:endCxn id="19985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857" name="Group 177"/>
          <p:cNvGrpSpPr>
            <a:grpSpLocks/>
          </p:cNvGrpSpPr>
          <p:nvPr/>
        </p:nvGrpSpPr>
        <p:grpSpPr bwMode="auto">
          <a:xfrm>
            <a:off x="2819400" y="3962400"/>
            <a:ext cx="152400" cy="152400"/>
            <a:chOff x="1608" y="1704"/>
            <a:chExt cx="96" cy="96"/>
          </a:xfrm>
        </p:grpSpPr>
        <p:sp>
          <p:nvSpPr>
            <p:cNvPr id="199858" name="Rectangle 17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859" name="Group 179"/>
            <p:cNvGrpSpPr>
              <a:grpSpLocks/>
            </p:cNvGrpSpPr>
            <p:nvPr/>
          </p:nvGrpSpPr>
          <p:grpSpPr bwMode="auto">
            <a:xfrm>
              <a:off x="1632" y="1728"/>
              <a:ext cx="48" cy="48"/>
              <a:chOff x="1584" y="1776"/>
              <a:chExt cx="144" cy="144"/>
            </a:xfrm>
          </p:grpSpPr>
          <p:sp>
            <p:nvSpPr>
              <p:cNvPr id="199860" name="Oval 18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61" name="Oval 18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62" name="Oval 18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63" name="Oval 18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864" name="AutoShape 184"/>
              <p:cNvCxnSpPr>
                <a:cxnSpLocks noChangeShapeType="1"/>
                <a:stCxn id="199860" idx="6"/>
                <a:endCxn id="19986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865" name="AutoShape 185"/>
              <p:cNvCxnSpPr>
                <a:cxnSpLocks noChangeShapeType="1"/>
                <a:stCxn id="199860" idx="5"/>
                <a:endCxn id="19986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866" name="AutoShape 186"/>
              <p:cNvCxnSpPr>
                <a:cxnSpLocks noChangeShapeType="1"/>
                <a:stCxn id="199862" idx="6"/>
                <a:endCxn id="19986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867" name="Group 187"/>
          <p:cNvGrpSpPr>
            <a:grpSpLocks/>
          </p:cNvGrpSpPr>
          <p:nvPr/>
        </p:nvGrpSpPr>
        <p:grpSpPr bwMode="auto">
          <a:xfrm>
            <a:off x="2971800" y="3962400"/>
            <a:ext cx="152400" cy="152400"/>
            <a:chOff x="1608" y="1704"/>
            <a:chExt cx="96" cy="96"/>
          </a:xfrm>
        </p:grpSpPr>
        <p:sp>
          <p:nvSpPr>
            <p:cNvPr id="199868" name="Rectangle 18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869" name="Group 189"/>
            <p:cNvGrpSpPr>
              <a:grpSpLocks/>
            </p:cNvGrpSpPr>
            <p:nvPr/>
          </p:nvGrpSpPr>
          <p:grpSpPr bwMode="auto">
            <a:xfrm>
              <a:off x="1632" y="1728"/>
              <a:ext cx="48" cy="48"/>
              <a:chOff x="1584" y="1776"/>
              <a:chExt cx="144" cy="144"/>
            </a:xfrm>
          </p:grpSpPr>
          <p:sp>
            <p:nvSpPr>
              <p:cNvPr id="199870" name="Oval 19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71" name="Oval 19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72" name="Oval 19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73" name="Oval 19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874" name="AutoShape 194"/>
              <p:cNvCxnSpPr>
                <a:cxnSpLocks noChangeShapeType="1"/>
                <a:stCxn id="199870" idx="6"/>
                <a:endCxn id="19987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875" name="AutoShape 195"/>
              <p:cNvCxnSpPr>
                <a:cxnSpLocks noChangeShapeType="1"/>
                <a:stCxn id="199870" idx="5"/>
                <a:endCxn id="19987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876" name="AutoShape 196"/>
              <p:cNvCxnSpPr>
                <a:cxnSpLocks noChangeShapeType="1"/>
                <a:stCxn id="199872" idx="6"/>
                <a:endCxn id="19987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877" name="Group 197"/>
          <p:cNvGrpSpPr>
            <a:grpSpLocks/>
          </p:cNvGrpSpPr>
          <p:nvPr/>
        </p:nvGrpSpPr>
        <p:grpSpPr bwMode="auto">
          <a:xfrm>
            <a:off x="3124200" y="3962400"/>
            <a:ext cx="152400" cy="152400"/>
            <a:chOff x="1608" y="1704"/>
            <a:chExt cx="96" cy="96"/>
          </a:xfrm>
        </p:grpSpPr>
        <p:sp>
          <p:nvSpPr>
            <p:cNvPr id="199878" name="Rectangle 19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879" name="Group 199"/>
            <p:cNvGrpSpPr>
              <a:grpSpLocks/>
            </p:cNvGrpSpPr>
            <p:nvPr/>
          </p:nvGrpSpPr>
          <p:grpSpPr bwMode="auto">
            <a:xfrm>
              <a:off x="1632" y="1728"/>
              <a:ext cx="48" cy="48"/>
              <a:chOff x="1584" y="1776"/>
              <a:chExt cx="144" cy="144"/>
            </a:xfrm>
          </p:grpSpPr>
          <p:sp>
            <p:nvSpPr>
              <p:cNvPr id="199880" name="Oval 20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81" name="Oval 20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82" name="Oval 20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83" name="Oval 20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884" name="AutoShape 204"/>
              <p:cNvCxnSpPr>
                <a:cxnSpLocks noChangeShapeType="1"/>
                <a:stCxn id="199880" idx="6"/>
                <a:endCxn id="19988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885" name="AutoShape 205"/>
              <p:cNvCxnSpPr>
                <a:cxnSpLocks noChangeShapeType="1"/>
                <a:stCxn id="199880" idx="5"/>
                <a:endCxn id="19988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886" name="AutoShape 206"/>
              <p:cNvCxnSpPr>
                <a:cxnSpLocks noChangeShapeType="1"/>
                <a:stCxn id="199882" idx="6"/>
                <a:endCxn id="19988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887" name="Group 207"/>
          <p:cNvGrpSpPr>
            <a:grpSpLocks/>
          </p:cNvGrpSpPr>
          <p:nvPr/>
        </p:nvGrpSpPr>
        <p:grpSpPr bwMode="auto">
          <a:xfrm>
            <a:off x="3276600" y="3962400"/>
            <a:ext cx="152400" cy="152400"/>
            <a:chOff x="1608" y="1704"/>
            <a:chExt cx="96" cy="96"/>
          </a:xfrm>
        </p:grpSpPr>
        <p:sp>
          <p:nvSpPr>
            <p:cNvPr id="199888" name="Rectangle 20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889" name="Group 209"/>
            <p:cNvGrpSpPr>
              <a:grpSpLocks/>
            </p:cNvGrpSpPr>
            <p:nvPr/>
          </p:nvGrpSpPr>
          <p:grpSpPr bwMode="auto">
            <a:xfrm>
              <a:off x="1632" y="1728"/>
              <a:ext cx="48" cy="48"/>
              <a:chOff x="1584" y="1776"/>
              <a:chExt cx="144" cy="144"/>
            </a:xfrm>
          </p:grpSpPr>
          <p:sp>
            <p:nvSpPr>
              <p:cNvPr id="199890" name="Oval 21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91" name="Oval 21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92" name="Oval 21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893" name="Oval 21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894" name="AutoShape 214"/>
              <p:cNvCxnSpPr>
                <a:cxnSpLocks noChangeShapeType="1"/>
                <a:stCxn id="199890" idx="6"/>
                <a:endCxn id="19989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895" name="AutoShape 215"/>
              <p:cNvCxnSpPr>
                <a:cxnSpLocks noChangeShapeType="1"/>
                <a:stCxn id="199890" idx="5"/>
                <a:endCxn id="19989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896" name="AutoShape 216"/>
              <p:cNvCxnSpPr>
                <a:cxnSpLocks noChangeShapeType="1"/>
                <a:stCxn id="199892" idx="6"/>
                <a:endCxn id="19989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897" name="Group 217"/>
          <p:cNvGrpSpPr>
            <a:grpSpLocks/>
          </p:cNvGrpSpPr>
          <p:nvPr/>
        </p:nvGrpSpPr>
        <p:grpSpPr bwMode="auto">
          <a:xfrm>
            <a:off x="2819400" y="4114800"/>
            <a:ext cx="152400" cy="152400"/>
            <a:chOff x="1608" y="1704"/>
            <a:chExt cx="96" cy="96"/>
          </a:xfrm>
        </p:grpSpPr>
        <p:sp>
          <p:nvSpPr>
            <p:cNvPr id="199898" name="Rectangle 21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899" name="Group 219"/>
            <p:cNvGrpSpPr>
              <a:grpSpLocks/>
            </p:cNvGrpSpPr>
            <p:nvPr/>
          </p:nvGrpSpPr>
          <p:grpSpPr bwMode="auto">
            <a:xfrm>
              <a:off x="1632" y="1728"/>
              <a:ext cx="48" cy="48"/>
              <a:chOff x="1584" y="1776"/>
              <a:chExt cx="144" cy="144"/>
            </a:xfrm>
          </p:grpSpPr>
          <p:sp>
            <p:nvSpPr>
              <p:cNvPr id="199900" name="Oval 22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01" name="Oval 22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02" name="Oval 22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03" name="Oval 22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904" name="AutoShape 224"/>
              <p:cNvCxnSpPr>
                <a:cxnSpLocks noChangeShapeType="1"/>
                <a:stCxn id="199900" idx="6"/>
                <a:endCxn id="19990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905" name="AutoShape 225"/>
              <p:cNvCxnSpPr>
                <a:cxnSpLocks noChangeShapeType="1"/>
                <a:stCxn id="199900" idx="5"/>
                <a:endCxn id="19990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906" name="AutoShape 226"/>
              <p:cNvCxnSpPr>
                <a:cxnSpLocks noChangeShapeType="1"/>
                <a:stCxn id="199902" idx="6"/>
                <a:endCxn id="19990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907" name="Group 227"/>
          <p:cNvGrpSpPr>
            <a:grpSpLocks/>
          </p:cNvGrpSpPr>
          <p:nvPr/>
        </p:nvGrpSpPr>
        <p:grpSpPr bwMode="auto">
          <a:xfrm>
            <a:off x="2971800" y="4114800"/>
            <a:ext cx="152400" cy="152400"/>
            <a:chOff x="1608" y="1704"/>
            <a:chExt cx="96" cy="96"/>
          </a:xfrm>
        </p:grpSpPr>
        <p:sp>
          <p:nvSpPr>
            <p:cNvPr id="199908" name="Rectangle 22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909" name="Group 229"/>
            <p:cNvGrpSpPr>
              <a:grpSpLocks/>
            </p:cNvGrpSpPr>
            <p:nvPr/>
          </p:nvGrpSpPr>
          <p:grpSpPr bwMode="auto">
            <a:xfrm>
              <a:off x="1632" y="1728"/>
              <a:ext cx="48" cy="48"/>
              <a:chOff x="1584" y="1776"/>
              <a:chExt cx="144" cy="144"/>
            </a:xfrm>
          </p:grpSpPr>
          <p:sp>
            <p:nvSpPr>
              <p:cNvPr id="199910" name="Oval 23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11" name="Oval 23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12" name="Oval 23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13" name="Oval 23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914" name="AutoShape 234"/>
              <p:cNvCxnSpPr>
                <a:cxnSpLocks noChangeShapeType="1"/>
                <a:stCxn id="199910" idx="6"/>
                <a:endCxn id="19991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915" name="AutoShape 235"/>
              <p:cNvCxnSpPr>
                <a:cxnSpLocks noChangeShapeType="1"/>
                <a:stCxn id="199910" idx="5"/>
                <a:endCxn id="19991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916" name="AutoShape 236"/>
              <p:cNvCxnSpPr>
                <a:cxnSpLocks noChangeShapeType="1"/>
                <a:stCxn id="199912" idx="6"/>
                <a:endCxn id="19991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917" name="Group 237"/>
          <p:cNvGrpSpPr>
            <a:grpSpLocks/>
          </p:cNvGrpSpPr>
          <p:nvPr/>
        </p:nvGrpSpPr>
        <p:grpSpPr bwMode="auto">
          <a:xfrm>
            <a:off x="3124200" y="4114800"/>
            <a:ext cx="152400" cy="152400"/>
            <a:chOff x="1608" y="1704"/>
            <a:chExt cx="96" cy="96"/>
          </a:xfrm>
        </p:grpSpPr>
        <p:sp>
          <p:nvSpPr>
            <p:cNvPr id="199918" name="Rectangle 23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919" name="Group 239"/>
            <p:cNvGrpSpPr>
              <a:grpSpLocks/>
            </p:cNvGrpSpPr>
            <p:nvPr/>
          </p:nvGrpSpPr>
          <p:grpSpPr bwMode="auto">
            <a:xfrm>
              <a:off x="1632" y="1728"/>
              <a:ext cx="48" cy="48"/>
              <a:chOff x="1584" y="1776"/>
              <a:chExt cx="144" cy="144"/>
            </a:xfrm>
          </p:grpSpPr>
          <p:sp>
            <p:nvSpPr>
              <p:cNvPr id="199920" name="Oval 24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21" name="Oval 24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22" name="Oval 24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23" name="Oval 24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924" name="AutoShape 244"/>
              <p:cNvCxnSpPr>
                <a:cxnSpLocks noChangeShapeType="1"/>
                <a:stCxn id="199920" idx="6"/>
                <a:endCxn id="19992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925" name="AutoShape 245"/>
              <p:cNvCxnSpPr>
                <a:cxnSpLocks noChangeShapeType="1"/>
                <a:stCxn id="199920" idx="5"/>
                <a:endCxn id="19992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926" name="AutoShape 246"/>
              <p:cNvCxnSpPr>
                <a:cxnSpLocks noChangeShapeType="1"/>
                <a:stCxn id="199922" idx="6"/>
                <a:endCxn id="199923"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927" name="Group 247"/>
          <p:cNvGrpSpPr>
            <a:grpSpLocks/>
          </p:cNvGrpSpPr>
          <p:nvPr/>
        </p:nvGrpSpPr>
        <p:grpSpPr bwMode="auto">
          <a:xfrm>
            <a:off x="3276600" y="4114800"/>
            <a:ext cx="152400" cy="152400"/>
            <a:chOff x="1608" y="1704"/>
            <a:chExt cx="96" cy="96"/>
          </a:xfrm>
        </p:grpSpPr>
        <p:sp>
          <p:nvSpPr>
            <p:cNvPr id="199928" name="Rectangle 248"/>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929" name="Group 249"/>
            <p:cNvGrpSpPr>
              <a:grpSpLocks/>
            </p:cNvGrpSpPr>
            <p:nvPr/>
          </p:nvGrpSpPr>
          <p:grpSpPr bwMode="auto">
            <a:xfrm>
              <a:off x="1632" y="1728"/>
              <a:ext cx="48" cy="48"/>
              <a:chOff x="1584" y="1776"/>
              <a:chExt cx="144" cy="144"/>
            </a:xfrm>
          </p:grpSpPr>
          <p:sp>
            <p:nvSpPr>
              <p:cNvPr id="199930" name="Oval 250"/>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31" name="Oval 251"/>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32" name="Oval 252"/>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33" name="Oval 253"/>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934" name="AutoShape 254"/>
              <p:cNvCxnSpPr>
                <a:cxnSpLocks noChangeShapeType="1"/>
                <a:stCxn id="199930" idx="6"/>
                <a:endCxn id="199931"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935" name="AutoShape 255"/>
              <p:cNvCxnSpPr>
                <a:cxnSpLocks noChangeShapeType="1"/>
                <a:stCxn id="199930" idx="5"/>
                <a:endCxn id="199933"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936" name="AutoShape 256"/>
              <p:cNvCxnSpPr>
                <a:cxnSpLocks noChangeShapeType="1"/>
                <a:stCxn id="199932" idx="6"/>
                <a:endCxn id="199933" idx="2"/>
              </p:cNvCxnSpPr>
              <p:nvPr/>
            </p:nvCxnSpPr>
            <p:spPr bwMode="auto">
              <a:xfrm>
                <a:off x="1632" y="1896"/>
                <a:ext cx="48" cy="0"/>
              </a:xfrm>
              <a:prstGeom prst="straightConnector1">
                <a:avLst/>
              </a:prstGeom>
              <a:noFill/>
              <a:ln w="9525">
                <a:solidFill>
                  <a:schemeClr val="tx1"/>
                </a:solidFill>
                <a:round/>
                <a:headEnd/>
                <a:tailEnd/>
              </a:ln>
              <a:effectLst/>
            </p:spPr>
          </p:cxnSp>
        </p:grpSp>
      </p:grpSp>
      <p:sp>
        <p:nvSpPr>
          <p:cNvPr id="199937" name="Oval 257"/>
          <p:cNvSpPr>
            <a:spLocks noChangeArrowheads="1"/>
          </p:cNvSpPr>
          <p:nvPr/>
        </p:nvSpPr>
        <p:spPr bwMode="auto">
          <a:xfrm>
            <a:off x="3086100" y="4305300"/>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38" name="Oval 258"/>
          <p:cNvSpPr>
            <a:spLocks noChangeArrowheads="1"/>
          </p:cNvSpPr>
          <p:nvPr/>
        </p:nvSpPr>
        <p:spPr bwMode="auto">
          <a:xfrm>
            <a:off x="3086100" y="4457700"/>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939" name="Group 259"/>
          <p:cNvGrpSpPr>
            <a:grpSpLocks/>
          </p:cNvGrpSpPr>
          <p:nvPr/>
        </p:nvGrpSpPr>
        <p:grpSpPr bwMode="auto">
          <a:xfrm>
            <a:off x="2819400" y="4572000"/>
            <a:ext cx="152400" cy="152400"/>
            <a:chOff x="1608" y="1704"/>
            <a:chExt cx="96" cy="96"/>
          </a:xfrm>
        </p:grpSpPr>
        <p:sp>
          <p:nvSpPr>
            <p:cNvPr id="199940" name="Rectangle 26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941" name="Group 261"/>
            <p:cNvGrpSpPr>
              <a:grpSpLocks/>
            </p:cNvGrpSpPr>
            <p:nvPr/>
          </p:nvGrpSpPr>
          <p:grpSpPr bwMode="auto">
            <a:xfrm>
              <a:off x="1632" y="1728"/>
              <a:ext cx="48" cy="48"/>
              <a:chOff x="1584" y="1776"/>
              <a:chExt cx="144" cy="144"/>
            </a:xfrm>
          </p:grpSpPr>
          <p:sp>
            <p:nvSpPr>
              <p:cNvPr id="199942" name="Oval 26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43" name="Oval 26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44" name="Oval 26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45" name="Oval 26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946" name="AutoShape 266"/>
              <p:cNvCxnSpPr>
                <a:cxnSpLocks noChangeShapeType="1"/>
                <a:stCxn id="199942" idx="6"/>
                <a:endCxn id="199943"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947" name="AutoShape 267"/>
              <p:cNvCxnSpPr>
                <a:cxnSpLocks noChangeShapeType="1"/>
                <a:stCxn id="199942" idx="5"/>
                <a:endCxn id="199945"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948" name="AutoShape 268"/>
              <p:cNvCxnSpPr>
                <a:cxnSpLocks noChangeShapeType="1"/>
                <a:stCxn id="199944" idx="6"/>
                <a:endCxn id="199945"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949" name="Group 269"/>
          <p:cNvGrpSpPr>
            <a:grpSpLocks/>
          </p:cNvGrpSpPr>
          <p:nvPr/>
        </p:nvGrpSpPr>
        <p:grpSpPr bwMode="auto">
          <a:xfrm>
            <a:off x="2971800" y="4572000"/>
            <a:ext cx="152400" cy="152400"/>
            <a:chOff x="1608" y="1704"/>
            <a:chExt cx="96" cy="96"/>
          </a:xfrm>
        </p:grpSpPr>
        <p:sp>
          <p:nvSpPr>
            <p:cNvPr id="199950" name="Rectangle 27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951" name="Group 271"/>
            <p:cNvGrpSpPr>
              <a:grpSpLocks/>
            </p:cNvGrpSpPr>
            <p:nvPr/>
          </p:nvGrpSpPr>
          <p:grpSpPr bwMode="auto">
            <a:xfrm>
              <a:off x="1632" y="1728"/>
              <a:ext cx="48" cy="48"/>
              <a:chOff x="1584" y="1776"/>
              <a:chExt cx="144" cy="144"/>
            </a:xfrm>
          </p:grpSpPr>
          <p:sp>
            <p:nvSpPr>
              <p:cNvPr id="199952" name="Oval 27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53" name="Oval 27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54" name="Oval 27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55" name="Oval 27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956" name="AutoShape 276"/>
              <p:cNvCxnSpPr>
                <a:cxnSpLocks noChangeShapeType="1"/>
                <a:stCxn id="199952" idx="6"/>
                <a:endCxn id="199953"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957" name="AutoShape 277"/>
              <p:cNvCxnSpPr>
                <a:cxnSpLocks noChangeShapeType="1"/>
                <a:stCxn id="199952" idx="5"/>
                <a:endCxn id="199955"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958" name="AutoShape 278"/>
              <p:cNvCxnSpPr>
                <a:cxnSpLocks noChangeShapeType="1"/>
                <a:stCxn id="199954" idx="6"/>
                <a:endCxn id="199955"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959" name="Group 279"/>
          <p:cNvGrpSpPr>
            <a:grpSpLocks/>
          </p:cNvGrpSpPr>
          <p:nvPr/>
        </p:nvGrpSpPr>
        <p:grpSpPr bwMode="auto">
          <a:xfrm>
            <a:off x="3124200" y="4572000"/>
            <a:ext cx="152400" cy="152400"/>
            <a:chOff x="1608" y="1704"/>
            <a:chExt cx="96" cy="96"/>
          </a:xfrm>
        </p:grpSpPr>
        <p:sp>
          <p:nvSpPr>
            <p:cNvPr id="199960" name="Rectangle 28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961" name="Group 281"/>
            <p:cNvGrpSpPr>
              <a:grpSpLocks/>
            </p:cNvGrpSpPr>
            <p:nvPr/>
          </p:nvGrpSpPr>
          <p:grpSpPr bwMode="auto">
            <a:xfrm>
              <a:off x="1632" y="1728"/>
              <a:ext cx="48" cy="48"/>
              <a:chOff x="1584" y="1776"/>
              <a:chExt cx="144" cy="144"/>
            </a:xfrm>
          </p:grpSpPr>
          <p:sp>
            <p:nvSpPr>
              <p:cNvPr id="199962" name="Oval 28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63" name="Oval 28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64" name="Oval 28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65" name="Oval 28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966" name="AutoShape 286"/>
              <p:cNvCxnSpPr>
                <a:cxnSpLocks noChangeShapeType="1"/>
                <a:stCxn id="199962" idx="6"/>
                <a:endCxn id="199963"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967" name="AutoShape 287"/>
              <p:cNvCxnSpPr>
                <a:cxnSpLocks noChangeShapeType="1"/>
                <a:stCxn id="199962" idx="5"/>
                <a:endCxn id="199965"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968" name="AutoShape 288"/>
              <p:cNvCxnSpPr>
                <a:cxnSpLocks noChangeShapeType="1"/>
                <a:stCxn id="199964" idx="6"/>
                <a:endCxn id="199965"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969" name="Group 289"/>
          <p:cNvGrpSpPr>
            <a:grpSpLocks/>
          </p:cNvGrpSpPr>
          <p:nvPr/>
        </p:nvGrpSpPr>
        <p:grpSpPr bwMode="auto">
          <a:xfrm>
            <a:off x="3276600" y="4572000"/>
            <a:ext cx="152400" cy="152400"/>
            <a:chOff x="1608" y="1704"/>
            <a:chExt cx="96" cy="96"/>
          </a:xfrm>
        </p:grpSpPr>
        <p:sp>
          <p:nvSpPr>
            <p:cNvPr id="199970" name="Rectangle 29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971" name="Group 291"/>
            <p:cNvGrpSpPr>
              <a:grpSpLocks/>
            </p:cNvGrpSpPr>
            <p:nvPr/>
          </p:nvGrpSpPr>
          <p:grpSpPr bwMode="auto">
            <a:xfrm>
              <a:off x="1632" y="1728"/>
              <a:ext cx="48" cy="48"/>
              <a:chOff x="1584" y="1776"/>
              <a:chExt cx="144" cy="144"/>
            </a:xfrm>
          </p:grpSpPr>
          <p:sp>
            <p:nvSpPr>
              <p:cNvPr id="199972" name="Oval 29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73" name="Oval 29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74" name="Oval 29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75" name="Oval 29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976" name="AutoShape 296"/>
              <p:cNvCxnSpPr>
                <a:cxnSpLocks noChangeShapeType="1"/>
                <a:stCxn id="199972" idx="6"/>
                <a:endCxn id="199973"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977" name="AutoShape 297"/>
              <p:cNvCxnSpPr>
                <a:cxnSpLocks noChangeShapeType="1"/>
                <a:stCxn id="199972" idx="5"/>
                <a:endCxn id="199975"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978" name="AutoShape 298"/>
              <p:cNvCxnSpPr>
                <a:cxnSpLocks noChangeShapeType="1"/>
                <a:stCxn id="199974" idx="6"/>
                <a:endCxn id="199975"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979" name="Group 299"/>
          <p:cNvGrpSpPr>
            <a:grpSpLocks/>
          </p:cNvGrpSpPr>
          <p:nvPr/>
        </p:nvGrpSpPr>
        <p:grpSpPr bwMode="auto">
          <a:xfrm>
            <a:off x="2819400" y="4724400"/>
            <a:ext cx="152400" cy="152400"/>
            <a:chOff x="1608" y="1704"/>
            <a:chExt cx="96" cy="96"/>
          </a:xfrm>
        </p:grpSpPr>
        <p:sp>
          <p:nvSpPr>
            <p:cNvPr id="199980" name="Rectangle 30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981" name="Group 301"/>
            <p:cNvGrpSpPr>
              <a:grpSpLocks/>
            </p:cNvGrpSpPr>
            <p:nvPr/>
          </p:nvGrpSpPr>
          <p:grpSpPr bwMode="auto">
            <a:xfrm>
              <a:off x="1632" y="1728"/>
              <a:ext cx="48" cy="48"/>
              <a:chOff x="1584" y="1776"/>
              <a:chExt cx="144" cy="144"/>
            </a:xfrm>
          </p:grpSpPr>
          <p:sp>
            <p:nvSpPr>
              <p:cNvPr id="199982" name="Oval 30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83" name="Oval 30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84" name="Oval 30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85" name="Oval 30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986" name="AutoShape 306"/>
              <p:cNvCxnSpPr>
                <a:cxnSpLocks noChangeShapeType="1"/>
                <a:stCxn id="199982" idx="6"/>
                <a:endCxn id="199983"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987" name="AutoShape 307"/>
              <p:cNvCxnSpPr>
                <a:cxnSpLocks noChangeShapeType="1"/>
                <a:stCxn id="199982" idx="5"/>
                <a:endCxn id="199985"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988" name="AutoShape 308"/>
              <p:cNvCxnSpPr>
                <a:cxnSpLocks noChangeShapeType="1"/>
                <a:stCxn id="199984" idx="6"/>
                <a:endCxn id="199985"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989" name="Group 309"/>
          <p:cNvGrpSpPr>
            <a:grpSpLocks/>
          </p:cNvGrpSpPr>
          <p:nvPr/>
        </p:nvGrpSpPr>
        <p:grpSpPr bwMode="auto">
          <a:xfrm>
            <a:off x="2971800" y="4724400"/>
            <a:ext cx="152400" cy="152400"/>
            <a:chOff x="1608" y="1704"/>
            <a:chExt cx="96" cy="96"/>
          </a:xfrm>
        </p:grpSpPr>
        <p:sp>
          <p:nvSpPr>
            <p:cNvPr id="199990" name="Rectangle 31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199991" name="Group 311"/>
            <p:cNvGrpSpPr>
              <a:grpSpLocks/>
            </p:cNvGrpSpPr>
            <p:nvPr/>
          </p:nvGrpSpPr>
          <p:grpSpPr bwMode="auto">
            <a:xfrm>
              <a:off x="1632" y="1728"/>
              <a:ext cx="48" cy="48"/>
              <a:chOff x="1584" y="1776"/>
              <a:chExt cx="144" cy="144"/>
            </a:xfrm>
          </p:grpSpPr>
          <p:sp>
            <p:nvSpPr>
              <p:cNvPr id="199992" name="Oval 31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93" name="Oval 31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94" name="Oval 31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99995" name="Oval 31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99996" name="AutoShape 316"/>
              <p:cNvCxnSpPr>
                <a:cxnSpLocks noChangeShapeType="1"/>
                <a:stCxn id="199992" idx="6"/>
                <a:endCxn id="199993"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199997" name="AutoShape 317"/>
              <p:cNvCxnSpPr>
                <a:cxnSpLocks noChangeShapeType="1"/>
                <a:stCxn id="199992" idx="5"/>
                <a:endCxn id="199995"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199998" name="AutoShape 318"/>
              <p:cNvCxnSpPr>
                <a:cxnSpLocks noChangeShapeType="1"/>
                <a:stCxn id="199994" idx="6"/>
                <a:endCxn id="199995"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199999" name="Group 319"/>
          <p:cNvGrpSpPr>
            <a:grpSpLocks/>
          </p:cNvGrpSpPr>
          <p:nvPr/>
        </p:nvGrpSpPr>
        <p:grpSpPr bwMode="auto">
          <a:xfrm>
            <a:off x="3124200" y="4724400"/>
            <a:ext cx="152400" cy="152400"/>
            <a:chOff x="1608" y="1704"/>
            <a:chExt cx="96" cy="96"/>
          </a:xfrm>
        </p:grpSpPr>
        <p:sp>
          <p:nvSpPr>
            <p:cNvPr id="200000" name="Rectangle 32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001" name="Group 321"/>
            <p:cNvGrpSpPr>
              <a:grpSpLocks/>
            </p:cNvGrpSpPr>
            <p:nvPr/>
          </p:nvGrpSpPr>
          <p:grpSpPr bwMode="auto">
            <a:xfrm>
              <a:off x="1632" y="1728"/>
              <a:ext cx="48" cy="48"/>
              <a:chOff x="1584" y="1776"/>
              <a:chExt cx="144" cy="144"/>
            </a:xfrm>
          </p:grpSpPr>
          <p:sp>
            <p:nvSpPr>
              <p:cNvPr id="200002" name="Oval 32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03" name="Oval 32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04" name="Oval 32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05" name="Oval 32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006" name="AutoShape 326"/>
              <p:cNvCxnSpPr>
                <a:cxnSpLocks noChangeShapeType="1"/>
                <a:stCxn id="200002" idx="6"/>
                <a:endCxn id="200003"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007" name="AutoShape 327"/>
              <p:cNvCxnSpPr>
                <a:cxnSpLocks noChangeShapeType="1"/>
                <a:stCxn id="200002" idx="5"/>
                <a:endCxn id="200005"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008" name="AutoShape 328"/>
              <p:cNvCxnSpPr>
                <a:cxnSpLocks noChangeShapeType="1"/>
                <a:stCxn id="200004" idx="6"/>
                <a:endCxn id="200005"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009" name="Group 329"/>
          <p:cNvGrpSpPr>
            <a:grpSpLocks/>
          </p:cNvGrpSpPr>
          <p:nvPr/>
        </p:nvGrpSpPr>
        <p:grpSpPr bwMode="auto">
          <a:xfrm>
            <a:off x="3276600" y="4724400"/>
            <a:ext cx="152400" cy="152400"/>
            <a:chOff x="1608" y="1704"/>
            <a:chExt cx="96" cy="96"/>
          </a:xfrm>
        </p:grpSpPr>
        <p:sp>
          <p:nvSpPr>
            <p:cNvPr id="200010" name="Rectangle 330"/>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011" name="Group 331"/>
            <p:cNvGrpSpPr>
              <a:grpSpLocks/>
            </p:cNvGrpSpPr>
            <p:nvPr/>
          </p:nvGrpSpPr>
          <p:grpSpPr bwMode="auto">
            <a:xfrm>
              <a:off x="1632" y="1728"/>
              <a:ext cx="48" cy="48"/>
              <a:chOff x="1584" y="1776"/>
              <a:chExt cx="144" cy="144"/>
            </a:xfrm>
          </p:grpSpPr>
          <p:sp>
            <p:nvSpPr>
              <p:cNvPr id="200012" name="Oval 332"/>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13" name="Oval 333"/>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14" name="Oval 334"/>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15" name="Oval 335"/>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016" name="AutoShape 336"/>
              <p:cNvCxnSpPr>
                <a:cxnSpLocks noChangeShapeType="1"/>
                <a:stCxn id="200012" idx="6"/>
                <a:endCxn id="200013"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017" name="AutoShape 337"/>
              <p:cNvCxnSpPr>
                <a:cxnSpLocks noChangeShapeType="1"/>
                <a:stCxn id="200012" idx="5"/>
                <a:endCxn id="200015"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018" name="AutoShape 338"/>
              <p:cNvCxnSpPr>
                <a:cxnSpLocks noChangeShapeType="1"/>
                <a:stCxn id="200014" idx="6"/>
                <a:endCxn id="200015" idx="2"/>
              </p:cNvCxnSpPr>
              <p:nvPr/>
            </p:nvCxnSpPr>
            <p:spPr bwMode="auto">
              <a:xfrm>
                <a:off x="1632" y="1896"/>
                <a:ext cx="48" cy="0"/>
              </a:xfrm>
              <a:prstGeom prst="straightConnector1">
                <a:avLst/>
              </a:prstGeom>
              <a:noFill/>
              <a:ln w="9525">
                <a:solidFill>
                  <a:schemeClr val="tx1"/>
                </a:solidFill>
                <a:round/>
                <a:headEnd/>
                <a:tailEnd/>
              </a:ln>
              <a:effectLst/>
            </p:spPr>
          </p:cxnSp>
        </p:grpSp>
      </p:grpSp>
      <p:sp>
        <p:nvSpPr>
          <p:cNvPr id="200019" name="Rectangle 339"/>
          <p:cNvSpPr>
            <a:spLocks noChangeArrowheads="1"/>
          </p:cNvSpPr>
          <p:nvPr/>
        </p:nvSpPr>
        <p:spPr bwMode="auto">
          <a:xfrm>
            <a:off x="1295400" y="3048000"/>
            <a:ext cx="1066800" cy="2286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PC Hash</a:t>
            </a:r>
          </a:p>
        </p:txBody>
      </p:sp>
      <p:cxnSp>
        <p:nvCxnSpPr>
          <p:cNvPr id="200021" name="AutoShape 341"/>
          <p:cNvCxnSpPr>
            <a:cxnSpLocks noChangeShapeType="1"/>
            <a:stCxn id="199771" idx="3"/>
            <a:endCxn id="199898" idx="3"/>
          </p:cNvCxnSpPr>
          <p:nvPr/>
        </p:nvCxnSpPr>
        <p:spPr bwMode="auto">
          <a:xfrm flipH="1">
            <a:off x="2971800" y="2628900"/>
            <a:ext cx="381000" cy="1562100"/>
          </a:xfrm>
          <a:prstGeom prst="curvedConnector3">
            <a:avLst>
              <a:gd name="adj1" fmla="val -60000"/>
            </a:avLst>
          </a:prstGeom>
          <a:noFill/>
          <a:ln w="19050">
            <a:solidFill>
              <a:schemeClr val="tx1"/>
            </a:solidFill>
            <a:round/>
            <a:headEnd/>
            <a:tailEnd type="triangle" w="lg" len="med"/>
          </a:ln>
          <a:effectLst/>
        </p:spPr>
      </p:cxnSp>
      <p:sp>
        <p:nvSpPr>
          <p:cNvPr id="200022" name="Line 342"/>
          <p:cNvSpPr>
            <a:spLocks noChangeShapeType="1"/>
          </p:cNvSpPr>
          <p:nvPr/>
        </p:nvSpPr>
        <p:spPr bwMode="auto">
          <a:xfrm>
            <a:off x="2819400" y="3810000"/>
            <a:ext cx="609600" cy="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200023" name="Line 343"/>
          <p:cNvSpPr>
            <a:spLocks noChangeShapeType="1"/>
          </p:cNvSpPr>
          <p:nvPr/>
        </p:nvSpPr>
        <p:spPr bwMode="auto">
          <a:xfrm>
            <a:off x="2819400" y="4267200"/>
            <a:ext cx="609600" cy="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cxnSp>
        <p:nvCxnSpPr>
          <p:cNvPr id="200024" name="AutoShape 344"/>
          <p:cNvCxnSpPr>
            <a:cxnSpLocks noChangeShapeType="1"/>
            <a:stCxn id="200019" idx="2"/>
            <a:endCxn id="199685" idx="1"/>
          </p:cNvCxnSpPr>
          <p:nvPr/>
        </p:nvCxnSpPr>
        <p:spPr bwMode="auto">
          <a:xfrm rot="16200000" flipH="1">
            <a:off x="2038350" y="3067050"/>
            <a:ext cx="571500" cy="990600"/>
          </a:xfrm>
          <a:prstGeom prst="bentConnector2">
            <a:avLst/>
          </a:prstGeom>
          <a:noFill/>
          <a:ln w="9525">
            <a:solidFill>
              <a:schemeClr val="tx1"/>
            </a:solidFill>
            <a:miter lim="800000"/>
            <a:headEnd/>
            <a:tailEnd type="triangle" w="med" len="med"/>
          </a:ln>
          <a:effectLst/>
        </p:spPr>
      </p:cxnSp>
      <p:sp>
        <p:nvSpPr>
          <p:cNvPr id="200027" name="Line 347"/>
          <p:cNvSpPr>
            <a:spLocks noChangeShapeType="1"/>
          </p:cNvSpPr>
          <p:nvPr/>
        </p:nvSpPr>
        <p:spPr bwMode="auto">
          <a:xfrm flipV="1">
            <a:off x="2209800" y="3810000"/>
            <a:ext cx="76200" cy="762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200028" name="Text Box 348"/>
          <p:cNvSpPr txBox="1">
            <a:spLocks noChangeArrowheads="1"/>
          </p:cNvSpPr>
          <p:nvPr/>
        </p:nvSpPr>
        <p:spPr bwMode="auto">
          <a:xfrm>
            <a:off x="2127250" y="3506788"/>
            <a:ext cx="298450" cy="36671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b</a:t>
            </a:r>
          </a:p>
        </p:txBody>
      </p:sp>
      <p:sp>
        <p:nvSpPr>
          <p:cNvPr id="200029" name="Line 349"/>
          <p:cNvSpPr>
            <a:spLocks noChangeShapeType="1"/>
          </p:cNvSpPr>
          <p:nvPr/>
        </p:nvSpPr>
        <p:spPr bwMode="auto">
          <a:xfrm flipV="1">
            <a:off x="3505200" y="3048000"/>
            <a:ext cx="76200" cy="76200"/>
          </a:xfrm>
          <a:prstGeom prst="line">
            <a:avLst/>
          </a:prstGeom>
          <a:noFill/>
          <a:ln w="19050">
            <a:solidFill>
              <a:schemeClr val="tx1"/>
            </a:solidFill>
            <a:round/>
            <a:headEnd/>
            <a:tailEnd type="none" w="lg"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200030" name="Text Box 350"/>
          <p:cNvSpPr txBox="1">
            <a:spLocks noChangeArrowheads="1"/>
          </p:cNvSpPr>
          <p:nvPr/>
        </p:nvSpPr>
        <p:spPr bwMode="auto">
          <a:xfrm>
            <a:off x="3505200" y="2820988"/>
            <a:ext cx="298450" cy="36671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h</a:t>
            </a:r>
          </a:p>
        </p:txBody>
      </p:sp>
      <p:sp>
        <p:nvSpPr>
          <p:cNvPr id="200031" name="Text Box 351"/>
          <p:cNvSpPr txBox="1">
            <a:spLocks noChangeArrowheads="1"/>
          </p:cNvSpPr>
          <p:nvPr/>
        </p:nvSpPr>
        <p:spPr bwMode="auto">
          <a:xfrm>
            <a:off x="1836066" y="1982788"/>
            <a:ext cx="2528449" cy="584775"/>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sz="1600" dirty="0">
                <a:solidFill>
                  <a:srgbClr val="000000"/>
                </a:solidFill>
                <a:latin typeface="Gill Sans MT" pitchFamily="34" charset="0"/>
              </a:rPr>
              <a:t>Single global</a:t>
            </a:r>
          </a:p>
          <a:p>
            <a:pPr algn="ctr" fontAlgn="base">
              <a:spcBef>
                <a:spcPct val="0"/>
              </a:spcBef>
              <a:spcAft>
                <a:spcPct val="0"/>
              </a:spcAft>
            </a:pPr>
            <a:r>
              <a:rPr lang="en-US" sz="1600" i="1" u="sng" dirty="0">
                <a:solidFill>
                  <a:srgbClr val="000000"/>
                </a:solidFill>
                <a:latin typeface="Gill Sans MT" pitchFamily="34" charset="0"/>
              </a:rPr>
              <a:t>Branch History Register (BHR)</a:t>
            </a:r>
          </a:p>
        </p:txBody>
      </p:sp>
      <p:grpSp>
        <p:nvGrpSpPr>
          <p:cNvPr id="200528" name="Group 848"/>
          <p:cNvGrpSpPr>
            <a:grpSpLocks/>
          </p:cNvGrpSpPr>
          <p:nvPr/>
        </p:nvGrpSpPr>
        <p:grpSpPr bwMode="auto">
          <a:xfrm>
            <a:off x="4724400" y="2667000"/>
            <a:ext cx="3048000" cy="2209800"/>
            <a:chOff x="2976" y="1680"/>
            <a:chExt cx="1920" cy="1392"/>
          </a:xfrm>
        </p:grpSpPr>
        <p:sp>
          <p:nvSpPr>
            <p:cNvPr id="200524" name="Rectangle 844"/>
            <p:cNvSpPr>
              <a:spLocks noChangeArrowheads="1"/>
            </p:cNvSpPr>
            <p:nvPr/>
          </p:nvSpPr>
          <p:spPr bwMode="auto">
            <a:xfrm>
              <a:off x="4512" y="1680"/>
              <a:ext cx="384" cy="1392"/>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032" name="Group 352"/>
            <p:cNvGrpSpPr>
              <a:grpSpLocks/>
            </p:cNvGrpSpPr>
            <p:nvPr/>
          </p:nvGrpSpPr>
          <p:grpSpPr bwMode="auto">
            <a:xfrm>
              <a:off x="4512" y="2880"/>
              <a:ext cx="96" cy="96"/>
              <a:chOff x="1608" y="1704"/>
              <a:chExt cx="96" cy="96"/>
            </a:xfrm>
          </p:grpSpPr>
          <p:sp>
            <p:nvSpPr>
              <p:cNvPr id="200033" name="Rectangle 35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034" name="Group 354"/>
              <p:cNvGrpSpPr>
                <a:grpSpLocks/>
              </p:cNvGrpSpPr>
              <p:nvPr/>
            </p:nvGrpSpPr>
            <p:grpSpPr bwMode="auto">
              <a:xfrm>
                <a:off x="1632" y="1728"/>
                <a:ext cx="48" cy="48"/>
                <a:chOff x="1584" y="1776"/>
                <a:chExt cx="144" cy="144"/>
              </a:xfrm>
            </p:grpSpPr>
            <p:sp>
              <p:nvSpPr>
                <p:cNvPr id="200035" name="Oval 35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36" name="Oval 35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37" name="Oval 35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38" name="Oval 35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039" name="AutoShape 359"/>
                <p:cNvCxnSpPr>
                  <a:cxnSpLocks noChangeShapeType="1"/>
                  <a:stCxn id="200035" idx="6"/>
                  <a:endCxn id="20003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040" name="AutoShape 360"/>
                <p:cNvCxnSpPr>
                  <a:cxnSpLocks noChangeShapeType="1"/>
                  <a:stCxn id="200035" idx="5"/>
                  <a:endCxn id="20003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041" name="AutoShape 361"/>
                <p:cNvCxnSpPr>
                  <a:cxnSpLocks noChangeShapeType="1"/>
                  <a:stCxn id="200037" idx="6"/>
                  <a:endCxn id="20003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042" name="Group 362"/>
            <p:cNvGrpSpPr>
              <a:grpSpLocks/>
            </p:cNvGrpSpPr>
            <p:nvPr/>
          </p:nvGrpSpPr>
          <p:grpSpPr bwMode="auto">
            <a:xfrm>
              <a:off x="4608" y="2880"/>
              <a:ext cx="96" cy="96"/>
              <a:chOff x="1608" y="1704"/>
              <a:chExt cx="96" cy="96"/>
            </a:xfrm>
          </p:grpSpPr>
          <p:sp>
            <p:nvSpPr>
              <p:cNvPr id="200043" name="Rectangle 36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044" name="Group 364"/>
              <p:cNvGrpSpPr>
                <a:grpSpLocks/>
              </p:cNvGrpSpPr>
              <p:nvPr/>
            </p:nvGrpSpPr>
            <p:grpSpPr bwMode="auto">
              <a:xfrm>
                <a:off x="1632" y="1728"/>
                <a:ext cx="48" cy="48"/>
                <a:chOff x="1584" y="1776"/>
                <a:chExt cx="144" cy="144"/>
              </a:xfrm>
            </p:grpSpPr>
            <p:sp>
              <p:nvSpPr>
                <p:cNvPr id="200045" name="Oval 36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46" name="Oval 36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47" name="Oval 36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48" name="Oval 36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049" name="AutoShape 369"/>
                <p:cNvCxnSpPr>
                  <a:cxnSpLocks noChangeShapeType="1"/>
                  <a:stCxn id="200045" idx="6"/>
                  <a:endCxn id="20004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050" name="AutoShape 370"/>
                <p:cNvCxnSpPr>
                  <a:cxnSpLocks noChangeShapeType="1"/>
                  <a:stCxn id="200045" idx="5"/>
                  <a:endCxn id="20004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051" name="AutoShape 371"/>
                <p:cNvCxnSpPr>
                  <a:cxnSpLocks noChangeShapeType="1"/>
                  <a:stCxn id="200047" idx="6"/>
                  <a:endCxn id="20004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052" name="Group 372"/>
            <p:cNvGrpSpPr>
              <a:grpSpLocks/>
            </p:cNvGrpSpPr>
            <p:nvPr/>
          </p:nvGrpSpPr>
          <p:grpSpPr bwMode="auto">
            <a:xfrm>
              <a:off x="4704" y="2880"/>
              <a:ext cx="96" cy="96"/>
              <a:chOff x="1608" y="1704"/>
              <a:chExt cx="96" cy="96"/>
            </a:xfrm>
          </p:grpSpPr>
          <p:sp>
            <p:nvSpPr>
              <p:cNvPr id="200053" name="Rectangle 37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054" name="Group 374"/>
              <p:cNvGrpSpPr>
                <a:grpSpLocks/>
              </p:cNvGrpSpPr>
              <p:nvPr/>
            </p:nvGrpSpPr>
            <p:grpSpPr bwMode="auto">
              <a:xfrm>
                <a:off x="1632" y="1728"/>
                <a:ext cx="48" cy="48"/>
                <a:chOff x="1584" y="1776"/>
                <a:chExt cx="144" cy="144"/>
              </a:xfrm>
            </p:grpSpPr>
            <p:sp>
              <p:nvSpPr>
                <p:cNvPr id="200055" name="Oval 37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56" name="Oval 37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57" name="Oval 37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58" name="Oval 37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059" name="AutoShape 379"/>
                <p:cNvCxnSpPr>
                  <a:cxnSpLocks noChangeShapeType="1"/>
                  <a:stCxn id="200055" idx="6"/>
                  <a:endCxn id="20005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060" name="AutoShape 380"/>
                <p:cNvCxnSpPr>
                  <a:cxnSpLocks noChangeShapeType="1"/>
                  <a:stCxn id="200055" idx="5"/>
                  <a:endCxn id="20005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061" name="AutoShape 381"/>
                <p:cNvCxnSpPr>
                  <a:cxnSpLocks noChangeShapeType="1"/>
                  <a:stCxn id="200057" idx="6"/>
                  <a:endCxn id="20005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062" name="Group 382"/>
            <p:cNvGrpSpPr>
              <a:grpSpLocks/>
            </p:cNvGrpSpPr>
            <p:nvPr/>
          </p:nvGrpSpPr>
          <p:grpSpPr bwMode="auto">
            <a:xfrm>
              <a:off x="4800" y="2880"/>
              <a:ext cx="96" cy="96"/>
              <a:chOff x="1608" y="1704"/>
              <a:chExt cx="96" cy="96"/>
            </a:xfrm>
          </p:grpSpPr>
          <p:sp>
            <p:nvSpPr>
              <p:cNvPr id="200063" name="Rectangle 38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064" name="Group 384"/>
              <p:cNvGrpSpPr>
                <a:grpSpLocks/>
              </p:cNvGrpSpPr>
              <p:nvPr/>
            </p:nvGrpSpPr>
            <p:grpSpPr bwMode="auto">
              <a:xfrm>
                <a:off x="1632" y="1728"/>
                <a:ext cx="48" cy="48"/>
                <a:chOff x="1584" y="1776"/>
                <a:chExt cx="144" cy="144"/>
              </a:xfrm>
            </p:grpSpPr>
            <p:sp>
              <p:nvSpPr>
                <p:cNvPr id="200065" name="Oval 38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66" name="Oval 38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67" name="Oval 38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68" name="Oval 38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069" name="AutoShape 389"/>
                <p:cNvCxnSpPr>
                  <a:cxnSpLocks noChangeShapeType="1"/>
                  <a:stCxn id="200065" idx="6"/>
                  <a:endCxn id="20006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070" name="AutoShape 390"/>
                <p:cNvCxnSpPr>
                  <a:cxnSpLocks noChangeShapeType="1"/>
                  <a:stCxn id="200065" idx="5"/>
                  <a:endCxn id="20006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071" name="AutoShape 391"/>
                <p:cNvCxnSpPr>
                  <a:cxnSpLocks noChangeShapeType="1"/>
                  <a:stCxn id="200067" idx="6"/>
                  <a:endCxn id="20006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072" name="Group 392"/>
            <p:cNvGrpSpPr>
              <a:grpSpLocks/>
            </p:cNvGrpSpPr>
            <p:nvPr/>
          </p:nvGrpSpPr>
          <p:grpSpPr bwMode="auto">
            <a:xfrm>
              <a:off x="4512" y="2976"/>
              <a:ext cx="96" cy="96"/>
              <a:chOff x="1608" y="1704"/>
              <a:chExt cx="96" cy="96"/>
            </a:xfrm>
          </p:grpSpPr>
          <p:sp>
            <p:nvSpPr>
              <p:cNvPr id="200073" name="Rectangle 39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074" name="Group 394"/>
              <p:cNvGrpSpPr>
                <a:grpSpLocks/>
              </p:cNvGrpSpPr>
              <p:nvPr/>
            </p:nvGrpSpPr>
            <p:grpSpPr bwMode="auto">
              <a:xfrm>
                <a:off x="1632" y="1728"/>
                <a:ext cx="48" cy="48"/>
                <a:chOff x="1584" y="1776"/>
                <a:chExt cx="144" cy="144"/>
              </a:xfrm>
            </p:grpSpPr>
            <p:sp>
              <p:nvSpPr>
                <p:cNvPr id="200075" name="Oval 39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76" name="Oval 39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77" name="Oval 39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78" name="Oval 39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079" name="AutoShape 399"/>
                <p:cNvCxnSpPr>
                  <a:cxnSpLocks noChangeShapeType="1"/>
                  <a:stCxn id="200075" idx="6"/>
                  <a:endCxn id="20007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080" name="AutoShape 400"/>
                <p:cNvCxnSpPr>
                  <a:cxnSpLocks noChangeShapeType="1"/>
                  <a:stCxn id="200075" idx="5"/>
                  <a:endCxn id="20007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081" name="AutoShape 401"/>
                <p:cNvCxnSpPr>
                  <a:cxnSpLocks noChangeShapeType="1"/>
                  <a:stCxn id="200077" idx="6"/>
                  <a:endCxn id="20007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082" name="Group 402"/>
            <p:cNvGrpSpPr>
              <a:grpSpLocks/>
            </p:cNvGrpSpPr>
            <p:nvPr/>
          </p:nvGrpSpPr>
          <p:grpSpPr bwMode="auto">
            <a:xfrm>
              <a:off x="4608" y="2976"/>
              <a:ext cx="96" cy="96"/>
              <a:chOff x="1608" y="1704"/>
              <a:chExt cx="96" cy="96"/>
            </a:xfrm>
          </p:grpSpPr>
          <p:sp>
            <p:nvSpPr>
              <p:cNvPr id="200083" name="Rectangle 40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084" name="Group 404"/>
              <p:cNvGrpSpPr>
                <a:grpSpLocks/>
              </p:cNvGrpSpPr>
              <p:nvPr/>
            </p:nvGrpSpPr>
            <p:grpSpPr bwMode="auto">
              <a:xfrm>
                <a:off x="1632" y="1728"/>
                <a:ext cx="48" cy="48"/>
                <a:chOff x="1584" y="1776"/>
                <a:chExt cx="144" cy="144"/>
              </a:xfrm>
            </p:grpSpPr>
            <p:sp>
              <p:nvSpPr>
                <p:cNvPr id="200085" name="Oval 40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86" name="Oval 40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87" name="Oval 40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88" name="Oval 40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089" name="AutoShape 409"/>
                <p:cNvCxnSpPr>
                  <a:cxnSpLocks noChangeShapeType="1"/>
                  <a:stCxn id="200085" idx="6"/>
                  <a:endCxn id="20008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090" name="AutoShape 410"/>
                <p:cNvCxnSpPr>
                  <a:cxnSpLocks noChangeShapeType="1"/>
                  <a:stCxn id="200085" idx="5"/>
                  <a:endCxn id="20008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091" name="AutoShape 411"/>
                <p:cNvCxnSpPr>
                  <a:cxnSpLocks noChangeShapeType="1"/>
                  <a:stCxn id="200087" idx="6"/>
                  <a:endCxn id="20008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092" name="Group 412"/>
            <p:cNvGrpSpPr>
              <a:grpSpLocks/>
            </p:cNvGrpSpPr>
            <p:nvPr/>
          </p:nvGrpSpPr>
          <p:grpSpPr bwMode="auto">
            <a:xfrm>
              <a:off x="4704" y="2976"/>
              <a:ext cx="96" cy="96"/>
              <a:chOff x="1608" y="1704"/>
              <a:chExt cx="96" cy="96"/>
            </a:xfrm>
          </p:grpSpPr>
          <p:sp>
            <p:nvSpPr>
              <p:cNvPr id="200093" name="Rectangle 41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094" name="Group 414"/>
              <p:cNvGrpSpPr>
                <a:grpSpLocks/>
              </p:cNvGrpSpPr>
              <p:nvPr/>
            </p:nvGrpSpPr>
            <p:grpSpPr bwMode="auto">
              <a:xfrm>
                <a:off x="1632" y="1728"/>
                <a:ext cx="48" cy="48"/>
                <a:chOff x="1584" y="1776"/>
                <a:chExt cx="144" cy="144"/>
              </a:xfrm>
            </p:grpSpPr>
            <p:sp>
              <p:nvSpPr>
                <p:cNvPr id="200095" name="Oval 41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96" name="Oval 41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97" name="Oval 41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098" name="Oval 41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099" name="AutoShape 419"/>
                <p:cNvCxnSpPr>
                  <a:cxnSpLocks noChangeShapeType="1"/>
                  <a:stCxn id="200095" idx="6"/>
                  <a:endCxn id="20009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100" name="AutoShape 420"/>
                <p:cNvCxnSpPr>
                  <a:cxnSpLocks noChangeShapeType="1"/>
                  <a:stCxn id="200095" idx="5"/>
                  <a:endCxn id="20009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101" name="AutoShape 421"/>
                <p:cNvCxnSpPr>
                  <a:cxnSpLocks noChangeShapeType="1"/>
                  <a:stCxn id="200097" idx="6"/>
                  <a:endCxn id="20009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102" name="Group 422"/>
            <p:cNvGrpSpPr>
              <a:grpSpLocks/>
            </p:cNvGrpSpPr>
            <p:nvPr/>
          </p:nvGrpSpPr>
          <p:grpSpPr bwMode="auto">
            <a:xfrm>
              <a:off x="4800" y="2976"/>
              <a:ext cx="96" cy="96"/>
              <a:chOff x="1608" y="1704"/>
              <a:chExt cx="96" cy="96"/>
            </a:xfrm>
          </p:grpSpPr>
          <p:sp>
            <p:nvSpPr>
              <p:cNvPr id="200103" name="Rectangle 42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104" name="Group 424"/>
              <p:cNvGrpSpPr>
                <a:grpSpLocks/>
              </p:cNvGrpSpPr>
              <p:nvPr/>
            </p:nvGrpSpPr>
            <p:grpSpPr bwMode="auto">
              <a:xfrm>
                <a:off x="1632" y="1728"/>
                <a:ext cx="48" cy="48"/>
                <a:chOff x="1584" y="1776"/>
                <a:chExt cx="144" cy="144"/>
              </a:xfrm>
            </p:grpSpPr>
            <p:sp>
              <p:nvSpPr>
                <p:cNvPr id="200105" name="Oval 42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06" name="Oval 42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07" name="Oval 42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08" name="Oval 42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109" name="AutoShape 429"/>
                <p:cNvCxnSpPr>
                  <a:cxnSpLocks noChangeShapeType="1"/>
                  <a:stCxn id="200105" idx="6"/>
                  <a:endCxn id="20010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110" name="AutoShape 430"/>
                <p:cNvCxnSpPr>
                  <a:cxnSpLocks noChangeShapeType="1"/>
                  <a:stCxn id="200105" idx="5"/>
                  <a:endCxn id="20010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111" name="AutoShape 431"/>
                <p:cNvCxnSpPr>
                  <a:cxnSpLocks noChangeShapeType="1"/>
                  <a:stCxn id="200107" idx="6"/>
                  <a:endCxn id="20010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112" name="Group 432"/>
            <p:cNvGrpSpPr>
              <a:grpSpLocks/>
            </p:cNvGrpSpPr>
            <p:nvPr/>
          </p:nvGrpSpPr>
          <p:grpSpPr bwMode="auto">
            <a:xfrm>
              <a:off x="4512" y="2688"/>
              <a:ext cx="96" cy="96"/>
              <a:chOff x="1608" y="1704"/>
              <a:chExt cx="96" cy="96"/>
            </a:xfrm>
          </p:grpSpPr>
          <p:sp>
            <p:nvSpPr>
              <p:cNvPr id="200113" name="Rectangle 43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114" name="Group 434"/>
              <p:cNvGrpSpPr>
                <a:grpSpLocks/>
              </p:cNvGrpSpPr>
              <p:nvPr/>
            </p:nvGrpSpPr>
            <p:grpSpPr bwMode="auto">
              <a:xfrm>
                <a:off x="1632" y="1728"/>
                <a:ext cx="48" cy="48"/>
                <a:chOff x="1584" y="1776"/>
                <a:chExt cx="144" cy="144"/>
              </a:xfrm>
            </p:grpSpPr>
            <p:sp>
              <p:nvSpPr>
                <p:cNvPr id="200115" name="Oval 43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16" name="Oval 43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17" name="Oval 43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18" name="Oval 43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119" name="AutoShape 439"/>
                <p:cNvCxnSpPr>
                  <a:cxnSpLocks noChangeShapeType="1"/>
                  <a:stCxn id="200115" idx="6"/>
                  <a:endCxn id="20011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120" name="AutoShape 440"/>
                <p:cNvCxnSpPr>
                  <a:cxnSpLocks noChangeShapeType="1"/>
                  <a:stCxn id="200115" idx="5"/>
                  <a:endCxn id="20011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121" name="AutoShape 441"/>
                <p:cNvCxnSpPr>
                  <a:cxnSpLocks noChangeShapeType="1"/>
                  <a:stCxn id="200117" idx="6"/>
                  <a:endCxn id="20011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122" name="Group 442"/>
            <p:cNvGrpSpPr>
              <a:grpSpLocks/>
            </p:cNvGrpSpPr>
            <p:nvPr/>
          </p:nvGrpSpPr>
          <p:grpSpPr bwMode="auto">
            <a:xfrm>
              <a:off x="4608" y="2688"/>
              <a:ext cx="96" cy="96"/>
              <a:chOff x="1608" y="1704"/>
              <a:chExt cx="96" cy="96"/>
            </a:xfrm>
          </p:grpSpPr>
          <p:sp>
            <p:nvSpPr>
              <p:cNvPr id="200123" name="Rectangle 44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124" name="Group 444"/>
              <p:cNvGrpSpPr>
                <a:grpSpLocks/>
              </p:cNvGrpSpPr>
              <p:nvPr/>
            </p:nvGrpSpPr>
            <p:grpSpPr bwMode="auto">
              <a:xfrm>
                <a:off x="1632" y="1728"/>
                <a:ext cx="48" cy="48"/>
                <a:chOff x="1584" y="1776"/>
                <a:chExt cx="144" cy="144"/>
              </a:xfrm>
            </p:grpSpPr>
            <p:sp>
              <p:nvSpPr>
                <p:cNvPr id="200125" name="Oval 44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26" name="Oval 44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27" name="Oval 44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28" name="Oval 44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129" name="AutoShape 449"/>
                <p:cNvCxnSpPr>
                  <a:cxnSpLocks noChangeShapeType="1"/>
                  <a:stCxn id="200125" idx="6"/>
                  <a:endCxn id="20012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130" name="AutoShape 450"/>
                <p:cNvCxnSpPr>
                  <a:cxnSpLocks noChangeShapeType="1"/>
                  <a:stCxn id="200125" idx="5"/>
                  <a:endCxn id="20012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131" name="AutoShape 451"/>
                <p:cNvCxnSpPr>
                  <a:cxnSpLocks noChangeShapeType="1"/>
                  <a:stCxn id="200127" idx="6"/>
                  <a:endCxn id="20012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132" name="Group 452"/>
            <p:cNvGrpSpPr>
              <a:grpSpLocks/>
            </p:cNvGrpSpPr>
            <p:nvPr/>
          </p:nvGrpSpPr>
          <p:grpSpPr bwMode="auto">
            <a:xfrm>
              <a:off x="4704" y="2688"/>
              <a:ext cx="96" cy="96"/>
              <a:chOff x="1608" y="1704"/>
              <a:chExt cx="96" cy="96"/>
            </a:xfrm>
          </p:grpSpPr>
          <p:sp>
            <p:nvSpPr>
              <p:cNvPr id="200133" name="Rectangle 45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134" name="Group 454"/>
              <p:cNvGrpSpPr>
                <a:grpSpLocks/>
              </p:cNvGrpSpPr>
              <p:nvPr/>
            </p:nvGrpSpPr>
            <p:grpSpPr bwMode="auto">
              <a:xfrm>
                <a:off x="1632" y="1728"/>
                <a:ext cx="48" cy="48"/>
                <a:chOff x="1584" y="1776"/>
                <a:chExt cx="144" cy="144"/>
              </a:xfrm>
            </p:grpSpPr>
            <p:sp>
              <p:nvSpPr>
                <p:cNvPr id="200135" name="Oval 45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36" name="Oval 45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37" name="Oval 45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38" name="Oval 45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139" name="AutoShape 459"/>
                <p:cNvCxnSpPr>
                  <a:cxnSpLocks noChangeShapeType="1"/>
                  <a:stCxn id="200135" idx="6"/>
                  <a:endCxn id="20013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140" name="AutoShape 460"/>
                <p:cNvCxnSpPr>
                  <a:cxnSpLocks noChangeShapeType="1"/>
                  <a:stCxn id="200135" idx="5"/>
                  <a:endCxn id="20013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141" name="AutoShape 461"/>
                <p:cNvCxnSpPr>
                  <a:cxnSpLocks noChangeShapeType="1"/>
                  <a:stCxn id="200137" idx="6"/>
                  <a:endCxn id="20013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142" name="Group 462"/>
            <p:cNvGrpSpPr>
              <a:grpSpLocks/>
            </p:cNvGrpSpPr>
            <p:nvPr/>
          </p:nvGrpSpPr>
          <p:grpSpPr bwMode="auto">
            <a:xfrm>
              <a:off x="4800" y="2688"/>
              <a:ext cx="96" cy="96"/>
              <a:chOff x="1608" y="1704"/>
              <a:chExt cx="96" cy="96"/>
            </a:xfrm>
          </p:grpSpPr>
          <p:sp>
            <p:nvSpPr>
              <p:cNvPr id="200143" name="Rectangle 46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144" name="Group 464"/>
              <p:cNvGrpSpPr>
                <a:grpSpLocks/>
              </p:cNvGrpSpPr>
              <p:nvPr/>
            </p:nvGrpSpPr>
            <p:grpSpPr bwMode="auto">
              <a:xfrm>
                <a:off x="1632" y="1728"/>
                <a:ext cx="48" cy="48"/>
                <a:chOff x="1584" y="1776"/>
                <a:chExt cx="144" cy="144"/>
              </a:xfrm>
            </p:grpSpPr>
            <p:sp>
              <p:nvSpPr>
                <p:cNvPr id="200145" name="Oval 46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46" name="Oval 46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47" name="Oval 46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48" name="Oval 46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149" name="AutoShape 469"/>
                <p:cNvCxnSpPr>
                  <a:cxnSpLocks noChangeShapeType="1"/>
                  <a:stCxn id="200145" idx="6"/>
                  <a:endCxn id="20014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150" name="AutoShape 470"/>
                <p:cNvCxnSpPr>
                  <a:cxnSpLocks noChangeShapeType="1"/>
                  <a:stCxn id="200145" idx="5"/>
                  <a:endCxn id="20014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151" name="AutoShape 471"/>
                <p:cNvCxnSpPr>
                  <a:cxnSpLocks noChangeShapeType="1"/>
                  <a:stCxn id="200147" idx="6"/>
                  <a:endCxn id="20014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152" name="Group 472"/>
            <p:cNvGrpSpPr>
              <a:grpSpLocks/>
            </p:cNvGrpSpPr>
            <p:nvPr/>
          </p:nvGrpSpPr>
          <p:grpSpPr bwMode="auto">
            <a:xfrm>
              <a:off x="4512" y="2784"/>
              <a:ext cx="96" cy="96"/>
              <a:chOff x="1608" y="1704"/>
              <a:chExt cx="96" cy="96"/>
            </a:xfrm>
          </p:grpSpPr>
          <p:sp>
            <p:nvSpPr>
              <p:cNvPr id="200153" name="Rectangle 47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154" name="Group 474"/>
              <p:cNvGrpSpPr>
                <a:grpSpLocks/>
              </p:cNvGrpSpPr>
              <p:nvPr/>
            </p:nvGrpSpPr>
            <p:grpSpPr bwMode="auto">
              <a:xfrm>
                <a:off x="1632" y="1728"/>
                <a:ext cx="48" cy="48"/>
                <a:chOff x="1584" y="1776"/>
                <a:chExt cx="144" cy="144"/>
              </a:xfrm>
            </p:grpSpPr>
            <p:sp>
              <p:nvSpPr>
                <p:cNvPr id="200155" name="Oval 47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56" name="Oval 47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57" name="Oval 47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58" name="Oval 47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159" name="AutoShape 479"/>
                <p:cNvCxnSpPr>
                  <a:cxnSpLocks noChangeShapeType="1"/>
                  <a:stCxn id="200155" idx="6"/>
                  <a:endCxn id="20015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160" name="AutoShape 480"/>
                <p:cNvCxnSpPr>
                  <a:cxnSpLocks noChangeShapeType="1"/>
                  <a:stCxn id="200155" idx="5"/>
                  <a:endCxn id="20015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161" name="AutoShape 481"/>
                <p:cNvCxnSpPr>
                  <a:cxnSpLocks noChangeShapeType="1"/>
                  <a:stCxn id="200157" idx="6"/>
                  <a:endCxn id="20015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162" name="Group 482"/>
            <p:cNvGrpSpPr>
              <a:grpSpLocks/>
            </p:cNvGrpSpPr>
            <p:nvPr/>
          </p:nvGrpSpPr>
          <p:grpSpPr bwMode="auto">
            <a:xfrm>
              <a:off x="4608" y="2784"/>
              <a:ext cx="96" cy="96"/>
              <a:chOff x="1608" y="1704"/>
              <a:chExt cx="96" cy="96"/>
            </a:xfrm>
          </p:grpSpPr>
          <p:sp>
            <p:nvSpPr>
              <p:cNvPr id="200163" name="Rectangle 48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164" name="Group 484"/>
              <p:cNvGrpSpPr>
                <a:grpSpLocks/>
              </p:cNvGrpSpPr>
              <p:nvPr/>
            </p:nvGrpSpPr>
            <p:grpSpPr bwMode="auto">
              <a:xfrm>
                <a:off x="1632" y="1728"/>
                <a:ext cx="48" cy="48"/>
                <a:chOff x="1584" y="1776"/>
                <a:chExt cx="144" cy="144"/>
              </a:xfrm>
            </p:grpSpPr>
            <p:sp>
              <p:nvSpPr>
                <p:cNvPr id="200165" name="Oval 48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66" name="Oval 48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67" name="Oval 48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68" name="Oval 48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169" name="AutoShape 489"/>
                <p:cNvCxnSpPr>
                  <a:cxnSpLocks noChangeShapeType="1"/>
                  <a:stCxn id="200165" idx="6"/>
                  <a:endCxn id="20016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170" name="AutoShape 490"/>
                <p:cNvCxnSpPr>
                  <a:cxnSpLocks noChangeShapeType="1"/>
                  <a:stCxn id="200165" idx="5"/>
                  <a:endCxn id="20016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171" name="AutoShape 491"/>
                <p:cNvCxnSpPr>
                  <a:cxnSpLocks noChangeShapeType="1"/>
                  <a:stCxn id="200167" idx="6"/>
                  <a:endCxn id="20016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172" name="Group 492"/>
            <p:cNvGrpSpPr>
              <a:grpSpLocks/>
            </p:cNvGrpSpPr>
            <p:nvPr/>
          </p:nvGrpSpPr>
          <p:grpSpPr bwMode="auto">
            <a:xfrm>
              <a:off x="4704" y="2784"/>
              <a:ext cx="96" cy="96"/>
              <a:chOff x="1608" y="1704"/>
              <a:chExt cx="96" cy="96"/>
            </a:xfrm>
          </p:grpSpPr>
          <p:sp>
            <p:nvSpPr>
              <p:cNvPr id="200173" name="Rectangle 49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174" name="Group 494"/>
              <p:cNvGrpSpPr>
                <a:grpSpLocks/>
              </p:cNvGrpSpPr>
              <p:nvPr/>
            </p:nvGrpSpPr>
            <p:grpSpPr bwMode="auto">
              <a:xfrm>
                <a:off x="1632" y="1728"/>
                <a:ext cx="48" cy="48"/>
                <a:chOff x="1584" y="1776"/>
                <a:chExt cx="144" cy="144"/>
              </a:xfrm>
            </p:grpSpPr>
            <p:sp>
              <p:nvSpPr>
                <p:cNvPr id="200175" name="Oval 49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76" name="Oval 49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77" name="Oval 49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78" name="Oval 49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179" name="AutoShape 499"/>
                <p:cNvCxnSpPr>
                  <a:cxnSpLocks noChangeShapeType="1"/>
                  <a:stCxn id="200175" idx="6"/>
                  <a:endCxn id="20017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180" name="AutoShape 500"/>
                <p:cNvCxnSpPr>
                  <a:cxnSpLocks noChangeShapeType="1"/>
                  <a:stCxn id="200175" idx="5"/>
                  <a:endCxn id="20017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181" name="AutoShape 501"/>
                <p:cNvCxnSpPr>
                  <a:cxnSpLocks noChangeShapeType="1"/>
                  <a:stCxn id="200177" idx="6"/>
                  <a:endCxn id="20017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182" name="Group 502"/>
            <p:cNvGrpSpPr>
              <a:grpSpLocks/>
            </p:cNvGrpSpPr>
            <p:nvPr/>
          </p:nvGrpSpPr>
          <p:grpSpPr bwMode="auto">
            <a:xfrm>
              <a:off x="4800" y="2784"/>
              <a:ext cx="96" cy="96"/>
              <a:chOff x="1608" y="1704"/>
              <a:chExt cx="96" cy="96"/>
            </a:xfrm>
          </p:grpSpPr>
          <p:sp>
            <p:nvSpPr>
              <p:cNvPr id="200183" name="Rectangle 50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184" name="Group 504"/>
              <p:cNvGrpSpPr>
                <a:grpSpLocks/>
              </p:cNvGrpSpPr>
              <p:nvPr/>
            </p:nvGrpSpPr>
            <p:grpSpPr bwMode="auto">
              <a:xfrm>
                <a:off x="1632" y="1728"/>
                <a:ext cx="48" cy="48"/>
                <a:chOff x="1584" y="1776"/>
                <a:chExt cx="144" cy="144"/>
              </a:xfrm>
            </p:grpSpPr>
            <p:sp>
              <p:nvSpPr>
                <p:cNvPr id="200185" name="Oval 50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86" name="Oval 50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87" name="Oval 50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88" name="Oval 50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189" name="AutoShape 509"/>
                <p:cNvCxnSpPr>
                  <a:cxnSpLocks noChangeShapeType="1"/>
                  <a:stCxn id="200185" idx="6"/>
                  <a:endCxn id="20018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190" name="AutoShape 510"/>
                <p:cNvCxnSpPr>
                  <a:cxnSpLocks noChangeShapeType="1"/>
                  <a:stCxn id="200185" idx="5"/>
                  <a:endCxn id="20018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191" name="AutoShape 511"/>
                <p:cNvCxnSpPr>
                  <a:cxnSpLocks noChangeShapeType="1"/>
                  <a:stCxn id="200187" idx="6"/>
                  <a:endCxn id="20018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192" name="Group 512"/>
            <p:cNvGrpSpPr>
              <a:grpSpLocks/>
            </p:cNvGrpSpPr>
            <p:nvPr/>
          </p:nvGrpSpPr>
          <p:grpSpPr bwMode="auto">
            <a:xfrm>
              <a:off x="4512" y="2256"/>
              <a:ext cx="96" cy="96"/>
              <a:chOff x="1608" y="1704"/>
              <a:chExt cx="96" cy="96"/>
            </a:xfrm>
          </p:grpSpPr>
          <p:sp>
            <p:nvSpPr>
              <p:cNvPr id="200193" name="Rectangle 51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194" name="Group 514"/>
              <p:cNvGrpSpPr>
                <a:grpSpLocks/>
              </p:cNvGrpSpPr>
              <p:nvPr/>
            </p:nvGrpSpPr>
            <p:grpSpPr bwMode="auto">
              <a:xfrm>
                <a:off x="1632" y="1728"/>
                <a:ext cx="48" cy="48"/>
                <a:chOff x="1584" y="1776"/>
                <a:chExt cx="144" cy="144"/>
              </a:xfrm>
            </p:grpSpPr>
            <p:sp>
              <p:nvSpPr>
                <p:cNvPr id="200195" name="Oval 51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96" name="Oval 51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97" name="Oval 51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198" name="Oval 51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199" name="AutoShape 519"/>
                <p:cNvCxnSpPr>
                  <a:cxnSpLocks noChangeShapeType="1"/>
                  <a:stCxn id="200195" idx="6"/>
                  <a:endCxn id="20019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200" name="AutoShape 520"/>
                <p:cNvCxnSpPr>
                  <a:cxnSpLocks noChangeShapeType="1"/>
                  <a:stCxn id="200195" idx="5"/>
                  <a:endCxn id="20019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201" name="AutoShape 521"/>
                <p:cNvCxnSpPr>
                  <a:cxnSpLocks noChangeShapeType="1"/>
                  <a:stCxn id="200197" idx="6"/>
                  <a:endCxn id="20019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202" name="Group 522"/>
            <p:cNvGrpSpPr>
              <a:grpSpLocks/>
            </p:cNvGrpSpPr>
            <p:nvPr/>
          </p:nvGrpSpPr>
          <p:grpSpPr bwMode="auto">
            <a:xfrm>
              <a:off x="4608" y="2256"/>
              <a:ext cx="96" cy="96"/>
              <a:chOff x="1608" y="1704"/>
              <a:chExt cx="96" cy="96"/>
            </a:xfrm>
          </p:grpSpPr>
          <p:sp>
            <p:nvSpPr>
              <p:cNvPr id="200203" name="Rectangle 52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204" name="Group 524"/>
              <p:cNvGrpSpPr>
                <a:grpSpLocks/>
              </p:cNvGrpSpPr>
              <p:nvPr/>
            </p:nvGrpSpPr>
            <p:grpSpPr bwMode="auto">
              <a:xfrm>
                <a:off x="1632" y="1728"/>
                <a:ext cx="48" cy="48"/>
                <a:chOff x="1584" y="1776"/>
                <a:chExt cx="144" cy="144"/>
              </a:xfrm>
            </p:grpSpPr>
            <p:sp>
              <p:nvSpPr>
                <p:cNvPr id="200205" name="Oval 52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06" name="Oval 52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07" name="Oval 52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08" name="Oval 52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209" name="AutoShape 529"/>
                <p:cNvCxnSpPr>
                  <a:cxnSpLocks noChangeShapeType="1"/>
                  <a:stCxn id="200205" idx="6"/>
                  <a:endCxn id="20020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210" name="AutoShape 530"/>
                <p:cNvCxnSpPr>
                  <a:cxnSpLocks noChangeShapeType="1"/>
                  <a:stCxn id="200205" idx="5"/>
                  <a:endCxn id="20020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211" name="AutoShape 531"/>
                <p:cNvCxnSpPr>
                  <a:cxnSpLocks noChangeShapeType="1"/>
                  <a:stCxn id="200207" idx="6"/>
                  <a:endCxn id="20020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212" name="Group 532"/>
            <p:cNvGrpSpPr>
              <a:grpSpLocks/>
            </p:cNvGrpSpPr>
            <p:nvPr/>
          </p:nvGrpSpPr>
          <p:grpSpPr bwMode="auto">
            <a:xfrm>
              <a:off x="4704" y="2256"/>
              <a:ext cx="96" cy="96"/>
              <a:chOff x="1608" y="1704"/>
              <a:chExt cx="96" cy="96"/>
            </a:xfrm>
          </p:grpSpPr>
          <p:sp>
            <p:nvSpPr>
              <p:cNvPr id="200213" name="Rectangle 53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214" name="Group 534"/>
              <p:cNvGrpSpPr>
                <a:grpSpLocks/>
              </p:cNvGrpSpPr>
              <p:nvPr/>
            </p:nvGrpSpPr>
            <p:grpSpPr bwMode="auto">
              <a:xfrm>
                <a:off x="1632" y="1728"/>
                <a:ext cx="48" cy="48"/>
                <a:chOff x="1584" y="1776"/>
                <a:chExt cx="144" cy="144"/>
              </a:xfrm>
            </p:grpSpPr>
            <p:sp>
              <p:nvSpPr>
                <p:cNvPr id="200215" name="Oval 53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16" name="Oval 53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17" name="Oval 53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18" name="Oval 53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219" name="AutoShape 539"/>
                <p:cNvCxnSpPr>
                  <a:cxnSpLocks noChangeShapeType="1"/>
                  <a:stCxn id="200215" idx="6"/>
                  <a:endCxn id="20021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220" name="AutoShape 540"/>
                <p:cNvCxnSpPr>
                  <a:cxnSpLocks noChangeShapeType="1"/>
                  <a:stCxn id="200215" idx="5"/>
                  <a:endCxn id="20021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221" name="AutoShape 541"/>
                <p:cNvCxnSpPr>
                  <a:cxnSpLocks noChangeShapeType="1"/>
                  <a:stCxn id="200217" idx="6"/>
                  <a:endCxn id="20021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222" name="Group 542"/>
            <p:cNvGrpSpPr>
              <a:grpSpLocks/>
            </p:cNvGrpSpPr>
            <p:nvPr/>
          </p:nvGrpSpPr>
          <p:grpSpPr bwMode="auto">
            <a:xfrm>
              <a:off x="4800" y="2256"/>
              <a:ext cx="96" cy="96"/>
              <a:chOff x="1608" y="1704"/>
              <a:chExt cx="96" cy="96"/>
            </a:xfrm>
          </p:grpSpPr>
          <p:sp>
            <p:nvSpPr>
              <p:cNvPr id="200223" name="Rectangle 54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224" name="Group 544"/>
              <p:cNvGrpSpPr>
                <a:grpSpLocks/>
              </p:cNvGrpSpPr>
              <p:nvPr/>
            </p:nvGrpSpPr>
            <p:grpSpPr bwMode="auto">
              <a:xfrm>
                <a:off x="1632" y="1728"/>
                <a:ext cx="48" cy="48"/>
                <a:chOff x="1584" y="1776"/>
                <a:chExt cx="144" cy="144"/>
              </a:xfrm>
            </p:grpSpPr>
            <p:sp>
              <p:nvSpPr>
                <p:cNvPr id="200225" name="Oval 54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26" name="Oval 54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27" name="Oval 54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28" name="Oval 54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229" name="AutoShape 549"/>
                <p:cNvCxnSpPr>
                  <a:cxnSpLocks noChangeShapeType="1"/>
                  <a:stCxn id="200225" idx="6"/>
                  <a:endCxn id="20022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230" name="AutoShape 550"/>
                <p:cNvCxnSpPr>
                  <a:cxnSpLocks noChangeShapeType="1"/>
                  <a:stCxn id="200225" idx="5"/>
                  <a:endCxn id="20022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231" name="AutoShape 551"/>
                <p:cNvCxnSpPr>
                  <a:cxnSpLocks noChangeShapeType="1"/>
                  <a:stCxn id="200227" idx="6"/>
                  <a:endCxn id="20022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232" name="Group 552"/>
            <p:cNvGrpSpPr>
              <a:grpSpLocks/>
            </p:cNvGrpSpPr>
            <p:nvPr/>
          </p:nvGrpSpPr>
          <p:grpSpPr bwMode="auto">
            <a:xfrm>
              <a:off x="4512" y="2352"/>
              <a:ext cx="96" cy="96"/>
              <a:chOff x="1608" y="1704"/>
              <a:chExt cx="96" cy="96"/>
            </a:xfrm>
          </p:grpSpPr>
          <p:sp>
            <p:nvSpPr>
              <p:cNvPr id="200233" name="Rectangle 55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234" name="Group 554"/>
              <p:cNvGrpSpPr>
                <a:grpSpLocks/>
              </p:cNvGrpSpPr>
              <p:nvPr/>
            </p:nvGrpSpPr>
            <p:grpSpPr bwMode="auto">
              <a:xfrm>
                <a:off x="1632" y="1728"/>
                <a:ext cx="48" cy="48"/>
                <a:chOff x="1584" y="1776"/>
                <a:chExt cx="144" cy="144"/>
              </a:xfrm>
            </p:grpSpPr>
            <p:sp>
              <p:nvSpPr>
                <p:cNvPr id="200235" name="Oval 55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36" name="Oval 55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37" name="Oval 55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38" name="Oval 55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239" name="AutoShape 559"/>
                <p:cNvCxnSpPr>
                  <a:cxnSpLocks noChangeShapeType="1"/>
                  <a:stCxn id="200235" idx="6"/>
                  <a:endCxn id="20023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240" name="AutoShape 560"/>
                <p:cNvCxnSpPr>
                  <a:cxnSpLocks noChangeShapeType="1"/>
                  <a:stCxn id="200235" idx="5"/>
                  <a:endCxn id="20023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241" name="AutoShape 561"/>
                <p:cNvCxnSpPr>
                  <a:cxnSpLocks noChangeShapeType="1"/>
                  <a:stCxn id="200237" idx="6"/>
                  <a:endCxn id="20023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242" name="Group 562"/>
            <p:cNvGrpSpPr>
              <a:grpSpLocks/>
            </p:cNvGrpSpPr>
            <p:nvPr/>
          </p:nvGrpSpPr>
          <p:grpSpPr bwMode="auto">
            <a:xfrm>
              <a:off x="4608" y="2352"/>
              <a:ext cx="96" cy="96"/>
              <a:chOff x="1608" y="1704"/>
              <a:chExt cx="96" cy="96"/>
            </a:xfrm>
          </p:grpSpPr>
          <p:sp>
            <p:nvSpPr>
              <p:cNvPr id="200243" name="Rectangle 56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244" name="Group 564"/>
              <p:cNvGrpSpPr>
                <a:grpSpLocks/>
              </p:cNvGrpSpPr>
              <p:nvPr/>
            </p:nvGrpSpPr>
            <p:grpSpPr bwMode="auto">
              <a:xfrm>
                <a:off x="1632" y="1728"/>
                <a:ext cx="48" cy="48"/>
                <a:chOff x="1584" y="1776"/>
                <a:chExt cx="144" cy="144"/>
              </a:xfrm>
            </p:grpSpPr>
            <p:sp>
              <p:nvSpPr>
                <p:cNvPr id="200245" name="Oval 56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46" name="Oval 56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47" name="Oval 56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48" name="Oval 56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249" name="AutoShape 569"/>
                <p:cNvCxnSpPr>
                  <a:cxnSpLocks noChangeShapeType="1"/>
                  <a:stCxn id="200245" idx="6"/>
                  <a:endCxn id="20024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250" name="AutoShape 570"/>
                <p:cNvCxnSpPr>
                  <a:cxnSpLocks noChangeShapeType="1"/>
                  <a:stCxn id="200245" idx="5"/>
                  <a:endCxn id="20024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251" name="AutoShape 571"/>
                <p:cNvCxnSpPr>
                  <a:cxnSpLocks noChangeShapeType="1"/>
                  <a:stCxn id="200247" idx="6"/>
                  <a:endCxn id="20024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252" name="Group 572"/>
            <p:cNvGrpSpPr>
              <a:grpSpLocks/>
            </p:cNvGrpSpPr>
            <p:nvPr/>
          </p:nvGrpSpPr>
          <p:grpSpPr bwMode="auto">
            <a:xfrm>
              <a:off x="4704" y="2352"/>
              <a:ext cx="96" cy="96"/>
              <a:chOff x="1608" y="1704"/>
              <a:chExt cx="96" cy="96"/>
            </a:xfrm>
          </p:grpSpPr>
          <p:sp>
            <p:nvSpPr>
              <p:cNvPr id="200253" name="Rectangle 57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254" name="Group 574"/>
              <p:cNvGrpSpPr>
                <a:grpSpLocks/>
              </p:cNvGrpSpPr>
              <p:nvPr/>
            </p:nvGrpSpPr>
            <p:grpSpPr bwMode="auto">
              <a:xfrm>
                <a:off x="1632" y="1728"/>
                <a:ext cx="48" cy="48"/>
                <a:chOff x="1584" y="1776"/>
                <a:chExt cx="144" cy="144"/>
              </a:xfrm>
            </p:grpSpPr>
            <p:sp>
              <p:nvSpPr>
                <p:cNvPr id="200255" name="Oval 57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56" name="Oval 57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57" name="Oval 57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58" name="Oval 57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259" name="AutoShape 579"/>
                <p:cNvCxnSpPr>
                  <a:cxnSpLocks noChangeShapeType="1"/>
                  <a:stCxn id="200255" idx="6"/>
                  <a:endCxn id="20025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260" name="AutoShape 580"/>
                <p:cNvCxnSpPr>
                  <a:cxnSpLocks noChangeShapeType="1"/>
                  <a:stCxn id="200255" idx="5"/>
                  <a:endCxn id="20025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261" name="AutoShape 581"/>
                <p:cNvCxnSpPr>
                  <a:cxnSpLocks noChangeShapeType="1"/>
                  <a:stCxn id="200257" idx="6"/>
                  <a:endCxn id="20025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262" name="Group 582"/>
            <p:cNvGrpSpPr>
              <a:grpSpLocks/>
            </p:cNvGrpSpPr>
            <p:nvPr/>
          </p:nvGrpSpPr>
          <p:grpSpPr bwMode="auto">
            <a:xfrm>
              <a:off x="4800" y="2352"/>
              <a:ext cx="96" cy="96"/>
              <a:chOff x="1608" y="1704"/>
              <a:chExt cx="96" cy="96"/>
            </a:xfrm>
          </p:grpSpPr>
          <p:sp>
            <p:nvSpPr>
              <p:cNvPr id="200263" name="Rectangle 58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264" name="Group 584"/>
              <p:cNvGrpSpPr>
                <a:grpSpLocks/>
              </p:cNvGrpSpPr>
              <p:nvPr/>
            </p:nvGrpSpPr>
            <p:grpSpPr bwMode="auto">
              <a:xfrm>
                <a:off x="1632" y="1728"/>
                <a:ext cx="48" cy="48"/>
                <a:chOff x="1584" y="1776"/>
                <a:chExt cx="144" cy="144"/>
              </a:xfrm>
            </p:grpSpPr>
            <p:sp>
              <p:nvSpPr>
                <p:cNvPr id="200265" name="Oval 58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66" name="Oval 58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67" name="Oval 58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68" name="Oval 58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269" name="AutoShape 589"/>
                <p:cNvCxnSpPr>
                  <a:cxnSpLocks noChangeShapeType="1"/>
                  <a:stCxn id="200265" idx="6"/>
                  <a:endCxn id="20026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270" name="AutoShape 590"/>
                <p:cNvCxnSpPr>
                  <a:cxnSpLocks noChangeShapeType="1"/>
                  <a:stCxn id="200265" idx="5"/>
                  <a:endCxn id="20026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271" name="AutoShape 591"/>
                <p:cNvCxnSpPr>
                  <a:cxnSpLocks noChangeShapeType="1"/>
                  <a:stCxn id="200267" idx="6"/>
                  <a:endCxn id="20026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272" name="Group 592"/>
            <p:cNvGrpSpPr>
              <a:grpSpLocks/>
            </p:cNvGrpSpPr>
            <p:nvPr/>
          </p:nvGrpSpPr>
          <p:grpSpPr bwMode="auto">
            <a:xfrm>
              <a:off x="4512" y="2064"/>
              <a:ext cx="96" cy="96"/>
              <a:chOff x="1608" y="1704"/>
              <a:chExt cx="96" cy="96"/>
            </a:xfrm>
          </p:grpSpPr>
          <p:sp>
            <p:nvSpPr>
              <p:cNvPr id="200273" name="Rectangle 59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274" name="Group 594"/>
              <p:cNvGrpSpPr>
                <a:grpSpLocks/>
              </p:cNvGrpSpPr>
              <p:nvPr/>
            </p:nvGrpSpPr>
            <p:grpSpPr bwMode="auto">
              <a:xfrm>
                <a:off x="1632" y="1728"/>
                <a:ext cx="48" cy="48"/>
                <a:chOff x="1584" y="1776"/>
                <a:chExt cx="144" cy="144"/>
              </a:xfrm>
            </p:grpSpPr>
            <p:sp>
              <p:nvSpPr>
                <p:cNvPr id="200275" name="Oval 59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76" name="Oval 59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77" name="Oval 59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78" name="Oval 59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279" name="AutoShape 599"/>
                <p:cNvCxnSpPr>
                  <a:cxnSpLocks noChangeShapeType="1"/>
                  <a:stCxn id="200275" idx="6"/>
                  <a:endCxn id="20027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280" name="AutoShape 600"/>
                <p:cNvCxnSpPr>
                  <a:cxnSpLocks noChangeShapeType="1"/>
                  <a:stCxn id="200275" idx="5"/>
                  <a:endCxn id="20027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281" name="AutoShape 601"/>
                <p:cNvCxnSpPr>
                  <a:cxnSpLocks noChangeShapeType="1"/>
                  <a:stCxn id="200277" idx="6"/>
                  <a:endCxn id="20027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282" name="Group 602"/>
            <p:cNvGrpSpPr>
              <a:grpSpLocks/>
            </p:cNvGrpSpPr>
            <p:nvPr/>
          </p:nvGrpSpPr>
          <p:grpSpPr bwMode="auto">
            <a:xfrm>
              <a:off x="4608" y="2064"/>
              <a:ext cx="96" cy="96"/>
              <a:chOff x="1608" y="1704"/>
              <a:chExt cx="96" cy="96"/>
            </a:xfrm>
          </p:grpSpPr>
          <p:sp>
            <p:nvSpPr>
              <p:cNvPr id="200283" name="Rectangle 60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284" name="Group 604"/>
              <p:cNvGrpSpPr>
                <a:grpSpLocks/>
              </p:cNvGrpSpPr>
              <p:nvPr/>
            </p:nvGrpSpPr>
            <p:grpSpPr bwMode="auto">
              <a:xfrm>
                <a:off x="1632" y="1728"/>
                <a:ext cx="48" cy="48"/>
                <a:chOff x="1584" y="1776"/>
                <a:chExt cx="144" cy="144"/>
              </a:xfrm>
            </p:grpSpPr>
            <p:sp>
              <p:nvSpPr>
                <p:cNvPr id="200285" name="Oval 60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86" name="Oval 60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87" name="Oval 60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88" name="Oval 60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289" name="AutoShape 609"/>
                <p:cNvCxnSpPr>
                  <a:cxnSpLocks noChangeShapeType="1"/>
                  <a:stCxn id="200285" idx="6"/>
                  <a:endCxn id="20028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290" name="AutoShape 610"/>
                <p:cNvCxnSpPr>
                  <a:cxnSpLocks noChangeShapeType="1"/>
                  <a:stCxn id="200285" idx="5"/>
                  <a:endCxn id="20028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291" name="AutoShape 611"/>
                <p:cNvCxnSpPr>
                  <a:cxnSpLocks noChangeShapeType="1"/>
                  <a:stCxn id="200287" idx="6"/>
                  <a:endCxn id="20028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292" name="Group 612"/>
            <p:cNvGrpSpPr>
              <a:grpSpLocks/>
            </p:cNvGrpSpPr>
            <p:nvPr/>
          </p:nvGrpSpPr>
          <p:grpSpPr bwMode="auto">
            <a:xfrm>
              <a:off x="4704" y="2064"/>
              <a:ext cx="96" cy="96"/>
              <a:chOff x="1608" y="1704"/>
              <a:chExt cx="96" cy="96"/>
            </a:xfrm>
          </p:grpSpPr>
          <p:sp>
            <p:nvSpPr>
              <p:cNvPr id="200293" name="Rectangle 61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294" name="Group 614"/>
              <p:cNvGrpSpPr>
                <a:grpSpLocks/>
              </p:cNvGrpSpPr>
              <p:nvPr/>
            </p:nvGrpSpPr>
            <p:grpSpPr bwMode="auto">
              <a:xfrm>
                <a:off x="1632" y="1728"/>
                <a:ext cx="48" cy="48"/>
                <a:chOff x="1584" y="1776"/>
                <a:chExt cx="144" cy="144"/>
              </a:xfrm>
            </p:grpSpPr>
            <p:sp>
              <p:nvSpPr>
                <p:cNvPr id="200295" name="Oval 61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96" name="Oval 61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97" name="Oval 61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298" name="Oval 61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299" name="AutoShape 619"/>
                <p:cNvCxnSpPr>
                  <a:cxnSpLocks noChangeShapeType="1"/>
                  <a:stCxn id="200295" idx="6"/>
                  <a:endCxn id="20029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300" name="AutoShape 620"/>
                <p:cNvCxnSpPr>
                  <a:cxnSpLocks noChangeShapeType="1"/>
                  <a:stCxn id="200295" idx="5"/>
                  <a:endCxn id="20029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301" name="AutoShape 621"/>
                <p:cNvCxnSpPr>
                  <a:cxnSpLocks noChangeShapeType="1"/>
                  <a:stCxn id="200297" idx="6"/>
                  <a:endCxn id="20029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302" name="Group 622"/>
            <p:cNvGrpSpPr>
              <a:grpSpLocks/>
            </p:cNvGrpSpPr>
            <p:nvPr/>
          </p:nvGrpSpPr>
          <p:grpSpPr bwMode="auto">
            <a:xfrm>
              <a:off x="4800" y="2064"/>
              <a:ext cx="96" cy="96"/>
              <a:chOff x="1608" y="1704"/>
              <a:chExt cx="96" cy="96"/>
            </a:xfrm>
          </p:grpSpPr>
          <p:sp>
            <p:nvSpPr>
              <p:cNvPr id="200303" name="Rectangle 62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304" name="Group 624"/>
              <p:cNvGrpSpPr>
                <a:grpSpLocks/>
              </p:cNvGrpSpPr>
              <p:nvPr/>
            </p:nvGrpSpPr>
            <p:grpSpPr bwMode="auto">
              <a:xfrm>
                <a:off x="1632" y="1728"/>
                <a:ext cx="48" cy="48"/>
                <a:chOff x="1584" y="1776"/>
                <a:chExt cx="144" cy="144"/>
              </a:xfrm>
            </p:grpSpPr>
            <p:sp>
              <p:nvSpPr>
                <p:cNvPr id="200305" name="Oval 62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06" name="Oval 62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07" name="Oval 62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08" name="Oval 62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309" name="AutoShape 629"/>
                <p:cNvCxnSpPr>
                  <a:cxnSpLocks noChangeShapeType="1"/>
                  <a:stCxn id="200305" idx="6"/>
                  <a:endCxn id="20030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310" name="AutoShape 630"/>
                <p:cNvCxnSpPr>
                  <a:cxnSpLocks noChangeShapeType="1"/>
                  <a:stCxn id="200305" idx="5"/>
                  <a:endCxn id="20030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311" name="AutoShape 631"/>
                <p:cNvCxnSpPr>
                  <a:cxnSpLocks noChangeShapeType="1"/>
                  <a:stCxn id="200307" idx="6"/>
                  <a:endCxn id="20030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312" name="Group 632"/>
            <p:cNvGrpSpPr>
              <a:grpSpLocks/>
            </p:cNvGrpSpPr>
            <p:nvPr/>
          </p:nvGrpSpPr>
          <p:grpSpPr bwMode="auto">
            <a:xfrm>
              <a:off x="4512" y="2160"/>
              <a:ext cx="96" cy="96"/>
              <a:chOff x="1608" y="1704"/>
              <a:chExt cx="96" cy="96"/>
            </a:xfrm>
          </p:grpSpPr>
          <p:sp>
            <p:nvSpPr>
              <p:cNvPr id="200313" name="Rectangle 63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314" name="Group 634"/>
              <p:cNvGrpSpPr>
                <a:grpSpLocks/>
              </p:cNvGrpSpPr>
              <p:nvPr/>
            </p:nvGrpSpPr>
            <p:grpSpPr bwMode="auto">
              <a:xfrm>
                <a:off x="1632" y="1728"/>
                <a:ext cx="48" cy="48"/>
                <a:chOff x="1584" y="1776"/>
                <a:chExt cx="144" cy="144"/>
              </a:xfrm>
            </p:grpSpPr>
            <p:sp>
              <p:nvSpPr>
                <p:cNvPr id="200315" name="Oval 63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16" name="Oval 63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17" name="Oval 63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18" name="Oval 63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319" name="AutoShape 639"/>
                <p:cNvCxnSpPr>
                  <a:cxnSpLocks noChangeShapeType="1"/>
                  <a:stCxn id="200315" idx="6"/>
                  <a:endCxn id="20031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320" name="AutoShape 640"/>
                <p:cNvCxnSpPr>
                  <a:cxnSpLocks noChangeShapeType="1"/>
                  <a:stCxn id="200315" idx="5"/>
                  <a:endCxn id="20031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321" name="AutoShape 641"/>
                <p:cNvCxnSpPr>
                  <a:cxnSpLocks noChangeShapeType="1"/>
                  <a:stCxn id="200317" idx="6"/>
                  <a:endCxn id="20031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322" name="Group 642"/>
            <p:cNvGrpSpPr>
              <a:grpSpLocks/>
            </p:cNvGrpSpPr>
            <p:nvPr/>
          </p:nvGrpSpPr>
          <p:grpSpPr bwMode="auto">
            <a:xfrm>
              <a:off x="4608" y="2160"/>
              <a:ext cx="96" cy="96"/>
              <a:chOff x="1608" y="1704"/>
              <a:chExt cx="96" cy="96"/>
            </a:xfrm>
          </p:grpSpPr>
          <p:sp>
            <p:nvSpPr>
              <p:cNvPr id="200323" name="Rectangle 64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324" name="Group 644"/>
              <p:cNvGrpSpPr>
                <a:grpSpLocks/>
              </p:cNvGrpSpPr>
              <p:nvPr/>
            </p:nvGrpSpPr>
            <p:grpSpPr bwMode="auto">
              <a:xfrm>
                <a:off x="1632" y="1728"/>
                <a:ext cx="48" cy="48"/>
                <a:chOff x="1584" y="1776"/>
                <a:chExt cx="144" cy="144"/>
              </a:xfrm>
            </p:grpSpPr>
            <p:sp>
              <p:nvSpPr>
                <p:cNvPr id="200325" name="Oval 64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26" name="Oval 64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27" name="Oval 64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28" name="Oval 64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329" name="AutoShape 649"/>
                <p:cNvCxnSpPr>
                  <a:cxnSpLocks noChangeShapeType="1"/>
                  <a:stCxn id="200325" idx="6"/>
                  <a:endCxn id="20032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330" name="AutoShape 650"/>
                <p:cNvCxnSpPr>
                  <a:cxnSpLocks noChangeShapeType="1"/>
                  <a:stCxn id="200325" idx="5"/>
                  <a:endCxn id="20032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331" name="AutoShape 651"/>
                <p:cNvCxnSpPr>
                  <a:cxnSpLocks noChangeShapeType="1"/>
                  <a:stCxn id="200327" idx="6"/>
                  <a:endCxn id="20032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332" name="Group 652"/>
            <p:cNvGrpSpPr>
              <a:grpSpLocks/>
            </p:cNvGrpSpPr>
            <p:nvPr/>
          </p:nvGrpSpPr>
          <p:grpSpPr bwMode="auto">
            <a:xfrm>
              <a:off x="4704" y="2160"/>
              <a:ext cx="96" cy="96"/>
              <a:chOff x="1608" y="1704"/>
              <a:chExt cx="96" cy="96"/>
            </a:xfrm>
          </p:grpSpPr>
          <p:sp>
            <p:nvSpPr>
              <p:cNvPr id="200333" name="Rectangle 65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334" name="Group 654"/>
              <p:cNvGrpSpPr>
                <a:grpSpLocks/>
              </p:cNvGrpSpPr>
              <p:nvPr/>
            </p:nvGrpSpPr>
            <p:grpSpPr bwMode="auto">
              <a:xfrm>
                <a:off x="1632" y="1728"/>
                <a:ext cx="48" cy="48"/>
                <a:chOff x="1584" y="1776"/>
                <a:chExt cx="144" cy="144"/>
              </a:xfrm>
            </p:grpSpPr>
            <p:sp>
              <p:nvSpPr>
                <p:cNvPr id="200335" name="Oval 65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36" name="Oval 65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37" name="Oval 65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38" name="Oval 65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339" name="AutoShape 659"/>
                <p:cNvCxnSpPr>
                  <a:cxnSpLocks noChangeShapeType="1"/>
                  <a:stCxn id="200335" idx="6"/>
                  <a:endCxn id="20033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340" name="AutoShape 660"/>
                <p:cNvCxnSpPr>
                  <a:cxnSpLocks noChangeShapeType="1"/>
                  <a:stCxn id="200335" idx="5"/>
                  <a:endCxn id="20033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341" name="AutoShape 661"/>
                <p:cNvCxnSpPr>
                  <a:cxnSpLocks noChangeShapeType="1"/>
                  <a:stCxn id="200337" idx="6"/>
                  <a:endCxn id="20033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342" name="Group 662"/>
            <p:cNvGrpSpPr>
              <a:grpSpLocks/>
            </p:cNvGrpSpPr>
            <p:nvPr/>
          </p:nvGrpSpPr>
          <p:grpSpPr bwMode="auto">
            <a:xfrm>
              <a:off x="4800" y="2160"/>
              <a:ext cx="96" cy="96"/>
              <a:chOff x="1608" y="1704"/>
              <a:chExt cx="96" cy="96"/>
            </a:xfrm>
          </p:grpSpPr>
          <p:sp>
            <p:nvSpPr>
              <p:cNvPr id="200343" name="Rectangle 66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344" name="Group 664"/>
              <p:cNvGrpSpPr>
                <a:grpSpLocks/>
              </p:cNvGrpSpPr>
              <p:nvPr/>
            </p:nvGrpSpPr>
            <p:grpSpPr bwMode="auto">
              <a:xfrm>
                <a:off x="1632" y="1728"/>
                <a:ext cx="48" cy="48"/>
                <a:chOff x="1584" y="1776"/>
                <a:chExt cx="144" cy="144"/>
              </a:xfrm>
            </p:grpSpPr>
            <p:sp>
              <p:nvSpPr>
                <p:cNvPr id="200345" name="Oval 66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46" name="Oval 66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47" name="Oval 66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48" name="Oval 66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349" name="AutoShape 669"/>
                <p:cNvCxnSpPr>
                  <a:cxnSpLocks noChangeShapeType="1"/>
                  <a:stCxn id="200345" idx="6"/>
                  <a:endCxn id="20034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350" name="AutoShape 670"/>
                <p:cNvCxnSpPr>
                  <a:cxnSpLocks noChangeShapeType="1"/>
                  <a:stCxn id="200345" idx="5"/>
                  <a:endCxn id="20034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351" name="AutoShape 671"/>
                <p:cNvCxnSpPr>
                  <a:cxnSpLocks noChangeShapeType="1"/>
                  <a:stCxn id="200347" idx="6"/>
                  <a:endCxn id="20034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352" name="Group 672"/>
            <p:cNvGrpSpPr>
              <a:grpSpLocks/>
            </p:cNvGrpSpPr>
            <p:nvPr/>
          </p:nvGrpSpPr>
          <p:grpSpPr bwMode="auto">
            <a:xfrm>
              <a:off x="4512" y="1872"/>
              <a:ext cx="96" cy="96"/>
              <a:chOff x="1608" y="1704"/>
              <a:chExt cx="96" cy="96"/>
            </a:xfrm>
          </p:grpSpPr>
          <p:sp>
            <p:nvSpPr>
              <p:cNvPr id="200353" name="Rectangle 67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354" name="Group 674"/>
              <p:cNvGrpSpPr>
                <a:grpSpLocks/>
              </p:cNvGrpSpPr>
              <p:nvPr/>
            </p:nvGrpSpPr>
            <p:grpSpPr bwMode="auto">
              <a:xfrm>
                <a:off x="1632" y="1728"/>
                <a:ext cx="48" cy="48"/>
                <a:chOff x="1584" y="1776"/>
                <a:chExt cx="144" cy="144"/>
              </a:xfrm>
            </p:grpSpPr>
            <p:sp>
              <p:nvSpPr>
                <p:cNvPr id="200355" name="Oval 67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56" name="Oval 67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57" name="Oval 67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58" name="Oval 67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359" name="AutoShape 679"/>
                <p:cNvCxnSpPr>
                  <a:cxnSpLocks noChangeShapeType="1"/>
                  <a:stCxn id="200355" idx="6"/>
                  <a:endCxn id="20035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360" name="AutoShape 680"/>
                <p:cNvCxnSpPr>
                  <a:cxnSpLocks noChangeShapeType="1"/>
                  <a:stCxn id="200355" idx="5"/>
                  <a:endCxn id="20035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361" name="AutoShape 681"/>
                <p:cNvCxnSpPr>
                  <a:cxnSpLocks noChangeShapeType="1"/>
                  <a:stCxn id="200357" idx="6"/>
                  <a:endCxn id="20035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362" name="Group 682"/>
            <p:cNvGrpSpPr>
              <a:grpSpLocks/>
            </p:cNvGrpSpPr>
            <p:nvPr/>
          </p:nvGrpSpPr>
          <p:grpSpPr bwMode="auto">
            <a:xfrm>
              <a:off x="4608" y="1872"/>
              <a:ext cx="96" cy="96"/>
              <a:chOff x="1608" y="1704"/>
              <a:chExt cx="96" cy="96"/>
            </a:xfrm>
          </p:grpSpPr>
          <p:sp>
            <p:nvSpPr>
              <p:cNvPr id="200363" name="Rectangle 68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364" name="Group 684"/>
              <p:cNvGrpSpPr>
                <a:grpSpLocks/>
              </p:cNvGrpSpPr>
              <p:nvPr/>
            </p:nvGrpSpPr>
            <p:grpSpPr bwMode="auto">
              <a:xfrm>
                <a:off x="1632" y="1728"/>
                <a:ext cx="48" cy="48"/>
                <a:chOff x="1584" y="1776"/>
                <a:chExt cx="144" cy="144"/>
              </a:xfrm>
            </p:grpSpPr>
            <p:sp>
              <p:nvSpPr>
                <p:cNvPr id="200365" name="Oval 68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66" name="Oval 68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67" name="Oval 68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68" name="Oval 68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369" name="AutoShape 689"/>
                <p:cNvCxnSpPr>
                  <a:cxnSpLocks noChangeShapeType="1"/>
                  <a:stCxn id="200365" idx="6"/>
                  <a:endCxn id="20036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370" name="AutoShape 690"/>
                <p:cNvCxnSpPr>
                  <a:cxnSpLocks noChangeShapeType="1"/>
                  <a:stCxn id="200365" idx="5"/>
                  <a:endCxn id="20036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371" name="AutoShape 691"/>
                <p:cNvCxnSpPr>
                  <a:cxnSpLocks noChangeShapeType="1"/>
                  <a:stCxn id="200367" idx="6"/>
                  <a:endCxn id="20036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372" name="Group 692"/>
            <p:cNvGrpSpPr>
              <a:grpSpLocks/>
            </p:cNvGrpSpPr>
            <p:nvPr/>
          </p:nvGrpSpPr>
          <p:grpSpPr bwMode="auto">
            <a:xfrm>
              <a:off x="4704" y="1872"/>
              <a:ext cx="96" cy="96"/>
              <a:chOff x="1608" y="1704"/>
              <a:chExt cx="96" cy="96"/>
            </a:xfrm>
          </p:grpSpPr>
          <p:sp>
            <p:nvSpPr>
              <p:cNvPr id="200373" name="Rectangle 69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374" name="Group 694"/>
              <p:cNvGrpSpPr>
                <a:grpSpLocks/>
              </p:cNvGrpSpPr>
              <p:nvPr/>
            </p:nvGrpSpPr>
            <p:grpSpPr bwMode="auto">
              <a:xfrm>
                <a:off x="1632" y="1728"/>
                <a:ext cx="48" cy="48"/>
                <a:chOff x="1584" y="1776"/>
                <a:chExt cx="144" cy="144"/>
              </a:xfrm>
            </p:grpSpPr>
            <p:sp>
              <p:nvSpPr>
                <p:cNvPr id="200375" name="Oval 69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76" name="Oval 69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77" name="Oval 69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78" name="Oval 69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379" name="AutoShape 699"/>
                <p:cNvCxnSpPr>
                  <a:cxnSpLocks noChangeShapeType="1"/>
                  <a:stCxn id="200375" idx="6"/>
                  <a:endCxn id="20037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380" name="AutoShape 700"/>
                <p:cNvCxnSpPr>
                  <a:cxnSpLocks noChangeShapeType="1"/>
                  <a:stCxn id="200375" idx="5"/>
                  <a:endCxn id="20037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381" name="AutoShape 701"/>
                <p:cNvCxnSpPr>
                  <a:cxnSpLocks noChangeShapeType="1"/>
                  <a:stCxn id="200377" idx="6"/>
                  <a:endCxn id="20037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382" name="Group 702"/>
            <p:cNvGrpSpPr>
              <a:grpSpLocks/>
            </p:cNvGrpSpPr>
            <p:nvPr/>
          </p:nvGrpSpPr>
          <p:grpSpPr bwMode="auto">
            <a:xfrm>
              <a:off x="4800" y="1872"/>
              <a:ext cx="96" cy="96"/>
              <a:chOff x="1608" y="1704"/>
              <a:chExt cx="96" cy="96"/>
            </a:xfrm>
          </p:grpSpPr>
          <p:sp>
            <p:nvSpPr>
              <p:cNvPr id="200383" name="Rectangle 70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384" name="Group 704"/>
              <p:cNvGrpSpPr>
                <a:grpSpLocks/>
              </p:cNvGrpSpPr>
              <p:nvPr/>
            </p:nvGrpSpPr>
            <p:grpSpPr bwMode="auto">
              <a:xfrm>
                <a:off x="1632" y="1728"/>
                <a:ext cx="48" cy="48"/>
                <a:chOff x="1584" y="1776"/>
                <a:chExt cx="144" cy="144"/>
              </a:xfrm>
            </p:grpSpPr>
            <p:sp>
              <p:nvSpPr>
                <p:cNvPr id="200385" name="Oval 70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86" name="Oval 70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87" name="Oval 70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88" name="Oval 70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389" name="AutoShape 709"/>
                <p:cNvCxnSpPr>
                  <a:cxnSpLocks noChangeShapeType="1"/>
                  <a:stCxn id="200385" idx="6"/>
                  <a:endCxn id="20038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390" name="AutoShape 710"/>
                <p:cNvCxnSpPr>
                  <a:cxnSpLocks noChangeShapeType="1"/>
                  <a:stCxn id="200385" idx="5"/>
                  <a:endCxn id="20038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391" name="AutoShape 711"/>
                <p:cNvCxnSpPr>
                  <a:cxnSpLocks noChangeShapeType="1"/>
                  <a:stCxn id="200387" idx="6"/>
                  <a:endCxn id="20038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392" name="Group 712"/>
            <p:cNvGrpSpPr>
              <a:grpSpLocks/>
            </p:cNvGrpSpPr>
            <p:nvPr/>
          </p:nvGrpSpPr>
          <p:grpSpPr bwMode="auto">
            <a:xfrm>
              <a:off x="4512" y="1968"/>
              <a:ext cx="96" cy="96"/>
              <a:chOff x="1608" y="1704"/>
              <a:chExt cx="96" cy="96"/>
            </a:xfrm>
          </p:grpSpPr>
          <p:sp>
            <p:nvSpPr>
              <p:cNvPr id="200393" name="Rectangle 71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394" name="Group 714"/>
              <p:cNvGrpSpPr>
                <a:grpSpLocks/>
              </p:cNvGrpSpPr>
              <p:nvPr/>
            </p:nvGrpSpPr>
            <p:grpSpPr bwMode="auto">
              <a:xfrm>
                <a:off x="1632" y="1728"/>
                <a:ext cx="48" cy="48"/>
                <a:chOff x="1584" y="1776"/>
                <a:chExt cx="144" cy="144"/>
              </a:xfrm>
            </p:grpSpPr>
            <p:sp>
              <p:nvSpPr>
                <p:cNvPr id="200395" name="Oval 71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96" name="Oval 71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97" name="Oval 71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398" name="Oval 71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399" name="AutoShape 719"/>
                <p:cNvCxnSpPr>
                  <a:cxnSpLocks noChangeShapeType="1"/>
                  <a:stCxn id="200395" idx="6"/>
                  <a:endCxn id="20039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400" name="AutoShape 720"/>
                <p:cNvCxnSpPr>
                  <a:cxnSpLocks noChangeShapeType="1"/>
                  <a:stCxn id="200395" idx="5"/>
                  <a:endCxn id="20039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401" name="AutoShape 721"/>
                <p:cNvCxnSpPr>
                  <a:cxnSpLocks noChangeShapeType="1"/>
                  <a:stCxn id="200397" idx="6"/>
                  <a:endCxn id="20039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402" name="Group 722"/>
            <p:cNvGrpSpPr>
              <a:grpSpLocks/>
            </p:cNvGrpSpPr>
            <p:nvPr/>
          </p:nvGrpSpPr>
          <p:grpSpPr bwMode="auto">
            <a:xfrm>
              <a:off x="4608" y="1968"/>
              <a:ext cx="96" cy="96"/>
              <a:chOff x="1608" y="1704"/>
              <a:chExt cx="96" cy="96"/>
            </a:xfrm>
          </p:grpSpPr>
          <p:sp>
            <p:nvSpPr>
              <p:cNvPr id="200403" name="Rectangle 72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404" name="Group 724"/>
              <p:cNvGrpSpPr>
                <a:grpSpLocks/>
              </p:cNvGrpSpPr>
              <p:nvPr/>
            </p:nvGrpSpPr>
            <p:grpSpPr bwMode="auto">
              <a:xfrm>
                <a:off x="1632" y="1728"/>
                <a:ext cx="48" cy="48"/>
                <a:chOff x="1584" y="1776"/>
                <a:chExt cx="144" cy="144"/>
              </a:xfrm>
            </p:grpSpPr>
            <p:sp>
              <p:nvSpPr>
                <p:cNvPr id="200405" name="Oval 72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06" name="Oval 72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07" name="Oval 72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08" name="Oval 72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409" name="AutoShape 729"/>
                <p:cNvCxnSpPr>
                  <a:cxnSpLocks noChangeShapeType="1"/>
                  <a:stCxn id="200405" idx="6"/>
                  <a:endCxn id="20040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410" name="AutoShape 730"/>
                <p:cNvCxnSpPr>
                  <a:cxnSpLocks noChangeShapeType="1"/>
                  <a:stCxn id="200405" idx="5"/>
                  <a:endCxn id="20040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411" name="AutoShape 731"/>
                <p:cNvCxnSpPr>
                  <a:cxnSpLocks noChangeShapeType="1"/>
                  <a:stCxn id="200407" idx="6"/>
                  <a:endCxn id="20040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412" name="Group 732"/>
            <p:cNvGrpSpPr>
              <a:grpSpLocks/>
            </p:cNvGrpSpPr>
            <p:nvPr/>
          </p:nvGrpSpPr>
          <p:grpSpPr bwMode="auto">
            <a:xfrm>
              <a:off x="4704" y="1968"/>
              <a:ext cx="96" cy="96"/>
              <a:chOff x="1608" y="1704"/>
              <a:chExt cx="96" cy="96"/>
            </a:xfrm>
          </p:grpSpPr>
          <p:sp>
            <p:nvSpPr>
              <p:cNvPr id="200413" name="Rectangle 73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414" name="Group 734"/>
              <p:cNvGrpSpPr>
                <a:grpSpLocks/>
              </p:cNvGrpSpPr>
              <p:nvPr/>
            </p:nvGrpSpPr>
            <p:grpSpPr bwMode="auto">
              <a:xfrm>
                <a:off x="1632" y="1728"/>
                <a:ext cx="48" cy="48"/>
                <a:chOff x="1584" y="1776"/>
                <a:chExt cx="144" cy="144"/>
              </a:xfrm>
            </p:grpSpPr>
            <p:sp>
              <p:nvSpPr>
                <p:cNvPr id="200415" name="Oval 73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16" name="Oval 73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17" name="Oval 73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18" name="Oval 73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419" name="AutoShape 739"/>
                <p:cNvCxnSpPr>
                  <a:cxnSpLocks noChangeShapeType="1"/>
                  <a:stCxn id="200415" idx="6"/>
                  <a:endCxn id="20041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420" name="AutoShape 740"/>
                <p:cNvCxnSpPr>
                  <a:cxnSpLocks noChangeShapeType="1"/>
                  <a:stCxn id="200415" idx="5"/>
                  <a:endCxn id="20041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421" name="AutoShape 741"/>
                <p:cNvCxnSpPr>
                  <a:cxnSpLocks noChangeShapeType="1"/>
                  <a:stCxn id="200417" idx="6"/>
                  <a:endCxn id="20041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422" name="Group 742"/>
            <p:cNvGrpSpPr>
              <a:grpSpLocks/>
            </p:cNvGrpSpPr>
            <p:nvPr/>
          </p:nvGrpSpPr>
          <p:grpSpPr bwMode="auto">
            <a:xfrm>
              <a:off x="4800" y="1968"/>
              <a:ext cx="96" cy="96"/>
              <a:chOff x="1608" y="1704"/>
              <a:chExt cx="96" cy="96"/>
            </a:xfrm>
          </p:grpSpPr>
          <p:sp>
            <p:nvSpPr>
              <p:cNvPr id="200423" name="Rectangle 74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424" name="Group 744"/>
              <p:cNvGrpSpPr>
                <a:grpSpLocks/>
              </p:cNvGrpSpPr>
              <p:nvPr/>
            </p:nvGrpSpPr>
            <p:grpSpPr bwMode="auto">
              <a:xfrm>
                <a:off x="1632" y="1728"/>
                <a:ext cx="48" cy="48"/>
                <a:chOff x="1584" y="1776"/>
                <a:chExt cx="144" cy="144"/>
              </a:xfrm>
            </p:grpSpPr>
            <p:sp>
              <p:nvSpPr>
                <p:cNvPr id="200425" name="Oval 74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26" name="Oval 74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27" name="Oval 74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28" name="Oval 74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429" name="AutoShape 749"/>
                <p:cNvCxnSpPr>
                  <a:cxnSpLocks noChangeShapeType="1"/>
                  <a:stCxn id="200425" idx="6"/>
                  <a:endCxn id="20042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430" name="AutoShape 750"/>
                <p:cNvCxnSpPr>
                  <a:cxnSpLocks noChangeShapeType="1"/>
                  <a:stCxn id="200425" idx="5"/>
                  <a:endCxn id="20042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431" name="AutoShape 751"/>
                <p:cNvCxnSpPr>
                  <a:cxnSpLocks noChangeShapeType="1"/>
                  <a:stCxn id="200427" idx="6"/>
                  <a:endCxn id="20042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432" name="Group 752"/>
            <p:cNvGrpSpPr>
              <a:grpSpLocks/>
            </p:cNvGrpSpPr>
            <p:nvPr/>
          </p:nvGrpSpPr>
          <p:grpSpPr bwMode="auto">
            <a:xfrm>
              <a:off x="4512" y="1680"/>
              <a:ext cx="96" cy="96"/>
              <a:chOff x="1608" y="1704"/>
              <a:chExt cx="96" cy="96"/>
            </a:xfrm>
          </p:grpSpPr>
          <p:sp>
            <p:nvSpPr>
              <p:cNvPr id="200433" name="Rectangle 75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434" name="Group 754"/>
              <p:cNvGrpSpPr>
                <a:grpSpLocks/>
              </p:cNvGrpSpPr>
              <p:nvPr/>
            </p:nvGrpSpPr>
            <p:grpSpPr bwMode="auto">
              <a:xfrm>
                <a:off x="1632" y="1728"/>
                <a:ext cx="48" cy="48"/>
                <a:chOff x="1584" y="1776"/>
                <a:chExt cx="144" cy="144"/>
              </a:xfrm>
            </p:grpSpPr>
            <p:sp>
              <p:nvSpPr>
                <p:cNvPr id="200435" name="Oval 75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36" name="Oval 75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37" name="Oval 75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38" name="Oval 75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439" name="AutoShape 759"/>
                <p:cNvCxnSpPr>
                  <a:cxnSpLocks noChangeShapeType="1"/>
                  <a:stCxn id="200435" idx="6"/>
                  <a:endCxn id="20043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440" name="AutoShape 760"/>
                <p:cNvCxnSpPr>
                  <a:cxnSpLocks noChangeShapeType="1"/>
                  <a:stCxn id="200435" idx="5"/>
                  <a:endCxn id="20043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441" name="AutoShape 761"/>
                <p:cNvCxnSpPr>
                  <a:cxnSpLocks noChangeShapeType="1"/>
                  <a:stCxn id="200437" idx="6"/>
                  <a:endCxn id="20043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442" name="Group 762"/>
            <p:cNvGrpSpPr>
              <a:grpSpLocks/>
            </p:cNvGrpSpPr>
            <p:nvPr/>
          </p:nvGrpSpPr>
          <p:grpSpPr bwMode="auto">
            <a:xfrm>
              <a:off x="4608" y="1680"/>
              <a:ext cx="96" cy="96"/>
              <a:chOff x="1608" y="1704"/>
              <a:chExt cx="96" cy="96"/>
            </a:xfrm>
          </p:grpSpPr>
          <p:sp>
            <p:nvSpPr>
              <p:cNvPr id="200443" name="Rectangle 76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444" name="Group 764"/>
              <p:cNvGrpSpPr>
                <a:grpSpLocks/>
              </p:cNvGrpSpPr>
              <p:nvPr/>
            </p:nvGrpSpPr>
            <p:grpSpPr bwMode="auto">
              <a:xfrm>
                <a:off x="1632" y="1728"/>
                <a:ext cx="48" cy="48"/>
                <a:chOff x="1584" y="1776"/>
                <a:chExt cx="144" cy="144"/>
              </a:xfrm>
            </p:grpSpPr>
            <p:sp>
              <p:nvSpPr>
                <p:cNvPr id="200445" name="Oval 76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46" name="Oval 76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47" name="Oval 76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48" name="Oval 76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449" name="AutoShape 769"/>
                <p:cNvCxnSpPr>
                  <a:cxnSpLocks noChangeShapeType="1"/>
                  <a:stCxn id="200445" idx="6"/>
                  <a:endCxn id="20044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450" name="AutoShape 770"/>
                <p:cNvCxnSpPr>
                  <a:cxnSpLocks noChangeShapeType="1"/>
                  <a:stCxn id="200445" idx="5"/>
                  <a:endCxn id="20044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451" name="AutoShape 771"/>
                <p:cNvCxnSpPr>
                  <a:cxnSpLocks noChangeShapeType="1"/>
                  <a:stCxn id="200447" idx="6"/>
                  <a:endCxn id="20044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452" name="Group 772"/>
            <p:cNvGrpSpPr>
              <a:grpSpLocks/>
            </p:cNvGrpSpPr>
            <p:nvPr/>
          </p:nvGrpSpPr>
          <p:grpSpPr bwMode="auto">
            <a:xfrm>
              <a:off x="4704" y="1680"/>
              <a:ext cx="96" cy="96"/>
              <a:chOff x="1608" y="1704"/>
              <a:chExt cx="96" cy="96"/>
            </a:xfrm>
          </p:grpSpPr>
          <p:sp>
            <p:nvSpPr>
              <p:cNvPr id="200453" name="Rectangle 77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454" name="Group 774"/>
              <p:cNvGrpSpPr>
                <a:grpSpLocks/>
              </p:cNvGrpSpPr>
              <p:nvPr/>
            </p:nvGrpSpPr>
            <p:grpSpPr bwMode="auto">
              <a:xfrm>
                <a:off x="1632" y="1728"/>
                <a:ext cx="48" cy="48"/>
                <a:chOff x="1584" y="1776"/>
                <a:chExt cx="144" cy="144"/>
              </a:xfrm>
            </p:grpSpPr>
            <p:sp>
              <p:nvSpPr>
                <p:cNvPr id="200455" name="Oval 77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56" name="Oval 77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57" name="Oval 77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58" name="Oval 77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459" name="AutoShape 779"/>
                <p:cNvCxnSpPr>
                  <a:cxnSpLocks noChangeShapeType="1"/>
                  <a:stCxn id="200455" idx="6"/>
                  <a:endCxn id="20045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460" name="AutoShape 780"/>
                <p:cNvCxnSpPr>
                  <a:cxnSpLocks noChangeShapeType="1"/>
                  <a:stCxn id="200455" idx="5"/>
                  <a:endCxn id="20045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461" name="AutoShape 781"/>
                <p:cNvCxnSpPr>
                  <a:cxnSpLocks noChangeShapeType="1"/>
                  <a:stCxn id="200457" idx="6"/>
                  <a:endCxn id="20045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462" name="Group 782"/>
            <p:cNvGrpSpPr>
              <a:grpSpLocks/>
            </p:cNvGrpSpPr>
            <p:nvPr/>
          </p:nvGrpSpPr>
          <p:grpSpPr bwMode="auto">
            <a:xfrm>
              <a:off x="4800" y="1680"/>
              <a:ext cx="96" cy="96"/>
              <a:chOff x="1608" y="1704"/>
              <a:chExt cx="96" cy="96"/>
            </a:xfrm>
          </p:grpSpPr>
          <p:sp>
            <p:nvSpPr>
              <p:cNvPr id="200463" name="Rectangle 78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464" name="Group 784"/>
              <p:cNvGrpSpPr>
                <a:grpSpLocks/>
              </p:cNvGrpSpPr>
              <p:nvPr/>
            </p:nvGrpSpPr>
            <p:grpSpPr bwMode="auto">
              <a:xfrm>
                <a:off x="1632" y="1728"/>
                <a:ext cx="48" cy="48"/>
                <a:chOff x="1584" y="1776"/>
                <a:chExt cx="144" cy="144"/>
              </a:xfrm>
            </p:grpSpPr>
            <p:sp>
              <p:nvSpPr>
                <p:cNvPr id="200465" name="Oval 78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66" name="Oval 78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67" name="Oval 78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68" name="Oval 78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469" name="AutoShape 789"/>
                <p:cNvCxnSpPr>
                  <a:cxnSpLocks noChangeShapeType="1"/>
                  <a:stCxn id="200465" idx="6"/>
                  <a:endCxn id="20046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470" name="AutoShape 790"/>
                <p:cNvCxnSpPr>
                  <a:cxnSpLocks noChangeShapeType="1"/>
                  <a:stCxn id="200465" idx="5"/>
                  <a:endCxn id="20046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471" name="AutoShape 791"/>
                <p:cNvCxnSpPr>
                  <a:cxnSpLocks noChangeShapeType="1"/>
                  <a:stCxn id="200467" idx="6"/>
                  <a:endCxn id="20046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472" name="Group 792"/>
            <p:cNvGrpSpPr>
              <a:grpSpLocks/>
            </p:cNvGrpSpPr>
            <p:nvPr/>
          </p:nvGrpSpPr>
          <p:grpSpPr bwMode="auto">
            <a:xfrm>
              <a:off x="4512" y="1776"/>
              <a:ext cx="96" cy="96"/>
              <a:chOff x="1608" y="1704"/>
              <a:chExt cx="96" cy="96"/>
            </a:xfrm>
          </p:grpSpPr>
          <p:sp>
            <p:nvSpPr>
              <p:cNvPr id="200473" name="Rectangle 79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474" name="Group 794"/>
              <p:cNvGrpSpPr>
                <a:grpSpLocks/>
              </p:cNvGrpSpPr>
              <p:nvPr/>
            </p:nvGrpSpPr>
            <p:grpSpPr bwMode="auto">
              <a:xfrm>
                <a:off x="1632" y="1728"/>
                <a:ext cx="48" cy="48"/>
                <a:chOff x="1584" y="1776"/>
                <a:chExt cx="144" cy="144"/>
              </a:xfrm>
            </p:grpSpPr>
            <p:sp>
              <p:nvSpPr>
                <p:cNvPr id="200475" name="Oval 79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76" name="Oval 79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77" name="Oval 79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78" name="Oval 79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479" name="AutoShape 799"/>
                <p:cNvCxnSpPr>
                  <a:cxnSpLocks noChangeShapeType="1"/>
                  <a:stCxn id="200475" idx="6"/>
                  <a:endCxn id="20047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480" name="AutoShape 800"/>
                <p:cNvCxnSpPr>
                  <a:cxnSpLocks noChangeShapeType="1"/>
                  <a:stCxn id="200475" idx="5"/>
                  <a:endCxn id="20047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481" name="AutoShape 801"/>
                <p:cNvCxnSpPr>
                  <a:cxnSpLocks noChangeShapeType="1"/>
                  <a:stCxn id="200477" idx="6"/>
                  <a:endCxn id="20047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482" name="Group 802"/>
            <p:cNvGrpSpPr>
              <a:grpSpLocks/>
            </p:cNvGrpSpPr>
            <p:nvPr/>
          </p:nvGrpSpPr>
          <p:grpSpPr bwMode="auto">
            <a:xfrm>
              <a:off x="4608" y="1776"/>
              <a:ext cx="96" cy="96"/>
              <a:chOff x="1608" y="1704"/>
              <a:chExt cx="96" cy="96"/>
            </a:xfrm>
          </p:grpSpPr>
          <p:sp>
            <p:nvSpPr>
              <p:cNvPr id="200483" name="Rectangle 80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484" name="Group 804"/>
              <p:cNvGrpSpPr>
                <a:grpSpLocks/>
              </p:cNvGrpSpPr>
              <p:nvPr/>
            </p:nvGrpSpPr>
            <p:grpSpPr bwMode="auto">
              <a:xfrm>
                <a:off x="1632" y="1728"/>
                <a:ext cx="48" cy="48"/>
                <a:chOff x="1584" y="1776"/>
                <a:chExt cx="144" cy="144"/>
              </a:xfrm>
            </p:grpSpPr>
            <p:sp>
              <p:nvSpPr>
                <p:cNvPr id="200485" name="Oval 80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86" name="Oval 80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87" name="Oval 80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88" name="Oval 80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489" name="AutoShape 809"/>
                <p:cNvCxnSpPr>
                  <a:cxnSpLocks noChangeShapeType="1"/>
                  <a:stCxn id="200485" idx="6"/>
                  <a:endCxn id="20048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490" name="AutoShape 810"/>
                <p:cNvCxnSpPr>
                  <a:cxnSpLocks noChangeShapeType="1"/>
                  <a:stCxn id="200485" idx="5"/>
                  <a:endCxn id="20048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491" name="AutoShape 811"/>
                <p:cNvCxnSpPr>
                  <a:cxnSpLocks noChangeShapeType="1"/>
                  <a:stCxn id="200487" idx="6"/>
                  <a:endCxn id="20048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492" name="Group 812"/>
            <p:cNvGrpSpPr>
              <a:grpSpLocks/>
            </p:cNvGrpSpPr>
            <p:nvPr/>
          </p:nvGrpSpPr>
          <p:grpSpPr bwMode="auto">
            <a:xfrm>
              <a:off x="4704" y="1776"/>
              <a:ext cx="96" cy="96"/>
              <a:chOff x="1608" y="1704"/>
              <a:chExt cx="96" cy="96"/>
            </a:xfrm>
          </p:grpSpPr>
          <p:sp>
            <p:nvSpPr>
              <p:cNvPr id="200493" name="Rectangle 81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494" name="Group 814"/>
              <p:cNvGrpSpPr>
                <a:grpSpLocks/>
              </p:cNvGrpSpPr>
              <p:nvPr/>
            </p:nvGrpSpPr>
            <p:grpSpPr bwMode="auto">
              <a:xfrm>
                <a:off x="1632" y="1728"/>
                <a:ext cx="48" cy="48"/>
                <a:chOff x="1584" y="1776"/>
                <a:chExt cx="144" cy="144"/>
              </a:xfrm>
            </p:grpSpPr>
            <p:sp>
              <p:nvSpPr>
                <p:cNvPr id="200495" name="Oval 81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96" name="Oval 81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97" name="Oval 81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498" name="Oval 81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499" name="AutoShape 819"/>
                <p:cNvCxnSpPr>
                  <a:cxnSpLocks noChangeShapeType="1"/>
                  <a:stCxn id="200495" idx="6"/>
                  <a:endCxn id="20049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500" name="AutoShape 820"/>
                <p:cNvCxnSpPr>
                  <a:cxnSpLocks noChangeShapeType="1"/>
                  <a:stCxn id="200495" idx="5"/>
                  <a:endCxn id="20049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501" name="AutoShape 821"/>
                <p:cNvCxnSpPr>
                  <a:cxnSpLocks noChangeShapeType="1"/>
                  <a:stCxn id="200497" idx="6"/>
                  <a:endCxn id="200498"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0502" name="Group 822"/>
            <p:cNvGrpSpPr>
              <a:grpSpLocks/>
            </p:cNvGrpSpPr>
            <p:nvPr/>
          </p:nvGrpSpPr>
          <p:grpSpPr bwMode="auto">
            <a:xfrm>
              <a:off x="4800" y="1776"/>
              <a:ext cx="96" cy="96"/>
              <a:chOff x="1608" y="1704"/>
              <a:chExt cx="96" cy="96"/>
            </a:xfrm>
          </p:grpSpPr>
          <p:sp>
            <p:nvSpPr>
              <p:cNvPr id="200503" name="Rectangle 823"/>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0504" name="Group 824"/>
              <p:cNvGrpSpPr>
                <a:grpSpLocks/>
              </p:cNvGrpSpPr>
              <p:nvPr/>
            </p:nvGrpSpPr>
            <p:grpSpPr bwMode="auto">
              <a:xfrm>
                <a:off x="1632" y="1728"/>
                <a:ext cx="48" cy="48"/>
                <a:chOff x="1584" y="1776"/>
                <a:chExt cx="144" cy="144"/>
              </a:xfrm>
            </p:grpSpPr>
            <p:sp>
              <p:nvSpPr>
                <p:cNvPr id="200505" name="Oval 825"/>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506" name="Oval 826"/>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507" name="Oval 827"/>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508" name="Oval 828"/>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509" name="AutoShape 829"/>
                <p:cNvCxnSpPr>
                  <a:cxnSpLocks noChangeShapeType="1"/>
                  <a:stCxn id="200505" idx="6"/>
                  <a:endCxn id="200506"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0510" name="AutoShape 830"/>
                <p:cNvCxnSpPr>
                  <a:cxnSpLocks noChangeShapeType="1"/>
                  <a:stCxn id="200505" idx="5"/>
                  <a:endCxn id="200508"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0511" name="AutoShape 831"/>
                <p:cNvCxnSpPr>
                  <a:cxnSpLocks noChangeShapeType="1"/>
                  <a:stCxn id="200507" idx="6"/>
                  <a:endCxn id="200508" idx="2"/>
                </p:cNvCxnSpPr>
                <p:nvPr/>
              </p:nvCxnSpPr>
              <p:spPr bwMode="auto">
                <a:xfrm>
                  <a:off x="1632" y="1896"/>
                  <a:ext cx="48" cy="0"/>
                </a:xfrm>
                <a:prstGeom prst="straightConnector1">
                  <a:avLst/>
                </a:prstGeom>
                <a:noFill/>
                <a:ln w="9525">
                  <a:solidFill>
                    <a:schemeClr val="tx1"/>
                  </a:solidFill>
                  <a:round/>
                  <a:headEnd/>
                  <a:tailEnd/>
                </a:ln>
                <a:effectLst/>
              </p:spPr>
            </p:cxnSp>
          </p:grpSp>
        </p:grpSp>
        <p:sp>
          <p:nvSpPr>
            <p:cNvPr id="200512" name="Rectangle 832"/>
            <p:cNvSpPr>
              <a:spLocks noChangeArrowheads="1"/>
            </p:cNvSpPr>
            <p:nvPr/>
          </p:nvSpPr>
          <p:spPr bwMode="auto">
            <a:xfrm>
              <a:off x="3744" y="1824"/>
              <a:ext cx="336" cy="48"/>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513" name="Rectangle 833"/>
            <p:cNvSpPr>
              <a:spLocks noChangeArrowheads="1"/>
            </p:cNvSpPr>
            <p:nvPr/>
          </p:nvSpPr>
          <p:spPr bwMode="auto">
            <a:xfrm>
              <a:off x="2976" y="1776"/>
              <a:ext cx="672" cy="144"/>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000000"/>
                  </a:solidFill>
                  <a:latin typeface="Gill Sans MT" pitchFamily="34" charset="0"/>
                </a:rPr>
                <a:t>PC Hash</a:t>
              </a:r>
            </a:p>
          </p:txBody>
        </p:sp>
        <p:sp>
          <p:nvSpPr>
            <p:cNvPr id="200514" name="Rectangle 834"/>
            <p:cNvSpPr>
              <a:spLocks noChangeArrowheads="1"/>
            </p:cNvSpPr>
            <p:nvPr/>
          </p:nvSpPr>
          <p:spPr bwMode="auto">
            <a:xfrm>
              <a:off x="3068" y="2400"/>
              <a:ext cx="676" cy="48"/>
            </a:xfrm>
            <a:prstGeom prst="rect">
              <a:avLst/>
            </a:prstGeom>
            <a:solidFill>
              <a:schemeClr val="accent1"/>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515" name="Rectangle 835"/>
            <p:cNvSpPr>
              <a:spLocks noChangeArrowheads="1"/>
            </p:cNvSpPr>
            <p:nvPr/>
          </p:nvSpPr>
          <p:spPr bwMode="auto">
            <a:xfrm>
              <a:off x="3744" y="2400"/>
              <a:ext cx="336" cy="48"/>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0516" name="AutoShape 836"/>
            <p:cNvCxnSpPr>
              <a:cxnSpLocks noChangeShapeType="1"/>
              <a:stCxn id="200512" idx="2"/>
              <a:endCxn id="200515" idx="0"/>
            </p:cNvCxnSpPr>
            <p:nvPr/>
          </p:nvCxnSpPr>
          <p:spPr bwMode="auto">
            <a:xfrm>
              <a:off x="3912" y="1872"/>
              <a:ext cx="0" cy="528"/>
            </a:xfrm>
            <a:prstGeom prst="straightConnector1">
              <a:avLst/>
            </a:prstGeom>
            <a:noFill/>
            <a:ln w="9525">
              <a:solidFill>
                <a:schemeClr val="tx1"/>
              </a:solidFill>
              <a:round/>
              <a:headEnd/>
              <a:tailEnd type="triangle" w="med" len="med"/>
            </a:ln>
            <a:effectLst/>
          </p:spPr>
        </p:cxnSp>
        <p:cxnSp>
          <p:nvCxnSpPr>
            <p:cNvPr id="200517" name="AutoShape 837"/>
            <p:cNvCxnSpPr>
              <a:cxnSpLocks noChangeShapeType="1"/>
              <a:stCxn id="200513" idx="2"/>
            </p:cNvCxnSpPr>
            <p:nvPr/>
          </p:nvCxnSpPr>
          <p:spPr bwMode="auto">
            <a:xfrm>
              <a:off x="3312" y="1920"/>
              <a:ext cx="0" cy="480"/>
            </a:xfrm>
            <a:prstGeom prst="straightConnector1">
              <a:avLst/>
            </a:prstGeom>
            <a:noFill/>
            <a:ln w="9525">
              <a:solidFill>
                <a:schemeClr val="tx1"/>
              </a:solidFill>
              <a:round/>
              <a:headEnd/>
              <a:tailEnd type="triangle" w="med" len="med"/>
            </a:ln>
            <a:effectLst/>
          </p:spPr>
        </p:cxnSp>
        <p:sp>
          <p:nvSpPr>
            <p:cNvPr id="200518" name="Line 838"/>
            <p:cNvSpPr>
              <a:spLocks noChangeShapeType="1"/>
            </p:cNvSpPr>
            <p:nvPr/>
          </p:nvSpPr>
          <p:spPr bwMode="auto">
            <a:xfrm flipV="1">
              <a:off x="3261" y="2112"/>
              <a:ext cx="96" cy="48"/>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200519" name="Line 839"/>
            <p:cNvSpPr>
              <a:spLocks noChangeShapeType="1"/>
            </p:cNvSpPr>
            <p:nvPr/>
          </p:nvSpPr>
          <p:spPr bwMode="auto">
            <a:xfrm flipV="1">
              <a:off x="3868" y="2208"/>
              <a:ext cx="96" cy="48"/>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200520" name="Text Box 840"/>
            <p:cNvSpPr txBox="1">
              <a:spLocks noChangeArrowheads="1"/>
            </p:cNvSpPr>
            <p:nvPr/>
          </p:nvSpPr>
          <p:spPr bwMode="auto">
            <a:xfrm>
              <a:off x="3309" y="1978"/>
              <a:ext cx="188" cy="23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dirty="0">
                  <a:solidFill>
                    <a:srgbClr val="000000"/>
                  </a:solidFill>
                  <a:latin typeface="Gill Sans MT" pitchFamily="34" charset="0"/>
                </a:rPr>
                <a:t>b</a:t>
              </a:r>
            </a:p>
          </p:txBody>
        </p:sp>
        <p:sp>
          <p:nvSpPr>
            <p:cNvPr id="200521" name="Text Box 841"/>
            <p:cNvSpPr txBox="1">
              <a:spLocks noChangeArrowheads="1"/>
            </p:cNvSpPr>
            <p:nvPr/>
          </p:nvSpPr>
          <p:spPr bwMode="auto">
            <a:xfrm>
              <a:off x="3912" y="2113"/>
              <a:ext cx="188" cy="231"/>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dirty="0">
                  <a:solidFill>
                    <a:srgbClr val="000000"/>
                  </a:solidFill>
                  <a:latin typeface="Gill Sans MT" pitchFamily="34" charset="0"/>
                </a:rPr>
                <a:t>h</a:t>
              </a:r>
            </a:p>
          </p:txBody>
        </p:sp>
        <p:sp>
          <p:nvSpPr>
            <p:cNvPr id="200522" name="Oval 842"/>
            <p:cNvSpPr>
              <a:spLocks noChangeArrowheads="1"/>
            </p:cNvSpPr>
            <p:nvPr/>
          </p:nvSpPr>
          <p:spPr bwMode="auto">
            <a:xfrm>
              <a:off x="4672" y="2494"/>
              <a:ext cx="48" cy="48"/>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523" name="Oval 843"/>
            <p:cNvSpPr>
              <a:spLocks noChangeArrowheads="1"/>
            </p:cNvSpPr>
            <p:nvPr/>
          </p:nvSpPr>
          <p:spPr bwMode="auto">
            <a:xfrm>
              <a:off x="4672" y="2590"/>
              <a:ext cx="48" cy="48"/>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0525" name="Freeform 845"/>
            <p:cNvSpPr>
              <a:spLocks/>
            </p:cNvSpPr>
            <p:nvPr/>
          </p:nvSpPr>
          <p:spPr bwMode="auto">
            <a:xfrm>
              <a:off x="3552" y="2208"/>
              <a:ext cx="1056" cy="648"/>
            </a:xfrm>
            <a:custGeom>
              <a:avLst/>
              <a:gdLst/>
              <a:ahLst/>
              <a:cxnLst>
                <a:cxn ang="0">
                  <a:pos x="48" y="240"/>
                </a:cxn>
                <a:cxn ang="0">
                  <a:pos x="96" y="576"/>
                </a:cxn>
                <a:cxn ang="0">
                  <a:pos x="624" y="576"/>
                </a:cxn>
                <a:cxn ang="0">
                  <a:pos x="816" y="144"/>
                </a:cxn>
                <a:cxn ang="0">
                  <a:pos x="1056" y="0"/>
                </a:cxn>
              </a:cxnLst>
              <a:rect l="0" t="0" r="r" b="b"/>
              <a:pathLst>
                <a:path w="1056" h="648">
                  <a:moveTo>
                    <a:pt x="48" y="240"/>
                  </a:moveTo>
                  <a:cubicBezTo>
                    <a:pt x="24" y="380"/>
                    <a:pt x="0" y="520"/>
                    <a:pt x="96" y="576"/>
                  </a:cubicBezTo>
                  <a:cubicBezTo>
                    <a:pt x="192" y="632"/>
                    <a:pt x="504" y="648"/>
                    <a:pt x="624" y="576"/>
                  </a:cubicBezTo>
                  <a:cubicBezTo>
                    <a:pt x="744" y="504"/>
                    <a:pt x="744" y="240"/>
                    <a:pt x="816" y="144"/>
                  </a:cubicBezTo>
                  <a:cubicBezTo>
                    <a:pt x="888" y="48"/>
                    <a:pt x="972" y="24"/>
                    <a:pt x="1056" y="0"/>
                  </a:cubicBezTo>
                </a:path>
              </a:pathLst>
            </a:custGeom>
            <a:noFill/>
            <a:ln w="19050">
              <a:solidFill>
                <a:schemeClr val="tx1"/>
              </a:solidFill>
              <a:round/>
              <a:headEnd/>
              <a:tailEnd type="triangle" w="lg"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200526" name="Line 846"/>
            <p:cNvSpPr>
              <a:spLocks noChangeShapeType="1"/>
            </p:cNvSpPr>
            <p:nvPr/>
          </p:nvSpPr>
          <p:spPr bwMode="auto">
            <a:xfrm>
              <a:off x="3936" y="2784"/>
              <a:ext cx="0" cy="96"/>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200527" name="Text Box 847"/>
            <p:cNvSpPr txBox="1">
              <a:spLocks noChangeArrowheads="1"/>
            </p:cNvSpPr>
            <p:nvPr/>
          </p:nvSpPr>
          <p:spPr bwMode="auto">
            <a:xfrm>
              <a:off x="3744" y="2833"/>
              <a:ext cx="390" cy="233"/>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dirty="0">
                  <a:solidFill>
                    <a:srgbClr val="000000"/>
                  </a:solidFill>
                  <a:latin typeface="Gill Sans MT" pitchFamily="34" charset="0"/>
                </a:rPr>
                <a:t>{</a:t>
              </a:r>
              <a:r>
                <a:rPr lang="en-US" dirty="0" err="1">
                  <a:solidFill>
                    <a:srgbClr val="000000"/>
                  </a:solidFill>
                  <a:latin typeface="Gill Sans MT" pitchFamily="34" charset="0"/>
                </a:rPr>
                <a:t>b,h</a:t>
              </a:r>
              <a:r>
                <a:rPr lang="en-US" dirty="0">
                  <a:solidFill>
                    <a:srgbClr val="000000"/>
                  </a:solidFill>
                  <a:latin typeface="Gill Sans MT" pitchFamily="34" charset="0"/>
                </a:rPr>
                <a:t>}</a:t>
              </a:r>
            </a:p>
          </p:txBody>
        </p:sp>
      </p:grpSp>
    </p:spTree>
    <p:extLst>
      <p:ext uri="{BB962C8B-B14F-4D97-AF65-F5344CB8AC3E}">
        <p14:creationId xmlns:p14="http://schemas.microsoft.com/office/powerpoint/2010/main" val="3846657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5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normAutofit fontScale="90000"/>
          </a:bodyPr>
          <a:lstStyle/>
          <a:p>
            <a:r>
              <a:rPr lang="en-US" dirty="0"/>
              <a:t>Tradeoff Between B and H</a:t>
            </a:r>
          </a:p>
        </p:txBody>
      </p:sp>
      <p:sp>
        <p:nvSpPr>
          <p:cNvPr id="201731" name="Rectangle 3"/>
          <p:cNvSpPr>
            <a:spLocks noGrp="1" noChangeArrowheads="1"/>
          </p:cNvSpPr>
          <p:nvPr>
            <p:ph idx="1"/>
          </p:nvPr>
        </p:nvSpPr>
        <p:spPr/>
        <p:txBody>
          <a:bodyPr/>
          <a:lstStyle/>
          <a:p>
            <a:r>
              <a:rPr lang="en-US" dirty="0"/>
              <a:t>For fixed number of counters</a:t>
            </a:r>
          </a:p>
          <a:p>
            <a:pPr lvl="1"/>
            <a:r>
              <a:rPr lang="en-US" dirty="0"/>
              <a:t>Larger h </a:t>
            </a:r>
            <a:r>
              <a:rPr lang="en-US" dirty="0">
                <a:sym typeface="Wingdings" pitchFamily="2" charset="2"/>
              </a:rPr>
              <a:t> Smaller b</a:t>
            </a:r>
          </a:p>
          <a:p>
            <a:pPr lvl="2"/>
            <a:r>
              <a:rPr lang="en-US" dirty="0"/>
              <a:t>Larger h </a:t>
            </a:r>
            <a:r>
              <a:rPr lang="en-US" dirty="0">
                <a:sym typeface="Wingdings" pitchFamily="2" charset="2"/>
              </a:rPr>
              <a:t> longer history</a:t>
            </a:r>
          </a:p>
          <a:p>
            <a:pPr lvl="3"/>
            <a:r>
              <a:rPr lang="en-US" dirty="0">
                <a:sym typeface="Wingdings" pitchFamily="2" charset="2"/>
              </a:rPr>
              <a:t>Able to capture more patterns</a:t>
            </a:r>
          </a:p>
          <a:p>
            <a:pPr lvl="3"/>
            <a:r>
              <a:rPr lang="en-US" dirty="0">
                <a:sym typeface="Wingdings" pitchFamily="2" charset="2"/>
              </a:rPr>
              <a:t>Longer warm-up/training time</a:t>
            </a:r>
          </a:p>
          <a:p>
            <a:pPr lvl="2"/>
            <a:r>
              <a:rPr lang="en-US" dirty="0">
                <a:sym typeface="Wingdings" pitchFamily="2" charset="2"/>
              </a:rPr>
              <a:t>Smaller b  more branches map to same set of counters</a:t>
            </a:r>
          </a:p>
          <a:p>
            <a:pPr lvl="3"/>
            <a:r>
              <a:rPr lang="en-US" dirty="0">
                <a:sym typeface="Wingdings" pitchFamily="2" charset="2"/>
              </a:rPr>
              <a:t>More interference</a:t>
            </a:r>
          </a:p>
          <a:p>
            <a:pPr lvl="1"/>
            <a:r>
              <a:rPr lang="en-US" dirty="0"/>
              <a:t>Larger b </a:t>
            </a:r>
            <a:r>
              <a:rPr lang="en-US" dirty="0">
                <a:sym typeface="Wingdings" pitchFamily="2" charset="2"/>
              </a:rPr>
              <a:t> Smaller h</a:t>
            </a:r>
          </a:p>
          <a:p>
            <a:pPr lvl="2"/>
            <a:r>
              <a:rPr lang="en-US" dirty="0"/>
              <a:t>Just the opposite…</a:t>
            </a:r>
          </a:p>
        </p:txBody>
      </p:sp>
    </p:spTree>
    <p:extLst>
      <p:ext uri="{BB962C8B-B14F-4D97-AF65-F5344CB8AC3E}">
        <p14:creationId xmlns:p14="http://schemas.microsoft.com/office/powerpoint/2010/main" val="36651772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normAutofit fontScale="90000"/>
          </a:bodyPr>
          <a:lstStyle/>
          <a:p>
            <a:r>
              <a:rPr lang="en-US" dirty="0"/>
              <a:t>Combined Indexing (1/2)</a:t>
            </a:r>
          </a:p>
        </p:txBody>
      </p:sp>
      <p:sp>
        <p:nvSpPr>
          <p:cNvPr id="209923" name="Rectangle 3"/>
          <p:cNvSpPr>
            <a:spLocks noGrp="1" noChangeArrowheads="1"/>
          </p:cNvSpPr>
          <p:nvPr>
            <p:ph idx="1"/>
          </p:nvPr>
        </p:nvSpPr>
        <p:spPr/>
        <p:txBody>
          <a:bodyPr/>
          <a:lstStyle/>
          <a:p>
            <a:r>
              <a:rPr lang="en-US" dirty="0"/>
              <a:t>“</a:t>
            </a:r>
            <a:r>
              <a:rPr lang="en-US" dirty="0" err="1"/>
              <a:t>gshare</a:t>
            </a:r>
            <a:r>
              <a:rPr lang="en-US" dirty="0"/>
              <a:t>” (S. </a:t>
            </a:r>
            <a:r>
              <a:rPr lang="en-US" dirty="0" err="1"/>
              <a:t>McFarling</a:t>
            </a:r>
            <a:r>
              <a:rPr lang="en-US" dirty="0"/>
              <a:t>)</a:t>
            </a:r>
          </a:p>
        </p:txBody>
      </p:sp>
      <p:sp>
        <p:nvSpPr>
          <p:cNvPr id="210426" name="Rectangle 506"/>
          <p:cNvSpPr>
            <a:spLocks noChangeArrowheads="1"/>
          </p:cNvSpPr>
          <p:nvPr/>
        </p:nvSpPr>
        <p:spPr bwMode="auto">
          <a:xfrm>
            <a:off x="3962400" y="4460512"/>
            <a:ext cx="76200" cy="76200"/>
          </a:xfrm>
          <a:prstGeom prst="rect">
            <a:avLst/>
          </a:prstGeom>
          <a:solidFill>
            <a:schemeClr val="accent1"/>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424" name="Rectangle 504"/>
          <p:cNvSpPr>
            <a:spLocks noChangeArrowheads="1"/>
          </p:cNvSpPr>
          <p:nvPr/>
        </p:nvSpPr>
        <p:spPr bwMode="auto">
          <a:xfrm>
            <a:off x="3810000" y="4460512"/>
            <a:ext cx="76200" cy="76200"/>
          </a:xfrm>
          <a:prstGeom prst="rect">
            <a:avLst/>
          </a:prstGeom>
          <a:solidFill>
            <a:schemeClr val="accent1"/>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9925" name="Rectangle 5"/>
          <p:cNvSpPr>
            <a:spLocks noChangeArrowheads="1"/>
          </p:cNvSpPr>
          <p:nvPr/>
        </p:nvSpPr>
        <p:spPr bwMode="auto">
          <a:xfrm>
            <a:off x="5715000" y="2784112"/>
            <a:ext cx="609600" cy="22098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9926" name="Group 6"/>
          <p:cNvGrpSpPr>
            <a:grpSpLocks/>
          </p:cNvGrpSpPr>
          <p:nvPr/>
        </p:nvGrpSpPr>
        <p:grpSpPr bwMode="auto">
          <a:xfrm>
            <a:off x="5715000" y="4689112"/>
            <a:ext cx="152400" cy="152400"/>
            <a:chOff x="1608" y="1704"/>
            <a:chExt cx="96" cy="96"/>
          </a:xfrm>
        </p:grpSpPr>
        <p:sp>
          <p:nvSpPr>
            <p:cNvPr id="209927" name="Rectangle 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9928" name="Group 8"/>
            <p:cNvGrpSpPr>
              <a:grpSpLocks/>
            </p:cNvGrpSpPr>
            <p:nvPr/>
          </p:nvGrpSpPr>
          <p:grpSpPr bwMode="auto">
            <a:xfrm>
              <a:off x="1632" y="1728"/>
              <a:ext cx="48" cy="48"/>
              <a:chOff x="1584" y="1776"/>
              <a:chExt cx="144" cy="144"/>
            </a:xfrm>
          </p:grpSpPr>
          <p:sp>
            <p:nvSpPr>
              <p:cNvPr id="209929" name="Oval 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9930" name="Oval 1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9931" name="Oval 1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9932" name="Oval 1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9933" name="AutoShape 13"/>
              <p:cNvCxnSpPr>
                <a:cxnSpLocks noChangeShapeType="1"/>
                <a:stCxn id="209929" idx="6"/>
                <a:endCxn id="20993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9934" name="AutoShape 14"/>
              <p:cNvCxnSpPr>
                <a:cxnSpLocks noChangeShapeType="1"/>
                <a:stCxn id="209929" idx="5"/>
                <a:endCxn id="20993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9935" name="AutoShape 15"/>
              <p:cNvCxnSpPr>
                <a:cxnSpLocks noChangeShapeType="1"/>
                <a:stCxn id="209931" idx="6"/>
                <a:endCxn id="20993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9936" name="Group 16"/>
          <p:cNvGrpSpPr>
            <a:grpSpLocks/>
          </p:cNvGrpSpPr>
          <p:nvPr/>
        </p:nvGrpSpPr>
        <p:grpSpPr bwMode="auto">
          <a:xfrm>
            <a:off x="5867400" y="4689112"/>
            <a:ext cx="152400" cy="152400"/>
            <a:chOff x="1608" y="1704"/>
            <a:chExt cx="96" cy="96"/>
          </a:xfrm>
        </p:grpSpPr>
        <p:sp>
          <p:nvSpPr>
            <p:cNvPr id="209937" name="Rectangle 1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9938" name="Group 18"/>
            <p:cNvGrpSpPr>
              <a:grpSpLocks/>
            </p:cNvGrpSpPr>
            <p:nvPr/>
          </p:nvGrpSpPr>
          <p:grpSpPr bwMode="auto">
            <a:xfrm>
              <a:off x="1632" y="1728"/>
              <a:ext cx="48" cy="48"/>
              <a:chOff x="1584" y="1776"/>
              <a:chExt cx="144" cy="144"/>
            </a:xfrm>
          </p:grpSpPr>
          <p:sp>
            <p:nvSpPr>
              <p:cNvPr id="209939" name="Oval 1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9940" name="Oval 2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9941" name="Oval 2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9942" name="Oval 2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9943" name="AutoShape 23"/>
              <p:cNvCxnSpPr>
                <a:cxnSpLocks noChangeShapeType="1"/>
                <a:stCxn id="209939" idx="6"/>
                <a:endCxn id="20994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9944" name="AutoShape 24"/>
              <p:cNvCxnSpPr>
                <a:cxnSpLocks noChangeShapeType="1"/>
                <a:stCxn id="209939" idx="5"/>
                <a:endCxn id="20994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9945" name="AutoShape 25"/>
              <p:cNvCxnSpPr>
                <a:cxnSpLocks noChangeShapeType="1"/>
                <a:stCxn id="209941" idx="6"/>
                <a:endCxn id="20994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9946" name="Group 26"/>
          <p:cNvGrpSpPr>
            <a:grpSpLocks/>
          </p:cNvGrpSpPr>
          <p:nvPr/>
        </p:nvGrpSpPr>
        <p:grpSpPr bwMode="auto">
          <a:xfrm>
            <a:off x="6019800" y="4689112"/>
            <a:ext cx="152400" cy="152400"/>
            <a:chOff x="1608" y="1704"/>
            <a:chExt cx="96" cy="96"/>
          </a:xfrm>
        </p:grpSpPr>
        <p:sp>
          <p:nvSpPr>
            <p:cNvPr id="209947" name="Rectangle 2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9948" name="Group 28"/>
            <p:cNvGrpSpPr>
              <a:grpSpLocks/>
            </p:cNvGrpSpPr>
            <p:nvPr/>
          </p:nvGrpSpPr>
          <p:grpSpPr bwMode="auto">
            <a:xfrm>
              <a:off x="1632" y="1728"/>
              <a:ext cx="48" cy="48"/>
              <a:chOff x="1584" y="1776"/>
              <a:chExt cx="144" cy="144"/>
            </a:xfrm>
          </p:grpSpPr>
          <p:sp>
            <p:nvSpPr>
              <p:cNvPr id="209949" name="Oval 2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9950" name="Oval 3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9951" name="Oval 3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9952" name="Oval 3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9953" name="AutoShape 33"/>
              <p:cNvCxnSpPr>
                <a:cxnSpLocks noChangeShapeType="1"/>
                <a:stCxn id="209949" idx="6"/>
                <a:endCxn id="20995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9954" name="AutoShape 34"/>
              <p:cNvCxnSpPr>
                <a:cxnSpLocks noChangeShapeType="1"/>
                <a:stCxn id="209949" idx="5"/>
                <a:endCxn id="20995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9955" name="AutoShape 35"/>
              <p:cNvCxnSpPr>
                <a:cxnSpLocks noChangeShapeType="1"/>
                <a:stCxn id="209951" idx="6"/>
                <a:endCxn id="20995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9956" name="Group 36"/>
          <p:cNvGrpSpPr>
            <a:grpSpLocks/>
          </p:cNvGrpSpPr>
          <p:nvPr/>
        </p:nvGrpSpPr>
        <p:grpSpPr bwMode="auto">
          <a:xfrm>
            <a:off x="6172200" y="4689112"/>
            <a:ext cx="152400" cy="152400"/>
            <a:chOff x="1608" y="1704"/>
            <a:chExt cx="96" cy="96"/>
          </a:xfrm>
        </p:grpSpPr>
        <p:sp>
          <p:nvSpPr>
            <p:cNvPr id="209957" name="Rectangle 3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9958" name="Group 38"/>
            <p:cNvGrpSpPr>
              <a:grpSpLocks/>
            </p:cNvGrpSpPr>
            <p:nvPr/>
          </p:nvGrpSpPr>
          <p:grpSpPr bwMode="auto">
            <a:xfrm>
              <a:off x="1632" y="1728"/>
              <a:ext cx="48" cy="48"/>
              <a:chOff x="1584" y="1776"/>
              <a:chExt cx="144" cy="144"/>
            </a:xfrm>
          </p:grpSpPr>
          <p:sp>
            <p:nvSpPr>
              <p:cNvPr id="209959" name="Oval 3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9960" name="Oval 4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9961" name="Oval 4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9962" name="Oval 4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9963" name="AutoShape 43"/>
              <p:cNvCxnSpPr>
                <a:cxnSpLocks noChangeShapeType="1"/>
                <a:stCxn id="209959" idx="6"/>
                <a:endCxn id="20996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9964" name="AutoShape 44"/>
              <p:cNvCxnSpPr>
                <a:cxnSpLocks noChangeShapeType="1"/>
                <a:stCxn id="209959" idx="5"/>
                <a:endCxn id="20996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9965" name="AutoShape 45"/>
              <p:cNvCxnSpPr>
                <a:cxnSpLocks noChangeShapeType="1"/>
                <a:stCxn id="209961" idx="6"/>
                <a:endCxn id="20996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9966" name="Group 46"/>
          <p:cNvGrpSpPr>
            <a:grpSpLocks/>
          </p:cNvGrpSpPr>
          <p:nvPr/>
        </p:nvGrpSpPr>
        <p:grpSpPr bwMode="auto">
          <a:xfrm>
            <a:off x="5715000" y="4841512"/>
            <a:ext cx="152400" cy="152400"/>
            <a:chOff x="1608" y="1704"/>
            <a:chExt cx="96" cy="96"/>
          </a:xfrm>
        </p:grpSpPr>
        <p:sp>
          <p:nvSpPr>
            <p:cNvPr id="209967" name="Rectangle 4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9968" name="Group 48"/>
            <p:cNvGrpSpPr>
              <a:grpSpLocks/>
            </p:cNvGrpSpPr>
            <p:nvPr/>
          </p:nvGrpSpPr>
          <p:grpSpPr bwMode="auto">
            <a:xfrm>
              <a:off x="1632" y="1728"/>
              <a:ext cx="48" cy="48"/>
              <a:chOff x="1584" y="1776"/>
              <a:chExt cx="144" cy="144"/>
            </a:xfrm>
          </p:grpSpPr>
          <p:sp>
            <p:nvSpPr>
              <p:cNvPr id="209969" name="Oval 4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9970" name="Oval 5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9971" name="Oval 5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9972" name="Oval 5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9973" name="AutoShape 53"/>
              <p:cNvCxnSpPr>
                <a:cxnSpLocks noChangeShapeType="1"/>
                <a:stCxn id="209969" idx="6"/>
                <a:endCxn id="20997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9974" name="AutoShape 54"/>
              <p:cNvCxnSpPr>
                <a:cxnSpLocks noChangeShapeType="1"/>
                <a:stCxn id="209969" idx="5"/>
                <a:endCxn id="20997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9975" name="AutoShape 55"/>
              <p:cNvCxnSpPr>
                <a:cxnSpLocks noChangeShapeType="1"/>
                <a:stCxn id="209971" idx="6"/>
                <a:endCxn id="20997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9976" name="Group 56"/>
          <p:cNvGrpSpPr>
            <a:grpSpLocks/>
          </p:cNvGrpSpPr>
          <p:nvPr/>
        </p:nvGrpSpPr>
        <p:grpSpPr bwMode="auto">
          <a:xfrm>
            <a:off x="5867400" y="4841512"/>
            <a:ext cx="152400" cy="152400"/>
            <a:chOff x="1608" y="1704"/>
            <a:chExt cx="96" cy="96"/>
          </a:xfrm>
        </p:grpSpPr>
        <p:sp>
          <p:nvSpPr>
            <p:cNvPr id="209977" name="Rectangle 5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9978" name="Group 58"/>
            <p:cNvGrpSpPr>
              <a:grpSpLocks/>
            </p:cNvGrpSpPr>
            <p:nvPr/>
          </p:nvGrpSpPr>
          <p:grpSpPr bwMode="auto">
            <a:xfrm>
              <a:off x="1632" y="1728"/>
              <a:ext cx="48" cy="48"/>
              <a:chOff x="1584" y="1776"/>
              <a:chExt cx="144" cy="144"/>
            </a:xfrm>
          </p:grpSpPr>
          <p:sp>
            <p:nvSpPr>
              <p:cNvPr id="209979" name="Oval 5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9980" name="Oval 6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9981" name="Oval 6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9982" name="Oval 6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9983" name="AutoShape 63"/>
              <p:cNvCxnSpPr>
                <a:cxnSpLocks noChangeShapeType="1"/>
                <a:stCxn id="209979" idx="6"/>
                <a:endCxn id="20998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9984" name="AutoShape 64"/>
              <p:cNvCxnSpPr>
                <a:cxnSpLocks noChangeShapeType="1"/>
                <a:stCxn id="209979" idx="5"/>
                <a:endCxn id="20998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9985" name="AutoShape 65"/>
              <p:cNvCxnSpPr>
                <a:cxnSpLocks noChangeShapeType="1"/>
                <a:stCxn id="209981" idx="6"/>
                <a:endCxn id="20998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9986" name="Group 66"/>
          <p:cNvGrpSpPr>
            <a:grpSpLocks/>
          </p:cNvGrpSpPr>
          <p:nvPr/>
        </p:nvGrpSpPr>
        <p:grpSpPr bwMode="auto">
          <a:xfrm>
            <a:off x="6019800" y="4841512"/>
            <a:ext cx="152400" cy="152400"/>
            <a:chOff x="1608" y="1704"/>
            <a:chExt cx="96" cy="96"/>
          </a:xfrm>
        </p:grpSpPr>
        <p:sp>
          <p:nvSpPr>
            <p:cNvPr id="209987" name="Rectangle 6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9988" name="Group 68"/>
            <p:cNvGrpSpPr>
              <a:grpSpLocks/>
            </p:cNvGrpSpPr>
            <p:nvPr/>
          </p:nvGrpSpPr>
          <p:grpSpPr bwMode="auto">
            <a:xfrm>
              <a:off x="1632" y="1728"/>
              <a:ext cx="48" cy="48"/>
              <a:chOff x="1584" y="1776"/>
              <a:chExt cx="144" cy="144"/>
            </a:xfrm>
          </p:grpSpPr>
          <p:sp>
            <p:nvSpPr>
              <p:cNvPr id="209989" name="Oval 6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9990" name="Oval 7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9991" name="Oval 7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09992" name="Oval 7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09993" name="AutoShape 73"/>
              <p:cNvCxnSpPr>
                <a:cxnSpLocks noChangeShapeType="1"/>
                <a:stCxn id="209989" idx="6"/>
                <a:endCxn id="20999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09994" name="AutoShape 74"/>
              <p:cNvCxnSpPr>
                <a:cxnSpLocks noChangeShapeType="1"/>
                <a:stCxn id="209989" idx="5"/>
                <a:endCxn id="20999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09995" name="AutoShape 75"/>
              <p:cNvCxnSpPr>
                <a:cxnSpLocks noChangeShapeType="1"/>
                <a:stCxn id="209991" idx="6"/>
                <a:endCxn id="20999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09996" name="Group 76"/>
          <p:cNvGrpSpPr>
            <a:grpSpLocks/>
          </p:cNvGrpSpPr>
          <p:nvPr/>
        </p:nvGrpSpPr>
        <p:grpSpPr bwMode="auto">
          <a:xfrm>
            <a:off x="6172200" y="4841512"/>
            <a:ext cx="152400" cy="152400"/>
            <a:chOff x="1608" y="1704"/>
            <a:chExt cx="96" cy="96"/>
          </a:xfrm>
        </p:grpSpPr>
        <p:sp>
          <p:nvSpPr>
            <p:cNvPr id="209997" name="Rectangle 7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09998" name="Group 78"/>
            <p:cNvGrpSpPr>
              <a:grpSpLocks/>
            </p:cNvGrpSpPr>
            <p:nvPr/>
          </p:nvGrpSpPr>
          <p:grpSpPr bwMode="auto">
            <a:xfrm>
              <a:off x="1632" y="1728"/>
              <a:ext cx="48" cy="48"/>
              <a:chOff x="1584" y="1776"/>
              <a:chExt cx="144" cy="144"/>
            </a:xfrm>
          </p:grpSpPr>
          <p:sp>
            <p:nvSpPr>
              <p:cNvPr id="209999" name="Oval 7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00" name="Oval 8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01" name="Oval 8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02" name="Oval 8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003" name="AutoShape 83"/>
              <p:cNvCxnSpPr>
                <a:cxnSpLocks noChangeShapeType="1"/>
                <a:stCxn id="209999" idx="6"/>
                <a:endCxn id="21000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004" name="AutoShape 84"/>
              <p:cNvCxnSpPr>
                <a:cxnSpLocks noChangeShapeType="1"/>
                <a:stCxn id="209999" idx="5"/>
                <a:endCxn id="21000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005" name="AutoShape 85"/>
              <p:cNvCxnSpPr>
                <a:cxnSpLocks noChangeShapeType="1"/>
                <a:stCxn id="210001" idx="6"/>
                <a:endCxn id="21000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006" name="Group 86"/>
          <p:cNvGrpSpPr>
            <a:grpSpLocks/>
          </p:cNvGrpSpPr>
          <p:nvPr/>
        </p:nvGrpSpPr>
        <p:grpSpPr bwMode="auto">
          <a:xfrm>
            <a:off x="5715000" y="4384312"/>
            <a:ext cx="152400" cy="152400"/>
            <a:chOff x="1608" y="1704"/>
            <a:chExt cx="96" cy="96"/>
          </a:xfrm>
        </p:grpSpPr>
        <p:sp>
          <p:nvSpPr>
            <p:cNvPr id="210007" name="Rectangle 8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008" name="Group 88"/>
            <p:cNvGrpSpPr>
              <a:grpSpLocks/>
            </p:cNvGrpSpPr>
            <p:nvPr/>
          </p:nvGrpSpPr>
          <p:grpSpPr bwMode="auto">
            <a:xfrm>
              <a:off x="1632" y="1728"/>
              <a:ext cx="48" cy="48"/>
              <a:chOff x="1584" y="1776"/>
              <a:chExt cx="144" cy="144"/>
            </a:xfrm>
          </p:grpSpPr>
          <p:sp>
            <p:nvSpPr>
              <p:cNvPr id="210009" name="Oval 8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10" name="Oval 9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11" name="Oval 9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12" name="Oval 9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013" name="AutoShape 93"/>
              <p:cNvCxnSpPr>
                <a:cxnSpLocks noChangeShapeType="1"/>
                <a:stCxn id="210009" idx="6"/>
                <a:endCxn id="21001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014" name="AutoShape 94"/>
              <p:cNvCxnSpPr>
                <a:cxnSpLocks noChangeShapeType="1"/>
                <a:stCxn id="210009" idx="5"/>
                <a:endCxn id="21001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015" name="AutoShape 95"/>
              <p:cNvCxnSpPr>
                <a:cxnSpLocks noChangeShapeType="1"/>
                <a:stCxn id="210011" idx="6"/>
                <a:endCxn id="21001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016" name="Group 96"/>
          <p:cNvGrpSpPr>
            <a:grpSpLocks/>
          </p:cNvGrpSpPr>
          <p:nvPr/>
        </p:nvGrpSpPr>
        <p:grpSpPr bwMode="auto">
          <a:xfrm>
            <a:off x="5867400" y="4384312"/>
            <a:ext cx="152400" cy="152400"/>
            <a:chOff x="1608" y="1704"/>
            <a:chExt cx="96" cy="96"/>
          </a:xfrm>
        </p:grpSpPr>
        <p:sp>
          <p:nvSpPr>
            <p:cNvPr id="210017" name="Rectangle 9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018" name="Group 98"/>
            <p:cNvGrpSpPr>
              <a:grpSpLocks/>
            </p:cNvGrpSpPr>
            <p:nvPr/>
          </p:nvGrpSpPr>
          <p:grpSpPr bwMode="auto">
            <a:xfrm>
              <a:off x="1632" y="1728"/>
              <a:ext cx="48" cy="48"/>
              <a:chOff x="1584" y="1776"/>
              <a:chExt cx="144" cy="144"/>
            </a:xfrm>
          </p:grpSpPr>
          <p:sp>
            <p:nvSpPr>
              <p:cNvPr id="210019" name="Oval 9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20" name="Oval 10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21" name="Oval 10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22" name="Oval 10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023" name="AutoShape 103"/>
              <p:cNvCxnSpPr>
                <a:cxnSpLocks noChangeShapeType="1"/>
                <a:stCxn id="210019" idx="6"/>
                <a:endCxn id="21002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024" name="AutoShape 104"/>
              <p:cNvCxnSpPr>
                <a:cxnSpLocks noChangeShapeType="1"/>
                <a:stCxn id="210019" idx="5"/>
                <a:endCxn id="21002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025" name="AutoShape 105"/>
              <p:cNvCxnSpPr>
                <a:cxnSpLocks noChangeShapeType="1"/>
                <a:stCxn id="210021" idx="6"/>
                <a:endCxn id="21002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026" name="Group 106"/>
          <p:cNvGrpSpPr>
            <a:grpSpLocks/>
          </p:cNvGrpSpPr>
          <p:nvPr/>
        </p:nvGrpSpPr>
        <p:grpSpPr bwMode="auto">
          <a:xfrm>
            <a:off x="6019800" y="4384312"/>
            <a:ext cx="152400" cy="152400"/>
            <a:chOff x="1608" y="1704"/>
            <a:chExt cx="96" cy="96"/>
          </a:xfrm>
        </p:grpSpPr>
        <p:sp>
          <p:nvSpPr>
            <p:cNvPr id="210027" name="Rectangle 10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028" name="Group 108"/>
            <p:cNvGrpSpPr>
              <a:grpSpLocks/>
            </p:cNvGrpSpPr>
            <p:nvPr/>
          </p:nvGrpSpPr>
          <p:grpSpPr bwMode="auto">
            <a:xfrm>
              <a:off x="1632" y="1728"/>
              <a:ext cx="48" cy="48"/>
              <a:chOff x="1584" y="1776"/>
              <a:chExt cx="144" cy="144"/>
            </a:xfrm>
          </p:grpSpPr>
          <p:sp>
            <p:nvSpPr>
              <p:cNvPr id="210029" name="Oval 10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30" name="Oval 11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31" name="Oval 11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32" name="Oval 11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033" name="AutoShape 113"/>
              <p:cNvCxnSpPr>
                <a:cxnSpLocks noChangeShapeType="1"/>
                <a:stCxn id="210029" idx="6"/>
                <a:endCxn id="21003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034" name="AutoShape 114"/>
              <p:cNvCxnSpPr>
                <a:cxnSpLocks noChangeShapeType="1"/>
                <a:stCxn id="210029" idx="5"/>
                <a:endCxn id="21003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035" name="AutoShape 115"/>
              <p:cNvCxnSpPr>
                <a:cxnSpLocks noChangeShapeType="1"/>
                <a:stCxn id="210031" idx="6"/>
                <a:endCxn id="21003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036" name="Group 116"/>
          <p:cNvGrpSpPr>
            <a:grpSpLocks/>
          </p:cNvGrpSpPr>
          <p:nvPr/>
        </p:nvGrpSpPr>
        <p:grpSpPr bwMode="auto">
          <a:xfrm>
            <a:off x="6172200" y="4384312"/>
            <a:ext cx="152400" cy="152400"/>
            <a:chOff x="1608" y="1704"/>
            <a:chExt cx="96" cy="96"/>
          </a:xfrm>
        </p:grpSpPr>
        <p:sp>
          <p:nvSpPr>
            <p:cNvPr id="210037" name="Rectangle 11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038" name="Group 118"/>
            <p:cNvGrpSpPr>
              <a:grpSpLocks/>
            </p:cNvGrpSpPr>
            <p:nvPr/>
          </p:nvGrpSpPr>
          <p:grpSpPr bwMode="auto">
            <a:xfrm>
              <a:off x="1632" y="1728"/>
              <a:ext cx="48" cy="48"/>
              <a:chOff x="1584" y="1776"/>
              <a:chExt cx="144" cy="144"/>
            </a:xfrm>
          </p:grpSpPr>
          <p:sp>
            <p:nvSpPr>
              <p:cNvPr id="210039" name="Oval 11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40" name="Oval 12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41" name="Oval 12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42" name="Oval 12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043" name="AutoShape 123"/>
              <p:cNvCxnSpPr>
                <a:cxnSpLocks noChangeShapeType="1"/>
                <a:stCxn id="210039" idx="6"/>
                <a:endCxn id="21004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044" name="AutoShape 124"/>
              <p:cNvCxnSpPr>
                <a:cxnSpLocks noChangeShapeType="1"/>
                <a:stCxn id="210039" idx="5"/>
                <a:endCxn id="21004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045" name="AutoShape 125"/>
              <p:cNvCxnSpPr>
                <a:cxnSpLocks noChangeShapeType="1"/>
                <a:stCxn id="210041" idx="6"/>
                <a:endCxn id="21004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046" name="Group 126"/>
          <p:cNvGrpSpPr>
            <a:grpSpLocks/>
          </p:cNvGrpSpPr>
          <p:nvPr/>
        </p:nvGrpSpPr>
        <p:grpSpPr bwMode="auto">
          <a:xfrm>
            <a:off x="5715000" y="4536712"/>
            <a:ext cx="152400" cy="152400"/>
            <a:chOff x="1608" y="1704"/>
            <a:chExt cx="96" cy="96"/>
          </a:xfrm>
        </p:grpSpPr>
        <p:sp>
          <p:nvSpPr>
            <p:cNvPr id="210047" name="Rectangle 12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048" name="Group 128"/>
            <p:cNvGrpSpPr>
              <a:grpSpLocks/>
            </p:cNvGrpSpPr>
            <p:nvPr/>
          </p:nvGrpSpPr>
          <p:grpSpPr bwMode="auto">
            <a:xfrm>
              <a:off x="1632" y="1728"/>
              <a:ext cx="48" cy="48"/>
              <a:chOff x="1584" y="1776"/>
              <a:chExt cx="144" cy="144"/>
            </a:xfrm>
          </p:grpSpPr>
          <p:sp>
            <p:nvSpPr>
              <p:cNvPr id="210049" name="Oval 12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50" name="Oval 13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51" name="Oval 13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52" name="Oval 13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053" name="AutoShape 133"/>
              <p:cNvCxnSpPr>
                <a:cxnSpLocks noChangeShapeType="1"/>
                <a:stCxn id="210049" idx="6"/>
                <a:endCxn id="21005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054" name="AutoShape 134"/>
              <p:cNvCxnSpPr>
                <a:cxnSpLocks noChangeShapeType="1"/>
                <a:stCxn id="210049" idx="5"/>
                <a:endCxn id="21005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055" name="AutoShape 135"/>
              <p:cNvCxnSpPr>
                <a:cxnSpLocks noChangeShapeType="1"/>
                <a:stCxn id="210051" idx="6"/>
                <a:endCxn id="21005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056" name="Group 136"/>
          <p:cNvGrpSpPr>
            <a:grpSpLocks/>
          </p:cNvGrpSpPr>
          <p:nvPr/>
        </p:nvGrpSpPr>
        <p:grpSpPr bwMode="auto">
          <a:xfrm>
            <a:off x="5867400" y="4536712"/>
            <a:ext cx="152400" cy="152400"/>
            <a:chOff x="1608" y="1704"/>
            <a:chExt cx="96" cy="96"/>
          </a:xfrm>
        </p:grpSpPr>
        <p:sp>
          <p:nvSpPr>
            <p:cNvPr id="210057" name="Rectangle 13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058" name="Group 138"/>
            <p:cNvGrpSpPr>
              <a:grpSpLocks/>
            </p:cNvGrpSpPr>
            <p:nvPr/>
          </p:nvGrpSpPr>
          <p:grpSpPr bwMode="auto">
            <a:xfrm>
              <a:off x="1632" y="1728"/>
              <a:ext cx="48" cy="48"/>
              <a:chOff x="1584" y="1776"/>
              <a:chExt cx="144" cy="144"/>
            </a:xfrm>
          </p:grpSpPr>
          <p:sp>
            <p:nvSpPr>
              <p:cNvPr id="210059" name="Oval 13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60" name="Oval 14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61" name="Oval 14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62" name="Oval 14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063" name="AutoShape 143"/>
              <p:cNvCxnSpPr>
                <a:cxnSpLocks noChangeShapeType="1"/>
                <a:stCxn id="210059" idx="6"/>
                <a:endCxn id="21006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064" name="AutoShape 144"/>
              <p:cNvCxnSpPr>
                <a:cxnSpLocks noChangeShapeType="1"/>
                <a:stCxn id="210059" idx="5"/>
                <a:endCxn id="21006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065" name="AutoShape 145"/>
              <p:cNvCxnSpPr>
                <a:cxnSpLocks noChangeShapeType="1"/>
                <a:stCxn id="210061" idx="6"/>
                <a:endCxn id="21006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066" name="Group 146"/>
          <p:cNvGrpSpPr>
            <a:grpSpLocks/>
          </p:cNvGrpSpPr>
          <p:nvPr/>
        </p:nvGrpSpPr>
        <p:grpSpPr bwMode="auto">
          <a:xfrm>
            <a:off x="6019800" y="4536712"/>
            <a:ext cx="152400" cy="152400"/>
            <a:chOff x="1608" y="1704"/>
            <a:chExt cx="96" cy="96"/>
          </a:xfrm>
        </p:grpSpPr>
        <p:sp>
          <p:nvSpPr>
            <p:cNvPr id="210067" name="Rectangle 14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068" name="Group 148"/>
            <p:cNvGrpSpPr>
              <a:grpSpLocks/>
            </p:cNvGrpSpPr>
            <p:nvPr/>
          </p:nvGrpSpPr>
          <p:grpSpPr bwMode="auto">
            <a:xfrm>
              <a:off x="1632" y="1728"/>
              <a:ext cx="48" cy="48"/>
              <a:chOff x="1584" y="1776"/>
              <a:chExt cx="144" cy="144"/>
            </a:xfrm>
          </p:grpSpPr>
          <p:sp>
            <p:nvSpPr>
              <p:cNvPr id="210069" name="Oval 14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70" name="Oval 15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71" name="Oval 15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72" name="Oval 15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073" name="AutoShape 153"/>
              <p:cNvCxnSpPr>
                <a:cxnSpLocks noChangeShapeType="1"/>
                <a:stCxn id="210069" idx="6"/>
                <a:endCxn id="21007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074" name="AutoShape 154"/>
              <p:cNvCxnSpPr>
                <a:cxnSpLocks noChangeShapeType="1"/>
                <a:stCxn id="210069" idx="5"/>
                <a:endCxn id="21007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075" name="AutoShape 155"/>
              <p:cNvCxnSpPr>
                <a:cxnSpLocks noChangeShapeType="1"/>
                <a:stCxn id="210071" idx="6"/>
                <a:endCxn id="21007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076" name="Group 156"/>
          <p:cNvGrpSpPr>
            <a:grpSpLocks/>
          </p:cNvGrpSpPr>
          <p:nvPr/>
        </p:nvGrpSpPr>
        <p:grpSpPr bwMode="auto">
          <a:xfrm>
            <a:off x="6172200" y="4536712"/>
            <a:ext cx="152400" cy="152400"/>
            <a:chOff x="1608" y="1704"/>
            <a:chExt cx="96" cy="96"/>
          </a:xfrm>
        </p:grpSpPr>
        <p:sp>
          <p:nvSpPr>
            <p:cNvPr id="210077" name="Rectangle 15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078" name="Group 158"/>
            <p:cNvGrpSpPr>
              <a:grpSpLocks/>
            </p:cNvGrpSpPr>
            <p:nvPr/>
          </p:nvGrpSpPr>
          <p:grpSpPr bwMode="auto">
            <a:xfrm>
              <a:off x="1632" y="1728"/>
              <a:ext cx="48" cy="48"/>
              <a:chOff x="1584" y="1776"/>
              <a:chExt cx="144" cy="144"/>
            </a:xfrm>
          </p:grpSpPr>
          <p:sp>
            <p:nvSpPr>
              <p:cNvPr id="210079" name="Oval 15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80" name="Oval 16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81" name="Oval 16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82" name="Oval 16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083" name="AutoShape 163"/>
              <p:cNvCxnSpPr>
                <a:cxnSpLocks noChangeShapeType="1"/>
                <a:stCxn id="210079" idx="6"/>
                <a:endCxn id="21008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084" name="AutoShape 164"/>
              <p:cNvCxnSpPr>
                <a:cxnSpLocks noChangeShapeType="1"/>
                <a:stCxn id="210079" idx="5"/>
                <a:endCxn id="21008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085" name="AutoShape 165"/>
              <p:cNvCxnSpPr>
                <a:cxnSpLocks noChangeShapeType="1"/>
                <a:stCxn id="210081" idx="6"/>
                <a:endCxn id="21008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086" name="Group 166"/>
          <p:cNvGrpSpPr>
            <a:grpSpLocks/>
          </p:cNvGrpSpPr>
          <p:nvPr/>
        </p:nvGrpSpPr>
        <p:grpSpPr bwMode="auto">
          <a:xfrm>
            <a:off x="5715000" y="3698512"/>
            <a:ext cx="152400" cy="152400"/>
            <a:chOff x="1608" y="1704"/>
            <a:chExt cx="96" cy="96"/>
          </a:xfrm>
        </p:grpSpPr>
        <p:sp>
          <p:nvSpPr>
            <p:cNvPr id="210087" name="Rectangle 16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088" name="Group 168"/>
            <p:cNvGrpSpPr>
              <a:grpSpLocks/>
            </p:cNvGrpSpPr>
            <p:nvPr/>
          </p:nvGrpSpPr>
          <p:grpSpPr bwMode="auto">
            <a:xfrm>
              <a:off x="1632" y="1728"/>
              <a:ext cx="48" cy="48"/>
              <a:chOff x="1584" y="1776"/>
              <a:chExt cx="144" cy="144"/>
            </a:xfrm>
          </p:grpSpPr>
          <p:sp>
            <p:nvSpPr>
              <p:cNvPr id="210089" name="Oval 16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90" name="Oval 17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91" name="Oval 17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092" name="Oval 17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093" name="AutoShape 173"/>
              <p:cNvCxnSpPr>
                <a:cxnSpLocks noChangeShapeType="1"/>
                <a:stCxn id="210089" idx="6"/>
                <a:endCxn id="21009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094" name="AutoShape 174"/>
              <p:cNvCxnSpPr>
                <a:cxnSpLocks noChangeShapeType="1"/>
                <a:stCxn id="210089" idx="5"/>
                <a:endCxn id="21009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095" name="AutoShape 175"/>
              <p:cNvCxnSpPr>
                <a:cxnSpLocks noChangeShapeType="1"/>
                <a:stCxn id="210091" idx="6"/>
                <a:endCxn id="21009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096" name="Group 176"/>
          <p:cNvGrpSpPr>
            <a:grpSpLocks/>
          </p:cNvGrpSpPr>
          <p:nvPr/>
        </p:nvGrpSpPr>
        <p:grpSpPr bwMode="auto">
          <a:xfrm>
            <a:off x="5867400" y="3698512"/>
            <a:ext cx="152400" cy="152400"/>
            <a:chOff x="1608" y="1704"/>
            <a:chExt cx="96" cy="96"/>
          </a:xfrm>
        </p:grpSpPr>
        <p:sp>
          <p:nvSpPr>
            <p:cNvPr id="210097" name="Rectangle 17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098" name="Group 178"/>
            <p:cNvGrpSpPr>
              <a:grpSpLocks/>
            </p:cNvGrpSpPr>
            <p:nvPr/>
          </p:nvGrpSpPr>
          <p:grpSpPr bwMode="auto">
            <a:xfrm>
              <a:off x="1632" y="1728"/>
              <a:ext cx="48" cy="48"/>
              <a:chOff x="1584" y="1776"/>
              <a:chExt cx="144" cy="144"/>
            </a:xfrm>
          </p:grpSpPr>
          <p:sp>
            <p:nvSpPr>
              <p:cNvPr id="210099" name="Oval 17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00" name="Oval 18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01" name="Oval 18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02" name="Oval 18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103" name="AutoShape 183"/>
              <p:cNvCxnSpPr>
                <a:cxnSpLocks noChangeShapeType="1"/>
                <a:stCxn id="210099" idx="6"/>
                <a:endCxn id="21010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104" name="AutoShape 184"/>
              <p:cNvCxnSpPr>
                <a:cxnSpLocks noChangeShapeType="1"/>
                <a:stCxn id="210099" idx="5"/>
                <a:endCxn id="21010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105" name="AutoShape 185"/>
              <p:cNvCxnSpPr>
                <a:cxnSpLocks noChangeShapeType="1"/>
                <a:stCxn id="210101" idx="6"/>
                <a:endCxn id="21010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106" name="Group 186"/>
          <p:cNvGrpSpPr>
            <a:grpSpLocks/>
          </p:cNvGrpSpPr>
          <p:nvPr/>
        </p:nvGrpSpPr>
        <p:grpSpPr bwMode="auto">
          <a:xfrm>
            <a:off x="6019800" y="3698512"/>
            <a:ext cx="152400" cy="152400"/>
            <a:chOff x="1608" y="1704"/>
            <a:chExt cx="96" cy="96"/>
          </a:xfrm>
        </p:grpSpPr>
        <p:sp>
          <p:nvSpPr>
            <p:cNvPr id="210107" name="Rectangle 18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108" name="Group 188"/>
            <p:cNvGrpSpPr>
              <a:grpSpLocks/>
            </p:cNvGrpSpPr>
            <p:nvPr/>
          </p:nvGrpSpPr>
          <p:grpSpPr bwMode="auto">
            <a:xfrm>
              <a:off x="1632" y="1728"/>
              <a:ext cx="48" cy="48"/>
              <a:chOff x="1584" y="1776"/>
              <a:chExt cx="144" cy="144"/>
            </a:xfrm>
          </p:grpSpPr>
          <p:sp>
            <p:nvSpPr>
              <p:cNvPr id="210109" name="Oval 18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10" name="Oval 19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11" name="Oval 19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12" name="Oval 19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113" name="AutoShape 193"/>
              <p:cNvCxnSpPr>
                <a:cxnSpLocks noChangeShapeType="1"/>
                <a:stCxn id="210109" idx="6"/>
                <a:endCxn id="21011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114" name="AutoShape 194"/>
              <p:cNvCxnSpPr>
                <a:cxnSpLocks noChangeShapeType="1"/>
                <a:stCxn id="210109" idx="5"/>
                <a:endCxn id="21011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115" name="AutoShape 195"/>
              <p:cNvCxnSpPr>
                <a:cxnSpLocks noChangeShapeType="1"/>
                <a:stCxn id="210111" idx="6"/>
                <a:endCxn id="21011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116" name="Group 196"/>
          <p:cNvGrpSpPr>
            <a:grpSpLocks/>
          </p:cNvGrpSpPr>
          <p:nvPr/>
        </p:nvGrpSpPr>
        <p:grpSpPr bwMode="auto">
          <a:xfrm>
            <a:off x="6172200" y="3698512"/>
            <a:ext cx="152400" cy="152400"/>
            <a:chOff x="1608" y="1704"/>
            <a:chExt cx="96" cy="96"/>
          </a:xfrm>
        </p:grpSpPr>
        <p:sp>
          <p:nvSpPr>
            <p:cNvPr id="210117" name="Rectangle 19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118" name="Group 198"/>
            <p:cNvGrpSpPr>
              <a:grpSpLocks/>
            </p:cNvGrpSpPr>
            <p:nvPr/>
          </p:nvGrpSpPr>
          <p:grpSpPr bwMode="auto">
            <a:xfrm>
              <a:off x="1632" y="1728"/>
              <a:ext cx="48" cy="48"/>
              <a:chOff x="1584" y="1776"/>
              <a:chExt cx="144" cy="144"/>
            </a:xfrm>
          </p:grpSpPr>
          <p:sp>
            <p:nvSpPr>
              <p:cNvPr id="210119" name="Oval 19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20" name="Oval 20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21" name="Oval 20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22" name="Oval 20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123" name="AutoShape 203"/>
              <p:cNvCxnSpPr>
                <a:cxnSpLocks noChangeShapeType="1"/>
                <a:stCxn id="210119" idx="6"/>
                <a:endCxn id="21012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124" name="AutoShape 204"/>
              <p:cNvCxnSpPr>
                <a:cxnSpLocks noChangeShapeType="1"/>
                <a:stCxn id="210119" idx="5"/>
                <a:endCxn id="21012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125" name="AutoShape 205"/>
              <p:cNvCxnSpPr>
                <a:cxnSpLocks noChangeShapeType="1"/>
                <a:stCxn id="210121" idx="6"/>
                <a:endCxn id="21012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126" name="Group 206"/>
          <p:cNvGrpSpPr>
            <a:grpSpLocks/>
          </p:cNvGrpSpPr>
          <p:nvPr/>
        </p:nvGrpSpPr>
        <p:grpSpPr bwMode="auto">
          <a:xfrm>
            <a:off x="5715000" y="3850912"/>
            <a:ext cx="152400" cy="152400"/>
            <a:chOff x="1608" y="1704"/>
            <a:chExt cx="96" cy="96"/>
          </a:xfrm>
        </p:grpSpPr>
        <p:sp>
          <p:nvSpPr>
            <p:cNvPr id="210127" name="Rectangle 20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128" name="Group 208"/>
            <p:cNvGrpSpPr>
              <a:grpSpLocks/>
            </p:cNvGrpSpPr>
            <p:nvPr/>
          </p:nvGrpSpPr>
          <p:grpSpPr bwMode="auto">
            <a:xfrm>
              <a:off x="1632" y="1728"/>
              <a:ext cx="48" cy="48"/>
              <a:chOff x="1584" y="1776"/>
              <a:chExt cx="144" cy="144"/>
            </a:xfrm>
          </p:grpSpPr>
          <p:sp>
            <p:nvSpPr>
              <p:cNvPr id="210129" name="Oval 20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30" name="Oval 21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31" name="Oval 21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32" name="Oval 21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133" name="AutoShape 213"/>
              <p:cNvCxnSpPr>
                <a:cxnSpLocks noChangeShapeType="1"/>
                <a:stCxn id="210129" idx="6"/>
                <a:endCxn id="21013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134" name="AutoShape 214"/>
              <p:cNvCxnSpPr>
                <a:cxnSpLocks noChangeShapeType="1"/>
                <a:stCxn id="210129" idx="5"/>
                <a:endCxn id="21013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135" name="AutoShape 215"/>
              <p:cNvCxnSpPr>
                <a:cxnSpLocks noChangeShapeType="1"/>
                <a:stCxn id="210131" idx="6"/>
                <a:endCxn id="21013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136" name="Group 216"/>
          <p:cNvGrpSpPr>
            <a:grpSpLocks/>
          </p:cNvGrpSpPr>
          <p:nvPr/>
        </p:nvGrpSpPr>
        <p:grpSpPr bwMode="auto">
          <a:xfrm>
            <a:off x="5867400" y="3850912"/>
            <a:ext cx="152400" cy="152400"/>
            <a:chOff x="1608" y="1704"/>
            <a:chExt cx="96" cy="96"/>
          </a:xfrm>
        </p:grpSpPr>
        <p:sp>
          <p:nvSpPr>
            <p:cNvPr id="210137" name="Rectangle 21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138" name="Group 218"/>
            <p:cNvGrpSpPr>
              <a:grpSpLocks/>
            </p:cNvGrpSpPr>
            <p:nvPr/>
          </p:nvGrpSpPr>
          <p:grpSpPr bwMode="auto">
            <a:xfrm>
              <a:off x="1632" y="1728"/>
              <a:ext cx="48" cy="48"/>
              <a:chOff x="1584" y="1776"/>
              <a:chExt cx="144" cy="144"/>
            </a:xfrm>
          </p:grpSpPr>
          <p:sp>
            <p:nvSpPr>
              <p:cNvPr id="210139" name="Oval 21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40" name="Oval 22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41" name="Oval 22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42" name="Oval 22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143" name="AutoShape 223"/>
              <p:cNvCxnSpPr>
                <a:cxnSpLocks noChangeShapeType="1"/>
                <a:stCxn id="210139" idx="6"/>
                <a:endCxn id="21014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144" name="AutoShape 224"/>
              <p:cNvCxnSpPr>
                <a:cxnSpLocks noChangeShapeType="1"/>
                <a:stCxn id="210139" idx="5"/>
                <a:endCxn id="21014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145" name="AutoShape 225"/>
              <p:cNvCxnSpPr>
                <a:cxnSpLocks noChangeShapeType="1"/>
                <a:stCxn id="210141" idx="6"/>
                <a:endCxn id="21014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146" name="Group 226"/>
          <p:cNvGrpSpPr>
            <a:grpSpLocks/>
          </p:cNvGrpSpPr>
          <p:nvPr/>
        </p:nvGrpSpPr>
        <p:grpSpPr bwMode="auto">
          <a:xfrm>
            <a:off x="6019800" y="3850912"/>
            <a:ext cx="152400" cy="152400"/>
            <a:chOff x="1608" y="1704"/>
            <a:chExt cx="96" cy="96"/>
          </a:xfrm>
        </p:grpSpPr>
        <p:sp>
          <p:nvSpPr>
            <p:cNvPr id="210147" name="Rectangle 22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148" name="Group 228"/>
            <p:cNvGrpSpPr>
              <a:grpSpLocks/>
            </p:cNvGrpSpPr>
            <p:nvPr/>
          </p:nvGrpSpPr>
          <p:grpSpPr bwMode="auto">
            <a:xfrm>
              <a:off x="1632" y="1728"/>
              <a:ext cx="48" cy="48"/>
              <a:chOff x="1584" y="1776"/>
              <a:chExt cx="144" cy="144"/>
            </a:xfrm>
          </p:grpSpPr>
          <p:sp>
            <p:nvSpPr>
              <p:cNvPr id="210149" name="Oval 22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50" name="Oval 23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51" name="Oval 23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52" name="Oval 23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153" name="AutoShape 233"/>
              <p:cNvCxnSpPr>
                <a:cxnSpLocks noChangeShapeType="1"/>
                <a:stCxn id="210149" idx="6"/>
                <a:endCxn id="21015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154" name="AutoShape 234"/>
              <p:cNvCxnSpPr>
                <a:cxnSpLocks noChangeShapeType="1"/>
                <a:stCxn id="210149" idx="5"/>
                <a:endCxn id="21015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155" name="AutoShape 235"/>
              <p:cNvCxnSpPr>
                <a:cxnSpLocks noChangeShapeType="1"/>
                <a:stCxn id="210151" idx="6"/>
                <a:endCxn id="21015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156" name="Group 236"/>
          <p:cNvGrpSpPr>
            <a:grpSpLocks/>
          </p:cNvGrpSpPr>
          <p:nvPr/>
        </p:nvGrpSpPr>
        <p:grpSpPr bwMode="auto">
          <a:xfrm>
            <a:off x="6172200" y="3850912"/>
            <a:ext cx="152400" cy="152400"/>
            <a:chOff x="1608" y="1704"/>
            <a:chExt cx="96" cy="96"/>
          </a:xfrm>
        </p:grpSpPr>
        <p:sp>
          <p:nvSpPr>
            <p:cNvPr id="210157" name="Rectangle 23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158" name="Group 238"/>
            <p:cNvGrpSpPr>
              <a:grpSpLocks/>
            </p:cNvGrpSpPr>
            <p:nvPr/>
          </p:nvGrpSpPr>
          <p:grpSpPr bwMode="auto">
            <a:xfrm>
              <a:off x="1632" y="1728"/>
              <a:ext cx="48" cy="48"/>
              <a:chOff x="1584" y="1776"/>
              <a:chExt cx="144" cy="144"/>
            </a:xfrm>
          </p:grpSpPr>
          <p:sp>
            <p:nvSpPr>
              <p:cNvPr id="210159" name="Oval 23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60" name="Oval 24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61" name="Oval 24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62" name="Oval 24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163" name="AutoShape 243"/>
              <p:cNvCxnSpPr>
                <a:cxnSpLocks noChangeShapeType="1"/>
                <a:stCxn id="210159" idx="6"/>
                <a:endCxn id="21016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164" name="AutoShape 244"/>
              <p:cNvCxnSpPr>
                <a:cxnSpLocks noChangeShapeType="1"/>
                <a:stCxn id="210159" idx="5"/>
                <a:endCxn id="21016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165" name="AutoShape 245"/>
              <p:cNvCxnSpPr>
                <a:cxnSpLocks noChangeShapeType="1"/>
                <a:stCxn id="210161" idx="6"/>
                <a:endCxn id="21016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166" name="Group 246"/>
          <p:cNvGrpSpPr>
            <a:grpSpLocks/>
          </p:cNvGrpSpPr>
          <p:nvPr/>
        </p:nvGrpSpPr>
        <p:grpSpPr bwMode="auto">
          <a:xfrm>
            <a:off x="5715000" y="3393712"/>
            <a:ext cx="152400" cy="152400"/>
            <a:chOff x="1608" y="1704"/>
            <a:chExt cx="96" cy="96"/>
          </a:xfrm>
        </p:grpSpPr>
        <p:sp>
          <p:nvSpPr>
            <p:cNvPr id="210167" name="Rectangle 24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168" name="Group 248"/>
            <p:cNvGrpSpPr>
              <a:grpSpLocks/>
            </p:cNvGrpSpPr>
            <p:nvPr/>
          </p:nvGrpSpPr>
          <p:grpSpPr bwMode="auto">
            <a:xfrm>
              <a:off x="1632" y="1728"/>
              <a:ext cx="48" cy="48"/>
              <a:chOff x="1584" y="1776"/>
              <a:chExt cx="144" cy="144"/>
            </a:xfrm>
          </p:grpSpPr>
          <p:sp>
            <p:nvSpPr>
              <p:cNvPr id="210169" name="Oval 24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70" name="Oval 25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71" name="Oval 25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72" name="Oval 25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173" name="AutoShape 253"/>
              <p:cNvCxnSpPr>
                <a:cxnSpLocks noChangeShapeType="1"/>
                <a:stCxn id="210169" idx="6"/>
                <a:endCxn id="21017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174" name="AutoShape 254"/>
              <p:cNvCxnSpPr>
                <a:cxnSpLocks noChangeShapeType="1"/>
                <a:stCxn id="210169" idx="5"/>
                <a:endCxn id="21017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175" name="AutoShape 255"/>
              <p:cNvCxnSpPr>
                <a:cxnSpLocks noChangeShapeType="1"/>
                <a:stCxn id="210171" idx="6"/>
                <a:endCxn id="21017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176" name="Group 256"/>
          <p:cNvGrpSpPr>
            <a:grpSpLocks/>
          </p:cNvGrpSpPr>
          <p:nvPr/>
        </p:nvGrpSpPr>
        <p:grpSpPr bwMode="auto">
          <a:xfrm>
            <a:off x="5867400" y="3393712"/>
            <a:ext cx="152400" cy="152400"/>
            <a:chOff x="1608" y="1704"/>
            <a:chExt cx="96" cy="96"/>
          </a:xfrm>
        </p:grpSpPr>
        <p:sp>
          <p:nvSpPr>
            <p:cNvPr id="210177" name="Rectangle 25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178" name="Group 258"/>
            <p:cNvGrpSpPr>
              <a:grpSpLocks/>
            </p:cNvGrpSpPr>
            <p:nvPr/>
          </p:nvGrpSpPr>
          <p:grpSpPr bwMode="auto">
            <a:xfrm>
              <a:off x="1632" y="1728"/>
              <a:ext cx="48" cy="48"/>
              <a:chOff x="1584" y="1776"/>
              <a:chExt cx="144" cy="144"/>
            </a:xfrm>
          </p:grpSpPr>
          <p:sp>
            <p:nvSpPr>
              <p:cNvPr id="210179" name="Oval 25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80" name="Oval 26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81" name="Oval 26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82" name="Oval 26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183" name="AutoShape 263"/>
              <p:cNvCxnSpPr>
                <a:cxnSpLocks noChangeShapeType="1"/>
                <a:stCxn id="210179" idx="6"/>
                <a:endCxn id="21018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184" name="AutoShape 264"/>
              <p:cNvCxnSpPr>
                <a:cxnSpLocks noChangeShapeType="1"/>
                <a:stCxn id="210179" idx="5"/>
                <a:endCxn id="21018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185" name="AutoShape 265"/>
              <p:cNvCxnSpPr>
                <a:cxnSpLocks noChangeShapeType="1"/>
                <a:stCxn id="210181" idx="6"/>
                <a:endCxn id="21018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186" name="Group 266"/>
          <p:cNvGrpSpPr>
            <a:grpSpLocks/>
          </p:cNvGrpSpPr>
          <p:nvPr/>
        </p:nvGrpSpPr>
        <p:grpSpPr bwMode="auto">
          <a:xfrm>
            <a:off x="6019800" y="3393712"/>
            <a:ext cx="152400" cy="152400"/>
            <a:chOff x="1608" y="1704"/>
            <a:chExt cx="96" cy="96"/>
          </a:xfrm>
        </p:grpSpPr>
        <p:sp>
          <p:nvSpPr>
            <p:cNvPr id="210187" name="Rectangle 26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188" name="Group 268"/>
            <p:cNvGrpSpPr>
              <a:grpSpLocks/>
            </p:cNvGrpSpPr>
            <p:nvPr/>
          </p:nvGrpSpPr>
          <p:grpSpPr bwMode="auto">
            <a:xfrm>
              <a:off x="1632" y="1728"/>
              <a:ext cx="48" cy="48"/>
              <a:chOff x="1584" y="1776"/>
              <a:chExt cx="144" cy="144"/>
            </a:xfrm>
          </p:grpSpPr>
          <p:sp>
            <p:nvSpPr>
              <p:cNvPr id="210189" name="Oval 26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90" name="Oval 27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91" name="Oval 27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192" name="Oval 27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193" name="AutoShape 273"/>
              <p:cNvCxnSpPr>
                <a:cxnSpLocks noChangeShapeType="1"/>
                <a:stCxn id="210189" idx="6"/>
                <a:endCxn id="21019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194" name="AutoShape 274"/>
              <p:cNvCxnSpPr>
                <a:cxnSpLocks noChangeShapeType="1"/>
                <a:stCxn id="210189" idx="5"/>
                <a:endCxn id="21019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195" name="AutoShape 275"/>
              <p:cNvCxnSpPr>
                <a:cxnSpLocks noChangeShapeType="1"/>
                <a:stCxn id="210191" idx="6"/>
                <a:endCxn id="21019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196" name="Group 276"/>
          <p:cNvGrpSpPr>
            <a:grpSpLocks/>
          </p:cNvGrpSpPr>
          <p:nvPr/>
        </p:nvGrpSpPr>
        <p:grpSpPr bwMode="auto">
          <a:xfrm>
            <a:off x="6172200" y="3393712"/>
            <a:ext cx="152400" cy="152400"/>
            <a:chOff x="1608" y="1704"/>
            <a:chExt cx="96" cy="96"/>
          </a:xfrm>
        </p:grpSpPr>
        <p:sp>
          <p:nvSpPr>
            <p:cNvPr id="210197" name="Rectangle 27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198" name="Group 278"/>
            <p:cNvGrpSpPr>
              <a:grpSpLocks/>
            </p:cNvGrpSpPr>
            <p:nvPr/>
          </p:nvGrpSpPr>
          <p:grpSpPr bwMode="auto">
            <a:xfrm>
              <a:off x="1632" y="1728"/>
              <a:ext cx="48" cy="48"/>
              <a:chOff x="1584" y="1776"/>
              <a:chExt cx="144" cy="144"/>
            </a:xfrm>
          </p:grpSpPr>
          <p:sp>
            <p:nvSpPr>
              <p:cNvPr id="210199" name="Oval 27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00" name="Oval 28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01" name="Oval 28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02" name="Oval 28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203" name="AutoShape 283"/>
              <p:cNvCxnSpPr>
                <a:cxnSpLocks noChangeShapeType="1"/>
                <a:stCxn id="210199" idx="6"/>
                <a:endCxn id="21020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204" name="AutoShape 284"/>
              <p:cNvCxnSpPr>
                <a:cxnSpLocks noChangeShapeType="1"/>
                <a:stCxn id="210199" idx="5"/>
                <a:endCxn id="21020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205" name="AutoShape 285"/>
              <p:cNvCxnSpPr>
                <a:cxnSpLocks noChangeShapeType="1"/>
                <a:stCxn id="210201" idx="6"/>
                <a:endCxn id="21020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206" name="Group 286"/>
          <p:cNvGrpSpPr>
            <a:grpSpLocks/>
          </p:cNvGrpSpPr>
          <p:nvPr/>
        </p:nvGrpSpPr>
        <p:grpSpPr bwMode="auto">
          <a:xfrm>
            <a:off x="5715000" y="3546112"/>
            <a:ext cx="152400" cy="152400"/>
            <a:chOff x="1608" y="1704"/>
            <a:chExt cx="96" cy="96"/>
          </a:xfrm>
        </p:grpSpPr>
        <p:sp>
          <p:nvSpPr>
            <p:cNvPr id="210207" name="Rectangle 28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208" name="Group 288"/>
            <p:cNvGrpSpPr>
              <a:grpSpLocks/>
            </p:cNvGrpSpPr>
            <p:nvPr/>
          </p:nvGrpSpPr>
          <p:grpSpPr bwMode="auto">
            <a:xfrm>
              <a:off x="1632" y="1728"/>
              <a:ext cx="48" cy="48"/>
              <a:chOff x="1584" y="1776"/>
              <a:chExt cx="144" cy="144"/>
            </a:xfrm>
          </p:grpSpPr>
          <p:sp>
            <p:nvSpPr>
              <p:cNvPr id="210209" name="Oval 28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10" name="Oval 29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11" name="Oval 29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12" name="Oval 29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213" name="AutoShape 293"/>
              <p:cNvCxnSpPr>
                <a:cxnSpLocks noChangeShapeType="1"/>
                <a:stCxn id="210209" idx="6"/>
                <a:endCxn id="21021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214" name="AutoShape 294"/>
              <p:cNvCxnSpPr>
                <a:cxnSpLocks noChangeShapeType="1"/>
                <a:stCxn id="210209" idx="5"/>
                <a:endCxn id="21021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215" name="AutoShape 295"/>
              <p:cNvCxnSpPr>
                <a:cxnSpLocks noChangeShapeType="1"/>
                <a:stCxn id="210211" idx="6"/>
                <a:endCxn id="21021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216" name="Group 296"/>
          <p:cNvGrpSpPr>
            <a:grpSpLocks/>
          </p:cNvGrpSpPr>
          <p:nvPr/>
        </p:nvGrpSpPr>
        <p:grpSpPr bwMode="auto">
          <a:xfrm>
            <a:off x="5867400" y="3546112"/>
            <a:ext cx="152400" cy="152400"/>
            <a:chOff x="1608" y="1704"/>
            <a:chExt cx="96" cy="96"/>
          </a:xfrm>
        </p:grpSpPr>
        <p:sp>
          <p:nvSpPr>
            <p:cNvPr id="210217" name="Rectangle 29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218" name="Group 298"/>
            <p:cNvGrpSpPr>
              <a:grpSpLocks/>
            </p:cNvGrpSpPr>
            <p:nvPr/>
          </p:nvGrpSpPr>
          <p:grpSpPr bwMode="auto">
            <a:xfrm>
              <a:off x="1632" y="1728"/>
              <a:ext cx="48" cy="48"/>
              <a:chOff x="1584" y="1776"/>
              <a:chExt cx="144" cy="144"/>
            </a:xfrm>
          </p:grpSpPr>
          <p:sp>
            <p:nvSpPr>
              <p:cNvPr id="210219" name="Oval 29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20" name="Oval 30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21" name="Oval 30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22" name="Oval 30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223" name="AutoShape 303"/>
              <p:cNvCxnSpPr>
                <a:cxnSpLocks noChangeShapeType="1"/>
                <a:stCxn id="210219" idx="6"/>
                <a:endCxn id="21022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224" name="AutoShape 304"/>
              <p:cNvCxnSpPr>
                <a:cxnSpLocks noChangeShapeType="1"/>
                <a:stCxn id="210219" idx="5"/>
                <a:endCxn id="21022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225" name="AutoShape 305"/>
              <p:cNvCxnSpPr>
                <a:cxnSpLocks noChangeShapeType="1"/>
                <a:stCxn id="210221" idx="6"/>
                <a:endCxn id="21022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226" name="Group 306"/>
          <p:cNvGrpSpPr>
            <a:grpSpLocks/>
          </p:cNvGrpSpPr>
          <p:nvPr/>
        </p:nvGrpSpPr>
        <p:grpSpPr bwMode="auto">
          <a:xfrm>
            <a:off x="6019800" y="3546112"/>
            <a:ext cx="152400" cy="152400"/>
            <a:chOff x="1608" y="1704"/>
            <a:chExt cx="96" cy="96"/>
          </a:xfrm>
        </p:grpSpPr>
        <p:sp>
          <p:nvSpPr>
            <p:cNvPr id="210227" name="Rectangle 30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228" name="Group 308"/>
            <p:cNvGrpSpPr>
              <a:grpSpLocks/>
            </p:cNvGrpSpPr>
            <p:nvPr/>
          </p:nvGrpSpPr>
          <p:grpSpPr bwMode="auto">
            <a:xfrm>
              <a:off x="1632" y="1728"/>
              <a:ext cx="48" cy="48"/>
              <a:chOff x="1584" y="1776"/>
              <a:chExt cx="144" cy="144"/>
            </a:xfrm>
          </p:grpSpPr>
          <p:sp>
            <p:nvSpPr>
              <p:cNvPr id="210229" name="Oval 30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30" name="Oval 31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31" name="Oval 31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32" name="Oval 31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233" name="AutoShape 313"/>
              <p:cNvCxnSpPr>
                <a:cxnSpLocks noChangeShapeType="1"/>
                <a:stCxn id="210229" idx="6"/>
                <a:endCxn id="21023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234" name="AutoShape 314"/>
              <p:cNvCxnSpPr>
                <a:cxnSpLocks noChangeShapeType="1"/>
                <a:stCxn id="210229" idx="5"/>
                <a:endCxn id="21023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235" name="AutoShape 315"/>
              <p:cNvCxnSpPr>
                <a:cxnSpLocks noChangeShapeType="1"/>
                <a:stCxn id="210231" idx="6"/>
                <a:endCxn id="21023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236" name="Group 316"/>
          <p:cNvGrpSpPr>
            <a:grpSpLocks/>
          </p:cNvGrpSpPr>
          <p:nvPr/>
        </p:nvGrpSpPr>
        <p:grpSpPr bwMode="auto">
          <a:xfrm>
            <a:off x="6172200" y="3546112"/>
            <a:ext cx="152400" cy="152400"/>
            <a:chOff x="1608" y="1704"/>
            <a:chExt cx="96" cy="96"/>
          </a:xfrm>
        </p:grpSpPr>
        <p:sp>
          <p:nvSpPr>
            <p:cNvPr id="210237" name="Rectangle 31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238" name="Group 318"/>
            <p:cNvGrpSpPr>
              <a:grpSpLocks/>
            </p:cNvGrpSpPr>
            <p:nvPr/>
          </p:nvGrpSpPr>
          <p:grpSpPr bwMode="auto">
            <a:xfrm>
              <a:off x="1632" y="1728"/>
              <a:ext cx="48" cy="48"/>
              <a:chOff x="1584" y="1776"/>
              <a:chExt cx="144" cy="144"/>
            </a:xfrm>
          </p:grpSpPr>
          <p:sp>
            <p:nvSpPr>
              <p:cNvPr id="210239" name="Oval 31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40" name="Oval 32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41" name="Oval 32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42" name="Oval 32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243" name="AutoShape 323"/>
              <p:cNvCxnSpPr>
                <a:cxnSpLocks noChangeShapeType="1"/>
                <a:stCxn id="210239" idx="6"/>
                <a:endCxn id="21024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244" name="AutoShape 324"/>
              <p:cNvCxnSpPr>
                <a:cxnSpLocks noChangeShapeType="1"/>
                <a:stCxn id="210239" idx="5"/>
                <a:endCxn id="21024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245" name="AutoShape 325"/>
              <p:cNvCxnSpPr>
                <a:cxnSpLocks noChangeShapeType="1"/>
                <a:stCxn id="210241" idx="6"/>
                <a:endCxn id="21024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246" name="Group 326"/>
          <p:cNvGrpSpPr>
            <a:grpSpLocks/>
          </p:cNvGrpSpPr>
          <p:nvPr/>
        </p:nvGrpSpPr>
        <p:grpSpPr bwMode="auto">
          <a:xfrm>
            <a:off x="5715000" y="3088912"/>
            <a:ext cx="152400" cy="152400"/>
            <a:chOff x="1608" y="1704"/>
            <a:chExt cx="96" cy="96"/>
          </a:xfrm>
        </p:grpSpPr>
        <p:sp>
          <p:nvSpPr>
            <p:cNvPr id="210247" name="Rectangle 32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248" name="Group 328"/>
            <p:cNvGrpSpPr>
              <a:grpSpLocks/>
            </p:cNvGrpSpPr>
            <p:nvPr/>
          </p:nvGrpSpPr>
          <p:grpSpPr bwMode="auto">
            <a:xfrm>
              <a:off x="1632" y="1728"/>
              <a:ext cx="48" cy="48"/>
              <a:chOff x="1584" y="1776"/>
              <a:chExt cx="144" cy="144"/>
            </a:xfrm>
          </p:grpSpPr>
          <p:sp>
            <p:nvSpPr>
              <p:cNvPr id="210249" name="Oval 32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50" name="Oval 33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51" name="Oval 33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52" name="Oval 33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253" name="AutoShape 333"/>
              <p:cNvCxnSpPr>
                <a:cxnSpLocks noChangeShapeType="1"/>
                <a:stCxn id="210249" idx="6"/>
                <a:endCxn id="21025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254" name="AutoShape 334"/>
              <p:cNvCxnSpPr>
                <a:cxnSpLocks noChangeShapeType="1"/>
                <a:stCxn id="210249" idx="5"/>
                <a:endCxn id="21025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255" name="AutoShape 335"/>
              <p:cNvCxnSpPr>
                <a:cxnSpLocks noChangeShapeType="1"/>
                <a:stCxn id="210251" idx="6"/>
                <a:endCxn id="21025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256" name="Group 336"/>
          <p:cNvGrpSpPr>
            <a:grpSpLocks/>
          </p:cNvGrpSpPr>
          <p:nvPr/>
        </p:nvGrpSpPr>
        <p:grpSpPr bwMode="auto">
          <a:xfrm>
            <a:off x="5867400" y="3088912"/>
            <a:ext cx="152400" cy="152400"/>
            <a:chOff x="1608" y="1704"/>
            <a:chExt cx="96" cy="96"/>
          </a:xfrm>
        </p:grpSpPr>
        <p:sp>
          <p:nvSpPr>
            <p:cNvPr id="210257" name="Rectangle 33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258" name="Group 338"/>
            <p:cNvGrpSpPr>
              <a:grpSpLocks/>
            </p:cNvGrpSpPr>
            <p:nvPr/>
          </p:nvGrpSpPr>
          <p:grpSpPr bwMode="auto">
            <a:xfrm>
              <a:off x="1632" y="1728"/>
              <a:ext cx="48" cy="48"/>
              <a:chOff x="1584" y="1776"/>
              <a:chExt cx="144" cy="144"/>
            </a:xfrm>
          </p:grpSpPr>
          <p:sp>
            <p:nvSpPr>
              <p:cNvPr id="210259" name="Oval 33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60" name="Oval 34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61" name="Oval 34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62" name="Oval 34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263" name="AutoShape 343"/>
              <p:cNvCxnSpPr>
                <a:cxnSpLocks noChangeShapeType="1"/>
                <a:stCxn id="210259" idx="6"/>
                <a:endCxn id="21026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264" name="AutoShape 344"/>
              <p:cNvCxnSpPr>
                <a:cxnSpLocks noChangeShapeType="1"/>
                <a:stCxn id="210259" idx="5"/>
                <a:endCxn id="21026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265" name="AutoShape 345"/>
              <p:cNvCxnSpPr>
                <a:cxnSpLocks noChangeShapeType="1"/>
                <a:stCxn id="210261" idx="6"/>
                <a:endCxn id="21026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266" name="Group 346"/>
          <p:cNvGrpSpPr>
            <a:grpSpLocks/>
          </p:cNvGrpSpPr>
          <p:nvPr/>
        </p:nvGrpSpPr>
        <p:grpSpPr bwMode="auto">
          <a:xfrm>
            <a:off x="6019800" y="3088912"/>
            <a:ext cx="152400" cy="152400"/>
            <a:chOff x="1608" y="1704"/>
            <a:chExt cx="96" cy="96"/>
          </a:xfrm>
        </p:grpSpPr>
        <p:sp>
          <p:nvSpPr>
            <p:cNvPr id="210267" name="Rectangle 34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268" name="Group 348"/>
            <p:cNvGrpSpPr>
              <a:grpSpLocks/>
            </p:cNvGrpSpPr>
            <p:nvPr/>
          </p:nvGrpSpPr>
          <p:grpSpPr bwMode="auto">
            <a:xfrm>
              <a:off x="1632" y="1728"/>
              <a:ext cx="48" cy="48"/>
              <a:chOff x="1584" y="1776"/>
              <a:chExt cx="144" cy="144"/>
            </a:xfrm>
          </p:grpSpPr>
          <p:sp>
            <p:nvSpPr>
              <p:cNvPr id="210269" name="Oval 34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70" name="Oval 35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71" name="Oval 35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72" name="Oval 35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273" name="AutoShape 353"/>
              <p:cNvCxnSpPr>
                <a:cxnSpLocks noChangeShapeType="1"/>
                <a:stCxn id="210269" idx="6"/>
                <a:endCxn id="21027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274" name="AutoShape 354"/>
              <p:cNvCxnSpPr>
                <a:cxnSpLocks noChangeShapeType="1"/>
                <a:stCxn id="210269" idx="5"/>
                <a:endCxn id="21027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275" name="AutoShape 355"/>
              <p:cNvCxnSpPr>
                <a:cxnSpLocks noChangeShapeType="1"/>
                <a:stCxn id="210271" idx="6"/>
                <a:endCxn id="21027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276" name="Group 356"/>
          <p:cNvGrpSpPr>
            <a:grpSpLocks/>
          </p:cNvGrpSpPr>
          <p:nvPr/>
        </p:nvGrpSpPr>
        <p:grpSpPr bwMode="auto">
          <a:xfrm>
            <a:off x="6172200" y="3088912"/>
            <a:ext cx="152400" cy="152400"/>
            <a:chOff x="1608" y="1704"/>
            <a:chExt cx="96" cy="96"/>
          </a:xfrm>
        </p:grpSpPr>
        <p:sp>
          <p:nvSpPr>
            <p:cNvPr id="210277" name="Rectangle 35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278" name="Group 358"/>
            <p:cNvGrpSpPr>
              <a:grpSpLocks/>
            </p:cNvGrpSpPr>
            <p:nvPr/>
          </p:nvGrpSpPr>
          <p:grpSpPr bwMode="auto">
            <a:xfrm>
              <a:off x="1632" y="1728"/>
              <a:ext cx="48" cy="48"/>
              <a:chOff x="1584" y="1776"/>
              <a:chExt cx="144" cy="144"/>
            </a:xfrm>
          </p:grpSpPr>
          <p:sp>
            <p:nvSpPr>
              <p:cNvPr id="210279" name="Oval 35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80" name="Oval 36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81" name="Oval 36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82" name="Oval 36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283" name="AutoShape 363"/>
              <p:cNvCxnSpPr>
                <a:cxnSpLocks noChangeShapeType="1"/>
                <a:stCxn id="210279" idx="6"/>
                <a:endCxn id="21028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284" name="AutoShape 364"/>
              <p:cNvCxnSpPr>
                <a:cxnSpLocks noChangeShapeType="1"/>
                <a:stCxn id="210279" idx="5"/>
                <a:endCxn id="21028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285" name="AutoShape 365"/>
              <p:cNvCxnSpPr>
                <a:cxnSpLocks noChangeShapeType="1"/>
                <a:stCxn id="210281" idx="6"/>
                <a:endCxn id="21028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286" name="Group 366"/>
          <p:cNvGrpSpPr>
            <a:grpSpLocks/>
          </p:cNvGrpSpPr>
          <p:nvPr/>
        </p:nvGrpSpPr>
        <p:grpSpPr bwMode="auto">
          <a:xfrm>
            <a:off x="5715000" y="3241312"/>
            <a:ext cx="152400" cy="152400"/>
            <a:chOff x="1608" y="1704"/>
            <a:chExt cx="96" cy="96"/>
          </a:xfrm>
        </p:grpSpPr>
        <p:sp>
          <p:nvSpPr>
            <p:cNvPr id="210287" name="Rectangle 36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288" name="Group 368"/>
            <p:cNvGrpSpPr>
              <a:grpSpLocks/>
            </p:cNvGrpSpPr>
            <p:nvPr/>
          </p:nvGrpSpPr>
          <p:grpSpPr bwMode="auto">
            <a:xfrm>
              <a:off x="1632" y="1728"/>
              <a:ext cx="48" cy="48"/>
              <a:chOff x="1584" y="1776"/>
              <a:chExt cx="144" cy="144"/>
            </a:xfrm>
          </p:grpSpPr>
          <p:sp>
            <p:nvSpPr>
              <p:cNvPr id="210289" name="Oval 36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90" name="Oval 37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91" name="Oval 37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292" name="Oval 37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293" name="AutoShape 373"/>
              <p:cNvCxnSpPr>
                <a:cxnSpLocks noChangeShapeType="1"/>
                <a:stCxn id="210289" idx="6"/>
                <a:endCxn id="21029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294" name="AutoShape 374"/>
              <p:cNvCxnSpPr>
                <a:cxnSpLocks noChangeShapeType="1"/>
                <a:stCxn id="210289" idx="5"/>
                <a:endCxn id="21029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295" name="AutoShape 375"/>
              <p:cNvCxnSpPr>
                <a:cxnSpLocks noChangeShapeType="1"/>
                <a:stCxn id="210291" idx="6"/>
                <a:endCxn id="21029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296" name="Group 376"/>
          <p:cNvGrpSpPr>
            <a:grpSpLocks/>
          </p:cNvGrpSpPr>
          <p:nvPr/>
        </p:nvGrpSpPr>
        <p:grpSpPr bwMode="auto">
          <a:xfrm>
            <a:off x="5867400" y="3241312"/>
            <a:ext cx="152400" cy="152400"/>
            <a:chOff x="1608" y="1704"/>
            <a:chExt cx="96" cy="96"/>
          </a:xfrm>
        </p:grpSpPr>
        <p:sp>
          <p:nvSpPr>
            <p:cNvPr id="210297" name="Rectangle 37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298" name="Group 378"/>
            <p:cNvGrpSpPr>
              <a:grpSpLocks/>
            </p:cNvGrpSpPr>
            <p:nvPr/>
          </p:nvGrpSpPr>
          <p:grpSpPr bwMode="auto">
            <a:xfrm>
              <a:off x="1632" y="1728"/>
              <a:ext cx="48" cy="48"/>
              <a:chOff x="1584" y="1776"/>
              <a:chExt cx="144" cy="144"/>
            </a:xfrm>
          </p:grpSpPr>
          <p:sp>
            <p:nvSpPr>
              <p:cNvPr id="210299" name="Oval 37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00" name="Oval 38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01" name="Oval 38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02" name="Oval 38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303" name="AutoShape 383"/>
              <p:cNvCxnSpPr>
                <a:cxnSpLocks noChangeShapeType="1"/>
                <a:stCxn id="210299" idx="6"/>
                <a:endCxn id="21030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304" name="AutoShape 384"/>
              <p:cNvCxnSpPr>
                <a:cxnSpLocks noChangeShapeType="1"/>
                <a:stCxn id="210299" idx="5"/>
                <a:endCxn id="21030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305" name="AutoShape 385"/>
              <p:cNvCxnSpPr>
                <a:cxnSpLocks noChangeShapeType="1"/>
                <a:stCxn id="210301" idx="6"/>
                <a:endCxn id="21030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306" name="Group 386"/>
          <p:cNvGrpSpPr>
            <a:grpSpLocks/>
          </p:cNvGrpSpPr>
          <p:nvPr/>
        </p:nvGrpSpPr>
        <p:grpSpPr bwMode="auto">
          <a:xfrm>
            <a:off x="6019800" y="3241312"/>
            <a:ext cx="152400" cy="152400"/>
            <a:chOff x="1608" y="1704"/>
            <a:chExt cx="96" cy="96"/>
          </a:xfrm>
        </p:grpSpPr>
        <p:sp>
          <p:nvSpPr>
            <p:cNvPr id="210307" name="Rectangle 38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308" name="Group 388"/>
            <p:cNvGrpSpPr>
              <a:grpSpLocks/>
            </p:cNvGrpSpPr>
            <p:nvPr/>
          </p:nvGrpSpPr>
          <p:grpSpPr bwMode="auto">
            <a:xfrm>
              <a:off x="1632" y="1728"/>
              <a:ext cx="48" cy="48"/>
              <a:chOff x="1584" y="1776"/>
              <a:chExt cx="144" cy="144"/>
            </a:xfrm>
          </p:grpSpPr>
          <p:sp>
            <p:nvSpPr>
              <p:cNvPr id="210309" name="Oval 38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10" name="Oval 39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11" name="Oval 39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12" name="Oval 39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313" name="AutoShape 393"/>
              <p:cNvCxnSpPr>
                <a:cxnSpLocks noChangeShapeType="1"/>
                <a:stCxn id="210309" idx="6"/>
                <a:endCxn id="21031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314" name="AutoShape 394"/>
              <p:cNvCxnSpPr>
                <a:cxnSpLocks noChangeShapeType="1"/>
                <a:stCxn id="210309" idx="5"/>
                <a:endCxn id="21031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315" name="AutoShape 395"/>
              <p:cNvCxnSpPr>
                <a:cxnSpLocks noChangeShapeType="1"/>
                <a:stCxn id="210311" idx="6"/>
                <a:endCxn id="21031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316" name="Group 396"/>
          <p:cNvGrpSpPr>
            <a:grpSpLocks/>
          </p:cNvGrpSpPr>
          <p:nvPr/>
        </p:nvGrpSpPr>
        <p:grpSpPr bwMode="auto">
          <a:xfrm>
            <a:off x="6172200" y="3241312"/>
            <a:ext cx="152400" cy="152400"/>
            <a:chOff x="1608" y="1704"/>
            <a:chExt cx="96" cy="96"/>
          </a:xfrm>
        </p:grpSpPr>
        <p:sp>
          <p:nvSpPr>
            <p:cNvPr id="210317" name="Rectangle 39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318" name="Group 398"/>
            <p:cNvGrpSpPr>
              <a:grpSpLocks/>
            </p:cNvGrpSpPr>
            <p:nvPr/>
          </p:nvGrpSpPr>
          <p:grpSpPr bwMode="auto">
            <a:xfrm>
              <a:off x="1632" y="1728"/>
              <a:ext cx="48" cy="48"/>
              <a:chOff x="1584" y="1776"/>
              <a:chExt cx="144" cy="144"/>
            </a:xfrm>
          </p:grpSpPr>
          <p:sp>
            <p:nvSpPr>
              <p:cNvPr id="210319" name="Oval 39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20" name="Oval 40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21" name="Oval 40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22" name="Oval 40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323" name="AutoShape 403"/>
              <p:cNvCxnSpPr>
                <a:cxnSpLocks noChangeShapeType="1"/>
                <a:stCxn id="210319" idx="6"/>
                <a:endCxn id="21032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324" name="AutoShape 404"/>
              <p:cNvCxnSpPr>
                <a:cxnSpLocks noChangeShapeType="1"/>
                <a:stCxn id="210319" idx="5"/>
                <a:endCxn id="21032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325" name="AutoShape 405"/>
              <p:cNvCxnSpPr>
                <a:cxnSpLocks noChangeShapeType="1"/>
                <a:stCxn id="210321" idx="6"/>
                <a:endCxn id="21032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326" name="Group 406"/>
          <p:cNvGrpSpPr>
            <a:grpSpLocks/>
          </p:cNvGrpSpPr>
          <p:nvPr/>
        </p:nvGrpSpPr>
        <p:grpSpPr bwMode="auto">
          <a:xfrm>
            <a:off x="5715000" y="2784112"/>
            <a:ext cx="152400" cy="152400"/>
            <a:chOff x="1608" y="1704"/>
            <a:chExt cx="96" cy="96"/>
          </a:xfrm>
        </p:grpSpPr>
        <p:sp>
          <p:nvSpPr>
            <p:cNvPr id="210327" name="Rectangle 40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328" name="Group 408"/>
            <p:cNvGrpSpPr>
              <a:grpSpLocks/>
            </p:cNvGrpSpPr>
            <p:nvPr/>
          </p:nvGrpSpPr>
          <p:grpSpPr bwMode="auto">
            <a:xfrm>
              <a:off x="1632" y="1728"/>
              <a:ext cx="48" cy="48"/>
              <a:chOff x="1584" y="1776"/>
              <a:chExt cx="144" cy="144"/>
            </a:xfrm>
          </p:grpSpPr>
          <p:sp>
            <p:nvSpPr>
              <p:cNvPr id="210329" name="Oval 40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30" name="Oval 41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31" name="Oval 41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32" name="Oval 41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333" name="AutoShape 413"/>
              <p:cNvCxnSpPr>
                <a:cxnSpLocks noChangeShapeType="1"/>
                <a:stCxn id="210329" idx="6"/>
                <a:endCxn id="21033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334" name="AutoShape 414"/>
              <p:cNvCxnSpPr>
                <a:cxnSpLocks noChangeShapeType="1"/>
                <a:stCxn id="210329" idx="5"/>
                <a:endCxn id="21033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335" name="AutoShape 415"/>
              <p:cNvCxnSpPr>
                <a:cxnSpLocks noChangeShapeType="1"/>
                <a:stCxn id="210331" idx="6"/>
                <a:endCxn id="21033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336" name="Group 416"/>
          <p:cNvGrpSpPr>
            <a:grpSpLocks/>
          </p:cNvGrpSpPr>
          <p:nvPr/>
        </p:nvGrpSpPr>
        <p:grpSpPr bwMode="auto">
          <a:xfrm>
            <a:off x="5867400" y="2784112"/>
            <a:ext cx="152400" cy="152400"/>
            <a:chOff x="1608" y="1704"/>
            <a:chExt cx="96" cy="96"/>
          </a:xfrm>
        </p:grpSpPr>
        <p:sp>
          <p:nvSpPr>
            <p:cNvPr id="210337" name="Rectangle 41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338" name="Group 418"/>
            <p:cNvGrpSpPr>
              <a:grpSpLocks/>
            </p:cNvGrpSpPr>
            <p:nvPr/>
          </p:nvGrpSpPr>
          <p:grpSpPr bwMode="auto">
            <a:xfrm>
              <a:off x="1632" y="1728"/>
              <a:ext cx="48" cy="48"/>
              <a:chOff x="1584" y="1776"/>
              <a:chExt cx="144" cy="144"/>
            </a:xfrm>
          </p:grpSpPr>
          <p:sp>
            <p:nvSpPr>
              <p:cNvPr id="210339" name="Oval 41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40" name="Oval 42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41" name="Oval 42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42" name="Oval 42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343" name="AutoShape 423"/>
              <p:cNvCxnSpPr>
                <a:cxnSpLocks noChangeShapeType="1"/>
                <a:stCxn id="210339" idx="6"/>
                <a:endCxn id="21034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344" name="AutoShape 424"/>
              <p:cNvCxnSpPr>
                <a:cxnSpLocks noChangeShapeType="1"/>
                <a:stCxn id="210339" idx="5"/>
                <a:endCxn id="21034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345" name="AutoShape 425"/>
              <p:cNvCxnSpPr>
                <a:cxnSpLocks noChangeShapeType="1"/>
                <a:stCxn id="210341" idx="6"/>
                <a:endCxn id="21034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346" name="Group 426"/>
          <p:cNvGrpSpPr>
            <a:grpSpLocks/>
          </p:cNvGrpSpPr>
          <p:nvPr/>
        </p:nvGrpSpPr>
        <p:grpSpPr bwMode="auto">
          <a:xfrm>
            <a:off x="6019800" y="2784112"/>
            <a:ext cx="152400" cy="152400"/>
            <a:chOff x="1608" y="1704"/>
            <a:chExt cx="96" cy="96"/>
          </a:xfrm>
        </p:grpSpPr>
        <p:sp>
          <p:nvSpPr>
            <p:cNvPr id="210347" name="Rectangle 42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348" name="Group 428"/>
            <p:cNvGrpSpPr>
              <a:grpSpLocks/>
            </p:cNvGrpSpPr>
            <p:nvPr/>
          </p:nvGrpSpPr>
          <p:grpSpPr bwMode="auto">
            <a:xfrm>
              <a:off x="1632" y="1728"/>
              <a:ext cx="48" cy="48"/>
              <a:chOff x="1584" y="1776"/>
              <a:chExt cx="144" cy="144"/>
            </a:xfrm>
          </p:grpSpPr>
          <p:sp>
            <p:nvSpPr>
              <p:cNvPr id="210349" name="Oval 42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50" name="Oval 43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51" name="Oval 43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52" name="Oval 43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353" name="AutoShape 433"/>
              <p:cNvCxnSpPr>
                <a:cxnSpLocks noChangeShapeType="1"/>
                <a:stCxn id="210349" idx="6"/>
                <a:endCxn id="21035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354" name="AutoShape 434"/>
              <p:cNvCxnSpPr>
                <a:cxnSpLocks noChangeShapeType="1"/>
                <a:stCxn id="210349" idx="5"/>
                <a:endCxn id="21035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355" name="AutoShape 435"/>
              <p:cNvCxnSpPr>
                <a:cxnSpLocks noChangeShapeType="1"/>
                <a:stCxn id="210351" idx="6"/>
                <a:endCxn id="21035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356" name="Group 436"/>
          <p:cNvGrpSpPr>
            <a:grpSpLocks/>
          </p:cNvGrpSpPr>
          <p:nvPr/>
        </p:nvGrpSpPr>
        <p:grpSpPr bwMode="auto">
          <a:xfrm>
            <a:off x="6172200" y="2784112"/>
            <a:ext cx="152400" cy="152400"/>
            <a:chOff x="1608" y="1704"/>
            <a:chExt cx="96" cy="96"/>
          </a:xfrm>
        </p:grpSpPr>
        <p:sp>
          <p:nvSpPr>
            <p:cNvPr id="210357" name="Rectangle 43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358" name="Group 438"/>
            <p:cNvGrpSpPr>
              <a:grpSpLocks/>
            </p:cNvGrpSpPr>
            <p:nvPr/>
          </p:nvGrpSpPr>
          <p:grpSpPr bwMode="auto">
            <a:xfrm>
              <a:off x="1632" y="1728"/>
              <a:ext cx="48" cy="48"/>
              <a:chOff x="1584" y="1776"/>
              <a:chExt cx="144" cy="144"/>
            </a:xfrm>
          </p:grpSpPr>
          <p:sp>
            <p:nvSpPr>
              <p:cNvPr id="210359" name="Oval 43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60" name="Oval 44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61" name="Oval 44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62" name="Oval 44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363" name="AutoShape 443"/>
              <p:cNvCxnSpPr>
                <a:cxnSpLocks noChangeShapeType="1"/>
                <a:stCxn id="210359" idx="6"/>
                <a:endCxn id="21036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364" name="AutoShape 444"/>
              <p:cNvCxnSpPr>
                <a:cxnSpLocks noChangeShapeType="1"/>
                <a:stCxn id="210359" idx="5"/>
                <a:endCxn id="21036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365" name="AutoShape 445"/>
              <p:cNvCxnSpPr>
                <a:cxnSpLocks noChangeShapeType="1"/>
                <a:stCxn id="210361" idx="6"/>
                <a:endCxn id="21036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366" name="Group 446"/>
          <p:cNvGrpSpPr>
            <a:grpSpLocks/>
          </p:cNvGrpSpPr>
          <p:nvPr/>
        </p:nvGrpSpPr>
        <p:grpSpPr bwMode="auto">
          <a:xfrm>
            <a:off x="5715000" y="2936512"/>
            <a:ext cx="152400" cy="152400"/>
            <a:chOff x="1608" y="1704"/>
            <a:chExt cx="96" cy="96"/>
          </a:xfrm>
        </p:grpSpPr>
        <p:sp>
          <p:nvSpPr>
            <p:cNvPr id="210367" name="Rectangle 44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368" name="Group 448"/>
            <p:cNvGrpSpPr>
              <a:grpSpLocks/>
            </p:cNvGrpSpPr>
            <p:nvPr/>
          </p:nvGrpSpPr>
          <p:grpSpPr bwMode="auto">
            <a:xfrm>
              <a:off x="1632" y="1728"/>
              <a:ext cx="48" cy="48"/>
              <a:chOff x="1584" y="1776"/>
              <a:chExt cx="144" cy="144"/>
            </a:xfrm>
          </p:grpSpPr>
          <p:sp>
            <p:nvSpPr>
              <p:cNvPr id="210369" name="Oval 44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70" name="Oval 45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71" name="Oval 45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72" name="Oval 45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373" name="AutoShape 453"/>
              <p:cNvCxnSpPr>
                <a:cxnSpLocks noChangeShapeType="1"/>
                <a:stCxn id="210369" idx="6"/>
                <a:endCxn id="21037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374" name="AutoShape 454"/>
              <p:cNvCxnSpPr>
                <a:cxnSpLocks noChangeShapeType="1"/>
                <a:stCxn id="210369" idx="5"/>
                <a:endCxn id="21037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375" name="AutoShape 455"/>
              <p:cNvCxnSpPr>
                <a:cxnSpLocks noChangeShapeType="1"/>
                <a:stCxn id="210371" idx="6"/>
                <a:endCxn id="21037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376" name="Group 456"/>
          <p:cNvGrpSpPr>
            <a:grpSpLocks/>
          </p:cNvGrpSpPr>
          <p:nvPr/>
        </p:nvGrpSpPr>
        <p:grpSpPr bwMode="auto">
          <a:xfrm>
            <a:off x="5867400" y="2936512"/>
            <a:ext cx="152400" cy="152400"/>
            <a:chOff x="1608" y="1704"/>
            <a:chExt cx="96" cy="96"/>
          </a:xfrm>
        </p:grpSpPr>
        <p:sp>
          <p:nvSpPr>
            <p:cNvPr id="210377" name="Rectangle 45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378" name="Group 458"/>
            <p:cNvGrpSpPr>
              <a:grpSpLocks/>
            </p:cNvGrpSpPr>
            <p:nvPr/>
          </p:nvGrpSpPr>
          <p:grpSpPr bwMode="auto">
            <a:xfrm>
              <a:off x="1632" y="1728"/>
              <a:ext cx="48" cy="48"/>
              <a:chOff x="1584" y="1776"/>
              <a:chExt cx="144" cy="144"/>
            </a:xfrm>
          </p:grpSpPr>
          <p:sp>
            <p:nvSpPr>
              <p:cNvPr id="210379" name="Oval 45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80" name="Oval 46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81" name="Oval 46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82" name="Oval 46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383" name="AutoShape 463"/>
              <p:cNvCxnSpPr>
                <a:cxnSpLocks noChangeShapeType="1"/>
                <a:stCxn id="210379" idx="6"/>
                <a:endCxn id="21038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384" name="AutoShape 464"/>
              <p:cNvCxnSpPr>
                <a:cxnSpLocks noChangeShapeType="1"/>
                <a:stCxn id="210379" idx="5"/>
                <a:endCxn id="21038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385" name="AutoShape 465"/>
              <p:cNvCxnSpPr>
                <a:cxnSpLocks noChangeShapeType="1"/>
                <a:stCxn id="210381" idx="6"/>
                <a:endCxn id="21038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386" name="Group 466"/>
          <p:cNvGrpSpPr>
            <a:grpSpLocks/>
          </p:cNvGrpSpPr>
          <p:nvPr/>
        </p:nvGrpSpPr>
        <p:grpSpPr bwMode="auto">
          <a:xfrm>
            <a:off x="6019800" y="2936512"/>
            <a:ext cx="152400" cy="152400"/>
            <a:chOff x="1608" y="1704"/>
            <a:chExt cx="96" cy="96"/>
          </a:xfrm>
        </p:grpSpPr>
        <p:sp>
          <p:nvSpPr>
            <p:cNvPr id="210387" name="Rectangle 46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388" name="Group 468"/>
            <p:cNvGrpSpPr>
              <a:grpSpLocks/>
            </p:cNvGrpSpPr>
            <p:nvPr/>
          </p:nvGrpSpPr>
          <p:grpSpPr bwMode="auto">
            <a:xfrm>
              <a:off x="1632" y="1728"/>
              <a:ext cx="48" cy="48"/>
              <a:chOff x="1584" y="1776"/>
              <a:chExt cx="144" cy="144"/>
            </a:xfrm>
          </p:grpSpPr>
          <p:sp>
            <p:nvSpPr>
              <p:cNvPr id="210389" name="Oval 46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90" name="Oval 47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91" name="Oval 47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392" name="Oval 47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393" name="AutoShape 473"/>
              <p:cNvCxnSpPr>
                <a:cxnSpLocks noChangeShapeType="1"/>
                <a:stCxn id="210389" idx="6"/>
                <a:endCxn id="21039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394" name="AutoShape 474"/>
              <p:cNvCxnSpPr>
                <a:cxnSpLocks noChangeShapeType="1"/>
                <a:stCxn id="210389" idx="5"/>
                <a:endCxn id="21039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395" name="AutoShape 475"/>
              <p:cNvCxnSpPr>
                <a:cxnSpLocks noChangeShapeType="1"/>
                <a:stCxn id="210391" idx="6"/>
                <a:endCxn id="210392"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210396" name="Group 476"/>
          <p:cNvGrpSpPr>
            <a:grpSpLocks/>
          </p:cNvGrpSpPr>
          <p:nvPr/>
        </p:nvGrpSpPr>
        <p:grpSpPr bwMode="auto">
          <a:xfrm>
            <a:off x="6172200" y="2936512"/>
            <a:ext cx="152400" cy="152400"/>
            <a:chOff x="1608" y="1704"/>
            <a:chExt cx="96" cy="96"/>
          </a:xfrm>
        </p:grpSpPr>
        <p:sp>
          <p:nvSpPr>
            <p:cNvPr id="210397" name="Rectangle 47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nvGrpSpPr>
            <p:cNvPr id="210398" name="Group 478"/>
            <p:cNvGrpSpPr>
              <a:grpSpLocks/>
            </p:cNvGrpSpPr>
            <p:nvPr/>
          </p:nvGrpSpPr>
          <p:grpSpPr bwMode="auto">
            <a:xfrm>
              <a:off x="1632" y="1728"/>
              <a:ext cx="48" cy="48"/>
              <a:chOff x="1584" y="1776"/>
              <a:chExt cx="144" cy="144"/>
            </a:xfrm>
          </p:grpSpPr>
          <p:sp>
            <p:nvSpPr>
              <p:cNvPr id="210399" name="Oval 47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400" name="Oval 48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401" name="Oval 48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402" name="Oval 48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403" name="AutoShape 483"/>
              <p:cNvCxnSpPr>
                <a:cxnSpLocks noChangeShapeType="1"/>
                <a:stCxn id="210399" idx="6"/>
                <a:endCxn id="210400"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210404" name="AutoShape 484"/>
              <p:cNvCxnSpPr>
                <a:cxnSpLocks noChangeShapeType="1"/>
                <a:stCxn id="210399" idx="5"/>
                <a:endCxn id="210402"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210405" name="AutoShape 485"/>
              <p:cNvCxnSpPr>
                <a:cxnSpLocks noChangeShapeType="1"/>
                <a:stCxn id="210401" idx="6"/>
                <a:endCxn id="210402" idx="2"/>
              </p:cNvCxnSpPr>
              <p:nvPr/>
            </p:nvCxnSpPr>
            <p:spPr bwMode="auto">
              <a:xfrm>
                <a:off x="1632" y="1896"/>
                <a:ext cx="48" cy="0"/>
              </a:xfrm>
              <a:prstGeom prst="straightConnector1">
                <a:avLst/>
              </a:prstGeom>
              <a:noFill/>
              <a:ln w="9525">
                <a:solidFill>
                  <a:schemeClr val="tx1"/>
                </a:solidFill>
                <a:round/>
                <a:headEnd/>
                <a:tailEnd/>
              </a:ln>
              <a:effectLst/>
            </p:spPr>
          </p:cxnSp>
        </p:grpSp>
      </p:grpSp>
      <p:sp>
        <p:nvSpPr>
          <p:cNvPr id="210406" name="Rectangle 486"/>
          <p:cNvSpPr>
            <a:spLocks noChangeArrowheads="1"/>
          </p:cNvSpPr>
          <p:nvPr/>
        </p:nvSpPr>
        <p:spPr bwMode="auto">
          <a:xfrm>
            <a:off x="4038600" y="3012712"/>
            <a:ext cx="7620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407" name="Rectangle 487"/>
          <p:cNvSpPr>
            <a:spLocks noChangeArrowheads="1"/>
          </p:cNvSpPr>
          <p:nvPr/>
        </p:nvSpPr>
        <p:spPr bwMode="auto">
          <a:xfrm>
            <a:off x="2819400" y="2936512"/>
            <a:ext cx="1066800" cy="2286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PC Hash</a:t>
            </a:r>
          </a:p>
        </p:txBody>
      </p:sp>
      <p:sp>
        <p:nvSpPr>
          <p:cNvPr id="210408" name="Rectangle 488"/>
          <p:cNvSpPr>
            <a:spLocks noChangeArrowheads="1"/>
          </p:cNvSpPr>
          <p:nvPr/>
        </p:nvSpPr>
        <p:spPr bwMode="auto">
          <a:xfrm>
            <a:off x="2962274" y="3927112"/>
            <a:ext cx="762000" cy="76200"/>
          </a:xfrm>
          <a:prstGeom prst="rect">
            <a:avLst/>
          </a:prstGeom>
          <a:solidFill>
            <a:schemeClr val="accent1"/>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10410" name="AutoShape 490"/>
          <p:cNvCxnSpPr>
            <a:cxnSpLocks noChangeShapeType="1"/>
            <a:stCxn id="210406" idx="2"/>
            <a:endCxn id="210421" idx="0"/>
          </p:cNvCxnSpPr>
          <p:nvPr/>
        </p:nvCxnSpPr>
        <p:spPr bwMode="auto">
          <a:xfrm>
            <a:off x="4419600" y="3088912"/>
            <a:ext cx="0" cy="838200"/>
          </a:xfrm>
          <a:prstGeom prst="straightConnector1">
            <a:avLst/>
          </a:prstGeom>
          <a:noFill/>
          <a:ln w="9525">
            <a:solidFill>
              <a:schemeClr val="tx1"/>
            </a:solidFill>
            <a:round/>
            <a:headEnd/>
            <a:tailEnd type="triangle" w="med" len="med"/>
          </a:ln>
          <a:effectLst/>
        </p:spPr>
      </p:cxnSp>
      <p:cxnSp>
        <p:nvCxnSpPr>
          <p:cNvPr id="210411" name="AutoShape 491"/>
          <p:cNvCxnSpPr>
            <a:cxnSpLocks noChangeShapeType="1"/>
            <a:stCxn id="210407" idx="2"/>
            <a:endCxn id="210408" idx="0"/>
          </p:cNvCxnSpPr>
          <p:nvPr/>
        </p:nvCxnSpPr>
        <p:spPr bwMode="auto">
          <a:xfrm flipH="1">
            <a:off x="3343274" y="3165112"/>
            <a:ext cx="9526" cy="762000"/>
          </a:xfrm>
          <a:prstGeom prst="straightConnector1">
            <a:avLst/>
          </a:prstGeom>
          <a:noFill/>
          <a:ln w="9525">
            <a:solidFill>
              <a:schemeClr val="tx1"/>
            </a:solidFill>
            <a:round/>
            <a:headEnd/>
            <a:tailEnd type="triangle" w="med" len="med"/>
          </a:ln>
          <a:effectLst/>
        </p:spPr>
      </p:cxnSp>
      <p:sp>
        <p:nvSpPr>
          <p:cNvPr id="210412" name="Line 492"/>
          <p:cNvSpPr>
            <a:spLocks noChangeShapeType="1"/>
          </p:cNvSpPr>
          <p:nvPr/>
        </p:nvSpPr>
        <p:spPr bwMode="auto">
          <a:xfrm flipV="1">
            <a:off x="3275856" y="3469912"/>
            <a:ext cx="152400" cy="762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210414" name="Text Box 494"/>
          <p:cNvSpPr txBox="1">
            <a:spLocks noChangeArrowheads="1"/>
          </p:cNvSpPr>
          <p:nvPr/>
        </p:nvSpPr>
        <p:spPr bwMode="auto">
          <a:xfrm>
            <a:off x="3429000" y="3275692"/>
            <a:ext cx="295274"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dirty="0">
                <a:solidFill>
                  <a:srgbClr val="000000"/>
                </a:solidFill>
                <a:latin typeface="Gill Sans MT" pitchFamily="34" charset="0"/>
              </a:rPr>
              <a:t>k</a:t>
            </a:r>
          </a:p>
        </p:txBody>
      </p:sp>
      <p:sp>
        <p:nvSpPr>
          <p:cNvPr id="210416" name="Oval 496"/>
          <p:cNvSpPr>
            <a:spLocks noChangeArrowheads="1"/>
          </p:cNvSpPr>
          <p:nvPr/>
        </p:nvSpPr>
        <p:spPr bwMode="auto">
          <a:xfrm>
            <a:off x="5969000" y="4076337"/>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417" name="Oval 497"/>
          <p:cNvSpPr>
            <a:spLocks noChangeArrowheads="1"/>
          </p:cNvSpPr>
          <p:nvPr/>
        </p:nvSpPr>
        <p:spPr bwMode="auto">
          <a:xfrm>
            <a:off x="5969000" y="4228737"/>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421" name="Rectangle 501"/>
          <p:cNvSpPr>
            <a:spLocks noChangeArrowheads="1"/>
          </p:cNvSpPr>
          <p:nvPr/>
        </p:nvSpPr>
        <p:spPr bwMode="auto">
          <a:xfrm>
            <a:off x="4038600" y="3927112"/>
            <a:ext cx="7620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10422" name="AutoShape 502"/>
          <p:cNvSpPr>
            <a:spLocks noChangeArrowheads="1"/>
          </p:cNvSpPr>
          <p:nvPr/>
        </p:nvSpPr>
        <p:spPr bwMode="auto">
          <a:xfrm>
            <a:off x="3581400" y="4460512"/>
            <a:ext cx="685800" cy="381000"/>
          </a:xfrm>
          <a:prstGeom prst="roundRect">
            <a:avLst>
              <a:gd name="adj" fmla="val 16667"/>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latin typeface="Gill Sans MT" pitchFamily="34" charset="0"/>
              </a:rPr>
              <a:t>XOR</a:t>
            </a:r>
          </a:p>
        </p:txBody>
      </p:sp>
      <p:cxnSp>
        <p:nvCxnSpPr>
          <p:cNvPr id="210423" name="AutoShape 503"/>
          <p:cNvCxnSpPr>
            <a:cxnSpLocks noChangeShapeType="1"/>
            <a:stCxn id="210408" idx="2"/>
            <a:endCxn id="210424" idx="0"/>
          </p:cNvCxnSpPr>
          <p:nvPr/>
        </p:nvCxnSpPr>
        <p:spPr bwMode="auto">
          <a:xfrm>
            <a:off x="3343274" y="4003312"/>
            <a:ext cx="504826" cy="457200"/>
          </a:xfrm>
          <a:prstGeom prst="straightConnector1">
            <a:avLst/>
          </a:prstGeom>
          <a:noFill/>
          <a:ln w="9525">
            <a:solidFill>
              <a:schemeClr val="tx1"/>
            </a:solidFill>
            <a:round/>
            <a:headEnd/>
            <a:tailEnd type="triangle" w="med" len="med"/>
          </a:ln>
          <a:effectLst/>
        </p:spPr>
      </p:cxnSp>
      <p:cxnSp>
        <p:nvCxnSpPr>
          <p:cNvPr id="210425" name="AutoShape 505"/>
          <p:cNvCxnSpPr>
            <a:cxnSpLocks noChangeShapeType="1"/>
            <a:stCxn id="210421" idx="2"/>
            <a:endCxn id="210426" idx="0"/>
          </p:cNvCxnSpPr>
          <p:nvPr/>
        </p:nvCxnSpPr>
        <p:spPr bwMode="auto">
          <a:xfrm flipH="1">
            <a:off x="4000500" y="4003312"/>
            <a:ext cx="419100" cy="457200"/>
          </a:xfrm>
          <a:prstGeom prst="straightConnector1">
            <a:avLst/>
          </a:prstGeom>
          <a:noFill/>
          <a:ln w="9525">
            <a:solidFill>
              <a:schemeClr val="tx1"/>
            </a:solidFill>
            <a:round/>
            <a:headEnd/>
            <a:tailEnd type="triangle" w="med" len="med"/>
          </a:ln>
          <a:effectLst/>
        </p:spPr>
      </p:cxnSp>
      <p:sp>
        <p:nvSpPr>
          <p:cNvPr id="210427" name="Freeform 507"/>
          <p:cNvSpPr>
            <a:spLocks/>
          </p:cNvSpPr>
          <p:nvPr/>
        </p:nvSpPr>
        <p:spPr bwMode="auto">
          <a:xfrm>
            <a:off x="3860800" y="3444512"/>
            <a:ext cx="2006600" cy="1778000"/>
          </a:xfrm>
          <a:custGeom>
            <a:avLst/>
            <a:gdLst/>
            <a:ahLst/>
            <a:cxnLst>
              <a:cxn ang="0">
                <a:pos x="16" y="880"/>
              </a:cxn>
              <a:cxn ang="0">
                <a:pos x="112" y="1024"/>
              </a:cxn>
              <a:cxn ang="0">
                <a:pos x="688" y="976"/>
              </a:cxn>
              <a:cxn ang="0">
                <a:pos x="928" y="160"/>
              </a:cxn>
              <a:cxn ang="0">
                <a:pos x="1264" y="16"/>
              </a:cxn>
            </a:cxnLst>
            <a:rect l="0" t="0" r="r" b="b"/>
            <a:pathLst>
              <a:path w="1264" h="1120">
                <a:moveTo>
                  <a:pt x="16" y="880"/>
                </a:moveTo>
                <a:cubicBezTo>
                  <a:pt x="8" y="944"/>
                  <a:pt x="0" y="1008"/>
                  <a:pt x="112" y="1024"/>
                </a:cubicBezTo>
                <a:cubicBezTo>
                  <a:pt x="224" y="1040"/>
                  <a:pt x="552" y="1120"/>
                  <a:pt x="688" y="976"/>
                </a:cubicBezTo>
                <a:cubicBezTo>
                  <a:pt x="824" y="832"/>
                  <a:pt x="832" y="320"/>
                  <a:pt x="928" y="160"/>
                </a:cubicBezTo>
                <a:cubicBezTo>
                  <a:pt x="1024" y="0"/>
                  <a:pt x="1144" y="8"/>
                  <a:pt x="1264" y="16"/>
                </a:cubicBezTo>
              </a:path>
            </a:pathLst>
          </a:custGeom>
          <a:noFill/>
          <a:ln w="9525">
            <a:solidFill>
              <a:schemeClr val="tx1"/>
            </a:solidFill>
            <a:round/>
            <a:headEnd/>
            <a:tailEnd type="triangle" w="lg" len="lg"/>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210428" name="Line 508"/>
          <p:cNvSpPr>
            <a:spLocks noChangeShapeType="1"/>
          </p:cNvSpPr>
          <p:nvPr/>
        </p:nvSpPr>
        <p:spPr bwMode="auto">
          <a:xfrm>
            <a:off x="4572000" y="5070112"/>
            <a:ext cx="0" cy="1524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210429" name="Text Box 509"/>
          <p:cNvSpPr txBox="1">
            <a:spLocks noChangeArrowheads="1"/>
          </p:cNvSpPr>
          <p:nvPr/>
        </p:nvSpPr>
        <p:spPr bwMode="auto">
          <a:xfrm>
            <a:off x="4489450" y="5147900"/>
            <a:ext cx="1736374" cy="369332"/>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a:solidFill>
                  <a:srgbClr val="000000"/>
                </a:solidFill>
                <a:latin typeface="Gill Sans MT" pitchFamily="34" charset="0"/>
              </a:rPr>
              <a:t>k = log</a:t>
            </a:r>
            <a:r>
              <a:rPr lang="en-US" baseline="-25000">
                <a:solidFill>
                  <a:srgbClr val="000000"/>
                </a:solidFill>
                <a:latin typeface="Gill Sans MT" pitchFamily="34" charset="0"/>
              </a:rPr>
              <a:t>2</a:t>
            </a:r>
            <a:r>
              <a:rPr lang="en-US">
                <a:solidFill>
                  <a:srgbClr val="000000"/>
                </a:solidFill>
                <a:latin typeface="Gill Sans MT" pitchFamily="34" charset="0"/>
              </a:rPr>
              <a:t>counters</a:t>
            </a:r>
          </a:p>
        </p:txBody>
      </p:sp>
      <p:sp>
        <p:nvSpPr>
          <p:cNvPr id="513" name="Line 492"/>
          <p:cNvSpPr>
            <a:spLocks noChangeShapeType="1"/>
          </p:cNvSpPr>
          <p:nvPr/>
        </p:nvSpPr>
        <p:spPr bwMode="auto">
          <a:xfrm flipV="1">
            <a:off x="4336306" y="3469912"/>
            <a:ext cx="152400" cy="762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514" name="Text Box 494"/>
          <p:cNvSpPr txBox="1">
            <a:spLocks noChangeArrowheads="1"/>
          </p:cNvSpPr>
          <p:nvPr/>
        </p:nvSpPr>
        <p:spPr bwMode="auto">
          <a:xfrm>
            <a:off x="4489450" y="3275692"/>
            <a:ext cx="295274"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dirty="0">
                <a:solidFill>
                  <a:srgbClr val="000000"/>
                </a:solidFill>
                <a:latin typeface="Gill Sans MT" pitchFamily="34" charset="0"/>
              </a:rPr>
              <a:t>k</a:t>
            </a:r>
          </a:p>
        </p:txBody>
      </p:sp>
    </p:spTree>
    <p:extLst>
      <p:ext uri="{BB962C8B-B14F-4D97-AF65-F5344CB8AC3E}">
        <p14:creationId xmlns:p14="http://schemas.microsoft.com/office/powerpoint/2010/main" val="5408499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normAutofit fontScale="90000"/>
          </a:bodyPr>
          <a:lstStyle/>
          <a:p>
            <a:r>
              <a:rPr lang="en-US" dirty="0"/>
              <a:t>Combined Indexing (2/2)</a:t>
            </a:r>
          </a:p>
        </p:txBody>
      </p:sp>
      <p:sp>
        <p:nvSpPr>
          <p:cNvPr id="207875" name="Rectangle 3"/>
          <p:cNvSpPr>
            <a:spLocks noGrp="1" noChangeArrowheads="1"/>
          </p:cNvSpPr>
          <p:nvPr>
            <p:ph idx="1"/>
          </p:nvPr>
        </p:nvSpPr>
        <p:spPr/>
        <p:txBody>
          <a:bodyPr/>
          <a:lstStyle/>
          <a:p>
            <a:r>
              <a:rPr lang="en-US" dirty="0"/>
              <a:t>Not all 2</a:t>
            </a:r>
            <a:r>
              <a:rPr lang="en-US" baseline="30000" dirty="0"/>
              <a:t>h</a:t>
            </a:r>
            <a:r>
              <a:rPr lang="en-US" dirty="0"/>
              <a:t> “states” are used</a:t>
            </a:r>
          </a:p>
          <a:p>
            <a:pPr lvl="1"/>
            <a:r>
              <a:rPr lang="en-US" dirty="0"/>
              <a:t>(TTNN)* uses ¼ of the states for a history length of 4</a:t>
            </a:r>
          </a:p>
          <a:p>
            <a:pPr lvl="1"/>
            <a:r>
              <a:rPr lang="en-US" dirty="0"/>
              <a:t>(TN)* uses two states regardless of history length</a:t>
            </a:r>
          </a:p>
          <a:p>
            <a:r>
              <a:rPr lang="en-US" dirty="0"/>
              <a:t>Not all bits of the PC are uniformly distributed</a:t>
            </a:r>
          </a:p>
          <a:p>
            <a:r>
              <a:rPr lang="en-US" dirty="0"/>
              <a:t>Not all bits of the history are uniformly correlated</a:t>
            </a:r>
          </a:p>
          <a:p>
            <a:pPr lvl="1"/>
            <a:r>
              <a:rPr lang="en-US" dirty="0"/>
              <a:t>More recent history more likely to be strongly correlated</a:t>
            </a:r>
          </a:p>
        </p:txBody>
      </p:sp>
      <p:grpSp>
        <p:nvGrpSpPr>
          <p:cNvPr id="3" name="Group 2"/>
          <p:cNvGrpSpPr/>
          <p:nvPr/>
        </p:nvGrpSpPr>
        <p:grpSpPr>
          <a:xfrm>
            <a:off x="3347864" y="4365104"/>
            <a:ext cx="2255171" cy="1782421"/>
            <a:chOff x="2819400" y="2784112"/>
            <a:chExt cx="3505200" cy="2770407"/>
          </a:xfrm>
        </p:grpSpPr>
        <p:sp>
          <p:nvSpPr>
            <p:cNvPr id="507" name="Rectangle 506"/>
            <p:cNvSpPr>
              <a:spLocks noChangeArrowheads="1"/>
            </p:cNvSpPr>
            <p:nvPr/>
          </p:nvSpPr>
          <p:spPr bwMode="auto">
            <a:xfrm>
              <a:off x="3962400" y="4460512"/>
              <a:ext cx="76200" cy="76200"/>
            </a:xfrm>
            <a:prstGeom prst="rect">
              <a:avLst/>
            </a:prstGeom>
            <a:solidFill>
              <a:schemeClr val="accent1"/>
            </a:solidFill>
            <a:ln w="9525">
              <a:solidFill>
                <a:schemeClr val="tx1"/>
              </a:solid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08" name="Rectangle 504"/>
            <p:cNvSpPr>
              <a:spLocks noChangeArrowheads="1"/>
            </p:cNvSpPr>
            <p:nvPr/>
          </p:nvSpPr>
          <p:spPr bwMode="auto">
            <a:xfrm>
              <a:off x="3810000" y="4460512"/>
              <a:ext cx="76200" cy="76200"/>
            </a:xfrm>
            <a:prstGeom prst="rect">
              <a:avLst/>
            </a:prstGeom>
            <a:solidFill>
              <a:schemeClr val="accent1"/>
            </a:solidFill>
            <a:ln w="9525">
              <a:solidFill>
                <a:schemeClr val="tx1"/>
              </a:solid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09" name="Rectangle 5"/>
            <p:cNvSpPr>
              <a:spLocks noChangeArrowheads="1"/>
            </p:cNvSpPr>
            <p:nvPr/>
          </p:nvSpPr>
          <p:spPr bwMode="auto">
            <a:xfrm>
              <a:off x="5715000" y="2784112"/>
              <a:ext cx="609600" cy="22098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510" name="Group 6"/>
            <p:cNvGrpSpPr>
              <a:grpSpLocks/>
            </p:cNvGrpSpPr>
            <p:nvPr/>
          </p:nvGrpSpPr>
          <p:grpSpPr bwMode="auto">
            <a:xfrm>
              <a:off x="5715000" y="4689112"/>
              <a:ext cx="152400" cy="152400"/>
              <a:chOff x="1608" y="1704"/>
              <a:chExt cx="96" cy="96"/>
            </a:xfrm>
          </p:grpSpPr>
          <p:sp>
            <p:nvSpPr>
              <p:cNvPr id="511" name="Rectangle 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512" name="Group 8"/>
              <p:cNvGrpSpPr>
                <a:grpSpLocks/>
              </p:cNvGrpSpPr>
              <p:nvPr/>
            </p:nvGrpSpPr>
            <p:grpSpPr bwMode="auto">
              <a:xfrm>
                <a:off x="1632" y="1728"/>
                <a:ext cx="48" cy="48"/>
                <a:chOff x="1584" y="1776"/>
                <a:chExt cx="144" cy="144"/>
              </a:xfrm>
            </p:grpSpPr>
            <p:sp>
              <p:nvSpPr>
                <p:cNvPr id="513" name="Oval 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14" name="Oval 1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15" name="Oval 1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16" name="Oval 1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517" name="AutoShape 13"/>
                <p:cNvCxnSpPr>
                  <a:cxnSpLocks noChangeShapeType="1"/>
                  <a:stCxn id="513" idx="6"/>
                  <a:endCxn id="51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518" name="AutoShape 14"/>
                <p:cNvCxnSpPr>
                  <a:cxnSpLocks noChangeShapeType="1"/>
                  <a:stCxn id="513" idx="5"/>
                  <a:endCxn id="51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519" name="AutoShape 15"/>
                <p:cNvCxnSpPr>
                  <a:cxnSpLocks noChangeShapeType="1"/>
                  <a:stCxn id="515" idx="6"/>
                  <a:endCxn id="51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520" name="Group 16"/>
            <p:cNvGrpSpPr>
              <a:grpSpLocks/>
            </p:cNvGrpSpPr>
            <p:nvPr/>
          </p:nvGrpSpPr>
          <p:grpSpPr bwMode="auto">
            <a:xfrm>
              <a:off x="5867400" y="4689112"/>
              <a:ext cx="152400" cy="152400"/>
              <a:chOff x="1608" y="1704"/>
              <a:chExt cx="96" cy="96"/>
            </a:xfrm>
          </p:grpSpPr>
          <p:sp>
            <p:nvSpPr>
              <p:cNvPr id="521" name="Rectangle 1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522" name="Group 18"/>
              <p:cNvGrpSpPr>
                <a:grpSpLocks/>
              </p:cNvGrpSpPr>
              <p:nvPr/>
            </p:nvGrpSpPr>
            <p:grpSpPr bwMode="auto">
              <a:xfrm>
                <a:off x="1632" y="1728"/>
                <a:ext cx="48" cy="48"/>
                <a:chOff x="1584" y="1776"/>
                <a:chExt cx="144" cy="144"/>
              </a:xfrm>
            </p:grpSpPr>
            <p:sp>
              <p:nvSpPr>
                <p:cNvPr id="523" name="Oval 1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24" name="Oval 2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25" name="Oval 2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26" name="Oval 2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527" name="AutoShape 23"/>
                <p:cNvCxnSpPr>
                  <a:cxnSpLocks noChangeShapeType="1"/>
                  <a:stCxn id="523" idx="6"/>
                  <a:endCxn id="52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528" name="AutoShape 24"/>
                <p:cNvCxnSpPr>
                  <a:cxnSpLocks noChangeShapeType="1"/>
                  <a:stCxn id="523" idx="5"/>
                  <a:endCxn id="52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529" name="AutoShape 25"/>
                <p:cNvCxnSpPr>
                  <a:cxnSpLocks noChangeShapeType="1"/>
                  <a:stCxn id="525" idx="6"/>
                  <a:endCxn id="52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530" name="Group 26"/>
            <p:cNvGrpSpPr>
              <a:grpSpLocks/>
            </p:cNvGrpSpPr>
            <p:nvPr/>
          </p:nvGrpSpPr>
          <p:grpSpPr bwMode="auto">
            <a:xfrm>
              <a:off x="6019800" y="4689112"/>
              <a:ext cx="152400" cy="152400"/>
              <a:chOff x="1608" y="1704"/>
              <a:chExt cx="96" cy="96"/>
            </a:xfrm>
          </p:grpSpPr>
          <p:sp>
            <p:nvSpPr>
              <p:cNvPr id="531" name="Rectangle 2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532" name="Group 28"/>
              <p:cNvGrpSpPr>
                <a:grpSpLocks/>
              </p:cNvGrpSpPr>
              <p:nvPr/>
            </p:nvGrpSpPr>
            <p:grpSpPr bwMode="auto">
              <a:xfrm>
                <a:off x="1632" y="1728"/>
                <a:ext cx="48" cy="48"/>
                <a:chOff x="1584" y="1776"/>
                <a:chExt cx="144" cy="144"/>
              </a:xfrm>
            </p:grpSpPr>
            <p:sp>
              <p:nvSpPr>
                <p:cNvPr id="533" name="Oval 2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34" name="Oval 3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35" name="Oval 3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36" name="Oval 3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537" name="AutoShape 33"/>
                <p:cNvCxnSpPr>
                  <a:cxnSpLocks noChangeShapeType="1"/>
                  <a:stCxn id="533" idx="6"/>
                  <a:endCxn id="53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538" name="AutoShape 34"/>
                <p:cNvCxnSpPr>
                  <a:cxnSpLocks noChangeShapeType="1"/>
                  <a:stCxn id="533" idx="5"/>
                  <a:endCxn id="53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539" name="AutoShape 35"/>
                <p:cNvCxnSpPr>
                  <a:cxnSpLocks noChangeShapeType="1"/>
                  <a:stCxn id="535" idx="6"/>
                  <a:endCxn id="53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540" name="Group 36"/>
            <p:cNvGrpSpPr>
              <a:grpSpLocks/>
            </p:cNvGrpSpPr>
            <p:nvPr/>
          </p:nvGrpSpPr>
          <p:grpSpPr bwMode="auto">
            <a:xfrm>
              <a:off x="6172200" y="4689112"/>
              <a:ext cx="152400" cy="152400"/>
              <a:chOff x="1608" y="1704"/>
              <a:chExt cx="96" cy="96"/>
            </a:xfrm>
          </p:grpSpPr>
          <p:sp>
            <p:nvSpPr>
              <p:cNvPr id="541" name="Rectangle 3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542" name="Group 38"/>
              <p:cNvGrpSpPr>
                <a:grpSpLocks/>
              </p:cNvGrpSpPr>
              <p:nvPr/>
            </p:nvGrpSpPr>
            <p:grpSpPr bwMode="auto">
              <a:xfrm>
                <a:off x="1632" y="1728"/>
                <a:ext cx="48" cy="48"/>
                <a:chOff x="1584" y="1776"/>
                <a:chExt cx="144" cy="144"/>
              </a:xfrm>
            </p:grpSpPr>
            <p:sp>
              <p:nvSpPr>
                <p:cNvPr id="543" name="Oval 3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44" name="Oval 4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45" name="Oval 4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46" name="Oval 4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547" name="AutoShape 43"/>
                <p:cNvCxnSpPr>
                  <a:cxnSpLocks noChangeShapeType="1"/>
                  <a:stCxn id="543" idx="6"/>
                  <a:endCxn id="54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548" name="AutoShape 44"/>
                <p:cNvCxnSpPr>
                  <a:cxnSpLocks noChangeShapeType="1"/>
                  <a:stCxn id="543" idx="5"/>
                  <a:endCxn id="54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549" name="AutoShape 45"/>
                <p:cNvCxnSpPr>
                  <a:cxnSpLocks noChangeShapeType="1"/>
                  <a:stCxn id="545" idx="6"/>
                  <a:endCxn id="54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550" name="Group 46"/>
            <p:cNvGrpSpPr>
              <a:grpSpLocks/>
            </p:cNvGrpSpPr>
            <p:nvPr/>
          </p:nvGrpSpPr>
          <p:grpSpPr bwMode="auto">
            <a:xfrm>
              <a:off x="5715000" y="4841512"/>
              <a:ext cx="152400" cy="152400"/>
              <a:chOff x="1608" y="1704"/>
              <a:chExt cx="96" cy="96"/>
            </a:xfrm>
          </p:grpSpPr>
          <p:sp>
            <p:nvSpPr>
              <p:cNvPr id="551" name="Rectangle 4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552" name="Group 48"/>
              <p:cNvGrpSpPr>
                <a:grpSpLocks/>
              </p:cNvGrpSpPr>
              <p:nvPr/>
            </p:nvGrpSpPr>
            <p:grpSpPr bwMode="auto">
              <a:xfrm>
                <a:off x="1632" y="1728"/>
                <a:ext cx="48" cy="48"/>
                <a:chOff x="1584" y="1776"/>
                <a:chExt cx="144" cy="144"/>
              </a:xfrm>
            </p:grpSpPr>
            <p:sp>
              <p:nvSpPr>
                <p:cNvPr id="553" name="Oval 4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54" name="Oval 5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55" name="Oval 5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56" name="Oval 5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557" name="AutoShape 53"/>
                <p:cNvCxnSpPr>
                  <a:cxnSpLocks noChangeShapeType="1"/>
                  <a:stCxn id="553" idx="6"/>
                  <a:endCxn id="55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558" name="AutoShape 54"/>
                <p:cNvCxnSpPr>
                  <a:cxnSpLocks noChangeShapeType="1"/>
                  <a:stCxn id="553" idx="5"/>
                  <a:endCxn id="55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559" name="AutoShape 55"/>
                <p:cNvCxnSpPr>
                  <a:cxnSpLocks noChangeShapeType="1"/>
                  <a:stCxn id="555" idx="6"/>
                  <a:endCxn id="55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560" name="Group 56"/>
            <p:cNvGrpSpPr>
              <a:grpSpLocks/>
            </p:cNvGrpSpPr>
            <p:nvPr/>
          </p:nvGrpSpPr>
          <p:grpSpPr bwMode="auto">
            <a:xfrm>
              <a:off x="5867400" y="4841512"/>
              <a:ext cx="152400" cy="152400"/>
              <a:chOff x="1608" y="1704"/>
              <a:chExt cx="96" cy="96"/>
            </a:xfrm>
          </p:grpSpPr>
          <p:sp>
            <p:nvSpPr>
              <p:cNvPr id="561" name="Rectangle 5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562" name="Group 58"/>
              <p:cNvGrpSpPr>
                <a:grpSpLocks/>
              </p:cNvGrpSpPr>
              <p:nvPr/>
            </p:nvGrpSpPr>
            <p:grpSpPr bwMode="auto">
              <a:xfrm>
                <a:off x="1632" y="1728"/>
                <a:ext cx="48" cy="48"/>
                <a:chOff x="1584" y="1776"/>
                <a:chExt cx="144" cy="144"/>
              </a:xfrm>
            </p:grpSpPr>
            <p:sp>
              <p:nvSpPr>
                <p:cNvPr id="563" name="Oval 5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64" name="Oval 6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65" name="Oval 6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66" name="Oval 6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567" name="AutoShape 63"/>
                <p:cNvCxnSpPr>
                  <a:cxnSpLocks noChangeShapeType="1"/>
                  <a:stCxn id="563" idx="6"/>
                  <a:endCxn id="56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568" name="AutoShape 64"/>
                <p:cNvCxnSpPr>
                  <a:cxnSpLocks noChangeShapeType="1"/>
                  <a:stCxn id="563" idx="5"/>
                  <a:endCxn id="56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569" name="AutoShape 65"/>
                <p:cNvCxnSpPr>
                  <a:cxnSpLocks noChangeShapeType="1"/>
                  <a:stCxn id="565" idx="6"/>
                  <a:endCxn id="56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570" name="Group 66"/>
            <p:cNvGrpSpPr>
              <a:grpSpLocks/>
            </p:cNvGrpSpPr>
            <p:nvPr/>
          </p:nvGrpSpPr>
          <p:grpSpPr bwMode="auto">
            <a:xfrm>
              <a:off x="6019800" y="4841512"/>
              <a:ext cx="152400" cy="152400"/>
              <a:chOff x="1608" y="1704"/>
              <a:chExt cx="96" cy="96"/>
            </a:xfrm>
          </p:grpSpPr>
          <p:sp>
            <p:nvSpPr>
              <p:cNvPr id="571" name="Rectangle 6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572" name="Group 68"/>
              <p:cNvGrpSpPr>
                <a:grpSpLocks/>
              </p:cNvGrpSpPr>
              <p:nvPr/>
            </p:nvGrpSpPr>
            <p:grpSpPr bwMode="auto">
              <a:xfrm>
                <a:off x="1632" y="1728"/>
                <a:ext cx="48" cy="48"/>
                <a:chOff x="1584" y="1776"/>
                <a:chExt cx="144" cy="144"/>
              </a:xfrm>
            </p:grpSpPr>
            <p:sp>
              <p:nvSpPr>
                <p:cNvPr id="573" name="Oval 6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74" name="Oval 7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75" name="Oval 7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76" name="Oval 7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577" name="AutoShape 73"/>
                <p:cNvCxnSpPr>
                  <a:cxnSpLocks noChangeShapeType="1"/>
                  <a:stCxn id="573" idx="6"/>
                  <a:endCxn id="57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578" name="AutoShape 74"/>
                <p:cNvCxnSpPr>
                  <a:cxnSpLocks noChangeShapeType="1"/>
                  <a:stCxn id="573" idx="5"/>
                  <a:endCxn id="57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579" name="AutoShape 75"/>
                <p:cNvCxnSpPr>
                  <a:cxnSpLocks noChangeShapeType="1"/>
                  <a:stCxn id="575" idx="6"/>
                  <a:endCxn id="57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580" name="Group 76"/>
            <p:cNvGrpSpPr>
              <a:grpSpLocks/>
            </p:cNvGrpSpPr>
            <p:nvPr/>
          </p:nvGrpSpPr>
          <p:grpSpPr bwMode="auto">
            <a:xfrm>
              <a:off x="6172200" y="4841512"/>
              <a:ext cx="152400" cy="152400"/>
              <a:chOff x="1608" y="1704"/>
              <a:chExt cx="96" cy="96"/>
            </a:xfrm>
          </p:grpSpPr>
          <p:sp>
            <p:nvSpPr>
              <p:cNvPr id="581" name="Rectangle 7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582" name="Group 78"/>
              <p:cNvGrpSpPr>
                <a:grpSpLocks/>
              </p:cNvGrpSpPr>
              <p:nvPr/>
            </p:nvGrpSpPr>
            <p:grpSpPr bwMode="auto">
              <a:xfrm>
                <a:off x="1632" y="1728"/>
                <a:ext cx="48" cy="48"/>
                <a:chOff x="1584" y="1776"/>
                <a:chExt cx="144" cy="144"/>
              </a:xfrm>
            </p:grpSpPr>
            <p:sp>
              <p:nvSpPr>
                <p:cNvPr id="583" name="Oval 7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84" name="Oval 8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85" name="Oval 8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86" name="Oval 8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587" name="AutoShape 83"/>
                <p:cNvCxnSpPr>
                  <a:cxnSpLocks noChangeShapeType="1"/>
                  <a:stCxn id="583" idx="6"/>
                  <a:endCxn id="58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588" name="AutoShape 84"/>
                <p:cNvCxnSpPr>
                  <a:cxnSpLocks noChangeShapeType="1"/>
                  <a:stCxn id="583" idx="5"/>
                  <a:endCxn id="58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589" name="AutoShape 85"/>
                <p:cNvCxnSpPr>
                  <a:cxnSpLocks noChangeShapeType="1"/>
                  <a:stCxn id="585" idx="6"/>
                  <a:endCxn id="58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590" name="Group 86"/>
            <p:cNvGrpSpPr>
              <a:grpSpLocks/>
            </p:cNvGrpSpPr>
            <p:nvPr/>
          </p:nvGrpSpPr>
          <p:grpSpPr bwMode="auto">
            <a:xfrm>
              <a:off x="5715000" y="4384312"/>
              <a:ext cx="152400" cy="152400"/>
              <a:chOff x="1608" y="1704"/>
              <a:chExt cx="96" cy="96"/>
            </a:xfrm>
          </p:grpSpPr>
          <p:sp>
            <p:nvSpPr>
              <p:cNvPr id="591" name="Rectangle 8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592" name="Group 88"/>
              <p:cNvGrpSpPr>
                <a:grpSpLocks/>
              </p:cNvGrpSpPr>
              <p:nvPr/>
            </p:nvGrpSpPr>
            <p:grpSpPr bwMode="auto">
              <a:xfrm>
                <a:off x="1632" y="1728"/>
                <a:ext cx="48" cy="48"/>
                <a:chOff x="1584" y="1776"/>
                <a:chExt cx="144" cy="144"/>
              </a:xfrm>
            </p:grpSpPr>
            <p:sp>
              <p:nvSpPr>
                <p:cNvPr id="593" name="Oval 8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94" name="Oval 9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95" name="Oval 9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596" name="Oval 9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597" name="AutoShape 93"/>
                <p:cNvCxnSpPr>
                  <a:cxnSpLocks noChangeShapeType="1"/>
                  <a:stCxn id="593" idx="6"/>
                  <a:endCxn id="59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598" name="AutoShape 94"/>
                <p:cNvCxnSpPr>
                  <a:cxnSpLocks noChangeShapeType="1"/>
                  <a:stCxn id="593" idx="5"/>
                  <a:endCxn id="59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599" name="AutoShape 95"/>
                <p:cNvCxnSpPr>
                  <a:cxnSpLocks noChangeShapeType="1"/>
                  <a:stCxn id="595" idx="6"/>
                  <a:endCxn id="59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600" name="Group 96"/>
            <p:cNvGrpSpPr>
              <a:grpSpLocks/>
            </p:cNvGrpSpPr>
            <p:nvPr/>
          </p:nvGrpSpPr>
          <p:grpSpPr bwMode="auto">
            <a:xfrm>
              <a:off x="5867400" y="4384312"/>
              <a:ext cx="152400" cy="152400"/>
              <a:chOff x="1608" y="1704"/>
              <a:chExt cx="96" cy="96"/>
            </a:xfrm>
          </p:grpSpPr>
          <p:sp>
            <p:nvSpPr>
              <p:cNvPr id="601" name="Rectangle 9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602" name="Group 98"/>
              <p:cNvGrpSpPr>
                <a:grpSpLocks/>
              </p:cNvGrpSpPr>
              <p:nvPr/>
            </p:nvGrpSpPr>
            <p:grpSpPr bwMode="auto">
              <a:xfrm>
                <a:off x="1632" y="1728"/>
                <a:ext cx="48" cy="48"/>
                <a:chOff x="1584" y="1776"/>
                <a:chExt cx="144" cy="144"/>
              </a:xfrm>
            </p:grpSpPr>
            <p:sp>
              <p:nvSpPr>
                <p:cNvPr id="603" name="Oval 9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04" name="Oval 10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05" name="Oval 10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06" name="Oval 10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607" name="AutoShape 103"/>
                <p:cNvCxnSpPr>
                  <a:cxnSpLocks noChangeShapeType="1"/>
                  <a:stCxn id="603" idx="6"/>
                  <a:endCxn id="60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608" name="AutoShape 104"/>
                <p:cNvCxnSpPr>
                  <a:cxnSpLocks noChangeShapeType="1"/>
                  <a:stCxn id="603" idx="5"/>
                  <a:endCxn id="60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609" name="AutoShape 105"/>
                <p:cNvCxnSpPr>
                  <a:cxnSpLocks noChangeShapeType="1"/>
                  <a:stCxn id="605" idx="6"/>
                  <a:endCxn id="60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610" name="Group 106"/>
            <p:cNvGrpSpPr>
              <a:grpSpLocks/>
            </p:cNvGrpSpPr>
            <p:nvPr/>
          </p:nvGrpSpPr>
          <p:grpSpPr bwMode="auto">
            <a:xfrm>
              <a:off x="6019800" y="4384312"/>
              <a:ext cx="152400" cy="152400"/>
              <a:chOff x="1608" y="1704"/>
              <a:chExt cx="96" cy="96"/>
            </a:xfrm>
          </p:grpSpPr>
          <p:sp>
            <p:nvSpPr>
              <p:cNvPr id="611" name="Rectangle 10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612" name="Group 108"/>
              <p:cNvGrpSpPr>
                <a:grpSpLocks/>
              </p:cNvGrpSpPr>
              <p:nvPr/>
            </p:nvGrpSpPr>
            <p:grpSpPr bwMode="auto">
              <a:xfrm>
                <a:off x="1632" y="1728"/>
                <a:ext cx="48" cy="48"/>
                <a:chOff x="1584" y="1776"/>
                <a:chExt cx="144" cy="144"/>
              </a:xfrm>
            </p:grpSpPr>
            <p:sp>
              <p:nvSpPr>
                <p:cNvPr id="613" name="Oval 10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14" name="Oval 11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15" name="Oval 11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16" name="Oval 11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617" name="AutoShape 113"/>
                <p:cNvCxnSpPr>
                  <a:cxnSpLocks noChangeShapeType="1"/>
                  <a:stCxn id="613" idx="6"/>
                  <a:endCxn id="61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618" name="AutoShape 114"/>
                <p:cNvCxnSpPr>
                  <a:cxnSpLocks noChangeShapeType="1"/>
                  <a:stCxn id="613" idx="5"/>
                  <a:endCxn id="61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619" name="AutoShape 115"/>
                <p:cNvCxnSpPr>
                  <a:cxnSpLocks noChangeShapeType="1"/>
                  <a:stCxn id="615" idx="6"/>
                  <a:endCxn id="61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620" name="Group 116"/>
            <p:cNvGrpSpPr>
              <a:grpSpLocks/>
            </p:cNvGrpSpPr>
            <p:nvPr/>
          </p:nvGrpSpPr>
          <p:grpSpPr bwMode="auto">
            <a:xfrm>
              <a:off x="6172200" y="4384312"/>
              <a:ext cx="152400" cy="152400"/>
              <a:chOff x="1608" y="1704"/>
              <a:chExt cx="96" cy="96"/>
            </a:xfrm>
          </p:grpSpPr>
          <p:sp>
            <p:nvSpPr>
              <p:cNvPr id="621" name="Rectangle 11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622" name="Group 118"/>
              <p:cNvGrpSpPr>
                <a:grpSpLocks/>
              </p:cNvGrpSpPr>
              <p:nvPr/>
            </p:nvGrpSpPr>
            <p:grpSpPr bwMode="auto">
              <a:xfrm>
                <a:off x="1632" y="1728"/>
                <a:ext cx="48" cy="48"/>
                <a:chOff x="1584" y="1776"/>
                <a:chExt cx="144" cy="144"/>
              </a:xfrm>
            </p:grpSpPr>
            <p:sp>
              <p:nvSpPr>
                <p:cNvPr id="623" name="Oval 11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24" name="Oval 12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25" name="Oval 12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26" name="Oval 12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627" name="AutoShape 123"/>
                <p:cNvCxnSpPr>
                  <a:cxnSpLocks noChangeShapeType="1"/>
                  <a:stCxn id="623" idx="6"/>
                  <a:endCxn id="62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628" name="AutoShape 124"/>
                <p:cNvCxnSpPr>
                  <a:cxnSpLocks noChangeShapeType="1"/>
                  <a:stCxn id="623" idx="5"/>
                  <a:endCxn id="62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629" name="AutoShape 125"/>
                <p:cNvCxnSpPr>
                  <a:cxnSpLocks noChangeShapeType="1"/>
                  <a:stCxn id="625" idx="6"/>
                  <a:endCxn id="62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630" name="Group 126"/>
            <p:cNvGrpSpPr>
              <a:grpSpLocks/>
            </p:cNvGrpSpPr>
            <p:nvPr/>
          </p:nvGrpSpPr>
          <p:grpSpPr bwMode="auto">
            <a:xfrm>
              <a:off x="5715000" y="4536712"/>
              <a:ext cx="152400" cy="152400"/>
              <a:chOff x="1608" y="1704"/>
              <a:chExt cx="96" cy="96"/>
            </a:xfrm>
          </p:grpSpPr>
          <p:sp>
            <p:nvSpPr>
              <p:cNvPr id="631" name="Rectangle 12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632" name="Group 128"/>
              <p:cNvGrpSpPr>
                <a:grpSpLocks/>
              </p:cNvGrpSpPr>
              <p:nvPr/>
            </p:nvGrpSpPr>
            <p:grpSpPr bwMode="auto">
              <a:xfrm>
                <a:off x="1632" y="1728"/>
                <a:ext cx="48" cy="48"/>
                <a:chOff x="1584" y="1776"/>
                <a:chExt cx="144" cy="144"/>
              </a:xfrm>
            </p:grpSpPr>
            <p:sp>
              <p:nvSpPr>
                <p:cNvPr id="633" name="Oval 12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34" name="Oval 13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35" name="Oval 13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36" name="Oval 13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637" name="AutoShape 133"/>
                <p:cNvCxnSpPr>
                  <a:cxnSpLocks noChangeShapeType="1"/>
                  <a:stCxn id="633" idx="6"/>
                  <a:endCxn id="63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638" name="AutoShape 134"/>
                <p:cNvCxnSpPr>
                  <a:cxnSpLocks noChangeShapeType="1"/>
                  <a:stCxn id="633" idx="5"/>
                  <a:endCxn id="63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639" name="AutoShape 135"/>
                <p:cNvCxnSpPr>
                  <a:cxnSpLocks noChangeShapeType="1"/>
                  <a:stCxn id="635" idx="6"/>
                  <a:endCxn id="63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640" name="Group 136"/>
            <p:cNvGrpSpPr>
              <a:grpSpLocks/>
            </p:cNvGrpSpPr>
            <p:nvPr/>
          </p:nvGrpSpPr>
          <p:grpSpPr bwMode="auto">
            <a:xfrm>
              <a:off x="5867400" y="4536712"/>
              <a:ext cx="152400" cy="152400"/>
              <a:chOff x="1608" y="1704"/>
              <a:chExt cx="96" cy="96"/>
            </a:xfrm>
          </p:grpSpPr>
          <p:sp>
            <p:nvSpPr>
              <p:cNvPr id="641" name="Rectangle 13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642" name="Group 138"/>
              <p:cNvGrpSpPr>
                <a:grpSpLocks/>
              </p:cNvGrpSpPr>
              <p:nvPr/>
            </p:nvGrpSpPr>
            <p:grpSpPr bwMode="auto">
              <a:xfrm>
                <a:off x="1632" y="1728"/>
                <a:ext cx="48" cy="48"/>
                <a:chOff x="1584" y="1776"/>
                <a:chExt cx="144" cy="144"/>
              </a:xfrm>
            </p:grpSpPr>
            <p:sp>
              <p:nvSpPr>
                <p:cNvPr id="643" name="Oval 13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44" name="Oval 14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45" name="Oval 14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46" name="Oval 14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647" name="AutoShape 143"/>
                <p:cNvCxnSpPr>
                  <a:cxnSpLocks noChangeShapeType="1"/>
                  <a:stCxn id="643" idx="6"/>
                  <a:endCxn id="64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648" name="AutoShape 144"/>
                <p:cNvCxnSpPr>
                  <a:cxnSpLocks noChangeShapeType="1"/>
                  <a:stCxn id="643" idx="5"/>
                  <a:endCxn id="64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649" name="AutoShape 145"/>
                <p:cNvCxnSpPr>
                  <a:cxnSpLocks noChangeShapeType="1"/>
                  <a:stCxn id="645" idx="6"/>
                  <a:endCxn id="64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650" name="Group 146"/>
            <p:cNvGrpSpPr>
              <a:grpSpLocks/>
            </p:cNvGrpSpPr>
            <p:nvPr/>
          </p:nvGrpSpPr>
          <p:grpSpPr bwMode="auto">
            <a:xfrm>
              <a:off x="6019800" y="4536712"/>
              <a:ext cx="152400" cy="152400"/>
              <a:chOff x="1608" y="1704"/>
              <a:chExt cx="96" cy="96"/>
            </a:xfrm>
          </p:grpSpPr>
          <p:sp>
            <p:nvSpPr>
              <p:cNvPr id="651" name="Rectangle 14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652" name="Group 148"/>
              <p:cNvGrpSpPr>
                <a:grpSpLocks/>
              </p:cNvGrpSpPr>
              <p:nvPr/>
            </p:nvGrpSpPr>
            <p:grpSpPr bwMode="auto">
              <a:xfrm>
                <a:off x="1632" y="1728"/>
                <a:ext cx="48" cy="48"/>
                <a:chOff x="1584" y="1776"/>
                <a:chExt cx="144" cy="144"/>
              </a:xfrm>
            </p:grpSpPr>
            <p:sp>
              <p:nvSpPr>
                <p:cNvPr id="653" name="Oval 14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54" name="Oval 15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55" name="Oval 15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56" name="Oval 15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657" name="AutoShape 153"/>
                <p:cNvCxnSpPr>
                  <a:cxnSpLocks noChangeShapeType="1"/>
                  <a:stCxn id="653" idx="6"/>
                  <a:endCxn id="65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658" name="AutoShape 154"/>
                <p:cNvCxnSpPr>
                  <a:cxnSpLocks noChangeShapeType="1"/>
                  <a:stCxn id="653" idx="5"/>
                  <a:endCxn id="65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659" name="AutoShape 155"/>
                <p:cNvCxnSpPr>
                  <a:cxnSpLocks noChangeShapeType="1"/>
                  <a:stCxn id="655" idx="6"/>
                  <a:endCxn id="65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660" name="Group 156"/>
            <p:cNvGrpSpPr>
              <a:grpSpLocks/>
            </p:cNvGrpSpPr>
            <p:nvPr/>
          </p:nvGrpSpPr>
          <p:grpSpPr bwMode="auto">
            <a:xfrm>
              <a:off x="6172200" y="4536712"/>
              <a:ext cx="152400" cy="152400"/>
              <a:chOff x="1608" y="1704"/>
              <a:chExt cx="96" cy="96"/>
            </a:xfrm>
          </p:grpSpPr>
          <p:sp>
            <p:nvSpPr>
              <p:cNvPr id="661" name="Rectangle 15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662" name="Group 158"/>
              <p:cNvGrpSpPr>
                <a:grpSpLocks/>
              </p:cNvGrpSpPr>
              <p:nvPr/>
            </p:nvGrpSpPr>
            <p:grpSpPr bwMode="auto">
              <a:xfrm>
                <a:off x="1632" y="1728"/>
                <a:ext cx="48" cy="48"/>
                <a:chOff x="1584" y="1776"/>
                <a:chExt cx="144" cy="144"/>
              </a:xfrm>
            </p:grpSpPr>
            <p:sp>
              <p:nvSpPr>
                <p:cNvPr id="663" name="Oval 15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64" name="Oval 16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65" name="Oval 16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66" name="Oval 16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667" name="AutoShape 163"/>
                <p:cNvCxnSpPr>
                  <a:cxnSpLocks noChangeShapeType="1"/>
                  <a:stCxn id="663" idx="6"/>
                  <a:endCxn id="66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668" name="AutoShape 164"/>
                <p:cNvCxnSpPr>
                  <a:cxnSpLocks noChangeShapeType="1"/>
                  <a:stCxn id="663" idx="5"/>
                  <a:endCxn id="66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669" name="AutoShape 165"/>
                <p:cNvCxnSpPr>
                  <a:cxnSpLocks noChangeShapeType="1"/>
                  <a:stCxn id="665" idx="6"/>
                  <a:endCxn id="66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670" name="Group 166"/>
            <p:cNvGrpSpPr>
              <a:grpSpLocks/>
            </p:cNvGrpSpPr>
            <p:nvPr/>
          </p:nvGrpSpPr>
          <p:grpSpPr bwMode="auto">
            <a:xfrm>
              <a:off x="5715000" y="3698512"/>
              <a:ext cx="152400" cy="152400"/>
              <a:chOff x="1608" y="1704"/>
              <a:chExt cx="96" cy="96"/>
            </a:xfrm>
          </p:grpSpPr>
          <p:sp>
            <p:nvSpPr>
              <p:cNvPr id="671" name="Rectangle 16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672" name="Group 168"/>
              <p:cNvGrpSpPr>
                <a:grpSpLocks/>
              </p:cNvGrpSpPr>
              <p:nvPr/>
            </p:nvGrpSpPr>
            <p:grpSpPr bwMode="auto">
              <a:xfrm>
                <a:off x="1632" y="1728"/>
                <a:ext cx="48" cy="48"/>
                <a:chOff x="1584" y="1776"/>
                <a:chExt cx="144" cy="144"/>
              </a:xfrm>
            </p:grpSpPr>
            <p:sp>
              <p:nvSpPr>
                <p:cNvPr id="673" name="Oval 16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74" name="Oval 17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75" name="Oval 17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76" name="Oval 17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677" name="AutoShape 173"/>
                <p:cNvCxnSpPr>
                  <a:cxnSpLocks noChangeShapeType="1"/>
                  <a:stCxn id="673" idx="6"/>
                  <a:endCxn id="67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678" name="AutoShape 174"/>
                <p:cNvCxnSpPr>
                  <a:cxnSpLocks noChangeShapeType="1"/>
                  <a:stCxn id="673" idx="5"/>
                  <a:endCxn id="67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679" name="AutoShape 175"/>
                <p:cNvCxnSpPr>
                  <a:cxnSpLocks noChangeShapeType="1"/>
                  <a:stCxn id="675" idx="6"/>
                  <a:endCxn id="67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680" name="Group 176"/>
            <p:cNvGrpSpPr>
              <a:grpSpLocks/>
            </p:cNvGrpSpPr>
            <p:nvPr/>
          </p:nvGrpSpPr>
          <p:grpSpPr bwMode="auto">
            <a:xfrm>
              <a:off x="5867400" y="3698512"/>
              <a:ext cx="152400" cy="152400"/>
              <a:chOff x="1608" y="1704"/>
              <a:chExt cx="96" cy="96"/>
            </a:xfrm>
          </p:grpSpPr>
          <p:sp>
            <p:nvSpPr>
              <p:cNvPr id="681" name="Rectangle 17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682" name="Group 178"/>
              <p:cNvGrpSpPr>
                <a:grpSpLocks/>
              </p:cNvGrpSpPr>
              <p:nvPr/>
            </p:nvGrpSpPr>
            <p:grpSpPr bwMode="auto">
              <a:xfrm>
                <a:off x="1632" y="1728"/>
                <a:ext cx="48" cy="48"/>
                <a:chOff x="1584" y="1776"/>
                <a:chExt cx="144" cy="144"/>
              </a:xfrm>
            </p:grpSpPr>
            <p:sp>
              <p:nvSpPr>
                <p:cNvPr id="683" name="Oval 17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84" name="Oval 18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85" name="Oval 18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86" name="Oval 18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687" name="AutoShape 183"/>
                <p:cNvCxnSpPr>
                  <a:cxnSpLocks noChangeShapeType="1"/>
                  <a:stCxn id="683" idx="6"/>
                  <a:endCxn id="68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688" name="AutoShape 184"/>
                <p:cNvCxnSpPr>
                  <a:cxnSpLocks noChangeShapeType="1"/>
                  <a:stCxn id="683" idx="5"/>
                  <a:endCxn id="68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689" name="AutoShape 185"/>
                <p:cNvCxnSpPr>
                  <a:cxnSpLocks noChangeShapeType="1"/>
                  <a:stCxn id="685" idx="6"/>
                  <a:endCxn id="68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690" name="Group 186"/>
            <p:cNvGrpSpPr>
              <a:grpSpLocks/>
            </p:cNvGrpSpPr>
            <p:nvPr/>
          </p:nvGrpSpPr>
          <p:grpSpPr bwMode="auto">
            <a:xfrm>
              <a:off x="6019800" y="3698512"/>
              <a:ext cx="152400" cy="152400"/>
              <a:chOff x="1608" y="1704"/>
              <a:chExt cx="96" cy="96"/>
            </a:xfrm>
          </p:grpSpPr>
          <p:sp>
            <p:nvSpPr>
              <p:cNvPr id="691" name="Rectangle 18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692" name="Group 188"/>
              <p:cNvGrpSpPr>
                <a:grpSpLocks/>
              </p:cNvGrpSpPr>
              <p:nvPr/>
            </p:nvGrpSpPr>
            <p:grpSpPr bwMode="auto">
              <a:xfrm>
                <a:off x="1632" y="1728"/>
                <a:ext cx="48" cy="48"/>
                <a:chOff x="1584" y="1776"/>
                <a:chExt cx="144" cy="144"/>
              </a:xfrm>
            </p:grpSpPr>
            <p:sp>
              <p:nvSpPr>
                <p:cNvPr id="693" name="Oval 18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94" name="Oval 19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95" name="Oval 19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696" name="Oval 19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697" name="AutoShape 193"/>
                <p:cNvCxnSpPr>
                  <a:cxnSpLocks noChangeShapeType="1"/>
                  <a:stCxn id="693" idx="6"/>
                  <a:endCxn id="69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698" name="AutoShape 194"/>
                <p:cNvCxnSpPr>
                  <a:cxnSpLocks noChangeShapeType="1"/>
                  <a:stCxn id="693" idx="5"/>
                  <a:endCxn id="69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699" name="AutoShape 195"/>
                <p:cNvCxnSpPr>
                  <a:cxnSpLocks noChangeShapeType="1"/>
                  <a:stCxn id="695" idx="6"/>
                  <a:endCxn id="69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700" name="Group 196"/>
            <p:cNvGrpSpPr>
              <a:grpSpLocks/>
            </p:cNvGrpSpPr>
            <p:nvPr/>
          </p:nvGrpSpPr>
          <p:grpSpPr bwMode="auto">
            <a:xfrm>
              <a:off x="6172200" y="3698512"/>
              <a:ext cx="152400" cy="152400"/>
              <a:chOff x="1608" y="1704"/>
              <a:chExt cx="96" cy="96"/>
            </a:xfrm>
          </p:grpSpPr>
          <p:sp>
            <p:nvSpPr>
              <p:cNvPr id="701" name="Rectangle 19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702" name="Group 198"/>
              <p:cNvGrpSpPr>
                <a:grpSpLocks/>
              </p:cNvGrpSpPr>
              <p:nvPr/>
            </p:nvGrpSpPr>
            <p:grpSpPr bwMode="auto">
              <a:xfrm>
                <a:off x="1632" y="1728"/>
                <a:ext cx="48" cy="48"/>
                <a:chOff x="1584" y="1776"/>
                <a:chExt cx="144" cy="144"/>
              </a:xfrm>
            </p:grpSpPr>
            <p:sp>
              <p:nvSpPr>
                <p:cNvPr id="703" name="Oval 19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04" name="Oval 20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05" name="Oval 20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06" name="Oval 20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707" name="AutoShape 203"/>
                <p:cNvCxnSpPr>
                  <a:cxnSpLocks noChangeShapeType="1"/>
                  <a:stCxn id="703" idx="6"/>
                  <a:endCxn id="70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708" name="AutoShape 204"/>
                <p:cNvCxnSpPr>
                  <a:cxnSpLocks noChangeShapeType="1"/>
                  <a:stCxn id="703" idx="5"/>
                  <a:endCxn id="70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709" name="AutoShape 205"/>
                <p:cNvCxnSpPr>
                  <a:cxnSpLocks noChangeShapeType="1"/>
                  <a:stCxn id="705" idx="6"/>
                  <a:endCxn id="70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710" name="Group 206"/>
            <p:cNvGrpSpPr>
              <a:grpSpLocks/>
            </p:cNvGrpSpPr>
            <p:nvPr/>
          </p:nvGrpSpPr>
          <p:grpSpPr bwMode="auto">
            <a:xfrm>
              <a:off x="5715000" y="3850912"/>
              <a:ext cx="152400" cy="152400"/>
              <a:chOff x="1608" y="1704"/>
              <a:chExt cx="96" cy="96"/>
            </a:xfrm>
          </p:grpSpPr>
          <p:sp>
            <p:nvSpPr>
              <p:cNvPr id="711" name="Rectangle 20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712" name="Group 208"/>
              <p:cNvGrpSpPr>
                <a:grpSpLocks/>
              </p:cNvGrpSpPr>
              <p:nvPr/>
            </p:nvGrpSpPr>
            <p:grpSpPr bwMode="auto">
              <a:xfrm>
                <a:off x="1632" y="1728"/>
                <a:ext cx="48" cy="48"/>
                <a:chOff x="1584" y="1776"/>
                <a:chExt cx="144" cy="144"/>
              </a:xfrm>
            </p:grpSpPr>
            <p:sp>
              <p:nvSpPr>
                <p:cNvPr id="713" name="Oval 20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14" name="Oval 21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15" name="Oval 21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16" name="Oval 21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717" name="AutoShape 213"/>
                <p:cNvCxnSpPr>
                  <a:cxnSpLocks noChangeShapeType="1"/>
                  <a:stCxn id="713" idx="6"/>
                  <a:endCxn id="71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718" name="AutoShape 214"/>
                <p:cNvCxnSpPr>
                  <a:cxnSpLocks noChangeShapeType="1"/>
                  <a:stCxn id="713" idx="5"/>
                  <a:endCxn id="71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719" name="AutoShape 215"/>
                <p:cNvCxnSpPr>
                  <a:cxnSpLocks noChangeShapeType="1"/>
                  <a:stCxn id="715" idx="6"/>
                  <a:endCxn id="71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720" name="Group 216"/>
            <p:cNvGrpSpPr>
              <a:grpSpLocks/>
            </p:cNvGrpSpPr>
            <p:nvPr/>
          </p:nvGrpSpPr>
          <p:grpSpPr bwMode="auto">
            <a:xfrm>
              <a:off x="5867400" y="3850912"/>
              <a:ext cx="152400" cy="152400"/>
              <a:chOff x="1608" y="1704"/>
              <a:chExt cx="96" cy="96"/>
            </a:xfrm>
          </p:grpSpPr>
          <p:sp>
            <p:nvSpPr>
              <p:cNvPr id="721" name="Rectangle 21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722" name="Group 218"/>
              <p:cNvGrpSpPr>
                <a:grpSpLocks/>
              </p:cNvGrpSpPr>
              <p:nvPr/>
            </p:nvGrpSpPr>
            <p:grpSpPr bwMode="auto">
              <a:xfrm>
                <a:off x="1632" y="1728"/>
                <a:ext cx="48" cy="48"/>
                <a:chOff x="1584" y="1776"/>
                <a:chExt cx="144" cy="144"/>
              </a:xfrm>
            </p:grpSpPr>
            <p:sp>
              <p:nvSpPr>
                <p:cNvPr id="723" name="Oval 21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24" name="Oval 22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25" name="Oval 22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26" name="Oval 22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727" name="AutoShape 223"/>
                <p:cNvCxnSpPr>
                  <a:cxnSpLocks noChangeShapeType="1"/>
                  <a:stCxn id="723" idx="6"/>
                  <a:endCxn id="72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728" name="AutoShape 224"/>
                <p:cNvCxnSpPr>
                  <a:cxnSpLocks noChangeShapeType="1"/>
                  <a:stCxn id="723" idx="5"/>
                  <a:endCxn id="72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729" name="AutoShape 225"/>
                <p:cNvCxnSpPr>
                  <a:cxnSpLocks noChangeShapeType="1"/>
                  <a:stCxn id="725" idx="6"/>
                  <a:endCxn id="72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730" name="Group 226"/>
            <p:cNvGrpSpPr>
              <a:grpSpLocks/>
            </p:cNvGrpSpPr>
            <p:nvPr/>
          </p:nvGrpSpPr>
          <p:grpSpPr bwMode="auto">
            <a:xfrm>
              <a:off x="6019800" y="3850912"/>
              <a:ext cx="152400" cy="152400"/>
              <a:chOff x="1608" y="1704"/>
              <a:chExt cx="96" cy="96"/>
            </a:xfrm>
          </p:grpSpPr>
          <p:sp>
            <p:nvSpPr>
              <p:cNvPr id="731" name="Rectangle 22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732" name="Group 228"/>
              <p:cNvGrpSpPr>
                <a:grpSpLocks/>
              </p:cNvGrpSpPr>
              <p:nvPr/>
            </p:nvGrpSpPr>
            <p:grpSpPr bwMode="auto">
              <a:xfrm>
                <a:off x="1632" y="1728"/>
                <a:ext cx="48" cy="48"/>
                <a:chOff x="1584" y="1776"/>
                <a:chExt cx="144" cy="144"/>
              </a:xfrm>
            </p:grpSpPr>
            <p:sp>
              <p:nvSpPr>
                <p:cNvPr id="733" name="Oval 22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34" name="Oval 23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35" name="Oval 23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36" name="Oval 23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737" name="AutoShape 233"/>
                <p:cNvCxnSpPr>
                  <a:cxnSpLocks noChangeShapeType="1"/>
                  <a:stCxn id="733" idx="6"/>
                  <a:endCxn id="73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738" name="AutoShape 234"/>
                <p:cNvCxnSpPr>
                  <a:cxnSpLocks noChangeShapeType="1"/>
                  <a:stCxn id="733" idx="5"/>
                  <a:endCxn id="73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739" name="AutoShape 235"/>
                <p:cNvCxnSpPr>
                  <a:cxnSpLocks noChangeShapeType="1"/>
                  <a:stCxn id="735" idx="6"/>
                  <a:endCxn id="73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740" name="Group 236"/>
            <p:cNvGrpSpPr>
              <a:grpSpLocks/>
            </p:cNvGrpSpPr>
            <p:nvPr/>
          </p:nvGrpSpPr>
          <p:grpSpPr bwMode="auto">
            <a:xfrm>
              <a:off x="6172200" y="3850912"/>
              <a:ext cx="152400" cy="152400"/>
              <a:chOff x="1608" y="1704"/>
              <a:chExt cx="96" cy="96"/>
            </a:xfrm>
          </p:grpSpPr>
          <p:sp>
            <p:nvSpPr>
              <p:cNvPr id="741" name="Rectangle 23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742" name="Group 238"/>
              <p:cNvGrpSpPr>
                <a:grpSpLocks/>
              </p:cNvGrpSpPr>
              <p:nvPr/>
            </p:nvGrpSpPr>
            <p:grpSpPr bwMode="auto">
              <a:xfrm>
                <a:off x="1632" y="1728"/>
                <a:ext cx="48" cy="48"/>
                <a:chOff x="1584" y="1776"/>
                <a:chExt cx="144" cy="144"/>
              </a:xfrm>
            </p:grpSpPr>
            <p:sp>
              <p:nvSpPr>
                <p:cNvPr id="743" name="Oval 23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44" name="Oval 24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45" name="Oval 24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46" name="Oval 24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747" name="AutoShape 243"/>
                <p:cNvCxnSpPr>
                  <a:cxnSpLocks noChangeShapeType="1"/>
                  <a:stCxn id="743" idx="6"/>
                  <a:endCxn id="74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748" name="AutoShape 244"/>
                <p:cNvCxnSpPr>
                  <a:cxnSpLocks noChangeShapeType="1"/>
                  <a:stCxn id="743" idx="5"/>
                  <a:endCxn id="74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749" name="AutoShape 245"/>
                <p:cNvCxnSpPr>
                  <a:cxnSpLocks noChangeShapeType="1"/>
                  <a:stCxn id="745" idx="6"/>
                  <a:endCxn id="74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750" name="Group 246"/>
            <p:cNvGrpSpPr>
              <a:grpSpLocks/>
            </p:cNvGrpSpPr>
            <p:nvPr/>
          </p:nvGrpSpPr>
          <p:grpSpPr bwMode="auto">
            <a:xfrm>
              <a:off x="5715000" y="3393712"/>
              <a:ext cx="152400" cy="152400"/>
              <a:chOff x="1608" y="1704"/>
              <a:chExt cx="96" cy="96"/>
            </a:xfrm>
          </p:grpSpPr>
          <p:sp>
            <p:nvSpPr>
              <p:cNvPr id="751" name="Rectangle 24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752" name="Group 248"/>
              <p:cNvGrpSpPr>
                <a:grpSpLocks/>
              </p:cNvGrpSpPr>
              <p:nvPr/>
            </p:nvGrpSpPr>
            <p:grpSpPr bwMode="auto">
              <a:xfrm>
                <a:off x="1632" y="1728"/>
                <a:ext cx="48" cy="48"/>
                <a:chOff x="1584" y="1776"/>
                <a:chExt cx="144" cy="144"/>
              </a:xfrm>
            </p:grpSpPr>
            <p:sp>
              <p:nvSpPr>
                <p:cNvPr id="753" name="Oval 24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54" name="Oval 25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55" name="Oval 25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56" name="Oval 25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757" name="AutoShape 253"/>
                <p:cNvCxnSpPr>
                  <a:cxnSpLocks noChangeShapeType="1"/>
                  <a:stCxn id="753" idx="6"/>
                  <a:endCxn id="75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758" name="AutoShape 254"/>
                <p:cNvCxnSpPr>
                  <a:cxnSpLocks noChangeShapeType="1"/>
                  <a:stCxn id="753" idx="5"/>
                  <a:endCxn id="75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759" name="AutoShape 255"/>
                <p:cNvCxnSpPr>
                  <a:cxnSpLocks noChangeShapeType="1"/>
                  <a:stCxn id="755" idx="6"/>
                  <a:endCxn id="75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760" name="Group 256"/>
            <p:cNvGrpSpPr>
              <a:grpSpLocks/>
            </p:cNvGrpSpPr>
            <p:nvPr/>
          </p:nvGrpSpPr>
          <p:grpSpPr bwMode="auto">
            <a:xfrm>
              <a:off x="5867400" y="3393712"/>
              <a:ext cx="152400" cy="152400"/>
              <a:chOff x="1608" y="1704"/>
              <a:chExt cx="96" cy="96"/>
            </a:xfrm>
          </p:grpSpPr>
          <p:sp>
            <p:nvSpPr>
              <p:cNvPr id="761" name="Rectangle 25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762" name="Group 258"/>
              <p:cNvGrpSpPr>
                <a:grpSpLocks/>
              </p:cNvGrpSpPr>
              <p:nvPr/>
            </p:nvGrpSpPr>
            <p:grpSpPr bwMode="auto">
              <a:xfrm>
                <a:off x="1632" y="1728"/>
                <a:ext cx="48" cy="48"/>
                <a:chOff x="1584" y="1776"/>
                <a:chExt cx="144" cy="144"/>
              </a:xfrm>
            </p:grpSpPr>
            <p:sp>
              <p:nvSpPr>
                <p:cNvPr id="763" name="Oval 25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64" name="Oval 26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65" name="Oval 26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66" name="Oval 26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767" name="AutoShape 263"/>
                <p:cNvCxnSpPr>
                  <a:cxnSpLocks noChangeShapeType="1"/>
                  <a:stCxn id="763" idx="6"/>
                  <a:endCxn id="76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768" name="AutoShape 264"/>
                <p:cNvCxnSpPr>
                  <a:cxnSpLocks noChangeShapeType="1"/>
                  <a:stCxn id="763" idx="5"/>
                  <a:endCxn id="76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769" name="AutoShape 265"/>
                <p:cNvCxnSpPr>
                  <a:cxnSpLocks noChangeShapeType="1"/>
                  <a:stCxn id="765" idx="6"/>
                  <a:endCxn id="76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770" name="Group 266"/>
            <p:cNvGrpSpPr>
              <a:grpSpLocks/>
            </p:cNvGrpSpPr>
            <p:nvPr/>
          </p:nvGrpSpPr>
          <p:grpSpPr bwMode="auto">
            <a:xfrm>
              <a:off x="6019800" y="3393712"/>
              <a:ext cx="152400" cy="152400"/>
              <a:chOff x="1608" y="1704"/>
              <a:chExt cx="96" cy="96"/>
            </a:xfrm>
          </p:grpSpPr>
          <p:sp>
            <p:nvSpPr>
              <p:cNvPr id="771" name="Rectangle 26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772" name="Group 268"/>
              <p:cNvGrpSpPr>
                <a:grpSpLocks/>
              </p:cNvGrpSpPr>
              <p:nvPr/>
            </p:nvGrpSpPr>
            <p:grpSpPr bwMode="auto">
              <a:xfrm>
                <a:off x="1632" y="1728"/>
                <a:ext cx="48" cy="48"/>
                <a:chOff x="1584" y="1776"/>
                <a:chExt cx="144" cy="144"/>
              </a:xfrm>
            </p:grpSpPr>
            <p:sp>
              <p:nvSpPr>
                <p:cNvPr id="773" name="Oval 26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74" name="Oval 27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75" name="Oval 27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76" name="Oval 27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777" name="AutoShape 273"/>
                <p:cNvCxnSpPr>
                  <a:cxnSpLocks noChangeShapeType="1"/>
                  <a:stCxn id="773" idx="6"/>
                  <a:endCxn id="77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778" name="AutoShape 274"/>
                <p:cNvCxnSpPr>
                  <a:cxnSpLocks noChangeShapeType="1"/>
                  <a:stCxn id="773" idx="5"/>
                  <a:endCxn id="77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779" name="AutoShape 275"/>
                <p:cNvCxnSpPr>
                  <a:cxnSpLocks noChangeShapeType="1"/>
                  <a:stCxn id="775" idx="6"/>
                  <a:endCxn id="77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780" name="Group 276"/>
            <p:cNvGrpSpPr>
              <a:grpSpLocks/>
            </p:cNvGrpSpPr>
            <p:nvPr/>
          </p:nvGrpSpPr>
          <p:grpSpPr bwMode="auto">
            <a:xfrm>
              <a:off x="6172200" y="3393712"/>
              <a:ext cx="152400" cy="152400"/>
              <a:chOff x="1608" y="1704"/>
              <a:chExt cx="96" cy="96"/>
            </a:xfrm>
          </p:grpSpPr>
          <p:sp>
            <p:nvSpPr>
              <p:cNvPr id="781" name="Rectangle 27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782" name="Group 278"/>
              <p:cNvGrpSpPr>
                <a:grpSpLocks/>
              </p:cNvGrpSpPr>
              <p:nvPr/>
            </p:nvGrpSpPr>
            <p:grpSpPr bwMode="auto">
              <a:xfrm>
                <a:off x="1632" y="1728"/>
                <a:ext cx="48" cy="48"/>
                <a:chOff x="1584" y="1776"/>
                <a:chExt cx="144" cy="144"/>
              </a:xfrm>
            </p:grpSpPr>
            <p:sp>
              <p:nvSpPr>
                <p:cNvPr id="783" name="Oval 27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84" name="Oval 28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85" name="Oval 28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86" name="Oval 28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787" name="AutoShape 283"/>
                <p:cNvCxnSpPr>
                  <a:cxnSpLocks noChangeShapeType="1"/>
                  <a:stCxn id="783" idx="6"/>
                  <a:endCxn id="78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788" name="AutoShape 284"/>
                <p:cNvCxnSpPr>
                  <a:cxnSpLocks noChangeShapeType="1"/>
                  <a:stCxn id="783" idx="5"/>
                  <a:endCxn id="78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789" name="AutoShape 285"/>
                <p:cNvCxnSpPr>
                  <a:cxnSpLocks noChangeShapeType="1"/>
                  <a:stCxn id="785" idx="6"/>
                  <a:endCxn id="78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790" name="Group 286"/>
            <p:cNvGrpSpPr>
              <a:grpSpLocks/>
            </p:cNvGrpSpPr>
            <p:nvPr/>
          </p:nvGrpSpPr>
          <p:grpSpPr bwMode="auto">
            <a:xfrm>
              <a:off x="5715000" y="3546112"/>
              <a:ext cx="152400" cy="152400"/>
              <a:chOff x="1608" y="1704"/>
              <a:chExt cx="96" cy="96"/>
            </a:xfrm>
          </p:grpSpPr>
          <p:sp>
            <p:nvSpPr>
              <p:cNvPr id="791" name="Rectangle 28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792" name="Group 288"/>
              <p:cNvGrpSpPr>
                <a:grpSpLocks/>
              </p:cNvGrpSpPr>
              <p:nvPr/>
            </p:nvGrpSpPr>
            <p:grpSpPr bwMode="auto">
              <a:xfrm>
                <a:off x="1632" y="1728"/>
                <a:ext cx="48" cy="48"/>
                <a:chOff x="1584" y="1776"/>
                <a:chExt cx="144" cy="144"/>
              </a:xfrm>
            </p:grpSpPr>
            <p:sp>
              <p:nvSpPr>
                <p:cNvPr id="793" name="Oval 28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94" name="Oval 29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95" name="Oval 29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796" name="Oval 29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797" name="AutoShape 293"/>
                <p:cNvCxnSpPr>
                  <a:cxnSpLocks noChangeShapeType="1"/>
                  <a:stCxn id="793" idx="6"/>
                  <a:endCxn id="79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798" name="AutoShape 294"/>
                <p:cNvCxnSpPr>
                  <a:cxnSpLocks noChangeShapeType="1"/>
                  <a:stCxn id="793" idx="5"/>
                  <a:endCxn id="79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799" name="AutoShape 295"/>
                <p:cNvCxnSpPr>
                  <a:cxnSpLocks noChangeShapeType="1"/>
                  <a:stCxn id="795" idx="6"/>
                  <a:endCxn id="79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800" name="Group 296"/>
            <p:cNvGrpSpPr>
              <a:grpSpLocks/>
            </p:cNvGrpSpPr>
            <p:nvPr/>
          </p:nvGrpSpPr>
          <p:grpSpPr bwMode="auto">
            <a:xfrm>
              <a:off x="5867400" y="3546112"/>
              <a:ext cx="152400" cy="152400"/>
              <a:chOff x="1608" y="1704"/>
              <a:chExt cx="96" cy="96"/>
            </a:xfrm>
          </p:grpSpPr>
          <p:sp>
            <p:nvSpPr>
              <p:cNvPr id="801" name="Rectangle 29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802" name="Group 298"/>
              <p:cNvGrpSpPr>
                <a:grpSpLocks/>
              </p:cNvGrpSpPr>
              <p:nvPr/>
            </p:nvGrpSpPr>
            <p:grpSpPr bwMode="auto">
              <a:xfrm>
                <a:off x="1632" y="1728"/>
                <a:ext cx="48" cy="48"/>
                <a:chOff x="1584" y="1776"/>
                <a:chExt cx="144" cy="144"/>
              </a:xfrm>
            </p:grpSpPr>
            <p:sp>
              <p:nvSpPr>
                <p:cNvPr id="803" name="Oval 29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04" name="Oval 30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05" name="Oval 30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06" name="Oval 30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807" name="AutoShape 303"/>
                <p:cNvCxnSpPr>
                  <a:cxnSpLocks noChangeShapeType="1"/>
                  <a:stCxn id="803" idx="6"/>
                  <a:endCxn id="80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808" name="AutoShape 304"/>
                <p:cNvCxnSpPr>
                  <a:cxnSpLocks noChangeShapeType="1"/>
                  <a:stCxn id="803" idx="5"/>
                  <a:endCxn id="80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809" name="AutoShape 305"/>
                <p:cNvCxnSpPr>
                  <a:cxnSpLocks noChangeShapeType="1"/>
                  <a:stCxn id="805" idx="6"/>
                  <a:endCxn id="80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810" name="Group 306"/>
            <p:cNvGrpSpPr>
              <a:grpSpLocks/>
            </p:cNvGrpSpPr>
            <p:nvPr/>
          </p:nvGrpSpPr>
          <p:grpSpPr bwMode="auto">
            <a:xfrm>
              <a:off x="6019800" y="3546112"/>
              <a:ext cx="152400" cy="152400"/>
              <a:chOff x="1608" y="1704"/>
              <a:chExt cx="96" cy="96"/>
            </a:xfrm>
          </p:grpSpPr>
          <p:sp>
            <p:nvSpPr>
              <p:cNvPr id="811" name="Rectangle 30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812" name="Group 308"/>
              <p:cNvGrpSpPr>
                <a:grpSpLocks/>
              </p:cNvGrpSpPr>
              <p:nvPr/>
            </p:nvGrpSpPr>
            <p:grpSpPr bwMode="auto">
              <a:xfrm>
                <a:off x="1632" y="1728"/>
                <a:ext cx="48" cy="48"/>
                <a:chOff x="1584" y="1776"/>
                <a:chExt cx="144" cy="144"/>
              </a:xfrm>
            </p:grpSpPr>
            <p:sp>
              <p:nvSpPr>
                <p:cNvPr id="813" name="Oval 30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14" name="Oval 31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15" name="Oval 31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16" name="Oval 31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817" name="AutoShape 313"/>
                <p:cNvCxnSpPr>
                  <a:cxnSpLocks noChangeShapeType="1"/>
                  <a:stCxn id="813" idx="6"/>
                  <a:endCxn id="81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818" name="AutoShape 314"/>
                <p:cNvCxnSpPr>
                  <a:cxnSpLocks noChangeShapeType="1"/>
                  <a:stCxn id="813" idx="5"/>
                  <a:endCxn id="81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819" name="AutoShape 315"/>
                <p:cNvCxnSpPr>
                  <a:cxnSpLocks noChangeShapeType="1"/>
                  <a:stCxn id="815" idx="6"/>
                  <a:endCxn id="81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820" name="Group 316"/>
            <p:cNvGrpSpPr>
              <a:grpSpLocks/>
            </p:cNvGrpSpPr>
            <p:nvPr/>
          </p:nvGrpSpPr>
          <p:grpSpPr bwMode="auto">
            <a:xfrm>
              <a:off x="6172200" y="3546112"/>
              <a:ext cx="152400" cy="152400"/>
              <a:chOff x="1608" y="1704"/>
              <a:chExt cx="96" cy="96"/>
            </a:xfrm>
          </p:grpSpPr>
          <p:sp>
            <p:nvSpPr>
              <p:cNvPr id="821" name="Rectangle 31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822" name="Group 318"/>
              <p:cNvGrpSpPr>
                <a:grpSpLocks/>
              </p:cNvGrpSpPr>
              <p:nvPr/>
            </p:nvGrpSpPr>
            <p:grpSpPr bwMode="auto">
              <a:xfrm>
                <a:off x="1632" y="1728"/>
                <a:ext cx="48" cy="48"/>
                <a:chOff x="1584" y="1776"/>
                <a:chExt cx="144" cy="144"/>
              </a:xfrm>
            </p:grpSpPr>
            <p:sp>
              <p:nvSpPr>
                <p:cNvPr id="823" name="Oval 31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24" name="Oval 32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25" name="Oval 32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26" name="Oval 32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827" name="AutoShape 323"/>
                <p:cNvCxnSpPr>
                  <a:cxnSpLocks noChangeShapeType="1"/>
                  <a:stCxn id="823" idx="6"/>
                  <a:endCxn id="82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828" name="AutoShape 324"/>
                <p:cNvCxnSpPr>
                  <a:cxnSpLocks noChangeShapeType="1"/>
                  <a:stCxn id="823" idx="5"/>
                  <a:endCxn id="82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829" name="AutoShape 325"/>
                <p:cNvCxnSpPr>
                  <a:cxnSpLocks noChangeShapeType="1"/>
                  <a:stCxn id="825" idx="6"/>
                  <a:endCxn id="82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830" name="Group 326"/>
            <p:cNvGrpSpPr>
              <a:grpSpLocks/>
            </p:cNvGrpSpPr>
            <p:nvPr/>
          </p:nvGrpSpPr>
          <p:grpSpPr bwMode="auto">
            <a:xfrm>
              <a:off x="5715000" y="3088912"/>
              <a:ext cx="152400" cy="152400"/>
              <a:chOff x="1608" y="1704"/>
              <a:chExt cx="96" cy="96"/>
            </a:xfrm>
          </p:grpSpPr>
          <p:sp>
            <p:nvSpPr>
              <p:cNvPr id="831" name="Rectangle 32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832" name="Group 328"/>
              <p:cNvGrpSpPr>
                <a:grpSpLocks/>
              </p:cNvGrpSpPr>
              <p:nvPr/>
            </p:nvGrpSpPr>
            <p:grpSpPr bwMode="auto">
              <a:xfrm>
                <a:off x="1632" y="1728"/>
                <a:ext cx="48" cy="48"/>
                <a:chOff x="1584" y="1776"/>
                <a:chExt cx="144" cy="144"/>
              </a:xfrm>
            </p:grpSpPr>
            <p:sp>
              <p:nvSpPr>
                <p:cNvPr id="833" name="Oval 32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34" name="Oval 33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35" name="Oval 33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36" name="Oval 33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837" name="AutoShape 333"/>
                <p:cNvCxnSpPr>
                  <a:cxnSpLocks noChangeShapeType="1"/>
                  <a:stCxn id="833" idx="6"/>
                  <a:endCxn id="83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838" name="AutoShape 334"/>
                <p:cNvCxnSpPr>
                  <a:cxnSpLocks noChangeShapeType="1"/>
                  <a:stCxn id="833" idx="5"/>
                  <a:endCxn id="83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839" name="AutoShape 335"/>
                <p:cNvCxnSpPr>
                  <a:cxnSpLocks noChangeShapeType="1"/>
                  <a:stCxn id="835" idx="6"/>
                  <a:endCxn id="83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840" name="Group 336"/>
            <p:cNvGrpSpPr>
              <a:grpSpLocks/>
            </p:cNvGrpSpPr>
            <p:nvPr/>
          </p:nvGrpSpPr>
          <p:grpSpPr bwMode="auto">
            <a:xfrm>
              <a:off x="5867400" y="3088912"/>
              <a:ext cx="152400" cy="152400"/>
              <a:chOff x="1608" y="1704"/>
              <a:chExt cx="96" cy="96"/>
            </a:xfrm>
          </p:grpSpPr>
          <p:sp>
            <p:nvSpPr>
              <p:cNvPr id="841" name="Rectangle 33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842" name="Group 338"/>
              <p:cNvGrpSpPr>
                <a:grpSpLocks/>
              </p:cNvGrpSpPr>
              <p:nvPr/>
            </p:nvGrpSpPr>
            <p:grpSpPr bwMode="auto">
              <a:xfrm>
                <a:off x="1632" y="1728"/>
                <a:ext cx="48" cy="48"/>
                <a:chOff x="1584" y="1776"/>
                <a:chExt cx="144" cy="144"/>
              </a:xfrm>
            </p:grpSpPr>
            <p:sp>
              <p:nvSpPr>
                <p:cNvPr id="843" name="Oval 33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44" name="Oval 34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45" name="Oval 34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46" name="Oval 34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847" name="AutoShape 343"/>
                <p:cNvCxnSpPr>
                  <a:cxnSpLocks noChangeShapeType="1"/>
                  <a:stCxn id="843" idx="6"/>
                  <a:endCxn id="84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848" name="AutoShape 344"/>
                <p:cNvCxnSpPr>
                  <a:cxnSpLocks noChangeShapeType="1"/>
                  <a:stCxn id="843" idx="5"/>
                  <a:endCxn id="84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849" name="AutoShape 345"/>
                <p:cNvCxnSpPr>
                  <a:cxnSpLocks noChangeShapeType="1"/>
                  <a:stCxn id="845" idx="6"/>
                  <a:endCxn id="84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850" name="Group 346"/>
            <p:cNvGrpSpPr>
              <a:grpSpLocks/>
            </p:cNvGrpSpPr>
            <p:nvPr/>
          </p:nvGrpSpPr>
          <p:grpSpPr bwMode="auto">
            <a:xfrm>
              <a:off x="6019800" y="3088912"/>
              <a:ext cx="152400" cy="152400"/>
              <a:chOff x="1608" y="1704"/>
              <a:chExt cx="96" cy="96"/>
            </a:xfrm>
          </p:grpSpPr>
          <p:sp>
            <p:nvSpPr>
              <p:cNvPr id="851" name="Rectangle 34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852" name="Group 348"/>
              <p:cNvGrpSpPr>
                <a:grpSpLocks/>
              </p:cNvGrpSpPr>
              <p:nvPr/>
            </p:nvGrpSpPr>
            <p:grpSpPr bwMode="auto">
              <a:xfrm>
                <a:off x="1632" y="1728"/>
                <a:ext cx="48" cy="48"/>
                <a:chOff x="1584" y="1776"/>
                <a:chExt cx="144" cy="144"/>
              </a:xfrm>
            </p:grpSpPr>
            <p:sp>
              <p:nvSpPr>
                <p:cNvPr id="853" name="Oval 34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54" name="Oval 35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55" name="Oval 35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56" name="Oval 35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857" name="AutoShape 353"/>
                <p:cNvCxnSpPr>
                  <a:cxnSpLocks noChangeShapeType="1"/>
                  <a:stCxn id="853" idx="6"/>
                  <a:endCxn id="85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858" name="AutoShape 354"/>
                <p:cNvCxnSpPr>
                  <a:cxnSpLocks noChangeShapeType="1"/>
                  <a:stCxn id="853" idx="5"/>
                  <a:endCxn id="85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859" name="AutoShape 355"/>
                <p:cNvCxnSpPr>
                  <a:cxnSpLocks noChangeShapeType="1"/>
                  <a:stCxn id="855" idx="6"/>
                  <a:endCxn id="85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860" name="Group 356"/>
            <p:cNvGrpSpPr>
              <a:grpSpLocks/>
            </p:cNvGrpSpPr>
            <p:nvPr/>
          </p:nvGrpSpPr>
          <p:grpSpPr bwMode="auto">
            <a:xfrm>
              <a:off x="6172200" y="3088912"/>
              <a:ext cx="152400" cy="152400"/>
              <a:chOff x="1608" y="1704"/>
              <a:chExt cx="96" cy="96"/>
            </a:xfrm>
          </p:grpSpPr>
          <p:sp>
            <p:nvSpPr>
              <p:cNvPr id="861" name="Rectangle 35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862" name="Group 358"/>
              <p:cNvGrpSpPr>
                <a:grpSpLocks/>
              </p:cNvGrpSpPr>
              <p:nvPr/>
            </p:nvGrpSpPr>
            <p:grpSpPr bwMode="auto">
              <a:xfrm>
                <a:off x="1632" y="1728"/>
                <a:ext cx="48" cy="48"/>
                <a:chOff x="1584" y="1776"/>
                <a:chExt cx="144" cy="144"/>
              </a:xfrm>
            </p:grpSpPr>
            <p:sp>
              <p:nvSpPr>
                <p:cNvPr id="863" name="Oval 35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64" name="Oval 36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65" name="Oval 36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66" name="Oval 36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867" name="AutoShape 363"/>
                <p:cNvCxnSpPr>
                  <a:cxnSpLocks noChangeShapeType="1"/>
                  <a:stCxn id="863" idx="6"/>
                  <a:endCxn id="86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868" name="AutoShape 364"/>
                <p:cNvCxnSpPr>
                  <a:cxnSpLocks noChangeShapeType="1"/>
                  <a:stCxn id="863" idx="5"/>
                  <a:endCxn id="86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869" name="AutoShape 365"/>
                <p:cNvCxnSpPr>
                  <a:cxnSpLocks noChangeShapeType="1"/>
                  <a:stCxn id="865" idx="6"/>
                  <a:endCxn id="86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870" name="Group 366"/>
            <p:cNvGrpSpPr>
              <a:grpSpLocks/>
            </p:cNvGrpSpPr>
            <p:nvPr/>
          </p:nvGrpSpPr>
          <p:grpSpPr bwMode="auto">
            <a:xfrm>
              <a:off x="5715000" y="3241312"/>
              <a:ext cx="152400" cy="152400"/>
              <a:chOff x="1608" y="1704"/>
              <a:chExt cx="96" cy="96"/>
            </a:xfrm>
          </p:grpSpPr>
          <p:sp>
            <p:nvSpPr>
              <p:cNvPr id="871" name="Rectangle 36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872" name="Group 368"/>
              <p:cNvGrpSpPr>
                <a:grpSpLocks/>
              </p:cNvGrpSpPr>
              <p:nvPr/>
            </p:nvGrpSpPr>
            <p:grpSpPr bwMode="auto">
              <a:xfrm>
                <a:off x="1632" y="1728"/>
                <a:ext cx="48" cy="48"/>
                <a:chOff x="1584" y="1776"/>
                <a:chExt cx="144" cy="144"/>
              </a:xfrm>
            </p:grpSpPr>
            <p:sp>
              <p:nvSpPr>
                <p:cNvPr id="873" name="Oval 36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74" name="Oval 37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75" name="Oval 37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76" name="Oval 37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877" name="AutoShape 373"/>
                <p:cNvCxnSpPr>
                  <a:cxnSpLocks noChangeShapeType="1"/>
                  <a:stCxn id="873" idx="6"/>
                  <a:endCxn id="87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878" name="AutoShape 374"/>
                <p:cNvCxnSpPr>
                  <a:cxnSpLocks noChangeShapeType="1"/>
                  <a:stCxn id="873" idx="5"/>
                  <a:endCxn id="87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879" name="AutoShape 375"/>
                <p:cNvCxnSpPr>
                  <a:cxnSpLocks noChangeShapeType="1"/>
                  <a:stCxn id="875" idx="6"/>
                  <a:endCxn id="87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880" name="Group 376"/>
            <p:cNvGrpSpPr>
              <a:grpSpLocks/>
            </p:cNvGrpSpPr>
            <p:nvPr/>
          </p:nvGrpSpPr>
          <p:grpSpPr bwMode="auto">
            <a:xfrm>
              <a:off x="5867400" y="3241312"/>
              <a:ext cx="152400" cy="152400"/>
              <a:chOff x="1608" y="1704"/>
              <a:chExt cx="96" cy="96"/>
            </a:xfrm>
          </p:grpSpPr>
          <p:sp>
            <p:nvSpPr>
              <p:cNvPr id="881" name="Rectangle 37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882" name="Group 378"/>
              <p:cNvGrpSpPr>
                <a:grpSpLocks/>
              </p:cNvGrpSpPr>
              <p:nvPr/>
            </p:nvGrpSpPr>
            <p:grpSpPr bwMode="auto">
              <a:xfrm>
                <a:off x="1632" y="1728"/>
                <a:ext cx="48" cy="48"/>
                <a:chOff x="1584" y="1776"/>
                <a:chExt cx="144" cy="144"/>
              </a:xfrm>
            </p:grpSpPr>
            <p:sp>
              <p:nvSpPr>
                <p:cNvPr id="883" name="Oval 37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84" name="Oval 38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85" name="Oval 38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86" name="Oval 38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887" name="AutoShape 383"/>
                <p:cNvCxnSpPr>
                  <a:cxnSpLocks noChangeShapeType="1"/>
                  <a:stCxn id="883" idx="6"/>
                  <a:endCxn id="88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888" name="AutoShape 384"/>
                <p:cNvCxnSpPr>
                  <a:cxnSpLocks noChangeShapeType="1"/>
                  <a:stCxn id="883" idx="5"/>
                  <a:endCxn id="88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889" name="AutoShape 385"/>
                <p:cNvCxnSpPr>
                  <a:cxnSpLocks noChangeShapeType="1"/>
                  <a:stCxn id="885" idx="6"/>
                  <a:endCxn id="88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890" name="Group 386"/>
            <p:cNvGrpSpPr>
              <a:grpSpLocks/>
            </p:cNvGrpSpPr>
            <p:nvPr/>
          </p:nvGrpSpPr>
          <p:grpSpPr bwMode="auto">
            <a:xfrm>
              <a:off x="6019800" y="3241312"/>
              <a:ext cx="152400" cy="152400"/>
              <a:chOff x="1608" y="1704"/>
              <a:chExt cx="96" cy="96"/>
            </a:xfrm>
          </p:grpSpPr>
          <p:sp>
            <p:nvSpPr>
              <p:cNvPr id="891" name="Rectangle 38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892" name="Group 388"/>
              <p:cNvGrpSpPr>
                <a:grpSpLocks/>
              </p:cNvGrpSpPr>
              <p:nvPr/>
            </p:nvGrpSpPr>
            <p:grpSpPr bwMode="auto">
              <a:xfrm>
                <a:off x="1632" y="1728"/>
                <a:ext cx="48" cy="48"/>
                <a:chOff x="1584" y="1776"/>
                <a:chExt cx="144" cy="144"/>
              </a:xfrm>
            </p:grpSpPr>
            <p:sp>
              <p:nvSpPr>
                <p:cNvPr id="893" name="Oval 38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94" name="Oval 39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95" name="Oval 39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896" name="Oval 39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897" name="AutoShape 393"/>
                <p:cNvCxnSpPr>
                  <a:cxnSpLocks noChangeShapeType="1"/>
                  <a:stCxn id="893" idx="6"/>
                  <a:endCxn id="89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898" name="AutoShape 394"/>
                <p:cNvCxnSpPr>
                  <a:cxnSpLocks noChangeShapeType="1"/>
                  <a:stCxn id="893" idx="5"/>
                  <a:endCxn id="89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899" name="AutoShape 395"/>
                <p:cNvCxnSpPr>
                  <a:cxnSpLocks noChangeShapeType="1"/>
                  <a:stCxn id="895" idx="6"/>
                  <a:endCxn id="89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900" name="Group 396"/>
            <p:cNvGrpSpPr>
              <a:grpSpLocks/>
            </p:cNvGrpSpPr>
            <p:nvPr/>
          </p:nvGrpSpPr>
          <p:grpSpPr bwMode="auto">
            <a:xfrm>
              <a:off x="6172200" y="3241312"/>
              <a:ext cx="152400" cy="152400"/>
              <a:chOff x="1608" y="1704"/>
              <a:chExt cx="96" cy="96"/>
            </a:xfrm>
          </p:grpSpPr>
          <p:sp>
            <p:nvSpPr>
              <p:cNvPr id="901" name="Rectangle 39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902" name="Group 398"/>
              <p:cNvGrpSpPr>
                <a:grpSpLocks/>
              </p:cNvGrpSpPr>
              <p:nvPr/>
            </p:nvGrpSpPr>
            <p:grpSpPr bwMode="auto">
              <a:xfrm>
                <a:off x="1632" y="1728"/>
                <a:ext cx="48" cy="48"/>
                <a:chOff x="1584" y="1776"/>
                <a:chExt cx="144" cy="144"/>
              </a:xfrm>
            </p:grpSpPr>
            <p:sp>
              <p:nvSpPr>
                <p:cNvPr id="903" name="Oval 39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04" name="Oval 40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05" name="Oval 40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06" name="Oval 40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907" name="AutoShape 403"/>
                <p:cNvCxnSpPr>
                  <a:cxnSpLocks noChangeShapeType="1"/>
                  <a:stCxn id="903" idx="6"/>
                  <a:endCxn id="90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908" name="AutoShape 404"/>
                <p:cNvCxnSpPr>
                  <a:cxnSpLocks noChangeShapeType="1"/>
                  <a:stCxn id="903" idx="5"/>
                  <a:endCxn id="90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909" name="AutoShape 405"/>
                <p:cNvCxnSpPr>
                  <a:cxnSpLocks noChangeShapeType="1"/>
                  <a:stCxn id="905" idx="6"/>
                  <a:endCxn id="90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910" name="Group 406"/>
            <p:cNvGrpSpPr>
              <a:grpSpLocks/>
            </p:cNvGrpSpPr>
            <p:nvPr/>
          </p:nvGrpSpPr>
          <p:grpSpPr bwMode="auto">
            <a:xfrm>
              <a:off x="5715000" y="2784112"/>
              <a:ext cx="152400" cy="152400"/>
              <a:chOff x="1608" y="1704"/>
              <a:chExt cx="96" cy="96"/>
            </a:xfrm>
          </p:grpSpPr>
          <p:sp>
            <p:nvSpPr>
              <p:cNvPr id="911" name="Rectangle 40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912" name="Group 408"/>
              <p:cNvGrpSpPr>
                <a:grpSpLocks/>
              </p:cNvGrpSpPr>
              <p:nvPr/>
            </p:nvGrpSpPr>
            <p:grpSpPr bwMode="auto">
              <a:xfrm>
                <a:off x="1632" y="1728"/>
                <a:ext cx="48" cy="48"/>
                <a:chOff x="1584" y="1776"/>
                <a:chExt cx="144" cy="144"/>
              </a:xfrm>
            </p:grpSpPr>
            <p:sp>
              <p:nvSpPr>
                <p:cNvPr id="913" name="Oval 40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14" name="Oval 41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15" name="Oval 41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16" name="Oval 41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917" name="AutoShape 413"/>
                <p:cNvCxnSpPr>
                  <a:cxnSpLocks noChangeShapeType="1"/>
                  <a:stCxn id="913" idx="6"/>
                  <a:endCxn id="91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918" name="AutoShape 414"/>
                <p:cNvCxnSpPr>
                  <a:cxnSpLocks noChangeShapeType="1"/>
                  <a:stCxn id="913" idx="5"/>
                  <a:endCxn id="91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919" name="AutoShape 415"/>
                <p:cNvCxnSpPr>
                  <a:cxnSpLocks noChangeShapeType="1"/>
                  <a:stCxn id="915" idx="6"/>
                  <a:endCxn id="91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920" name="Group 416"/>
            <p:cNvGrpSpPr>
              <a:grpSpLocks/>
            </p:cNvGrpSpPr>
            <p:nvPr/>
          </p:nvGrpSpPr>
          <p:grpSpPr bwMode="auto">
            <a:xfrm>
              <a:off x="5867400" y="2784112"/>
              <a:ext cx="152400" cy="152400"/>
              <a:chOff x="1608" y="1704"/>
              <a:chExt cx="96" cy="96"/>
            </a:xfrm>
          </p:grpSpPr>
          <p:sp>
            <p:nvSpPr>
              <p:cNvPr id="921" name="Rectangle 41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922" name="Group 418"/>
              <p:cNvGrpSpPr>
                <a:grpSpLocks/>
              </p:cNvGrpSpPr>
              <p:nvPr/>
            </p:nvGrpSpPr>
            <p:grpSpPr bwMode="auto">
              <a:xfrm>
                <a:off x="1632" y="1728"/>
                <a:ext cx="48" cy="48"/>
                <a:chOff x="1584" y="1776"/>
                <a:chExt cx="144" cy="144"/>
              </a:xfrm>
            </p:grpSpPr>
            <p:sp>
              <p:nvSpPr>
                <p:cNvPr id="923" name="Oval 41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24" name="Oval 42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25" name="Oval 42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26" name="Oval 42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927" name="AutoShape 423"/>
                <p:cNvCxnSpPr>
                  <a:cxnSpLocks noChangeShapeType="1"/>
                  <a:stCxn id="923" idx="6"/>
                  <a:endCxn id="92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928" name="AutoShape 424"/>
                <p:cNvCxnSpPr>
                  <a:cxnSpLocks noChangeShapeType="1"/>
                  <a:stCxn id="923" idx="5"/>
                  <a:endCxn id="92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929" name="AutoShape 425"/>
                <p:cNvCxnSpPr>
                  <a:cxnSpLocks noChangeShapeType="1"/>
                  <a:stCxn id="925" idx="6"/>
                  <a:endCxn id="92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930" name="Group 426"/>
            <p:cNvGrpSpPr>
              <a:grpSpLocks/>
            </p:cNvGrpSpPr>
            <p:nvPr/>
          </p:nvGrpSpPr>
          <p:grpSpPr bwMode="auto">
            <a:xfrm>
              <a:off x="6019800" y="2784112"/>
              <a:ext cx="152400" cy="152400"/>
              <a:chOff x="1608" y="1704"/>
              <a:chExt cx="96" cy="96"/>
            </a:xfrm>
          </p:grpSpPr>
          <p:sp>
            <p:nvSpPr>
              <p:cNvPr id="931" name="Rectangle 42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932" name="Group 428"/>
              <p:cNvGrpSpPr>
                <a:grpSpLocks/>
              </p:cNvGrpSpPr>
              <p:nvPr/>
            </p:nvGrpSpPr>
            <p:grpSpPr bwMode="auto">
              <a:xfrm>
                <a:off x="1632" y="1728"/>
                <a:ext cx="48" cy="48"/>
                <a:chOff x="1584" y="1776"/>
                <a:chExt cx="144" cy="144"/>
              </a:xfrm>
            </p:grpSpPr>
            <p:sp>
              <p:nvSpPr>
                <p:cNvPr id="933" name="Oval 42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34" name="Oval 43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35" name="Oval 43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36" name="Oval 43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937" name="AutoShape 433"/>
                <p:cNvCxnSpPr>
                  <a:cxnSpLocks noChangeShapeType="1"/>
                  <a:stCxn id="933" idx="6"/>
                  <a:endCxn id="93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938" name="AutoShape 434"/>
                <p:cNvCxnSpPr>
                  <a:cxnSpLocks noChangeShapeType="1"/>
                  <a:stCxn id="933" idx="5"/>
                  <a:endCxn id="93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939" name="AutoShape 435"/>
                <p:cNvCxnSpPr>
                  <a:cxnSpLocks noChangeShapeType="1"/>
                  <a:stCxn id="935" idx="6"/>
                  <a:endCxn id="93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940" name="Group 436"/>
            <p:cNvGrpSpPr>
              <a:grpSpLocks/>
            </p:cNvGrpSpPr>
            <p:nvPr/>
          </p:nvGrpSpPr>
          <p:grpSpPr bwMode="auto">
            <a:xfrm>
              <a:off x="6172200" y="2784112"/>
              <a:ext cx="152400" cy="152400"/>
              <a:chOff x="1608" y="1704"/>
              <a:chExt cx="96" cy="96"/>
            </a:xfrm>
          </p:grpSpPr>
          <p:sp>
            <p:nvSpPr>
              <p:cNvPr id="941" name="Rectangle 43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942" name="Group 438"/>
              <p:cNvGrpSpPr>
                <a:grpSpLocks/>
              </p:cNvGrpSpPr>
              <p:nvPr/>
            </p:nvGrpSpPr>
            <p:grpSpPr bwMode="auto">
              <a:xfrm>
                <a:off x="1632" y="1728"/>
                <a:ext cx="48" cy="48"/>
                <a:chOff x="1584" y="1776"/>
                <a:chExt cx="144" cy="144"/>
              </a:xfrm>
            </p:grpSpPr>
            <p:sp>
              <p:nvSpPr>
                <p:cNvPr id="943" name="Oval 43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44" name="Oval 44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45" name="Oval 44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46" name="Oval 44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947" name="AutoShape 443"/>
                <p:cNvCxnSpPr>
                  <a:cxnSpLocks noChangeShapeType="1"/>
                  <a:stCxn id="943" idx="6"/>
                  <a:endCxn id="94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948" name="AutoShape 444"/>
                <p:cNvCxnSpPr>
                  <a:cxnSpLocks noChangeShapeType="1"/>
                  <a:stCxn id="943" idx="5"/>
                  <a:endCxn id="94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949" name="AutoShape 445"/>
                <p:cNvCxnSpPr>
                  <a:cxnSpLocks noChangeShapeType="1"/>
                  <a:stCxn id="945" idx="6"/>
                  <a:endCxn id="94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950" name="Group 446"/>
            <p:cNvGrpSpPr>
              <a:grpSpLocks/>
            </p:cNvGrpSpPr>
            <p:nvPr/>
          </p:nvGrpSpPr>
          <p:grpSpPr bwMode="auto">
            <a:xfrm>
              <a:off x="5715000" y="2936512"/>
              <a:ext cx="152400" cy="152400"/>
              <a:chOff x="1608" y="1704"/>
              <a:chExt cx="96" cy="96"/>
            </a:xfrm>
          </p:grpSpPr>
          <p:sp>
            <p:nvSpPr>
              <p:cNvPr id="951" name="Rectangle 44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952" name="Group 448"/>
              <p:cNvGrpSpPr>
                <a:grpSpLocks/>
              </p:cNvGrpSpPr>
              <p:nvPr/>
            </p:nvGrpSpPr>
            <p:grpSpPr bwMode="auto">
              <a:xfrm>
                <a:off x="1632" y="1728"/>
                <a:ext cx="48" cy="48"/>
                <a:chOff x="1584" y="1776"/>
                <a:chExt cx="144" cy="144"/>
              </a:xfrm>
            </p:grpSpPr>
            <p:sp>
              <p:nvSpPr>
                <p:cNvPr id="953" name="Oval 44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54" name="Oval 45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55" name="Oval 45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56" name="Oval 45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957" name="AutoShape 453"/>
                <p:cNvCxnSpPr>
                  <a:cxnSpLocks noChangeShapeType="1"/>
                  <a:stCxn id="953" idx="6"/>
                  <a:endCxn id="95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958" name="AutoShape 454"/>
                <p:cNvCxnSpPr>
                  <a:cxnSpLocks noChangeShapeType="1"/>
                  <a:stCxn id="953" idx="5"/>
                  <a:endCxn id="95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959" name="AutoShape 455"/>
                <p:cNvCxnSpPr>
                  <a:cxnSpLocks noChangeShapeType="1"/>
                  <a:stCxn id="955" idx="6"/>
                  <a:endCxn id="95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960" name="Group 456"/>
            <p:cNvGrpSpPr>
              <a:grpSpLocks/>
            </p:cNvGrpSpPr>
            <p:nvPr/>
          </p:nvGrpSpPr>
          <p:grpSpPr bwMode="auto">
            <a:xfrm>
              <a:off x="5867400" y="2936512"/>
              <a:ext cx="152400" cy="152400"/>
              <a:chOff x="1608" y="1704"/>
              <a:chExt cx="96" cy="96"/>
            </a:xfrm>
          </p:grpSpPr>
          <p:sp>
            <p:nvSpPr>
              <p:cNvPr id="961" name="Rectangle 45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962" name="Group 458"/>
              <p:cNvGrpSpPr>
                <a:grpSpLocks/>
              </p:cNvGrpSpPr>
              <p:nvPr/>
            </p:nvGrpSpPr>
            <p:grpSpPr bwMode="auto">
              <a:xfrm>
                <a:off x="1632" y="1728"/>
                <a:ext cx="48" cy="48"/>
                <a:chOff x="1584" y="1776"/>
                <a:chExt cx="144" cy="144"/>
              </a:xfrm>
            </p:grpSpPr>
            <p:sp>
              <p:nvSpPr>
                <p:cNvPr id="963" name="Oval 45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64" name="Oval 46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65" name="Oval 46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66" name="Oval 46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967" name="AutoShape 463"/>
                <p:cNvCxnSpPr>
                  <a:cxnSpLocks noChangeShapeType="1"/>
                  <a:stCxn id="963" idx="6"/>
                  <a:endCxn id="96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968" name="AutoShape 464"/>
                <p:cNvCxnSpPr>
                  <a:cxnSpLocks noChangeShapeType="1"/>
                  <a:stCxn id="963" idx="5"/>
                  <a:endCxn id="96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969" name="AutoShape 465"/>
                <p:cNvCxnSpPr>
                  <a:cxnSpLocks noChangeShapeType="1"/>
                  <a:stCxn id="965" idx="6"/>
                  <a:endCxn id="96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970" name="Group 466"/>
            <p:cNvGrpSpPr>
              <a:grpSpLocks/>
            </p:cNvGrpSpPr>
            <p:nvPr/>
          </p:nvGrpSpPr>
          <p:grpSpPr bwMode="auto">
            <a:xfrm>
              <a:off x="6019800" y="2936512"/>
              <a:ext cx="152400" cy="152400"/>
              <a:chOff x="1608" y="1704"/>
              <a:chExt cx="96" cy="96"/>
            </a:xfrm>
          </p:grpSpPr>
          <p:sp>
            <p:nvSpPr>
              <p:cNvPr id="971" name="Rectangle 46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972" name="Group 468"/>
              <p:cNvGrpSpPr>
                <a:grpSpLocks/>
              </p:cNvGrpSpPr>
              <p:nvPr/>
            </p:nvGrpSpPr>
            <p:grpSpPr bwMode="auto">
              <a:xfrm>
                <a:off x="1632" y="1728"/>
                <a:ext cx="48" cy="48"/>
                <a:chOff x="1584" y="1776"/>
                <a:chExt cx="144" cy="144"/>
              </a:xfrm>
            </p:grpSpPr>
            <p:sp>
              <p:nvSpPr>
                <p:cNvPr id="973" name="Oval 46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74" name="Oval 47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75" name="Oval 47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76" name="Oval 47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977" name="AutoShape 473"/>
                <p:cNvCxnSpPr>
                  <a:cxnSpLocks noChangeShapeType="1"/>
                  <a:stCxn id="973" idx="6"/>
                  <a:endCxn id="97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978" name="AutoShape 474"/>
                <p:cNvCxnSpPr>
                  <a:cxnSpLocks noChangeShapeType="1"/>
                  <a:stCxn id="973" idx="5"/>
                  <a:endCxn id="97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979" name="AutoShape 475"/>
                <p:cNvCxnSpPr>
                  <a:cxnSpLocks noChangeShapeType="1"/>
                  <a:stCxn id="975" idx="6"/>
                  <a:endCxn id="976" idx="2"/>
                </p:cNvCxnSpPr>
                <p:nvPr/>
              </p:nvCxnSpPr>
              <p:spPr bwMode="auto">
                <a:xfrm>
                  <a:off x="1632" y="1896"/>
                  <a:ext cx="48" cy="0"/>
                </a:xfrm>
                <a:prstGeom prst="straightConnector1">
                  <a:avLst/>
                </a:prstGeom>
                <a:noFill/>
                <a:ln w="9525">
                  <a:solidFill>
                    <a:schemeClr val="tx1"/>
                  </a:solidFill>
                  <a:round/>
                  <a:headEnd/>
                  <a:tailEnd/>
                </a:ln>
                <a:effectLst/>
              </p:spPr>
            </p:cxnSp>
          </p:grpSp>
        </p:grpSp>
        <p:grpSp>
          <p:nvGrpSpPr>
            <p:cNvPr id="980" name="Group 476"/>
            <p:cNvGrpSpPr>
              <a:grpSpLocks/>
            </p:cNvGrpSpPr>
            <p:nvPr/>
          </p:nvGrpSpPr>
          <p:grpSpPr bwMode="auto">
            <a:xfrm>
              <a:off x="6172200" y="2936512"/>
              <a:ext cx="152400" cy="152400"/>
              <a:chOff x="1608" y="1704"/>
              <a:chExt cx="96" cy="96"/>
            </a:xfrm>
          </p:grpSpPr>
          <p:sp>
            <p:nvSpPr>
              <p:cNvPr id="981" name="Rectangle 477"/>
              <p:cNvSpPr>
                <a:spLocks noChangeArrowheads="1"/>
              </p:cNvSpPr>
              <p:nvPr/>
            </p:nvSpPr>
            <p:spPr bwMode="auto">
              <a:xfrm>
                <a:off x="1608" y="1704"/>
                <a:ext cx="96" cy="96"/>
              </a:xfrm>
              <a:prstGeom prst="rect">
                <a:avLst/>
              </a:prstGeom>
              <a:noFill/>
              <a:ln w="9525">
                <a:no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grpSp>
            <p:nvGrpSpPr>
              <p:cNvPr id="982" name="Group 478"/>
              <p:cNvGrpSpPr>
                <a:grpSpLocks/>
              </p:cNvGrpSpPr>
              <p:nvPr/>
            </p:nvGrpSpPr>
            <p:grpSpPr bwMode="auto">
              <a:xfrm>
                <a:off x="1632" y="1728"/>
                <a:ext cx="48" cy="48"/>
                <a:chOff x="1584" y="1776"/>
                <a:chExt cx="144" cy="144"/>
              </a:xfrm>
            </p:grpSpPr>
            <p:sp>
              <p:nvSpPr>
                <p:cNvPr id="983" name="Oval 479"/>
                <p:cNvSpPr>
                  <a:spLocks noChangeArrowheads="1"/>
                </p:cNvSpPr>
                <p:nvPr/>
              </p:nvSpPr>
              <p:spPr bwMode="auto">
                <a:xfrm>
                  <a:off x="1584"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84" name="Oval 480"/>
                <p:cNvSpPr>
                  <a:spLocks noChangeArrowheads="1"/>
                </p:cNvSpPr>
                <p:nvPr/>
              </p:nvSpPr>
              <p:spPr bwMode="auto">
                <a:xfrm>
                  <a:off x="1680" y="1776"/>
                  <a:ext cx="48" cy="48"/>
                </a:xfrm>
                <a:prstGeom prst="ellipse">
                  <a:avLst/>
                </a:prstGeom>
                <a:solidFill>
                  <a:srgbClr val="CCFF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85" name="Oval 481"/>
                <p:cNvSpPr>
                  <a:spLocks noChangeArrowheads="1"/>
                </p:cNvSpPr>
                <p:nvPr/>
              </p:nvSpPr>
              <p:spPr bwMode="auto">
                <a:xfrm>
                  <a:off x="1584"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86" name="Oval 482"/>
                <p:cNvSpPr>
                  <a:spLocks noChangeArrowheads="1"/>
                </p:cNvSpPr>
                <p:nvPr/>
              </p:nvSpPr>
              <p:spPr bwMode="auto">
                <a:xfrm>
                  <a:off x="1680" y="1872"/>
                  <a:ext cx="48" cy="48"/>
                </a:xfrm>
                <a:prstGeom prst="ellipse">
                  <a:avLst/>
                </a:prstGeom>
                <a:solidFill>
                  <a:srgbClr val="FF99CC"/>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987" name="AutoShape 483"/>
                <p:cNvCxnSpPr>
                  <a:cxnSpLocks noChangeShapeType="1"/>
                  <a:stCxn id="983" idx="6"/>
                  <a:endCxn id="984" idx="2"/>
                </p:cNvCxnSpPr>
                <p:nvPr/>
              </p:nvCxnSpPr>
              <p:spPr bwMode="auto">
                <a:xfrm>
                  <a:off x="1632" y="1800"/>
                  <a:ext cx="48" cy="0"/>
                </a:xfrm>
                <a:prstGeom prst="straightConnector1">
                  <a:avLst/>
                </a:prstGeom>
                <a:noFill/>
                <a:ln w="9525">
                  <a:solidFill>
                    <a:schemeClr val="tx1"/>
                  </a:solidFill>
                  <a:round/>
                  <a:headEnd type="none" w="sm" len="sm"/>
                  <a:tailEnd type="none" w="sm" len="sm"/>
                </a:ln>
                <a:effectLst/>
              </p:spPr>
            </p:cxnSp>
            <p:cxnSp>
              <p:nvCxnSpPr>
                <p:cNvPr id="988" name="AutoShape 484"/>
                <p:cNvCxnSpPr>
                  <a:cxnSpLocks noChangeShapeType="1"/>
                  <a:stCxn id="983" idx="5"/>
                  <a:endCxn id="986" idx="1"/>
                </p:cNvCxnSpPr>
                <p:nvPr/>
              </p:nvCxnSpPr>
              <p:spPr bwMode="auto">
                <a:xfrm>
                  <a:off x="1625" y="1817"/>
                  <a:ext cx="62" cy="62"/>
                </a:xfrm>
                <a:prstGeom prst="straightConnector1">
                  <a:avLst/>
                </a:prstGeom>
                <a:noFill/>
                <a:ln w="9525">
                  <a:solidFill>
                    <a:schemeClr val="tx1"/>
                  </a:solidFill>
                  <a:round/>
                  <a:headEnd/>
                  <a:tailEnd/>
                </a:ln>
                <a:effectLst/>
              </p:spPr>
            </p:cxnSp>
            <p:cxnSp>
              <p:nvCxnSpPr>
                <p:cNvPr id="989" name="AutoShape 485"/>
                <p:cNvCxnSpPr>
                  <a:cxnSpLocks noChangeShapeType="1"/>
                  <a:stCxn id="985" idx="6"/>
                  <a:endCxn id="986" idx="2"/>
                </p:cNvCxnSpPr>
                <p:nvPr/>
              </p:nvCxnSpPr>
              <p:spPr bwMode="auto">
                <a:xfrm>
                  <a:off x="1632" y="1896"/>
                  <a:ext cx="48" cy="0"/>
                </a:xfrm>
                <a:prstGeom prst="straightConnector1">
                  <a:avLst/>
                </a:prstGeom>
                <a:noFill/>
                <a:ln w="9525">
                  <a:solidFill>
                    <a:schemeClr val="tx1"/>
                  </a:solidFill>
                  <a:round/>
                  <a:headEnd/>
                  <a:tailEnd/>
                </a:ln>
                <a:effectLst/>
              </p:spPr>
            </p:cxnSp>
          </p:grpSp>
        </p:grpSp>
        <p:sp>
          <p:nvSpPr>
            <p:cNvPr id="990" name="Rectangle 486"/>
            <p:cNvSpPr>
              <a:spLocks noChangeArrowheads="1"/>
            </p:cNvSpPr>
            <p:nvPr/>
          </p:nvSpPr>
          <p:spPr bwMode="auto">
            <a:xfrm>
              <a:off x="4038600" y="3012712"/>
              <a:ext cx="7620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91" name="Rectangle 487"/>
            <p:cNvSpPr>
              <a:spLocks noChangeArrowheads="1"/>
            </p:cNvSpPr>
            <p:nvPr/>
          </p:nvSpPr>
          <p:spPr bwMode="auto">
            <a:xfrm>
              <a:off x="2819400" y="2936512"/>
              <a:ext cx="1066800" cy="2286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100">
                  <a:solidFill>
                    <a:srgbClr val="000000"/>
                  </a:solidFill>
                  <a:latin typeface="Gill Sans MT" pitchFamily="34" charset="0"/>
                </a:rPr>
                <a:t>PC Hash</a:t>
              </a:r>
            </a:p>
          </p:txBody>
        </p:sp>
        <p:sp>
          <p:nvSpPr>
            <p:cNvPr id="992" name="Rectangle 488"/>
            <p:cNvSpPr>
              <a:spLocks noChangeArrowheads="1"/>
            </p:cNvSpPr>
            <p:nvPr/>
          </p:nvSpPr>
          <p:spPr bwMode="auto">
            <a:xfrm>
              <a:off x="2962274" y="3927112"/>
              <a:ext cx="762000" cy="76200"/>
            </a:xfrm>
            <a:prstGeom prst="rect">
              <a:avLst/>
            </a:prstGeom>
            <a:solidFill>
              <a:schemeClr val="accent1"/>
            </a:solidFill>
            <a:ln w="9525">
              <a:solidFill>
                <a:schemeClr val="tx1"/>
              </a:solid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cxnSp>
          <p:nvCxnSpPr>
            <p:cNvPr id="993" name="AutoShape 490"/>
            <p:cNvCxnSpPr>
              <a:cxnSpLocks noChangeShapeType="1"/>
              <a:stCxn id="990" idx="2"/>
              <a:endCxn id="999" idx="0"/>
            </p:cNvCxnSpPr>
            <p:nvPr/>
          </p:nvCxnSpPr>
          <p:spPr bwMode="auto">
            <a:xfrm>
              <a:off x="4419600" y="3088912"/>
              <a:ext cx="0" cy="838200"/>
            </a:xfrm>
            <a:prstGeom prst="straightConnector1">
              <a:avLst/>
            </a:prstGeom>
            <a:noFill/>
            <a:ln w="9525">
              <a:solidFill>
                <a:schemeClr val="tx1"/>
              </a:solidFill>
              <a:round/>
              <a:headEnd/>
              <a:tailEnd type="triangle" w="med" len="med"/>
            </a:ln>
            <a:effectLst/>
          </p:spPr>
        </p:cxnSp>
        <p:cxnSp>
          <p:nvCxnSpPr>
            <p:cNvPr id="994" name="AutoShape 491"/>
            <p:cNvCxnSpPr>
              <a:cxnSpLocks noChangeShapeType="1"/>
              <a:stCxn id="991" idx="2"/>
              <a:endCxn id="992" idx="0"/>
            </p:cNvCxnSpPr>
            <p:nvPr/>
          </p:nvCxnSpPr>
          <p:spPr bwMode="auto">
            <a:xfrm flipH="1">
              <a:off x="3343274" y="3165112"/>
              <a:ext cx="9526" cy="762000"/>
            </a:xfrm>
            <a:prstGeom prst="straightConnector1">
              <a:avLst/>
            </a:prstGeom>
            <a:noFill/>
            <a:ln w="9525">
              <a:solidFill>
                <a:schemeClr val="tx1"/>
              </a:solidFill>
              <a:round/>
              <a:headEnd/>
              <a:tailEnd type="triangle" w="med" len="med"/>
            </a:ln>
            <a:effectLst/>
          </p:spPr>
        </p:cxnSp>
        <p:sp>
          <p:nvSpPr>
            <p:cNvPr id="995" name="Line 492"/>
            <p:cNvSpPr>
              <a:spLocks noChangeShapeType="1"/>
            </p:cNvSpPr>
            <p:nvPr/>
          </p:nvSpPr>
          <p:spPr bwMode="auto">
            <a:xfrm flipV="1">
              <a:off x="3275856" y="3469912"/>
              <a:ext cx="152400" cy="762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1200">
                <a:solidFill>
                  <a:srgbClr val="000000"/>
                </a:solidFill>
                <a:latin typeface="Gill Sans MT" pitchFamily="34" charset="0"/>
              </a:endParaRPr>
            </a:p>
          </p:txBody>
        </p:sp>
        <p:sp>
          <p:nvSpPr>
            <p:cNvPr id="996" name="Text Box 494"/>
            <p:cNvSpPr txBox="1">
              <a:spLocks noChangeArrowheads="1"/>
            </p:cNvSpPr>
            <p:nvPr/>
          </p:nvSpPr>
          <p:spPr bwMode="auto">
            <a:xfrm>
              <a:off x="3429001" y="3275692"/>
              <a:ext cx="391670" cy="406619"/>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100" dirty="0">
                  <a:solidFill>
                    <a:srgbClr val="000000"/>
                  </a:solidFill>
                  <a:latin typeface="Gill Sans MT" pitchFamily="34" charset="0"/>
                </a:rPr>
                <a:t>k</a:t>
              </a:r>
            </a:p>
          </p:txBody>
        </p:sp>
        <p:sp>
          <p:nvSpPr>
            <p:cNvPr id="997" name="Oval 496"/>
            <p:cNvSpPr>
              <a:spLocks noChangeArrowheads="1"/>
            </p:cNvSpPr>
            <p:nvPr/>
          </p:nvSpPr>
          <p:spPr bwMode="auto">
            <a:xfrm>
              <a:off x="5969000" y="4076337"/>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98" name="Oval 497"/>
            <p:cNvSpPr>
              <a:spLocks noChangeArrowheads="1"/>
            </p:cNvSpPr>
            <p:nvPr/>
          </p:nvSpPr>
          <p:spPr bwMode="auto">
            <a:xfrm>
              <a:off x="5969000" y="4228737"/>
              <a:ext cx="76200" cy="76200"/>
            </a:xfrm>
            <a:prstGeom prst="ellipse">
              <a:avLst/>
            </a:prstGeom>
            <a:solidFill>
              <a:srgbClr val="000000"/>
            </a:solidFill>
            <a:ln w="9525">
              <a:solidFill>
                <a:schemeClr val="tx1"/>
              </a:solidFill>
              <a:round/>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999" name="Rectangle 501"/>
            <p:cNvSpPr>
              <a:spLocks noChangeArrowheads="1"/>
            </p:cNvSpPr>
            <p:nvPr/>
          </p:nvSpPr>
          <p:spPr bwMode="auto">
            <a:xfrm>
              <a:off x="4038600" y="3927112"/>
              <a:ext cx="762000" cy="76200"/>
            </a:xfrm>
            <a:prstGeom prst="rect">
              <a:avLst/>
            </a:prstGeom>
            <a:solidFill>
              <a:srgbClr val="3366FF"/>
            </a:solidFill>
            <a:ln w="9525">
              <a:solidFill>
                <a:schemeClr val="tx1"/>
              </a:solidFill>
              <a:miter lim="800000"/>
              <a:headEnd/>
              <a:tailEnd/>
            </a:ln>
            <a:effectLst/>
          </p:spPr>
          <p:txBody>
            <a:bodyPr wrap="none" anchor="ctr"/>
            <a:lstStyle/>
            <a:p>
              <a:pPr fontAlgn="base">
                <a:spcBef>
                  <a:spcPct val="0"/>
                </a:spcBef>
                <a:spcAft>
                  <a:spcPct val="0"/>
                </a:spcAft>
              </a:pPr>
              <a:endParaRPr lang="en-US" sz="1200">
                <a:solidFill>
                  <a:srgbClr val="000000"/>
                </a:solidFill>
                <a:latin typeface="Gill Sans MT" pitchFamily="34" charset="0"/>
              </a:endParaRPr>
            </a:p>
          </p:txBody>
        </p:sp>
        <p:sp>
          <p:nvSpPr>
            <p:cNvPr id="1000" name="AutoShape 502"/>
            <p:cNvSpPr>
              <a:spLocks noChangeArrowheads="1"/>
            </p:cNvSpPr>
            <p:nvPr/>
          </p:nvSpPr>
          <p:spPr bwMode="auto">
            <a:xfrm>
              <a:off x="3581400" y="4460512"/>
              <a:ext cx="685800" cy="381000"/>
            </a:xfrm>
            <a:prstGeom prst="roundRect">
              <a:avLst>
                <a:gd name="adj" fmla="val 16667"/>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100">
                  <a:solidFill>
                    <a:srgbClr val="FFFFFF"/>
                  </a:solidFill>
                  <a:latin typeface="Gill Sans MT" pitchFamily="34" charset="0"/>
                </a:rPr>
                <a:t>XOR</a:t>
              </a:r>
            </a:p>
          </p:txBody>
        </p:sp>
        <p:cxnSp>
          <p:nvCxnSpPr>
            <p:cNvPr id="1001" name="AutoShape 503"/>
            <p:cNvCxnSpPr>
              <a:cxnSpLocks noChangeShapeType="1"/>
              <a:stCxn id="992" idx="2"/>
              <a:endCxn id="508" idx="0"/>
            </p:cNvCxnSpPr>
            <p:nvPr/>
          </p:nvCxnSpPr>
          <p:spPr bwMode="auto">
            <a:xfrm>
              <a:off x="3343274" y="4003312"/>
              <a:ext cx="504826" cy="457200"/>
            </a:xfrm>
            <a:prstGeom prst="straightConnector1">
              <a:avLst/>
            </a:prstGeom>
            <a:noFill/>
            <a:ln w="9525">
              <a:solidFill>
                <a:schemeClr val="tx1"/>
              </a:solidFill>
              <a:round/>
              <a:headEnd/>
              <a:tailEnd type="triangle" w="med" len="med"/>
            </a:ln>
            <a:effectLst/>
          </p:spPr>
        </p:cxnSp>
        <p:cxnSp>
          <p:nvCxnSpPr>
            <p:cNvPr id="1002" name="AutoShape 505"/>
            <p:cNvCxnSpPr>
              <a:cxnSpLocks noChangeShapeType="1"/>
              <a:stCxn id="999" idx="2"/>
              <a:endCxn id="507" idx="0"/>
            </p:cNvCxnSpPr>
            <p:nvPr/>
          </p:nvCxnSpPr>
          <p:spPr bwMode="auto">
            <a:xfrm flipH="1">
              <a:off x="4000500" y="4003312"/>
              <a:ext cx="419100" cy="457200"/>
            </a:xfrm>
            <a:prstGeom prst="straightConnector1">
              <a:avLst/>
            </a:prstGeom>
            <a:noFill/>
            <a:ln w="9525">
              <a:solidFill>
                <a:schemeClr val="tx1"/>
              </a:solidFill>
              <a:round/>
              <a:headEnd/>
              <a:tailEnd type="triangle" w="med" len="med"/>
            </a:ln>
            <a:effectLst/>
          </p:spPr>
        </p:cxnSp>
        <p:sp>
          <p:nvSpPr>
            <p:cNvPr id="1003" name="Freeform 507"/>
            <p:cNvSpPr>
              <a:spLocks/>
            </p:cNvSpPr>
            <p:nvPr/>
          </p:nvSpPr>
          <p:spPr bwMode="auto">
            <a:xfrm>
              <a:off x="3860800" y="3444512"/>
              <a:ext cx="2006600" cy="1778000"/>
            </a:xfrm>
            <a:custGeom>
              <a:avLst/>
              <a:gdLst/>
              <a:ahLst/>
              <a:cxnLst>
                <a:cxn ang="0">
                  <a:pos x="16" y="880"/>
                </a:cxn>
                <a:cxn ang="0">
                  <a:pos x="112" y="1024"/>
                </a:cxn>
                <a:cxn ang="0">
                  <a:pos x="688" y="976"/>
                </a:cxn>
                <a:cxn ang="0">
                  <a:pos x="928" y="160"/>
                </a:cxn>
                <a:cxn ang="0">
                  <a:pos x="1264" y="16"/>
                </a:cxn>
              </a:cxnLst>
              <a:rect l="0" t="0" r="r" b="b"/>
              <a:pathLst>
                <a:path w="1264" h="1120">
                  <a:moveTo>
                    <a:pt x="16" y="880"/>
                  </a:moveTo>
                  <a:cubicBezTo>
                    <a:pt x="8" y="944"/>
                    <a:pt x="0" y="1008"/>
                    <a:pt x="112" y="1024"/>
                  </a:cubicBezTo>
                  <a:cubicBezTo>
                    <a:pt x="224" y="1040"/>
                    <a:pt x="552" y="1120"/>
                    <a:pt x="688" y="976"/>
                  </a:cubicBezTo>
                  <a:cubicBezTo>
                    <a:pt x="824" y="832"/>
                    <a:pt x="832" y="320"/>
                    <a:pt x="928" y="160"/>
                  </a:cubicBezTo>
                  <a:cubicBezTo>
                    <a:pt x="1024" y="0"/>
                    <a:pt x="1144" y="8"/>
                    <a:pt x="1264" y="16"/>
                  </a:cubicBezTo>
                </a:path>
              </a:pathLst>
            </a:custGeom>
            <a:noFill/>
            <a:ln w="9525">
              <a:solidFill>
                <a:schemeClr val="tx1"/>
              </a:solidFill>
              <a:round/>
              <a:headEnd/>
              <a:tailEnd type="triangle" w="lg" len="lg"/>
            </a:ln>
            <a:effectLst/>
          </p:spPr>
          <p:txBody>
            <a:bodyPr/>
            <a:lstStyle/>
            <a:p>
              <a:pPr fontAlgn="base">
                <a:spcBef>
                  <a:spcPct val="0"/>
                </a:spcBef>
                <a:spcAft>
                  <a:spcPct val="0"/>
                </a:spcAft>
              </a:pPr>
              <a:endParaRPr lang="en-US" sz="1200">
                <a:solidFill>
                  <a:srgbClr val="000000"/>
                </a:solidFill>
                <a:latin typeface="Gill Sans MT" pitchFamily="34" charset="0"/>
              </a:endParaRPr>
            </a:p>
          </p:txBody>
        </p:sp>
        <p:sp>
          <p:nvSpPr>
            <p:cNvPr id="1004" name="Line 508"/>
            <p:cNvSpPr>
              <a:spLocks noChangeShapeType="1"/>
            </p:cNvSpPr>
            <p:nvPr/>
          </p:nvSpPr>
          <p:spPr bwMode="auto">
            <a:xfrm>
              <a:off x="4572000" y="5070112"/>
              <a:ext cx="0" cy="1524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1200">
                <a:solidFill>
                  <a:srgbClr val="000000"/>
                </a:solidFill>
                <a:latin typeface="Gill Sans MT" pitchFamily="34" charset="0"/>
              </a:endParaRPr>
            </a:p>
          </p:txBody>
        </p:sp>
        <p:sp>
          <p:nvSpPr>
            <p:cNvPr id="1005" name="Text Box 509"/>
            <p:cNvSpPr txBox="1">
              <a:spLocks noChangeArrowheads="1"/>
            </p:cNvSpPr>
            <p:nvPr/>
          </p:nvSpPr>
          <p:spPr bwMode="auto">
            <a:xfrm>
              <a:off x="4476629" y="5147900"/>
              <a:ext cx="1762017" cy="406619"/>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sz="1100">
                  <a:solidFill>
                    <a:srgbClr val="000000"/>
                  </a:solidFill>
                  <a:latin typeface="Gill Sans MT" pitchFamily="34" charset="0"/>
                </a:rPr>
                <a:t>k = log</a:t>
              </a:r>
              <a:r>
                <a:rPr lang="en-US" sz="1100" baseline="-25000">
                  <a:solidFill>
                    <a:srgbClr val="000000"/>
                  </a:solidFill>
                  <a:latin typeface="Gill Sans MT" pitchFamily="34" charset="0"/>
                </a:rPr>
                <a:t>2</a:t>
              </a:r>
              <a:r>
                <a:rPr lang="en-US" sz="1100">
                  <a:solidFill>
                    <a:srgbClr val="000000"/>
                  </a:solidFill>
                  <a:latin typeface="Gill Sans MT" pitchFamily="34" charset="0"/>
                </a:rPr>
                <a:t>counters</a:t>
              </a:r>
            </a:p>
          </p:txBody>
        </p:sp>
        <p:sp>
          <p:nvSpPr>
            <p:cNvPr id="1006" name="Line 492"/>
            <p:cNvSpPr>
              <a:spLocks noChangeShapeType="1"/>
            </p:cNvSpPr>
            <p:nvPr/>
          </p:nvSpPr>
          <p:spPr bwMode="auto">
            <a:xfrm flipV="1">
              <a:off x="4336306" y="3469912"/>
              <a:ext cx="152400" cy="762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1200">
                <a:solidFill>
                  <a:srgbClr val="000000"/>
                </a:solidFill>
                <a:latin typeface="Gill Sans MT" pitchFamily="34" charset="0"/>
              </a:endParaRPr>
            </a:p>
          </p:txBody>
        </p:sp>
        <p:sp>
          <p:nvSpPr>
            <p:cNvPr id="1007" name="Text Box 494"/>
            <p:cNvSpPr txBox="1">
              <a:spLocks noChangeArrowheads="1"/>
            </p:cNvSpPr>
            <p:nvPr/>
          </p:nvSpPr>
          <p:spPr bwMode="auto">
            <a:xfrm>
              <a:off x="4489449" y="3275692"/>
              <a:ext cx="391670" cy="406619"/>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100" dirty="0">
                  <a:solidFill>
                    <a:srgbClr val="000000"/>
                  </a:solidFill>
                  <a:latin typeface="Gill Sans MT" pitchFamily="34" charset="0"/>
                </a:rPr>
                <a:t>k</a:t>
              </a:r>
            </a:p>
          </p:txBody>
        </p:sp>
      </p:grpSp>
    </p:spTree>
    <p:extLst>
      <p:ext uri="{BB962C8B-B14F-4D97-AF65-F5344CB8AC3E}">
        <p14:creationId xmlns:p14="http://schemas.microsoft.com/office/powerpoint/2010/main" val="8649443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normAutofit fontScale="90000"/>
          </a:bodyPr>
          <a:lstStyle/>
          <a:p>
            <a:r>
              <a:rPr lang="en-US"/>
              <a:t>Combining Predictors</a:t>
            </a:r>
          </a:p>
        </p:txBody>
      </p:sp>
      <p:sp>
        <p:nvSpPr>
          <p:cNvPr id="222211" name="Rectangle 3"/>
          <p:cNvSpPr>
            <a:spLocks noGrp="1" noChangeArrowheads="1"/>
          </p:cNvSpPr>
          <p:nvPr>
            <p:ph idx="1"/>
          </p:nvPr>
        </p:nvSpPr>
        <p:spPr/>
        <p:txBody>
          <a:bodyPr/>
          <a:lstStyle/>
          <a:p>
            <a:r>
              <a:rPr lang="en-US" dirty="0"/>
              <a:t>Some branches exhibit local history correlations</a:t>
            </a:r>
          </a:p>
          <a:p>
            <a:pPr lvl="1"/>
            <a:r>
              <a:rPr lang="en-US" dirty="0"/>
              <a:t>ex. loop branches</a:t>
            </a:r>
          </a:p>
          <a:p>
            <a:r>
              <a:rPr lang="en-US" dirty="0"/>
              <a:t>Some branches exhibit global history correlations</a:t>
            </a:r>
          </a:p>
          <a:p>
            <a:pPr lvl="1"/>
            <a:r>
              <a:rPr lang="en-US" dirty="0"/>
              <a:t>“spaghetti logic”, ex. if-</a:t>
            </a:r>
            <a:r>
              <a:rPr lang="en-US" dirty="0" err="1"/>
              <a:t>elsif</a:t>
            </a:r>
            <a:r>
              <a:rPr lang="en-US" dirty="0"/>
              <a:t>-</a:t>
            </a:r>
            <a:r>
              <a:rPr lang="en-US" dirty="0" err="1"/>
              <a:t>elsif</a:t>
            </a:r>
            <a:r>
              <a:rPr lang="en-US" dirty="0"/>
              <a:t>-</a:t>
            </a:r>
            <a:r>
              <a:rPr lang="en-US" dirty="0" err="1"/>
              <a:t>elsif</a:t>
            </a:r>
            <a:r>
              <a:rPr lang="en-US" dirty="0"/>
              <a:t>-else branches</a:t>
            </a:r>
          </a:p>
          <a:p>
            <a:endParaRPr lang="en-US" dirty="0"/>
          </a:p>
          <a:p>
            <a:r>
              <a:rPr lang="en-US" dirty="0"/>
              <a:t>Global and local correlation often exclusive</a:t>
            </a:r>
          </a:p>
          <a:p>
            <a:pPr lvl="1"/>
            <a:r>
              <a:rPr lang="en-US" dirty="0"/>
              <a:t>Global history hurts locally-correlated branches</a:t>
            </a:r>
          </a:p>
          <a:p>
            <a:pPr lvl="1"/>
            <a:r>
              <a:rPr lang="en-US" dirty="0"/>
              <a:t>Local history hurts globally-correlated branches</a:t>
            </a:r>
          </a:p>
        </p:txBody>
      </p:sp>
    </p:spTree>
    <p:extLst>
      <p:ext uri="{BB962C8B-B14F-4D97-AF65-F5344CB8AC3E}">
        <p14:creationId xmlns:p14="http://schemas.microsoft.com/office/powerpoint/2010/main" val="37936103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normAutofit fontScale="90000"/>
          </a:bodyPr>
          <a:lstStyle/>
          <a:p>
            <a:r>
              <a:rPr lang="en-US"/>
              <a:t>Tournament Hybrid Predictors</a:t>
            </a:r>
          </a:p>
        </p:txBody>
      </p:sp>
      <p:graphicFrame>
        <p:nvGraphicFramePr>
          <p:cNvPr id="223288" name="Group 56"/>
          <p:cNvGraphicFramePr>
            <a:graphicFrameLocks noGrp="1"/>
          </p:cNvGraphicFramePr>
          <p:nvPr>
            <p:ph idx="1"/>
            <p:extLst>
              <p:ext uri="{D42A27DB-BD31-4B8C-83A1-F6EECF244321}">
                <p14:modId xmlns:p14="http://schemas.microsoft.com/office/powerpoint/2010/main" val="2873348730"/>
              </p:ext>
            </p:extLst>
          </p:nvPr>
        </p:nvGraphicFramePr>
        <p:xfrm>
          <a:off x="4806950" y="3709476"/>
          <a:ext cx="3858394" cy="1704356"/>
        </p:xfrm>
        <a:graphic>
          <a:graphicData uri="http://schemas.openxmlformats.org/drawingml/2006/table">
            <a:tbl>
              <a:tblPr/>
              <a:tblGrid>
                <a:gridCol w="1220588">
                  <a:extLst>
                    <a:ext uri="{9D8B030D-6E8A-4147-A177-3AD203B41FA5}">
                      <a16:colId xmlns:a16="http://schemas.microsoft.com/office/drawing/2014/main" val="20000"/>
                    </a:ext>
                  </a:extLst>
                </a:gridCol>
                <a:gridCol w="1218733">
                  <a:extLst>
                    <a:ext uri="{9D8B030D-6E8A-4147-A177-3AD203B41FA5}">
                      <a16:colId xmlns:a16="http://schemas.microsoft.com/office/drawing/2014/main" val="20001"/>
                    </a:ext>
                  </a:extLst>
                </a:gridCol>
                <a:gridCol w="1419073">
                  <a:extLst>
                    <a:ext uri="{9D8B030D-6E8A-4147-A177-3AD203B41FA5}">
                      <a16:colId xmlns:a16="http://schemas.microsoft.com/office/drawing/2014/main" val="20002"/>
                    </a:ext>
                  </a:extLst>
                </a:gridCol>
              </a:tblGrid>
              <a:tr h="48515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Gill Sans MT" pitchFamily="34" charset="0"/>
                        </a:rPr>
                        <a:t>Pred</a:t>
                      </a:r>
                      <a:r>
                        <a:rPr kumimoji="0" lang="en-US" sz="1400" b="0" i="0" u="none" strike="noStrike" cap="none" normalizeH="0" baseline="-25000" dirty="0">
                          <a:ln>
                            <a:noFill/>
                          </a:ln>
                          <a:solidFill>
                            <a:schemeClr val="tx1"/>
                          </a:solidFill>
                          <a:effectLst/>
                          <a:latin typeface="Gill Sans MT" pitchFamily="34" charset="0"/>
                        </a:rPr>
                        <a:t>0</a:t>
                      </a:r>
                    </a:p>
                  </a:txBody>
                  <a:tcPr marL="227897" marR="2278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Gill Sans MT" pitchFamily="34" charset="0"/>
                        </a:rPr>
                        <a:t>Pred</a:t>
                      </a:r>
                      <a:r>
                        <a:rPr kumimoji="0" lang="en-US" sz="1400" b="0" i="0" u="none" strike="noStrike" cap="none" normalizeH="0" baseline="-25000" dirty="0">
                          <a:ln>
                            <a:noFill/>
                          </a:ln>
                          <a:solidFill>
                            <a:schemeClr val="tx1"/>
                          </a:solidFill>
                          <a:effectLst/>
                          <a:latin typeface="Gill Sans MT" pitchFamily="34" charset="0"/>
                        </a:rPr>
                        <a:t>1</a:t>
                      </a:r>
                    </a:p>
                  </a:txBody>
                  <a:tcPr marL="227897" marR="2278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Gill Sans MT" pitchFamily="34" charset="0"/>
                        </a:rPr>
                        <a:t>Meta Update</a:t>
                      </a:r>
                    </a:p>
                  </a:txBody>
                  <a:tcPr marL="227897" marR="2278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55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Gill Sans MT" pitchFamily="34" charset="0"/>
                          <a:sym typeface="Wingdings" pitchFamily="2" charset="2"/>
                        </a:rPr>
                        <a:t></a:t>
                      </a:r>
                    </a:p>
                  </a:txBody>
                  <a:tcPr marL="227897" marR="2278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Gill Sans MT" pitchFamily="34" charset="0"/>
                          <a:sym typeface="Wingdings" pitchFamily="2" charset="2"/>
                        </a:rPr>
                        <a:t></a:t>
                      </a:r>
                    </a:p>
                  </a:txBody>
                  <a:tcPr marL="227897" marR="2278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Gill Sans MT" pitchFamily="34" charset="0"/>
                        </a:rPr>
                        <a:t>---</a:t>
                      </a:r>
                    </a:p>
                  </a:txBody>
                  <a:tcPr marL="227897" marR="2278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55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Gill Sans MT" pitchFamily="34" charset="0"/>
                          <a:sym typeface="Wingdings" pitchFamily="2" charset="2"/>
                        </a:rPr>
                        <a:t></a:t>
                      </a:r>
                    </a:p>
                  </a:txBody>
                  <a:tcPr marL="227897" marR="2278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Gill Sans MT" pitchFamily="34" charset="0"/>
                          <a:sym typeface="Wingdings" pitchFamily="2" charset="2"/>
                        </a:rPr>
                        <a:t></a:t>
                      </a:r>
                    </a:p>
                  </a:txBody>
                  <a:tcPr marL="227897" marR="2278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Gill Sans MT" pitchFamily="34" charset="0"/>
                        </a:rPr>
                        <a:t>Inc</a:t>
                      </a:r>
                    </a:p>
                  </a:txBody>
                  <a:tcPr marL="227897" marR="2278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55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Gill Sans MT" pitchFamily="34" charset="0"/>
                          <a:sym typeface="Wingdings" pitchFamily="2" charset="2"/>
                        </a:rPr>
                        <a:t></a:t>
                      </a:r>
                    </a:p>
                  </a:txBody>
                  <a:tcPr marL="227897" marR="2278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Gill Sans MT" pitchFamily="34" charset="0"/>
                          <a:sym typeface="Wingdings" pitchFamily="2" charset="2"/>
                        </a:rPr>
                        <a:t></a:t>
                      </a:r>
                    </a:p>
                  </a:txBody>
                  <a:tcPr marL="227897" marR="2278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Gill Sans MT" pitchFamily="34" charset="0"/>
                        </a:rPr>
                        <a:t>Dec</a:t>
                      </a:r>
                    </a:p>
                  </a:txBody>
                  <a:tcPr marL="227897" marR="2278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55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Gill Sans MT" pitchFamily="34" charset="0"/>
                          <a:sym typeface="Wingdings" pitchFamily="2" charset="2"/>
                        </a:rPr>
                        <a:t></a:t>
                      </a:r>
                    </a:p>
                  </a:txBody>
                  <a:tcPr marL="227897" marR="2278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Gill Sans MT" pitchFamily="34" charset="0"/>
                          <a:sym typeface="Wingdings" pitchFamily="2" charset="2"/>
                        </a:rPr>
                        <a:t></a:t>
                      </a:r>
                    </a:p>
                  </a:txBody>
                  <a:tcPr marL="227897" marR="2278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Gill Sans MT" pitchFamily="34" charset="0"/>
                        </a:rPr>
                        <a:t>---</a:t>
                      </a:r>
                    </a:p>
                  </a:txBody>
                  <a:tcPr marL="227897" marR="2278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23240" name="Rectangle 8"/>
          <p:cNvSpPr>
            <a:spLocks noChangeArrowheads="1"/>
          </p:cNvSpPr>
          <p:nvPr/>
        </p:nvSpPr>
        <p:spPr bwMode="auto">
          <a:xfrm>
            <a:off x="1770063" y="3209950"/>
            <a:ext cx="76200" cy="76200"/>
          </a:xfrm>
          <a:prstGeom prst="rect">
            <a:avLst/>
          </a:prstGeom>
          <a:solidFill>
            <a:schemeClr val="accent1"/>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23239" name="Rectangle 7"/>
          <p:cNvSpPr>
            <a:spLocks noChangeArrowheads="1"/>
          </p:cNvSpPr>
          <p:nvPr/>
        </p:nvSpPr>
        <p:spPr bwMode="auto">
          <a:xfrm>
            <a:off x="1389063" y="3209950"/>
            <a:ext cx="76200" cy="76200"/>
          </a:xfrm>
          <a:prstGeom prst="rect">
            <a:avLst/>
          </a:prstGeom>
          <a:solidFill>
            <a:schemeClr val="accent1"/>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23236" name="Rectangle 4"/>
          <p:cNvSpPr>
            <a:spLocks noChangeArrowheads="1"/>
          </p:cNvSpPr>
          <p:nvPr/>
        </p:nvSpPr>
        <p:spPr bwMode="auto">
          <a:xfrm>
            <a:off x="627063" y="1838350"/>
            <a:ext cx="914400" cy="10668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Pred</a:t>
            </a:r>
            <a:r>
              <a:rPr lang="en-US" baseline="-25000">
                <a:solidFill>
                  <a:srgbClr val="000000"/>
                </a:solidFill>
                <a:latin typeface="Gill Sans MT" pitchFamily="34" charset="0"/>
              </a:rPr>
              <a:t>0</a:t>
            </a:r>
          </a:p>
        </p:txBody>
      </p:sp>
      <p:sp>
        <p:nvSpPr>
          <p:cNvPr id="223237" name="Rectangle 5"/>
          <p:cNvSpPr>
            <a:spLocks noChangeArrowheads="1"/>
          </p:cNvSpPr>
          <p:nvPr/>
        </p:nvSpPr>
        <p:spPr bwMode="auto">
          <a:xfrm>
            <a:off x="1770063" y="1838350"/>
            <a:ext cx="914400" cy="10668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Pred</a:t>
            </a:r>
            <a:r>
              <a:rPr lang="en-US" baseline="-25000">
                <a:solidFill>
                  <a:srgbClr val="000000"/>
                </a:solidFill>
                <a:latin typeface="Gill Sans MT" pitchFamily="34" charset="0"/>
              </a:rPr>
              <a:t>1</a:t>
            </a:r>
          </a:p>
        </p:txBody>
      </p:sp>
      <p:sp>
        <p:nvSpPr>
          <p:cNvPr id="223238" name="AutoShape 6"/>
          <p:cNvSpPr>
            <a:spLocks noChangeArrowheads="1"/>
          </p:cNvSpPr>
          <p:nvPr/>
        </p:nvSpPr>
        <p:spPr bwMode="auto">
          <a:xfrm>
            <a:off x="1160463" y="3209950"/>
            <a:ext cx="9144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3366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223241" name="AutoShape 9"/>
          <p:cNvCxnSpPr>
            <a:cxnSpLocks noChangeShapeType="1"/>
            <a:stCxn id="223236" idx="2"/>
            <a:endCxn id="223239" idx="0"/>
          </p:cNvCxnSpPr>
          <p:nvPr/>
        </p:nvCxnSpPr>
        <p:spPr bwMode="auto">
          <a:xfrm rot="16200000" flipH="1">
            <a:off x="1103313" y="2886100"/>
            <a:ext cx="304800" cy="342900"/>
          </a:xfrm>
          <a:prstGeom prst="bentConnector3">
            <a:avLst>
              <a:gd name="adj1" fmla="val 50000"/>
            </a:avLst>
          </a:prstGeom>
          <a:noFill/>
          <a:ln w="9525">
            <a:solidFill>
              <a:schemeClr val="tx1"/>
            </a:solidFill>
            <a:miter lim="800000"/>
            <a:headEnd/>
            <a:tailEnd type="triangle" w="med" len="med"/>
          </a:ln>
          <a:effectLst/>
        </p:spPr>
      </p:cxnSp>
      <p:cxnSp>
        <p:nvCxnSpPr>
          <p:cNvPr id="223242" name="AutoShape 10"/>
          <p:cNvCxnSpPr>
            <a:cxnSpLocks noChangeShapeType="1"/>
            <a:stCxn id="223237" idx="2"/>
            <a:endCxn id="223240" idx="0"/>
          </p:cNvCxnSpPr>
          <p:nvPr/>
        </p:nvCxnSpPr>
        <p:spPr bwMode="auto">
          <a:xfrm rot="5400000">
            <a:off x="1865313" y="2848000"/>
            <a:ext cx="304800" cy="419100"/>
          </a:xfrm>
          <a:prstGeom prst="bentConnector3">
            <a:avLst>
              <a:gd name="adj1" fmla="val 50000"/>
            </a:avLst>
          </a:prstGeom>
          <a:noFill/>
          <a:ln w="9525">
            <a:solidFill>
              <a:schemeClr val="tx1"/>
            </a:solidFill>
            <a:miter lim="800000"/>
            <a:headEnd/>
            <a:tailEnd type="triangle" w="med" len="med"/>
          </a:ln>
          <a:effectLst/>
        </p:spPr>
      </p:cxnSp>
      <p:sp>
        <p:nvSpPr>
          <p:cNvPr id="223243" name="Rectangle 11"/>
          <p:cNvSpPr>
            <a:spLocks noChangeArrowheads="1"/>
          </p:cNvSpPr>
          <p:nvPr/>
        </p:nvSpPr>
        <p:spPr bwMode="auto">
          <a:xfrm>
            <a:off x="3294063" y="1838350"/>
            <a:ext cx="1143000" cy="1066800"/>
          </a:xfrm>
          <a:prstGeom prst="rect">
            <a:avLst/>
          </a:prstGeom>
          <a:solidFill>
            <a:srgbClr val="0000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latin typeface="Gill Sans MT" pitchFamily="34" charset="0"/>
              </a:rPr>
              <a:t>Meta-</a:t>
            </a:r>
          </a:p>
          <a:p>
            <a:pPr algn="ctr" fontAlgn="base">
              <a:spcBef>
                <a:spcPct val="0"/>
              </a:spcBef>
              <a:spcAft>
                <a:spcPct val="0"/>
              </a:spcAft>
            </a:pPr>
            <a:r>
              <a:rPr lang="en-US">
                <a:solidFill>
                  <a:srgbClr val="FFFFFF"/>
                </a:solidFill>
                <a:latin typeface="Gill Sans MT" pitchFamily="34" charset="0"/>
              </a:rPr>
              <a:t>Predictor</a:t>
            </a:r>
          </a:p>
        </p:txBody>
      </p:sp>
      <p:cxnSp>
        <p:nvCxnSpPr>
          <p:cNvPr id="223244" name="AutoShape 12"/>
          <p:cNvCxnSpPr>
            <a:cxnSpLocks noChangeShapeType="1"/>
            <a:stCxn id="223243" idx="2"/>
            <a:endCxn id="223238" idx="0"/>
          </p:cNvCxnSpPr>
          <p:nvPr/>
        </p:nvCxnSpPr>
        <p:spPr bwMode="auto">
          <a:xfrm rot="5400000">
            <a:off x="2703513" y="2162200"/>
            <a:ext cx="419100" cy="1905000"/>
          </a:xfrm>
          <a:prstGeom prst="bentConnector2">
            <a:avLst/>
          </a:prstGeom>
          <a:noFill/>
          <a:ln w="9525">
            <a:solidFill>
              <a:schemeClr val="tx1"/>
            </a:solidFill>
            <a:miter lim="800000"/>
            <a:headEnd/>
            <a:tailEnd type="triangle" w="med" len="med"/>
          </a:ln>
          <a:effectLst/>
        </p:spPr>
      </p:cxnSp>
      <p:sp>
        <p:nvSpPr>
          <p:cNvPr id="223245" name="Line 13"/>
          <p:cNvSpPr>
            <a:spLocks noChangeShapeType="1"/>
          </p:cNvSpPr>
          <p:nvPr/>
        </p:nvSpPr>
        <p:spPr bwMode="auto">
          <a:xfrm>
            <a:off x="1617663" y="343855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223246" name="Text Box 14"/>
          <p:cNvSpPr txBox="1">
            <a:spLocks noChangeArrowheads="1"/>
          </p:cNvSpPr>
          <p:nvPr/>
        </p:nvSpPr>
        <p:spPr bwMode="auto">
          <a:xfrm>
            <a:off x="808038" y="3705250"/>
            <a:ext cx="1617662" cy="366713"/>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a:solidFill>
                  <a:srgbClr val="000000"/>
                </a:solidFill>
                <a:latin typeface="Gill Sans MT" pitchFamily="34" charset="0"/>
              </a:rPr>
              <a:t>Final Prediction</a:t>
            </a:r>
          </a:p>
        </p:txBody>
      </p:sp>
      <p:sp>
        <p:nvSpPr>
          <p:cNvPr id="223247" name="Text Box 15"/>
          <p:cNvSpPr txBox="1">
            <a:spLocks noChangeArrowheads="1"/>
          </p:cNvSpPr>
          <p:nvPr/>
        </p:nvSpPr>
        <p:spPr bwMode="auto">
          <a:xfrm>
            <a:off x="4806950" y="1992338"/>
            <a:ext cx="2517775" cy="366712"/>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a:solidFill>
                  <a:srgbClr val="000000"/>
                </a:solidFill>
                <a:latin typeface="Gill Sans MT" pitchFamily="34" charset="0"/>
              </a:rPr>
              <a:t>table of 2-/3-bit counters</a:t>
            </a:r>
          </a:p>
        </p:txBody>
      </p:sp>
      <p:sp>
        <p:nvSpPr>
          <p:cNvPr id="223248" name="Line 16"/>
          <p:cNvSpPr>
            <a:spLocks noChangeShapeType="1"/>
          </p:cNvSpPr>
          <p:nvPr/>
        </p:nvSpPr>
        <p:spPr bwMode="auto">
          <a:xfrm flipH="1">
            <a:off x="4437063" y="2143150"/>
            <a:ext cx="304800"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223283" name="Oval 51"/>
          <p:cNvSpPr>
            <a:spLocks noChangeArrowheads="1"/>
          </p:cNvSpPr>
          <p:nvPr/>
        </p:nvSpPr>
        <p:spPr bwMode="auto">
          <a:xfrm>
            <a:off x="3065463" y="3209950"/>
            <a:ext cx="76200" cy="228600"/>
          </a:xfrm>
          <a:prstGeom prst="ellipse">
            <a:avLst/>
          </a:prstGeom>
          <a:noFill/>
          <a:ln w="9525">
            <a:solidFill>
              <a:srgbClr val="FF0000"/>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223285" name="Text Box 53"/>
          <p:cNvSpPr txBox="1">
            <a:spLocks noChangeArrowheads="1"/>
          </p:cNvSpPr>
          <p:nvPr/>
        </p:nvSpPr>
        <p:spPr bwMode="auto">
          <a:xfrm>
            <a:off x="1684338" y="4391050"/>
            <a:ext cx="2549096" cy="646331"/>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a:solidFill>
                  <a:srgbClr val="000000"/>
                </a:solidFill>
                <a:latin typeface="Gill Sans MT" pitchFamily="34" charset="0"/>
              </a:rPr>
              <a:t>If meta-counter MSB = 0,</a:t>
            </a:r>
          </a:p>
          <a:p>
            <a:pPr algn="ctr" fontAlgn="base">
              <a:spcBef>
                <a:spcPct val="0"/>
              </a:spcBef>
              <a:spcAft>
                <a:spcPct val="0"/>
              </a:spcAft>
            </a:pPr>
            <a:r>
              <a:rPr lang="en-US">
                <a:solidFill>
                  <a:srgbClr val="000000"/>
                </a:solidFill>
                <a:latin typeface="Gill Sans MT" pitchFamily="34" charset="0"/>
              </a:rPr>
              <a:t>use pred</a:t>
            </a:r>
            <a:r>
              <a:rPr lang="en-US" baseline="-25000">
                <a:solidFill>
                  <a:srgbClr val="000000"/>
                </a:solidFill>
                <a:latin typeface="Gill Sans MT" pitchFamily="34" charset="0"/>
              </a:rPr>
              <a:t>0</a:t>
            </a:r>
            <a:r>
              <a:rPr lang="en-US">
                <a:solidFill>
                  <a:srgbClr val="000000"/>
                </a:solidFill>
                <a:latin typeface="Gill Sans MT" pitchFamily="34" charset="0"/>
              </a:rPr>
              <a:t> else use pred</a:t>
            </a:r>
            <a:r>
              <a:rPr lang="en-US" baseline="-25000">
                <a:solidFill>
                  <a:srgbClr val="000000"/>
                </a:solidFill>
                <a:latin typeface="Gill Sans MT" pitchFamily="34" charset="0"/>
              </a:rPr>
              <a:t>1</a:t>
            </a:r>
          </a:p>
        </p:txBody>
      </p:sp>
      <p:cxnSp>
        <p:nvCxnSpPr>
          <p:cNvPr id="223286" name="AutoShape 54"/>
          <p:cNvCxnSpPr>
            <a:cxnSpLocks noChangeShapeType="1"/>
            <a:stCxn id="223283" idx="4"/>
            <a:endCxn id="223285" idx="0"/>
          </p:cNvCxnSpPr>
          <p:nvPr/>
        </p:nvCxnSpPr>
        <p:spPr bwMode="auto">
          <a:xfrm rot="5400000">
            <a:off x="2554975" y="3842462"/>
            <a:ext cx="952500" cy="144677"/>
          </a:xfrm>
          <a:prstGeom prst="straightConnector1">
            <a:avLst/>
          </a:prstGeom>
          <a:noFill/>
          <a:ln w="9525">
            <a:solidFill>
              <a:srgbClr val="FF0000"/>
            </a:solidFill>
            <a:round/>
            <a:headEnd/>
            <a:tailEnd/>
          </a:ln>
          <a:effectLst/>
        </p:spPr>
      </p:cxnSp>
    </p:spTree>
    <p:extLst>
      <p:ext uri="{BB962C8B-B14F-4D97-AF65-F5344CB8AC3E}">
        <p14:creationId xmlns:p14="http://schemas.microsoft.com/office/powerpoint/2010/main" val="18507052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normAutofit fontScale="90000"/>
          </a:bodyPr>
          <a:lstStyle/>
          <a:p>
            <a:r>
              <a:rPr lang="en-US" dirty="0"/>
              <a:t>Pros and Cons of Long Branch Histories</a:t>
            </a:r>
          </a:p>
        </p:txBody>
      </p:sp>
      <p:sp>
        <p:nvSpPr>
          <p:cNvPr id="228355" name="Rectangle 3"/>
          <p:cNvSpPr>
            <a:spLocks noGrp="1" noChangeArrowheads="1"/>
          </p:cNvSpPr>
          <p:nvPr>
            <p:ph idx="1"/>
          </p:nvPr>
        </p:nvSpPr>
        <p:spPr/>
        <p:txBody>
          <a:bodyPr/>
          <a:lstStyle/>
          <a:p>
            <a:r>
              <a:rPr lang="en-US" dirty="0"/>
              <a:t>Long global history provides </a:t>
            </a:r>
            <a:r>
              <a:rPr lang="en-US" i="1" dirty="0"/>
              <a:t>context</a:t>
            </a:r>
            <a:endParaRPr lang="en-US" dirty="0"/>
          </a:p>
          <a:p>
            <a:pPr lvl="1"/>
            <a:r>
              <a:rPr lang="en-US" dirty="0"/>
              <a:t>More potential sources of correlation</a:t>
            </a:r>
          </a:p>
          <a:p>
            <a:r>
              <a:rPr lang="en-US" dirty="0"/>
              <a:t>Long history incurs costs</a:t>
            </a:r>
          </a:p>
          <a:p>
            <a:pPr lvl="1"/>
            <a:r>
              <a:rPr lang="en-US" dirty="0"/>
              <a:t>PHT cost increases exponentially: O(2</a:t>
            </a:r>
            <a:r>
              <a:rPr lang="en-US" baseline="30000" dirty="0"/>
              <a:t>h</a:t>
            </a:r>
            <a:r>
              <a:rPr lang="en-US" dirty="0"/>
              <a:t>) counters</a:t>
            </a:r>
          </a:p>
          <a:p>
            <a:pPr lvl="1"/>
            <a:r>
              <a:rPr lang="en-US" dirty="0"/>
              <a:t>Training time increases, possibly decreasing accuracy</a:t>
            </a:r>
          </a:p>
        </p:txBody>
      </p:sp>
    </p:spTree>
    <p:extLst>
      <p:ext uri="{BB962C8B-B14F-4D97-AF65-F5344CB8AC3E}">
        <p14:creationId xmlns:p14="http://schemas.microsoft.com/office/powerpoint/2010/main" val="25601400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normAutofit fontScale="90000"/>
          </a:bodyPr>
          <a:lstStyle/>
          <a:p>
            <a:r>
              <a:rPr lang="en-US"/>
              <a:t>Predictor Training Time</a:t>
            </a:r>
          </a:p>
        </p:txBody>
      </p:sp>
      <p:sp>
        <p:nvSpPr>
          <p:cNvPr id="233476" name="Rectangle 4"/>
          <p:cNvSpPr>
            <a:spLocks noGrp="1" noChangeArrowheads="1"/>
          </p:cNvSpPr>
          <p:nvPr>
            <p:ph idx="1"/>
          </p:nvPr>
        </p:nvSpPr>
        <p:spPr/>
        <p:txBody>
          <a:bodyPr/>
          <a:lstStyle/>
          <a:p>
            <a:r>
              <a:rPr lang="en-US" dirty="0"/>
              <a:t>Ex.: prediction equals opposite for 2</a:t>
            </a:r>
            <a:r>
              <a:rPr lang="en-US" baseline="30000" dirty="0"/>
              <a:t>nd</a:t>
            </a:r>
            <a:r>
              <a:rPr lang="en-US" dirty="0"/>
              <a:t> most recent</a:t>
            </a:r>
          </a:p>
        </p:txBody>
      </p:sp>
      <p:sp>
        <p:nvSpPr>
          <p:cNvPr id="233477" name="Rectangle 5"/>
          <p:cNvSpPr>
            <a:spLocks noChangeArrowheads="1"/>
          </p:cNvSpPr>
          <p:nvPr/>
        </p:nvSpPr>
        <p:spPr bwMode="auto">
          <a:xfrm>
            <a:off x="914400" y="1772816"/>
            <a:ext cx="3581400" cy="3276600"/>
          </a:xfrm>
          <a:prstGeom prst="rect">
            <a:avLst/>
          </a:prstGeom>
          <a:noFill/>
          <a:ln w="9525">
            <a:noFill/>
            <a:miter lim="800000"/>
            <a:headEnd/>
            <a:tailEnd/>
          </a:ln>
          <a:effectLst/>
        </p:spPr>
        <p:txBody>
          <a:bodyPr/>
          <a:lstStyle/>
          <a:p>
            <a:pPr marL="342900" indent="-342900" fontAlgn="base">
              <a:spcBef>
                <a:spcPct val="20000"/>
              </a:spcBef>
              <a:spcAft>
                <a:spcPct val="0"/>
              </a:spcAft>
              <a:buFontTx/>
              <a:buChar char="•"/>
            </a:pPr>
            <a:r>
              <a:rPr lang="en-US" sz="2800" dirty="0" err="1">
                <a:solidFill>
                  <a:srgbClr val="000000"/>
                </a:solidFill>
                <a:latin typeface="Gill Sans MT" pitchFamily="34" charset="0"/>
              </a:rPr>
              <a:t>Hist</a:t>
            </a:r>
            <a:r>
              <a:rPr lang="en-US" sz="2800" dirty="0">
                <a:solidFill>
                  <a:srgbClr val="000000"/>
                </a:solidFill>
                <a:latin typeface="Gill Sans MT" pitchFamily="34" charset="0"/>
              </a:rPr>
              <a:t> Len = 2</a:t>
            </a:r>
          </a:p>
          <a:p>
            <a:pPr marL="342900" indent="-342900" fontAlgn="base">
              <a:spcBef>
                <a:spcPct val="20000"/>
              </a:spcBef>
              <a:spcAft>
                <a:spcPct val="0"/>
              </a:spcAft>
              <a:buFontTx/>
              <a:buChar char="•"/>
            </a:pPr>
            <a:r>
              <a:rPr lang="en-US" sz="2800" dirty="0">
                <a:solidFill>
                  <a:srgbClr val="000000"/>
                </a:solidFill>
                <a:latin typeface="Gill Sans MT" pitchFamily="34" charset="0"/>
              </a:rPr>
              <a:t>4 states to train:</a:t>
            </a:r>
          </a:p>
          <a:p>
            <a:pPr marL="742950" lvl="1" indent="-285750" fontAlgn="base">
              <a:spcBef>
                <a:spcPct val="20000"/>
              </a:spcBef>
              <a:spcAft>
                <a:spcPct val="0"/>
              </a:spcAft>
            </a:pPr>
            <a:r>
              <a:rPr lang="en-US" sz="2400" dirty="0">
                <a:solidFill>
                  <a:srgbClr val="008000"/>
                </a:solidFill>
                <a:latin typeface="Gill Sans MT" pitchFamily="34" charset="0"/>
              </a:rPr>
              <a:t>N</a:t>
            </a:r>
            <a:r>
              <a:rPr lang="en-US" sz="2400" dirty="0">
                <a:solidFill>
                  <a:srgbClr val="000000"/>
                </a:solidFill>
                <a:latin typeface="Gill Sans MT" pitchFamily="34" charset="0"/>
              </a:rPr>
              <a:t>N </a:t>
            </a:r>
            <a:r>
              <a:rPr lang="en-US" sz="2400" dirty="0">
                <a:solidFill>
                  <a:srgbClr val="000000"/>
                </a:solidFill>
                <a:latin typeface="Gill Sans MT" pitchFamily="34" charset="0"/>
                <a:sym typeface="Wingdings" pitchFamily="2" charset="2"/>
              </a:rPr>
              <a:t> T</a:t>
            </a:r>
          </a:p>
          <a:p>
            <a:pPr marL="742950" lvl="1" indent="-285750" fontAlgn="base">
              <a:spcBef>
                <a:spcPct val="20000"/>
              </a:spcBef>
              <a:spcAft>
                <a:spcPct val="0"/>
              </a:spcAft>
            </a:pPr>
            <a:r>
              <a:rPr lang="en-US" sz="2400" dirty="0">
                <a:solidFill>
                  <a:srgbClr val="008000"/>
                </a:solidFill>
                <a:latin typeface="Gill Sans MT" pitchFamily="34" charset="0"/>
                <a:sym typeface="Wingdings" pitchFamily="2" charset="2"/>
              </a:rPr>
              <a:t>N</a:t>
            </a:r>
            <a:r>
              <a:rPr lang="en-US" sz="2400" dirty="0">
                <a:solidFill>
                  <a:srgbClr val="000000"/>
                </a:solidFill>
                <a:latin typeface="Gill Sans MT" pitchFamily="34" charset="0"/>
                <a:sym typeface="Wingdings" pitchFamily="2" charset="2"/>
              </a:rPr>
              <a:t>T  T</a:t>
            </a:r>
          </a:p>
          <a:p>
            <a:pPr marL="742950" lvl="1" indent="-285750" fontAlgn="base">
              <a:spcBef>
                <a:spcPct val="20000"/>
              </a:spcBef>
              <a:spcAft>
                <a:spcPct val="0"/>
              </a:spcAft>
            </a:pPr>
            <a:r>
              <a:rPr lang="en-US" sz="2400" dirty="0">
                <a:solidFill>
                  <a:srgbClr val="008000"/>
                </a:solidFill>
                <a:latin typeface="Gill Sans MT" pitchFamily="34" charset="0"/>
                <a:sym typeface="Wingdings" pitchFamily="2" charset="2"/>
              </a:rPr>
              <a:t>T</a:t>
            </a:r>
            <a:r>
              <a:rPr lang="en-US" sz="2400" dirty="0">
                <a:solidFill>
                  <a:srgbClr val="000000"/>
                </a:solidFill>
                <a:latin typeface="Gill Sans MT" pitchFamily="34" charset="0"/>
                <a:sym typeface="Wingdings" pitchFamily="2" charset="2"/>
              </a:rPr>
              <a:t>N  N</a:t>
            </a:r>
          </a:p>
          <a:p>
            <a:pPr marL="742950" lvl="1" indent="-285750" fontAlgn="base">
              <a:spcBef>
                <a:spcPct val="20000"/>
              </a:spcBef>
              <a:spcAft>
                <a:spcPct val="0"/>
              </a:spcAft>
            </a:pPr>
            <a:r>
              <a:rPr lang="en-US" sz="2400" dirty="0">
                <a:solidFill>
                  <a:srgbClr val="008000"/>
                </a:solidFill>
                <a:latin typeface="Gill Sans MT" pitchFamily="34" charset="0"/>
                <a:sym typeface="Wingdings" pitchFamily="2" charset="2"/>
              </a:rPr>
              <a:t>T</a:t>
            </a:r>
            <a:r>
              <a:rPr lang="en-US" sz="2400" dirty="0">
                <a:solidFill>
                  <a:srgbClr val="000000"/>
                </a:solidFill>
                <a:latin typeface="Gill Sans MT" pitchFamily="34" charset="0"/>
                <a:sym typeface="Wingdings" pitchFamily="2" charset="2"/>
              </a:rPr>
              <a:t>T  N</a:t>
            </a:r>
          </a:p>
        </p:txBody>
      </p:sp>
      <p:sp>
        <p:nvSpPr>
          <p:cNvPr id="233478" name="Rectangle 6"/>
          <p:cNvSpPr>
            <a:spLocks noChangeArrowheads="1"/>
          </p:cNvSpPr>
          <p:nvPr/>
        </p:nvSpPr>
        <p:spPr bwMode="auto">
          <a:xfrm>
            <a:off x="4648200" y="1772816"/>
            <a:ext cx="3581400" cy="4536504"/>
          </a:xfrm>
          <a:prstGeom prst="rect">
            <a:avLst/>
          </a:prstGeom>
          <a:noFill/>
          <a:ln w="9525">
            <a:noFill/>
            <a:miter lim="800000"/>
            <a:headEnd/>
            <a:tailEnd/>
          </a:ln>
          <a:effectLst/>
        </p:spPr>
        <p:txBody>
          <a:bodyPr/>
          <a:lstStyle/>
          <a:p>
            <a:pPr marL="342900" indent="-342900" fontAlgn="base">
              <a:spcBef>
                <a:spcPct val="20000"/>
              </a:spcBef>
              <a:spcAft>
                <a:spcPct val="0"/>
              </a:spcAft>
              <a:buFontTx/>
              <a:buChar char="•"/>
            </a:pPr>
            <a:r>
              <a:rPr lang="en-US" sz="2800" dirty="0" err="1">
                <a:solidFill>
                  <a:srgbClr val="000000"/>
                </a:solidFill>
                <a:latin typeface="Gill Sans MT" pitchFamily="34" charset="0"/>
              </a:rPr>
              <a:t>Hist</a:t>
            </a:r>
            <a:r>
              <a:rPr lang="en-US" sz="2800" dirty="0">
                <a:solidFill>
                  <a:srgbClr val="000000"/>
                </a:solidFill>
                <a:latin typeface="Gill Sans MT" pitchFamily="34" charset="0"/>
              </a:rPr>
              <a:t> Len = 3</a:t>
            </a:r>
          </a:p>
          <a:p>
            <a:pPr marL="342900" indent="-342900" fontAlgn="base">
              <a:spcBef>
                <a:spcPct val="20000"/>
              </a:spcBef>
              <a:spcAft>
                <a:spcPct val="0"/>
              </a:spcAft>
              <a:buFontTx/>
              <a:buChar char="•"/>
            </a:pPr>
            <a:r>
              <a:rPr lang="en-US" sz="2800" dirty="0">
                <a:solidFill>
                  <a:srgbClr val="000000"/>
                </a:solidFill>
                <a:latin typeface="Gill Sans MT" pitchFamily="34" charset="0"/>
              </a:rPr>
              <a:t>8 states to train:</a:t>
            </a:r>
          </a:p>
          <a:p>
            <a:pPr marL="742950" lvl="1" indent="-285750" fontAlgn="base">
              <a:spcBef>
                <a:spcPct val="20000"/>
              </a:spcBef>
              <a:spcAft>
                <a:spcPct val="0"/>
              </a:spcAft>
            </a:pPr>
            <a:r>
              <a:rPr lang="en-US" sz="2400" dirty="0">
                <a:solidFill>
                  <a:srgbClr val="000000"/>
                </a:solidFill>
                <a:latin typeface="Gill Sans MT" pitchFamily="34" charset="0"/>
              </a:rPr>
              <a:t>N</a:t>
            </a:r>
            <a:r>
              <a:rPr lang="en-US" sz="2400" dirty="0">
                <a:solidFill>
                  <a:srgbClr val="008000"/>
                </a:solidFill>
                <a:latin typeface="Gill Sans MT" pitchFamily="34" charset="0"/>
              </a:rPr>
              <a:t>N</a:t>
            </a:r>
            <a:r>
              <a:rPr lang="en-US" sz="2400" dirty="0">
                <a:solidFill>
                  <a:srgbClr val="000000"/>
                </a:solidFill>
                <a:latin typeface="Gill Sans MT" pitchFamily="34" charset="0"/>
              </a:rPr>
              <a:t>N </a:t>
            </a:r>
            <a:r>
              <a:rPr lang="en-US" sz="2400" dirty="0">
                <a:solidFill>
                  <a:srgbClr val="000000"/>
                </a:solidFill>
                <a:latin typeface="Gill Sans MT" pitchFamily="34" charset="0"/>
                <a:sym typeface="Wingdings" pitchFamily="2" charset="2"/>
              </a:rPr>
              <a:t> T</a:t>
            </a:r>
          </a:p>
          <a:p>
            <a:pPr marL="742950" lvl="1" indent="-285750" fontAlgn="base">
              <a:spcBef>
                <a:spcPct val="20000"/>
              </a:spcBef>
              <a:spcAft>
                <a:spcPct val="0"/>
              </a:spcAft>
            </a:pPr>
            <a:r>
              <a:rPr lang="en-US" sz="2400" dirty="0">
                <a:solidFill>
                  <a:srgbClr val="000000"/>
                </a:solidFill>
                <a:latin typeface="Gill Sans MT" pitchFamily="34" charset="0"/>
              </a:rPr>
              <a:t>N</a:t>
            </a:r>
            <a:r>
              <a:rPr lang="en-US" sz="2400" dirty="0">
                <a:solidFill>
                  <a:srgbClr val="008000"/>
                </a:solidFill>
                <a:latin typeface="Gill Sans MT" pitchFamily="34" charset="0"/>
              </a:rPr>
              <a:t>N</a:t>
            </a:r>
            <a:r>
              <a:rPr lang="en-US" sz="2400" dirty="0">
                <a:solidFill>
                  <a:srgbClr val="000000"/>
                </a:solidFill>
                <a:latin typeface="Gill Sans MT" pitchFamily="34" charset="0"/>
              </a:rPr>
              <a:t>T </a:t>
            </a:r>
            <a:r>
              <a:rPr lang="en-US" sz="2400" dirty="0">
                <a:solidFill>
                  <a:srgbClr val="000000"/>
                </a:solidFill>
                <a:latin typeface="Gill Sans MT" pitchFamily="34" charset="0"/>
                <a:sym typeface="Wingdings" pitchFamily="2" charset="2"/>
              </a:rPr>
              <a:t> T</a:t>
            </a:r>
          </a:p>
          <a:p>
            <a:pPr marL="742950" lvl="1" indent="-285750" fontAlgn="base">
              <a:spcBef>
                <a:spcPct val="20000"/>
              </a:spcBef>
              <a:spcAft>
                <a:spcPct val="0"/>
              </a:spcAft>
            </a:pPr>
            <a:r>
              <a:rPr lang="en-US" sz="2400" dirty="0">
                <a:solidFill>
                  <a:srgbClr val="000000"/>
                </a:solidFill>
                <a:latin typeface="Gill Sans MT" pitchFamily="34" charset="0"/>
              </a:rPr>
              <a:t>N</a:t>
            </a:r>
            <a:r>
              <a:rPr lang="en-US" sz="2400" dirty="0">
                <a:solidFill>
                  <a:srgbClr val="008000"/>
                </a:solidFill>
                <a:latin typeface="Gill Sans MT" pitchFamily="34" charset="0"/>
              </a:rPr>
              <a:t>T</a:t>
            </a:r>
            <a:r>
              <a:rPr lang="en-US" sz="2400" dirty="0">
                <a:solidFill>
                  <a:srgbClr val="000000"/>
                </a:solidFill>
                <a:latin typeface="Gill Sans MT" pitchFamily="34" charset="0"/>
              </a:rPr>
              <a:t>N </a:t>
            </a:r>
            <a:r>
              <a:rPr lang="en-US" sz="2400" dirty="0">
                <a:solidFill>
                  <a:srgbClr val="000000"/>
                </a:solidFill>
                <a:latin typeface="Gill Sans MT" pitchFamily="34" charset="0"/>
                <a:sym typeface="Wingdings" pitchFamily="2" charset="2"/>
              </a:rPr>
              <a:t> N</a:t>
            </a:r>
          </a:p>
          <a:p>
            <a:pPr marL="742950" lvl="1" indent="-285750" fontAlgn="base">
              <a:spcBef>
                <a:spcPct val="20000"/>
              </a:spcBef>
              <a:spcAft>
                <a:spcPct val="0"/>
              </a:spcAft>
            </a:pPr>
            <a:r>
              <a:rPr lang="en-US" sz="2400" dirty="0">
                <a:solidFill>
                  <a:srgbClr val="000000"/>
                </a:solidFill>
                <a:latin typeface="Gill Sans MT" pitchFamily="34" charset="0"/>
              </a:rPr>
              <a:t>N</a:t>
            </a:r>
            <a:r>
              <a:rPr lang="en-US" sz="2400" dirty="0">
                <a:solidFill>
                  <a:srgbClr val="008000"/>
                </a:solidFill>
                <a:latin typeface="Gill Sans MT" pitchFamily="34" charset="0"/>
              </a:rPr>
              <a:t>T</a:t>
            </a:r>
            <a:r>
              <a:rPr lang="en-US" sz="2400" dirty="0">
                <a:solidFill>
                  <a:srgbClr val="000000"/>
                </a:solidFill>
                <a:latin typeface="Gill Sans MT" pitchFamily="34" charset="0"/>
              </a:rPr>
              <a:t>T </a:t>
            </a:r>
            <a:r>
              <a:rPr lang="en-US" sz="2400" dirty="0">
                <a:solidFill>
                  <a:srgbClr val="000000"/>
                </a:solidFill>
                <a:latin typeface="Gill Sans MT" pitchFamily="34" charset="0"/>
                <a:sym typeface="Wingdings" pitchFamily="2" charset="2"/>
              </a:rPr>
              <a:t> N</a:t>
            </a:r>
          </a:p>
          <a:p>
            <a:pPr marL="742950" lvl="1" indent="-285750" fontAlgn="base">
              <a:spcBef>
                <a:spcPct val="20000"/>
              </a:spcBef>
              <a:spcAft>
                <a:spcPct val="0"/>
              </a:spcAft>
            </a:pPr>
            <a:r>
              <a:rPr lang="en-US" sz="2400" dirty="0">
                <a:solidFill>
                  <a:srgbClr val="000000"/>
                </a:solidFill>
                <a:latin typeface="Gill Sans MT" pitchFamily="34" charset="0"/>
              </a:rPr>
              <a:t>T</a:t>
            </a:r>
            <a:r>
              <a:rPr lang="en-US" sz="2400" dirty="0">
                <a:solidFill>
                  <a:srgbClr val="008000"/>
                </a:solidFill>
                <a:latin typeface="Gill Sans MT" pitchFamily="34" charset="0"/>
              </a:rPr>
              <a:t>N</a:t>
            </a:r>
            <a:r>
              <a:rPr lang="en-US" sz="2400" dirty="0">
                <a:solidFill>
                  <a:srgbClr val="000000"/>
                </a:solidFill>
                <a:latin typeface="Gill Sans MT" pitchFamily="34" charset="0"/>
              </a:rPr>
              <a:t>N </a:t>
            </a:r>
            <a:r>
              <a:rPr lang="en-US" sz="2400" dirty="0">
                <a:solidFill>
                  <a:srgbClr val="000000"/>
                </a:solidFill>
                <a:latin typeface="Gill Sans MT" pitchFamily="34" charset="0"/>
                <a:sym typeface="Wingdings" pitchFamily="2" charset="2"/>
              </a:rPr>
              <a:t> T</a:t>
            </a:r>
          </a:p>
          <a:p>
            <a:pPr marL="742950" lvl="1" indent="-285750" fontAlgn="base">
              <a:spcBef>
                <a:spcPct val="20000"/>
              </a:spcBef>
              <a:spcAft>
                <a:spcPct val="0"/>
              </a:spcAft>
            </a:pPr>
            <a:r>
              <a:rPr lang="en-US" sz="2400" dirty="0">
                <a:solidFill>
                  <a:srgbClr val="000000"/>
                </a:solidFill>
                <a:latin typeface="Gill Sans MT" pitchFamily="34" charset="0"/>
              </a:rPr>
              <a:t>T</a:t>
            </a:r>
            <a:r>
              <a:rPr lang="en-US" sz="2400" dirty="0">
                <a:solidFill>
                  <a:srgbClr val="008000"/>
                </a:solidFill>
                <a:latin typeface="Gill Sans MT" pitchFamily="34" charset="0"/>
              </a:rPr>
              <a:t>N</a:t>
            </a:r>
            <a:r>
              <a:rPr lang="en-US" sz="2400" dirty="0">
                <a:solidFill>
                  <a:srgbClr val="000000"/>
                </a:solidFill>
                <a:latin typeface="Gill Sans MT" pitchFamily="34" charset="0"/>
              </a:rPr>
              <a:t>T </a:t>
            </a:r>
            <a:r>
              <a:rPr lang="en-US" sz="2400" dirty="0">
                <a:solidFill>
                  <a:srgbClr val="000000"/>
                </a:solidFill>
                <a:latin typeface="Gill Sans MT" pitchFamily="34" charset="0"/>
                <a:sym typeface="Wingdings" pitchFamily="2" charset="2"/>
              </a:rPr>
              <a:t> T</a:t>
            </a:r>
          </a:p>
          <a:p>
            <a:pPr marL="742950" lvl="1" indent="-285750" fontAlgn="base">
              <a:spcBef>
                <a:spcPct val="20000"/>
              </a:spcBef>
              <a:spcAft>
                <a:spcPct val="0"/>
              </a:spcAft>
            </a:pPr>
            <a:r>
              <a:rPr lang="en-US" sz="2400" dirty="0">
                <a:solidFill>
                  <a:srgbClr val="000000"/>
                </a:solidFill>
                <a:latin typeface="Gill Sans MT" pitchFamily="34" charset="0"/>
              </a:rPr>
              <a:t>T</a:t>
            </a:r>
            <a:r>
              <a:rPr lang="en-US" sz="2400" dirty="0">
                <a:solidFill>
                  <a:srgbClr val="008000"/>
                </a:solidFill>
                <a:latin typeface="Gill Sans MT" pitchFamily="34" charset="0"/>
              </a:rPr>
              <a:t>T</a:t>
            </a:r>
            <a:r>
              <a:rPr lang="en-US" sz="2400" dirty="0">
                <a:solidFill>
                  <a:srgbClr val="000000"/>
                </a:solidFill>
                <a:latin typeface="Gill Sans MT" pitchFamily="34" charset="0"/>
              </a:rPr>
              <a:t>N </a:t>
            </a:r>
            <a:r>
              <a:rPr lang="en-US" sz="2400" dirty="0">
                <a:solidFill>
                  <a:srgbClr val="000000"/>
                </a:solidFill>
                <a:latin typeface="Gill Sans MT" pitchFamily="34" charset="0"/>
                <a:sym typeface="Wingdings" pitchFamily="2" charset="2"/>
              </a:rPr>
              <a:t> N</a:t>
            </a:r>
          </a:p>
          <a:p>
            <a:pPr marL="742950" lvl="1" indent="-285750" fontAlgn="base">
              <a:spcBef>
                <a:spcPct val="20000"/>
              </a:spcBef>
              <a:spcAft>
                <a:spcPct val="0"/>
              </a:spcAft>
            </a:pPr>
            <a:r>
              <a:rPr lang="en-US" sz="2400" dirty="0">
                <a:solidFill>
                  <a:srgbClr val="000000"/>
                </a:solidFill>
                <a:latin typeface="Gill Sans MT" pitchFamily="34" charset="0"/>
              </a:rPr>
              <a:t>T</a:t>
            </a:r>
            <a:r>
              <a:rPr lang="en-US" sz="2400" dirty="0">
                <a:solidFill>
                  <a:srgbClr val="008000"/>
                </a:solidFill>
                <a:latin typeface="Gill Sans MT" pitchFamily="34" charset="0"/>
              </a:rPr>
              <a:t>T</a:t>
            </a:r>
            <a:r>
              <a:rPr lang="en-US" sz="2400" dirty="0">
                <a:solidFill>
                  <a:srgbClr val="000000"/>
                </a:solidFill>
                <a:latin typeface="Gill Sans MT" pitchFamily="34" charset="0"/>
              </a:rPr>
              <a:t>T </a:t>
            </a:r>
            <a:r>
              <a:rPr lang="en-US" sz="2400" dirty="0">
                <a:solidFill>
                  <a:srgbClr val="000000"/>
                </a:solidFill>
                <a:latin typeface="Gill Sans MT" pitchFamily="34" charset="0"/>
                <a:sym typeface="Wingdings" pitchFamily="2" charset="2"/>
              </a:rPr>
              <a:t> N</a:t>
            </a:r>
          </a:p>
        </p:txBody>
      </p:sp>
    </p:spTree>
    <p:extLst>
      <p:ext uri="{BB962C8B-B14F-4D97-AF65-F5344CB8AC3E}">
        <p14:creationId xmlns:p14="http://schemas.microsoft.com/office/powerpoint/2010/main" val="2995746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normAutofit fontScale="90000"/>
          </a:bodyPr>
          <a:lstStyle/>
          <a:p>
            <a:r>
              <a:rPr lang="en-US"/>
              <a:t>Branch Predictions Can Be Wrong</a:t>
            </a:r>
          </a:p>
        </p:txBody>
      </p:sp>
      <p:sp>
        <p:nvSpPr>
          <p:cNvPr id="245763" name="Rectangle 3"/>
          <p:cNvSpPr>
            <a:spLocks noGrp="1" noChangeArrowheads="1"/>
          </p:cNvSpPr>
          <p:nvPr>
            <p:ph idx="1"/>
          </p:nvPr>
        </p:nvSpPr>
        <p:spPr/>
        <p:txBody>
          <a:bodyPr/>
          <a:lstStyle/>
          <a:p>
            <a:r>
              <a:rPr lang="en-US" dirty="0"/>
              <a:t>How/when do we detect a </a:t>
            </a:r>
            <a:r>
              <a:rPr lang="en-US" dirty="0" err="1"/>
              <a:t>misprediction</a:t>
            </a:r>
            <a:r>
              <a:rPr lang="en-US" dirty="0"/>
              <a:t>?</a:t>
            </a:r>
          </a:p>
          <a:p>
            <a:r>
              <a:rPr lang="en-US" dirty="0"/>
              <a:t>What do we do about it?</a:t>
            </a:r>
          </a:p>
          <a:p>
            <a:pPr lvl="1"/>
            <a:r>
              <a:rPr lang="en-US" dirty="0"/>
              <a:t>Re-steer fetch to correct address</a:t>
            </a:r>
          </a:p>
          <a:p>
            <a:pPr lvl="1"/>
            <a:r>
              <a:rPr lang="en-US" dirty="0"/>
              <a:t>Hunt down and squash instructions from the wrong path</a:t>
            </a:r>
          </a:p>
        </p:txBody>
      </p:sp>
    </p:spTree>
    <p:extLst>
      <p:ext uri="{BB962C8B-B14F-4D97-AF65-F5344CB8AC3E}">
        <p14:creationId xmlns:p14="http://schemas.microsoft.com/office/powerpoint/2010/main" val="4261539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normAutofit fontScale="90000"/>
          </a:bodyPr>
          <a:lstStyle/>
          <a:p>
            <a:r>
              <a:rPr lang="en-US" dirty="0"/>
              <a:t>Branch Prediction Overview</a:t>
            </a:r>
          </a:p>
        </p:txBody>
      </p:sp>
      <p:sp>
        <p:nvSpPr>
          <p:cNvPr id="132099" name="Rectangle 3"/>
          <p:cNvSpPr>
            <a:spLocks noGrp="1" noChangeArrowheads="1"/>
          </p:cNvSpPr>
          <p:nvPr>
            <p:ph idx="1"/>
          </p:nvPr>
        </p:nvSpPr>
        <p:spPr/>
        <p:txBody>
          <a:bodyPr/>
          <a:lstStyle/>
          <a:p>
            <a:r>
              <a:rPr lang="en-US" dirty="0"/>
              <a:t>Use two hardware predictors</a:t>
            </a:r>
          </a:p>
          <a:p>
            <a:pPr lvl="1"/>
            <a:r>
              <a:rPr lang="en-US" dirty="0"/>
              <a:t>Direction predictor guesses if branch is taken or not-taken</a:t>
            </a:r>
          </a:p>
          <a:p>
            <a:pPr lvl="1"/>
            <a:r>
              <a:rPr lang="en-US" dirty="0"/>
              <a:t>Target predictor guesses the destination PC</a:t>
            </a:r>
          </a:p>
          <a:p>
            <a:r>
              <a:rPr lang="en-US" dirty="0"/>
              <a:t>Predictions are based on history</a:t>
            </a:r>
          </a:p>
          <a:p>
            <a:pPr lvl="1"/>
            <a:r>
              <a:rPr lang="en-US" dirty="0"/>
              <a:t>Use previous behavior as indication of future behavior</a:t>
            </a:r>
          </a:p>
          <a:p>
            <a:pPr lvl="1"/>
            <a:r>
              <a:rPr lang="en-US" dirty="0"/>
              <a:t>Use historical context to disambiguate predictions</a:t>
            </a:r>
          </a:p>
        </p:txBody>
      </p:sp>
    </p:spTree>
    <p:extLst>
      <p:ext uri="{BB962C8B-B14F-4D97-AF65-F5344CB8AC3E}">
        <p14:creationId xmlns:p14="http://schemas.microsoft.com/office/powerpoint/2010/main" val="14508052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normAutofit fontScale="90000"/>
          </a:bodyPr>
          <a:lstStyle/>
          <a:p>
            <a:r>
              <a:rPr lang="en-US" dirty="0"/>
              <a:t>Branch </a:t>
            </a:r>
            <a:r>
              <a:rPr lang="en-US" dirty="0" err="1"/>
              <a:t>Mispredictions</a:t>
            </a:r>
            <a:r>
              <a:rPr lang="en-US" dirty="0"/>
              <a:t> in the Pipeline (1/2)</a:t>
            </a:r>
          </a:p>
        </p:txBody>
      </p:sp>
      <p:sp>
        <p:nvSpPr>
          <p:cNvPr id="248837" name="Rectangle 5"/>
          <p:cNvSpPr>
            <a:spLocks noChangeArrowheads="1"/>
          </p:cNvSpPr>
          <p:nvPr/>
        </p:nvSpPr>
        <p:spPr bwMode="auto">
          <a:xfrm>
            <a:off x="2686050" y="1524000"/>
            <a:ext cx="990600" cy="7620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Fetch</a:t>
            </a:r>
          </a:p>
          <a:p>
            <a:pPr algn="ctr" fontAlgn="base">
              <a:spcBef>
                <a:spcPct val="0"/>
              </a:spcBef>
              <a:spcAft>
                <a:spcPct val="0"/>
              </a:spcAft>
            </a:pPr>
            <a:r>
              <a:rPr lang="en-US">
                <a:solidFill>
                  <a:srgbClr val="000000"/>
                </a:solidFill>
                <a:latin typeface="Gill Sans MT" pitchFamily="34" charset="0"/>
              </a:rPr>
              <a:t>(IF)</a:t>
            </a:r>
          </a:p>
        </p:txBody>
      </p:sp>
      <p:sp>
        <p:nvSpPr>
          <p:cNvPr id="248838" name="Rectangle 6"/>
          <p:cNvSpPr>
            <a:spLocks noChangeArrowheads="1"/>
          </p:cNvSpPr>
          <p:nvPr/>
        </p:nvSpPr>
        <p:spPr bwMode="auto">
          <a:xfrm>
            <a:off x="3752850" y="1524000"/>
            <a:ext cx="990600" cy="7620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Decode</a:t>
            </a:r>
          </a:p>
          <a:p>
            <a:pPr algn="ctr" fontAlgn="base">
              <a:spcBef>
                <a:spcPct val="0"/>
              </a:spcBef>
              <a:spcAft>
                <a:spcPct val="0"/>
              </a:spcAft>
            </a:pPr>
            <a:r>
              <a:rPr lang="en-US">
                <a:solidFill>
                  <a:srgbClr val="000000"/>
                </a:solidFill>
                <a:latin typeface="Gill Sans MT" pitchFamily="34" charset="0"/>
              </a:rPr>
              <a:t>(ID)</a:t>
            </a:r>
          </a:p>
        </p:txBody>
      </p:sp>
      <p:sp>
        <p:nvSpPr>
          <p:cNvPr id="248839" name="Rectangle 7"/>
          <p:cNvSpPr>
            <a:spLocks noChangeArrowheads="1"/>
          </p:cNvSpPr>
          <p:nvPr/>
        </p:nvSpPr>
        <p:spPr bwMode="auto">
          <a:xfrm>
            <a:off x="4819650" y="1524000"/>
            <a:ext cx="990600" cy="7620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Dispatch</a:t>
            </a:r>
          </a:p>
          <a:p>
            <a:pPr algn="ctr" fontAlgn="base">
              <a:spcBef>
                <a:spcPct val="0"/>
              </a:spcBef>
              <a:spcAft>
                <a:spcPct val="0"/>
              </a:spcAft>
            </a:pPr>
            <a:r>
              <a:rPr lang="en-US">
                <a:solidFill>
                  <a:srgbClr val="000000"/>
                </a:solidFill>
                <a:latin typeface="Gill Sans MT" pitchFamily="34" charset="0"/>
              </a:rPr>
              <a:t>(DP)</a:t>
            </a:r>
          </a:p>
        </p:txBody>
      </p:sp>
      <p:sp>
        <p:nvSpPr>
          <p:cNvPr id="248841" name="Rectangle 9"/>
          <p:cNvSpPr>
            <a:spLocks noChangeArrowheads="1"/>
          </p:cNvSpPr>
          <p:nvPr/>
        </p:nvSpPr>
        <p:spPr bwMode="auto">
          <a:xfrm>
            <a:off x="5886450" y="1524000"/>
            <a:ext cx="990600" cy="7620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Execute</a:t>
            </a:r>
          </a:p>
          <a:p>
            <a:pPr algn="ctr" fontAlgn="base">
              <a:spcBef>
                <a:spcPct val="0"/>
              </a:spcBef>
              <a:spcAft>
                <a:spcPct val="0"/>
              </a:spcAft>
            </a:pPr>
            <a:r>
              <a:rPr lang="en-US">
                <a:solidFill>
                  <a:srgbClr val="000000"/>
                </a:solidFill>
                <a:latin typeface="Gill Sans MT" pitchFamily="34" charset="0"/>
              </a:rPr>
              <a:t>(EX)</a:t>
            </a:r>
          </a:p>
        </p:txBody>
      </p:sp>
      <p:sp>
        <p:nvSpPr>
          <p:cNvPr id="248843" name="Text Box 11"/>
          <p:cNvSpPr txBox="1">
            <a:spLocks noChangeArrowheads="1"/>
          </p:cNvSpPr>
          <p:nvPr/>
        </p:nvSpPr>
        <p:spPr bwMode="auto">
          <a:xfrm>
            <a:off x="3300413" y="2324100"/>
            <a:ext cx="324128" cy="369332"/>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a:solidFill>
                  <a:srgbClr val="000000"/>
                </a:solidFill>
                <a:latin typeface="Gill Sans MT" pitchFamily="34" charset="0"/>
              </a:rPr>
              <a:t>T</a:t>
            </a:r>
          </a:p>
        </p:txBody>
      </p:sp>
      <p:sp>
        <p:nvSpPr>
          <p:cNvPr id="248844" name="Line 12"/>
          <p:cNvSpPr>
            <a:spLocks noChangeShapeType="1"/>
          </p:cNvSpPr>
          <p:nvPr/>
        </p:nvSpPr>
        <p:spPr bwMode="auto">
          <a:xfrm>
            <a:off x="3067050" y="2514600"/>
            <a:ext cx="228600" cy="0"/>
          </a:xfrm>
          <a:prstGeom prst="line">
            <a:avLst/>
          </a:prstGeom>
          <a:noFill/>
          <a:ln w="9525">
            <a:solidFill>
              <a:schemeClr val="tx1"/>
            </a:solidFill>
            <a:round/>
            <a:headEnd/>
            <a:tailEnd type="triangle" w="med" len="me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48845" name="AutoShape 13"/>
          <p:cNvSpPr>
            <a:spLocks noChangeArrowheads="1"/>
          </p:cNvSpPr>
          <p:nvPr/>
        </p:nvSpPr>
        <p:spPr bwMode="auto">
          <a:xfrm>
            <a:off x="2686050" y="2362200"/>
            <a:ext cx="304800" cy="304800"/>
          </a:xfrm>
          <a:prstGeom prst="hexagon">
            <a:avLst>
              <a:gd name="adj" fmla="val 25000"/>
              <a:gd name="vf" fmla="val 115470"/>
            </a:avLst>
          </a:prstGeom>
          <a:solidFill>
            <a:srgbClr val="333399"/>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effectLst>
                  <a:outerShdw blurRad="38100" dist="38100" dir="2700000" algn="tl">
                    <a:srgbClr val="000000">
                      <a:alpha val="43137"/>
                    </a:srgbClr>
                  </a:outerShdw>
                </a:effectLst>
                <a:latin typeface="Gill Sans MT" pitchFamily="34" charset="0"/>
              </a:rPr>
              <a:t>br</a:t>
            </a:r>
          </a:p>
        </p:txBody>
      </p:sp>
      <p:sp>
        <p:nvSpPr>
          <p:cNvPr id="248848" name="AutoShape 16"/>
          <p:cNvSpPr>
            <a:spLocks noChangeArrowheads="1"/>
          </p:cNvSpPr>
          <p:nvPr/>
        </p:nvSpPr>
        <p:spPr bwMode="auto">
          <a:xfrm>
            <a:off x="2686050" y="2819400"/>
            <a:ext cx="304800" cy="304800"/>
          </a:xfrm>
          <a:prstGeom prst="hexagon">
            <a:avLst>
              <a:gd name="adj" fmla="val 25000"/>
              <a:gd name="vf" fmla="val 115470"/>
            </a:avLst>
          </a:prstGeom>
          <a:solidFill>
            <a:srgbClr val="333399"/>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effectLst>
                  <a:outerShdw blurRad="38100" dist="38100" dir="2700000" algn="tl">
                    <a:srgbClr val="000000">
                      <a:alpha val="43137"/>
                    </a:srgbClr>
                  </a:outerShdw>
                </a:effectLst>
                <a:latin typeface="Gill Sans MT" pitchFamily="34" charset="0"/>
              </a:rPr>
              <a:t>A</a:t>
            </a:r>
          </a:p>
        </p:txBody>
      </p:sp>
      <p:sp>
        <p:nvSpPr>
          <p:cNvPr id="248849" name="Line 17"/>
          <p:cNvSpPr>
            <a:spLocks noChangeShapeType="1"/>
          </p:cNvSpPr>
          <p:nvPr/>
        </p:nvSpPr>
        <p:spPr bwMode="auto">
          <a:xfrm>
            <a:off x="2609850" y="2743200"/>
            <a:ext cx="4343400" cy="0"/>
          </a:xfrm>
          <a:prstGeom prst="line">
            <a:avLst/>
          </a:prstGeom>
          <a:noFill/>
          <a:ln w="9525">
            <a:solidFill>
              <a:schemeClr val="tx1"/>
            </a:solidFill>
            <a:prstDash val="dash"/>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48850" name="AutoShape 18"/>
          <p:cNvSpPr>
            <a:spLocks noChangeArrowheads="1"/>
          </p:cNvSpPr>
          <p:nvPr/>
        </p:nvSpPr>
        <p:spPr bwMode="auto">
          <a:xfrm>
            <a:off x="2686050" y="3276600"/>
            <a:ext cx="304800" cy="304800"/>
          </a:xfrm>
          <a:prstGeom prst="hexagon">
            <a:avLst>
              <a:gd name="adj" fmla="val 25000"/>
              <a:gd name="vf" fmla="val 115470"/>
            </a:avLst>
          </a:prstGeom>
          <a:solidFill>
            <a:srgbClr val="333399"/>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effectLst>
                  <a:outerShdw blurRad="38100" dist="38100" dir="2700000" algn="tl">
                    <a:srgbClr val="000000">
                      <a:alpha val="43137"/>
                    </a:srgbClr>
                  </a:outerShdw>
                </a:effectLst>
                <a:latin typeface="Gill Sans MT" pitchFamily="34" charset="0"/>
              </a:rPr>
              <a:t>B</a:t>
            </a:r>
          </a:p>
        </p:txBody>
      </p:sp>
      <p:sp>
        <p:nvSpPr>
          <p:cNvPr id="248851" name="Line 19"/>
          <p:cNvSpPr>
            <a:spLocks noChangeShapeType="1"/>
          </p:cNvSpPr>
          <p:nvPr/>
        </p:nvSpPr>
        <p:spPr bwMode="auto">
          <a:xfrm>
            <a:off x="2609850" y="3200400"/>
            <a:ext cx="4343400" cy="0"/>
          </a:xfrm>
          <a:prstGeom prst="line">
            <a:avLst/>
          </a:prstGeom>
          <a:noFill/>
          <a:ln w="9525">
            <a:solidFill>
              <a:schemeClr val="tx1"/>
            </a:solidFill>
            <a:prstDash val="dash"/>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48852" name="AutoShape 20"/>
          <p:cNvSpPr>
            <a:spLocks noChangeArrowheads="1"/>
          </p:cNvSpPr>
          <p:nvPr/>
        </p:nvSpPr>
        <p:spPr bwMode="auto">
          <a:xfrm>
            <a:off x="2686050" y="3733800"/>
            <a:ext cx="304800" cy="304800"/>
          </a:xfrm>
          <a:prstGeom prst="hexagon">
            <a:avLst>
              <a:gd name="adj" fmla="val 25000"/>
              <a:gd name="vf" fmla="val 115470"/>
            </a:avLst>
          </a:prstGeom>
          <a:solidFill>
            <a:srgbClr val="333399"/>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effectLst>
                  <a:outerShdw blurRad="38100" dist="38100" dir="2700000" algn="tl">
                    <a:srgbClr val="000000">
                      <a:alpha val="43137"/>
                    </a:srgbClr>
                  </a:outerShdw>
                </a:effectLst>
                <a:latin typeface="Gill Sans MT" pitchFamily="34" charset="0"/>
              </a:rPr>
              <a:t>D</a:t>
            </a:r>
          </a:p>
        </p:txBody>
      </p:sp>
      <p:sp>
        <p:nvSpPr>
          <p:cNvPr id="248853" name="Rectangle 21"/>
          <p:cNvSpPr>
            <a:spLocks noChangeArrowheads="1"/>
          </p:cNvSpPr>
          <p:nvPr/>
        </p:nvSpPr>
        <p:spPr bwMode="auto">
          <a:xfrm>
            <a:off x="3829050" y="28194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br</a:t>
            </a:r>
          </a:p>
        </p:txBody>
      </p:sp>
      <p:sp>
        <p:nvSpPr>
          <p:cNvPr id="248854" name="Rectangle 22"/>
          <p:cNvSpPr>
            <a:spLocks noChangeArrowheads="1"/>
          </p:cNvSpPr>
          <p:nvPr/>
        </p:nvSpPr>
        <p:spPr bwMode="auto">
          <a:xfrm>
            <a:off x="4895850" y="32766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br</a:t>
            </a:r>
          </a:p>
        </p:txBody>
      </p:sp>
      <p:sp>
        <p:nvSpPr>
          <p:cNvPr id="248855" name="Line 23"/>
          <p:cNvSpPr>
            <a:spLocks noChangeShapeType="1"/>
          </p:cNvSpPr>
          <p:nvPr/>
        </p:nvSpPr>
        <p:spPr bwMode="auto">
          <a:xfrm>
            <a:off x="2609850" y="3657600"/>
            <a:ext cx="4343400" cy="0"/>
          </a:xfrm>
          <a:prstGeom prst="line">
            <a:avLst/>
          </a:prstGeom>
          <a:noFill/>
          <a:ln w="9525">
            <a:solidFill>
              <a:schemeClr val="tx1"/>
            </a:solidFill>
            <a:prstDash val="dash"/>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48856" name="Rectangle 24"/>
          <p:cNvSpPr>
            <a:spLocks noChangeArrowheads="1"/>
          </p:cNvSpPr>
          <p:nvPr/>
        </p:nvSpPr>
        <p:spPr bwMode="auto">
          <a:xfrm>
            <a:off x="5962650" y="37338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br</a:t>
            </a:r>
          </a:p>
        </p:txBody>
      </p:sp>
      <p:sp>
        <p:nvSpPr>
          <p:cNvPr id="248857" name="AutoShape 25"/>
          <p:cNvSpPr>
            <a:spLocks noChangeArrowheads="1"/>
          </p:cNvSpPr>
          <p:nvPr/>
        </p:nvSpPr>
        <p:spPr bwMode="auto">
          <a:xfrm>
            <a:off x="2686050" y="4191000"/>
            <a:ext cx="304800" cy="304800"/>
          </a:xfrm>
          <a:prstGeom prst="hexagon">
            <a:avLst>
              <a:gd name="adj" fmla="val 25000"/>
              <a:gd name="vf" fmla="val 115470"/>
            </a:avLst>
          </a:prstGeom>
          <a:solidFill>
            <a:srgbClr val="333399"/>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effectLst>
                  <a:outerShdw blurRad="38100" dist="38100" dir="2700000" algn="tl">
                    <a:srgbClr val="000000">
                      <a:alpha val="43137"/>
                    </a:srgbClr>
                  </a:outerShdw>
                </a:effectLst>
                <a:latin typeface="Gill Sans MT" pitchFamily="34" charset="0"/>
              </a:rPr>
              <a:t>…</a:t>
            </a:r>
          </a:p>
        </p:txBody>
      </p:sp>
      <p:sp>
        <p:nvSpPr>
          <p:cNvPr id="248863" name="Rectangle 31"/>
          <p:cNvSpPr>
            <a:spLocks noChangeArrowheads="1"/>
          </p:cNvSpPr>
          <p:nvPr/>
        </p:nvSpPr>
        <p:spPr bwMode="auto">
          <a:xfrm>
            <a:off x="4057650" y="32766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a:solidFill>
                <a:srgbClr val="000000"/>
              </a:solidFill>
              <a:latin typeface="Gill Sans MT" pitchFamily="34" charset="0"/>
            </a:endParaRPr>
          </a:p>
        </p:txBody>
      </p:sp>
      <p:sp>
        <p:nvSpPr>
          <p:cNvPr id="248864" name="Rectangle 32"/>
          <p:cNvSpPr>
            <a:spLocks noChangeArrowheads="1"/>
          </p:cNvSpPr>
          <p:nvPr/>
        </p:nvSpPr>
        <p:spPr bwMode="auto">
          <a:xfrm>
            <a:off x="4286250" y="32766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a:solidFill>
                <a:srgbClr val="000000"/>
              </a:solidFill>
              <a:latin typeface="Gill Sans MT" pitchFamily="34" charset="0"/>
            </a:endParaRPr>
          </a:p>
        </p:txBody>
      </p:sp>
      <p:sp>
        <p:nvSpPr>
          <p:cNvPr id="248865" name="Rectangle 33"/>
          <p:cNvSpPr>
            <a:spLocks noChangeArrowheads="1"/>
          </p:cNvSpPr>
          <p:nvPr/>
        </p:nvSpPr>
        <p:spPr bwMode="auto">
          <a:xfrm>
            <a:off x="4514850" y="32766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a:solidFill>
                <a:srgbClr val="000000"/>
              </a:solidFill>
              <a:latin typeface="Gill Sans MT" pitchFamily="34" charset="0"/>
            </a:endParaRPr>
          </a:p>
        </p:txBody>
      </p:sp>
      <p:sp>
        <p:nvSpPr>
          <p:cNvPr id="248866" name="Rectangle 34"/>
          <p:cNvSpPr>
            <a:spLocks noChangeArrowheads="1"/>
          </p:cNvSpPr>
          <p:nvPr/>
        </p:nvSpPr>
        <p:spPr bwMode="auto">
          <a:xfrm>
            <a:off x="3829050" y="32766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A</a:t>
            </a:r>
          </a:p>
        </p:txBody>
      </p:sp>
      <p:sp>
        <p:nvSpPr>
          <p:cNvPr id="248867" name="Rectangle 35"/>
          <p:cNvSpPr>
            <a:spLocks noChangeArrowheads="1"/>
          </p:cNvSpPr>
          <p:nvPr/>
        </p:nvSpPr>
        <p:spPr bwMode="auto">
          <a:xfrm>
            <a:off x="5124450" y="37338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a:solidFill>
                <a:srgbClr val="000000"/>
              </a:solidFill>
              <a:latin typeface="Gill Sans MT" pitchFamily="34" charset="0"/>
            </a:endParaRPr>
          </a:p>
        </p:txBody>
      </p:sp>
      <p:sp>
        <p:nvSpPr>
          <p:cNvPr id="248868" name="Rectangle 36"/>
          <p:cNvSpPr>
            <a:spLocks noChangeArrowheads="1"/>
          </p:cNvSpPr>
          <p:nvPr/>
        </p:nvSpPr>
        <p:spPr bwMode="auto">
          <a:xfrm>
            <a:off x="5353050" y="37338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a:solidFill>
                <a:srgbClr val="000000"/>
              </a:solidFill>
              <a:latin typeface="Gill Sans MT" pitchFamily="34" charset="0"/>
            </a:endParaRPr>
          </a:p>
        </p:txBody>
      </p:sp>
      <p:sp>
        <p:nvSpPr>
          <p:cNvPr id="248869" name="Rectangle 37"/>
          <p:cNvSpPr>
            <a:spLocks noChangeArrowheads="1"/>
          </p:cNvSpPr>
          <p:nvPr/>
        </p:nvSpPr>
        <p:spPr bwMode="auto">
          <a:xfrm>
            <a:off x="5581650" y="37338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a:solidFill>
                <a:srgbClr val="000000"/>
              </a:solidFill>
              <a:latin typeface="Gill Sans MT" pitchFamily="34" charset="0"/>
            </a:endParaRPr>
          </a:p>
        </p:txBody>
      </p:sp>
      <p:sp>
        <p:nvSpPr>
          <p:cNvPr id="248870" name="Rectangle 38"/>
          <p:cNvSpPr>
            <a:spLocks noChangeArrowheads="1"/>
          </p:cNvSpPr>
          <p:nvPr/>
        </p:nvSpPr>
        <p:spPr bwMode="auto">
          <a:xfrm>
            <a:off x="4895850" y="37338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A</a:t>
            </a:r>
          </a:p>
        </p:txBody>
      </p:sp>
      <p:sp>
        <p:nvSpPr>
          <p:cNvPr id="248871" name="Line 39"/>
          <p:cNvSpPr>
            <a:spLocks noChangeShapeType="1"/>
          </p:cNvSpPr>
          <p:nvPr/>
        </p:nvSpPr>
        <p:spPr bwMode="auto">
          <a:xfrm>
            <a:off x="2609850" y="4114800"/>
            <a:ext cx="4343400" cy="0"/>
          </a:xfrm>
          <a:prstGeom prst="line">
            <a:avLst/>
          </a:prstGeom>
          <a:noFill/>
          <a:ln w="9525">
            <a:solidFill>
              <a:schemeClr val="tx1"/>
            </a:solidFill>
            <a:prstDash val="dash"/>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48872" name="Rectangle 40"/>
          <p:cNvSpPr>
            <a:spLocks noChangeArrowheads="1"/>
          </p:cNvSpPr>
          <p:nvPr/>
        </p:nvSpPr>
        <p:spPr bwMode="auto">
          <a:xfrm>
            <a:off x="6191250" y="41910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a:solidFill>
                <a:srgbClr val="000000"/>
              </a:solidFill>
              <a:latin typeface="Gill Sans MT" pitchFamily="34" charset="0"/>
            </a:endParaRPr>
          </a:p>
        </p:txBody>
      </p:sp>
      <p:sp>
        <p:nvSpPr>
          <p:cNvPr id="248873" name="Rectangle 41"/>
          <p:cNvSpPr>
            <a:spLocks noChangeArrowheads="1"/>
          </p:cNvSpPr>
          <p:nvPr/>
        </p:nvSpPr>
        <p:spPr bwMode="auto">
          <a:xfrm>
            <a:off x="6419850" y="41910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a:solidFill>
                <a:srgbClr val="000000"/>
              </a:solidFill>
              <a:latin typeface="Gill Sans MT" pitchFamily="34" charset="0"/>
            </a:endParaRPr>
          </a:p>
        </p:txBody>
      </p:sp>
      <p:sp>
        <p:nvSpPr>
          <p:cNvPr id="248874" name="Rectangle 42"/>
          <p:cNvSpPr>
            <a:spLocks noChangeArrowheads="1"/>
          </p:cNvSpPr>
          <p:nvPr/>
        </p:nvSpPr>
        <p:spPr bwMode="auto">
          <a:xfrm>
            <a:off x="6648450" y="41910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a:solidFill>
                <a:srgbClr val="000000"/>
              </a:solidFill>
              <a:latin typeface="Gill Sans MT" pitchFamily="34" charset="0"/>
            </a:endParaRPr>
          </a:p>
        </p:txBody>
      </p:sp>
      <p:sp>
        <p:nvSpPr>
          <p:cNvPr id="248875" name="Rectangle 43"/>
          <p:cNvSpPr>
            <a:spLocks noChangeArrowheads="1"/>
          </p:cNvSpPr>
          <p:nvPr/>
        </p:nvSpPr>
        <p:spPr bwMode="auto">
          <a:xfrm>
            <a:off x="5962650" y="41910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A</a:t>
            </a:r>
          </a:p>
        </p:txBody>
      </p:sp>
      <p:sp>
        <p:nvSpPr>
          <p:cNvPr id="248876" name="Text Box 44"/>
          <p:cNvSpPr txBox="1">
            <a:spLocks noChangeArrowheads="1"/>
          </p:cNvSpPr>
          <p:nvPr/>
        </p:nvSpPr>
        <p:spPr bwMode="auto">
          <a:xfrm>
            <a:off x="5988050" y="4573588"/>
            <a:ext cx="1874424" cy="369332"/>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dirty="0" err="1">
                <a:solidFill>
                  <a:srgbClr val="000000"/>
                </a:solidFill>
                <a:latin typeface="Gill Sans MT" pitchFamily="34" charset="0"/>
              </a:rPr>
              <a:t>Mispred</a:t>
            </a:r>
            <a:r>
              <a:rPr lang="en-US" dirty="0">
                <a:solidFill>
                  <a:srgbClr val="000000"/>
                </a:solidFill>
                <a:latin typeface="Gill Sans MT" pitchFamily="34" charset="0"/>
              </a:rPr>
              <a:t> Detected</a:t>
            </a:r>
          </a:p>
        </p:txBody>
      </p:sp>
      <p:sp>
        <p:nvSpPr>
          <p:cNvPr id="248881" name="Rectangle 49"/>
          <p:cNvSpPr>
            <a:spLocks noChangeArrowheads="1"/>
          </p:cNvSpPr>
          <p:nvPr/>
        </p:nvSpPr>
        <p:spPr bwMode="auto">
          <a:xfrm>
            <a:off x="4057650" y="37338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a:solidFill>
                <a:srgbClr val="000000"/>
              </a:solidFill>
              <a:latin typeface="Gill Sans MT" pitchFamily="34" charset="0"/>
            </a:endParaRPr>
          </a:p>
        </p:txBody>
      </p:sp>
      <p:sp>
        <p:nvSpPr>
          <p:cNvPr id="248882" name="Rectangle 50"/>
          <p:cNvSpPr>
            <a:spLocks noChangeArrowheads="1"/>
          </p:cNvSpPr>
          <p:nvPr/>
        </p:nvSpPr>
        <p:spPr bwMode="auto">
          <a:xfrm>
            <a:off x="4286250" y="37338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a:solidFill>
                <a:srgbClr val="000000"/>
              </a:solidFill>
              <a:latin typeface="Gill Sans MT" pitchFamily="34" charset="0"/>
            </a:endParaRPr>
          </a:p>
        </p:txBody>
      </p:sp>
      <p:sp>
        <p:nvSpPr>
          <p:cNvPr id="248883" name="Rectangle 51"/>
          <p:cNvSpPr>
            <a:spLocks noChangeArrowheads="1"/>
          </p:cNvSpPr>
          <p:nvPr/>
        </p:nvSpPr>
        <p:spPr bwMode="auto">
          <a:xfrm>
            <a:off x="3829050" y="37338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B</a:t>
            </a:r>
          </a:p>
        </p:txBody>
      </p:sp>
      <p:sp>
        <p:nvSpPr>
          <p:cNvPr id="248884" name="Rectangle 52"/>
          <p:cNvSpPr>
            <a:spLocks noChangeArrowheads="1"/>
          </p:cNvSpPr>
          <p:nvPr/>
        </p:nvSpPr>
        <p:spPr bwMode="auto">
          <a:xfrm>
            <a:off x="5124450" y="41910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a:solidFill>
                <a:srgbClr val="000000"/>
              </a:solidFill>
              <a:latin typeface="Gill Sans MT" pitchFamily="34" charset="0"/>
            </a:endParaRPr>
          </a:p>
        </p:txBody>
      </p:sp>
      <p:sp>
        <p:nvSpPr>
          <p:cNvPr id="248885" name="Rectangle 53"/>
          <p:cNvSpPr>
            <a:spLocks noChangeArrowheads="1"/>
          </p:cNvSpPr>
          <p:nvPr/>
        </p:nvSpPr>
        <p:spPr bwMode="auto">
          <a:xfrm>
            <a:off x="5353050" y="41910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a:solidFill>
                <a:srgbClr val="000000"/>
              </a:solidFill>
              <a:latin typeface="Gill Sans MT" pitchFamily="34" charset="0"/>
            </a:endParaRPr>
          </a:p>
        </p:txBody>
      </p:sp>
      <p:sp>
        <p:nvSpPr>
          <p:cNvPr id="248886" name="Rectangle 54"/>
          <p:cNvSpPr>
            <a:spLocks noChangeArrowheads="1"/>
          </p:cNvSpPr>
          <p:nvPr/>
        </p:nvSpPr>
        <p:spPr bwMode="auto">
          <a:xfrm>
            <a:off x="4895850" y="41910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B</a:t>
            </a:r>
          </a:p>
        </p:txBody>
      </p:sp>
      <p:sp>
        <p:nvSpPr>
          <p:cNvPr id="248891" name="Rectangle 59"/>
          <p:cNvSpPr>
            <a:spLocks noChangeArrowheads="1"/>
          </p:cNvSpPr>
          <p:nvPr/>
        </p:nvSpPr>
        <p:spPr bwMode="auto">
          <a:xfrm>
            <a:off x="4057650" y="41910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a:solidFill>
                <a:srgbClr val="000000"/>
              </a:solidFill>
              <a:latin typeface="Gill Sans MT" pitchFamily="34" charset="0"/>
            </a:endParaRPr>
          </a:p>
        </p:txBody>
      </p:sp>
      <p:sp>
        <p:nvSpPr>
          <p:cNvPr id="248892" name="Rectangle 60"/>
          <p:cNvSpPr>
            <a:spLocks noChangeArrowheads="1"/>
          </p:cNvSpPr>
          <p:nvPr/>
        </p:nvSpPr>
        <p:spPr bwMode="auto">
          <a:xfrm>
            <a:off x="4286250" y="41910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a:solidFill>
                <a:srgbClr val="000000"/>
              </a:solidFill>
              <a:latin typeface="Gill Sans MT" pitchFamily="34" charset="0"/>
            </a:endParaRPr>
          </a:p>
        </p:txBody>
      </p:sp>
      <p:sp>
        <p:nvSpPr>
          <p:cNvPr id="248893" name="Rectangle 61"/>
          <p:cNvSpPr>
            <a:spLocks noChangeArrowheads="1"/>
          </p:cNvSpPr>
          <p:nvPr/>
        </p:nvSpPr>
        <p:spPr bwMode="auto">
          <a:xfrm>
            <a:off x="4514850" y="41910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a:solidFill>
                <a:srgbClr val="000000"/>
              </a:solidFill>
              <a:latin typeface="Gill Sans MT" pitchFamily="34" charset="0"/>
            </a:endParaRPr>
          </a:p>
        </p:txBody>
      </p:sp>
      <p:sp>
        <p:nvSpPr>
          <p:cNvPr id="248894" name="Rectangle 62"/>
          <p:cNvSpPr>
            <a:spLocks noChangeArrowheads="1"/>
          </p:cNvSpPr>
          <p:nvPr/>
        </p:nvSpPr>
        <p:spPr bwMode="auto">
          <a:xfrm>
            <a:off x="3829050" y="4191000"/>
            <a:ext cx="228600" cy="304800"/>
          </a:xfrm>
          <a:prstGeom prst="rect">
            <a:avLst/>
          </a:prstGeom>
          <a:solidFill>
            <a:schemeClr val="accent1"/>
          </a:solid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D</a:t>
            </a:r>
          </a:p>
        </p:txBody>
      </p:sp>
      <p:sp>
        <p:nvSpPr>
          <p:cNvPr id="248897" name="Line 65"/>
          <p:cNvSpPr>
            <a:spLocks noChangeShapeType="1"/>
          </p:cNvSpPr>
          <p:nvPr/>
        </p:nvSpPr>
        <p:spPr bwMode="auto">
          <a:xfrm>
            <a:off x="3752850" y="2286000"/>
            <a:ext cx="0" cy="2286000"/>
          </a:xfrm>
          <a:prstGeom prst="line">
            <a:avLst/>
          </a:prstGeom>
          <a:noFill/>
          <a:ln w="9525">
            <a:solidFill>
              <a:srgbClr val="C0C0C0"/>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48898" name="Line 66"/>
          <p:cNvSpPr>
            <a:spLocks noChangeShapeType="1"/>
          </p:cNvSpPr>
          <p:nvPr/>
        </p:nvSpPr>
        <p:spPr bwMode="auto">
          <a:xfrm>
            <a:off x="4819650" y="2286000"/>
            <a:ext cx="0" cy="2286000"/>
          </a:xfrm>
          <a:prstGeom prst="line">
            <a:avLst/>
          </a:prstGeom>
          <a:noFill/>
          <a:ln w="9525">
            <a:solidFill>
              <a:srgbClr val="C0C0C0"/>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48899" name="Line 67"/>
          <p:cNvSpPr>
            <a:spLocks noChangeShapeType="1"/>
          </p:cNvSpPr>
          <p:nvPr/>
        </p:nvSpPr>
        <p:spPr bwMode="auto">
          <a:xfrm>
            <a:off x="5886450" y="2286000"/>
            <a:ext cx="0" cy="2286000"/>
          </a:xfrm>
          <a:prstGeom prst="line">
            <a:avLst/>
          </a:prstGeom>
          <a:noFill/>
          <a:ln w="9525">
            <a:solidFill>
              <a:srgbClr val="C0C0C0"/>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grpSp>
        <p:nvGrpSpPr>
          <p:cNvPr id="248905" name="Group 73"/>
          <p:cNvGrpSpPr>
            <a:grpSpLocks/>
          </p:cNvGrpSpPr>
          <p:nvPr/>
        </p:nvGrpSpPr>
        <p:grpSpPr bwMode="auto">
          <a:xfrm>
            <a:off x="590550" y="4495800"/>
            <a:ext cx="5486400" cy="1143000"/>
            <a:chOff x="312" y="3072"/>
            <a:chExt cx="3456" cy="720"/>
          </a:xfrm>
        </p:grpSpPr>
        <p:sp>
          <p:nvSpPr>
            <p:cNvPr id="248900" name="AutoShape 68"/>
            <p:cNvSpPr>
              <a:spLocks noChangeArrowheads="1"/>
            </p:cNvSpPr>
            <p:nvPr/>
          </p:nvSpPr>
          <p:spPr bwMode="auto">
            <a:xfrm>
              <a:off x="312" y="3168"/>
              <a:ext cx="1968" cy="624"/>
            </a:xfrm>
            <a:prstGeom prst="roundRect">
              <a:avLst>
                <a:gd name="adj" fmla="val 16667"/>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FFFFFF"/>
                  </a:solidFill>
                  <a:latin typeface="Gill Sans MT" pitchFamily="34" charset="0"/>
                </a:rPr>
                <a:t>Multiple speculatively fetched</a:t>
              </a:r>
            </a:p>
            <a:p>
              <a:pPr algn="ctr" fontAlgn="base">
                <a:spcBef>
                  <a:spcPct val="0"/>
                </a:spcBef>
                <a:spcAft>
                  <a:spcPct val="0"/>
                </a:spcAft>
              </a:pPr>
              <a:r>
                <a:rPr lang="en-US" dirty="0">
                  <a:solidFill>
                    <a:srgbClr val="FFFFFF"/>
                  </a:solidFill>
                  <a:latin typeface="Gill Sans MT" pitchFamily="34" charset="0"/>
                </a:rPr>
                <a:t>basic blocks may be in flight</a:t>
              </a:r>
            </a:p>
            <a:p>
              <a:pPr algn="ctr" fontAlgn="base">
                <a:spcBef>
                  <a:spcPct val="0"/>
                </a:spcBef>
                <a:spcAft>
                  <a:spcPct val="0"/>
                </a:spcAft>
              </a:pPr>
              <a:r>
                <a:rPr lang="en-US" dirty="0">
                  <a:solidFill>
                    <a:srgbClr val="FFFFFF"/>
                  </a:solidFill>
                  <a:latin typeface="Gill Sans MT" pitchFamily="34" charset="0"/>
                </a:rPr>
                <a:t>at the same time!</a:t>
              </a:r>
            </a:p>
          </p:txBody>
        </p:sp>
        <p:cxnSp>
          <p:nvCxnSpPr>
            <p:cNvPr id="248901" name="AutoShape 69"/>
            <p:cNvCxnSpPr>
              <a:cxnSpLocks noChangeShapeType="1"/>
              <a:stCxn id="248900" idx="3"/>
              <a:endCxn id="248894" idx="2"/>
            </p:cNvCxnSpPr>
            <p:nvPr/>
          </p:nvCxnSpPr>
          <p:spPr bwMode="auto">
            <a:xfrm flipV="1">
              <a:off x="2280" y="3072"/>
              <a:ext cx="144" cy="408"/>
            </a:xfrm>
            <a:prstGeom prst="curvedConnector2">
              <a:avLst/>
            </a:prstGeom>
            <a:noFill/>
            <a:ln w="9525">
              <a:solidFill>
                <a:schemeClr val="tx1"/>
              </a:solidFill>
              <a:round/>
              <a:headEnd/>
              <a:tailEnd type="triangle" w="med" len="med"/>
            </a:ln>
            <a:effectLst/>
          </p:spPr>
        </p:cxnSp>
        <p:cxnSp>
          <p:nvCxnSpPr>
            <p:cNvPr id="248902" name="AutoShape 70"/>
            <p:cNvCxnSpPr>
              <a:cxnSpLocks noChangeShapeType="1"/>
              <a:stCxn id="248900" idx="3"/>
              <a:endCxn id="248886" idx="2"/>
            </p:cNvCxnSpPr>
            <p:nvPr/>
          </p:nvCxnSpPr>
          <p:spPr bwMode="auto">
            <a:xfrm flipV="1">
              <a:off x="2280" y="3072"/>
              <a:ext cx="816" cy="408"/>
            </a:xfrm>
            <a:prstGeom prst="curvedConnector2">
              <a:avLst/>
            </a:prstGeom>
            <a:noFill/>
            <a:ln w="9525">
              <a:solidFill>
                <a:schemeClr val="tx1"/>
              </a:solidFill>
              <a:round/>
              <a:headEnd/>
              <a:tailEnd type="triangle" w="med" len="med"/>
            </a:ln>
            <a:effectLst/>
          </p:spPr>
        </p:cxnSp>
        <p:cxnSp>
          <p:nvCxnSpPr>
            <p:cNvPr id="248903" name="AutoShape 71"/>
            <p:cNvCxnSpPr>
              <a:cxnSpLocks noChangeShapeType="1"/>
              <a:stCxn id="248900" idx="3"/>
              <a:endCxn id="248875" idx="2"/>
            </p:cNvCxnSpPr>
            <p:nvPr/>
          </p:nvCxnSpPr>
          <p:spPr bwMode="auto">
            <a:xfrm flipV="1">
              <a:off x="2280" y="3072"/>
              <a:ext cx="1488" cy="408"/>
            </a:xfrm>
            <a:prstGeom prst="curvedConnector2">
              <a:avLst/>
            </a:prstGeom>
            <a:noFill/>
            <a:ln w="9525">
              <a:solidFill>
                <a:schemeClr val="tx1"/>
              </a:solidFill>
              <a:round/>
              <a:headEnd/>
              <a:tailEnd type="triangle" w="med" len="med"/>
            </a:ln>
            <a:effectLst/>
          </p:spPr>
        </p:cxnSp>
      </p:grpSp>
      <p:sp>
        <p:nvSpPr>
          <p:cNvPr id="55" name="Text Box 44"/>
          <p:cNvSpPr txBox="1">
            <a:spLocks noChangeArrowheads="1"/>
          </p:cNvSpPr>
          <p:nvPr/>
        </p:nvSpPr>
        <p:spPr bwMode="auto">
          <a:xfrm>
            <a:off x="622233" y="1844824"/>
            <a:ext cx="1933543" cy="369332"/>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dirty="0">
                <a:solidFill>
                  <a:srgbClr val="000000"/>
                </a:solidFill>
                <a:latin typeface="Gill Sans MT" pitchFamily="34" charset="0"/>
              </a:rPr>
              <a:t>4-wide superscalar</a:t>
            </a:r>
          </a:p>
        </p:txBody>
      </p:sp>
    </p:spTree>
    <p:extLst>
      <p:ext uri="{BB962C8B-B14F-4D97-AF65-F5344CB8AC3E}">
        <p14:creationId xmlns:p14="http://schemas.microsoft.com/office/powerpoint/2010/main" val="6086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89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normAutofit fontScale="90000"/>
          </a:bodyPr>
          <a:lstStyle/>
          <a:p>
            <a:r>
              <a:rPr lang="en-US" dirty="0"/>
              <a:t>Branch </a:t>
            </a:r>
            <a:r>
              <a:rPr lang="en-US" dirty="0" err="1"/>
              <a:t>Mispredictions</a:t>
            </a:r>
            <a:r>
              <a:rPr lang="en-US" dirty="0"/>
              <a:t> in the Pipeline (2/2)</a:t>
            </a:r>
          </a:p>
        </p:txBody>
      </p:sp>
      <p:sp>
        <p:nvSpPr>
          <p:cNvPr id="250885" name="Rectangle 5"/>
          <p:cNvSpPr>
            <a:spLocks noChangeArrowheads="1"/>
          </p:cNvSpPr>
          <p:nvPr/>
        </p:nvSpPr>
        <p:spPr bwMode="auto">
          <a:xfrm>
            <a:off x="990600" y="1954187"/>
            <a:ext cx="609600" cy="3048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IF</a:t>
            </a:r>
          </a:p>
        </p:txBody>
      </p:sp>
      <p:sp>
        <p:nvSpPr>
          <p:cNvPr id="250886" name="Rectangle 6"/>
          <p:cNvSpPr>
            <a:spLocks noChangeArrowheads="1"/>
          </p:cNvSpPr>
          <p:nvPr/>
        </p:nvSpPr>
        <p:spPr bwMode="auto">
          <a:xfrm>
            <a:off x="990600" y="2348880"/>
            <a:ext cx="609600" cy="3048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ID</a:t>
            </a:r>
          </a:p>
        </p:txBody>
      </p:sp>
      <p:sp>
        <p:nvSpPr>
          <p:cNvPr id="250887" name="Rectangle 7"/>
          <p:cNvSpPr>
            <a:spLocks noChangeArrowheads="1"/>
          </p:cNvSpPr>
          <p:nvPr/>
        </p:nvSpPr>
        <p:spPr bwMode="auto">
          <a:xfrm>
            <a:off x="990600" y="4060304"/>
            <a:ext cx="609600" cy="3048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DP</a:t>
            </a:r>
          </a:p>
        </p:txBody>
      </p:sp>
      <p:sp>
        <p:nvSpPr>
          <p:cNvPr id="250888" name="Rectangle 8"/>
          <p:cNvSpPr>
            <a:spLocks noChangeArrowheads="1"/>
          </p:cNvSpPr>
          <p:nvPr/>
        </p:nvSpPr>
        <p:spPr bwMode="auto">
          <a:xfrm>
            <a:off x="990600" y="4941168"/>
            <a:ext cx="609600" cy="3048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EX</a:t>
            </a:r>
          </a:p>
        </p:txBody>
      </p:sp>
      <p:sp>
        <p:nvSpPr>
          <p:cNvPr id="250889" name="Text Box 9"/>
          <p:cNvSpPr txBox="1">
            <a:spLocks noChangeArrowheads="1"/>
          </p:cNvSpPr>
          <p:nvPr/>
        </p:nvSpPr>
        <p:spPr bwMode="auto">
          <a:xfrm>
            <a:off x="1741879" y="1866900"/>
            <a:ext cx="3754489"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Direction prediction, target prediction</a:t>
            </a:r>
          </a:p>
        </p:txBody>
      </p:sp>
      <p:sp>
        <p:nvSpPr>
          <p:cNvPr id="250890" name="Text Box 10"/>
          <p:cNvSpPr txBox="1">
            <a:spLocks noChangeArrowheads="1"/>
          </p:cNvSpPr>
          <p:nvPr/>
        </p:nvSpPr>
        <p:spPr bwMode="auto">
          <a:xfrm>
            <a:off x="1757754" y="2287588"/>
            <a:ext cx="6054606"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dirty="0">
                <a:solidFill>
                  <a:srgbClr val="000000"/>
                </a:solidFill>
                <a:latin typeface="Gill Sans MT" pitchFamily="34" charset="0"/>
              </a:rPr>
              <a:t>We know if branch is return, indirect jump, or phantom branch</a:t>
            </a:r>
          </a:p>
        </p:txBody>
      </p:sp>
      <p:sp>
        <p:nvSpPr>
          <p:cNvPr id="250891" name="Rectangle 11"/>
          <p:cNvSpPr>
            <a:spLocks noChangeArrowheads="1"/>
          </p:cNvSpPr>
          <p:nvPr/>
        </p:nvSpPr>
        <p:spPr bwMode="auto">
          <a:xfrm>
            <a:off x="3861266" y="2895600"/>
            <a:ext cx="609600" cy="3048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RAS</a:t>
            </a:r>
          </a:p>
        </p:txBody>
      </p:sp>
      <p:sp>
        <p:nvSpPr>
          <p:cNvPr id="250892" name="Rectangle 12"/>
          <p:cNvSpPr>
            <a:spLocks noChangeArrowheads="1"/>
          </p:cNvSpPr>
          <p:nvPr/>
        </p:nvSpPr>
        <p:spPr bwMode="auto">
          <a:xfrm>
            <a:off x="4941386" y="2895600"/>
            <a:ext cx="609600" cy="3048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err="1">
                <a:solidFill>
                  <a:srgbClr val="000000"/>
                </a:solidFill>
                <a:latin typeface="Gill Sans MT" pitchFamily="34" charset="0"/>
              </a:rPr>
              <a:t>iBTB</a:t>
            </a:r>
            <a:endParaRPr lang="en-US" dirty="0">
              <a:solidFill>
                <a:srgbClr val="000000"/>
              </a:solidFill>
              <a:latin typeface="Gill Sans MT" pitchFamily="34" charset="0"/>
            </a:endParaRPr>
          </a:p>
        </p:txBody>
      </p:sp>
      <p:sp>
        <p:nvSpPr>
          <p:cNvPr id="250893" name="Line 13"/>
          <p:cNvSpPr>
            <a:spLocks noChangeShapeType="1"/>
          </p:cNvSpPr>
          <p:nvPr/>
        </p:nvSpPr>
        <p:spPr bwMode="auto">
          <a:xfrm>
            <a:off x="4166066" y="2590800"/>
            <a:ext cx="0" cy="228600"/>
          </a:xfrm>
          <a:prstGeom prst="line">
            <a:avLst/>
          </a:prstGeom>
          <a:noFill/>
          <a:ln w="9525">
            <a:solidFill>
              <a:schemeClr val="tx1"/>
            </a:solidFill>
            <a:round/>
            <a:headEnd/>
            <a:tailEnd type="triangle" w="med" len="me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0894" name="Line 14"/>
          <p:cNvSpPr>
            <a:spLocks noChangeShapeType="1"/>
          </p:cNvSpPr>
          <p:nvPr/>
        </p:nvSpPr>
        <p:spPr bwMode="auto">
          <a:xfrm>
            <a:off x="5246186" y="2590800"/>
            <a:ext cx="0" cy="228600"/>
          </a:xfrm>
          <a:prstGeom prst="line">
            <a:avLst/>
          </a:prstGeom>
          <a:noFill/>
          <a:ln w="9525">
            <a:solidFill>
              <a:schemeClr val="tx1"/>
            </a:solidFill>
            <a:round/>
            <a:headEnd/>
            <a:tailEnd type="triangle" w="med" len="me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0898" name="Text Box 18"/>
          <p:cNvSpPr txBox="1">
            <a:spLocks noChangeArrowheads="1"/>
          </p:cNvSpPr>
          <p:nvPr/>
        </p:nvSpPr>
        <p:spPr bwMode="auto">
          <a:xfrm>
            <a:off x="1687904" y="3962400"/>
            <a:ext cx="5049524" cy="861774"/>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dirty="0">
                <a:solidFill>
                  <a:srgbClr val="000000"/>
                </a:solidFill>
                <a:latin typeface="Gill Sans MT" pitchFamily="34" charset="0"/>
              </a:rPr>
              <a:t>If indirect target, can potentially read target from RF</a:t>
            </a:r>
          </a:p>
          <a:p>
            <a:pPr fontAlgn="base">
              <a:spcBef>
                <a:spcPct val="0"/>
              </a:spcBef>
              <a:spcAft>
                <a:spcPct val="0"/>
              </a:spcAft>
            </a:pPr>
            <a:r>
              <a:rPr lang="en-US" sz="1600" dirty="0">
                <a:solidFill>
                  <a:srgbClr val="CC0099"/>
                </a:solidFill>
                <a:latin typeface="Gill Sans MT" pitchFamily="34" charset="0"/>
              </a:rPr>
              <a:t>Squash instructions in BP, L1-I, and ID</a:t>
            </a:r>
          </a:p>
          <a:p>
            <a:pPr fontAlgn="base">
              <a:spcBef>
                <a:spcPct val="0"/>
              </a:spcBef>
              <a:spcAft>
                <a:spcPct val="0"/>
              </a:spcAft>
            </a:pPr>
            <a:r>
              <a:rPr lang="en-US" sz="1600" dirty="0">
                <a:solidFill>
                  <a:srgbClr val="CC0099"/>
                </a:solidFill>
                <a:latin typeface="Gill Sans MT" pitchFamily="34" charset="0"/>
              </a:rPr>
              <a:t>Re-steer BP to target from RF</a:t>
            </a:r>
          </a:p>
        </p:txBody>
      </p:sp>
      <p:sp>
        <p:nvSpPr>
          <p:cNvPr id="250899" name="Text Box 19"/>
          <p:cNvSpPr txBox="1">
            <a:spLocks noChangeArrowheads="1"/>
          </p:cNvSpPr>
          <p:nvPr/>
        </p:nvSpPr>
        <p:spPr bwMode="auto">
          <a:xfrm>
            <a:off x="1681554" y="4859338"/>
            <a:ext cx="5423216" cy="861774"/>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dirty="0">
                <a:solidFill>
                  <a:srgbClr val="000000"/>
                </a:solidFill>
                <a:latin typeface="Gill Sans MT" pitchFamily="34" charset="0"/>
              </a:rPr>
              <a:t>Detect wrong direction or wrong target (indirect)</a:t>
            </a:r>
          </a:p>
          <a:p>
            <a:pPr fontAlgn="base">
              <a:spcBef>
                <a:spcPct val="0"/>
              </a:spcBef>
              <a:spcAft>
                <a:spcPct val="0"/>
              </a:spcAft>
            </a:pPr>
            <a:r>
              <a:rPr lang="en-US" sz="1600" dirty="0">
                <a:solidFill>
                  <a:srgbClr val="CC0099"/>
                </a:solidFill>
                <a:latin typeface="Gill Sans MT" pitchFamily="34" charset="0"/>
              </a:rPr>
              <a:t>Squash instructions in BP, L1-I, ID and DP, </a:t>
            </a:r>
            <a:r>
              <a:rPr lang="en-US" sz="1600" b="1" i="1" dirty="0">
                <a:solidFill>
                  <a:srgbClr val="CC0099"/>
                </a:solidFill>
                <a:latin typeface="Gill Sans MT" pitchFamily="34" charset="0"/>
              </a:rPr>
              <a:t>plus rest of pipeline</a:t>
            </a:r>
          </a:p>
          <a:p>
            <a:pPr fontAlgn="base">
              <a:spcBef>
                <a:spcPct val="0"/>
              </a:spcBef>
              <a:spcAft>
                <a:spcPct val="0"/>
              </a:spcAft>
            </a:pPr>
            <a:r>
              <a:rPr lang="en-US" sz="1600" dirty="0">
                <a:solidFill>
                  <a:srgbClr val="CC0099"/>
                </a:solidFill>
                <a:latin typeface="Gill Sans MT" pitchFamily="34" charset="0"/>
              </a:rPr>
              <a:t>Re-steer BP to correct next PC</a:t>
            </a:r>
          </a:p>
        </p:txBody>
      </p:sp>
      <p:sp>
        <p:nvSpPr>
          <p:cNvPr id="250895" name="Text Box 15"/>
          <p:cNvSpPr txBox="1">
            <a:spLocks noChangeArrowheads="1"/>
          </p:cNvSpPr>
          <p:nvPr/>
        </p:nvSpPr>
        <p:spPr bwMode="auto">
          <a:xfrm>
            <a:off x="3094906" y="3278188"/>
            <a:ext cx="3695050" cy="584775"/>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sz="1600" dirty="0">
                <a:solidFill>
                  <a:srgbClr val="CC0099"/>
                </a:solidFill>
                <a:latin typeface="Gill Sans MT" pitchFamily="34" charset="0"/>
              </a:rPr>
              <a:t>Squash instructions in BP and L1-I-lookup</a:t>
            </a:r>
          </a:p>
          <a:p>
            <a:pPr algn="ctr" fontAlgn="base">
              <a:spcBef>
                <a:spcPct val="0"/>
              </a:spcBef>
              <a:spcAft>
                <a:spcPct val="0"/>
              </a:spcAft>
            </a:pPr>
            <a:r>
              <a:rPr lang="en-US" sz="1600" dirty="0">
                <a:solidFill>
                  <a:srgbClr val="CC0099"/>
                </a:solidFill>
                <a:latin typeface="Gill Sans MT" pitchFamily="34" charset="0"/>
              </a:rPr>
              <a:t>Re-steer BP to new target from RAS/</a:t>
            </a:r>
            <a:r>
              <a:rPr lang="en-US" sz="1600" dirty="0" err="1">
                <a:solidFill>
                  <a:srgbClr val="CC0099"/>
                </a:solidFill>
                <a:latin typeface="Gill Sans MT" pitchFamily="34" charset="0"/>
              </a:rPr>
              <a:t>iBTB</a:t>
            </a:r>
            <a:endParaRPr lang="en-US" sz="1600" dirty="0">
              <a:solidFill>
                <a:srgbClr val="CC0099"/>
              </a:solidFill>
              <a:latin typeface="Gill Sans MT" pitchFamily="34" charset="0"/>
            </a:endParaRPr>
          </a:p>
        </p:txBody>
      </p:sp>
    </p:spTree>
    <p:extLst>
      <p:ext uri="{BB962C8B-B14F-4D97-AF65-F5344CB8AC3E}">
        <p14:creationId xmlns:p14="http://schemas.microsoft.com/office/powerpoint/2010/main" val="4090016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normAutofit fontScale="90000"/>
          </a:bodyPr>
          <a:lstStyle/>
          <a:p>
            <a:r>
              <a:rPr lang="en-US"/>
              <a:t>Phantom Branches</a:t>
            </a:r>
          </a:p>
        </p:txBody>
      </p:sp>
      <p:sp>
        <p:nvSpPr>
          <p:cNvPr id="254979" name="Rectangle 3"/>
          <p:cNvSpPr>
            <a:spLocks noGrp="1" noChangeArrowheads="1"/>
          </p:cNvSpPr>
          <p:nvPr>
            <p:ph idx="1"/>
          </p:nvPr>
        </p:nvSpPr>
        <p:spPr/>
        <p:txBody>
          <a:bodyPr/>
          <a:lstStyle/>
          <a:p>
            <a:r>
              <a:rPr lang="en-US"/>
              <a:t>May occur when performing multiple bpreds</a:t>
            </a:r>
          </a:p>
        </p:txBody>
      </p:sp>
      <p:sp>
        <p:nvSpPr>
          <p:cNvPr id="254980" name="Text Box 4"/>
          <p:cNvSpPr txBox="1">
            <a:spLocks noChangeArrowheads="1"/>
          </p:cNvSpPr>
          <p:nvPr/>
        </p:nvSpPr>
        <p:spPr bwMode="auto">
          <a:xfrm>
            <a:off x="1314450" y="2474913"/>
            <a:ext cx="465192" cy="369332"/>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a:solidFill>
                  <a:srgbClr val="000000"/>
                </a:solidFill>
                <a:latin typeface="Gill Sans MT" pitchFamily="34" charset="0"/>
              </a:rPr>
              <a:t>PC</a:t>
            </a:r>
          </a:p>
        </p:txBody>
      </p:sp>
      <p:sp>
        <p:nvSpPr>
          <p:cNvPr id="254981" name="Rectangle 5"/>
          <p:cNvSpPr>
            <a:spLocks noChangeArrowheads="1"/>
          </p:cNvSpPr>
          <p:nvPr/>
        </p:nvSpPr>
        <p:spPr bwMode="auto">
          <a:xfrm>
            <a:off x="2286000" y="2589213"/>
            <a:ext cx="762000" cy="12192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BPred</a:t>
            </a:r>
          </a:p>
        </p:txBody>
      </p:sp>
      <p:cxnSp>
        <p:nvCxnSpPr>
          <p:cNvPr id="254982" name="AutoShape 6"/>
          <p:cNvCxnSpPr>
            <a:cxnSpLocks noChangeShapeType="1"/>
            <a:stCxn id="254980" idx="3"/>
            <a:endCxn id="254981" idx="1"/>
          </p:cNvCxnSpPr>
          <p:nvPr/>
        </p:nvCxnSpPr>
        <p:spPr bwMode="auto">
          <a:xfrm>
            <a:off x="1779642" y="2659579"/>
            <a:ext cx="506358" cy="539234"/>
          </a:xfrm>
          <a:prstGeom prst="bentConnector3">
            <a:avLst>
              <a:gd name="adj1" fmla="val 50000"/>
            </a:avLst>
          </a:prstGeom>
          <a:noFill/>
          <a:ln w="9525">
            <a:solidFill>
              <a:schemeClr val="tx1"/>
            </a:solidFill>
            <a:miter lim="800000"/>
            <a:headEnd/>
            <a:tailEnd type="triangle" w="med" len="med"/>
          </a:ln>
          <a:effectLst/>
        </p:spPr>
      </p:cxnSp>
      <p:sp>
        <p:nvSpPr>
          <p:cNvPr id="254986" name="Rectangle 10"/>
          <p:cNvSpPr>
            <a:spLocks noChangeArrowheads="1"/>
          </p:cNvSpPr>
          <p:nvPr/>
        </p:nvSpPr>
        <p:spPr bwMode="auto">
          <a:xfrm>
            <a:off x="4876800" y="2589213"/>
            <a:ext cx="381000" cy="381000"/>
          </a:xfrm>
          <a:prstGeom prst="rect">
            <a:avLst/>
          </a:prstGeom>
          <a:solidFill>
            <a:srgbClr val="FF99CC"/>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T</a:t>
            </a:r>
          </a:p>
        </p:txBody>
      </p:sp>
      <p:cxnSp>
        <p:nvCxnSpPr>
          <p:cNvPr id="254987" name="AutoShape 11"/>
          <p:cNvCxnSpPr>
            <a:cxnSpLocks noChangeShapeType="1"/>
            <a:stCxn id="254981" idx="2"/>
            <a:endCxn id="254983" idx="1"/>
          </p:cNvCxnSpPr>
          <p:nvPr/>
        </p:nvCxnSpPr>
        <p:spPr bwMode="auto">
          <a:xfrm rot="5400000" flipH="1" flipV="1">
            <a:off x="2686050" y="2760663"/>
            <a:ext cx="1028700" cy="1066800"/>
          </a:xfrm>
          <a:prstGeom prst="bentConnector4">
            <a:avLst>
              <a:gd name="adj1" fmla="val -22222"/>
              <a:gd name="adj2" fmla="val 67856"/>
            </a:avLst>
          </a:prstGeom>
          <a:noFill/>
          <a:ln w="9525">
            <a:solidFill>
              <a:schemeClr val="tx1"/>
            </a:solidFill>
            <a:miter lim="800000"/>
            <a:headEnd/>
            <a:tailEnd type="triangle" w="med" len="med"/>
          </a:ln>
          <a:effectLst/>
        </p:spPr>
      </p:cxnSp>
      <p:sp>
        <p:nvSpPr>
          <p:cNvPr id="254988" name="Text Box 12"/>
          <p:cNvSpPr txBox="1">
            <a:spLocks noChangeArrowheads="1"/>
          </p:cNvSpPr>
          <p:nvPr/>
        </p:nvSpPr>
        <p:spPr bwMode="auto">
          <a:xfrm>
            <a:off x="5438775" y="2286000"/>
            <a:ext cx="2555251" cy="923330"/>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a:solidFill>
                  <a:srgbClr val="000000"/>
                </a:solidFill>
                <a:latin typeface="Gill Sans MT" pitchFamily="34" charset="0"/>
              </a:rPr>
              <a:t>4 preds corresponding to</a:t>
            </a:r>
          </a:p>
          <a:p>
            <a:pPr algn="ctr" fontAlgn="base">
              <a:spcBef>
                <a:spcPct val="0"/>
              </a:spcBef>
              <a:spcAft>
                <a:spcPct val="0"/>
              </a:spcAft>
            </a:pPr>
            <a:r>
              <a:rPr lang="en-US">
                <a:solidFill>
                  <a:srgbClr val="000000"/>
                </a:solidFill>
                <a:latin typeface="Gill Sans MT" pitchFamily="34" charset="0"/>
              </a:rPr>
              <a:t>4 possible branches in</a:t>
            </a:r>
          </a:p>
          <a:p>
            <a:pPr algn="ctr" fontAlgn="base">
              <a:spcBef>
                <a:spcPct val="0"/>
              </a:spcBef>
              <a:spcAft>
                <a:spcPct val="0"/>
              </a:spcAft>
            </a:pPr>
            <a:r>
              <a:rPr lang="en-US">
                <a:solidFill>
                  <a:srgbClr val="000000"/>
                </a:solidFill>
                <a:latin typeface="Gill Sans MT" pitchFamily="34" charset="0"/>
              </a:rPr>
              <a:t>the fetch group</a:t>
            </a:r>
          </a:p>
        </p:txBody>
      </p:sp>
      <p:grpSp>
        <p:nvGrpSpPr>
          <p:cNvPr id="255007" name="Group 31"/>
          <p:cNvGrpSpPr>
            <a:grpSpLocks/>
          </p:cNvGrpSpPr>
          <p:nvPr/>
        </p:nvGrpSpPr>
        <p:grpSpPr bwMode="auto">
          <a:xfrm>
            <a:off x="5486400" y="3351213"/>
            <a:ext cx="2438400" cy="1066800"/>
            <a:chOff x="3456" y="2160"/>
            <a:chExt cx="1536" cy="768"/>
          </a:xfrm>
        </p:grpSpPr>
        <p:sp>
          <p:nvSpPr>
            <p:cNvPr id="254994" name="Line 18"/>
            <p:cNvSpPr>
              <a:spLocks noChangeShapeType="1"/>
            </p:cNvSpPr>
            <p:nvPr/>
          </p:nvSpPr>
          <p:spPr bwMode="auto">
            <a:xfrm>
              <a:off x="3648" y="2496"/>
              <a:ext cx="0" cy="192"/>
            </a:xfrm>
            <a:prstGeom prst="line">
              <a:avLst/>
            </a:prstGeom>
            <a:noFill/>
            <a:ln w="9525">
              <a:solidFill>
                <a:schemeClr val="tx1"/>
              </a:solidFill>
              <a:round/>
              <a:headEnd/>
              <a:tailEnd type="triangle" w="med" len="me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4995" name="Line 19"/>
            <p:cNvSpPr>
              <a:spLocks noChangeShapeType="1"/>
            </p:cNvSpPr>
            <p:nvPr/>
          </p:nvSpPr>
          <p:spPr bwMode="auto">
            <a:xfrm>
              <a:off x="4032" y="2496"/>
              <a:ext cx="0" cy="192"/>
            </a:xfrm>
            <a:prstGeom prst="line">
              <a:avLst/>
            </a:prstGeom>
            <a:noFill/>
            <a:ln w="9525">
              <a:solidFill>
                <a:schemeClr val="tx1"/>
              </a:solidFill>
              <a:round/>
              <a:headEnd/>
              <a:tailEnd type="triangle" w="med" len="me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4996" name="Line 20"/>
            <p:cNvSpPr>
              <a:spLocks noChangeShapeType="1"/>
            </p:cNvSpPr>
            <p:nvPr/>
          </p:nvSpPr>
          <p:spPr bwMode="auto">
            <a:xfrm>
              <a:off x="4416" y="2496"/>
              <a:ext cx="0" cy="192"/>
            </a:xfrm>
            <a:prstGeom prst="line">
              <a:avLst/>
            </a:prstGeom>
            <a:noFill/>
            <a:ln w="9525">
              <a:solidFill>
                <a:schemeClr val="tx1"/>
              </a:solidFill>
              <a:round/>
              <a:headEnd/>
              <a:tailEnd type="triangle" w="med" len="me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4997" name="Line 21"/>
            <p:cNvSpPr>
              <a:spLocks noChangeShapeType="1"/>
            </p:cNvSpPr>
            <p:nvPr/>
          </p:nvSpPr>
          <p:spPr bwMode="auto">
            <a:xfrm>
              <a:off x="4800" y="2496"/>
              <a:ext cx="0" cy="192"/>
            </a:xfrm>
            <a:prstGeom prst="line">
              <a:avLst/>
            </a:prstGeom>
            <a:noFill/>
            <a:ln w="9525">
              <a:solidFill>
                <a:schemeClr val="tx1"/>
              </a:solidFill>
              <a:round/>
              <a:headEnd/>
              <a:tailEnd type="triangle" w="med" len="me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4989" name="Rectangle 13"/>
            <p:cNvSpPr>
              <a:spLocks noChangeArrowheads="1"/>
            </p:cNvSpPr>
            <p:nvPr/>
          </p:nvSpPr>
          <p:spPr bwMode="auto">
            <a:xfrm>
              <a:off x="3456" y="2160"/>
              <a:ext cx="1536" cy="336"/>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000000"/>
                  </a:solidFill>
                  <a:latin typeface="Gill Sans MT" pitchFamily="34" charset="0"/>
                </a:rPr>
                <a:t>L1-I</a:t>
              </a:r>
            </a:p>
          </p:txBody>
        </p:sp>
        <p:sp>
          <p:nvSpPr>
            <p:cNvPr id="254993" name="Rectangle 17"/>
            <p:cNvSpPr>
              <a:spLocks noChangeArrowheads="1"/>
            </p:cNvSpPr>
            <p:nvPr/>
          </p:nvSpPr>
          <p:spPr bwMode="auto">
            <a:xfrm>
              <a:off x="4608" y="2688"/>
              <a:ext cx="384" cy="240"/>
            </a:xfrm>
            <a:prstGeom prst="rect">
              <a:avLst/>
            </a:prstGeom>
            <a:solidFill>
              <a:srgbClr val="FF99CC"/>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BR</a:t>
              </a:r>
            </a:p>
          </p:txBody>
        </p:sp>
        <p:sp>
          <p:nvSpPr>
            <p:cNvPr id="254992" name="Rectangle 16"/>
            <p:cNvSpPr>
              <a:spLocks noChangeArrowheads="1"/>
            </p:cNvSpPr>
            <p:nvPr/>
          </p:nvSpPr>
          <p:spPr bwMode="auto">
            <a:xfrm>
              <a:off x="4224" y="2688"/>
              <a:ext cx="384" cy="24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000000"/>
                  </a:solidFill>
                  <a:latin typeface="Gill Sans MT" pitchFamily="34" charset="0"/>
                </a:rPr>
                <a:t>XOR</a:t>
              </a:r>
            </a:p>
          </p:txBody>
        </p:sp>
        <p:sp>
          <p:nvSpPr>
            <p:cNvPr id="254991" name="Rectangle 15"/>
            <p:cNvSpPr>
              <a:spLocks noChangeArrowheads="1"/>
            </p:cNvSpPr>
            <p:nvPr/>
          </p:nvSpPr>
          <p:spPr bwMode="auto">
            <a:xfrm>
              <a:off x="3840" y="2688"/>
              <a:ext cx="384" cy="240"/>
            </a:xfrm>
            <a:prstGeom prst="rect">
              <a:avLst/>
            </a:prstGeom>
            <a:solidFill>
              <a:srgbClr val="FF99CC"/>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BR</a:t>
              </a:r>
            </a:p>
          </p:txBody>
        </p:sp>
        <p:sp>
          <p:nvSpPr>
            <p:cNvPr id="254990" name="Rectangle 14"/>
            <p:cNvSpPr>
              <a:spLocks noChangeArrowheads="1"/>
            </p:cNvSpPr>
            <p:nvPr/>
          </p:nvSpPr>
          <p:spPr bwMode="auto">
            <a:xfrm>
              <a:off x="3456" y="2688"/>
              <a:ext cx="384" cy="24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000000"/>
                  </a:solidFill>
                  <a:latin typeface="Gill Sans MT" pitchFamily="34" charset="0"/>
                </a:rPr>
                <a:t>ADD</a:t>
              </a:r>
            </a:p>
          </p:txBody>
        </p:sp>
      </p:grpSp>
      <p:sp>
        <p:nvSpPr>
          <p:cNvPr id="254998" name="Text Box 22"/>
          <p:cNvSpPr txBox="1">
            <a:spLocks noChangeArrowheads="1"/>
          </p:cNvSpPr>
          <p:nvPr/>
        </p:nvSpPr>
        <p:spPr bwMode="auto">
          <a:xfrm>
            <a:off x="3675063" y="2323700"/>
            <a:ext cx="304892" cy="307777"/>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sz="1400">
                <a:solidFill>
                  <a:srgbClr val="000000"/>
                </a:solidFill>
                <a:latin typeface="Gill Sans MT" pitchFamily="34" charset="0"/>
              </a:rPr>
              <a:t>A</a:t>
            </a:r>
          </a:p>
        </p:txBody>
      </p:sp>
      <p:sp>
        <p:nvSpPr>
          <p:cNvPr id="254999" name="Text Box 23"/>
          <p:cNvSpPr txBox="1">
            <a:spLocks noChangeArrowheads="1"/>
          </p:cNvSpPr>
          <p:nvPr/>
        </p:nvSpPr>
        <p:spPr bwMode="auto">
          <a:xfrm>
            <a:off x="4051300" y="2323700"/>
            <a:ext cx="285656" cy="307777"/>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sz="1400">
                <a:solidFill>
                  <a:srgbClr val="000000"/>
                </a:solidFill>
                <a:latin typeface="Gill Sans MT" pitchFamily="34" charset="0"/>
              </a:rPr>
              <a:t>B</a:t>
            </a:r>
          </a:p>
        </p:txBody>
      </p:sp>
      <p:sp>
        <p:nvSpPr>
          <p:cNvPr id="255000" name="Text Box 24"/>
          <p:cNvSpPr txBox="1">
            <a:spLocks noChangeArrowheads="1"/>
          </p:cNvSpPr>
          <p:nvPr/>
        </p:nvSpPr>
        <p:spPr bwMode="auto">
          <a:xfrm>
            <a:off x="4435475" y="2323700"/>
            <a:ext cx="311304" cy="307777"/>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sz="1400">
                <a:solidFill>
                  <a:srgbClr val="000000"/>
                </a:solidFill>
                <a:latin typeface="Gill Sans MT" pitchFamily="34" charset="0"/>
              </a:rPr>
              <a:t>C</a:t>
            </a:r>
          </a:p>
        </p:txBody>
      </p:sp>
      <p:sp>
        <p:nvSpPr>
          <p:cNvPr id="255001" name="Text Box 25"/>
          <p:cNvSpPr txBox="1">
            <a:spLocks noChangeArrowheads="1"/>
          </p:cNvSpPr>
          <p:nvPr/>
        </p:nvSpPr>
        <p:spPr bwMode="auto">
          <a:xfrm>
            <a:off x="4813300" y="2323700"/>
            <a:ext cx="319319" cy="307777"/>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sz="1400">
                <a:solidFill>
                  <a:srgbClr val="000000"/>
                </a:solidFill>
                <a:latin typeface="Gill Sans MT" pitchFamily="34" charset="0"/>
              </a:rPr>
              <a:t>D</a:t>
            </a:r>
          </a:p>
        </p:txBody>
      </p:sp>
      <p:sp>
        <p:nvSpPr>
          <p:cNvPr id="255002" name="Line 26"/>
          <p:cNvSpPr>
            <a:spLocks noChangeShapeType="1"/>
          </p:cNvSpPr>
          <p:nvPr/>
        </p:nvSpPr>
        <p:spPr bwMode="auto">
          <a:xfrm>
            <a:off x="4724400" y="2970213"/>
            <a:ext cx="0" cy="304800"/>
          </a:xfrm>
          <a:prstGeom prst="line">
            <a:avLst/>
          </a:prstGeom>
          <a:noFill/>
          <a:ln w="9525">
            <a:solidFill>
              <a:schemeClr val="tx1"/>
            </a:solidFill>
            <a:round/>
            <a:headEnd/>
            <a:tailEnd type="triangle" w="med" len="me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5003" name="Text Box 27"/>
          <p:cNvSpPr txBox="1">
            <a:spLocks noChangeArrowheads="1"/>
          </p:cNvSpPr>
          <p:nvPr/>
        </p:nvSpPr>
        <p:spPr bwMode="auto">
          <a:xfrm>
            <a:off x="4587875" y="3200400"/>
            <a:ext cx="311304" cy="307777"/>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sz="1400">
                <a:solidFill>
                  <a:srgbClr val="000000"/>
                </a:solidFill>
                <a:latin typeface="Gill Sans MT" pitchFamily="34" charset="0"/>
              </a:rPr>
              <a:t>X</a:t>
            </a:r>
          </a:p>
        </p:txBody>
      </p:sp>
      <p:sp>
        <p:nvSpPr>
          <p:cNvPr id="255004" name="Line 28"/>
          <p:cNvSpPr>
            <a:spLocks noChangeShapeType="1"/>
          </p:cNvSpPr>
          <p:nvPr/>
        </p:nvSpPr>
        <p:spPr bwMode="auto">
          <a:xfrm>
            <a:off x="5105400" y="2970213"/>
            <a:ext cx="0" cy="304800"/>
          </a:xfrm>
          <a:prstGeom prst="line">
            <a:avLst/>
          </a:prstGeom>
          <a:noFill/>
          <a:ln w="9525">
            <a:solidFill>
              <a:schemeClr val="tx1"/>
            </a:solidFill>
            <a:round/>
            <a:headEnd/>
            <a:tailEnd type="triangle" w="med" len="me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5005" name="Text Box 29"/>
          <p:cNvSpPr txBox="1">
            <a:spLocks noChangeArrowheads="1"/>
          </p:cNvSpPr>
          <p:nvPr/>
        </p:nvSpPr>
        <p:spPr bwMode="auto">
          <a:xfrm>
            <a:off x="4968875" y="3200400"/>
            <a:ext cx="300083" cy="307777"/>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sz="1400">
                <a:solidFill>
                  <a:srgbClr val="000000"/>
                </a:solidFill>
                <a:latin typeface="Gill Sans MT" pitchFamily="34" charset="0"/>
              </a:rPr>
              <a:t>Z</a:t>
            </a:r>
          </a:p>
        </p:txBody>
      </p:sp>
      <p:sp>
        <p:nvSpPr>
          <p:cNvPr id="255006" name="Text Box 30"/>
          <p:cNvSpPr txBox="1">
            <a:spLocks noChangeArrowheads="1"/>
          </p:cNvSpPr>
          <p:nvPr/>
        </p:nvSpPr>
        <p:spPr bwMode="auto">
          <a:xfrm>
            <a:off x="958850" y="4114800"/>
            <a:ext cx="3624647"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Fetch: AB</a:t>
            </a:r>
            <a:r>
              <a:rPr lang="en-US">
                <a:solidFill>
                  <a:srgbClr val="FF0000"/>
                </a:solidFill>
                <a:latin typeface="Gill Sans MT" pitchFamily="34" charset="0"/>
              </a:rPr>
              <a:t>C</a:t>
            </a:r>
            <a:r>
              <a:rPr lang="en-US">
                <a:solidFill>
                  <a:srgbClr val="000000"/>
                </a:solidFill>
                <a:latin typeface="Gill Sans MT" pitchFamily="34" charset="0"/>
              </a:rPr>
              <a:t>X… </a:t>
            </a:r>
            <a:r>
              <a:rPr lang="en-US" sz="1400">
                <a:solidFill>
                  <a:srgbClr val="000000"/>
                </a:solidFill>
                <a:latin typeface="Gill Sans MT" pitchFamily="34" charset="0"/>
              </a:rPr>
              <a:t>(C appears to be a branch)</a:t>
            </a:r>
          </a:p>
        </p:txBody>
      </p:sp>
      <p:sp>
        <p:nvSpPr>
          <p:cNvPr id="255008" name="Text Box 32"/>
          <p:cNvSpPr txBox="1">
            <a:spLocks noChangeArrowheads="1"/>
          </p:cNvSpPr>
          <p:nvPr/>
        </p:nvSpPr>
        <p:spPr bwMode="auto">
          <a:xfrm>
            <a:off x="990600" y="4572000"/>
            <a:ext cx="5773953" cy="1200329"/>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dirty="0">
                <a:solidFill>
                  <a:srgbClr val="000000"/>
                </a:solidFill>
                <a:latin typeface="Gill Sans MT" pitchFamily="34" charset="0"/>
              </a:rPr>
              <a:t>After fetch, we discover C cannot be taken because it is not</a:t>
            </a:r>
          </a:p>
          <a:p>
            <a:pPr fontAlgn="base">
              <a:spcBef>
                <a:spcPct val="0"/>
              </a:spcBef>
              <a:spcAft>
                <a:spcPct val="0"/>
              </a:spcAft>
            </a:pPr>
            <a:r>
              <a:rPr lang="en-US" dirty="0">
                <a:solidFill>
                  <a:srgbClr val="000000"/>
                </a:solidFill>
                <a:latin typeface="Gill Sans MT" pitchFamily="34" charset="0"/>
              </a:rPr>
              <a:t>even a branch!  This is a </a:t>
            </a:r>
            <a:r>
              <a:rPr lang="en-US" i="1" u="sng" dirty="0">
                <a:solidFill>
                  <a:srgbClr val="000000"/>
                </a:solidFill>
                <a:latin typeface="Gill Sans MT" pitchFamily="34" charset="0"/>
              </a:rPr>
              <a:t>phantom branch</a:t>
            </a:r>
            <a:r>
              <a:rPr lang="en-US" dirty="0">
                <a:solidFill>
                  <a:srgbClr val="000000"/>
                </a:solidFill>
                <a:latin typeface="Gill Sans MT" pitchFamily="34" charset="0"/>
              </a:rPr>
              <a:t>.</a:t>
            </a:r>
          </a:p>
          <a:p>
            <a:pPr fontAlgn="base">
              <a:spcBef>
                <a:spcPct val="0"/>
              </a:spcBef>
              <a:spcAft>
                <a:spcPct val="0"/>
              </a:spcAft>
            </a:pPr>
            <a:endParaRPr lang="en-US" dirty="0">
              <a:solidFill>
                <a:srgbClr val="000000"/>
              </a:solidFill>
              <a:latin typeface="Gill Sans MT" pitchFamily="34" charset="0"/>
            </a:endParaRPr>
          </a:p>
          <a:p>
            <a:pPr fontAlgn="base">
              <a:spcBef>
                <a:spcPct val="0"/>
              </a:spcBef>
              <a:spcAft>
                <a:spcPct val="0"/>
              </a:spcAft>
            </a:pPr>
            <a:r>
              <a:rPr lang="en-US" dirty="0">
                <a:solidFill>
                  <a:srgbClr val="000000"/>
                </a:solidFill>
                <a:latin typeface="Gill Sans MT" pitchFamily="34" charset="0"/>
              </a:rPr>
              <a:t>Should have fetched: ABCDZ…</a:t>
            </a:r>
          </a:p>
        </p:txBody>
      </p:sp>
      <p:sp>
        <p:nvSpPr>
          <p:cNvPr id="254985" name="Rectangle 9"/>
          <p:cNvSpPr>
            <a:spLocks noChangeArrowheads="1"/>
          </p:cNvSpPr>
          <p:nvPr/>
        </p:nvSpPr>
        <p:spPr bwMode="auto">
          <a:xfrm>
            <a:off x="4495800" y="2589213"/>
            <a:ext cx="381000" cy="381000"/>
          </a:xfrm>
          <a:prstGeom prst="rect">
            <a:avLst/>
          </a:prstGeom>
          <a:solidFill>
            <a:srgbClr val="FF99CC"/>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000000"/>
                </a:solidFill>
                <a:latin typeface="Gill Sans MT" pitchFamily="34" charset="0"/>
              </a:rPr>
              <a:t>T</a:t>
            </a:r>
          </a:p>
        </p:txBody>
      </p:sp>
      <p:sp>
        <p:nvSpPr>
          <p:cNvPr id="254984" name="Rectangle 8"/>
          <p:cNvSpPr>
            <a:spLocks noChangeArrowheads="1"/>
          </p:cNvSpPr>
          <p:nvPr/>
        </p:nvSpPr>
        <p:spPr bwMode="auto">
          <a:xfrm>
            <a:off x="4114800" y="2589213"/>
            <a:ext cx="381000" cy="3810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N</a:t>
            </a:r>
          </a:p>
        </p:txBody>
      </p:sp>
      <p:sp>
        <p:nvSpPr>
          <p:cNvPr id="254983" name="Rectangle 7"/>
          <p:cNvSpPr>
            <a:spLocks noChangeArrowheads="1"/>
          </p:cNvSpPr>
          <p:nvPr/>
        </p:nvSpPr>
        <p:spPr bwMode="auto">
          <a:xfrm>
            <a:off x="3733800" y="2589213"/>
            <a:ext cx="381000" cy="3810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N</a:t>
            </a:r>
          </a:p>
        </p:txBody>
      </p:sp>
    </p:spTree>
    <p:extLst>
      <p:ext uri="{BB962C8B-B14F-4D97-AF65-F5344CB8AC3E}">
        <p14:creationId xmlns:p14="http://schemas.microsoft.com/office/powerpoint/2010/main" val="264810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00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50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00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normAutofit fontScale="90000"/>
          </a:bodyPr>
          <a:lstStyle/>
          <a:p>
            <a:r>
              <a:rPr lang="en-US" dirty="0"/>
              <a:t>Front-End Hardware Organization</a:t>
            </a:r>
          </a:p>
        </p:txBody>
      </p:sp>
      <p:sp>
        <p:nvSpPr>
          <p:cNvPr id="252982" name="Line 54"/>
          <p:cNvSpPr>
            <a:spLocks noChangeShapeType="1"/>
          </p:cNvSpPr>
          <p:nvPr/>
        </p:nvSpPr>
        <p:spPr bwMode="auto">
          <a:xfrm>
            <a:off x="3276600" y="2867000"/>
            <a:ext cx="990600" cy="0"/>
          </a:xfrm>
          <a:prstGeom prst="line">
            <a:avLst/>
          </a:prstGeom>
          <a:noFill/>
          <a:ln w="9525">
            <a:solidFill>
              <a:schemeClr val="tx1"/>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69" name="Freeform 41"/>
          <p:cNvSpPr>
            <a:spLocks/>
          </p:cNvSpPr>
          <p:nvPr/>
        </p:nvSpPr>
        <p:spPr bwMode="auto">
          <a:xfrm>
            <a:off x="3886200" y="2867000"/>
            <a:ext cx="228600" cy="1371600"/>
          </a:xfrm>
          <a:custGeom>
            <a:avLst/>
            <a:gdLst/>
            <a:ahLst/>
            <a:cxnLst>
              <a:cxn ang="0">
                <a:pos x="144" y="0"/>
              </a:cxn>
              <a:cxn ang="0">
                <a:pos x="144" y="864"/>
              </a:cxn>
              <a:cxn ang="0">
                <a:pos x="0" y="864"/>
              </a:cxn>
            </a:cxnLst>
            <a:rect l="0" t="0" r="r" b="b"/>
            <a:pathLst>
              <a:path w="144" h="864">
                <a:moveTo>
                  <a:pt x="144" y="0"/>
                </a:moveTo>
                <a:lnTo>
                  <a:pt x="144" y="864"/>
                </a:lnTo>
                <a:lnTo>
                  <a:pt x="0" y="864"/>
                </a:lnTo>
              </a:path>
            </a:pathLst>
          </a:custGeom>
          <a:noFill/>
          <a:ln w="9525">
            <a:solidFill>
              <a:schemeClr val="tx1"/>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57" name="Line 29"/>
          <p:cNvSpPr>
            <a:spLocks noChangeShapeType="1"/>
          </p:cNvSpPr>
          <p:nvPr/>
        </p:nvSpPr>
        <p:spPr bwMode="auto">
          <a:xfrm>
            <a:off x="3276600" y="2105000"/>
            <a:ext cx="1371600" cy="0"/>
          </a:xfrm>
          <a:prstGeom prst="line">
            <a:avLst/>
          </a:prstGeom>
          <a:noFill/>
          <a:ln w="9525">
            <a:solidFill>
              <a:schemeClr val="tx1"/>
            </a:solidFill>
            <a:round/>
            <a:headEnd/>
            <a:tailEnd type="triangle" w="med" len="me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33" name="Rectangle 5"/>
          <p:cNvSpPr>
            <a:spLocks noChangeArrowheads="1"/>
          </p:cNvSpPr>
          <p:nvPr/>
        </p:nvSpPr>
        <p:spPr bwMode="auto">
          <a:xfrm>
            <a:off x="2438400" y="1800200"/>
            <a:ext cx="838200" cy="6858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000000"/>
                </a:solidFill>
                <a:latin typeface="Gill Sans MT" pitchFamily="34" charset="0"/>
              </a:rPr>
              <a:t>L1-I</a:t>
            </a:r>
          </a:p>
        </p:txBody>
      </p:sp>
      <p:sp>
        <p:nvSpPr>
          <p:cNvPr id="252934" name="Rectangle 6"/>
          <p:cNvSpPr>
            <a:spLocks noChangeArrowheads="1"/>
          </p:cNvSpPr>
          <p:nvPr/>
        </p:nvSpPr>
        <p:spPr bwMode="auto">
          <a:xfrm>
            <a:off x="2438400" y="2638400"/>
            <a:ext cx="838200" cy="4572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BPred</a:t>
            </a:r>
          </a:p>
        </p:txBody>
      </p:sp>
      <p:sp>
        <p:nvSpPr>
          <p:cNvPr id="252935" name="Rectangle 7"/>
          <p:cNvSpPr>
            <a:spLocks noChangeArrowheads="1"/>
          </p:cNvSpPr>
          <p:nvPr/>
        </p:nvSpPr>
        <p:spPr bwMode="auto">
          <a:xfrm>
            <a:off x="2438400" y="3248000"/>
            <a:ext cx="838200" cy="4572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BTB</a:t>
            </a:r>
          </a:p>
        </p:txBody>
      </p:sp>
      <p:sp>
        <p:nvSpPr>
          <p:cNvPr id="252936" name="Line 8"/>
          <p:cNvSpPr>
            <a:spLocks noChangeShapeType="1"/>
          </p:cNvSpPr>
          <p:nvPr/>
        </p:nvSpPr>
        <p:spPr bwMode="auto">
          <a:xfrm>
            <a:off x="1752600" y="2105000"/>
            <a:ext cx="685800" cy="0"/>
          </a:xfrm>
          <a:prstGeom prst="line">
            <a:avLst/>
          </a:prstGeom>
          <a:noFill/>
          <a:ln w="9525">
            <a:solidFill>
              <a:schemeClr val="tx1"/>
            </a:solidFill>
            <a:round/>
            <a:headEnd/>
            <a:tailEnd type="triangle" w="med" len="me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37" name="Freeform 9"/>
          <p:cNvSpPr>
            <a:spLocks/>
          </p:cNvSpPr>
          <p:nvPr/>
        </p:nvSpPr>
        <p:spPr bwMode="auto">
          <a:xfrm>
            <a:off x="2057400" y="2105000"/>
            <a:ext cx="381000" cy="762000"/>
          </a:xfrm>
          <a:custGeom>
            <a:avLst/>
            <a:gdLst/>
            <a:ahLst/>
            <a:cxnLst>
              <a:cxn ang="0">
                <a:pos x="0" y="0"/>
              </a:cxn>
              <a:cxn ang="0">
                <a:pos x="0" y="432"/>
              </a:cxn>
              <a:cxn ang="0">
                <a:pos x="240" y="432"/>
              </a:cxn>
            </a:cxnLst>
            <a:rect l="0" t="0" r="r" b="b"/>
            <a:pathLst>
              <a:path w="240" h="432">
                <a:moveTo>
                  <a:pt x="0" y="0"/>
                </a:moveTo>
                <a:lnTo>
                  <a:pt x="0" y="432"/>
                </a:lnTo>
                <a:lnTo>
                  <a:pt x="240" y="432"/>
                </a:lnTo>
              </a:path>
            </a:pathLst>
          </a:custGeom>
          <a:noFill/>
          <a:ln w="9525">
            <a:solidFill>
              <a:schemeClr val="tx1"/>
            </a:solidFill>
            <a:round/>
            <a:headEnd/>
            <a:tailEnd type="triangle" w="med" len="me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38" name="Freeform 10"/>
          <p:cNvSpPr>
            <a:spLocks/>
          </p:cNvSpPr>
          <p:nvPr/>
        </p:nvSpPr>
        <p:spPr bwMode="auto">
          <a:xfrm>
            <a:off x="2057400" y="2867000"/>
            <a:ext cx="381000" cy="609600"/>
          </a:xfrm>
          <a:custGeom>
            <a:avLst/>
            <a:gdLst/>
            <a:ahLst/>
            <a:cxnLst>
              <a:cxn ang="0">
                <a:pos x="0" y="0"/>
              </a:cxn>
              <a:cxn ang="0">
                <a:pos x="0" y="432"/>
              </a:cxn>
              <a:cxn ang="0">
                <a:pos x="240" y="432"/>
              </a:cxn>
            </a:cxnLst>
            <a:rect l="0" t="0" r="r" b="b"/>
            <a:pathLst>
              <a:path w="240" h="432">
                <a:moveTo>
                  <a:pt x="0" y="0"/>
                </a:moveTo>
                <a:lnTo>
                  <a:pt x="0" y="432"/>
                </a:lnTo>
                <a:lnTo>
                  <a:pt x="240" y="432"/>
                </a:lnTo>
              </a:path>
            </a:pathLst>
          </a:custGeom>
          <a:noFill/>
          <a:ln w="9525">
            <a:solidFill>
              <a:schemeClr val="tx1"/>
            </a:solidFill>
            <a:round/>
            <a:headEnd/>
            <a:tailEnd type="triangle" w="med" len="me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39" name="Oval 11"/>
          <p:cNvSpPr>
            <a:spLocks noChangeArrowheads="1"/>
          </p:cNvSpPr>
          <p:nvPr/>
        </p:nvSpPr>
        <p:spPr bwMode="auto">
          <a:xfrm>
            <a:off x="2438400" y="3857600"/>
            <a:ext cx="228600" cy="228600"/>
          </a:xfrm>
          <a:prstGeom prst="ellipse">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latin typeface="Gill Sans MT" pitchFamily="34" charset="0"/>
              </a:rPr>
              <a:t>+</a:t>
            </a:r>
          </a:p>
        </p:txBody>
      </p:sp>
      <p:sp>
        <p:nvSpPr>
          <p:cNvPr id="252940" name="Freeform 12"/>
          <p:cNvSpPr>
            <a:spLocks/>
          </p:cNvSpPr>
          <p:nvPr/>
        </p:nvSpPr>
        <p:spPr bwMode="auto">
          <a:xfrm>
            <a:off x="2057400" y="3476600"/>
            <a:ext cx="381000" cy="457200"/>
          </a:xfrm>
          <a:custGeom>
            <a:avLst/>
            <a:gdLst/>
            <a:ahLst/>
            <a:cxnLst>
              <a:cxn ang="0">
                <a:pos x="0" y="0"/>
              </a:cxn>
              <a:cxn ang="0">
                <a:pos x="0" y="432"/>
              </a:cxn>
              <a:cxn ang="0">
                <a:pos x="240" y="432"/>
              </a:cxn>
            </a:cxnLst>
            <a:rect l="0" t="0" r="r" b="b"/>
            <a:pathLst>
              <a:path w="240" h="432">
                <a:moveTo>
                  <a:pt x="0" y="0"/>
                </a:moveTo>
                <a:lnTo>
                  <a:pt x="0" y="432"/>
                </a:lnTo>
                <a:lnTo>
                  <a:pt x="240" y="432"/>
                </a:lnTo>
              </a:path>
            </a:pathLst>
          </a:custGeom>
          <a:noFill/>
          <a:ln w="9525">
            <a:solidFill>
              <a:schemeClr val="tx1"/>
            </a:solidFill>
            <a:round/>
            <a:headEnd/>
            <a:tailEnd type="triangle" w="med" len="me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41" name="Text Box 13"/>
          <p:cNvSpPr txBox="1">
            <a:spLocks noChangeArrowheads="1"/>
          </p:cNvSpPr>
          <p:nvPr/>
        </p:nvSpPr>
        <p:spPr bwMode="auto">
          <a:xfrm>
            <a:off x="1880521" y="4178275"/>
            <a:ext cx="1309975" cy="307777"/>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sz="1400" dirty="0" err="1">
                <a:solidFill>
                  <a:srgbClr val="000000"/>
                </a:solidFill>
                <a:latin typeface="Gill Sans MT" pitchFamily="34" charset="0"/>
              </a:rPr>
              <a:t>sizeof</a:t>
            </a:r>
            <a:r>
              <a:rPr lang="en-US" sz="1400" dirty="0">
                <a:solidFill>
                  <a:srgbClr val="000000"/>
                </a:solidFill>
                <a:latin typeface="Gill Sans MT" pitchFamily="34" charset="0"/>
              </a:rPr>
              <a:t>(L1-I-line)</a:t>
            </a:r>
          </a:p>
        </p:txBody>
      </p:sp>
      <p:sp>
        <p:nvSpPr>
          <p:cNvPr id="252942" name="Line 14"/>
          <p:cNvSpPr>
            <a:spLocks noChangeShapeType="1"/>
          </p:cNvSpPr>
          <p:nvPr/>
        </p:nvSpPr>
        <p:spPr bwMode="auto">
          <a:xfrm flipV="1">
            <a:off x="2547938" y="4086200"/>
            <a:ext cx="0" cy="152400"/>
          </a:xfrm>
          <a:prstGeom prst="line">
            <a:avLst/>
          </a:prstGeom>
          <a:noFill/>
          <a:ln w="9525">
            <a:solidFill>
              <a:schemeClr val="tx1"/>
            </a:solidFill>
            <a:round/>
            <a:headEnd/>
            <a:tailEnd type="triangle" w="med" len="me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grpSp>
        <p:nvGrpSpPr>
          <p:cNvPr id="252953" name="Group 25"/>
          <p:cNvGrpSpPr>
            <a:grpSpLocks/>
          </p:cNvGrpSpPr>
          <p:nvPr/>
        </p:nvGrpSpPr>
        <p:grpSpPr bwMode="auto">
          <a:xfrm>
            <a:off x="1600200" y="1952600"/>
            <a:ext cx="152400" cy="381000"/>
            <a:chOff x="1008" y="1392"/>
            <a:chExt cx="96" cy="240"/>
          </a:xfrm>
        </p:grpSpPr>
        <p:sp>
          <p:nvSpPr>
            <p:cNvPr id="252947" name="Rectangle 19"/>
            <p:cNvSpPr>
              <a:spLocks noChangeArrowheads="1"/>
            </p:cNvSpPr>
            <p:nvPr/>
          </p:nvSpPr>
          <p:spPr bwMode="auto">
            <a:xfrm>
              <a:off x="1008" y="1392"/>
              <a:ext cx="96" cy="240"/>
            </a:xfrm>
            <a:prstGeom prst="rect">
              <a:avLst/>
            </a:prstGeom>
            <a:solidFill>
              <a:srgbClr val="99CC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20000"/>
                </a:spcBef>
                <a:spcAft>
                  <a:spcPct val="0"/>
                </a:spcAft>
              </a:pPr>
              <a:endParaRPr lang="en-US" sz="2400">
                <a:solidFill>
                  <a:srgbClr val="79551B"/>
                </a:solidFill>
                <a:latin typeface="Gill Sans MT" pitchFamily="34" charset="0"/>
              </a:endParaRPr>
            </a:p>
          </p:txBody>
        </p:sp>
        <p:sp>
          <p:nvSpPr>
            <p:cNvPr id="252948" name="Freeform 20"/>
            <p:cNvSpPr>
              <a:spLocks/>
            </p:cNvSpPr>
            <p:nvPr/>
          </p:nvSpPr>
          <p:spPr bwMode="auto">
            <a:xfrm>
              <a:off x="1008" y="1536"/>
              <a:ext cx="96" cy="96"/>
            </a:xfrm>
            <a:custGeom>
              <a:avLst/>
              <a:gdLst/>
              <a:ahLst/>
              <a:cxnLst>
                <a:cxn ang="0">
                  <a:pos x="0" y="96"/>
                </a:cxn>
                <a:cxn ang="0">
                  <a:pos x="48" y="0"/>
                </a:cxn>
                <a:cxn ang="0">
                  <a:pos x="96" y="96"/>
                </a:cxn>
              </a:cxnLst>
              <a:rect l="0" t="0" r="r" b="b"/>
              <a:pathLst>
                <a:path w="96" h="96">
                  <a:moveTo>
                    <a:pt x="0" y="96"/>
                  </a:moveTo>
                  <a:lnTo>
                    <a:pt x="48" y="0"/>
                  </a:lnTo>
                  <a:lnTo>
                    <a:pt x="96" y="96"/>
                  </a:lnTo>
                </a:path>
              </a:pathLst>
            </a:custGeom>
            <a:noFill/>
            <a:ln w="9525">
              <a:solidFill>
                <a:schemeClr val="tx1"/>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grpSp>
      <p:sp>
        <p:nvSpPr>
          <p:cNvPr id="252949" name="Rectangle 21"/>
          <p:cNvSpPr>
            <a:spLocks noChangeArrowheads="1"/>
          </p:cNvSpPr>
          <p:nvPr/>
        </p:nvSpPr>
        <p:spPr bwMode="auto">
          <a:xfrm>
            <a:off x="4648200" y="1800200"/>
            <a:ext cx="838200" cy="6858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ID</a:t>
            </a:r>
          </a:p>
        </p:txBody>
      </p:sp>
      <p:sp>
        <p:nvSpPr>
          <p:cNvPr id="252950" name="Rectangle 22"/>
          <p:cNvSpPr>
            <a:spLocks noChangeArrowheads="1"/>
          </p:cNvSpPr>
          <p:nvPr/>
        </p:nvSpPr>
        <p:spPr bwMode="auto">
          <a:xfrm>
            <a:off x="4800600" y="3781400"/>
            <a:ext cx="457200" cy="3048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600">
                <a:solidFill>
                  <a:srgbClr val="000000"/>
                </a:solidFill>
                <a:latin typeface="Gill Sans MT" pitchFamily="34" charset="0"/>
              </a:rPr>
              <a:t>RAS</a:t>
            </a:r>
          </a:p>
        </p:txBody>
      </p:sp>
      <p:sp>
        <p:nvSpPr>
          <p:cNvPr id="252951" name="Rectangle 23"/>
          <p:cNvSpPr>
            <a:spLocks noChangeArrowheads="1"/>
          </p:cNvSpPr>
          <p:nvPr/>
        </p:nvSpPr>
        <p:spPr bwMode="auto">
          <a:xfrm>
            <a:off x="5029200" y="4314800"/>
            <a:ext cx="457200" cy="3048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600" dirty="0" err="1">
                <a:solidFill>
                  <a:srgbClr val="000000"/>
                </a:solidFill>
                <a:latin typeface="Gill Sans MT" pitchFamily="34" charset="0"/>
              </a:rPr>
              <a:t>iBTB</a:t>
            </a:r>
            <a:endParaRPr lang="en-US" sz="1600" dirty="0">
              <a:solidFill>
                <a:srgbClr val="000000"/>
              </a:solidFill>
              <a:latin typeface="Gill Sans MT" pitchFamily="34" charset="0"/>
            </a:endParaRPr>
          </a:p>
        </p:txBody>
      </p:sp>
      <p:grpSp>
        <p:nvGrpSpPr>
          <p:cNvPr id="252954" name="Group 26"/>
          <p:cNvGrpSpPr>
            <a:grpSpLocks/>
          </p:cNvGrpSpPr>
          <p:nvPr/>
        </p:nvGrpSpPr>
        <p:grpSpPr bwMode="auto">
          <a:xfrm>
            <a:off x="4267200" y="1952600"/>
            <a:ext cx="152400" cy="381000"/>
            <a:chOff x="1008" y="1392"/>
            <a:chExt cx="96" cy="240"/>
          </a:xfrm>
        </p:grpSpPr>
        <p:sp>
          <p:nvSpPr>
            <p:cNvPr id="252955" name="Rectangle 27"/>
            <p:cNvSpPr>
              <a:spLocks noChangeArrowheads="1"/>
            </p:cNvSpPr>
            <p:nvPr/>
          </p:nvSpPr>
          <p:spPr bwMode="auto">
            <a:xfrm>
              <a:off x="1008" y="1392"/>
              <a:ext cx="96" cy="240"/>
            </a:xfrm>
            <a:prstGeom prst="rect">
              <a:avLst/>
            </a:prstGeom>
            <a:solidFill>
              <a:srgbClr val="99CC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20000"/>
                </a:spcBef>
                <a:spcAft>
                  <a:spcPct val="0"/>
                </a:spcAft>
              </a:pPr>
              <a:endParaRPr lang="en-US" sz="2400">
                <a:solidFill>
                  <a:srgbClr val="79551B"/>
                </a:solidFill>
                <a:latin typeface="Gill Sans MT" pitchFamily="34" charset="0"/>
              </a:endParaRPr>
            </a:p>
          </p:txBody>
        </p:sp>
        <p:sp>
          <p:nvSpPr>
            <p:cNvPr id="252956" name="Freeform 28"/>
            <p:cNvSpPr>
              <a:spLocks/>
            </p:cNvSpPr>
            <p:nvPr/>
          </p:nvSpPr>
          <p:spPr bwMode="auto">
            <a:xfrm>
              <a:off x="1008" y="1536"/>
              <a:ext cx="96" cy="96"/>
            </a:xfrm>
            <a:custGeom>
              <a:avLst/>
              <a:gdLst/>
              <a:ahLst/>
              <a:cxnLst>
                <a:cxn ang="0">
                  <a:pos x="0" y="96"/>
                </a:cxn>
                <a:cxn ang="0">
                  <a:pos x="48" y="0"/>
                </a:cxn>
                <a:cxn ang="0">
                  <a:pos x="96" y="96"/>
                </a:cxn>
              </a:cxnLst>
              <a:rect l="0" t="0" r="r" b="b"/>
              <a:pathLst>
                <a:path w="96" h="96">
                  <a:moveTo>
                    <a:pt x="0" y="96"/>
                  </a:moveTo>
                  <a:lnTo>
                    <a:pt x="48" y="0"/>
                  </a:lnTo>
                  <a:lnTo>
                    <a:pt x="96" y="96"/>
                  </a:lnTo>
                </a:path>
              </a:pathLst>
            </a:custGeom>
            <a:noFill/>
            <a:ln w="9525">
              <a:solidFill>
                <a:schemeClr val="tx1"/>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grpSp>
      <p:sp>
        <p:nvSpPr>
          <p:cNvPr id="252958" name="Text Box 30"/>
          <p:cNvSpPr txBox="1">
            <a:spLocks noChangeArrowheads="1"/>
          </p:cNvSpPr>
          <p:nvPr/>
        </p:nvSpPr>
        <p:spPr bwMode="auto">
          <a:xfrm>
            <a:off x="6067425" y="2335188"/>
            <a:ext cx="933269" cy="307777"/>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sz="1400">
                <a:solidFill>
                  <a:srgbClr val="000000"/>
                </a:solidFill>
                <a:latin typeface="Gill Sans MT" pitchFamily="34" charset="0"/>
              </a:rPr>
              <a:t>uncond br</a:t>
            </a:r>
          </a:p>
        </p:txBody>
      </p:sp>
      <p:sp>
        <p:nvSpPr>
          <p:cNvPr id="252959" name="Freeform 31"/>
          <p:cNvSpPr>
            <a:spLocks/>
          </p:cNvSpPr>
          <p:nvPr/>
        </p:nvSpPr>
        <p:spPr bwMode="auto">
          <a:xfrm>
            <a:off x="2667000" y="3933800"/>
            <a:ext cx="990600" cy="228600"/>
          </a:xfrm>
          <a:custGeom>
            <a:avLst/>
            <a:gdLst/>
            <a:ahLst/>
            <a:cxnLst>
              <a:cxn ang="0">
                <a:pos x="0" y="0"/>
              </a:cxn>
              <a:cxn ang="0">
                <a:pos x="624" y="0"/>
              </a:cxn>
              <a:cxn ang="0">
                <a:pos x="624" y="144"/>
              </a:cxn>
            </a:cxnLst>
            <a:rect l="0" t="0" r="r" b="b"/>
            <a:pathLst>
              <a:path w="624" h="144">
                <a:moveTo>
                  <a:pt x="0" y="0"/>
                </a:moveTo>
                <a:lnTo>
                  <a:pt x="624" y="0"/>
                </a:lnTo>
                <a:lnTo>
                  <a:pt x="624" y="144"/>
                </a:lnTo>
              </a:path>
            </a:pathLst>
          </a:custGeom>
          <a:noFill/>
          <a:ln w="9525">
            <a:solidFill>
              <a:schemeClr val="tx1"/>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60" name="Freeform 32"/>
          <p:cNvSpPr>
            <a:spLocks/>
          </p:cNvSpPr>
          <p:nvPr/>
        </p:nvSpPr>
        <p:spPr bwMode="auto">
          <a:xfrm>
            <a:off x="3276600" y="3476600"/>
            <a:ext cx="609600" cy="685800"/>
          </a:xfrm>
          <a:custGeom>
            <a:avLst/>
            <a:gdLst/>
            <a:ahLst/>
            <a:cxnLst>
              <a:cxn ang="0">
                <a:pos x="0" y="0"/>
              </a:cxn>
              <a:cxn ang="0">
                <a:pos x="384" y="0"/>
              </a:cxn>
              <a:cxn ang="0">
                <a:pos x="384" y="432"/>
              </a:cxn>
            </a:cxnLst>
            <a:rect l="0" t="0" r="r" b="b"/>
            <a:pathLst>
              <a:path w="384" h="432">
                <a:moveTo>
                  <a:pt x="0" y="0"/>
                </a:moveTo>
                <a:lnTo>
                  <a:pt x="384" y="0"/>
                </a:lnTo>
                <a:lnTo>
                  <a:pt x="384" y="432"/>
                </a:lnTo>
              </a:path>
            </a:pathLst>
          </a:custGeom>
          <a:noFill/>
          <a:ln w="9525">
            <a:solidFill>
              <a:schemeClr val="tx1"/>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62" name="Line 34"/>
          <p:cNvSpPr>
            <a:spLocks noChangeShapeType="1"/>
          </p:cNvSpPr>
          <p:nvPr/>
        </p:nvSpPr>
        <p:spPr bwMode="auto">
          <a:xfrm>
            <a:off x="5029200" y="2486000"/>
            <a:ext cx="0" cy="609600"/>
          </a:xfrm>
          <a:prstGeom prst="line">
            <a:avLst/>
          </a:prstGeom>
          <a:noFill/>
          <a:ln w="9525">
            <a:solidFill>
              <a:schemeClr val="tx1"/>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64" name="Oval 36"/>
          <p:cNvSpPr>
            <a:spLocks noChangeArrowheads="1"/>
          </p:cNvSpPr>
          <p:nvPr/>
        </p:nvSpPr>
        <p:spPr bwMode="auto">
          <a:xfrm>
            <a:off x="4648200" y="3095600"/>
            <a:ext cx="152400" cy="152400"/>
          </a:xfrm>
          <a:prstGeom prst="ellipse">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lIns="0" rIns="0" anchor="ctr"/>
          <a:lstStyle/>
          <a:p>
            <a:pPr algn="ctr" fontAlgn="base">
              <a:spcBef>
                <a:spcPct val="0"/>
              </a:spcBef>
              <a:spcAft>
                <a:spcPct val="0"/>
              </a:spcAft>
            </a:pPr>
            <a:r>
              <a:rPr lang="en-US" sz="1000" b="1" dirty="0">
                <a:solidFill>
                  <a:srgbClr val="FFFFFF"/>
                </a:solidFill>
                <a:effectLst>
                  <a:outerShdw blurRad="38100" dist="38100" dir="2700000" algn="tl">
                    <a:srgbClr val="000000">
                      <a:alpha val="43137"/>
                    </a:srgbClr>
                  </a:outerShdw>
                </a:effectLst>
                <a:latin typeface="Gill Sans MT" pitchFamily="34" charset="0"/>
                <a:sym typeface="Symbol" pitchFamily="18" charset="2"/>
              </a:rPr>
              <a:t>!=</a:t>
            </a:r>
          </a:p>
        </p:txBody>
      </p:sp>
      <p:sp>
        <p:nvSpPr>
          <p:cNvPr id="252966" name="Text Box 38"/>
          <p:cNvSpPr txBox="1">
            <a:spLocks noChangeArrowheads="1"/>
          </p:cNvSpPr>
          <p:nvPr/>
        </p:nvSpPr>
        <p:spPr bwMode="auto">
          <a:xfrm>
            <a:off x="3455988" y="2411388"/>
            <a:ext cx="1104900" cy="304800"/>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sz="1400">
                <a:solidFill>
                  <a:srgbClr val="000000"/>
                </a:solidFill>
                <a:latin typeface="Gill Sans MT" pitchFamily="34" charset="0"/>
              </a:rPr>
              <a:t>actual target</a:t>
            </a:r>
          </a:p>
        </p:txBody>
      </p:sp>
      <p:sp>
        <p:nvSpPr>
          <p:cNvPr id="252967" name="Freeform 39"/>
          <p:cNvSpPr>
            <a:spLocks/>
          </p:cNvSpPr>
          <p:nvPr/>
        </p:nvSpPr>
        <p:spPr bwMode="auto">
          <a:xfrm>
            <a:off x="3886200" y="3171800"/>
            <a:ext cx="762000" cy="304800"/>
          </a:xfrm>
          <a:custGeom>
            <a:avLst/>
            <a:gdLst/>
            <a:ahLst/>
            <a:cxnLst>
              <a:cxn ang="0">
                <a:pos x="0" y="192"/>
              </a:cxn>
              <a:cxn ang="0">
                <a:pos x="0" y="0"/>
              </a:cxn>
              <a:cxn ang="0">
                <a:pos x="576" y="0"/>
              </a:cxn>
            </a:cxnLst>
            <a:rect l="0" t="0" r="r" b="b"/>
            <a:pathLst>
              <a:path w="576" h="192">
                <a:moveTo>
                  <a:pt x="0" y="192"/>
                </a:moveTo>
                <a:lnTo>
                  <a:pt x="0" y="0"/>
                </a:lnTo>
                <a:lnTo>
                  <a:pt x="576" y="0"/>
                </a:lnTo>
              </a:path>
            </a:pathLst>
          </a:custGeom>
          <a:noFill/>
          <a:ln w="9525">
            <a:solidFill>
              <a:schemeClr val="tx1"/>
            </a:solidFill>
            <a:round/>
            <a:headEnd/>
            <a:tailEnd type="triangle" w="med" len="me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68" name="Line 40"/>
          <p:cNvSpPr>
            <a:spLocks noChangeShapeType="1"/>
          </p:cNvSpPr>
          <p:nvPr/>
        </p:nvSpPr>
        <p:spPr bwMode="auto">
          <a:xfrm>
            <a:off x="4724400" y="2486000"/>
            <a:ext cx="0" cy="609600"/>
          </a:xfrm>
          <a:prstGeom prst="line">
            <a:avLst/>
          </a:prstGeom>
          <a:noFill/>
          <a:ln w="9525">
            <a:solidFill>
              <a:schemeClr val="tx1"/>
            </a:solidFill>
            <a:round/>
            <a:headEnd/>
            <a:tailEnd type="triangle" w="med" len="me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grpSp>
        <p:nvGrpSpPr>
          <p:cNvPr id="252970" name="Group 42"/>
          <p:cNvGrpSpPr>
            <a:grpSpLocks/>
          </p:cNvGrpSpPr>
          <p:nvPr/>
        </p:nvGrpSpPr>
        <p:grpSpPr bwMode="auto">
          <a:xfrm>
            <a:off x="4267200" y="2790800"/>
            <a:ext cx="152400" cy="457200"/>
            <a:chOff x="1008" y="1392"/>
            <a:chExt cx="96" cy="240"/>
          </a:xfrm>
        </p:grpSpPr>
        <p:sp>
          <p:nvSpPr>
            <p:cNvPr id="252971" name="Rectangle 43"/>
            <p:cNvSpPr>
              <a:spLocks noChangeArrowheads="1"/>
            </p:cNvSpPr>
            <p:nvPr/>
          </p:nvSpPr>
          <p:spPr bwMode="auto">
            <a:xfrm>
              <a:off x="1008" y="1392"/>
              <a:ext cx="96" cy="240"/>
            </a:xfrm>
            <a:prstGeom prst="rect">
              <a:avLst/>
            </a:prstGeom>
            <a:solidFill>
              <a:srgbClr val="99CC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20000"/>
                </a:spcBef>
                <a:spcAft>
                  <a:spcPct val="0"/>
                </a:spcAft>
              </a:pPr>
              <a:endParaRPr lang="en-US" sz="2400">
                <a:solidFill>
                  <a:srgbClr val="79551B"/>
                </a:solidFill>
                <a:latin typeface="Gill Sans MT" pitchFamily="34" charset="0"/>
              </a:endParaRPr>
            </a:p>
          </p:txBody>
        </p:sp>
        <p:sp>
          <p:nvSpPr>
            <p:cNvPr id="252972" name="Freeform 44"/>
            <p:cNvSpPr>
              <a:spLocks/>
            </p:cNvSpPr>
            <p:nvPr/>
          </p:nvSpPr>
          <p:spPr bwMode="auto">
            <a:xfrm>
              <a:off x="1008" y="1536"/>
              <a:ext cx="96" cy="96"/>
            </a:xfrm>
            <a:custGeom>
              <a:avLst/>
              <a:gdLst/>
              <a:ahLst/>
              <a:cxnLst>
                <a:cxn ang="0">
                  <a:pos x="0" y="96"/>
                </a:cxn>
                <a:cxn ang="0">
                  <a:pos x="48" y="0"/>
                </a:cxn>
                <a:cxn ang="0">
                  <a:pos x="96" y="96"/>
                </a:cxn>
              </a:cxnLst>
              <a:rect l="0" t="0" r="r" b="b"/>
              <a:pathLst>
                <a:path w="96" h="96">
                  <a:moveTo>
                    <a:pt x="0" y="96"/>
                  </a:moveTo>
                  <a:lnTo>
                    <a:pt x="48" y="0"/>
                  </a:lnTo>
                  <a:lnTo>
                    <a:pt x="96" y="96"/>
                  </a:lnTo>
                </a:path>
              </a:pathLst>
            </a:custGeom>
            <a:noFill/>
            <a:ln w="9525">
              <a:solidFill>
                <a:schemeClr val="tx1"/>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grpSp>
      <p:grpSp>
        <p:nvGrpSpPr>
          <p:cNvPr id="252973" name="Group 45"/>
          <p:cNvGrpSpPr>
            <a:grpSpLocks/>
          </p:cNvGrpSpPr>
          <p:nvPr/>
        </p:nvGrpSpPr>
        <p:grpSpPr bwMode="auto">
          <a:xfrm>
            <a:off x="4267200" y="3781400"/>
            <a:ext cx="152400" cy="381000"/>
            <a:chOff x="1008" y="1392"/>
            <a:chExt cx="96" cy="240"/>
          </a:xfrm>
        </p:grpSpPr>
        <p:sp>
          <p:nvSpPr>
            <p:cNvPr id="252974" name="Rectangle 46"/>
            <p:cNvSpPr>
              <a:spLocks noChangeArrowheads="1"/>
            </p:cNvSpPr>
            <p:nvPr/>
          </p:nvSpPr>
          <p:spPr bwMode="auto">
            <a:xfrm>
              <a:off x="1008" y="1392"/>
              <a:ext cx="96" cy="240"/>
            </a:xfrm>
            <a:prstGeom prst="rect">
              <a:avLst/>
            </a:prstGeom>
            <a:solidFill>
              <a:srgbClr val="99CC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20000"/>
                </a:spcBef>
                <a:spcAft>
                  <a:spcPct val="0"/>
                </a:spcAft>
              </a:pPr>
              <a:endParaRPr lang="en-US" sz="2400">
                <a:solidFill>
                  <a:srgbClr val="79551B"/>
                </a:solidFill>
                <a:latin typeface="Gill Sans MT" pitchFamily="34" charset="0"/>
              </a:endParaRPr>
            </a:p>
          </p:txBody>
        </p:sp>
        <p:sp>
          <p:nvSpPr>
            <p:cNvPr id="252975" name="Freeform 47"/>
            <p:cNvSpPr>
              <a:spLocks/>
            </p:cNvSpPr>
            <p:nvPr/>
          </p:nvSpPr>
          <p:spPr bwMode="auto">
            <a:xfrm>
              <a:off x="1008" y="1536"/>
              <a:ext cx="96" cy="96"/>
            </a:xfrm>
            <a:custGeom>
              <a:avLst/>
              <a:gdLst/>
              <a:ahLst/>
              <a:cxnLst>
                <a:cxn ang="0">
                  <a:pos x="0" y="96"/>
                </a:cxn>
                <a:cxn ang="0">
                  <a:pos x="48" y="0"/>
                </a:cxn>
                <a:cxn ang="0">
                  <a:pos x="96" y="96"/>
                </a:cxn>
              </a:cxnLst>
              <a:rect l="0" t="0" r="r" b="b"/>
              <a:pathLst>
                <a:path w="96" h="96">
                  <a:moveTo>
                    <a:pt x="0" y="96"/>
                  </a:moveTo>
                  <a:lnTo>
                    <a:pt x="48" y="0"/>
                  </a:lnTo>
                  <a:lnTo>
                    <a:pt x="96" y="96"/>
                  </a:lnTo>
                </a:path>
              </a:pathLst>
            </a:custGeom>
            <a:noFill/>
            <a:ln w="9525">
              <a:solidFill>
                <a:schemeClr val="tx1"/>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grpSp>
      <p:sp>
        <p:nvSpPr>
          <p:cNvPr id="252976" name="Line 48"/>
          <p:cNvSpPr>
            <a:spLocks noChangeShapeType="1"/>
          </p:cNvSpPr>
          <p:nvPr/>
        </p:nvSpPr>
        <p:spPr bwMode="auto">
          <a:xfrm>
            <a:off x="3657600" y="3933800"/>
            <a:ext cx="609600" cy="0"/>
          </a:xfrm>
          <a:prstGeom prst="line">
            <a:avLst/>
          </a:prstGeom>
          <a:noFill/>
          <a:ln w="9525">
            <a:solidFill>
              <a:schemeClr val="tx1"/>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77" name="Line 49"/>
          <p:cNvSpPr>
            <a:spLocks noChangeShapeType="1"/>
          </p:cNvSpPr>
          <p:nvPr/>
        </p:nvSpPr>
        <p:spPr bwMode="auto">
          <a:xfrm>
            <a:off x="4419600" y="3933800"/>
            <a:ext cx="381000" cy="0"/>
          </a:xfrm>
          <a:prstGeom prst="line">
            <a:avLst/>
          </a:prstGeom>
          <a:noFill/>
          <a:ln w="9525">
            <a:solidFill>
              <a:schemeClr val="tx1"/>
            </a:solidFill>
            <a:round/>
            <a:headEnd/>
            <a:tailEnd type="triangle" w="med" len="me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78" name="Text Box 50"/>
          <p:cNvSpPr txBox="1">
            <a:spLocks noChangeArrowheads="1"/>
          </p:cNvSpPr>
          <p:nvPr/>
        </p:nvSpPr>
        <p:spPr bwMode="auto">
          <a:xfrm>
            <a:off x="4525963" y="3478188"/>
            <a:ext cx="1068387" cy="304800"/>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sz="1400">
                <a:solidFill>
                  <a:srgbClr val="000000"/>
                </a:solidFill>
                <a:latin typeface="Gill Sans MT" pitchFamily="34" charset="0"/>
              </a:rPr>
              <a:t>push on call</a:t>
            </a:r>
          </a:p>
        </p:txBody>
      </p:sp>
      <p:sp>
        <p:nvSpPr>
          <p:cNvPr id="252979" name="Line 51"/>
          <p:cNvSpPr>
            <a:spLocks noChangeShapeType="1"/>
          </p:cNvSpPr>
          <p:nvPr/>
        </p:nvSpPr>
        <p:spPr bwMode="auto">
          <a:xfrm flipV="1">
            <a:off x="4648200" y="3705200"/>
            <a:ext cx="76200" cy="228600"/>
          </a:xfrm>
          <a:prstGeom prst="line">
            <a:avLst/>
          </a:prstGeom>
          <a:noFill/>
          <a:ln w="9525">
            <a:solidFill>
              <a:schemeClr val="tx1"/>
            </a:solidFill>
            <a:prstDash val="dash"/>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80" name="Text Box 52"/>
          <p:cNvSpPr txBox="1">
            <a:spLocks noChangeArrowheads="1"/>
          </p:cNvSpPr>
          <p:nvPr/>
        </p:nvSpPr>
        <p:spPr bwMode="auto">
          <a:xfrm>
            <a:off x="5494338" y="3706788"/>
            <a:ext cx="487249" cy="738664"/>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sz="1400">
                <a:solidFill>
                  <a:srgbClr val="000000"/>
                </a:solidFill>
                <a:latin typeface="Gill Sans MT" pitchFamily="34" charset="0"/>
              </a:rPr>
              <a:t>pop</a:t>
            </a:r>
          </a:p>
          <a:p>
            <a:pPr algn="ctr" fontAlgn="base">
              <a:spcBef>
                <a:spcPct val="0"/>
              </a:spcBef>
              <a:spcAft>
                <a:spcPct val="0"/>
              </a:spcAft>
            </a:pPr>
            <a:r>
              <a:rPr lang="en-US" sz="1400">
                <a:solidFill>
                  <a:srgbClr val="000000"/>
                </a:solidFill>
                <a:latin typeface="Gill Sans MT" pitchFamily="34" charset="0"/>
              </a:rPr>
              <a:t>on</a:t>
            </a:r>
          </a:p>
          <a:p>
            <a:pPr algn="ctr" fontAlgn="base">
              <a:spcBef>
                <a:spcPct val="0"/>
              </a:spcBef>
              <a:spcAft>
                <a:spcPct val="0"/>
              </a:spcAft>
            </a:pPr>
            <a:r>
              <a:rPr lang="en-US" sz="1400">
                <a:solidFill>
                  <a:srgbClr val="000000"/>
                </a:solidFill>
                <a:latin typeface="Gill Sans MT" pitchFamily="34" charset="0"/>
              </a:rPr>
              <a:t>retn</a:t>
            </a:r>
          </a:p>
        </p:txBody>
      </p:sp>
      <p:sp>
        <p:nvSpPr>
          <p:cNvPr id="252981" name="Line 53"/>
          <p:cNvSpPr>
            <a:spLocks noChangeShapeType="1"/>
          </p:cNvSpPr>
          <p:nvPr/>
        </p:nvSpPr>
        <p:spPr bwMode="auto">
          <a:xfrm>
            <a:off x="4495800" y="2562200"/>
            <a:ext cx="228600" cy="76200"/>
          </a:xfrm>
          <a:prstGeom prst="line">
            <a:avLst/>
          </a:prstGeom>
          <a:noFill/>
          <a:ln w="9525">
            <a:solidFill>
              <a:schemeClr val="tx1"/>
            </a:solidFill>
            <a:prstDash val="dash"/>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85" name="Freeform 57"/>
          <p:cNvSpPr>
            <a:spLocks/>
          </p:cNvSpPr>
          <p:nvPr/>
        </p:nvSpPr>
        <p:spPr bwMode="auto">
          <a:xfrm>
            <a:off x="4419600" y="2867000"/>
            <a:ext cx="533400" cy="152400"/>
          </a:xfrm>
          <a:custGeom>
            <a:avLst/>
            <a:gdLst/>
            <a:ahLst/>
            <a:cxnLst>
              <a:cxn ang="0">
                <a:pos x="0" y="0"/>
              </a:cxn>
              <a:cxn ang="0">
                <a:pos x="384" y="0"/>
              </a:cxn>
              <a:cxn ang="0">
                <a:pos x="384" y="192"/>
              </a:cxn>
            </a:cxnLst>
            <a:rect l="0" t="0" r="r" b="b"/>
            <a:pathLst>
              <a:path w="384" h="192">
                <a:moveTo>
                  <a:pt x="0" y="0"/>
                </a:moveTo>
                <a:lnTo>
                  <a:pt x="384" y="0"/>
                </a:lnTo>
                <a:lnTo>
                  <a:pt x="384" y="192"/>
                </a:lnTo>
              </a:path>
            </a:pathLst>
          </a:custGeom>
          <a:noFill/>
          <a:ln w="9525">
            <a:solidFill>
              <a:schemeClr val="tx1"/>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86" name="Line 58"/>
          <p:cNvSpPr>
            <a:spLocks noChangeShapeType="1"/>
          </p:cNvSpPr>
          <p:nvPr/>
        </p:nvSpPr>
        <p:spPr bwMode="auto">
          <a:xfrm flipV="1">
            <a:off x="5029200" y="2486000"/>
            <a:ext cx="1066800" cy="152400"/>
          </a:xfrm>
          <a:prstGeom prst="line">
            <a:avLst/>
          </a:prstGeom>
          <a:noFill/>
          <a:ln w="9525">
            <a:solidFill>
              <a:schemeClr val="tx1"/>
            </a:solidFill>
            <a:prstDash val="dash"/>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88" name="Oval 60"/>
          <p:cNvSpPr>
            <a:spLocks noChangeArrowheads="1"/>
          </p:cNvSpPr>
          <p:nvPr/>
        </p:nvSpPr>
        <p:spPr bwMode="auto">
          <a:xfrm>
            <a:off x="5257800" y="3171800"/>
            <a:ext cx="76200" cy="76200"/>
          </a:xfrm>
          <a:prstGeom prst="ellipse">
            <a:avLst/>
          </a:prstGeom>
          <a:solidFill>
            <a:srgbClr val="C00000"/>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20000"/>
              </a:spcBef>
              <a:spcAft>
                <a:spcPct val="0"/>
              </a:spcAft>
            </a:pPr>
            <a:endParaRPr lang="en-US" sz="2400">
              <a:solidFill>
                <a:srgbClr val="79551B"/>
              </a:solidFill>
              <a:latin typeface="Gill Sans MT" pitchFamily="34" charset="0"/>
            </a:endParaRPr>
          </a:p>
        </p:txBody>
      </p:sp>
      <p:sp>
        <p:nvSpPr>
          <p:cNvPr id="252989" name="Line 61"/>
          <p:cNvSpPr>
            <a:spLocks noChangeShapeType="1"/>
          </p:cNvSpPr>
          <p:nvPr/>
        </p:nvSpPr>
        <p:spPr bwMode="auto">
          <a:xfrm>
            <a:off x="5334000" y="2486000"/>
            <a:ext cx="0" cy="533400"/>
          </a:xfrm>
          <a:prstGeom prst="line">
            <a:avLst/>
          </a:prstGeom>
          <a:noFill/>
          <a:ln w="9525">
            <a:solidFill>
              <a:schemeClr val="tx1"/>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90" name="Freeform 62"/>
          <p:cNvSpPr>
            <a:spLocks/>
          </p:cNvSpPr>
          <p:nvPr/>
        </p:nvSpPr>
        <p:spPr bwMode="auto">
          <a:xfrm>
            <a:off x="4953000" y="2867000"/>
            <a:ext cx="304800" cy="152400"/>
          </a:xfrm>
          <a:custGeom>
            <a:avLst/>
            <a:gdLst/>
            <a:ahLst/>
            <a:cxnLst>
              <a:cxn ang="0">
                <a:pos x="0" y="0"/>
              </a:cxn>
              <a:cxn ang="0">
                <a:pos x="192" y="0"/>
              </a:cxn>
              <a:cxn ang="0">
                <a:pos x="192" y="96"/>
              </a:cxn>
            </a:cxnLst>
            <a:rect l="0" t="0" r="r" b="b"/>
            <a:pathLst>
              <a:path w="192" h="96">
                <a:moveTo>
                  <a:pt x="0" y="0"/>
                </a:moveTo>
                <a:lnTo>
                  <a:pt x="192" y="0"/>
                </a:lnTo>
                <a:lnTo>
                  <a:pt x="192" y="96"/>
                </a:lnTo>
              </a:path>
            </a:pathLst>
          </a:custGeom>
          <a:noFill/>
          <a:ln w="9525">
            <a:solidFill>
              <a:schemeClr val="tx1"/>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91" name="Text Box 63"/>
          <p:cNvSpPr txBox="1">
            <a:spLocks noChangeArrowheads="1"/>
          </p:cNvSpPr>
          <p:nvPr/>
        </p:nvSpPr>
        <p:spPr bwMode="auto">
          <a:xfrm>
            <a:off x="6038850" y="2563788"/>
            <a:ext cx="918841" cy="307777"/>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no branch</a:t>
            </a:r>
          </a:p>
        </p:txBody>
      </p:sp>
      <p:sp>
        <p:nvSpPr>
          <p:cNvPr id="252992" name="Line 64"/>
          <p:cNvSpPr>
            <a:spLocks noChangeShapeType="1"/>
          </p:cNvSpPr>
          <p:nvPr/>
        </p:nvSpPr>
        <p:spPr bwMode="auto">
          <a:xfrm flipV="1">
            <a:off x="5334000" y="2714600"/>
            <a:ext cx="762000" cy="76200"/>
          </a:xfrm>
          <a:prstGeom prst="line">
            <a:avLst/>
          </a:prstGeom>
          <a:noFill/>
          <a:ln w="9525">
            <a:solidFill>
              <a:schemeClr val="tx1"/>
            </a:solidFill>
            <a:prstDash val="dash"/>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94" name="Freeform 66"/>
          <p:cNvSpPr>
            <a:spLocks/>
          </p:cNvSpPr>
          <p:nvPr/>
        </p:nvSpPr>
        <p:spPr bwMode="auto">
          <a:xfrm>
            <a:off x="5486400" y="2333600"/>
            <a:ext cx="381000" cy="533400"/>
          </a:xfrm>
          <a:custGeom>
            <a:avLst/>
            <a:gdLst/>
            <a:ahLst/>
            <a:cxnLst>
              <a:cxn ang="0">
                <a:pos x="0" y="0"/>
              </a:cxn>
              <a:cxn ang="0">
                <a:pos x="192" y="0"/>
              </a:cxn>
              <a:cxn ang="0">
                <a:pos x="192" y="336"/>
              </a:cxn>
            </a:cxnLst>
            <a:rect l="0" t="0" r="r" b="b"/>
            <a:pathLst>
              <a:path w="192" h="336">
                <a:moveTo>
                  <a:pt x="0" y="0"/>
                </a:moveTo>
                <a:lnTo>
                  <a:pt x="192" y="0"/>
                </a:lnTo>
                <a:lnTo>
                  <a:pt x="192" y="336"/>
                </a:lnTo>
              </a:path>
            </a:pathLst>
          </a:custGeom>
          <a:noFill/>
          <a:ln w="9525">
            <a:solidFill>
              <a:schemeClr val="tx1"/>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95" name="Freeform 67"/>
          <p:cNvSpPr>
            <a:spLocks/>
          </p:cNvSpPr>
          <p:nvPr/>
        </p:nvSpPr>
        <p:spPr bwMode="auto">
          <a:xfrm>
            <a:off x="5486400" y="2028800"/>
            <a:ext cx="457200" cy="838200"/>
          </a:xfrm>
          <a:custGeom>
            <a:avLst/>
            <a:gdLst/>
            <a:ahLst/>
            <a:cxnLst>
              <a:cxn ang="0">
                <a:pos x="0" y="0"/>
              </a:cxn>
              <a:cxn ang="0">
                <a:pos x="288" y="0"/>
              </a:cxn>
              <a:cxn ang="0">
                <a:pos x="288" y="528"/>
              </a:cxn>
            </a:cxnLst>
            <a:rect l="0" t="0" r="r" b="b"/>
            <a:pathLst>
              <a:path w="288" h="528">
                <a:moveTo>
                  <a:pt x="0" y="0"/>
                </a:moveTo>
                <a:lnTo>
                  <a:pt x="288" y="0"/>
                </a:lnTo>
                <a:lnTo>
                  <a:pt x="288" y="528"/>
                </a:lnTo>
              </a:path>
            </a:pathLst>
          </a:custGeom>
          <a:noFill/>
          <a:ln w="9525">
            <a:solidFill>
              <a:schemeClr val="tx1"/>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96" name="Text Box 68"/>
          <p:cNvSpPr txBox="1">
            <a:spLocks noChangeArrowheads="1"/>
          </p:cNvSpPr>
          <p:nvPr/>
        </p:nvSpPr>
        <p:spPr bwMode="auto">
          <a:xfrm>
            <a:off x="6038850" y="2106588"/>
            <a:ext cx="649288" cy="304800"/>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is retn</a:t>
            </a:r>
          </a:p>
        </p:txBody>
      </p:sp>
      <p:sp>
        <p:nvSpPr>
          <p:cNvPr id="252997" name="Text Box 69"/>
          <p:cNvSpPr txBox="1">
            <a:spLocks noChangeArrowheads="1"/>
          </p:cNvSpPr>
          <p:nvPr/>
        </p:nvSpPr>
        <p:spPr bwMode="auto">
          <a:xfrm>
            <a:off x="6038850" y="1877988"/>
            <a:ext cx="688975" cy="304800"/>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is indir</a:t>
            </a:r>
          </a:p>
        </p:txBody>
      </p:sp>
      <p:sp>
        <p:nvSpPr>
          <p:cNvPr id="252998" name="Line 70"/>
          <p:cNvSpPr>
            <a:spLocks noChangeShapeType="1"/>
          </p:cNvSpPr>
          <p:nvPr/>
        </p:nvSpPr>
        <p:spPr bwMode="auto">
          <a:xfrm flipV="1">
            <a:off x="5867400" y="2257400"/>
            <a:ext cx="228600" cy="152400"/>
          </a:xfrm>
          <a:prstGeom prst="line">
            <a:avLst/>
          </a:prstGeom>
          <a:noFill/>
          <a:ln w="9525">
            <a:solidFill>
              <a:schemeClr val="tx1"/>
            </a:solidFill>
            <a:prstDash val="dash"/>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99" name="Line 71"/>
          <p:cNvSpPr>
            <a:spLocks noChangeShapeType="1"/>
          </p:cNvSpPr>
          <p:nvPr/>
        </p:nvSpPr>
        <p:spPr bwMode="auto">
          <a:xfrm flipV="1">
            <a:off x="5943600" y="2028800"/>
            <a:ext cx="152400" cy="76200"/>
          </a:xfrm>
          <a:prstGeom prst="line">
            <a:avLst/>
          </a:prstGeom>
          <a:noFill/>
          <a:ln w="9525">
            <a:solidFill>
              <a:schemeClr val="tx1"/>
            </a:solidFill>
            <a:prstDash val="dash"/>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3000" name="Rectangle 72"/>
          <p:cNvSpPr>
            <a:spLocks noChangeArrowheads="1"/>
          </p:cNvSpPr>
          <p:nvPr/>
        </p:nvSpPr>
        <p:spPr bwMode="auto">
          <a:xfrm>
            <a:off x="5715000" y="3248000"/>
            <a:ext cx="76200" cy="76200"/>
          </a:xfrm>
          <a:prstGeom prst="rect">
            <a:avLst/>
          </a:prstGeom>
          <a:solidFill>
            <a:schemeClr val="accent1"/>
          </a:solidFill>
          <a:ln w="9525">
            <a:solidFill>
              <a:schemeClr val="tx1"/>
            </a:solidFill>
            <a:miter lim="800000"/>
            <a:headEnd/>
            <a:tailEnd/>
          </a:ln>
          <a:effectLst/>
        </p:spPr>
        <p:txBody>
          <a:bodyPr wrap="none" anchor="ctr"/>
          <a:lstStyle/>
          <a:p>
            <a:pPr fontAlgn="base">
              <a:spcBef>
                <a:spcPct val="20000"/>
              </a:spcBef>
              <a:spcAft>
                <a:spcPct val="0"/>
              </a:spcAft>
            </a:pPr>
            <a:endParaRPr lang="en-US" sz="2400">
              <a:solidFill>
                <a:srgbClr val="79551B"/>
              </a:solidFill>
              <a:latin typeface="Gill Sans MT" pitchFamily="34" charset="0"/>
            </a:endParaRPr>
          </a:p>
        </p:txBody>
      </p:sp>
      <p:sp>
        <p:nvSpPr>
          <p:cNvPr id="253001" name="Rectangle 73"/>
          <p:cNvSpPr>
            <a:spLocks noChangeArrowheads="1"/>
          </p:cNvSpPr>
          <p:nvPr/>
        </p:nvSpPr>
        <p:spPr bwMode="auto">
          <a:xfrm>
            <a:off x="5715000" y="3324200"/>
            <a:ext cx="76200" cy="76200"/>
          </a:xfrm>
          <a:prstGeom prst="rect">
            <a:avLst/>
          </a:prstGeom>
          <a:solidFill>
            <a:schemeClr val="accent1"/>
          </a:solidFill>
          <a:ln w="9525">
            <a:solidFill>
              <a:schemeClr val="tx1"/>
            </a:solidFill>
            <a:miter lim="800000"/>
            <a:headEnd/>
            <a:tailEnd/>
          </a:ln>
          <a:effectLst/>
        </p:spPr>
        <p:txBody>
          <a:bodyPr wrap="none" anchor="ctr"/>
          <a:lstStyle/>
          <a:p>
            <a:pPr fontAlgn="base">
              <a:spcBef>
                <a:spcPct val="20000"/>
              </a:spcBef>
              <a:spcAft>
                <a:spcPct val="0"/>
              </a:spcAft>
            </a:pPr>
            <a:endParaRPr lang="en-US" sz="2400">
              <a:solidFill>
                <a:srgbClr val="79551B"/>
              </a:solidFill>
              <a:latin typeface="Gill Sans MT" pitchFamily="34" charset="0"/>
            </a:endParaRPr>
          </a:p>
        </p:txBody>
      </p:sp>
      <p:sp>
        <p:nvSpPr>
          <p:cNvPr id="253002" name="Rectangle 74"/>
          <p:cNvSpPr>
            <a:spLocks noChangeArrowheads="1"/>
          </p:cNvSpPr>
          <p:nvPr/>
        </p:nvSpPr>
        <p:spPr bwMode="auto">
          <a:xfrm>
            <a:off x="5715000" y="3400400"/>
            <a:ext cx="76200" cy="76200"/>
          </a:xfrm>
          <a:prstGeom prst="rect">
            <a:avLst/>
          </a:prstGeom>
          <a:solidFill>
            <a:schemeClr val="accent1"/>
          </a:solidFill>
          <a:ln w="9525">
            <a:solidFill>
              <a:schemeClr val="tx1"/>
            </a:solidFill>
            <a:miter lim="800000"/>
            <a:headEnd/>
            <a:tailEnd/>
          </a:ln>
          <a:effectLst/>
        </p:spPr>
        <p:txBody>
          <a:bodyPr wrap="none" anchor="ctr"/>
          <a:lstStyle/>
          <a:p>
            <a:pPr fontAlgn="base">
              <a:spcBef>
                <a:spcPct val="20000"/>
              </a:spcBef>
              <a:spcAft>
                <a:spcPct val="0"/>
              </a:spcAft>
            </a:pPr>
            <a:endParaRPr lang="en-US" sz="2400">
              <a:solidFill>
                <a:srgbClr val="79551B"/>
              </a:solidFill>
              <a:latin typeface="Gill Sans MT" pitchFamily="34" charset="0"/>
            </a:endParaRPr>
          </a:p>
        </p:txBody>
      </p:sp>
      <p:cxnSp>
        <p:nvCxnSpPr>
          <p:cNvPr id="253003" name="AutoShape 75"/>
          <p:cNvCxnSpPr>
            <a:cxnSpLocks noChangeShapeType="1"/>
            <a:stCxn id="252988" idx="4"/>
            <a:endCxn id="253000" idx="1"/>
          </p:cNvCxnSpPr>
          <p:nvPr/>
        </p:nvCxnSpPr>
        <p:spPr bwMode="auto">
          <a:xfrm rot="16200000" flipH="1">
            <a:off x="5486400" y="3057500"/>
            <a:ext cx="38100" cy="419100"/>
          </a:xfrm>
          <a:prstGeom prst="bentConnector2">
            <a:avLst/>
          </a:prstGeom>
          <a:noFill/>
          <a:ln w="9525">
            <a:solidFill>
              <a:schemeClr val="tx1"/>
            </a:solidFill>
            <a:miter lim="800000"/>
            <a:headEnd/>
            <a:tailEnd/>
          </a:ln>
          <a:effectLst/>
        </p:spPr>
      </p:cxnSp>
      <p:cxnSp>
        <p:nvCxnSpPr>
          <p:cNvPr id="253004" name="AutoShape 76"/>
          <p:cNvCxnSpPr>
            <a:cxnSpLocks noChangeShapeType="1"/>
            <a:stCxn id="252983" idx="3"/>
            <a:endCxn id="253001" idx="1"/>
          </p:cNvCxnSpPr>
          <p:nvPr/>
        </p:nvCxnSpPr>
        <p:spPr bwMode="auto">
          <a:xfrm rot="16200000" flipH="1">
            <a:off x="5295900" y="2943200"/>
            <a:ext cx="114300" cy="723900"/>
          </a:xfrm>
          <a:prstGeom prst="bentConnector2">
            <a:avLst/>
          </a:prstGeom>
          <a:noFill/>
          <a:ln w="9525">
            <a:solidFill>
              <a:schemeClr val="tx1"/>
            </a:solidFill>
            <a:miter lim="800000"/>
            <a:headEnd/>
            <a:tailEnd/>
          </a:ln>
          <a:effectLst/>
        </p:spPr>
      </p:cxnSp>
      <p:cxnSp>
        <p:nvCxnSpPr>
          <p:cNvPr id="253005" name="AutoShape 77"/>
          <p:cNvCxnSpPr>
            <a:cxnSpLocks noChangeShapeType="1"/>
            <a:stCxn id="252964" idx="4"/>
            <a:endCxn id="253002" idx="1"/>
          </p:cNvCxnSpPr>
          <p:nvPr/>
        </p:nvCxnSpPr>
        <p:spPr bwMode="auto">
          <a:xfrm rot="16200000" flipH="1">
            <a:off x="5124450" y="2847950"/>
            <a:ext cx="190500" cy="990600"/>
          </a:xfrm>
          <a:prstGeom prst="bentConnector2">
            <a:avLst/>
          </a:prstGeom>
          <a:noFill/>
          <a:ln w="9525">
            <a:solidFill>
              <a:schemeClr val="tx1"/>
            </a:solidFill>
            <a:miter lim="800000"/>
            <a:headEnd/>
            <a:tailEnd/>
          </a:ln>
          <a:effectLst/>
        </p:spPr>
      </p:cxnSp>
      <p:sp>
        <p:nvSpPr>
          <p:cNvPr id="252993" name="AutoShape 65"/>
          <p:cNvSpPr>
            <a:spLocks noChangeArrowheads="1"/>
          </p:cNvSpPr>
          <p:nvPr/>
        </p:nvSpPr>
        <p:spPr bwMode="auto">
          <a:xfrm rot="5400000">
            <a:off x="5448300" y="3133700"/>
            <a:ext cx="914400" cy="381000"/>
          </a:xfrm>
          <a:prstGeom prst="roundRect">
            <a:avLst>
              <a:gd name="adj" fmla="val 16667"/>
            </a:avLst>
          </a:prstGeom>
          <a:solidFill>
            <a:srgbClr val="000080"/>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latin typeface="Gill Sans MT" pitchFamily="34" charset="0"/>
              </a:rPr>
              <a:t>control</a:t>
            </a:r>
          </a:p>
        </p:txBody>
      </p:sp>
      <p:sp>
        <p:nvSpPr>
          <p:cNvPr id="253008" name="Line 80"/>
          <p:cNvSpPr>
            <a:spLocks noChangeShapeType="1"/>
          </p:cNvSpPr>
          <p:nvPr/>
        </p:nvSpPr>
        <p:spPr bwMode="auto">
          <a:xfrm>
            <a:off x="4572000" y="3933800"/>
            <a:ext cx="0" cy="762000"/>
          </a:xfrm>
          <a:prstGeom prst="line">
            <a:avLst/>
          </a:prstGeom>
          <a:noFill/>
          <a:ln w="9525">
            <a:solidFill>
              <a:schemeClr val="tx1"/>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3009" name="Freeform 81"/>
          <p:cNvSpPr>
            <a:spLocks/>
          </p:cNvSpPr>
          <p:nvPr/>
        </p:nvSpPr>
        <p:spPr bwMode="auto">
          <a:xfrm>
            <a:off x="4648200" y="3933800"/>
            <a:ext cx="762000" cy="762000"/>
          </a:xfrm>
          <a:custGeom>
            <a:avLst/>
            <a:gdLst/>
            <a:ahLst/>
            <a:cxnLst>
              <a:cxn ang="0">
                <a:pos x="384" y="0"/>
              </a:cxn>
              <a:cxn ang="0">
                <a:pos x="480" y="0"/>
              </a:cxn>
              <a:cxn ang="0">
                <a:pos x="480" y="144"/>
              </a:cxn>
              <a:cxn ang="0">
                <a:pos x="0" y="144"/>
              </a:cxn>
              <a:cxn ang="0">
                <a:pos x="0" y="528"/>
              </a:cxn>
            </a:cxnLst>
            <a:rect l="0" t="0" r="r" b="b"/>
            <a:pathLst>
              <a:path w="480" h="528">
                <a:moveTo>
                  <a:pt x="384" y="0"/>
                </a:moveTo>
                <a:lnTo>
                  <a:pt x="480" y="0"/>
                </a:lnTo>
                <a:lnTo>
                  <a:pt x="480" y="144"/>
                </a:lnTo>
                <a:lnTo>
                  <a:pt x="0" y="144"/>
                </a:lnTo>
                <a:lnTo>
                  <a:pt x="0" y="528"/>
                </a:lnTo>
              </a:path>
            </a:pathLst>
          </a:custGeom>
          <a:noFill/>
          <a:ln w="9525">
            <a:solidFill>
              <a:schemeClr val="tx1"/>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3010" name="Freeform 82"/>
          <p:cNvSpPr>
            <a:spLocks/>
          </p:cNvSpPr>
          <p:nvPr/>
        </p:nvSpPr>
        <p:spPr bwMode="auto">
          <a:xfrm>
            <a:off x="4495800" y="2943200"/>
            <a:ext cx="228600" cy="1752600"/>
          </a:xfrm>
          <a:custGeom>
            <a:avLst/>
            <a:gdLst/>
            <a:ahLst/>
            <a:cxnLst>
              <a:cxn ang="0">
                <a:pos x="144" y="0"/>
              </a:cxn>
              <a:cxn ang="0">
                <a:pos x="0" y="0"/>
              </a:cxn>
              <a:cxn ang="0">
                <a:pos x="0" y="1152"/>
              </a:cxn>
            </a:cxnLst>
            <a:rect l="0" t="0" r="r" b="b"/>
            <a:pathLst>
              <a:path w="144" h="1152">
                <a:moveTo>
                  <a:pt x="144" y="0"/>
                </a:moveTo>
                <a:lnTo>
                  <a:pt x="0" y="0"/>
                </a:lnTo>
                <a:lnTo>
                  <a:pt x="0" y="1152"/>
                </a:lnTo>
              </a:path>
            </a:pathLst>
          </a:custGeom>
          <a:noFill/>
          <a:ln w="9525">
            <a:solidFill>
              <a:schemeClr val="tx1"/>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3011" name="Freeform 83"/>
          <p:cNvSpPr>
            <a:spLocks/>
          </p:cNvSpPr>
          <p:nvPr/>
        </p:nvSpPr>
        <p:spPr bwMode="auto">
          <a:xfrm>
            <a:off x="4724400" y="4467200"/>
            <a:ext cx="304800" cy="228600"/>
          </a:xfrm>
          <a:custGeom>
            <a:avLst/>
            <a:gdLst/>
            <a:ahLst/>
            <a:cxnLst>
              <a:cxn ang="0">
                <a:pos x="192" y="0"/>
              </a:cxn>
              <a:cxn ang="0">
                <a:pos x="0" y="0"/>
              </a:cxn>
              <a:cxn ang="0">
                <a:pos x="0" y="144"/>
              </a:cxn>
            </a:cxnLst>
            <a:rect l="0" t="0" r="r" b="b"/>
            <a:pathLst>
              <a:path w="192" h="144">
                <a:moveTo>
                  <a:pt x="192" y="0"/>
                </a:moveTo>
                <a:lnTo>
                  <a:pt x="0" y="0"/>
                </a:lnTo>
                <a:lnTo>
                  <a:pt x="0" y="144"/>
                </a:lnTo>
              </a:path>
            </a:pathLst>
          </a:custGeom>
          <a:noFill/>
          <a:ln w="9525">
            <a:solidFill>
              <a:schemeClr val="tx1"/>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cxnSp>
        <p:nvCxnSpPr>
          <p:cNvPr id="253012" name="AutoShape 84"/>
          <p:cNvCxnSpPr>
            <a:cxnSpLocks noChangeShapeType="1"/>
            <a:stCxn id="252993" idx="3"/>
            <a:endCxn id="253006" idx="0"/>
          </p:cNvCxnSpPr>
          <p:nvPr/>
        </p:nvCxnSpPr>
        <p:spPr bwMode="auto">
          <a:xfrm rot="5400000">
            <a:off x="4833938" y="3700437"/>
            <a:ext cx="990600" cy="1152525"/>
          </a:xfrm>
          <a:prstGeom prst="bentConnector2">
            <a:avLst/>
          </a:prstGeom>
          <a:noFill/>
          <a:ln w="9525">
            <a:solidFill>
              <a:schemeClr val="tx1"/>
            </a:solidFill>
            <a:miter lim="800000"/>
            <a:headEnd/>
            <a:tailEnd type="triangle" w="med" len="med"/>
          </a:ln>
          <a:effectLst/>
        </p:spPr>
      </p:cxnSp>
      <p:sp>
        <p:nvSpPr>
          <p:cNvPr id="253013" name="Line 85"/>
          <p:cNvSpPr>
            <a:spLocks noChangeShapeType="1"/>
          </p:cNvSpPr>
          <p:nvPr/>
        </p:nvSpPr>
        <p:spPr bwMode="auto">
          <a:xfrm>
            <a:off x="5410200" y="4010000"/>
            <a:ext cx="152400" cy="76200"/>
          </a:xfrm>
          <a:prstGeom prst="line">
            <a:avLst/>
          </a:prstGeom>
          <a:noFill/>
          <a:ln w="9525">
            <a:solidFill>
              <a:schemeClr val="tx1"/>
            </a:solidFill>
            <a:prstDash val="dash"/>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3014" name="AutoShape 86"/>
          <p:cNvSpPr>
            <a:spLocks noChangeArrowheads="1"/>
          </p:cNvSpPr>
          <p:nvPr/>
        </p:nvSpPr>
        <p:spPr bwMode="auto">
          <a:xfrm flipV="1">
            <a:off x="1066800" y="2562200"/>
            <a:ext cx="457200" cy="1524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3366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20000"/>
              </a:spcBef>
              <a:spcAft>
                <a:spcPct val="0"/>
              </a:spcAft>
            </a:pPr>
            <a:endParaRPr lang="en-US" sz="2400">
              <a:solidFill>
                <a:srgbClr val="79551B"/>
              </a:solidFill>
              <a:latin typeface="Gill Sans MT" pitchFamily="34" charset="0"/>
            </a:endParaRPr>
          </a:p>
        </p:txBody>
      </p:sp>
      <p:sp>
        <p:nvSpPr>
          <p:cNvPr id="253015" name="Freeform 87"/>
          <p:cNvSpPr>
            <a:spLocks/>
          </p:cNvSpPr>
          <p:nvPr/>
        </p:nvSpPr>
        <p:spPr bwMode="auto">
          <a:xfrm>
            <a:off x="1295400" y="2105000"/>
            <a:ext cx="304800" cy="457200"/>
          </a:xfrm>
          <a:custGeom>
            <a:avLst/>
            <a:gdLst/>
            <a:ahLst/>
            <a:cxnLst>
              <a:cxn ang="0">
                <a:pos x="0" y="288"/>
              </a:cxn>
              <a:cxn ang="0">
                <a:pos x="0" y="0"/>
              </a:cxn>
              <a:cxn ang="0">
                <a:pos x="192" y="0"/>
              </a:cxn>
            </a:cxnLst>
            <a:rect l="0" t="0" r="r" b="b"/>
            <a:pathLst>
              <a:path w="192" h="288">
                <a:moveTo>
                  <a:pt x="0" y="288"/>
                </a:moveTo>
                <a:lnTo>
                  <a:pt x="0" y="0"/>
                </a:lnTo>
                <a:lnTo>
                  <a:pt x="192" y="0"/>
                </a:lnTo>
              </a:path>
            </a:pathLst>
          </a:custGeom>
          <a:noFill/>
          <a:ln w="9525">
            <a:solidFill>
              <a:schemeClr val="tx1"/>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3016" name="Text Box 88"/>
          <p:cNvSpPr txBox="1">
            <a:spLocks noChangeArrowheads="1"/>
          </p:cNvSpPr>
          <p:nvPr/>
        </p:nvSpPr>
        <p:spPr bwMode="auto">
          <a:xfrm>
            <a:off x="974725" y="1725588"/>
            <a:ext cx="644728" cy="369332"/>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a:solidFill>
                  <a:srgbClr val="000000"/>
                </a:solidFill>
                <a:latin typeface="Gill Sans MT" pitchFamily="34" charset="0"/>
              </a:rPr>
              <a:t>NPC</a:t>
            </a:r>
          </a:p>
        </p:txBody>
      </p:sp>
      <p:sp>
        <p:nvSpPr>
          <p:cNvPr id="253017" name="Text Box 89"/>
          <p:cNvSpPr txBox="1">
            <a:spLocks noChangeArrowheads="1"/>
          </p:cNvSpPr>
          <p:nvPr/>
        </p:nvSpPr>
        <p:spPr bwMode="auto">
          <a:xfrm>
            <a:off x="1825625" y="1725588"/>
            <a:ext cx="465192" cy="369332"/>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a:solidFill>
                  <a:srgbClr val="000000"/>
                </a:solidFill>
                <a:latin typeface="Gill Sans MT" pitchFamily="34" charset="0"/>
              </a:rPr>
              <a:t>PC</a:t>
            </a:r>
          </a:p>
        </p:txBody>
      </p:sp>
      <p:sp>
        <p:nvSpPr>
          <p:cNvPr id="253018" name="Freeform 90"/>
          <p:cNvSpPr>
            <a:spLocks/>
          </p:cNvSpPr>
          <p:nvPr/>
        </p:nvSpPr>
        <p:spPr bwMode="auto">
          <a:xfrm>
            <a:off x="1447800" y="2714600"/>
            <a:ext cx="2286000" cy="2057400"/>
          </a:xfrm>
          <a:custGeom>
            <a:avLst/>
            <a:gdLst/>
            <a:ahLst/>
            <a:cxnLst>
              <a:cxn ang="0">
                <a:pos x="1440" y="1008"/>
              </a:cxn>
              <a:cxn ang="0">
                <a:pos x="1440" y="1296"/>
              </a:cxn>
              <a:cxn ang="0">
                <a:pos x="0" y="1296"/>
              </a:cxn>
              <a:cxn ang="0">
                <a:pos x="0" y="0"/>
              </a:cxn>
            </a:cxnLst>
            <a:rect l="0" t="0" r="r" b="b"/>
            <a:pathLst>
              <a:path w="1440" h="1296">
                <a:moveTo>
                  <a:pt x="1440" y="1008"/>
                </a:moveTo>
                <a:lnTo>
                  <a:pt x="1440" y="1296"/>
                </a:lnTo>
                <a:lnTo>
                  <a:pt x="0" y="1296"/>
                </a:lnTo>
                <a:lnTo>
                  <a:pt x="0" y="0"/>
                </a:lnTo>
              </a:path>
            </a:pathLst>
          </a:custGeom>
          <a:noFill/>
          <a:ln w="9525">
            <a:solidFill>
              <a:schemeClr val="tx1"/>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cxnSp>
        <p:nvCxnSpPr>
          <p:cNvPr id="253020" name="AutoShape 92"/>
          <p:cNvCxnSpPr>
            <a:cxnSpLocks noChangeShapeType="1"/>
            <a:stCxn id="253006" idx="1"/>
            <a:endCxn id="253014" idx="3"/>
          </p:cNvCxnSpPr>
          <p:nvPr/>
        </p:nvCxnSpPr>
        <p:spPr bwMode="auto">
          <a:xfrm rot="16200000" flipV="1">
            <a:off x="1885950" y="2124050"/>
            <a:ext cx="2133600" cy="3314700"/>
          </a:xfrm>
          <a:prstGeom prst="bentConnector3">
            <a:avLst>
              <a:gd name="adj1" fmla="val -10713"/>
            </a:avLst>
          </a:prstGeom>
          <a:noFill/>
          <a:ln w="9525">
            <a:solidFill>
              <a:schemeClr val="tx1"/>
            </a:solidFill>
            <a:miter lim="800000"/>
            <a:headEnd/>
            <a:tailEnd/>
          </a:ln>
          <a:effectLst/>
        </p:spPr>
      </p:cxnSp>
      <p:sp>
        <p:nvSpPr>
          <p:cNvPr id="253021" name="Rectangle 93"/>
          <p:cNvSpPr>
            <a:spLocks noChangeArrowheads="1"/>
          </p:cNvSpPr>
          <p:nvPr/>
        </p:nvSpPr>
        <p:spPr bwMode="auto">
          <a:xfrm>
            <a:off x="7162800" y="3933800"/>
            <a:ext cx="914400" cy="8382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EX</a:t>
            </a:r>
          </a:p>
        </p:txBody>
      </p:sp>
      <p:sp>
        <p:nvSpPr>
          <p:cNvPr id="253023" name="Freeform 95"/>
          <p:cNvSpPr>
            <a:spLocks/>
          </p:cNvSpPr>
          <p:nvPr/>
        </p:nvSpPr>
        <p:spPr bwMode="auto">
          <a:xfrm>
            <a:off x="6553200" y="2943200"/>
            <a:ext cx="1295400" cy="1676400"/>
          </a:xfrm>
          <a:custGeom>
            <a:avLst/>
            <a:gdLst/>
            <a:ahLst/>
            <a:cxnLst>
              <a:cxn ang="0">
                <a:pos x="0" y="1056"/>
              </a:cxn>
              <a:cxn ang="0">
                <a:pos x="144" y="384"/>
              </a:cxn>
              <a:cxn ang="0">
                <a:pos x="816" y="0"/>
              </a:cxn>
            </a:cxnLst>
            <a:rect l="0" t="0" r="r" b="b"/>
            <a:pathLst>
              <a:path w="816" h="1056">
                <a:moveTo>
                  <a:pt x="0" y="1056"/>
                </a:moveTo>
                <a:cubicBezTo>
                  <a:pt x="4" y="808"/>
                  <a:pt x="8" y="560"/>
                  <a:pt x="144" y="384"/>
                </a:cubicBezTo>
                <a:cubicBezTo>
                  <a:pt x="280" y="208"/>
                  <a:pt x="548" y="104"/>
                  <a:pt x="816" y="0"/>
                </a:cubicBezTo>
              </a:path>
            </a:pathLst>
          </a:custGeom>
          <a:noFill/>
          <a:ln w="50800" cap="flat">
            <a:solidFill>
              <a:schemeClr val="tx1"/>
            </a:solidFill>
            <a:prstDash val="dash"/>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3024" name="Freeform 96"/>
          <p:cNvSpPr>
            <a:spLocks/>
          </p:cNvSpPr>
          <p:nvPr/>
        </p:nvSpPr>
        <p:spPr bwMode="auto">
          <a:xfrm>
            <a:off x="1143000" y="2714600"/>
            <a:ext cx="6477000" cy="2514600"/>
          </a:xfrm>
          <a:custGeom>
            <a:avLst/>
            <a:gdLst/>
            <a:ahLst/>
            <a:cxnLst>
              <a:cxn ang="0">
                <a:pos x="4128" y="1296"/>
              </a:cxn>
              <a:cxn ang="0">
                <a:pos x="4128" y="1584"/>
              </a:cxn>
              <a:cxn ang="0">
                <a:pos x="0" y="1584"/>
              </a:cxn>
              <a:cxn ang="0">
                <a:pos x="0" y="0"/>
              </a:cxn>
            </a:cxnLst>
            <a:rect l="0" t="0" r="r" b="b"/>
            <a:pathLst>
              <a:path w="4128" h="1584">
                <a:moveTo>
                  <a:pt x="4128" y="1296"/>
                </a:moveTo>
                <a:lnTo>
                  <a:pt x="4128" y="1584"/>
                </a:lnTo>
                <a:lnTo>
                  <a:pt x="0" y="1584"/>
                </a:lnTo>
                <a:lnTo>
                  <a:pt x="0" y="0"/>
                </a:lnTo>
              </a:path>
            </a:pathLst>
          </a:custGeom>
          <a:noFill/>
          <a:ln w="9525">
            <a:solidFill>
              <a:schemeClr val="tx1"/>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52987" name="AutoShape 59"/>
          <p:cNvSpPr>
            <a:spLocks noChangeArrowheads="1"/>
          </p:cNvSpPr>
          <p:nvPr/>
        </p:nvSpPr>
        <p:spPr bwMode="auto">
          <a:xfrm rot="5400000">
            <a:off x="5219700" y="2981300"/>
            <a:ext cx="152400" cy="228600"/>
          </a:xfrm>
          <a:prstGeom prst="flowChartDelay">
            <a:avLst/>
          </a:prstGeom>
          <a:solidFill>
            <a:srgbClr val="3366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20000"/>
              </a:spcBef>
              <a:spcAft>
                <a:spcPct val="0"/>
              </a:spcAft>
            </a:pPr>
            <a:endParaRPr lang="en-US" sz="2400">
              <a:solidFill>
                <a:srgbClr val="79551B"/>
              </a:solidFill>
              <a:latin typeface="Gill Sans MT" pitchFamily="34" charset="0"/>
            </a:endParaRPr>
          </a:p>
        </p:txBody>
      </p:sp>
      <p:sp>
        <p:nvSpPr>
          <p:cNvPr id="252983" name="AutoShape 55"/>
          <p:cNvSpPr>
            <a:spLocks noChangeArrowheads="1"/>
          </p:cNvSpPr>
          <p:nvPr/>
        </p:nvSpPr>
        <p:spPr bwMode="auto">
          <a:xfrm rot="5400000">
            <a:off x="4914900" y="3057500"/>
            <a:ext cx="152400" cy="228600"/>
          </a:xfrm>
          <a:prstGeom prst="flowChartDelay">
            <a:avLst/>
          </a:prstGeom>
          <a:solidFill>
            <a:srgbClr val="3366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20000"/>
              </a:spcBef>
              <a:spcAft>
                <a:spcPct val="0"/>
              </a:spcAft>
            </a:pPr>
            <a:endParaRPr lang="en-US" sz="2400">
              <a:solidFill>
                <a:srgbClr val="79551B"/>
              </a:solidFill>
              <a:latin typeface="Gill Sans MT" pitchFamily="34" charset="0"/>
            </a:endParaRPr>
          </a:p>
        </p:txBody>
      </p:sp>
      <p:sp>
        <p:nvSpPr>
          <p:cNvPr id="252984" name="Oval 56"/>
          <p:cNvSpPr>
            <a:spLocks noChangeArrowheads="1"/>
          </p:cNvSpPr>
          <p:nvPr/>
        </p:nvSpPr>
        <p:spPr bwMode="auto">
          <a:xfrm>
            <a:off x="4914900" y="3019400"/>
            <a:ext cx="76200" cy="76200"/>
          </a:xfrm>
          <a:prstGeom prst="ellipse">
            <a:avLst/>
          </a:prstGeom>
          <a:solidFill>
            <a:srgbClr val="C00000"/>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20000"/>
              </a:spcBef>
              <a:spcAft>
                <a:spcPct val="0"/>
              </a:spcAft>
            </a:pPr>
            <a:endParaRPr lang="en-US" sz="2400">
              <a:solidFill>
                <a:srgbClr val="79551B"/>
              </a:solidFill>
              <a:latin typeface="Gill Sans MT" pitchFamily="34" charset="0"/>
            </a:endParaRPr>
          </a:p>
        </p:txBody>
      </p:sp>
      <p:sp>
        <p:nvSpPr>
          <p:cNvPr id="252943" name="AutoShape 15"/>
          <p:cNvSpPr>
            <a:spLocks noChangeArrowheads="1"/>
          </p:cNvSpPr>
          <p:nvPr/>
        </p:nvSpPr>
        <p:spPr bwMode="auto">
          <a:xfrm>
            <a:off x="3581400" y="4162400"/>
            <a:ext cx="381000" cy="1524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3366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20000"/>
              </a:spcBef>
              <a:spcAft>
                <a:spcPct val="0"/>
              </a:spcAft>
            </a:pPr>
            <a:endParaRPr lang="en-US" sz="2400">
              <a:solidFill>
                <a:srgbClr val="79551B"/>
              </a:solidFill>
              <a:latin typeface="Gill Sans MT" pitchFamily="34" charset="0"/>
            </a:endParaRPr>
          </a:p>
        </p:txBody>
      </p:sp>
      <p:sp>
        <p:nvSpPr>
          <p:cNvPr id="253006" name="AutoShape 78"/>
          <p:cNvSpPr>
            <a:spLocks noChangeArrowheads="1"/>
          </p:cNvSpPr>
          <p:nvPr/>
        </p:nvSpPr>
        <p:spPr bwMode="auto">
          <a:xfrm>
            <a:off x="4419600" y="4695800"/>
            <a:ext cx="381000" cy="1524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3366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20000"/>
              </a:spcBef>
              <a:spcAft>
                <a:spcPct val="0"/>
              </a:spcAft>
            </a:pPr>
            <a:endParaRPr lang="en-US" sz="2400">
              <a:solidFill>
                <a:srgbClr val="79551B"/>
              </a:solidFill>
              <a:latin typeface="Gill Sans MT" pitchFamily="34" charset="0"/>
            </a:endParaRPr>
          </a:p>
        </p:txBody>
      </p:sp>
    </p:spTree>
    <p:extLst>
      <p:ext uri="{BB962C8B-B14F-4D97-AF65-F5344CB8AC3E}">
        <p14:creationId xmlns:p14="http://schemas.microsoft.com/office/powerpoint/2010/main" val="30536610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normAutofit fontScale="90000"/>
          </a:bodyPr>
          <a:lstStyle/>
          <a:p>
            <a:r>
              <a:rPr lang="en-US" dirty="0"/>
              <a:t>Speculative Branch Update (1/3)</a:t>
            </a:r>
          </a:p>
        </p:txBody>
      </p:sp>
      <p:sp>
        <p:nvSpPr>
          <p:cNvPr id="311300" name="Rectangle 4"/>
          <p:cNvSpPr>
            <a:spLocks noGrp="1" noChangeArrowheads="1"/>
          </p:cNvSpPr>
          <p:nvPr>
            <p:ph idx="1"/>
          </p:nvPr>
        </p:nvSpPr>
        <p:spPr/>
        <p:txBody>
          <a:bodyPr/>
          <a:lstStyle/>
          <a:p>
            <a:pPr marL="457200" indent="-457200"/>
            <a:r>
              <a:rPr lang="en-US" dirty="0"/>
              <a:t>Ideal branch predictor operation</a:t>
            </a:r>
          </a:p>
          <a:p>
            <a:pPr marL="838200" lvl="1" indent="-381000">
              <a:buFontTx/>
              <a:buAutoNum type="arabicPeriod"/>
            </a:pPr>
            <a:r>
              <a:rPr lang="en-US" dirty="0"/>
              <a:t>Given PC, predict branch outcome</a:t>
            </a:r>
          </a:p>
          <a:p>
            <a:pPr marL="838200" lvl="1" indent="-381000">
              <a:buFontTx/>
              <a:buAutoNum type="arabicPeriod"/>
            </a:pPr>
            <a:r>
              <a:rPr lang="en-US" dirty="0"/>
              <a:t>Given actual outcome, update/train predictor</a:t>
            </a:r>
          </a:p>
          <a:p>
            <a:pPr marL="838200" lvl="1" indent="-381000">
              <a:buFontTx/>
              <a:buAutoNum type="arabicPeriod"/>
            </a:pPr>
            <a:r>
              <a:rPr lang="en-US" dirty="0"/>
              <a:t>Repeat</a:t>
            </a:r>
          </a:p>
          <a:p>
            <a:pPr marL="457200" indent="-457200"/>
            <a:r>
              <a:rPr lang="en-US" dirty="0"/>
              <a:t>Actual branch predictor operation</a:t>
            </a:r>
          </a:p>
          <a:p>
            <a:pPr marL="838200" lvl="1" indent="-381000"/>
            <a:r>
              <a:rPr lang="en-US" dirty="0"/>
              <a:t>Streams of predictions and updates proceed parallel</a:t>
            </a:r>
          </a:p>
        </p:txBody>
      </p:sp>
      <p:grpSp>
        <p:nvGrpSpPr>
          <p:cNvPr id="311322" name="Group 26"/>
          <p:cNvGrpSpPr>
            <a:grpSpLocks/>
          </p:cNvGrpSpPr>
          <p:nvPr/>
        </p:nvGrpSpPr>
        <p:grpSpPr bwMode="auto">
          <a:xfrm>
            <a:off x="1165225" y="4344988"/>
            <a:ext cx="5710238" cy="1320800"/>
            <a:chOff x="734" y="2737"/>
            <a:chExt cx="3597" cy="832"/>
          </a:xfrm>
        </p:grpSpPr>
        <p:sp>
          <p:nvSpPr>
            <p:cNvPr id="311301" name="Rectangle 5"/>
            <p:cNvSpPr>
              <a:spLocks noChangeArrowheads="1"/>
            </p:cNvSpPr>
            <p:nvPr/>
          </p:nvSpPr>
          <p:spPr bwMode="auto">
            <a:xfrm>
              <a:off x="1632" y="2784"/>
              <a:ext cx="192" cy="192"/>
            </a:xfrm>
            <a:prstGeom prst="rect">
              <a:avLst/>
            </a:prstGeom>
            <a:solidFill>
              <a:schemeClr val="accent1">
                <a:alpha val="80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A</a:t>
              </a:r>
            </a:p>
          </p:txBody>
        </p:sp>
        <p:sp>
          <p:nvSpPr>
            <p:cNvPr id="311302" name="Text Box 6"/>
            <p:cNvSpPr txBox="1">
              <a:spLocks noChangeArrowheads="1"/>
            </p:cNvSpPr>
            <p:nvPr/>
          </p:nvSpPr>
          <p:spPr bwMode="auto">
            <a:xfrm>
              <a:off x="734" y="2737"/>
              <a:ext cx="615" cy="252"/>
            </a:xfrm>
            <a:prstGeom prst="rect">
              <a:avLst/>
            </a:prstGeom>
            <a:noFill/>
            <a:ln w="9525" algn="ctr">
              <a:noFill/>
              <a:miter lim="800000"/>
              <a:headEnd/>
              <a:tailEnd/>
            </a:ln>
            <a:effectLst/>
          </p:spPr>
          <p:txBody>
            <a:bodyPr wrap="none">
              <a:spAutoFit/>
            </a:bodyPr>
            <a:lstStyle/>
            <a:p>
              <a:pPr marL="457200" indent="-457200" fontAlgn="base">
                <a:spcBef>
                  <a:spcPct val="20000"/>
                </a:spcBef>
                <a:spcAft>
                  <a:spcPct val="0"/>
                </a:spcAft>
              </a:pPr>
              <a:r>
                <a:rPr lang="en-US" sz="2000">
                  <a:latin typeface="Gill Sans MT" pitchFamily="34" charset="0"/>
                </a:rPr>
                <a:t>Predict:</a:t>
              </a:r>
            </a:p>
          </p:txBody>
        </p:sp>
        <p:sp>
          <p:nvSpPr>
            <p:cNvPr id="311303" name="Rectangle 7"/>
            <p:cNvSpPr>
              <a:spLocks noChangeArrowheads="1"/>
            </p:cNvSpPr>
            <p:nvPr/>
          </p:nvSpPr>
          <p:spPr bwMode="auto">
            <a:xfrm>
              <a:off x="1824" y="2784"/>
              <a:ext cx="192" cy="192"/>
            </a:xfrm>
            <a:prstGeom prst="rect">
              <a:avLst/>
            </a:prstGeom>
            <a:solidFill>
              <a:schemeClr val="accent1">
                <a:alpha val="80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B</a:t>
              </a:r>
            </a:p>
          </p:txBody>
        </p:sp>
        <p:sp>
          <p:nvSpPr>
            <p:cNvPr id="311304" name="Rectangle 8"/>
            <p:cNvSpPr>
              <a:spLocks noChangeArrowheads="1"/>
            </p:cNvSpPr>
            <p:nvPr/>
          </p:nvSpPr>
          <p:spPr bwMode="auto">
            <a:xfrm>
              <a:off x="2016" y="2784"/>
              <a:ext cx="192" cy="192"/>
            </a:xfrm>
            <a:prstGeom prst="rect">
              <a:avLst/>
            </a:prstGeom>
            <a:solidFill>
              <a:schemeClr val="accent1">
                <a:alpha val="80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C</a:t>
              </a:r>
            </a:p>
          </p:txBody>
        </p:sp>
        <p:sp>
          <p:nvSpPr>
            <p:cNvPr id="311305" name="Rectangle 9"/>
            <p:cNvSpPr>
              <a:spLocks noChangeArrowheads="1"/>
            </p:cNvSpPr>
            <p:nvPr/>
          </p:nvSpPr>
          <p:spPr bwMode="auto">
            <a:xfrm>
              <a:off x="2208" y="2784"/>
              <a:ext cx="192" cy="192"/>
            </a:xfrm>
            <a:prstGeom prst="rect">
              <a:avLst/>
            </a:prstGeom>
            <a:solidFill>
              <a:schemeClr val="accent1">
                <a:alpha val="80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D</a:t>
              </a:r>
            </a:p>
          </p:txBody>
        </p:sp>
        <p:sp>
          <p:nvSpPr>
            <p:cNvPr id="311306" name="Rectangle 10"/>
            <p:cNvSpPr>
              <a:spLocks noChangeArrowheads="1"/>
            </p:cNvSpPr>
            <p:nvPr/>
          </p:nvSpPr>
          <p:spPr bwMode="auto">
            <a:xfrm>
              <a:off x="2400" y="2784"/>
              <a:ext cx="192" cy="192"/>
            </a:xfrm>
            <a:prstGeom prst="rect">
              <a:avLst/>
            </a:prstGeom>
            <a:solidFill>
              <a:schemeClr val="accent1"/>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E</a:t>
              </a:r>
            </a:p>
          </p:txBody>
        </p:sp>
        <p:sp>
          <p:nvSpPr>
            <p:cNvPr id="311307" name="Rectangle 11"/>
            <p:cNvSpPr>
              <a:spLocks noChangeArrowheads="1"/>
            </p:cNvSpPr>
            <p:nvPr/>
          </p:nvSpPr>
          <p:spPr bwMode="auto">
            <a:xfrm>
              <a:off x="2592" y="2784"/>
              <a:ext cx="192" cy="192"/>
            </a:xfrm>
            <a:prstGeom prst="rect">
              <a:avLst/>
            </a:prstGeom>
            <a:solidFill>
              <a:schemeClr val="accent1">
                <a:alpha val="80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dirty="0">
                  <a:solidFill>
                    <a:schemeClr val="bg1"/>
                  </a:solidFill>
                  <a:latin typeface="Gill Sans MT" pitchFamily="34" charset="0"/>
                </a:rPr>
                <a:t>F</a:t>
              </a:r>
            </a:p>
          </p:txBody>
        </p:sp>
        <p:sp>
          <p:nvSpPr>
            <p:cNvPr id="311308" name="Rectangle 12"/>
            <p:cNvSpPr>
              <a:spLocks noChangeArrowheads="1"/>
            </p:cNvSpPr>
            <p:nvPr/>
          </p:nvSpPr>
          <p:spPr bwMode="auto">
            <a:xfrm>
              <a:off x="2784" y="2784"/>
              <a:ext cx="192" cy="192"/>
            </a:xfrm>
            <a:prstGeom prst="rect">
              <a:avLst/>
            </a:prstGeom>
            <a:solidFill>
              <a:schemeClr val="accent1">
                <a:alpha val="80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G</a:t>
              </a:r>
            </a:p>
          </p:txBody>
        </p:sp>
        <p:sp>
          <p:nvSpPr>
            <p:cNvPr id="311309" name="Text Box 13"/>
            <p:cNvSpPr txBox="1">
              <a:spLocks noChangeArrowheads="1"/>
            </p:cNvSpPr>
            <p:nvPr/>
          </p:nvSpPr>
          <p:spPr bwMode="auto">
            <a:xfrm>
              <a:off x="734" y="3111"/>
              <a:ext cx="629" cy="252"/>
            </a:xfrm>
            <a:prstGeom prst="rect">
              <a:avLst/>
            </a:prstGeom>
            <a:noFill/>
            <a:ln w="9525" algn="ctr">
              <a:noFill/>
              <a:miter lim="800000"/>
              <a:headEnd/>
              <a:tailEnd/>
            </a:ln>
            <a:effectLst/>
          </p:spPr>
          <p:txBody>
            <a:bodyPr wrap="none">
              <a:spAutoFit/>
            </a:bodyPr>
            <a:lstStyle/>
            <a:p>
              <a:pPr marL="457200" indent="-457200" fontAlgn="base">
                <a:spcBef>
                  <a:spcPct val="20000"/>
                </a:spcBef>
                <a:spcAft>
                  <a:spcPct val="0"/>
                </a:spcAft>
              </a:pPr>
              <a:r>
                <a:rPr lang="en-US" sz="2000">
                  <a:latin typeface="Gill Sans MT" pitchFamily="34" charset="0"/>
                </a:rPr>
                <a:t>Update:</a:t>
              </a:r>
            </a:p>
          </p:txBody>
        </p:sp>
        <p:sp>
          <p:nvSpPr>
            <p:cNvPr id="311310" name="Rectangle 14"/>
            <p:cNvSpPr>
              <a:spLocks noChangeArrowheads="1"/>
            </p:cNvSpPr>
            <p:nvPr/>
          </p:nvSpPr>
          <p:spPr bwMode="auto">
            <a:xfrm>
              <a:off x="2592" y="3120"/>
              <a:ext cx="192" cy="192"/>
            </a:xfrm>
            <a:prstGeom prst="rect">
              <a:avLst/>
            </a:prstGeom>
            <a:solidFill>
              <a:schemeClr val="accent1">
                <a:alpha val="80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dirty="0">
                  <a:solidFill>
                    <a:schemeClr val="bg1"/>
                  </a:solidFill>
                  <a:latin typeface="Gill Sans MT" pitchFamily="34" charset="0"/>
                </a:rPr>
                <a:t>A</a:t>
              </a:r>
            </a:p>
          </p:txBody>
        </p:sp>
        <p:sp>
          <p:nvSpPr>
            <p:cNvPr id="311311" name="Rectangle 15"/>
            <p:cNvSpPr>
              <a:spLocks noChangeArrowheads="1"/>
            </p:cNvSpPr>
            <p:nvPr/>
          </p:nvSpPr>
          <p:spPr bwMode="auto">
            <a:xfrm>
              <a:off x="2784" y="3120"/>
              <a:ext cx="192" cy="192"/>
            </a:xfrm>
            <a:prstGeom prst="rect">
              <a:avLst/>
            </a:prstGeom>
            <a:solidFill>
              <a:schemeClr val="accent1">
                <a:alpha val="80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B</a:t>
              </a:r>
            </a:p>
          </p:txBody>
        </p:sp>
        <p:sp>
          <p:nvSpPr>
            <p:cNvPr id="311312" name="Rectangle 16"/>
            <p:cNvSpPr>
              <a:spLocks noChangeArrowheads="1"/>
            </p:cNvSpPr>
            <p:nvPr/>
          </p:nvSpPr>
          <p:spPr bwMode="auto">
            <a:xfrm>
              <a:off x="2976" y="3120"/>
              <a:ext cx="192" cy="192"/>
            </a:xfrm>
            <a:prstGeom prst="rect">
              <a:avLst/>
            </a:prstGeom>
            <a:solidFill>
              <a:schemeClr val="accent1">
                <a:alpha val="80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C</a:t>
              </a:r>
            </a:p>
          </p:txBody>
        </p:sp>
        <p:sp>
          <p:nvSpPr>
            <p:cNvPr id="311313" name="Rectangle 17"/>
            <p:cNvSpPr>
              <a:spLocks noChangeArrowheads="1"/>
            </p:cNvSpPr>
            <p:nvPr/>
          </p:nvSpPr>
          <p:spPr bwMode="auto">
            <a:xfrm>
              <a:off x="3168" y="3120"/>
              <a:ext cx="192" cy="192"/>
            </a:xfrm>
            <a:prstGeom prst="rect">
              <a:avLst/>
            </a:prstGeom>
            <a:solidFill>
              <a:schemeClr val="accent1">
                <a:alpha val="80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D</a:t>
              </a:r>
            </a:p>
          </p:txBody>
        </p:sp>
        <p:sp>
          <p:nvSpPr>
            <p:cNvPr id="311314" name="Rectangle 18"/>
            <p:cNvSpPr>
              <a:spLocks noChangeArrowheads="1"/>
            </p:cNvSpPr>
            <p:nvPr/>
          </p:nvSpPr>
          <p:spPr bwMode="auto">
            <a:xfrm>
              <a:off x="3360" y="3120"/>
              <a:ext cx="192" cy="192"/>
            </a:xfrm>
            <a:prstGeom prst="rect">
              <a:avLst/>
            </a:prstGeom>
            <a:solidFill>
              <a:schemeClr val="accent1">
                <a:alpha val="80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E</a:t>
              </a:r>
            </a:p>
          </p:txBody>
        </p:sp>
        <p:sp>
          <p:nvSpPr>
            <p:cNvPr id="311315" name="Rectangle 19"/>
            <p:cNvSpPr>
              <a:spLocks noChangeArrowheads="1"/>
            </p:cNvSpPr>
            <p:nvPr/>
          </p:nvSpPr>
          <p:spPr bwMode="auto">
            <a:xfrm>
              <a:off x="3552" y="3120"/>
              <a:ext cx="192" cy="192"/>
            </a:xfrm>
            <a:prstGeom prst="rect">
              <a:avLst/>
            </a:prstGeom>
            <a:solidFill>
              <a:schemeClr val="accent1">
                <a:alpha val="80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F</a:t>
              </a:r>
            </a:p>
          </p:txBody>
        </p:sp>
        <p:sp>
          <p:nvSpPr>
            <p:cNvPr id="311316" name="Rectangle 20"/>
            <p:cNvSpPr>
              <a:spLocks noChangeArrowheads="1"/>
            </p:cNvSpPr>
            <p:nvPr/>
          </p:nvSpPr>
          <p:spPr bwMode="auto">
            <a:xfrm>
              <a:off x="3744" y="3120"/>
              <a:ext cx="192" cy="192"/>
            </a:xfrm>
            <a:prstGeom prst="rect">
              <a:avLst/>
            </a:prstGeom>
            <a:solidFill>
              <a:schemeClr val="accent1">
                <a:alpha val="80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G</a:t>
              </a:r>
            </a:p>
          </p:txBody>
        </p:sp>
        <p:cxnSp>
          <p:nvCxnSpPr>
            <p:cNvPr id="311317" name="AutoShape 21"/>
            <p:cNvCxnSpPr>
              <a:cxnSpLocks noChangeShapeType="1"/>
              <a:stCxn id="311301" idx="2"/>
              <a:endCxn id="311310" idx="0"/>
            </p:cNvCxnSpPr>
            <p:nvPr/>
          </p:nvCxnSpPr>
          <p:spPr bwMode="auto">
            <a:xfrm>
              <a:off x="1728" y="2976"/>
              <a:ext cx="960" cy="144"/>
            </a:xfrm>
            <a:prstGeom prst="straightConnector1">
              <a:avLst/>
            </a:prstGeom>
            <a:noFill/>
            <a:ln w="9525">
              <a:solidFill>
                <a:schemeClr val="tx1"/>
              </a:solidFill>
              <a:round/>
              <a:headEnd/>
              <a:tailEnd type="triangle" w="med" len="med"/>
            </a:ln>
            <a:effectLst/>
          </p:spPr>
        </p:cxnSp>
        <p:cxnSp>
          <p:nvCxnSpPr>
            <p:cNvPr id="311319" name="AutoShape 23"/>
            <p:cNvCxnSpPr>
              <a:cxnSpLocks noChangeShapeType="1"/>
              <a:stCxn id="311308" idx="2"/>
              <a:endCxn id="311316" idx="0"/>
            </p:cNvCxnSpPr>
            <p:nvPr/>
          </p:nvCxnSpPr>
          <p:spPr bwMode="auto">
            <a:xfrm>
              <a:off x="2880" y="2976"/>
              <a:ext cx="960" cy="144"/>
            </a:xfrm>
            <a:prstGeom prst="straightConnector1">
              <a:avLst/>
            </a:prstGeom>
            <a:noFill/>
            <a:ln w="9525">
              <a:solidFill>
                <a:schemeClr val="tx1"/>
              </a:solidFill>
              <a:round/>
              <a:headEnd/>
              <a:tailEnd type="triangle" w="med" len="med"/>
            </a:ln>
            <a:effectLst/>
          </p:spPr>
        </p:cxnSp>
        <p:sp>
          <p:nvSpPr>
            <p:cNvPr id="311320" name="Line 24"/>
            <p:cNvSpPr>
              <a:spLocks noChangeShapeType="1"/>
            </p:cNvSpPr>
            <p:nvPr/>
          </p:nvSpPr>
          <p:spPr bwMode="auto">
            <a:xfrm>
              <a:off x="1632" y="3456"/>
              <a:ext cx="2304" cy="0"/>
            </a:xfrm>
            <a:prstGeom prst="line">
              <a:avLst/>
            </a:prstGeom>
            <a:noFill/>
            <a:ln w="9525">
              <a:solidFill>
                <a:schemeClr val="tx1"/>
              </a:solidFill>
              <a:round/>
              <a:headEnd/>
              <a:tailEnd type="triangle" w="med" len="med"/>
            </a:ln>
            <a:effectLst/>
          </p:spPr>
          <p:txBody>
            <a:bodyPr/>
            <a:lstStyle/>
            <a:p>
              <a:pPr fontAlgn="base">
                <a:spcBef>
                  <a:spcPct val="20000"/>
                </a:spcBef>
                <a:spcAft>
                  <a:spcPct val="0"/>
                </a:spcAft>
              </a:pPr>
              <a:endParaRPr lang="en-US" sz="2400">
                <a:latin typeface="Gill Sans MT" pitchFamily="34" charset="0"/>
              </a:endParaRPr>
            </a:p>
          </p:txBody>
        </p:sp>
        <p:sp>
          <p:nvSpPr>
            <p:cNvPr id="311321" name="Text Box 25"/>
            <p:cNvSpPr txBox="1">
              <a:spLocks noChangeArrowheads="1"/>
            </p:cNvSpPr>
            <p:nvPr/>
          </p:nvSpPr>
          <p:spPr bwMode="auto">
            <a:xfrm>
              <a:off x="3952" y="3336"/>
              <a:ext cx="379" cy="233"/>
            </a:xfrm>
            <a:prstGeom prst="rect">
              <a:avLst/>
            </a:prstGeom>
            <a:noFill/>
            <a:ln w="9525" algn="ctr">
              <a:noFill/>
              <a:miter lim="800000"/>
              <a:headEnd/>
              <a:tailEnd/>
            </a:ln>
            <a:effectLst/>
          </p:spPr>
          <p:txBody>
            <a:bodyPr wrap="none">
              <a:spAutoFit/>
            </a:bodyPr>
            <a:lstStyle/>
            <a:p>
              <a:pPr marL="457200" indent="-457200" fontAlgn="base">
                <a:spcBef>
                  <a:spcPct val="20000"/>
                </a:spcBef>
                <a:spcAft>
                  <a:spcPct val="0"/>
                </a:spcAft>
              </a:pPr>
              <a:r>
                <a:rPr lang="en-US" dirty="0">
                  <a:latin typeface="Gill Sans MT" pitchFamily="34" charset="0"/>
                </a:rPr>
                <a:t>time</a:t>
              </a:r>
            </a:p>
          </p:txBody>
        </p:sp>
      </p:grpSp>
      <p:sp>
        <p:nvSpPr>
          <p:cNvPr id="27" name="TextBox 26"/>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Can’t wait for update before making new prediction</a:t>
            </a:r>
          </a:p>
        </p:txBody>
      </p:sp>
    </p:spTree>
    <p:extLst>
      <p:ext uri="{BB962C8B-B14F-4D97-AF65-F5344CB8AC3E}">
        <p14:creationId xmlns:p14="http://schemas.microsoft.com/office/powerpoint/2010/main" val="23160563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normAutofit fontScale="90000"/>
          </a:bodyPr>
          <a:lstStyle/>
          <a:p>
            <a:r>
              <a:rPr lang="en-US" dirty="0"/>
              <a:t>Speculative Branch Update (2/3)</a:t>
            </a:r>
          </a:p>
        </p:txBody>
      </p:sp>
      <p:sp>
        <p:nvSpPr>
          <p:cNvPr id="329731" name="Rectangle 3"/>
          <p:cNvSpPr>
            <a:spLocks noGrp="1" noChangeArrowheads="1"/>
          </p:cNvSpPr>
          <p:nvPr>
            <p:ph idx="1"/>
          </p:nvPr>
        </p:nvSpPr>
        <p:spPr/>
        <p:txBody>
          <a:bodyPr/>
          <a:lstStyle/>
          <a:p>
            <a:r>
              <a:rPr lang="en-US" dirty="0"/>
              <a:t>BHR update cannot be delayed until commit</a:t>
            </a:r>
          </a:p>
          <a:p>
            <a:pPr lvl="1"/>
            <a:r>
              <a:rPr lang="en-US" dirty="0"/>
              <a:t>But outcome not known until commit</a:t>
            </a:r>
          </a:p>
        </p:txBody>
      </p:sp>
      <p:sp>
        <p:nvSpPr>
          <p:cNvPr id="329732" name="Rectangle 4"/>
          <p:cNvSpPr>
            <a:spLocks noChangeArrowheads="1"/>
          </p:cNvSpPr>
          <p:nvPr/>
        </p:nvSpPr>
        <p:spPr bwMode="auto">
          <a:xfrm>
            <a:off x="3178175" y="2740606"/>
            <a:ext cx="304800" cy="304800"/>
          </a:xfrm>
          <a:prstGeom prst="rect">
            <a:avLst/>
          </a:prstGeom>
          <a:solidFill>
            <a:schemeClr val="accent1"/>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A</a:t>
            </a:r>
          </a:p>
        </p:txBody>
      </p:sp>
      <p:sp>
        <p:nvSpPr>
          <p:cNvPr id="329733" name="Text Box 5"/>
          <p:cNvSpPr txBox="1">
            <a:spLocks noChangeArrowheads="1"/>
          </p:cNvSpPr>
          <p:nvPr/>
        </p:nvSpPr>
        <p:spPr bwMode="auto">
          <a:xfrm>
            <a:off x="1752600" y="2665994"/>
            <a:ext cx="976229" cy="400110"/>
          </a:xfrm>
          <a:prstGeom prst="rect">
            <a:avLst/>
          </a:prstGeom>
          <a:noFill/>
          <a:ln w="9525" algn="ctr">
            <a:noFill/>
            <a:miter lim="800000"/>
            <a:headEnd/>
            <a:tailEnd/>
          </a:ln>
          <a:effectLst/>
        </p:spPr>
        <p:txBody>
          <a:bodyPr wrap="none">
            <a:spAutoFit/>
          </a:bodyPr>
          <a:lstStyle/>
          <a:p>
            <a:pPr marL="457200" indent="-457200" fontAlgn="base">
              <a:spcBef>
                <a:spcPct val="20000"/>
              </a:spcBef>
              <a:spcAft>
                <a:spcPct val="0"/>
              </a:spcAft>
            </a:pPr>
            <a:r>
              <a:rPr lang="en-US" sz="2000">
                <a:latin typeface="Gill Sans MT" pitchFamily="34" charset="0"/>
              </a:rPr>
              <a:t>Predict:</a:t>
            </a:r>
          </a:p>
        </p:txBody>
      </p:sp>
      <p:sp>
        <p:nvSpPr>
          <p:cNvPr id="329734" name="Rectangle 6"/>
          <p:cNvSpPr>
            <a:spLocks noChangeArrowheads="1"/>
          </p:cNvSpPr>
          <p:nvPr/>
        </p:nvSpPr>
        <p:spPr bwMode="auto">
          <a:xfrm>
            <a:off x="3482975" y="2740606"/>
            <a:ext cx="304800" cy="304800"/>
          </a:xfrm>
          <a:prstGeom prst="rect">
            <a:avLst/>
          </a:prstGeom>
          <a:solidFill>
            <a:schemeClr val="accent1"/>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B</a:t>
            </a:r>
          </a:p>
        </p:txBody>
      </p:sp>
      <p:sp>
        <p:nvSpPr>
          <p:cNvPr id="329735" name="Rectangle 7"/>
          <p:cNvSpPr>
            <a:spLocks noChangeArrowheads="1"/>
          </p:cNvSpPr>
          <p:nvPr/>
        </p:nvSpPr>
        <p:spPr bwMode="auto">
          <a:xfrm>
            <a:off x="3787775" y="2740606"/>
            <a:ext cx="304800" cy="304800"/>
          </a:xfrm>
          <a:prstGeom prst="rect">
            <a:avLst/>
          </a:prstGeom>
          <a:solidFill>
            <a:schemeClr val="accent1"/>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C</a:t>
            </a:r>
          </a:p>
        </p:txBody>
      </p:sp>
      <p:sp>
        <p:nvSpPr>
          <p:cNvPr id="329736" name="Rectangle 8"/>
          <p:cNvSpPr>
            <a:spLocks noChangeArrowheads="1"/>
          </p:cNvSpPr>
          <p:nvPr/>
        </p:nvSpPr>
        <p:spPr bwMode="auto">
          <a:xfrm>
            <a:off x="4092575" y="2740606"/>
            <a:ext cx="304800" cy="304800"/>
          </a:xfrm>
          <a:prstGeom prst="rect">
            <a:avLst/>
          </a:prstGeom>
          <a:solidFill>
            <a:schemeClr val="accent1"/>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D</a:t>
            </a:r>
          </a:p>
        </p:txBody>
      </p:sp>
      <p:sp>
        <p:nvSpPr>
          <p:cNvPr id="329737" name="Rectangle 9"/>
          <p:cNvSpPr>
            <a:spLocks noChangeArrowheads="1"/>
          </p:cNvSpPr>
          <p:nvPr/>
        </p:nvSpPr>
        <p:spPr bwMode="auto">
          <a:xfrm>
            <a:off x="4397375" y="2740606"/>
            <a:ext cx="304800" cy="304800"/>
          </a:xfrm>
          <a:prstGeom prst="rect">
            <a:avLst/>
          </a:prstGeom>
          <a:solidFill>
            <a:schemeClr val="accent1"/>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E</a:t>
            </a:r>
          </a:p>
        </p:txBody>
      </p:sp>
      <p:sp>
        <p:nvSpPr>
          <p:cNvPr id="329738" name="Rectangle 10"/>
          <p:cNvSpPr>
            <a:spLocks noChangeArrowheads="1"/>
          </p:cNvSpPr>
          <p:nvPr/>
        </p:nvSpPr>
        <p:spPr bwMode="auto">
          <a:xfrm>
            <a:off x="4702175" y="2740606"/>
            <a:ext cx="304800" cy="304800"/>
          </a:xfrm>
          <a:prstGeom prst="rect">
            <a:avLst/>
          </a:prstGeom>
          <a:solidFill>
            <a:schemeClr val="accent1"/>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F</a:t>
            </a:r>
          </a:p>
        </p:txBody>
      </p:sp>
      <p:sp>
        <p:nvSpPr>
          <p:cNvPr id="329739" name="Rectangle 11"/>
          <p:cNvSpPr>
            <a:spLocks noChangeArrowheads="1"/>
          </p:cNvSpPr>
          <p:nvPr/>
        </p:nvSpPr>
        <p:spPr bwMode="auto">
          <a:xfrm>
            <a:off x="5006975" y="2740606"/>
            <a:ext cx="304800" cy="304800"/>
          </a:xfrm>
          <a:prstGeom prst="rect">
            <a:avLst/>
          </a:prstGeom>
          <a:solidFill>
            <a:schemeClr val="accent1"/>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G</a:t>
            </a:r>
          </a:p>
        </p:txBody>
      </p:sp>
      <p:sp>
        <p:nvSpPr>
          <p:cNvPr id="329740" name="Text Box 12"/>
          <p:cNvSpPr txBox="1">
            <a:spLocks noChangeArrowheads="1"/>
          </p:cNvSpPr>
          <p:nvPr/>
        </p:nvSpPr>
        <p:spPr bwMode="auto">
          <a:xfrm>
            <a:off x="1752600" y="3259719"/>
            <a:ext cx="998991" cy="400110"/>
          </a:xfrm>
          <a:prstGeom prst="rect">
            <a:avLst/>
          </a:prstGeom>
          <a:noFill/>
          <a:ln w="9525" algn="ctr">
            <a:noFill/>
            <a:miter lim="800000"/>
            <a:headEnd/>
            <a:tailEnd/>
          </a:ln>
          <a:effectLst/>
        </p:spPr>
        <p:txBody>
          <a:bodyPr wrap="none">
            <a:spAutoFit/>
          </a:bodyPr>
          <a:lstStyle/>
          <a:p>
            <a:pPr marL="457200" indent="-457200" fontAlgn="base">
              <a:spcBef>
                <a:spcPct val="20000"/>
              </a:spcBef>
              <a:spcAft>
                <a:spcPct val="0"/>
              </a:spcAft>
            </a:pPr>
            <a:r>
              <a:rPr lang="en-US" sz="2000">
                <a:latin typeface="Gill Sans MT" pitchFamily="34" charset="0"/>
              </a:rPr>
              <a:t>Update:</a:t>
            </a:r>
          </a:p>
        </p:txBody>
      </p:sp>
      <p:sp>
        <p:nvSpPr>
          <p:cNvPr id="329741" name="Rectangle 13"/>
          <p:cNvSpPr>
            <a:spLocks noChangeArrowheads="1"/>
          </p:cNvSpPr>
          <p:nvPr/>
        </p:nvSpPr>
        <p:spPr bwMode="auto">
          <a:xfrm>
            <a:off x="4702175" y="3274006"/>
            <a:ext cx="304800" cy="304800"/>
          </a:xfrm>
          <a:prstGeom prst="rect">
            <a:avLst/>
          </a:prstGeom>
          <a:solidFill>
            <a:srgbClr val="66FF33"/>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dirty="0">
                <a:latin typeface="Gill Sans MT" pitchFamily="34" charset="0"/>
              </a:rPr>
              <a:t>A</a:t>
            </a:r>
          </a:p>
        </p:txBody>
      </p:sp>
      <p:sp>
        <p:nvSpPr>
          <p:cNvPr id="329742" name="Rectangle 14"/>
          <p:cNvSpPr>
            <a:spLocks noChangeArrowheads="1"/>
          </p:cNvSpPr>
          <p:nvPr/>
        </p:nvSpPr>
        <p:spPr bwMode="auto">
          <a:xfrm>
            <a:off x="5006975" y="3274006"/>
            <a:ext cx="304800" cy="304800"/>
          </a:xfrm>
          <a:prstGeom prst="rect">
            <a:avLst/>
          </a:prstGeom>
          <a:solidFill>
            <a:schemeClr val="accent1"/>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B</a:t>
            </a:r>
          </a:p>
        </p:txBody>
      </p:sp>
      <p:sp>
        <p:nvSpPr>
          <p:cNvPr id="329743" name="Rectangle 15"/>
          <p:cNvSpPr>
            <a:spLocks noChangeArrowheads="1"/>
          </p:cNvSpPr>
          <p:nvPr/>
        </p:nvSpPr>
        <p:spPr bwMode="auto">
          <a:xfrm>
            <a:off x="5311775" y="3274006"/>
            <a:ext cx="304800" cy="304800"/>
          </a:xfrm>
          <a:prstGeom prst="rect">
            <a:avLst/>
          </a:prstGeom>
          <a:solidFill>
            <a:schemeClr val="accent1"/>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C</a:t>
            </a:r>
          </a:p>
        </p:txBody>
      </p:sp>
      <p:sp>
        <p:nvSpPr>
          <p:cNvPr id="329744" name="Rectangle 16"/>
          <p:cNvSpPr>
            <a:spLocks noChangeArrowheads="1"/>
          </p:cNvSpPr>
          <p:nvPr/>
        </p:nvSpPr>
        <p:spPr bwMode="auto">
          <a:xfrm>
            <a:off x="5616575" y="3274006"/>
            <a:ext cx="304800" cy="304800"/>
          </a:xfrm>
          <a:prstGeom prst="rect">
            <a:avLst/>
          </a:prstGeom>
          <a:solidFill>
            <a:schemeClr val="accent1"/>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D</a:t>
            </a:r>
          </a:p>
        </p:txBody>
      </p:sp>
      <p:sp>
        <p:nvSpPr>
          <p:cNvPr id="329745" name="Rectangle 17"/>
          <p:cNvSpPr>
            <a:spLocks noChangeArrowheads="1"/>
          </p:cNvSpPr>
          <p:nvPr/>
        </p:nvSpPr>
        <p:spPr bwMode="auto">
          <a:xfrm>
            <a:off x="5921375" y="3274006"/>
            <a:ext cx="304800" cy="304800"/>
          </a:xfrm>
          <a:prstGeom prst="rect">
            <a:avLst/>
          </a:prstGeom>
          <a:solidFill>
            <a:schemeClr val="accent1"/>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E</a:t>
            </a:r>
          </a:p>
        </p:txBody>
      </p:sp>
      <p:sp>
        <p:nvSpPr>
          <p:cNvPr id="329746" name="Rectangle 18"/>
          <p:cNvSpPr>
            <a:spLocks noChangeArrowheads="1"/>
          </p:cNvSpPr>
          <p:nvPr/>
        </p:nvSpPr>
        <p:spPr bwMode="auto">
          <a:xfrm>
            <a:off x="6226175" y="3274006"/>
            <a:ext cx="304800" cy="304800"/>
          </a:xfrm>
          <a:prstGeom prst="rect">
            <a:avLst/>
          </a:prstGeom>
          <a:solidFill>
            <a:schemeClr val="accent1"/>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F</a:t>
            </a:r>
          </a:p>
        </p:txBody>
      </p:sp>
      <p:sp>
        <p:nvSpPr>
          <p:cNvPr id="329747" name="Rectangle 19"/>
          <p:cNvSpPr>
            <a:spLocks noChangeArrowheads="1"/>
          </p:cNvSpPr>
          <p:nvPr/>
        </p:nvSpPr>
        <p:spPr bwMode="auto">
          <a:xfrm>
            <a:off x="6530975" y="3274006"/>
            <a:ext cx="304800" cy="304800"/>
          </a:xfrm>
          <a:prstGeom prst="rect">
            <a:avLst/>
          </a:prstGeom>
          <a:solidFill>
            <a:schemeClr val="accent1"/>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457200" indent="-457200" algn="ctr" fontAlgn="base">
              <a:spcBef>
                <a:spcPct val="20000"/>
              </a:spcBef>
              <a:spcAft>
                <a:spcPct val="0"/>
              </a:spcAft>
            </a:pPr>
            <a:r>
              <a:rPr lang="en-US">
                <a:solidFill>
                  <a:schemeClr val="bg1"/>
                </a:solidFill>
                <a:latin typeface="Gill Sans MT" pitchFamily="34" charset="0"/>
              </a:rPr>
              <a:t>G</a:t>
            </a:r>
          </a:p>
        </p:txBody>
      </p:sp>
      <p:sp>
        <p:nvSpPr>
          <p:cNvPr id="329752" name="Text Box 24"/>
          <p:cNvSpPr txBox="1">
            <a:spLocks noChangeArrowheads="1"/>
          </p:cNvSpPr>
          <p:nvPr/>
        </p:nvSpPr>
        <p:spPr bwMode="auto">
          <a:xfrm rot="16200000">
            <a:off x="2864212" y="4034697"/>
            <a:ext cx="877163" cy="369332"/>
          </a:xfrm>
          <a:prstGeom prst="rect">
            <a:avLst/>
          </a:prstGeom>
          <a:noFill/>
          <a:ln w="9525" algn="ctr">
            <a:noFill/>
            <a:miter lim="800000"/>
            <a:headEnd/>
            <a:tailEnd/>
          </a:ln>
          <a:effectLst/>
        </p:spPr>
        <p:txBody>
          <a:bodyPr wrap="none">
            <a:spAutoFit/>
          </a:bodyPr>
          <a:lstStyle/>
          <a:p>
            <a:pPr marL="457200" indent="-457200" fontAlgn="base">
              <a:spcBef>
                <a:spcPct val="20000"/>
              </a:spcBef>
              <a:spcAft>
                <a:spcPct val="0"/>
              </a:spcAft>
            </a:pPr>
            <a:r>
              <a:rPr lang="en-US">
                <a:latin typeface="Gill Sans MT" pitchFamily="34" charset="0"/>
              </a:rPr>
              <a:t>011010</a:t>
            </a:r>
          </a:p>
        </p:txBody>
      </p:sp>
      <p:sp>
        <p:nvSpPr>
          <p:cNvPr id="329753" name="Text Box 25"/>
          <p:cNvSpPr txBox="1">
            <a:spLocks noChangeArrowheads="1"/>
          </p:cNvSpPr>
          <p:nvPr/>
        </p:nvSpPr>
        <p:spPr bwMode="auto">
          <a:xfrm rot="16200000">
            <a:off x="3154725" y="4034697"/>
            <a:ext cx="877163" cy="369332"/>
          </a:xfrm>
          <a:prstGeom prst="rect">
            <a:avLst/>
          </a:prstGeom>
          <a:noFill/>
          <a:ln w="9525" algn="ctr">
            <a:noFill/>
            <a:miter lim="800000"/>
            <a:headEnd/>
            <a:tailEnd/>
          </a:ln>
          <a:effectLst/>
        </p:spPr>
        <p:txBody>
          <a:bodyPr wrap="none">
            <a:spAutoFit/>
          </a:bodyPr>
          <a:lstStyle/>
          <a:p>
            <a:pPr marL="457200" indent="-457200" fontAlgn="base">
              <a:spcBef>
                <a:spcPct val="20000"/>
              </a:spcBef>
              <a:spcAft>
                <a:spcPct val="0"/>
              </a:spcAft>
            </a:pPr>
            <a:r>
              <a:rPr lang="en-US">
                <a:latin typeface="Gill Sans MT" pitchFamily="34" charset="0"/>
              </a:rPr>
              <a:t>011010</a:t>
            </a:r>
          </a:p>
        </p:txBody>
      </p:sp>
      <p:sp>
        <p:nvSpPr>
          <p:cNvPr id="329754" name="Text Box 26"/>
          <p:cNvSpPr txBox="1">
            <a:spLocks noChangeArrowheads="1"/>
          </p:cNvSpPr>
          <p:nvPr/>
        </p:nvSpPr>
        <p:spPr bwMode="auto">
          <a:xfrm rot="16200000">
            <a:off x="3473812" y="4034697"/>
            <a:ext cx="877163" cy="369332"/>
          </a:xfrm>
          <a:prstGeom prst="rect">
            <a:avLst/>
          </a:prstGeom>
          <a:noFill/>
          <a:ln w="9525" algn="ctr">
            <a:noFill/>
            <a:miter lim="800000"/>
            <a:headEnd/>
            <a:tailEnd/>
          </a:ln>
          <a:effectLst/>
        </p:spPr>
        <p:txBody>
          <a:bodyPr wrap="none">
            <a:spAutoFit/>
          </a:bodyPr>
          <a:lstStyle/>
          <a:p>
            <a:pPr marL="457200" indent="-457200" fontAlgn="base">
              <a:spcBef>
                <a:spcPct val="20000"/>
              </a:spcBef>
              <a:spcAft>
                <a:spcPct val="0"/>
              </a:spcAft>
            </a:pPr>
            <a:r>
              <a:rPr lang="en-US">
                <a:latin typeface="Gill Sans MT" pitchFamily="34" charset="0"/>
              </a:rPr>
              <a:t>011010</a:t>
            </a:r>
          </a:p>
        </p:txBody>
      </p:sp>
      <p:sp>
        <p:nvSpPr>
          <p:cNvPr id="329755" name="Text Box 27"/>
          <p:cNvSpPr txBox="1">
            <a:spLocks noChangeArrowheads="1"/>
          </p:cNvSpPr>
          <p:nvPr/>
        </p:nvSpPr>
        <p:spPr bwMode="auto">
          <a:xfrm rot="16200000">
            <a:off x="3764325" y="4034697"/>
            <a:ext cx="877163" cy="369332"/>
          </a:xfrm>
          <a:prstGeom prst="rect">
            <a:avLst/>
          </a:prstGeom>
          <a:noFill/>
          <a:ln w="9525" algn="ctr">
            <a:noFill/>
            <a:miter lim="800000"/>
            <a:headEnd/>
            <a:tailEnd/>
          </a:ln>
          <a:effectLst/>
        </p:spPr>
        <p:txBody>
          <a:bodyPr wrap="none">
            <a:spAutoFit/>
          </a:bodyPr>
          <a:lstStyle/>
          <a:p>
            <a:pPr marL="457200" indent="-457200" fontAlgn="base">
              <a:spcBef>
                <a:spcPct val="20000"/>
              </a:spcBef>
              <a:spcAft>
                <a:spcPct val="0"/>
              </a:spcAft>
            </a:pPr>
            <a:r>
              <a:rPr lang="en-US">
                <a:latin typeface="Gill Sans MT" pitchFamily="34" charset="0"/>
              </a:rPr>
              <a:t>011010</a:t>
            </a:r>
          </a:p>
        </p:txBody>
      </p:sp>
      <p:sp>
        <p:nvSpPr>
          <p:cNvPr id="329756" name="Text Box 28"/>
          <p:cNvSpPr txBox="1">
            <a:spLocks noChangeArrowheads="1"/>
          </p:cNvSpPr>
          <p:nvPr/>
        </p:nvSpPr>
        <p:spPr bwMode="auto">
          <a:xfrm rot="16200000">
            <a:off x="4069125" y="4034697"/>
            <a:ext cx="877163" cy="369332"/>
          </a:xfrm>
          <a:prstGeom prst="rect">
            <a:avLst/>
          </a:prstGeom>
          <a:noFill/>
          <a:ln w="9525" algn="ctr">
            <a:noFill/>
            <a:miter lim="800000"/>
            <a:headEnd/>
            <a:tailEnd/>
          </a:ln>
          <a:effectLst/>
        </p:spPr>
        <p:txBody>
          <a:bodyPr wrap="none">
            <a:spAutoFit/>
          </a:bodyPr>
          <a:lstStyle/>
          <a:p>
            <a:pPr marL="457200" indent="-457200" fontAlgn="base">
              <a:spcBef>
                <a:spcPct val="20000"/>
              </a:spcBef>
              <a:spcAft>
                <a:spcPct val="0"/>
              </a:spcAft>
            </a:pPr>
            <a:r>
              <a:rPr lang="en-US">
                <a:latin typeface="Gill Sans MT" pitchFamily="34" charset="0"/>
              </a:rPr>
              <a:t>011010</a:t>
            </a:r>
          </a:p>
        </p:txBody>
      </p:sp>
      <p:sp>
        <p:nvSpPr>
          <p:cNvPr id="329757" name="Text Box 29"/>
          <p:cNvSpPr txBox="1">
            <a:spLocks noChangeArrowheads="1"/>
          </p:cNvSpPr>
          <p:nvPr/>
        </p:nvSpPr>
        <p:spPr bwMode="auto">
          <a:xfrm rot="16200000">
            <a:off x="4384190" y="4048190"/>
            <a:ext cx="888385" cy="369332"/>
          </a:xfrm>
          <a:prstGeom prst="rect">
            <a:avLst/>
          </a:prstGeom>
          <a:noFill/>
          <a:ln w="9525" algn="ctr">
            <a:noFill/>
            <a:miter lim="800000"/>
            <a:headEnd/>
            <a:tailEnd/>
          </a:ln>
          <a:effectLst/>
        </p:spPr>
        <p:txBody>
          <a:bodyPr wrap="none">
            <a:spAutoFit/>
          </a:bodyPr>
          <a:lstStyle/>
          <a:p>
            <a:pPr marL="457200" indent="-457200" fontAlgn="base">
              <a:spcBef>
                <a:spcPct val="20000"/>
              </a:spcBef>
              <a:spcAft>
                <a:spcPct val="0"/>
              </a:spcAft>
            </a:pPr>
            <a:r>
              <a:rPr lang="en-US" dirty="0">
                <a:latin typeface="Gill Sans MT" pitchFamily="34" charset="0"/>
              </a:rPr>
              <a:t>11010</a:t>
            </a:r>
            <a:r>
              <a:rPr lang="en-US" b="1" dirty="0">
                <a:solidFill>
                  <a:srgbClr val="FF0000"/>
                </a:solidFill>
                <a:latin typeface="Gill Sans MT" pitchFamily="34" charset="0"/>
              </a:rPr>
              <a:t>1</a:t>
            </a:r>
          </a:p>
        </p:txBody>
      </p:sp>
      <p:sp>
        <p:nvSpPr>
          <p:cNvPr id="329758" name="Text Box 30"/>
          <p:cNvSpPr txBox="1">
            <a:spLocks noChangeArrowheads="1"/>
          </p:cNvSpPr>
          <p:nvPr/>
        </p:nvSpPr>
        <p:spPr bwMode="auto">
          <a:xfrm>
            <a:off x="2005013" y="3885194"/>
            <a:ext cx="728084" cy="400110"/>
          </a:xfrm>
          <a:prstGeom prst="rect">
            <a:avLst/>
          </a:prstGeom>
          <a:noFill/>
          <a:ln w="9525" algn="ctr">
            <a:noFill/>
            <a:miter lim="800000"/>
            <a:headEnd/>
            <a:tailEnd/>
          </a:ln>
          <a:effectLst/>
        </p:spPr>
        <p:txBody>
          <a:bodyPr wrap="none">
            <a:spAutoFit/>
          </a:bodyPr>
          <a:lstStyle/>
          <a:p>
            <a:pPr marL="457200" indent="-457200" fontAlgn="base">
              <a:spcBef>
                <a:spcPct val="20000"/>
              </a:spcBef>
              <a:spcAft>
                <a:spcPct val="0"/>
              </a:spcAft>
            </a:pPr>
            <a:r>
              <a:rPr lang="en-US" sz="2000">
                <a:latin typeface="Gill Sans MT" pitchFamily="34" charset="0"/>
              </a:rPr>
              <a:t>BHR:</a:t>
            </a:r>
          </a:p>
        </p:txBody>
      </p:sp>
      <p:sp>
        <p:nvSpPr>
          <p:cNvPr id="329759" name="AutoShape 31"/>
          <p:cNvSpPr>
            <a:spLocks/>
          </p:cNvSpPr>
          <p:nvPr/>
        </p:nvSpPr>
        <p:spPr bwMode="auto">
          <a:xfrm rot="5400000">
            <a:off x="3978275" y="4074106"/>
            <a:ext cx="152400" cy="1143000"/>
          </a:xfrm>
          <a:prstGeom prst="rightBrace">
            <a:avLst>
              <a:gd name="adj1" fmla="val 62500"/>
              <a:gd name="adj2" fmla="val 50000"/>
            </a:avLst>
          </a:prstGeom>
          <a:noFill/>
          <a:ln w="9525">
            <a:solidFill>
              <a:schemeClr val="tx1"/>
            </a:solidFill>
            <a:round/>
            <a:headEnd/>
            <a:tailEnd/>
          </a:ln>
          <a:effectLst/>
        </p:spPr>
        <p:txBody>
          <a:bodyPr wrap="none" anchor="ctr"/>
          <a:lstStyle/>
          <a:p>
            <a:pPr fontAlgn="base">
              <a:spcBef>
                <a:spcPct val="20000"/>
              </a:spcBef>
              <a:spcAft>
                <a:spcPct val="0"/>
              </a:spcAft>
            </a:pPr>
            <a:endParaRPr lang="en-US" sz="2400">
              <a:latin typeface="Gill Sans MT" pitchFamily="34" charset="0"/>
            </a:endParaRPr>
          </a:p>
        </p:txBody>
      </p:sp>
      <p:sp>
        <p:nvSpPr>
          <p:cNvPr id="329760" name="Text Box 32"/>
          <p:cNvSpPr txBox="1">
            <a:spLocks noChangeArrowheads="1"/>
          </p:cNvSpPr>
          <p:nvPr/>
        </p:nvSpPr>
        <p:spPr bwMode="auto">
          <a:xfrm>
            <a:off x="2187575" y="4810706"/>
            <a:ext cx="3440113" cy="762000"/>
          </a:xfrm>
          <a:prstGeom prst="rect">
            <a:avLst/>
          </a:prstGeom>
          <a:noFill/>
          <a:ln w="9525" algn="ctr">
            <a:noFill/>
            <a:miter lim="800000"/>
            <a:headEnd/>
            <a:tailEnd/>
          </a:ln>
          <a:effectLst/>
        </p:spPr>
        <p:txBody>
          <a:bodyPr wrap="none">
            <a:spAutoFit/>
          </a:bodyPr>
          <a:lstStyle/>
          <a:p>
            <a:pPr marL="457200" indent="-457200" fontAlgn="base">
              <a:spcBef>
                <a:spcPct val="20000"/>
              </a:spcBef>
              <a:spcAft>
                <a:spcPct val="0"/>
              </a:spcAft>
            </a:pPr>
            <a:r>
              <a:rPr lang="en-US" sz="2000" dirty="0">
                <a:latin typeface="Gill Sans MT" pitchFamily="34" charset="0"/>
              </a:rPr>
              <a:t>Branches B-E all predicted with</a:t>
            </a:r>
          </a:p>
          <a:p>
            <a:pPr marL="457200" indent="-457200" fontAlgn="base">
              <a:spcBef>
                <a:spcPct val="20000"/>
              </a:spcBef>
              <a:spcAft>
                <a:spcPct val="0"/>
              </a:spcAft>
            </a:pPr>
            <a:r>
              <a:rPr lang="en-US" sz="2000" dirty="0">
                <a:latin typeface="Gill Sans MT" pitchFamily="34" charset="0"/>
              </a:rPr>
              <a:t>the same stale BHR value</a:t>
            </a:r>
          </a:p>
        </p:txBody>
      </p:sp>
    </p:spTree>
    <p:extLst>
      <p:ext uri="{BB962C8B-B14F-4D97-AF65-F5344CB8AC3E}">
        <p14:creationId xmlns:p14="http://schemas.microsoft.com/office/powerpoint/2010/main" val="39981420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normAutofit fontScale="90000"/>
          </a:bodyPr>
          <a:lstStyle/>
          <a:p>
            <a:r>
              <a:rPr lang="en-US" dirty="0"/>
              <a:t>Speculative Branch Update (3/3)</a:t>
            </a:r>
          </a:p>
        </p:txBody>
      </p:sp>
      <p:sp>
        <p:nvSpPr>
          <p:cNvPr id="330755" name="Rectangle 3"/>
          <p:cNvSpPr>
            <a:spLocks noGrp="1" noChangeArrowheads="1"/>
          </p:cNvSpPr>
          <p:nvPr>
            <p:ph idx="1"/>
          </p:nvPr>
        </p:nvSpPr>
        <p:spPr/>
        <p:txBody>
          <a:bodyPr/>
          <a:lstStyle/>
          <a:p>
            <a:r>
              <a:rPr lang="en-US" dirty="0"/>
              <a:t>Update branch history using predictions</a:t>
            </a:r>
          </a:p>
          <a:p>
            <a:pPr lvl="1"/>
            <a:r>
              <a:rPr lang="en-US" i="1" dirty="0"/>
              <a:t>Speculative</a:t>
            </a:r>
            <a:r>
              <a:rPr lang="en-US" dirty="0"/>
              <a:t> update</a:t>
            </a:r>
          </a:p>
          <a:p>
            <a:r>
              <a:rPr lang="en-US" dirty="0"/>
              <a:t>If predictions are correct, then BHR is correct</a:t>
            </a:r>
          </a:p>
          <a:p>
            <a:r>
              <a:rPr lang="en-US" dirty="0"/>
              <a:t>What happens on a </a:t>
            </a:r>
            <a:r>
              <a:rPr lang="en-US" dirty="0" err="1"/>
              <a:t>misprediction</a:t>
            </a:r>
            <a:r>
              <a:rPr lang="en-US" dirty="0"/>
              <a:t>?</a:t>
            </a:r>
          </a:p>
          <a:p>
            <a:pPr lvl="1"/>
            <a:r>
              <a:rPr lang="en-US" dirty="0"/>
              <a:t>Commit-time BHR recovery</a:t>
            </a:r>
          </a:p>
          <a:p>
            <a:pPr lvl="1"/>
            <a:r>
              <a:rPr lang="en-US" dirty="0"/>
              <a:t>Execution-time BHR recovery</a:t>
            </a:r>
          </a:p>
        </p:txBody>
      </p:sp>
    </p:spTree>
    <p:extLst>
      <p:ext uri="{BB962C8B-B14F-4D97-AF65-F5344CB8AC3E}">
        <p14:creationId xmlns:p14="http://schemas.microsoft.com/office/powerpoint/2010/main" val="9647623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normAutofit fontScale="90000"/>
          </a:bodyPr>
          <a:lstStyle/>
          <a:p>
            <a:r>
              <a:rPr lang="en-US" dirty="0"/>
              <a:t>Commit-time BHR recovery</a:t>
            </a:r>
          </a:p>
        </p:txBody>
      </p:sp>
      <p:sp>
        <p:nvSpPr>
          <p:cNvPr id="331780" name="Rectangle 4"/>
          <p:cNvSpPr>
            <a:spLocks noChangeArrowheads="1"/>
          </p:cNvSpPr>
          <p:nvPr/>
        </p:nvSpPr>
        <p:spPr bwMode="auto">
          <a:xfrm>
            <a:off x="1600200" y="2362200"/>
            <a:ext cx="1066800" cy="1143000"/>
          </a:xfrm>
          <a:prstGeom prst="rect">
            <a:avLst/>
          </a:prstGeom>
          <a:solidFill>
            <a:schemeClr val="accent1"/>
          </a:solidFill>
          <a:ln w="9525" algn="ctr">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457200" indent="-457200" algn="ctr" fontAlgn="base">
              <a:spcBef>
                <a:spcPct val="20000"/>
              </a:spcBef>
              <a:spcAft>
                <a:spcPct val="0"/>
              </a:spcAft>
            </a:pPr>
            <a:r>
              <a:rPr lang="en-US" sz="2400">
                <a:solidFill>
                  <a:srgbClr val="000000"/>
                </a:solidFill>
                <a:latin typeface="Gill Sans MT" pitchFamily="34" charset="0"/>
              </a:rPr>
              <a:t>BPred</a:t>
            </a:r>
          </a:p>
          <a:p>
            <a:pPr marL="457200" indent="-457200" algn="ctr" fontAlgn="base">
              <a:spcBef>
                <a:spcPct val="20000"/>
              </a:spcBef>
              <a:spcAft>
                <a:spcPct val="0"/>
              </a:spcAft>
            </a:pPr>
            <a:r>
              <a:rPr lang="en-US" sz="2400">
                <a:solidFill>
                  <a:srgbClr val="000000"/>
                </a:solidFill>
                <a:latin typeface="Gill Sans MT" pitchFamily="34" charset="0"/>
              </a:rPr>
              <a:t>Lookup</a:t>
            </a:r>
          </a:p>
        </p:txBody>
      </p:sp>
      <p:sp>
        <p:nvSpPr>
          <p:cNvPr id="331781" name="Rectangle 5"/>
          <p:cNvSpPr>
            <a:spLocks noChangeArrowheads="1"/>
          </p:cNvSpPr>
          <p:nvPr/>
        </p:nvSpPr>
        <p:spPr bwMode="auto">
          <a:xfrm>
            <a:off x="2971800" y="3352800"/>
            <a:ext cx="685800" cy="76200"/>
          </a:xfrm>
          <a:prstGeom prst="rect">
            <a:avLst/>
          </a:prstGeom>
          <a:solidFill>
            <a:srgbClr val="3366FF"/>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20000"/>
              </a:spcBef>
              <a:spcAft>
                <a:spcPct val="0"/>
              </a:spcAft>
            </a:pPr>
            <a:endParaRPr lang="en-US" sz="2400">
              <a:solidFill>
                <a:srgbClr val="000000"/>
              </a:solidFill>
              <a:latin typeface="Gill Sans MT" pitchFamily="34" charset="0"/>
            </a:endParaRPr>
          </a:p>
        </p:txBody>
      </p:sp>
      <p:cxnSp>
        <p:nvCxnSpPr>
          <p:cNvPr id="331782" name="AutoShape 6"/>
          <p:cNvCxnSpPr>
            <a:cxnSpLocks noChangeShapeType="1"/>
            <a:stCxn id="331780" idx="3"/>
            <a:endCxn id="331781" idx="0"/>
          </p:cNvCxnSpPr>
          <p:nvPr/>
        </p:nvCxnSpPr>
        <p:spPr bwMode="auto">
          <a:xfrm>
            <a:off x="2667000" y="2933700"/>
            <a:ext cx="647700" cy="419100"/>
          </a:xfrm>
          <a:prstGeom prst="bentConnector2">
            <a:avLst/>
          </a:prstGeom>
          <a:noFill/>
          <a:ln w="9525">
            <a:solidFill>
              <a:schemeClr val="tx1"/>
            </a:solidFill>
            <a:miter lim="800000"/>
            <a:headEnd/>
            <a:tailEnd type="triangle" w="med" len="med"/>
          </a:ln>
          <a:effectLst/>
        </p:spPr>
      </p:cxnSp>
      <p:sp>
        <p:nvSpPr>
          <p:cNvPr id="331783" name="Text Box 7"/>
          <p:cNvSpPr txBox="1">
            <a:spLocks noChangeArrowheads="1"/>
          </p:cNvSpPr>
          <p:nvPr/>
        </p:nvSpPr>
        <p:spPr bwMode="auto">
          <a:xfrm>
            <a:off x="3870325" y="2706688"/>
            <a:ext cx="2492990" cy="461665"/>
          </a:xfrm>
          <a:prstGeom prst="rect">
            <a:avLst/>
          </a:prstGeom>
          <a:noFill/>
          <a:ln w="9525" algn="ctr">
            <a:noFill/>
            <a:miter lim="800000"/>
            <a:headEnd/>
            <a:tailEnd/>
          </a:ln>
          <a:effectLst/>
        </p:spPr>
        <p:txBody>
          <a:bodyPr wrap="none">
            <a:spAutoFit/>
          </a:bodyPr>
          <a:lstStyle/>
          <a:p>
            <a:pPr marL="457200" indent="-457200" fontAlgn="base">
              <a:spcBef>
                <a:spcPct val="20000"/>
              </a:spcBef>
              <a:spcAft>
                <a:spcPct val="0"/>
              </a:spcAft>
            </a:pPr>
            <a:r>
              <a:rPr lang="en-US" sz="2400">
                <a:solidFill>
                  <a:srgbClr val="000000"/>
                </a:solidFill>
                <a:latin typeface="Gill Sans MT" pitchFamily="34" charset="0"/>
              </a:rPr>
              <a:t>0110100100100…</a:t>
            </a:r>
          </a:p>
        </p:txBody>
      </p:sp>
      <p:cxnSp>
        <p:nvCxnSpPr>
          <p:cNvPr id="331784" name="AutoShape 8"/>
          <p:cNvCxnSpPr>
            <a:cxnSpLocks noChangeShapeType="1"/>
            <a:stCxn id="331780" idx="3"/>
            <a:endCxn id="331783" idx="1"/>
          </p:cNvCxnSpPr>
          <p:nvPr/>
        </p:nvCxnSpPr>
        <p:spPr bwMode="auto">
          <a:xfrm>
            <a:off x="2667000" y="2933700"/>
            <a:ext cx="1203325" cy="3821"/>
          </a:xfrm>
          <a:prstGeom prst="straightConnector1">
            <a:avLst/>
          </a:prstGeom>
          <a:noFill/>
          <a:ln w="9525">
            <a:solidFill>
              <a:schemeClr val="tx1"/>
            </a:solidFill>
            <a:round/>
            <a:headEnd/>
            <a:tailEnd type="triangle" w="med" len="med"/>
          </a:ln>
          <a:effectLst/>
        </p:spPr>
      </p:cxnSp>
      <p:sp>
        <p:nvSpPr>
          <p:cNvPr id="331785" name="Text Box 9"/>
          <p:cNvSpPr txBox="1">
            <a:spLocks noChangeArrowheads="1"/>
          </p:cNvSpPr>
          <p:nvPr/>
        </p:nvSpPr>
        <p:spPr bwMode="auto">
          <a:xfrm>
            <a:off x="2879725" y="3467100"/>
            <a:ext cx="1718932" cy="369332"/>
          </a:xfrm>
          <a:prstGeom prst="rect">
            <a:avLst/>
          </a:prstGeom>
          <a:noFill/>
          <a:ln w="9525" algn="ctr">
            <a:noFill/>
            <a:miter lim="800000"/>
            <a:headEnd/>
            <a:tailEnd/>
          </a:ln>
          <a:effectLst/>
        </p:spPr>
        <p:txBody>
          <a:bodyPr wrap="none">
            <a:spAutoFit/>
          </a:bodyPr>
          <a:lstStyle/>
          <a:p>
            <a:pPr marL="457200" indent="-457200" fontAlgn="base">
              <a:spcBef>
                <a:spcPct val="20000"/>
              </a:spcBef>
              <a:spcAft>
                <a:spcPct val="0"/>
              </a:spcAft>
            </a:pPr>
            <a:r>
              <a:rPr lang="en-US">
                <a:solidFill>
                  <a:srgbClr val="000000"/>
                </a:solidFill>
                <a:latin typeface="Gill Sans MT" pitchFamily="34" charset="0"/>
              </a:rPr>
              <a:t>Speculative BHR</a:t>
            </a:r>
          </a:p>
        </p:txBody>
      </p:sp>
      <p:sp>
        <p:nvSpPr>
          <p:cNvPr id="331786" name="Rectangle 10"/>
          <p:cNvSpPr>
            <a:spLocks noChangeArrowheads="1"/>
          </p:cNvSpPr>
          <p:nvPr/>
        </p:nvSpPr>
        <p:spPr bwMode="auto">
          <a:xfrm>
            <a:off x="6553200" y="4114800"/>
            <a:ext cx="1066800" cy="1143000"/>
          </a:xfrm>
          <a:prstGeom prst="rect">
            <a:avLst/>
          </a:prstGeom>
          <a:solidFill>
            <a:schemeClr val="accent1"/>
          </a:solidFill>
          <a:ln w="9525" algn="ctr">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457200" indent="-457200" algn="ctr" fontAlgn="base">
              <a:spcBef>
                <a:spcPct val="20000"/>
              </a:spcBef>
              <a:spcAft>
                <a:spcPct val="0"/>
              </a:spcAft>
            </a:pPr>
            <a:r>
              <a:rPr lang="en-US" sz="2400">
                <a:solidFill>
                  <a:srgbClr val="000000"/>
                </a:solidFill>
                <a:latin typeface="Gill Sans MT" pitchFamily="34" charset="0"/>
              </a:rPr>
              <a:t>BPred</a:t>
            </a:r>
          </a:p>
          <a:p>
            <a:pPr marL="457200" indent="-457200" algn="ctr" fontAlgn="base">
              <a:spcBef>
                <a:spcPct val="20000"/>
              </a:spcBef>
              <a:spcAft>
                <a:spcPct val="0"/>
              </a:spcAft>
            </a:pPr>
            <a:r>
              <a:rPr lang="en-US" sz="2400">
                <a:solidFill>
                  <a:srgbClr val="000000"/>
                </a:solidFill>
                <a:latin typeface="Gill Sans MT" pitchFamily="34" charset="0"/>
              </a:rPr>
              <a:t>Update</a:t>
            </a:r>
          </a:p>
        </p:txBody>
      </p:sp>
      <p:sp>
        <p:nvSpPr>
          <p:cNvPr id="331787" name="Line 11"/>
          <p:cNvSpPr>
            <a:spLocks noChangeShapeType="1"/>
          </p:cNvSpPr>
          <p:nvPr/>
        </p:nvSpPr>
        <p:spPr bwMode="auto">
          <a:xfrm>
            <a:off x="4572000" y="4648200"/>
            <a:ext cx="1981200" cy="0"/>
          </a:xfrm>
          <a:prstGeom prst="line">
            <a:avLst/>
          </a:prstGeom>
          <a:noFill/>
          <a:ln w="9525">
            <a:solidFill>
              <a:schemeClr val="tx1"/>
            </a:solidFill>
            <a:round/>
            <a:headEnd/>
            <a:tailEnd type="triangle" w="med" len="me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331788" name="Rectangle 12"/>
          <p:cNvSpPr>
            <a:spLocks noChangeArrowheads="1"/>
          </p:cNvSpPr>
          <p:nvPr/>
        </p:nvSpPr>
        <p:spPr bwMode="auto">
          <a:xfrm>
            <a:off x="5410200" y="5181600"/>
            <a:ext cx="685800" cy="76200"/>
          </a:xfrm>
          <a:prstGeom prst="rect">
            <a:avLst/>
          </a:prstGeom>
          <a:solidFill>
            <a:srgbClr val="00FFFF">
              <a:alpha val="80000"/>
            </a:srgb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20000"/>
              </a:spcBef>
              <a:spcAft>
                <a:spcPct val="0"/>
              </a:spcAft>
            </a:pPr>
            <a:endParaRPr lang="en-US" sz="2400">
              <a:solidFill>
                <a:srgbClr val="79551B"/>
              </a:solidFill>
              <a:latin typeface="Gill Sans MT" pitchFamily="34" charset="0"/>
            </a:endParaRPr>
          </a:p>
        </p:txBody>
      </p:sp>
      <p:sp>
        <p:nvSpPr>
          <p:cNvPr id="331789" name="Line 13"/>
          <p:cNvSpPr>
            <a:spLocks noChangeShapeType="1"/>
          </p:cNvSpPr>
          <p:nvPr/>
        </p:nvSpPr>
        <p:spPr bwMode="auto">
          <a:xfrm>
            <a:off x="5715000" y="4648200"/>
            <a:ext cx="0" cy="533400"/>
          </a:xfrm>
          <a:prstGeom prst="line">
            <a:avLst/>
          </a:prstGeom>
          <a:noFill/>
          <a:ln w="9525">
            <a:solidFill>
              <a:schemeClr val="tx1"/>
            </a:solidFill>
            <a:round/>
            <a:headEnd/>
            <a:tailEnd type="triangle" w="med" len="me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331791" name="Text Box 15"/>
          <p:cNvSpPr txBox="1">
            <a:spLocks noChangeArrowheads="1"/>
          </p:cNvSpPr>
          <p:nvPr/>
        </p:nvSpPr>
        <p:spPr bwMode="auto">
          <a:xfrm>
            <a:off x="5073638" y="5273675"/>
            <a:ext cx="1282723" cy="369332"/>
          </a:xfrm>
          <a:prstGeom prst="rect">
            <a:avLst/>
          </a:prstGeom>
          <a:noFill/>
          <a:ln w="9525" algn="ctr">
            <a:noFill/>
            <a:miter lim="800000"/>
            <a:headEnd/>
            <a:tailEnd/>
          </a:ln>
          <a:effectLst/>
        </p:spPr>
        <p:txBody>
          <a:bodyPr wrap="none">
            <a:spAutoFit/>
          </a:bodyPr>
          <a:lstStyle/>
          <a:p>
            <a:pPr marL="457200" indent="-457200" fontAlgn="base">
              <a:spcBef>
                <a:spcPct val="20000"/>
              </a:spcBef>
              <a:spcAft>
                <a:spcPct val="0"/>
              </a:spcAft>
            </a:pPr>
            <a:r>
              <a:rPr lang="en-US" dirty="0">
                <a:solidFill>
                  <a:srgbClr val="000000"/>
                </a:solidFill>
                <a:latin typeface="Gill Sans MT" pitchFamily="34" charset="0"/>
              </a:rPr>
              <a:t>Actual BHR</a:t>
            </a:r>
          </a:p>
        </p:txBody>
      </p:sp>
      <p:sp>
        <p:nvSpPr>
          <p:cNvPr id="331792" name="Text Box 16"/>
          <p:cNvSpPr txBox="1">
            <a:spLocks noChangeArrowheads="1"/>
          </p:cNvSpPr>
          <p:nvPr/>
        </p:nvSpPr>
        <p:spPr bwMode="auto">
          <a:xfrm>
            <a:off x="3124200" y="4875213"/>
            <a:ext cx="1778307" cy="461665"/>
          </a:xfrm>
          <a:prstGeom prst="rect">
            <a:avLst/>
          </a:prstGeom>
          <a:noFill/>
          <a:ln w="9525" algn="ctr">
            <a:noFill/>
            <a:miter lim="800000"/>
            <a:headEnd/>
            <a:tailEnd/>
          </a:ln>
          <a:effectLst/>
        </p:spPr>
        <p:txBody>
          <a:bodyPr wrap="none">
            <a:spAutoFit/>
          </a:bodyPr>
          <a:lstStyle/>
          <a:p>
            <a:pPr marL="457200" indent="-457200" fontAlgn="base">
              <a:spcBef>
                <a:spcPct val="20000"/>
              </a:spcBef>
              <a:spcAft>
                <a:spcPct val="0"/>
              </a:spcAft>
            </a:pPr>
            <a:r>
              <a:rPr lang="en-US" sz="2400" b="1">
                <a:solidFill>
                  <a:srgbClr val="FF0000"/>
                </a:solidFill>
                <a:latin typeface="Gill Sans MT" pitchFamily="34" charset="0"/>
              </a:rPr>
              <a:t>Mispredict!</a:t>
            </a:r>
          </a:p>
        </p:txBody>
      </p:sp>
      <p:sp>
        <p:nvSpPr>
          <p:cNvPr id="331794" name="Rectangle 18"/>
          <p:cNvSpPr>
            <a:spLocks noChangeArrowheads="1"/>
          </p:cNvSpPr>
          <p:nvPr/>
        </p:nvSpPr>
        <p:spPr bwMode="auto">
          <a:xfrm>
            <a:off x="5410200" y="5181600"/>
            <a:ext cx="685800" cy="76200"/>
          </a:xfrm>
          <a:prstGeom prst="rect">
            <a:avLst/>
          </a:prstGeom>
          <a:solidFill>
            <a:srgbClr val="00FFFF"/>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20000"/>
              </a:spcBef>
              <a:spcAft>
                <a:spcPct val="0"/>
              </a:spcAft>
            </a:pPr>
            <a:endParaRPr lang="en-US" sz="2400">
              <a:solidFill>
                <a:srgbClr val="79551B"/>
              </a:solidFill>
              <a:latin typeface="Gill Sans MT" pitchFamily="34" charset="0"/>
            </a:endParaRPr>
          </a:p>
        </p:txBody>
      </p:sp>
    </p:spTree>
    <p:extLst>
      <p:ext uri="{BB962C8B-B14F-4D97-AF65-F5344CB8AC3E}">
        <p14:creationId xmlns:p14="http://schemas.microsoft.com/office/powerpoint/2010/main" val="4056750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17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3.33333E-6 -0.00023 C -0.06702 0.0331 -0.13386 0.06667 -0.19358 0.04977 C -0.2533 0.0338 -0.34566 -0.04491 -0.35799 -0.09768 C -0.37032 -0.15069 -0.28229 -0.23842 -0.26719 -0.26597 " pathEditMode="relative" rAng="0" ptsTypes="aaaA">
                                      <p:cBhvr>
                                        <p:cTn id="10" dur="2000" fill="hold"/>
                                        <p:tgtEl>
                                          <p:spTgt spid="331794"/>
                                        </p:tgtEl>
                                        <p:attrNameLst>
                                          <p:attrName>ppt_x</p:attrName>
                                          <p:attrName>ppt_y</p:attrName>
                                        </p:attrNameLst>
                                      </p:cBhvr>
                                      <p:rCtr x="-18500" y="-10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92" grpId="0"/>
      <p:bldP spid="33179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normAutofit fontScale="90000"/>
          </a:bodyPr>
          <a:lstStyle/>
          <a:p>
            <a:r>
              <a:rPr lang="en-US" dirty="0"/>
              <a:t>Execution-time BHR recovery</a:t>
            </a:r>
          </a:p>
        </p:txBody>
      </p:sp>
      <p:sp>
        <p:nvSpPr>
          <p:cNvPr id="333827" name="Rectangle 3"/>
          <p:cNvSpPr>
            <a:spLocks noGrp="1" noChangeArrowheads="1"/>
          </p:cNvSpPr>
          <p:nvPr>
            <p:ph idx="1"/>
          </p:nvPr>
        </p:nvSpPr>
        <p:spPr/>
        <p:txBody>
          <a:bodyPr>
            <a:normAutofit/>
          </a:bodyPr>
          <a:lstStyle/>
          <a:p>
            <a:r>
              <a:rPr lang="en-US" dirty="0"/>
              <a:t>Commit-time may delay </a:t>
            </a:r>
            <a:r>
              <a:rPr lang="en-US" dirty="0" err="1"/>
              <a:t>misprediction</a:t>
            </a:r>
            <a:r>
              <a:rPr lang="en-US" dirty="0"/>
              <a:t> recovery</a:t>
            </a:r>
          </a:p>
          <a:p>
            <a:endParaRPr lang="en-US" dirty="0"/>
          </a:p>
          <a:p>
            <a:endParaRPr lang="en-US" dirty="0"/>
          </a:p>
          <a:p>
            <a:endParaRPr lang="en-US" dirty="0"/>
          </a:p>
          <a:p>
            <a:endParaRPr lang="en-US" dirty="0"/>
          </a:p>
          <a:p>
            <a:r>
              <a:rPr lang="en-US" dirty="0"/>
              <a:t>Instead, “checkpoint” BHR at time of prediction</a:t>
            </a:r>
          </a:p>
          <a:p>
            <a:pPr lvl="1"/>
            <a:r>
              <a:rPr lang="en-US" dirty="0"/>
              <a:t>Roll back to checkpoint for recovery </a:t>
            </a:r>
          </a:p>
          <a:p>
            <a:pPr lvl="1"/>
            <a:r>
              <a:rPr lang="en-US" dirty="0"/>
              <a:t>Must track where to roll back to</a:t>
            </a:r>
          </a:p>
          <a:p>
            <a:pPr lvl="1"/>
            <a:r>
              <a:rPr lang="en-US" dirty="0"/>
              <a:t>In-flight branches limited by number of checkpoints</a:t>
            </a:r>
          </a:p>
        </p:txBody>
      </p:sp>
      <p:sp>
        <p:nvSpPr>
          <p:cNvPr id="333828" name="Rectangle 4"/>
          <p:cNvSpPr>
            <a:spLocks noChangeArrowheads="1"/>
          </p:cNvSpPr>
          <p:nvPr/>
        </p:nvSpPr>
        <p:spPr bwMode="auto">
          <a:xfrm>
            <a:off x="2915816" y="2283554"/>
            <a:ext cx="838200" cy="381000"/>
          </a:xfrm>
          <a:prstGeom prst="rect">
            <a:avLst/>
          </a:prstGeom>
          <a:solidFill>
            <a:schemeClr val="accent1"/>
          </a:solidFill>
          <a:ln w="9525" algn="ctr">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457200" indent="-457200" algn="ctr" fontAlgn="base">
              <a:spcBef>
                <a:spcPct val="20000"/>
              </a:spcBef>
              <a:spcAft>
                <a:spcPct val="0"/>
              </a:spcAft>
            </a:pPr>
            <a:r>
              <a:rPr lang="en-US" sz="2400" dirty="0">
                <a:solidFill>
                  <a:srgbClr val="000000"/>
                </a:solidFill>
                <a:latin typeface="Gill Sans MT" pitchFamily="34" charset="0"/>
              </a:rPr>
              <a:t>Load</a:t>
            </a:r>
          </a:p>
        </p:txBody>
      </p:sp>
      <p:sp>
        <p:nvSpPr>
          <p:cNvPr id="333829" name="Rectangle 5"/>
          <p:cNvSpPr>
            <a:spLocks noChangeArrowheads="1"/>
          </p:cNvSpPr>
          <p:nvPr/>
        </p:nvSpPr>
        <p:spPr bwMode="auto">
          <a:xfrm>
            <a:off x="2915816" y="2664554"/>
            <a:ext cx="838200" cy="381000"/>
          </a:xfrm>
          <a:prstGeom prst="rect">
            <a:avLst/>
          </a:prstGeom>
          <a:solidFill>
            <a:srgbClr val="FF99CC"/>
          </a:solidFill>
          <a:ln w="9525" algn="ctr">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457200" indent="-457200" algn="ctr" fontAlgn="base">
              <a:spcBef>
                <a:spcPct val="20000"/>
              </a:spcBef>
              <a:spcAft>
                <a:spcPct val="0"/>
              </a:spcAft>
            </a:pPr>
            <a:r>
              <a:rPr lang="en-US" sz="2400">
                <a:solidFill>
                  <a:srgbClr val="000000"/>
                </a:solidFill>
                <a:latin typeface="Gill Sans MT" pitchFamily="34" charset="0"/>
              </a:rPr>
              <a:t>Br</a:t>
            </a:r>
          </a:p>
        </p:txBody>
      </p:sp>
      <p:sp>
        <p:nvSpPr>
          <p:cNvPr id="333830" name="Text Box 6"/>
          <p:cNvSpPr txBox="1">
            <a:spLocks noChangeArrowheads="1"/>
          </p:cNvSpPr>
          <p:nvPr/>
        </p:nvSpPr>
        <p:spPr bwMode="auto">
          <a:xfrm>
            <a:off x="4347741" y="2067654"/>
            <a:ext cx="2448106" cy="400110"/>
          </a:xfrm>
          <a:prstGeom prst="rect">
            <a:avLst/>
          </a:prstGeom>
          <a:noFill/>
          <a:ln w="9525" algn="ctr">
            <a:noFill/>
            <a:miter lim="800000"/>
            <a:headEnd/>
            <a:tailEnd/>
          </a:ln>
          <a:effectLst/>
        </p:spPr>
        <p:txBody>
          <a:bodyPr wrap="none">
            <a:spAutoFit/>
          </a:bodyPr>
          <a:lstStyle/>
          <a:p>
            <a:pPr marL="457200" indent="-457200" fontAlgn="base">
              <a:spcBef>
                <a:spcPct val="20000"/>
              </a:spcBef>
              <a:spcAft>
                <a:spcPct val="0"/>
              </a:spcAft>
            </a:pPr>
            <a:r>
              <a:rPr lang="en-US" sz="2000" dirty="0">
                <a:solidFill>
                  <a:srgbClr val="000000"/>
                </a:solidFill>
                <a:latin typeface="Gill Sans MT" pitchFamily="34" charset="0"/>
              </a:rPr>
              <a:t>Cache miss to DRAM</a:t>
            </a:r>
          </a:p>
        </p:txBody>
      </p:sp>
      <p:cxnSp>
        <p:nvCxnSpPr>
          <p:cNvPr id="333831" name="AutoShape 7"/>
          <p:cNvCxnSpPr>
            <a:cxnSpLocks noChangeShapeType="1"/>
            <a:stCxn id="333828" idx="3"/>
            <a:endCxn id="333830" idx="1"/>
          </p:cNvCxnSpPr>
          <p:nvPr/>
        </p:nvCxnSpPr>
        <p:spPr bwMode="auto">
          <a:xfrm flipV="1">
            <a:off x="3754016" y="2267709"/>
            <a:ext cx="593725" cy="206345"/>
          </a:xfrm>
          <a:prstGeom prst="straightConnector1">
            <a:avLst/>
          </a:prstGeom>
          <a:noFill/>
          <a:ln w="9525">
            <a:solidFill>
              <a:schemeClr val="tx1"/>
            </a:solidFill>
            <a:round/>
            <a:headEnd/>
            <a:tailEnd type="triangle" w="med" len="med"/>
          </a:ln>
          <a:effectLst/>
        </p:spPr>
      </p:cxnSp>
      <p:sp>
        <p:nvSpPr>
          <p:cNvPr id="333832" name="Text Box 8"/>
          <p:cNvSpPr txBox="1">
            <a:spLocks noChangeArrowheads="1"/>
          </p:cNvSpPr>
          <p:nvPr/>
        </p:nvSpPr>
        <p:spPr bwMode="auto">
          <a:xfrm>
            <a:off x="4450928" y="2650267"/>
            <a:ext cx="2065287" cy="1138773"/>
          </a:xfrm>
          <a:prstGeom prst="rect">
            <a:avLst/>
          </a:prstGeom>
          <a:noFill/>
          <a:ln w="9525" algn="ctr">
            <a:noFill/>
            <a:miter lim="800000"/>
            <a:headEnd/>
            <a:tailEnd/>
          </a:ln>
          <a:effectLst/>
        </p:spPr>
        <p:txBody>
          <a:bodyPr wrap="square">
            <a:spAutoFit/>
          </a:bodyPr>
          <a:lstStyle/>
          <a:p>
            <a:pPr marL="457200" indent="-457200" algn="ctr" fontAlgn="base">
              <a:spcBef>
                <a:spcPct val="20000"/>
              </a:spcBef>
              <a:spcAft>
                <a:spcPct val="0"/>
              </a:spcAft>
            </a:pPr>
            <a:r>
              <a:rPr lang="en-US" sz="2000" dirty="0">
                <a:solidFill>
                  <a:srgbClr val="000000"/>
                </a:solidFill>
                <a:latin typeface="Gill Sans MT" pitchFamily="34" charset="0"/>
              </a:rPr>
              <a:t>Executed, but</a:t>
            </a:r>
          </a:p>
          <a:p>
            <a:pPr marL="457200" indent="-457200" algn="ctr" fontAlgn="base">
              <a:spcBef>
                <a:spcPct val="20000"/>
              </a:spcBef>
              <a:spcAft>
                <a:spcPct val="0"/>
              </a:spcAft>
            </a:pPr>
            <a:r>
              <a:rPr lang="en-US" sz="2000" dirty="0">
                <a:solidFill>
                  <a:srgbClr val="000000"/>
                </a:solidFill>
                <a:latin typeface="Gill Sans MT" pitchFamily="34" charset="0"/>
              </a:rPr>
              <a:t>can’t recover</a:t>
            </a:r>
          </a:p>
          <a:p>
            <a:pPr marL="457200" indent="-457200" algn="ctr" fontAlgn="base">
              <a:spcBef>
                <a:spcPct val="20000"/>
              </a:spcBef>
              <a:spcAft>
                <a:spcPct val="0"/>
              </a:spcAft>
            </a:pPr>
            <a:r>
              <a:rPr lang="en-US" sz="2000" dirty="0">
                <a:solidFill>
                  <a:srgbClr val="000000"/>
                </a:solidFill>
                <a:latin typeface="Gill Sans MT" pitchFamily="34" charset="0"/>
              </a:rPr>
              <a:t>until load is done</a:t>
            </a:r>
          </a:p>
        </p:txBody>
      </p:sp>
      <p:cxnSp>
        <p:nvCxnSpPr>
          <p:cNvPr id="333833" name="AutoShape 9"/>
          <p:cNvCxnSpPr>
            <a:cxnSpLocks noChangeShapeType="1"/>
            <a:stCxn id="333829" idx="3"/>
            <a:endCxn id="333832" idx="1"/>
          </p:cNvCxnSpPr>
          <p:nvPr/>
        </p:nvCxnSpPr>
        <p:spPr bwMode="auto">
          <a:xfrm>
            <a:off x="3754016" y="2855054"/>
            <a:ext cx="696912" cy="364600"/>
          </a:xfrm>
          <a:prstGeom prst="straightConnector1">
            <a:avLst/>
          </a:prstGeom>
          <a:noFill/>
          <a:ln w="9525">
            <a:solidFill>
              <a:schemeClr val="tx1"/>
            </a:solidFill>
            <a:round/>
            <a:headEnd/>
            <a:tailEnd type="triangle" w="med" len="med"/>
          </a:ln>
          <a:effectLst/>
        </p:spPr>
      </p:cxnSp>
    </p:spTree>
    <p:extLst>
      <p:ext uri="{BB962C8B-B14F-4D97-AF65-F5344CB8AC3E}">
        <p14:creationId xmlns:p14="http://schemas.microsoft.com/office/powerpoint/2010/main" val="416529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normAutofit fontScale="90000"/>
          </a:bodyPr>
          <a:lstStyle/>
          <a:p>
            <a:r>
              <a:rPr lang="en-US" dirty="0"/>
              <a:t>Overriding Branch Predictors (1/2)</a:t>
            </a:r>
          </a:p>
        </p:txBody>
      </p:sp>
      <p:sp>
        <p:nvSpPr>
          <p:cNvPr id="288771" name="Rectangle 3"/>
          <p:cNvSpPr>
            <a:spLocks noGrp="1" noChangeArrowheads="1"/>
          </p:cNvSpPr>
          <p:nvPr>
            <p:ph idx="1"/>
          </p:nvPr>
        </p:nvSpPr>
        <p:spPr/>
        <p:txBody>
          <a:bodyPr/>
          <a:lstStyle/>
          <a:p>
            <a:r>
              <a:rPr lang="en-US" dirty="0"/>
              <a:t>Use two branch predictors</a:t>
            </a:r>
          </a:p>
          <a:p>
            <a:pPr lvl="1"/>
            <a:r>
              <a:rPr lang="en-US" dirty="0"/>
              <a:t>1</a:t>
            </a:r>
            <a:r>
              <a:rPr lang="en-US" baseline="30000" dirty="0"/>
              <a:t>st</a:t>
            </a:r>
            <a:r>
              <a:rPr lang="en-US" dirty="0"/>
              <a:t> one has single-cycle latency (fast, medium accuracy)</a:t>
            </a:r>
          </a:p>
          <a:p>
            <a:pPr lvl="1"/>
            <a:r>
              <a:rPr lang="en-US" dirty="0"/>
              <a:t>2</a:t>
            </a:r>
            <a:r>
              <a:rPr lang="en-US" baseline="30000" dirty="0"/>
              <a:t>nd</a:t>
            </a:r>
            <a:r>
              <a:rPr lang="en-US" dirty="0"/>
              <a:t> one has multi-cycle latency, but more accurate</a:t>
            </a:r>
          </a:p>
          <a:p>
            <a:pPr lvl="1"/>
            <a:r>
              <a:rPr lang="en-US" dirty="0"/>
              <a:t>Second predictor can </a:t>
            </a:r>
            <a:r>
              <a:rPr lang="en-US" b="1" i="1" dirty="0"/>
              <a:t>override</a:t>
            </a:r>
            <a:r>
              <a:rPr lang="en-US" dirty="0"/>
              <a:t> the 1</a:t>
            </a:r>
            <a:r>
              <a:rPr lang="en-US" baseline="30000" dirty="0"/>
              <a:t>st</a:t>
            </a:r>
            <a:r>
              <a:rPr lang="en-US" dirty="0"/>
              <a:t> prediction</a:t>
            </a:r>
          </a:p>
          <a:p>
            <a:endParaRPr lang="en-US" dirty="0"/>
          </a:p>
        </p:txBody>
      </p:sp>
      <p:sp>
        <p:nvSpPr>
          <p:cNvPr id="6" name="TextBox 5"/>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Get speed without full penalty of low accuracy</a:t>
            </a:r>
          </a:p>
        </p:txBody>
      </p:sp>
    </p:spTree>
    <p:extLst>
      <p:ext uri="{BB962C8B-B14F-4D97-AF65-F5344CB8AC3E}">
        <p14:creationId xmlns:p14="http://schemas.microsoft.com/office/powerpoint/2010/main" val="3737847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normAutofit fontScale="90000"/>
          </a:bodyPr>
          <a:lstStyle/>
          <a:p>
            <a:r>
              <a:rPr lang="en-US"/>
              <a:t>Where Are the Branches?</a:t>
            </a:r>
          </a:p>
        </p:txBody>
      </p:sp>
      <p:sp>
        <p:nvSpPr>
          <p:cNvPr id="131089" name="Rectangle 17"/>
          <p:cNvSpPr>
            <a:spLocks noGrp="1" noChangeArrowheads="1"/>
          </p:cNvSpPr>
          <p:nvPr>
            <p:ph idx="1"/>
          </p:nvPr>
        </p:nvSpPr>
        <p:spPr/>
        <p:txBody>
          <a:bodyPr/>
          <a:lstStyle/>
          <a:p>
            <a:r>
              <a:rPr lang="en-US" dirty="0"/>
              <a:t>To predict a branch, must find the branch</a:t>
            </a:r>
          </a:p>
          <a:p>
            <a:endParaRPr lang="en-US" dirty="0"/>
          </a:p>
          <a:p>
            <a:endParaRPr lang="en-US" dirty="0"/>
          </a:p>
          <a:p>
            <a:endParaRPr lang="en-US" dirty="0"/>
          </a:p>
          <a:p>
            <a:endParaRPr lang="en-US" dirty="0"/>
          </a:p>
          <a:p>
            <a:endParaRPr lang="en-US" dirty="0"/>
          </a:p>
          <a:p>
            <a:endParaRPr lang="en-US" dirty="0"/>
          </a:p>
        </p:txBody>
      </p:sp>
      <p:sp>
        <p:nvSpPr>
          <p:cNvPr id="131083" name="Rectangle 11"/>
          <p:cNvSpPr>
            <a:spLocks noChangeArrowheads="1"/>
          </p:cNvSpPr>
          <p:nvPr/>
        </p:nvSpPr>
        <p:spPr bwMode="auto">
          <a:xfrm>
            <a:off x="1981200" y="2743200"/>
            <a:ext cx="5791200" cy="1371600"/>
          </a:xfrm>
          <a:prstGeom prst="rect">
            <a:avLst/>
          </a:prstGeom>
          <a:solidFill>
            <a:srgbClr val="0000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FFFFFF"/>
                </a:solidFill>
                <a:latin typeface="Gill Sans MT" pitchFamily="34" charset="0"/>
              </a:rPr>
              <a:t>L1-I</a:t>
            </a:r>
          </a:p>
        </p:txBody>
      </p:sp>
      <p:sp>
        <p:nvSpPr>
          <p:cNvPr id="131076" name="Text Box 4"/>
          <p:cNvSpPr txBox="1">
            <a:spLocks noChangeArrowheads="1"/>
          </p:cNvSpPr>
          <p:nvPr/>
        </p:nvSpPr>
        <p:spPr bwMode="auto">
          <a:xfrm>
            <a:off x="1127125" y="2933700"/>
            <a:ext cx="465192"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PC</a:t>
            </a:r>
          </a:p>
        </p:txBody>
      </p:sp>
      <p:sp>
        <p:nvSpPr>
          <p:cNvPr id="131077" name="Rectangle 5"/>
          <p:cNvSpPr>
            <a:spLocks noChangeArrowheads="1"/>
          </p:cNvSpPr>
          <p:nvPr/>
        </p:nvSpPr>
        <p:spPr bwMode="auto">
          <a:xfrm>
            <a:off x="1981200" y="3657600"/>
            <a:ext cx="1447800" cy="152400"/>
          </a:xfrm>
          <a:prstGeom prst="rect">
            <a:avLst/>
          </a:prstGeom>
          <a:solidFill>
            <a:schemeClr val="accent1"/>
          </a:solidFill>
          <a:ln w="19050">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000">
                <a:solidFill>
                  <a:srgbClr val="000000"/>
                </a:solidFill>
                <a:latin typeface="Gill Sans MT" pitchFamily="34" charset="0"/>
              </a:rPr>
              <a:t>1001010101011010101001</a:t>
            </a:r>
          </a:p>
        </p:txBody>
      </p:sp>
      <p:sp>
        <p:nvSpPr>
          <p:cNvPr id="131080" name="Rectangle 8"/>
          <p:cNvSpPr>
            <a:spLocks noChangeArrowheads="1"/>
          </p:cNvSpPr>
          <p:nvPr/>
        </p:nvSpPr>
        <p:spPr bwMode="auto">
          <a:xfrm>
            <a:off x="3429000" y="3657600"/>
            <a:ext cx="1447800" cy="152400"/>
          </a:xfrm>
          <a:prstGeom prst="rect">
            <a:avLst/>
          </a:prstGeom>
          <a:solidFill>
            <a:schemeClr val="accent1"/>
          </a:solidFill>
          <a:ln w="19050">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000">
                <a:solidFill>
                  <a:srgbClr val="000000"/>
                </a:solidFill>
                <a:latin typeface="Gill Sans MT" pitchFamily="34" charset="0"/>
              </a:rPr>
              <a:t>0101001010110101001010</a:t>
            </a:r>
          </a:p>
        </p:txBody>
      </p:sp>
      <p:sp>
        <p:nvSpPr>
          <p:cNvPr id="131081" name="Rectangle 9"/>
          <p:cNvSpPr>
            <a:spLocks noChangeArrowheads="1"/>
          </p:cNvSpPr>
          <p:nvPr/>
        </p:nvSpPr>
        <p:spPr bwMode="auto">
          <a:xfrm>
            <a:off x="4876800" y="3657600"/>
            <a:ext cx="1447800" cy="152400"/>
          </a:xfrm>
          <a:prstGeom prst="rect">
            <a:avLst/>
          </a:prstGeom>
          <a:solidFill>
            <a:schemeClr val="accent1"/>
          </a:solidFill>
          <a:ln w="19050">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000">
                <a:solidFill>
                  <a:srgbClr val="000000"/>
                </a:solidFill>
                <a:latin typeface="Gill Sans MT" pitchFamily="34" charset="0"/>
              </a:rPr>
              <a:t>0101010101101010010010</a:t>
            </a:r>
          </a:p>
        </p:txBody>
      </p:sp>
      <p:sp>
        <p:nvSpPr>
          <p:cNvPr id="131082" name="Rectangle 10"/>
          <p:cNvSpPr>
            <a:spLocks noChangeArrowheads="1"/>
          </p:cNvSpPr>
          <p:nvPr/>
        </p:nvSpPr>
        <p:spPr bwMode="auto">
          <a:xfrm>
            <a:off x="6324600" y="3657600"/>
            <a:ext cx="1447800" cy="152400"/>
          </a:xfrm>
          <a:prstGeom prst="rect">
            <a:avLst/>
          </a:prstGeom>
          <a:solidFill>
            <a:schemeClr val="accent1"/>
          </a:solidFill>
          <a:ln w="19050">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000">
                <a:solidFill>
                  <a:srgbClr val="000000"/>
                </a:solidFill>
                <a:latin typeface="Gill Sans MT" pitchFamily="34" charset="0"/>
              </a:rPr>
              <a:t>0000100100111001001010</a:t>
            </a:r>
          </a:p>
        </p:txBody>
      </p:sp>
      <p:sp>
        <p:nvSpPr>
          <p:cNvPr id="131084" name="Line 12"/>
          <p:cNvSpPr>
            <a:spLocks noChangeShapeType="1"/>
          </p:cNvSpPr>
          <p:nvPr/>
        </p:nvSpPr>
        <p:spPr bwMode="auto">
          <a:xfrm>
            <a:off x="2743200" y="3810000"/>
            <a:ext cx="0" cy="9144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1085" name="Line 13"/>
          <p:cNvSpPr>
            <a:spLocks noChangeShapeType="1"/>
          </p:cNvSpPr>
          <p:nvPr/>
        </p:nvSpPr>
        <p:spPr bwMode="auto">
          <a:xfrm>
            <a:off x="4114800" y="3810000"/>
            <a:ext cx="0" cy="9144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1086" name="Line 14"/>
          <p:cNvSpPr>
            <a:spLocks noChangeShapeType="1"/>
          </p:cNvSpPr>
          <p:nvPr/>
        </p:nvSpPr>
        <p:spPr bwMode="auto">
          <a:xfrm>
            <a:off x="5562600" y="3810000"/>
            <a:ext cx="0" cy="9144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1087" name="Line 15"/>
          <p:cNvSpPr>
            <a:spLocks noChangeShapeType="1"/>
          </p:cNvSpPr>
          <p:nvPr/>
        </p:nvSpPr>
        <p:spPr bwMode="auto">
          <a:xfrm>
            <a:off x="7010400" y="3810000"/>
            <a:ext cx="0" cy="9144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cxnSp>
        <p:nvCxnSpPr>
          <p:cNvPr id="131088" name="AutoShape 16"/>
          <p:cNvCxnSpPr>
            <a:cxnSpLocks noChangeShapeType="1"/>
            <a:stCxn id="131076" idx="2"/>
            <a:endCxn id="131077" idx="1"/>
          </p:cNvCxnSpPr>
          <p:nvPr/>
        </p:nvCxnSpPr>
        <p:spPr bwMode="auto">
          <a:xfrm rot="16200000" flipH="1">
            <a:off x="1455076" y="3207676"/>
            <a:ext cx="430768" cy="621479"/>
          </a:xfrm>
          <a:prstGeom prst="bentConnector2">
            <a:avLst/>
          </a:prstGeom>
          <a:noFill/>
          <a:ln w="9525">
            <a:solidFill>
              <a:schemeClr val="tx1"/>
            </a:solidFill>
            <a:miter lim="800000"/>
            <a:headEnd/>
            <a:tailEnd type="triangle" w="med" len="med"/>
          </a:ln>
          <a:effectLst/>
        </p:spPr>
      </p:cxnSp>
      <p:sp>
        <p:nvSpPr>
          <p:cNvPr id="17" name="TextBox 16"/>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Where is the branch in the fetch group?</a:t>
            </a:r>
          </a:p>
        </p:txBody>
      </p:sp>
    </p:spTree>
    <p:extLst>
      <p:ext uri="{BB962C8B-B14F-4D97-AF65-F5344CB8AC3E}">
        <p14:creationId xmlns:p14="http://schemas.microsoft.com/office/powerpoint/2010/main" val="26878423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normAutofit fontScale="90000"/>
          </a:bodyPr>
          <a:lstStyle/>
          <a:p>
            <a:r>
              <a:rPr lang="en-US" dirty="0"/>
              <a:t>Overriding Branch Predictors (2/2)</a:t>
            </a:r>
          </a:p>
        </p:txBody>
      </p:sp>
      <p:sp>
        <p:nvSpPr>
          <p:cNvPr id="289799" name="Rectangle 7"/>
          <p:cNvSpPr>
            <a:spLocks noChangeArrowheads="1"/>
          </p:cNvSpPr>
          <p:nvPr/>
        </p:nvSpPr>
        <p:spPr bwMode="auto">
          <a:xfrm>
            <a:off x="3416300" y="1979613"/>
            <a:ext cx="838200" cy="533400"/>
          </a:xfrm>
          <a:prstGeom prst="rect">
            <a:avLst/>
          </a:prstGeom>
          <a:solidFill>
            <a:srgbClr val="FF99CC"/>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Predict</a:t>
            </a:r>
          </a:p>
          <a:p>
            <a:pPr algn="ctr" fontAlgn="base">
              <a:spcBef>
                <a:spcPct val="0"/>
              </a:spcBef>
              <a:spcAft>
                <a:spcPct val="0"/>
              </a:spcAft>
            </a:pPr>
            <a:r>
              <a:rPr lang="en-US">
                <a:solidFill>
                  <a:srgbClr val="000000"/>
                </a:solidFill>
                <a:latin typeface="Gill Sans MT" pitchFamily="34" charset="0"/>
              </a:rPr>
              <a:t>A’</a:t>
            </a:r>
          </a:p>
        </p:txBody>
      </p:sp>
      <p:sp>
        <p:nvSpPr>
          <p:cNvPr id="289803" name="Text Box 11"/>
          <p:cNvSpPr txBox="1">
            <a:spLocks noChangeArrowheads="1"/>
          </p:cNvSpPr>
          <p:nvPr/>
        </p:nvSpPr>
        <p:spPr bwMode="auto">
          <a:xfrm>
            <a:off x="838200" y="2057400"/>
            <a:ext cx="1342227" cy="369332"/>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a:solidFill>
                  <a:srgbClr val="000000"/>
                </a:solidFill>
                <a:latin typeface="Gill Sans MT" pitchFamily="34" charset="0"/>
              </a:rPr>
              <a:t>Fast 1</a:t>
            </a:r>
            <a:r>
              <a:rPr lang="en-US" baseline="30000">
                <a:solidFill>
                  <a:srgbClr val="000000"/>
                </a:solidFill>
                <a:latin typeface="Gill Sans MT" pitchFamily="34" charset="0"/>
              </a:rPr>
              <a:t>st</a:t>
            </a:r>
            <a:r>
              <a:rPr lang="en-US">
                <a:solidFill>
                  <a:srgbClr val="000000"/>
                </a:solidFill>
                <a:latin typeface="Gill Sans MT" pitchFamily="34" charset="0"/>
              </a:rPr>
              <a:t> Pred</a:t>
            </a:r>
          </a:p>
        </p:txBody>
      </p:sp>
      <p:sp>
        <p:nvSpPr>
          <p:cNvPr id="289804" name="Text Box 12"/>
          <p:cNvSpPr txBox="1">
            <a:spLocks noChangeArrowheads="1"/>
          </p:cNvSpPr>
          <p:nvPr/>
        </p:nvSpPr>
        <p:spPr bwMode="auto">
          <a:xfrm>
            <a:off x="765144" y="2667000"/>
            <a:ext cx="1451039" cy="646331"/>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dirty="0">
                <a:solidFill>
                  <a:srgbClr val="000000"/>
                </a:solidFill>
                <a:latin typeface="Gill Sans MT" pitchFamily="34" charset="0"/>
              </a:rPr>
              <a:t>2-cycle</a:t>
            </a:r>
          </a:p>
          <a:p>
            <a:pPr algn="ctr" fontAlgn="base">
              <a:spcBef>
                <a:spcPct val="0"/>
              </a:spcBef>
              <a:spcAft>
                <a:spcPct val="0"/>
              </a:spcAft>
            </a:pPr>
            <a:r>
              <a:rPr lang="en-US" dirty="0">
                <a:solidFill>
                  <a:srgbClr val="000000"/>
                </a:solidFill>
                <a:latin typeface="Gill Sans MT" pitchFamily="34" charset="0"/>
              </a:rPr>
              <a:t>Pipelined L1-I</a:t>
            </a:r>
          </a:p>
        </p:txBody>
      </p:sp>
      <p:sp>
        <p:nvSpPr>
          <p:cNvPr id="289805" name="Text Box 13"/>
          <p:cNvSpPr txBox="1">
            <a:spLocks noChangeArrowheads="1"/>
          </p:cNvSpPr>
          <p:nvPr/>
        </p:nvSpPr>
        <p:spPr bwMode="auto">
          <a:xfrm>
            <a:off x="985838" y="3886200"/>
            <a:ext cx="1660776" cy="369332"/>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a:solidFill>
                  <a:srgbClr val="000000"/>
                </a:solidFill>
                <a:latin typeface="Gill Sans MT" pitchFamily="34" charset="0"/>
              </a:rPr>
              <a:t>Slower 2</a:t>
            </a:r>
            <a:r>
              <a:rPr lang="en-US" baseline="30000">
                <a:solidFill>
                  <a:srgbClr val="000000"/>
                </a:solidFill>
                <a:latin typeface="Gill Sans MT" pitchFamily="34" charset="0"/>
              </a:rPr>
              <a:t>nd</a:t>
            </a:r>
            <a:r>
              <a:rPr lang="en-US">
                <a:solidFill>
                  <a:srgbClr val="000000"/>
                </a:solidFill>
                <a:latin typeface="Gill Sans MT" pitchFamily="34" charset="0"/>
              </a:rPr>
              <a:t> Pred</a:t>
            </a:r>
          </a:p>
        </p:txBody>
      </p:sp>
      <p:cxnSp>
        <p:nvCxnSpPr>
          <p:cNvPr id="289806" name="AutoShape 14"/>
          <p:cNvCxnSpPr>
            <a:cxnSpLocks noChangeShapeType="1"/>
            <a:stCxn id="289805" idx="3"/>
            <a:endCxn id="289798" idx="2"/>
          </p:cNvCxnSpPr>
          <p:nvPr/>
        </p:nvCxnSpPr>
        <p:spPr bwMode="auto">
          <a:xfrm flipV="1">
            <a:off x="2646614" y="3579813"/>
            <a:ext cx="1188786" cy="491053"/>
          </a:xfrm>
          <a:prstGeom prst="curvedConnector2">
            <a:avLst/>
          </a:prstGeom>
          <a:noFill/>
          <a:ln w="9525">
            <a:solidFill>
              <a:schemeClr val="tx1"/>
            </a:solidFill>
            <a:prstDash val="dash"/>
            <a:round/>
            <a:headEnd/>
            <a:tailEnd type="triangle" w="med" len="med"/>
          </a:ln>
          <a:effectLst/>
        </p:spPr>
      </p:cxnSp>
      <p:cxnSp>
        <p:nvCxnSpPr>
          <p:cNvPr id="289807" name="AutoShape 15"/>
          <p:cNvCxnSpPr>
            <a:cxnSpLocks noChangeShapeType="1"/>
            <a:stCxn id="289804" idx="3"/>
            <a:endCxn id="289802" idx="1"/>
          </p:cNvCxnSpPr>
          <p:nvPr/>
        </p:nvCxnSpPr>
        <p:spPr bwMode="auto">
          <a:xfrm>
            <a:off x="2216183" y="2990166"/>
            <a:ext cx="285717" cy="322947"/>
          </a:xfrm>
          <a:prstGeom prst="curvedConnector3">
            <a:avLst>
              <a:gd name="adj1" fmla="val 50000"/>
            </a:avLst>
          </a:prstGeom>
          <a:noFill/>
          <a:ln w="9525">
            <a:solidFill>
              <a:schemeClr val="tx1"/>
            </a:solidFill>
            <a:prstDash val="dash"/>
            <a:round/>
            <a:headEnd/>
            <a:tailEnd type="triangle" w="med" len="med"/>
          </a:ln>
          <a:effectLst/>
        </p:spPr>
      </p:cxnSp>
      <p:cxnSp>
        <p:nvCxnSpPr>
          <p:cNvPr id="289808" name="AutoShape 16"/>
          <p:cNvCxnSpPr>
            <a:cxnSpLocks noChangeShapeType="1"/>
            <a:stCxn id="289804" idx="3"/>
            <a:endCxn id="289801" idx="1"/>
          </p:cNvCxnSpPr>
          <p:nvPr/>
        </p:nvCxnSpPr>
        <p:spPr bwMode="auto">
          <a:xfrm flipV="1">
            <a:off x="2216183" y="2779713"/>
            <a:ext cx="285717" cy="210453"/>
          </a:xfrm>
          <a:prstGeom prst="curvedConnector3">
            <a:avLst>
              <a:gd name="adj1" fmla="val 50000"/>
            </a:avLst>
          </a:prstGeom>
          <a:noFill/>
          <a:ln w="9525">
            <a:solidFill>
              <a:schemeClr val="tx1"/>
            </a:solidFill>
            <a:prstDash val="dash"/>
            <a:round/>
            <a:headEnd/>
            <a:tailEnd type="triangle" w="med" len="med"/>
          </a:ln>
          <a:effectLst/>
        </p:spPr>
      </p:cxnSp>
      <p:cxnSp>
        <p:nvCxnSpPr>
          <p:cNvPr id="289809" name="AutoShape 17"/>
          <p:cNvCxnSpPr>
            <a:cxnSpLocks noChangeShapeType="1"/>
            <a:stCxn id="289803" idx="3"/>
            <a:endCxn id="289796" idx="1"/>
          </p:cNvCxnSpPr>
          <p:nvPr/>
        </p:nvCxnSpPr>
        <p:spPr bwMode="auto">
          <a:xfrm>
            <a:off x="2180427" y="2242066"/>
            <a:ext cx="321473" cy="4247"/>
          </a:xfrm>
          <a:prstGeom prst="curvedConnector3">
            <a:avLst>
              <a:gd name="adj1" fmla="val 50000"/>
            </a:avLst>
          </a:prstGeom>
          <a:noFill/>
          <a:ln w="9525">
            <a:solidFill>
              <a:schemeClr val="tx1"/>
            </a:solidFill>
            <a:prstDash val="dash"/>
            <a:round/>
            <a:headEnd/>
            <a:tailEnd type="triangle" w="med" len="med"/>
          </a:ln>
          <a:effectLst/>
        </p:spPr>
      </p:cxnSp>
      <p:sp>
        <p:nvSpPr>
          <p:cNvPr id="289810" name="Text Box 18"/>
          <p:cNvSpPr txBox="1">
            <a:spLocks noChangeArrowheads="1"/>
          </p:cNvSpPr>
          <p:nvPr/>
        </p:nvSpPr>
        <p:spPr bwMode="auto">
          <a:xfrm>
            <a:off x="4262438" y="1484313"/>
            <a:ext cx="338555" cy="369332"/>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a:solidFill>
                  <a:srgbClr val="000000"/>
                </a:solidFill>
                <a:latin typeface="Gill Sans MT" pitchFamily="34" charset="0"/>
              </a:rPr>
              <a:t>A</a:t>
            </a:r>
          </a:p>
        </p:txBody>
      </p:sp>
      <p:cxnSp>
        <p:nvCxnSpPr>
          <p:cNvPr id="289811" name="AutoShape 19"/>
          <p:cNvCxnSpPr>
            <a:cxnSpLocks noChangeShapeType="1"/>
            <a:stCxn id="289796" idx="0"/>
            <a:endCxn id="289810" idx="1"/>
          </p:cNvCxnSpPr>
          <p:nvPr/>
        </p:nvCxnSpPr>
        <p:spPr bwMode="auto">
          <a:xfrm rot="5400000" flipH="1" flipV="1">
            <a:off x="3436402" y="1153577"/>
            <a:ext cx="310634" cy="1341438"/>
          </a:xfrm>
          <a:prstGeom prst="curvedConnector2">
            <a:avLst/>
          </a:prstGeom>
          <a:noFill/>
          <a:ln w="9525">
            <a:solidFill>
              <a:schemeClr val="tx1"/>
            </a:solidFill>
            <a:round/>
            <a:headEnd/>
            <a:tailEnd type="triangle" w="med" len="med"/>
          </a:ln>
          <a:effectLst/>
        </p:spPr>
      </p:cxnSp>
      <p:grpSp>
        <p:nvGrpSpPr>
          <p:cNvPr id="289827" name="Group 35"/>
          <p:cNvGrpSpPr>
            <a:grpSpLocks/>
          </p:cNvGrpSpPr>
          <p:nvPr/>
        </p:nvGrpSpPr>
        <p:grpSpPr bwMode="auto">
          <a:xfrm>
            <a:off x="4483100" y="1979613"/>
            <a:ext cx="1752600" cy="1600200"/>
            <a:chOff x="2928" y="1584"/>
            <a:chExt cx="1104" cy="1008"/>
          </a:xfrm>
          <a:scene3d>
            <a:camera prst="orthographicFront">
              <a:rot lat="0" lon="0" rev="0"/>
            </a:camera>
            <a:lightRig rig="contrasting" dir="t">
              <a:rot lat="0" lon="0" rev="1500000"/>
            </a:lightRig>
          </a:scene3d>
        </p:grpSpPr>
        <p:sp>
          <p:nvSpPr>
            <p:cNvPr id="289813" name="Rectangle 21"/>
            <p:cNvSpPr>
              <a:spLocks noChangeArrowheads="1"/>
            </p:cNvSpPr>
            <p:nvPr/>
          </p:nvSpPr>
          <p:spPr bwMode="auto">
            <a:xfrm>
              <a:off x="2928" y="1584"/>
              <a:ext cx="528" cy="336"/>
            </a:xfrm>
            <a:prstGeom prst="rect">
              <a:avLst/>
            </a:prstGeom>
            <a:solidFill>
              <a:srgbClr val="CCFFCC"/>
            </a:solidFill>
            <a:ln w="9525">
              <a:solidFill>
                <a:schemeClr val="tx1"/>
              </a:solidFill>
              <a:miter lim="800000"/>
              <a:headEnd/>
              <a:tailEnd/>
            </a:ln>
            <a:effectLst>
              <a:outerShdw blurRad="149987" dist="250190" dir="8460000" algn="ctr">
                <a:srgbClr val="000000">
                  <a:alpha val="28000"/>
                </a:srgbClr>
              </a:outerShdw>
            </a:effectLst>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Predict</a:t>
              </a:r>
            </a:p>
            <a:p>
              <a:pPr algn="ctr" fontAlgn="base">
                <a:spcBef>
                  <a:spcPct val="0"/>
                </a:spcBef>
                <a:spcAft>
                  <a:spcPct val="0"/>
                </a:spcAft>
              </a:pPr>
              <a:r>
                <a:rPr lang="en-US">
                  <a:solidFill>
                    <a:srgbClr val="000000"/>
                  </a:solidFill>
                  <a:latin typeface="Gill Sans MT" pitchFamily="34" charset="0"/>
                </a:rPr>
                <a:t>B</a:t>
              </a:r>
            </a:p>
          </p:txBody>
        </p:sp>
        <p:sp>
          <p:nvSpPr>
            <p:cNvPr id="289814" name="Rectangle 22"/>
            <p:cNvSpPr>
              <a:spLocks noChangeArrowheads="1"/>
            </p:cNvSpPr>
            <p:nvPr/>
          </p:nvSpPr>
          <p:spPr bwMode="auto">
            <a:xfrm>
              <a:off x="3504" y="1920"/>
              <a:ext cx="528" cy="336"/>
            </a:xfrm>
            <a:prstGeom prst="rect">
              <a:avLst/>
            </a:prstGeom>
            <a:solidFill>
              <a:srgbClr val="FF99CC"/>
            </a:solidFill>
            <a:ln w="9525">
              <a:solidFill>
                <a:schemeClr val="tx1"/>
              </a:solidFill>
              <a:miter lim="800000"/>
              <a:headEnd/>
              <a:tailEnd/>
            </a:ln>
            <a:effectLst>
              <a:outerShdw blurRad="149987" dist="250190" dir="8460000" algn="ctr">
                <a:srgbClr val="000000">
                  <a:alpha val="28000"/>
                </a:srgbClr>
              </a:outerShdw>
            </a:effectLst>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Predict</a:t>
              </a:r>
            </a:p>
            <a:p>
              <a:pPr algn="ctr" fontAlgn="base">
                <a:spcBef>
                  <a:spcPct val="0"/>
                </a:spcBef>
                <a:spcAft>
                  <a:spcPct val="0"/>
                </a:spcAft>
              </a:pPr>
              <a:r>
                <a:rPr lang="en-US">
                  <a:solidFill>
                    <a:srgbClr val="000000"/>
                  </a:solidFill>
                  <a:latin typeface="Gill Sans MT" pitchFamily="34" charset="0"/>
                </a:rPr>
                <a:t>A’</a:t>
              </a:r>
            </a:p>
          </p:txBody>
        </p:sp>
        <p:sp>
          <p:nvSpPr>
            <p:cNvPr id="289815" name="Rectangle 23"/>
            <p:cNvSpPr>
              <a:spLocks noChangeArrowheads="1"/>
            </p:cNvSpPr>
            <p:nvPr/>
          </p:nvSpPr>
          <p:spPr bwMode="auto">
            <a:xfrm>
              <a:off x="3504" y="2256"/>
              <a:ext cx="528" cy="336"/>
            </a:xfrm>
            <a:prstGeom prst="rect">
              <a:avLst/>
            </a:prstGeom>
            <a:solidFill>
              <a:srgbClr val="FF99CC"/>
            </a:solidFill>
            <a:ln w="9525">
              <a:solidFill>
                <a:schemeClr val="tx1"/>
              </a:solidFill>
              <a:miter lim="800000"/>
              <a:headEnd/>
              <a:tailEnd/>
            </a:ln>
            <a:effectLst>
              <a:outerShdw blurRad="149987" dist="250190" dir="8460000" algn="ctr">
                <a:srgbClr val="000000">
                  <a:alpha val="28000"/>
                </a:srgbClr>
              </a:outerShdw>
            </a:effectLst>
            <a:sp3d prstMaterial="metal">
              <a:bevelT w="88900" h="88900"/>
            </a:sp3d>
          </p:spPr>
          <p:txBody>
            <a:bodyPr wrap="none" anchor="ctr"/>
            <a:lstStyle/>
            <a:p>
              <a:pPr algn="ctr" fontAlgn="base">
                <a:spcBef>
                  <a:spcPct val="0"/>
                </a:spcBef>
                <a:spcAft>
                  <a:spcPct val="0"/>
                </a:spcAft>
              </a:pPr>
              <a:endParaRPr lang="en-US">
                <a:solidFill>
                  <a:srgbClr val="000000"/>
                </a:solidFill>
                <a:latin typeface="Gill Sans MT" pitchFamily="34" charset="0"/>
              </a:endParaRPr>
            </a:p>
          </p:txBody>
        </p:sp>
        <p:sp>
          <p:nvSpPr>
            <p:cNvPr id="289816" name="Rectangle 24"/>
            <p:cNvSpPr>
              <a:spLocks noChangeArrowheads="1"/>
            </p:cNvSpPr>
            <p:nvPr/>
          </p:nvSpPr>
          <p:spPr bwMode="auto">
            <a:xfrm>
              <a:off x="3504" y="1584"/>
              <a:ext cx="528" cy="336"/>
            </a:xfrm>
            <a:prstGeom prst="rect">
              <a:avLst/>
            </a:prstGeom>
            <a:solidFill>
              <a:srgbClr val="FF99CC"/>
            </a:solidFill>
            <a:ln w="9525">
              <a:solidFill>
                <a:schemeClr val="tx1"/>
              </a:solidFill>
              <a:miter lim="800000"/>
              <a:headEnd/>
              <a:tailEnd/>
            </a:ln>
            <a:effectLst>
              <a:outerShdw blurRad="149987" dist="250190" dir="8460000" algn="ctr">
                <a:srgbClr val="000000">
                  <a:alpha val="28000"/>
                </a:srgbClr>
              </a:outerShdw>
            </a:effectLst>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Predict</a:t>
              </a:r>
            </a:p>
            <a:p>
              <a:pPr algn="ctr" fontAlgn="base">
                <a:spcBef>
                  <a:spcPct val="0"/>
                </a:spcBef>
                <a:spcAft>
                  <a:spcPct val="0"/>
                </a:spcAft>
              </a:pPr>
              <a:r>
                <a:rPr lang="en-US">
                  <a:solidFill>
                    <a:srgbClr val="000000"/>
                  </a:solidFill>
                  <a:latin typeface="Gill Sans MT" pitchFamily="34" charset="0"/>
                </a:rPr>
                <a:t>B’</a:t>
              </a:r>
            </a:p>
          </p:txBody>
        </p:sp>
        <p:sp>
          <p:nvSpPr>
            <p:cNvPr id="289817" name="Rectangle 25"/>
            <p:cNvSpPr>
              <a:spLocks noChangeArrowheads="1"/>
            </p:cNvSpPr>
            <p:nvPr/>
          </p:nvSpPr>
          <p:spPr bwMode="auto">
            <a:xfrm>
              <a:off x="2928" y="1920"/>
              <a:ext cx="528" cy="336"/>
            </a:xfrm>
            <a:prstGeom prst="rect">
              <a:avLst/>
            </a:prstGeom>
            <a:solidFill>
              <a:srgbClr val="99CCFF"/>
            </a:solidFill>
            <a:ln w="9525">
              <a:solidFill>
                <a:schemeClr val="tx1"/>
              </a:solidFill>
              <a:miter lim="800000"/>
              <a:headEnd/>
              <a:tailEnd/>
            </a:ln>
            <a:effectLst>
              <a:outerShdw blurRad="149987" dist="250190" dir="8460000" algn="ctr">
                <a:srgbClr val="000000">
                  <a:alpha val="28000"/>
                </a:srgbClr>
              </a:outerShdw>
            </a:effectLst>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Fetch A</a:t>
              </a:r>
            </a:p>
          </p:txBody>
        </p:sp>
        <p:sp>
          <p:nvSpPr>
            <p:cNvPr id="289818" name="Rectangle 26"/>
            <p:cNvSpPr>
              <a:spLocks noChangeArrowheads="1"/>
            </p:cNvSpPr>
            <p:nvPr/>
          </p:nvSpPr>
          <p:spPr bwMode="auto">
            <a:xfrm>
              <a:off x="2928" y="2256"/>
              <a:ext cx="528" cy="336"/>
            </a:xfrm>
            <a:prstGeom prst="rect">
              <a:avLst/>
            </a:prstGeom>
            <a:solidFill>
              <a:srgbClr val="99CCFF"/>
            </a:solidFill>
            <a:ln w="9525">
              <a:solidFill>
                <a:schemeClr val="tx1"/>
              </a:solidFill>
              <a:miter lim="800000"/>
              <a:headEnd/>
              <a:tailEnd/>
            </a:ln>
            <a:effectLst>
              <a:outerShdw blurRad="149987" dist="250190" dir="8460000" algn="ctr">
                <a:srgbClr val="000000">
                  <a:alpha val="28000"/>
                </a:srgbClr>
              </a:outerShdw>
            </a:effectLst>
            <a:sp3d prstMaterial="metal">
              <a:bevelT w="88900" h="88900"/>
            </a:sp3d>
          </p:spPr>
          <p:txBody>
            <a:bodyPr wrap="none" anchor="ctr"/>
            <a:lstStyle/>
            <a:p>
              <a:pPr algn="ctr" fontAlgn="base">
                <a:spcBef>
                  <a:spcPct val="0"/>
                </a:spcBef>
                <a:spcAft>
                  <a:spcPct val="0"/>
                </a:spcAft>
              </a:pPr>
              <a:endParaRPr lang="en-US">
                <a:solidFill>
                  <a:srgbClr val="000000"/>
                </a:solidFill>
                <a:latin typeface="Gill Sans MT" pitchFamily="34" charset="0"/>
              </a:endParaRPr>
            </a:p>
          </p:txBody>
        </p:sp>
      </p:grpSp>
      <p:grpSp>
        <p:nvGrpSpPr>
          <p:cNvPr id="289828" name="Group 36"/>
          <p:cNvGrpSpPr>
            <a:grpSpLocks/>
          </p:cNvGrpSpPr>
          <p:nvPr/>
        </p:nvGrpSpPr>
        <p:grpSpPr bwMode="auto">
          <a:xfrm>
            <a:off x="4600575" y="1668459"/>
            <a:ext cx="1216025" cy="311150"/>
            <a:chOff x="3002" y="1388"/>
            <a:chExt cx="766" cy="196"/>
          </a:xfrm>
        </p:grpSpPr>
        <p:cxnSp>
          <p:nvCxnSpPr>
            <p:cNvPr id="289819" name="AutoShape 27"/>
            <p:cNvCxnSpPr>
              <a:cxnSpLocks noChangeShapeType="1"/>
              <a:stCxn id="289810" idx="3"/>
              <a:endCxn id="289813" idx="0"/>
            </p:cNvCxnSpPr>
            <p:nvPr/>
          </p:nvCxnSpPr>
          <p:spPr bwMode="auto">
            <a:xfrm>
              <a:off x="3002" y="1388"/>
              <a:ext cx="190" cy="196"/>
            </a:xfrm>
            <a:prstGeom prst="curvedConnector2">
              <a:avLst/>
            </a:prstGeom>
            <a:noFill/>
            <a:ln w="9525">
              <a:solidFill>
                <a:schemeClr val="tx1"/>
              </a:solidFill>
              <a:round/>
              <a:headEnd/>
              <a:tailEnd type="triangle" w="med" len="med"/>
            </a:ln>
            <a:effectLst/>
          </p:spPr>
        </p:cxnSp>
        <p:cxnSp>
          <p:nvCxnSpPr>
            <p:cNvPr id="289820" name="AutoShape 28"/>
            <p:cNvCxnSpPr>
              <a:cxnSpLocks noChangeShapeType="1"/>
              <a:stCxn id="289810" idx="3"/>
              <a:endCxn id="289816" idx="0"/>
            </p:cNvCxnSpPr>
            <p:nvPr/>
          </p:nvCxnSpPr>
          <p:spPr bwMode="auto">
            <a:xfrm>
              <a:off x="3002" y="1388"/>
              <a:ext cx="766" cy="196"/>
            </a:xfrm>
            <a:prstGeom prst="curvedConnector2">
              <a:avLst/>
            </a:prstGeom>
            <a:noFill/>
            <a:ln w="9525">
              <a:solidFill>
                <a:schemeClr val="tx1"/>
              </a:solidFill>
              <a:round/>
              <a:headEnd/>
              <a:tailEnd type="triangle" w="med" len="med"/>
            </a:ln>
            <a:effectLst/>
          </p:spPr>
        </p:cxnSp>
      </p:grpSp>
      <p:grpSp>
        <p:nvGrpSpPr>
          <p:cNvPr id="289829" name="Group 37"/>
          <p:cNvGrpSpPr>
            <a:grpSpLocks/>
          </p:cNvGrpSpPr>
          <p:nvPr/>
        </p:nvGrpSpPr>
        <p:grpSpPr bwMode="auto">
          <a:xfrm>
            <a:off x="4902202" y="1524000"/>
            <a:ext cx="1592263" cy="455613"/>
            <a:chOff x="3192" y="1297"/>
            <a:chExt cx="1003" cy="287"/>
          </a:xfrm>
        </p:grpSpPr>
        <p:sp>
          <p:nvSpPr>
            <p:cNvPr id="289825" name="Text Box 33"/>
            <p:cNvSpPr txBox="1">
              <a:spLocks noChangeArrowheads="1"/>
            </p:cNvSpPr>
            <p:nvPr/>
          </p:nvSpPr>
          <p:spPr bwMode="auto">
            <a:xfrm>
              <a:off x="3997" y="1297"/>
              <a:ext cx="198" cy="233"/>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a:solidFill>
                    <a:srgbClr val="000000"/>
                  </a:solidFill>
                  <a:latin typeface="Gill Sans MT" pitchFamily="34" charset="0"/>
                </a:rPr>
                <a:t>B</a:t>
              </a:r>
            </a:p>
          </p:txBody>
        </p:sp>
        <p:cxnSp>
          <p:nvCxnSpPr>
            <p:cNvPr id="289826" name="AutoShape 34"/>
            <p:cNvCxnSpPr>
              <a:cxnSpLocks noChangeShapeType="1"/>
              <a:stCxn id="289813" idx="0"/>
              <a:endCxn id="289825" idx="1"/>
            </p:cNvCxnSpPr>
            <p:nvPr/>
          </p:nvCxnSpPr>
          <p:spPr bwMode="auto">
            <a:xfrm rot="5400000" flipH="1" flipV="1">
              <a:off x="3509" y="1096"/>
              <a:ext cx="171" cy="805"/>
            </a:xfrm>
            <a:prstGeom prst="curvedConnector2">
              <a:avLst/>
            </a:prstGeom>
            <a:noFill/>
            <a:ln w="9525">
              <a:solidFill>
                <a:schemeClr val="tx1"/>
              </a:solidFill>
              <a:round/>
              <a:headEnd/>
              <a:tailEnd type="triangle" w="med" len="med"/>
            </a:ln>
            <a:effectLst/>
          </p:spPr>
        </p:cxnSp>
      </p:grpSp>
      <p:grpSp>
        <p:nvGrpSpPr>
          <p:cNvPr id="289830" name="Group 38"/>
          <p:cNvGrpSpPr>
            <a:grpSpLocks/>
          </p:cNvGrpSpPr>
          <p:nvPr/>
        </p:nvGrpSpPr>
        <p:grpSpPr bwMode="auto">
          <a:xfrm>
            <a:off x="6464300" y="1979613"/>
            <a:ext cx="1752600" cy="1600200"/>
            <a:chOff x="2928" y="1584"/>
            <a:chExt cx="1104" cy="1008"/>
          </a:xfrm>
          <a:scene3d>
            <a:camera prst="orthographicFront">
              <a:rot lat="0" lon="0" rev="0"/>
            </a:camera>
            <a:lightRig rig="contrasting" dir="t">
              <a:rot lat="0" lon="0" rev="1500000"/>
            </a:lightRig>
          </a:scene3d>
        </p:grpSpPr>
        <p:sp>
          <p:nvSpPr>
            <p:cNvPr id="289831" name="Rectangle 39"/>
            <p:cNvSpPr>
              <a:spLocks noChangeArrowheads="1"/>
            </p:cNvSpPr>
            <p:nvPr/>
          </p:nvSpPr>
          <p:spPr bwMode="auto">
            <a:xfrm>
              <a:off x="2928" y="1584"/>
              <a:ext cx="528" cy="336"/>
            </a:xfrm>
            <a:prstGeom prst="rect">
              <a:avLst/>
            </a:prstGeom>
            <a:solidFill>
              <a:srgbClr val="CCFFCC"/>
            </a:solidFill>
            <a:ln w="9525">
              <a:solidFill>
                <a:schemeClr val="tx1"/>
              </a:solidFill>
              <a:miter lim="800000"/>
              <a:headEnd/>
              <a:tailEnd/>
            </a:ln>
            <a:effectLst>
              <a:outerShdw blurRad="149987" dist="250190" dir="8460000" algn="ctr">
                <a:srgbClr val="000000">
                  <a:alpha val="28000"/>
                </a:srgbClr>
              </a:outerShdw>
            </a:effectLst>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Predict</a:t>
              </a:r>
            </a:p>
            <a:p>
              <a:pPr algn="ctr" fontAlgn="base">
                <a:spcBef>
                  <a:spcPct val="0"/>
                </a:spcBef>
                <a:spcAft>
                  <a:spcPct val="0"/>
                </a:spcAft>
              </a:pPr>
              <a:r>
                <a:rPr lang="en-US">
                  <a:solidFill>
                    <a:srgbClr val="000000"/>
                  </a:solidFill>
                  <a:latin typeface="Gill Sans MT" pitchFamily="34" charset="0"/>
                </a:rPr>
                <a:t>C</a:t>
              </a:r>
            </a:p>
          </p:txBody>
        </p:sp>
        <p:sp>
          <p:nvSpPr>
            <p:cNvPr id="289832" name="Rectangle 40"/>
            <p:cNvSpPr>
              <a:spLocks noChangeArrowheads="1"/>
            </p:cNvSpPr>
            <p:nvPr/>
          </p:nvSpPr>
          <p:spPr bwMode="auto">
            <a:xfrm>
              <a:off x="3504" y="1920"/>
              <a:ext cx="528" cy="336"/>
            </a:xfrm>
            <a:prstGeom prst="rect">
              <a:avLst/>
            </a:prstGeom>
            <a:solidFill>
              <a:srgbClr val="FF99CC"/>
            </a:solidFill>
            <a:ln w="9525">
              <a:solidFill>
                <a:schemeClr val="tx1"/>
              </a:solidFill>
              <a:miter lim="800000"/>
              <a:headEnd/>
              <a:tailEnd/>
            </a:ln>
            <a:effectLst>
              <a:outerShdw blurRad="149987" dist="250190" dir="8460000" algn="ctr">
                <a:srgbClr val="000000">
                  <a:alpha val="28000"/>
                </a:srgbClr>
              </a:outerShdw>
            </a:effectLst>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Predict</a:t>
              </a:r>
            </a:p>
            <a:p>
              <a:pPr algn="ctr" fontAlgn="base">
                <a:spcBef>
                  <a:spcPct val="0"/>
                </a:spcBef>
                <a:spcAft>
                  <a:spcPct val="0"/>
                </a:spcAft>
              </a:pPr>
              <a:r>
                <a:rPr lang="en-US">
                  <a:solidFill>
                    <a:srgbClr val="000000"/>
                  </a:solidFill>
                  <a:latin typeface="Gill Sans MT" pitchFamily="34" charset="0"/>
                </a:rPr>
                <a:t>B’</a:t>
              </a:r>
            </a:p>
          </p:txBody>
        </p:sp>
        <p:sp>
          <p:nvSpPr>
            <p:cNvPr id="289833" name="Rectangle 41"/>
            <p:cNvSpPr>
              <a:spLocks noChangeArrowheads="1"/>
            </p:cNvSpPr>
            <p:nvPr/>
          </p:nvSpPr>
          <p:spPr bwMode="auto">
            <a:xfrm>
              <a:off x="3504" y="2256"/>
              <a:ext cx="528" cy="336"/>
            </a:xfrm>
            <a:prstGeom prst="rect">
              <a:avLst/>
            </a:prstGeom>
            <a:solidFill>
              <a:srgbClr val="FF99CC"/>
            </a:solidFill>
            <a:ln w="9525">
              <a:solidFill>
                <a:schemeClr val="tx1"/>
              </a:solidFill>
              <a:miter lim="800000"/>
              <a:headEnd/>
              <a:tailEnd/>
            </a:ln>
            <a:effectLst>
              <a:outerShdw blurRad="149987" dist="250190" dir="8460000" algn="ctr">
                <a:srgbClr val="000000">
                  <a:alpha val="28000"/>
                </a:srgbClr>
              </a:outerShdw>
            </a:effectLst>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Predict</a:t>
              </a:r>
            </a:p>
            <a:p>
              <a:pPr algn="ctr" fontAlgn="base">
                <a:spcBef>
                  <a:spcPct val="0"/>
                </a:spcBef>
                <a:spcAft>
                  <a:spcPct val="0"/>
                </a:spcAft>
              </a:pPr>
              <a:r>
                <a:rPr lang="en-US">
                  <a:solidFill>
                    <a:srgbClr val="000000"/>
                  </a:solidFill>
                  <a:latin typeface="Gill Sans MT" pitchFamily="34" charset="0"/>
                </a:rPr>
                <a:t>A’</a:t>
              </a:r>
            </a:p>
          </p:txBody>
        </p:sp>
        <p:sp>
          <p:nvSpPr>
            <p:cNvPr id="289834" name="Rectangle 42"/>
            <p:cNvSpPr>
              <a:spLocks noChangeArrowheads="1"/>
            </p:cNvSpPr>
            <p:nvPr/>
          </p:nvSpPr>
          <p:spPr bwMode="auto">
            <a:xfrm>
              <a:off x="3504" y="1584"/>
              <a:ext cx="528" cy="336"/>
            </a:xfrm>
            <a:prstGeom prst="rect">
              <a:avLst/>
            </a:prstGeom>
            <a:solidFill>
              <a:srgbClr val="FF99CC"/>
            </a:solidFill>
            <a:ln w="9525">
              <a:solidFill>
                <a:schemeClr val="tx1"/>
              </a:solidFill>
              <a:miter lim="800000"/>
              <a:headEnd/>
              <a:tailEnd/>
            </a:ln>
            <a:effectLst>
              <a:outerShdw blurRad="149987" dist="250190" dir="8460000" algn="ctr">
                <a:srgbClr val="000000">
                  <a:alpha val="28000"/>
                </a:srgbClr>
              </a:outerShdw>
            </a:effectLst>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Predict</a:t>
              </a:r>
            </a:p>
            <a:p>
              <a:pPr algn="ctr" fontAlgn="base">
                <a:spcBef>
                  <a:spcPct val="0"/>
                </a:spcBef>
                <a:spcAft>
                  <a:spcPct val="0"/>
                </a:spcAft>
              </a:pPr>
              <a:r>
                <a:rPr lang="en-US">
                  <a:solidFill>
                    <a:srgbClr val="000000"/>
                  </a:solidFill>
                  <a:latin typeface="Gill Sans MT" pitchFamily="34" charset="0"/>
                </a:rPr>
                <a:t>C’</a:t>
              </a:r>
            </a:p>
          </p:txBody>
        </p:sp>
        <p:sp>
          <p:nvSpPr>
            <p:cNvPr id="289835" name="Rectangle 43"/>
            <p:cNvSpPr>
              <a:spLocks noChangeArrowheads="1"/>
            </p:cNvSpPr>
            <p:nvPr/>
          </p:nvSpPr>
          <p:spPr bwMode="auto">
            <a:xfrm>
              <a:off x="2928" y="1920"/>
              <a:ext cx="528" cy="336"/>
            </a:xfrm>
            <a:prstGeom prst="rect">
              <a:avLst/>
            </a:prstGeom>
            <a:solidFill>
              <a:srgbClr val="99CCFF"/>
            </a:solidFill>
            <a:ln w="9525">
              <a:solidFill>
                <a:schemeClr val="tx1"/>
              </a:solidFill>
              <a:miter lim="800000"/>
              <a:headEnd/>
              <a:tailEnd/>
            </a:ln>
            <a:effectLst>
              <a:outerShdw blurRad="149987" dist="250190" dir="8460000" algn="ctr">
                <a:srgbClr val="000000">
                  <a:alpha val="28000"/>
                </a:srgbClr>
              </a:outerShdw>
            </a:effectLst>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Fetch B</a:t>
              </a:r>
            </a:p>
          </p:txBody>
        </p:sp>
        <p:sp>
          <p:nvSpPr>
            <p:cNvPr id="289836" name="Rectangle 44"/>
            <p:cNvSpPr>
              <a:spLocks noChangeArrowheads="1"/>
            </p:cNvSpPr>
            <p:nvPr/>
          </p:nvSpPr>
          <p:spPr bwMode="auto">
            <a:xfrm>
              <a:off x="2928" y="2256"/>
              <a:ext cx="528" cy="336"/>
            </a:xfrm>
            <a:prstGeom prst="rect">
              <a:avLst/>
            </a:prstGeom>
            <a:solidFill>
              <a:srgbClr val="99CCFF"/>
            </a:solidFill>
            <a:ln w="9525">
              <a:solidFill>
                <a:schemeClr val="tx1"/>
              </a:solidFill>
              <a:miter lim="800000"/>
              <a:headEnd/>
              <a:tailEnd/>
            </a:ln>
            <a:effectLst>
              <a:outerShdw blurRad="149987" dist="250190" dir="8460000" algn="ctr">
                <a:srgbClr val="000000">
                  <a:alpha val="28000"/>
                </a:srgbClr>
              </a:outerShdw>
            </a:effectLst>
            <a:sp3d prstMaterial="metal">
              <a:bevelT w="88900" h="88900"/>
            </a:sp3d>
          </p:spPr>
          <p:txBody>
            <a:bodyPr wrap="none" anchor="ctr"/>
            <a:lstStyle/>
            <a:p>
              <a:pPr algn="ctr" fontAlgn="base">
                <a:spcBef>
                  <a:spcPct val="0"/>
                </a:spcBef>
                <a:spcAft>
                  <a:spcPct val="0"/>
                </a:spcAft>
              </a:pPr>
              <a:r>
                <a:rPr lang="en-US">
                  <a:solidFill>
                    <a:srgbClr val="000000"/>
                  </a:solidFill>
                  <a:latin typeface="Gill Sans MT" pitchFamily="34" charset="0"/>
                </a:rPr>
                <a:t>Fetch A</a:t>
              </a:r>
            </a:p>
          </p:txBody>
        </p:sp>
      </p:grpSp>
      <p:grpSp>
        <p:nvGrpSpPr>
          <p:cNvPr id="289839" name="Group 47"/>
          <p:cNvGrpSpPr>
            <a:grpSpLocks/>
          </p:cNvGrpSpPr>
          <p:nvPr/>
        </p:nvGrpSpPr>
        <p:grpSpPr bwMode="auto">
          <a:xfrm>
            <a:off x="6494465" y="1708155"/>
            <a:ext cx="1303338" cy="271463"/>
            <a:chOff x="4195" y="1413"/>
            <a:chExt cx="821" cy="171"/>
          </a:xfrm>
        </p:grpSpPr>
        <p:cxnSp>
          <p:nvCxnSpPr>
            <p:cNvPr id="289837" name="AutoShape 45"/>
            <p:cNvCxnSpPr>
              <a:cxnSpLocks noChangeShapeType="1"/>
              <a:stCxn id="289825" idx="3"/>
              <a:endCxn id="289831" idx="0"/>
            </p:cNvCxnSpPr>
            <p:nvPr/>
          </p:nvCxnSpPr>
          <p:spPr bwMode="auto">
            <a:xfrm>
              <a:off x="4195" y="1413"/>
              <a:ext cx="245" cy="171"/>
            </a:xfrm>
            <a:prstGeom prst="curvedConnector2">
              <a:avLst/>
            </a:prstGeom>
            <a:noFill/>
            <a:ln w="9525">
              <a:solidFill>
                <a:schemeClr val="tx1"/>
              </a:solidFill>
              <a:round/>
              <a:headEnd/>
              <a:tailEnd type="triangle" w="med" len="med"/>
            </a:ln>
            <a:effectLst/>
          </p:spPr>
        </p:cxnSp>
        <p:cxnSp>
          <p:nvCxnSpPr>
            <p:cNvPr id="289838" name="AutoShape 46"/>
            <p:cNvCxnSpPr>
              <a:cxnSpLocks noChangeShapeType="1"/>
              <a:stCxn id="289825" idx="3"/>
              <a:endCxn id="289834" idx="0"/>
            </p:cNvCxnSpPr>
            <p:nvPr/>
          </p:nvCxnSpPr>
          <p:spPr bwMode="auto">
            <a:xfrm>
              <a:off x="4195" y="1413"/>
              <a:ext cx="821" cy="171"/>
            </a:xfrm>
            <a:prstGeom prst="curvedConnector2">
              <a:avLst/>
            </a:prstGeom>
            <a:noFill/>
            <a:ln w="9525">
              <a:solidFill>
                <a:schemeClr val="tx1"/>
              </a:solidFill>
              <a:round/>
              <a:headEnd/>
              <a:tailEnd type="triangle" w="med" len="med"/>
            </a:ln>
            <a:effectLst/>
          </p:spPr>
        </p:cxnSp>
      </p:grpSp>
      <p:grpSp>
        <p:nvGrpSpPr>
          <p:cNvPr id="289842" name="Group 50"/>
          <p:cNvGrpSpPr>
            <a:grpSpLocks/>
          </p:cNvGrpSpPr>
          <p:nvPr/>
        </p:nvGrpSpPr>
        <p:grpSpPr bwMode="auto">
          <a:xfrm>
            <a:off x="5930900" y="3886200"/>
            <a:ext cx="2286000" cy="1752600"/>
            <a:chOff x="3840" y="2592"/>
            <a:chExt cx="1440" cy="1104"/>
          </a:xfrm>
          <a:scene3d>
            <a:camera prst="orthographicFront">
              <a:rot lat="0" lon="0" rev="0"/>
            </a:camera>
            <a:lightRig rig="contrasting" dir="t">
              <a:rot lat="0" lon="0" rev="1500000"/>
            </a:lightRig>
          </a:scene3d>
        </p:grpSpPr>
        <p:sp>
          <p:nvSpPr>
            <p:cNvPr id="289840" name="AutoShape 48"/>
            <p:cNvSpPr>
              <a:spLocks noChangeArrowheads="1"/>
            </p:cNvSpPr>
            <p:nvPr/>
          </p:nvSpPr>
          <p:spPr bwMode="auto">
            <a:xfrm>
              <a:off x="3840" y="3216"/>
              <a:ext cx="1440" cy="480"/>
            </a:xfrm>
            <a:prstGeom prst="roundRect">
              <a:avLst>
                <a:gd name="adj" fmla="val 16667"/>
              </a:avLst>
            </a:prstGeom>
            <a:solidFill>
              <a:srgbClr val="000080"/>
            </a:solidFill>
            <a:ln w="9525">
              <a:noFill/>
              <a:round/>
              <a:headEnd/>
              <a:tailEnd/>
            </a:ln>
            <a:effectLst>
              <a:outerShdw blurRad="149987" dist="250190" dir="8460000" algn="ctr">
                <a:srgbClr val="000000">
                  <a:alpha val="28000"/>
                </a:srgbClr>
              </a:outerShdw>
            </a:effectLst>
            <a:sp3d prstMaterial="metal">
              <a:bevelT w="88900" h="88900"/>
            </a:sp3d>
          </p:spPr>
          <p:txBody>
            <a:bodyPr wrap="none" anchor="ctr"/>
            <a:lstStyle/>
            <a:p>
              <a:pPr algn="ctr" fontAlgn="base">
                <a:spcBef>
                  <a:spcPct val="0"/>
                </a:spcBef>
                <a:spcAft>
                  <a:spcPct val="0"/>
                </a:spcAft>
              </a:pPr>
              <a:r>
                <a:rPr lang="en-US">
                  <a:solidFill>
                    <a:srgbClr val="FFFFFF"/>
                  </a:solidFill>
                  <a:latin typeface="Gill Sans MT" pitchFamily="34" charset="0"/>
                </a:rPr>
                <a:t>If A=A’ (both preds</a:t>
              </a:r>
            </a:p>
            <a:p>
              <a:pPr algn="ctr" fontAlgn="base">
                <a:spcBef>
                  <a:spcPct val="0"/>
                </a:spcBef>
                <a:spcAft>
                  <a:spcPct val="0"/>
                </a:spcAft>
              </a:pPr>
              <a:r>
                <a:rPr lang="en-US">
                  <a:solidFill>
                    <a:srgbClr val="FFFFFF"/>
                  </a:solidFill>
                  <a:latin typeface="Gill Sans MT" pitchFamily="34" charset="0"/>
                </a:rPr>
                <a:t>agree), done</a:t>
              </a:r>
            </a:p>
          </p:txBody>
        </p:sp>
        <p:sp>
          <p:nvSpPr>
            <p:cNvPr id="289841" name="Line 49"/>
            <p:cNvSpPr>
              <a:spLocks noChangeShapeType="1"/>
            </p:cNvSpPr>
            <p:nvPr/>
          </p:nvSpPr>
          <p:spPr bwMode="auto">
            <a:xfrm>
              <a:off x="4992" y="2592"/>
              <a:ext cx="0" cy="624"/>
            </a:xfrm>
            <a:prstGeom prst="line">
              <a:avLst/>
            </a:prstGeom>
            <a:noFill/>
            <a:ln w="9525">
              <a:noFill/>
              <a:round/>
              <a:headEnd/>
              <a:tailEnd type="triangle" w="med" len="med"/>
            </a:ln>
            <a:effectLst>
              <a:outerShdw blurRad="149987" dist="250190" dir="8460000" algn="ctr">
                <a:srgbClr val="000000">
                  <a:alpha val="28000"/>
                </a:srgbClr>
              </a:outerShdw>
            </a:effectLst>
            <a:sp3d prstMaterial="metal">
              <a:bevelT w="88900" h="88900"/>
            </a:sp3d>
          </p:spPr>
          <p:txBody>
            <a:bodyPr/>
            <a:lstStyle/>
            <a:p>
              <a:pPr fontAlgn="base">
                <a:spcBef>
                  <a:spcPct val="20000"/>
                </a:spcBef>
                <a:spcAft>
                  <a:spcPct val="0"/>
                </a:spcAft>
              </a:pPr>
              <a:endParaRPr lang="en-US" sz="2400">
                <a:solidFill>
                  <a:srgbClr val="79551B"/>
                </a:solidFill>
                <a:latin typeface="Gill Sans MT" pitchFamily="34" charset="0"/>
              </a:endParaRPr>
            </a:p>
          </p:txBody>
        </p:sp>
      </p:grpSp>
      <p:sp>
        <p:nvSpPr>
          <p:cNvPr id="289843" name="AutoShape 51"/>
          <p:cNvSpPr>
            <a:spLocks noChangeArrowheads="1"/>
          </p:cNvSpPr>
          <p:nvPr/>
        </p:nvSpPr>
        <p:spPr bwMode="auto">
          <a:xfrm>
            <a:off x="4102100" y="3884613"/>
            <a:ext cx="2819400" cy="762000"/>
          </a:xfrm>
          <a:prstGeom prst="roundRect">
            <a:avLst>
              <a:gd name="adj" fmla="val 16667"/>
            </a:avLst>
          </a:prstGeom>
          <a:solidFill>
            <a:srgbClr val="C00000"/>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latin typeface="Gill Sans MT" pitchFamily="34" charset="0"/>
              </a:rPr>
              <a:t>If A != A’, flush A, B andC</a:t>
            </a:r>
          </a:p>
          <a:p>
            <a:pPr algn="ctr" fontAlgn="base">
              <a:spcBef>
                <a:spcPct val="0"/>
              </a:spcBef>
              <a:spcAft>
                <a:spcPct val="0"/>
              </a:spcAft>
            </a:pPr>
            <a:r>
              <a:rPr lang="en-US">
                <a:solidFill>
                  <a:srgbClr val="FFFFFF"/>
                </a:solidFill>
                <a:latin typeface="Gill Sans MT" pitchFamily="34" charset="0"/>
              </a:rPr>
              <a:t>restart fetch with A’</a:t>
            </a:r>
          </a:p>
        </p:txBody>
      </p:sp>
      <p:grpSp>
        <p:nvGrpSpPr>
          <p:cNvPr id="289849" name="Group 57"/>
          <p:cNvGrpSpPr>
            <a:grpSpLocks/>
          </p:cNvGrpSpPr>
          <p:nvPr/>
        </p:nvGrpSpPr>
        <p:grpSpPr bwMode="auto">
          <a:xfrm>
            <a:off x="6540500" y="2055813"/>
            <a:ext cx="1257300" cy="1525587"/>
            <a:chOff x="4224" y="1632"/>
            <a:chExt cx="792" cy="961"/>
          </a:xfrm>
        </p:grpSpPr>
        <p:cxnSp>
          <p:nvCxnSpPr>
            <p:cNvPr id="289845" name="AutoShape 53"/>
            <p:cNvCxnSpPr>
              <a:cxnSpLocks noChangeShapeType="1"/>
              <a:stCxn id="289833" idx="2"/>
              <a:endCxn id="289836" idx="2"/>
            </p:cNvCxnSpPr>
            <p:nvPr/>
          </p:nvCxnSpPr>
          <p:spPr bwMode="auto">
            <a:xfrm rot="5400000">
              <a:off x="4727" y="2305"/>
              <a:ext cx="1" cy="576"/>
            </a:xfrm>
            <a:prstGeom prst="curvedConnector3">
              <a:avLst>
                <a:gd name="adj1" fmla="val 14400000"/>
              </a:avLst>
            </a:prstGeom>
            <a:noFill/>
            <a:ln w="9525">
              <a:solidFill>
                <a:schemeClr val="tx1"/>
              </a:solidFill>
              <a:round/>
              <a:headEnd/>
              <a:tailEnd type="triangle" w="med" len="med"/>
            </a:ln>
            <a:effectLst/>
          </p:spPr>
        </p:cxnSp>
        <p:sp>
          <p:nvSpPr>
            <p:cNvPr id="289846" name="Line 54"/>
            <p:cNvSpPr>
              <a:spLocks noChangeShapeType="1"/>
            </p:cNvSpPr>
            <p:nvPr/>
          </p:nvSpPr>
          <p:spPr bwMode="auto">
            <a:xfrm flipV="1">
              <a:off x="4224" y="2304"/>
              <a:ext cx="432" cy="240"/>
            </a:xfrm>
            <a:prstGeom prst="line">
              <a:avLst/>
            </a:prstGeom>
            <a:noFill/>
            <a:ln w="76200">
              <a:solidFill>
                <a:srgbClr val="FF0000"/>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89847" name="Line 55"/>
            <p:cNvSpPr>
              <a:spLocks noChangeShapeType="1"/>
            </p:cNvSpPr>
            <p:nvPr/>
          </p:nvSpPr>
          <p:spPr bwMode="auto">
            <a:xfrm flipV="1">
              <a:off x="4224" y="1968"/>
              <a:ext cx="432" cy="240"/>
            </a:xfrm>
            <a:prstGeom prst="line">
              <a:avLst/>
            </a:prstGeom>
            <a:noFill/>
            <a:ln w="76200">
              <a:solidFill>
                <a:srgbClr val="FF0000"/>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sp>
          <p:nvSpPr>
            <p:cNvPr id="289848" name="Line 56"/>
            <p:cNvSpPr>
              <a:spLocks noChangeShapeType="1"/>
            </p:cNvSpPr>
            <p:nvPr/>
          </p:nvSpPr>
          <p:spPr bwMode="auto">
            <a:xfrm flipV="1">
              <a:off x="4224" y="1632"/>
              <a:ext cx="432" cy="240"/>
            </a:xfrm>
            <a:prstGeom prst="line">
              <a:avLst/>
            </a:prstGeom>
            <a:noFill/>
            <a:ln w="76200">
              <a:solidFill>
                <a:srgbClr val="FF0000"/>
              </a:solidFill>
              <a:round/>
              <a:headEnd/>
              <a:tailEnd/>
            </a:ln>
            <a:effectLst/>
          </p:spPr>
          <p:txBody>
            <a:bodyPr/>
            <a:lstStyle/>
            <a:p>
              <a:pPr fontAlgn="base">
                <a:spcBef>
                  <a:spcPct val="20000"/>
                </a:spcBef>
                <a:spcAft>
                  <a:spcPct val="0"/>
                </a:spcAft>
              </a:pPr>
              <a:endParaRPr lang="en-US" sz="2400">
                <a:solidFill>
                  <a:srgbClr val="79551B"/>
                </a:solidFill>
                <a:latin typeface="Gill Sans MT" pitchFamily="34" charset="0"/>
              </a:endParaRPr>
            </a:p>
          </p:txBody>
        </p:sp>
      </p:grpSp>
      <p:sp>
        <p:nvSpPr>
          <p:cNvPr id="289850" name="Text Box 58"/>
          <p:cNvSpPr txBox="1">
            <a:spLocks noChangeArrowheads="1"/>
          </p:cNvSpPr>
          <p:nvPr/>
        </p:nvSpPr>
        <p:spPr bwMode="auto">
          <a:xfrm>
            <a:off x="1608138" y="1447800"/>
            <a:ext cx="333746" cy="369332"/>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a:solidFill>
                  <a:srgbClr val="000000"/>
                </a:solidFill>
                <a:latin typeface="Gill Sans MT" pitchFamily="34" charset="0"/>
              </a:rPr>
              <a:t>Z</a:t>
            </a:r>
          </a:p>
        </p:txBody>
      </p:sp>
      <p:cxnSp>
        <p:nvCxnSpPr>
          <p:cNvPr id="289851" name="AutoShape 59"/>
          <p:cNvCxnSpPr>
            <a:cxnSpLocks noChangeShapeType="1"/>
            <a:stCxn id="289850" idx="3"/>
            <a:endCxn id="289796" idx="0"/>
          </p:cNvCxnSpPr>
          <p:nvPr/>
        </p:nvCxnSpPr>
        <p:spPr bwMode="auto">
          <a:xfrm>
            <a:off x="1941884" y="1632466"/>
            <a:ext cx="979116" cy="347147"/>
          </a:xfrm>
          <a:prstGeom prst="curvedConnector2">
            <a:avLst/>
          </a:prstGeom>
          <a:noFill/>
          <a:ln w="9525">
            <a:solidFill>
              <a:schemeClr val="tx1"/>
            </a:solidFill>
            <a:round/>
            <a:headEnd/>
            <a:tailEnd type="triangle" w="med" len="med"/>
          </a:ln>
          <a:effectLst/>
        </p:spPr>
      </p:cxnSp>
      <p:sp>
        <p:nvSpPr>
          <p:cNvPr id="289797" name="Rectangle 5"/>
          <p:cNvSpPr>
            <a:spLocks noChangeArrowheads="1"/>
          </p:cNvSpPr>
          <p:nvPr/>
        </p:nvSpPr>
        <p:spPr bwMode="auto">
          <a:xfrm>
            <a:off x="3416300" y="2513013"/>
            <a:ext cx="838200" cy="533400"/>
          </a:xfrm>
          <a:prstGeom prst="rect">
            <a:avLst/>
          </a:prstGeom>
          <a:solidFill>
            <a:srgbClr val="FF99CC"/>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a:solidFill>
                <a:srgbClr val="000000"/>
              </a:solidFill>
              <a:latin typeface="Gill Sans MT" pitchFamily="34" charset="0"/>
            </a:endParaRPr>
          </a:p>
        </p:txBody>
      </p:sp>
      <p:sp>
        <p:nvSpPr>
          <p:cNvPr id="289798" name="Rectangle 6"/>
          <p:cNvSpPr>
            <a:spLocks noChangeArrowheads="1"/>
          </p:cNvSpPr>
          <p:nvPr/>
        </p:nvSpPr>
        <p:spPr bwMode="auto">
          <a:xfrm>
            <a:off x="3416300" y="3046413"/>
            <a:ext cx="838200" cy="533400"/>
          </a:xfrm>
          <a:prstGeom prst="rect">
            <a:avLst/>
          </a:prstGeom>
          <a:solidFill>
            <a:srgbClr val="FF99CC"/>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a:solidFill>
                <a:srgbClr val="000000"/>
              </a:solidFill>
              <a:latin typeface="Gill Sans MT" pitchFamily="34" charset="0"/>
            </a:endParaRPr>
          </a:p>
        </p:txBody>
      </p:sp>
      <p:sp>
        <p:nvSpPr>
          <p:cNvPr id="289796" name="Rectangle 4"/>
          <p:cNvSpPr>
            <a:spLocks noChangeArrowheads="1"/>
          </p:cNvSpPr>
          <p:nvPr/>
        </p:nvSpPr>
        <p:spPr bwMode="auto">
          <a:xfrm>
            <a:off x="2501900" y="1979613"/>
            <a:ext cx="838200" cy="533400"/>
          </a:xfrm>
          <a:prstGeom prst="rect">
            <a:avLst/>
          </a:prstGeom>
          <a:solidFill>
            <a:srgbClr val="CCFFCC"/>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000000"/>
                </a:solidFill>
                <a:latin typeface="Gill Sans MT" pitchFamily="34" charset="0"/>
              </a:rPr>
              <a:t>Predict</a:t>
            </a:r>
          </a:p>
          <a:p>
            <a:pPr algn="ctr" fontAlgn="base">
              <a:spcBef>
                <a:spcPct val="0"/>
              </a:spcBef>
              <a:spcAft>
                <a:spcPct val="0"/>
              </a:spcAft>
            </a:pPr>
            <a:r>
              <a:rPr lang="en-US" dirty="0">
                <a:solidFill>
                  <a:srgbClr val="000000"/>
                </a:solidFill>
                <a:latin typeface="Gill Sans MT" pitchFamily="34" charset="0"/>
              </a:rPr>
              <a:t>A</a:t>
            </a:r>
          </a:p>
        </p:txBody>
      </p:sp>
      <p:sp>
        <p:nvSpPr>
          <p:cNvPr id="289801" name="Rectangle 9"/>
          <p:cNvSpPr>
            <a:spLocks noChangeArrowheads="1"/>
          </p:cNvSpPr>
          <p:nvPr/>
        </p:nvSpPr>
        <p:spPr bwMode="auto">
          <a:xfrm>
            <a:off x="2501900" y="2513013"/>
            <a:ext cx="838200" cy="533400"/>
          </a:xfrm>
          <a:prstGeom prst="rect">
            <a:avLst/>
          </a:prstGeom>
          <a:solidFill>
            <a:srgbClr val="99CC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a:solidFill>
                <a:srgbClr val="000000"/>
              </a:solidFill>
              <a:latin typeface="Gill Sans MT" pitchFamily="34" charset="0"/>
            </a:endParaRPr>
          </a:p>
        </p:txBody>
      </p:sp>
      <p:sp>
        <p:nvSpPr>
          <p:cNvPr id="289802" name="Rectangle 10"/>
          <p:cNvSpPr>
            <a:spLocks noChangeArrowheads="1"/>
          </p:cNvSpPr>
          <p:nvPr/>
        </p:nvSpPr>
        <p:spPr bwMode="auto">
          <a:xfrm>
            <a:off x="2501900" y="3046413"/>
            <a:ext cx="838200" cy="533400"/>
          </a:xfrm>
          <a:prstGeom prst="rect">
            <a:avLst/>
          </a:prstGeom>
          <a:solidFill>
            <a:srgbClr val="99CC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endParaRPr lang="en-US">
              <a:solidFill>
                <a:srgbClr val="000000"/>
              </a:solidFill>
              <a:latin typeface="Gill Sans MT" pitchFamily="34" charset="0"/>
            </a:endParaRPr>
          </a:p>
        </p:txBody>
      </p:sp>
    </p:spTree>
    <p:extLst>
      <p:ext uri="{BB962C8B-B14F-4D97-AF65-F5344CB8AC3E}">
        <p14:creationId xmlns:p14="http://schemas.microsoft.com/office/powerpoint/2010/main" val="318745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98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98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98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98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89828"/>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2898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98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98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98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98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98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89842"/>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28984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98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10" grpId="0"/>
      <p:bldP spid="28984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normAutofit fontScale="90000"/>
          </a:bodyPr>
          <a:lstStyle/>
          <a:p>
            <a:r>
              <a:rPr lang="en-US"/>
              <a:t>Simplistic Fetch Engine</a:t>
            </a:r>
          </a:p>
        </p:txBody>
      </p:sp>
      <p:sp>
        <p:nvSpPr>
          <p:cNvPr id="133154" name="Freeform 34"/>
          <p:cNvSpPr>
            <a:spLocks/>
          </p:cNvSpPr>
          <p:nvPr/>
        </p:nvSpPr>
        <p:spPr bwMode="auto">
          <a:xfrm>
            <a:off x="5105400" y="3548063"/>
            <a:ext cx="2971800" cy="871537"/>
          </a:xfrm>
          <a:custGeom>
            <a:avLst/>
            <a:gdLst/>
            <a:ahLst/>
            <a:cxnLst>
              <a:cxn ang="0">
                <a:pos x="0" y="0"/>
              </a:cxn>
              <a:cxn ang="0">
                <a:pos x="1872" y="0"/>
              </a:cxn>
              <a:cxn ang="0">
                <a:pos x="1872" y="576"/>
              </a:cxn>
              <a:cxn ang="0">
                <a:pos x="1392" y="576"/>
              </a:cxn>
            </a:cxnLst>
            <a:rect l="0" t="0" r="r" b="b"/>
            <a:pathLst>
              <a:path w="1872" h="576">
                <a:moveTo>
                  <a:pt x="0" y="0"/>
                </a:moveTo>
                <a:lnTo>
                  <a:pt x="1872" y="0"/>
                </a:lnTo>
                <a:lnTo>
                  <a:pt x="1872" y="576"/>
                </a:lnTo>
                <a:lnTo>
                  <a:pt x="1392" y="576"/>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24" name="Rectangle 4"/>
          <p:cNvSpPr>
            <a:spLocks noChangeArrowheads="1"/>
          </p:cNvSpPr>
          <p:nvPr/>
        </p:nvSpPr>
        <p:spPr bwMode="auto">
          <a:xfrm>
            <a:off x="4724400" y="1981200"/>
            <a:ext cx="3048000" cy="838200"/>
          </a:xfrm>
          <a:prstGeom prst="rect">
            <a:avLst/>
          </a:prstGeom>
          <a:solidFill>
            <a:srgbClr val="0000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FFFFFF"/>
                </a:solidFill>
                <a:latin typeface="Gill Sans MT" pitchFamily="34" charset="0"/>
              </a:rPr>
              <a:t>L1-I</a:t>
            </a:r>
          </a:p>
        </p:txBody>
      </p:sp>
      <p:sp>
        <p:nvSpPr>
          <p:cNvPr id="133125" name="Line 5"/>
          <p:cNvSpPr>
            <a:spLocks noChangeShapeType="1"/>
          </p:cNvSpPr>
          <p:nvPr/>
        </p:nvSpPr>
        <p:spPr bwMode="auto">
          <a:xfrm>
            <a:off x="5105400" y="28194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26" name="Line 6"/>
          <p:cNvSpPr>
            <a:spLocks noChangeShapeType="1"/>
          </p:cNvSpPr>
          <p:nvPr/>
        </p:nvSpPr>
        <p:spPr bwMode="auto">
          <a:xfrm>
            <a:off x="5867400" y="28194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27" name="Rectangle 7"/>
          <p:cNvSpPr>
            <a:spLocks noChangeArrowheads="1"/>
          </p:cNvSpPr>
          <p:nvPr/>
        </p:nvSpPr>
        <p:spPr bwMode="auto">
          <a:xfrm>
            <a:off x="4724400" y="3048000"/>
            <a:ext cx="762000" cy="152400"/>
          </a:xfrm>
          <a:prstGeom prst="rect">
            <a:avLst/>
          </a:prstGeom>
          <a:solidFill>
            <a:srgbClr val="CC99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3128" name="Rectangle 8"/>
          <p:cNvSpPr>
            <a:spLocks noChangeArrowheads="1"/>
          </p:cNvSpPr>
          <p:nvPr/>
        </p:nvSpPr>
        <p:spPr bwMode="auto">
          <a:xfrm>
            <a:off x="5486400" y="3048000"/>
            <a:ext cx="762000" cy="152400"/>
          </a:xfrm>
          <a:prstGeom prst="rect">
            <a:avLst/>
          </a:prstGeom>
          <a:solidFill>
            <a:srgbClr val="CC99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3129" name="Rectangle 9"/>
          <p:cNvSpPr>
            <a:spLocks noChangeArrowheads="1"/>
          </p:cNvSpPr>
          <p:nvPr/>
        </p:nvSpPr>
        <p:spPr bwMode="auto">
          <a:xfrm>
            <a:off x="6248400" y="3048000"/>
            <a:ext cx="762000" cy="152400"/>
          </a:xfrm>
          <a:prstGeom prst="rect">
            <a:avLst/>
          </a:prstGeom>
          <a:solidFill>
            <a:srgbClr val="CC99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3130" name="Rectangle 10"/>
          <p:cNvSpPr>
            <a:spLocks noChangeArrowheads="1"/>
          </p:cNvSpPr>
          <p:nvPr/>
        </p:nvSpPr>
        <p:spPr bwMode="auto">
          <a:xfrm>
            <a:off x="7010400" y="3048000"/>
            <a:ext cx="762000" cy="152400"/>
          </a:xfrm>
          <a:prstGeom prst="rect">
            <a:avLst/>
          </a:prstGeom>
          <a:solidFill>
            <a:srgbClr val="CC99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3131" name="Line 11"/>
          <p:cNvSpPr>
            <a:spLocks noChangeShapeType="1"/>
          </p:cNvSpPr>
          <p:nvPr/>
        </p:nvSpPr>
        <p:spPr bwMode="auto">
          <a:xfrm>
            <a:off x="6629400" y="28194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32" name="Line 12"/>
          <p:cNvSpPr>
            <a:spLocks noChangeShapeType="1"/>
          </p:cNvSpPr>
          <p:nvPr/>
        </p:nvSpPr>
        <p:spPr bwMode="auto">
          <a:xfrm>
            <a:off x="7391400" y="28194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33" name="Line 13"/>
          <p:cNvSpPr>
            <a:spLocks noChangeShapeType="1"/>
          </p:cNvSpPr>
          <p:nvPr/>
        </p:nvSpPr>
        <p:spPr bwMode="auto">
          <a:xfrm>
            <a:off x="5105400" y="32004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34" name="Line 14"/>
          <p:cNvSpPr>
            <a:spLocks noChangeShapeType="1"/>
          </p:cNvSpPr>
          <p:nvPr/>
        </p:nvSpPr>
        <p:spPr bwMode="auto">
          <a:xfrm>
            <a:off x="5867400" y="32004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35" name="Line 15"/>
          <p:cNvSpPr>
            <a:spLocks noChangeShapeType="1"/>
          </p:cNvSpPr>
          <p:nvPr/>
        </p:nvSpPr>
        <p:spPr bwMode="auto">
          <a:xfrm>
            <a:off x="6629400" y="32004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36" name="Line 16"/>
          <p:cNvSpPr>
            <a:spLocks noChangeShapeType="1"/>
          </p:cNvSpPr>
          <p:nvPr/>
        </p:nvSpPr>
        <p:spPr bwMode="auto">
          <a:xfrm>
            <a:off x="7391400" y="32004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37" name="Oval 17"/>
          <p:cNvSpPr>
            <a:spLocks noChangeArrowheads="1"/>
          </p:cNvSpPr>
          <p:nvPr/>
        </p:nvSpPr>
        <p:spPr bwMode="auto">
          <a:xfrm>
            <a:off x="4800600" y="3429000"/>
            <a:ext cx="609600" cy="228600"/>
          </a:xfrm>
          <a:prstGeom prst="ellipse">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400">
                <a:solidFill>
                  <a:srgbClr val="FFFFFF"/>
                </a:solidFill>
                <a:latin typeface="Gill Sans MT" pitchFamily="34" charset="0"/>
              </a:rPr>
              <a:t>PD</a:t>
            </a:r>
          </a:p>
        </p:txBody>
      </p:sp>
      <p:sp>
        <p:nvSpPr>
          <p:cNvPr id="133138" name="Oval 18"/>
          <p:cNvSpPr>
            <a:spLocks noChangeArrowheads="1"/>
          </p:cNvSpPr>
          <p:nvPr/>
        </p:nvSpPr>
        <p:spPr bwMode="auto">
          <a:xfrm>
            <a:off x="5562600" y="3429000"/>
            <a:ext cx="609600" cy="228600"/>
          </a:xfrm>
          <a:prstGeom prst="ellipse">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400">
                <a:solidFill>
                  <a:srgbClr val="FFFFFF"/>
                </a:solidFill>
                <a:latin typeface="Gill Sans MT" pitchFamily="34" charset="0"/>
              </a:rPr>
              <a:t>PD</a:t>
            </a:r>
          </a:p>
        </p:txBody>
      </p:sp>
      <p:sp>
        <p:nvSpPr>
          <p:cNvPr id="133139" name="Oval 19"/>
          <p:cNvSpPr>
            <a:spLocks noChangeArrowheads="1"/>
          </p:cNvSpPr>
          <p:nvPr/>
        </p:nvSpPr>
        <p:spPr bwMode="auto">
          <a:xfrm>
            <a:off x="6324600" y="3429000"/>
            <a:ext cx="609600" cy="228600"/>
          </a:xfrm>
          <a:prstGeom prst="ellipse">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400">
                <a:solidFill>
                  <a:srgbClr val="FFFFFF"/>
                </a:solidFill>
                <a:latin typeface="Gill Sans MT" pitchFamily="34" charset="0"/>
              </a:rPr>
              <a:t>PD</a:t>
            </a:r>
          </a:p>
        </p:txBody>
      </p:sp>
      <p:sp>
        <p:nvSpPr>
          <p:cNvPr id="133140" name="Oval 20"/>
          <p:cNvSpPr>
            <a:spLocks noChangeArrowheads="1"/>
          </p:cNvSpPr>
          <p:nvPr/>
        </p:nvSpPr>
        <p:spPr bwMode="auto">
          <a:xfrm>
            <a:off x="7086600" y="3429000"/>
            <a:ext cx="609600" cy="228600"/>
          </a:xfrm>
          <a:prstGeom prst="ellipse">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400">
                <a:solidFill>
                  <a:srgbClr val="FFFFFF"/>
                </a:solidFill>
                <a:latin typeface="Gill Sans MT" pitchFamily="34" charset="0"/>
              </a:rPr>
              <a:t>PD</a:t>
            </a:r>
          </a:p>
        </p:txBody>
      </p:sp>
      <p:sp>
        <p:nvSpPr>
          <p:cNvPr id="133141" name="Line 21"/>
          <p:cNvSpPr>
            <a:spLocks noChangeShapeType="1"/>
          </p:cNvSpPr>
          <p:nvPr/>
        </p:nvSpPr>
        <p:spPr bwMode="auto">
          <a:xfrm>
            <a:off x="5105400" y="36576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42" name="Line 22"/>
          <p:cNvSpPr>
            <a:spLocks noChangeShapeType="1"/>
          </p:cNvSpPr>
          <p:nvPr/>
        </p:nvSpPr>
        <p:spPr bwMode="auto">
          <a:xfrm>
            <a:off x="5867400" y="36576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43" name="Line 23"/>
          <p:cNvSpPr>
            <a:spLocks noChangeShapeType="1"/>
          </p:cNvSpPr>
          <p:nvPr/>
        </p:nvSpPr>
        <p:spPr bwMode="auto">
          <a:xfrm>
            <a:off x="6629400" y="36576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44" name="Line 24"/>
          <p:cNvSpPr>
            <a:spLocks noChangeShapeType="1"/>
          </p:cNvSpPr>
          <p:nvPr/>
        </p:nvSpPr>
        <p:spPr bwMode="auto">
          <a:xfrm>
            <a:off x="7391400" y="36576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45" name="Rectangle 25"/>
          <p:cNvSpPr>
            <a:spLocks noChangeArrowheads="1"/>
          </p:cNvSpPr>
          <p:nvPr/>
        </p:nvSpPr>
        <p:spPr bwMode="auto">
          <a:xfrm>
            <a:off x="4724400" y="3886200"/>
            <a:ext cx="762000" cy="152400"/>
          </a:xfrm>
          <a:prstGeom prst="rect">
            <a:avLst/>
          </a:prstGeom>
          <a:solidFill>
            <a:srgbClr val="CC99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3146" name="Rectangle 26"/>
          <p:cNvSpPr>
            <a:spLocks noChangeArrowheads="1"/>
          </p:cNvSpPr>
          <p:nvPr/>
        </p:nvSpPr>
        <p:spPr bwMode="auto">
          <a:xfrm>
            <a:off x="5486400" y="3886200"/>
            <a:ext cx="762000" cy="152400"/>
          </a:xfrm>
          <a:prstGeom prst="rect">
            <a:avLst/>
          </a:prstGeom>
          <a:solidFill>
            <a:srgbClr val="CC99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3147" name="Rectangle 27"/>
          <p:cNvSpPr>
            <a:spLocks noChangeArrowheads="1"/>
          </p:cNvSpPr>
          <p:nvPr/>
        </p:nvSpPr>
        <p:spPr bwMode="auto">
          <a:xfrm>
            <a:off x="6248400" y="3886200"/>
            <a:ext cx="762000" cy="152400"/>
          </a:xfrm>
          <a:prstGeom prst="rect">
            <a:avLst/>
          </a:prstGeom>
          <a:solidFill>
            <a:srgbClr val="FF99CC"/>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3148" name="Rectangle 28"/>
          <p:cNvSpPr>
            <a:spLocks noChangeArrowheads="1"/>
          </p:cNvSpPr>
          <p:nvPr/>
        </p:nvSpPr>
        <p:spPr bwMode="auto">
          <a:xfrm>
            <a:off x="7010400" y="3886200"/>
            <a:ext cx="762000" cy="152400"/>
          </a:xfrm>
          <a:prstGeom prst="rect">
            <a:avLst/>
          </a:prstGeom>
          <a:solidFill>
            <a:srgbClr val="CC99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3149" name="AutoShape 29"/>
          <p:cNvSpPr>
            <a:spLocks noChangeArrowheads="1"/>
          </p:cNvSpPr>
          <p:nvPr/>
        </p:nvSpPr>
        <p:spPr bwMode="auto">
          <a:xfrm>
            <a:off x="4724400" y="4267200"/>
            <a:ext cx="3048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3366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3150" name="Line 30"/>
          <p:cNvSpPr>
            <a:spLocks noChangeShapeType="1"/>
          </p:cNvSpPr>
          <p:nvPr/>
        </p:nvSpPr>
        <p:spPr bwMode="auto">
          <a:xfrm>
            <a:off x="5105400" y="40386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51" name="Line 31"/>
          <p:cNvSpPr>
            <a:spLocks noChangeShapeType="1"/>
          </p:cNvSpPr>
          <p:nvPr/>
        </p:nvSpPr>
        <p:spPr bwMode="auto">
          <a:xfrm>
            <a:off x="5867400" y="40386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52" name="Line 32"/>
          <p:cNvSpPr>
            <a:spLocks noChangeShapeType="1"/>
          </p:cNvSpPr>
          <p:nvPr/>
        </p:nvSpPr>
        <p:spPr bwMode="auto">
          <a:xfrm>
            <a:off x="6629400" y="40386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53" name="Line 33"/>
          <p:cNvSpPr>
            <a:spLocks noChangeShapeType="1"/>
          </p:cNvSpPr>
          <p:nvPr/>
        </p:nvSpPr>
        <p:spPr bwMode="auto">
          <a:xfrm>
            <a:off x="7391400" y="40386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55" name="Rectangle 35"/>
          <p:cNvSpPr>
            <a:spLocks noChangeArrowheads="1"/>
          </p:cNvSpPr>
          <p:nvPr/>
        </p:nvSpPr>
        <p:spPr bwMode="auto">
          <a:xfrm>
            <a:off x="3352800" y="3048000"/>
            <a:ext cx="762000" cy="762000"/>
          </a:xfrm>
          <a:prstGeom prst="rect">
            <a:avLst/>
          </a:prstGeom>
          <a:solidFill>
            <a:srgbClr val="00800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latin typeface="Gill Sans MT" pitchFamily="34" charset="0"/>
              </a:rPr>
              <a:t>Dir</a:t>
            </a:r>
          </a:p>
          <a:p>
            <a:pPr algn="ctr" fontAlgn="base">
              <a:spcBef>
                <a:spcPct val="0"/>
              </a:spcBef>
              <a:spcAft>
                <a:spcPct val="0"/>
              </a:spcAft>
            </a:pPr>
            <a:r>
              <a:rPr lang="en-US">
                <a:solidFill>
                  <a:srgbClr val="FFFFFF"/>
                </a:solidFill>
                <a:latin typeface="Gill Sans MT" pitchFamily="34" charset="0"/>
              </a:rPr>
              <a:t>Pred</a:t>
            </a:r>
          </a:p>
        </p:txBody>
      </p:sp>
      <p:sp>
        <p:nvSpPr>
          <p:cNvPr id="133156" name="Rectangle 36"/>
          <p:cNvSpPr>
            <a:spLocks noChangeArrowheads="1"/>
          </p:cNvSpPr>
          <p:nvPr/>
        </p:nvSpPr>
        <p:spPr bwMode="auto">
          <a:xfrm>
            <a:off x="2362200" y="3048000"/>
            <a:ext cx="762000" cy="762000"/>
          </a:xfrm>
          <a:prstGeom prst="rect">
            <a:avLst/>
          </a:prstGeom>
          <a:solidFill>
            <a:srgbClr val="00800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latin typeface="Gill Sans MT" pitchFamily="34" charset="0"/>
              </a:rPr>
              <a:t>Target</a:t>
            </a:r>
          </a:p>
          <a:p>
            <a:pPr algn="ctr" fontAlgn="base">
              <a:spcBef>
                <a:spcPct val="0"/>
              </a:spcBef>
              <a:spcAft>
                <a:spcPct val="0"/>
              </a:spcAft>
            </a:pPr>
            <a:r>
              <a:rPr lang="en-US">
                <a:solidFill>
                  <a:srgbClr val="FFFFFF"/>
                </a:solidFill>
                <a:latin typeface="Gill Sans MT" pitchFamily="34" charset="0"/>
              </a:rPr>
              <a:t>Pred</a:t>
            </a:r>
          </a:p>
        </p:txBody>
      </p:sp>
      <p:sp>
        <p:nvSpPr>
          <p:cNvPr id="133157" name="Freeform 37"/>
          <p:cNvSpPr>
            <a:spLocks/>
          </p:cNvSpPr>
          <p:nvPr/>
        </p:nvSpPr>
        <p:spPr bwMode="auto">
          <a:xfrm>
            <a:off x="3733800" y="3810000"/>
            <a:ext cx="2514600" cy="1066800"/>
          </a:xfrm>
          <a:custGeom>
            <a:avLst/>
            <a:gdLst/>
            <a:ahLst/>
            <a:cxnLst>
              <a:cxn ang="0">
                <a:pos x="1584" y="432"/>
              </a:cxn>
              <a:cxn ang="0">
                <a:pos x="1584" y="672"/>
              </a:cxn>
              <a:cxn ang="0">
                <a:pos x="0" y="672"/>
              </a:cxn>
              <a:cxn ang="0">
                <a:pos x="0" y="0"/>
              </a:cxn>
            </a:cxnLst>
            <a:rect l="0" t="0" r="r" b="b"/>
            <a:pathLst>
              <a:path w="1584" h="672">
                <a:moveTo>
                  <a:pt x="1584" y="432"/>
                </a:moveTo>
                <a:lnTo>
                  <a:pt x="1584" y="672"/>
                </a:lnTo>
                <a:lnTo>
                  <a:pt x="0" y="672"/>
                </a:lnTo>
                <a:lnTo>
                  <a:pt x="0"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58" name="Text Box 38"/>
          <p:cNvSpPr txBox="1">
            <a:spLocks noChangeArrowheads="1"/>
          </p:cNvSpPr>
          <p:nvPr/>
        </p:nvSpPr>
        <p:spPr bwMode="auto">
          <a:xfrm>
            <a:off x="5470525" y="4914900"/>
            <a:ext cx="1301125"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Branch’s PC</a:t>
            </a:r>
          </a:p>
        </p:txBody>
      </p:sp>
      <p:sp>
        <p:nvSpPr>
          <p:cNvPr id="133159" name="Freeform 39"/>
          <p:cNvSpPr>
            <a:spLocks/>
          </p:cNvSpPr>
          <p:nvPr/>
        </p:nvSpPr>
        <p:spPr bwMode="auto">
          <a:xfrm>
            <a:off x="2743200" y="3810000"/>
            <a:ext cx="990600" cy="1066800"/>
          </a:xfrm>
          <a:custGeom>
            <a:avLst/>
            <a:gdLst/>
            <a:ahLst/>
            <a:cxnLst>
              <a:cxn ang="0">
                <a:pos x="624" y="672"/>
              </a:cxn>
              <a:cxn ang="0">
                <a:pos x="0" y="672"/>
              </a:cxn>
              <a:cxn ang="0">
                <a:pos x="0" y="0"/>
              </a:cxn>
            </a:cxnLst>
            <a:rect l="0" t="0" r="r" b="b"/>
            <a:pathLst>
              <a:path w="624" h="672">
                <a:moveTo>
                  <a:pt x="624" y="672"/>
                </a:moveTo>
                <a:lnTo>
                  <a:pt x="0" y="672"/>
                </a:lnTo>
                <a:lnTo>
                  <a:pt x="0"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60" name="Oval 40"/>
          <p:cNvSpPr>
            <a:spLocks noChangeArrowheads="1"/>
          </p:cNvSpPr>
          <p:nvPr/>
        </p:nvSpPr>
        <p:spPr bwMode="auto">
          <a:xfrm>
            <a:off x="1828800" y="3962400"/>
            <a:ext cx="304800" cy="304800"/>
          </a:xfrm>
          <a:prstGeom prst="ellipse">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b="1">
                <a:solidFill>
                  <a:srgbClr val="FFFFFF"/>
                </a:solidFill>
                <a:latin typeface="Gill Sans MT" pitchFamily="34" charset="0"/>
              </a:rPr>
              <a:t>+</a:t>
            </a:r>
          </a:p>
        </p:txBody>
      </p:sp>
      <p:sp>
        <p:nvSpPr>
          <p:cNvPr id="133161" name="Text Box 41"/>
          <p:cNvSpPr txBox="1">
            <a:spLocks noChangeArrowheads="1"/>
          </p:cNvSpPr>
          <p:nvPr/>
        </p:nvSpPr>
        <p:spPr bwMode="auto">
          <a:xfrm>
            <a:off x="890588" y="4421188"/>
            <a:ext cx="966787" cy="304800"/>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sizeof(inst)</a:t>
            </a:r>
          </a:p>
        </p:txBody>
      </p:sp>
      <p:sp>
        <p:nvSpPr>
          <p:cNvPr id="133162" name="Freeform 42"/>
          <p:cNvSpPr>
            <a:spLocks/>
          </p:cNvSpPr>
          <p:nvPr/>
        </p:nvSpPr>
        <p:spPr bwMode="auto">
          <a:xfrm>
            <a:off x="1371600" y="4114800"/>
            <a:ext cx="457200" cy="304800"/>
          </a:xfrm>
          <a:custGeom>
            <a:avLst/>
            <a:gdLst/>
            <a:ahLst/>
            <a:cxnLst>
              <a:cxn ang="0">
                <a:pos x="0" y="192"/>
              </a:cxn>
              <a:cxn ang="0">
                <a:pos x="0" y="0"/>
              </a:cxn>
              <a:cxn ang="0">
                <a:pos x="288" y="0"/>
              </a:cxn>
            </a:cxnLst>
            <a:rect l="0" t="0" r="r" b="b"/>
            <a:pathLst>
              <a:path w="288" h="192">
                <a:moveTo>
                  <a:pt x="0" y="192"/>
                </a:moveTo>
                <a:lnTo>
                  <a:pt x="0" y="0"/>
                </a:lnTo>
                <a:lnTo>
                  <a:pt x="288"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63" name="Freeform 43"/>
          <p:cNvSpPr>
            <a:spLocks/>
          </p:cNvSpPr>
          <p:nvPr/>
        </p:nvSpPr>
        <p:spPr bwMode="auto">
          <a:xfrm>
            <a:off x="1981200" y="4267200"/>
            <a:ext cx="762000" cy="609600"/>
          </a:xfrm>
          <a:custGeom>
            <a:avLst/>
            <a:gdLst/>
            <a:ahLst/>
            <a:cxnLst>
              <a:cxn ang="0">
                <a:pos x="480" y="384"/>
              </a:cxn>
              <a:cxn ang="0">
                <a:pos x="0" y="384"/>
              </a:cxn>
              <a:cxn ang="0">
                <a:pos x="0" y="0"/>
              </a:cxn>
            </a:cxnLst>
            <a:rect l="0" t="0" r="r" b="b"/>
            <a:pathLst>
              <a:path w="480" h="384">
                <a:moveTo>
                  <a:pt x="480" y="384"/>
                </a:moveTo>
                <a:lnTo>
                  <a:pt x="0" y="384"/>
                </a:lnTo>
                <a:lnTo>
                  <a:pt x="0"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64" name="AutoShape 44"/>
          <p:cNvSpPr>
            <a:spLocks noChangeArrowheads="1"/>
          </p:cNvSpPr>
          <p:nvPr/>
        </p:nvSpPr>
        <p:spPr bwMode="auto">
          <a:xfrm flipV="1">
            <a:off x="1981200" y="22860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3366FF"/>
          </a:solidFill>
          <a:ln w="9525">
            <a:noFill/>
            <a:miter lim="800000"/>
            <a:headEnd/>
            <a:tailEnd/>
          </a:ln>
          <a:effectLst>
            <a:outerShdw blurRad="149987" dist="250190" dir="1374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3165" name="Freeform 45"/>
          <p:cNvSpPr>
            <a:spLocks/>
          </p:cNvSpPr>
          <p:nvPr/>
        </p:nvSpPr>
        <p:spPr bwMode="auto">
          <a:xfrm>
            <a:off x="1981200" y="2514600"/>
            <a:ext cx="228600" cy="1447800"/>
          </a:xfrm>
          <a:custGeom>
            <a:avLst/>
            <a:gdLst/>
            <a:ahLst/>
            <a:cxnLst>
              <a:cxn ang="0">
                <a:pos x="0" y="912"/>
              </a:cxn>
              <a:cxn ang="0">
                <a:pos x="0" y="192"/>
              </a:cxn>
              <a:cxn ang="0">
                <a:pos x="144" y="192"/>
              </a:cxn>
              <a:cxn ang="0">
                <a:pos x="144" y="0"/>
              </a:cxn>
            </a:cxnLst>
            <a:rect l="0" t="0" r="r" b="b"/>
            <a:pathLst>
              <a:path w="144" h="912">
                <a:moveTo>
                  <a:pt x="0" y="912"/>
                </a:moveTo>
                <a:lnTo>
                  <a:pt x="0" y="192"/>
                </a:lnTo>
                <a:lnTo>
                  <a:pt x="144" y="192"/>
                </a:lnTo>
                <a:lnTo>
                  <a:pt x="144"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66" name="Freeform 46"/>
          <p:cNvSpPr>
            <a:spLocks/>
          </p:cNvSpPr>
          <p:nvPr/>
        </p:nvSpPr>
        <p:spPr bwMode="auto">
          <a:xfrm>
            <a:off x="2514600" y="2514600"/>
            <a:ext cx="228600" cy="533400"/>
          </a:xfrm>
          <a:custGeom>
            <a:avLst/>
            <a:gdLst/>
            <a:ahLst/>
            <a:cxnLst>
              <a:cxn ang="0">
                <a:pos x="144" y="336"/>
              </a:cxn>
              <a:cxn ang="0">
                <a:pos x="144" y="192"/>
              </a:cxn>
              <a:cxn ang="0">
                <a:pos x="0" y="192"/>
              </a:cxn>
              <a:cxn ang="0">
                <a:pos x="0" y="0"/>
              </a:cxn>
            </a:cxnLst>
            <a:rect l="0" t="0" r="r" b="b"/>
            <a:pathLst>
              <a:path w="144" h="336">
                <a:moveTo>
                  <a:pt x="144" y="336"/>
                </a:moveTo>
                <a:lnTo>
                  <a:pt x="144" y="192"/>
                </a:lnTo>
                <a:lnTo>
                  <a:pt x="0" y="192"/>
                </a:lnTo>
                <a:lnTo>
                  <a:pt x="0"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67" name="Rectangle 47"/>
          <p:cNvSpPr>
            <a:spLocks noChangeArrowheads="1"/>
          </p:cNvSpPr>
          <p:nvPr/>
        </p:nvSpPr>
        <p:spPr bwMode="auto">
          <a:xfrm>
            <a:off x="3657600" y="1981200"/>
            <a:ext cx="304800" cy="4572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3168" name="Freeform 48"/>
          <p:cNvSpPr>
            <a:spLocks/>
          </p:cNvSpPr>
          <p:nvPr/>
        </p:nvSpPr>
        <p:spPr bwMode="auto">
          <a:xfrm>
            <a:off x="3733800" y="2286000"/>
            <a:ext cx="152400" cy="152400"/>
          </a:xfrm>
          <a:custGeom>
            <a:avLst/>
            <a:gdLst/>
            <a:ahLst/>
            <a:cxnLst>
              <a:cxn ang="0">
                <a:pos x="0" y="96"/>
              </a:cxn>
              <a:cxn ang="0">
                <a:pos x="48" y="0"/>
              </a:cxn>
              <a:cxn ang="0">
                <a:pos x="96" y="96"/>
              </a:cxn>
            </a:cxnLst>
            <a:rect l="0" t="0" r="r" b="b"/>
            <a:pathLst>
              <a:path w="96" h="96">
                <a:moveTo>
                  <a:pt x="0" y="96"/>
                </a:moveTo>
                <a:lnTo>
                  <a:pt x="48" y="0"/>
                </a:lnTo>
                <a:lnTo>
                  <a:pt x="96" y="96"/>
                </a:lnTo>
              </a:path>
            </a:pathLst>
          </a:cu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69" name="Freeform 49"/>
          <p:cNvSpPr>
            <a:spLocks/>
          </p:cNvSpPr>
          <p:nvPr/>
        </p:nvSpPr>
        <p:spPr bwMode="auto">
          <a:xfrm>
            <a:off x="2362200" y="2133600"/>
            <a:ext cx="1295400" cy="152400"/>
          </a:xfrm>
          <a:custGeom>
            <a:avLst/>
            <a:gdLst/>
            <a:ahLst/>
            <a:cxnLst>
              <a:cxn ang="0">
                <a:pos x="0" y="96"/>
              </a:cxn>
              <a:cxn ang="0">
                <a:pos x="0" y="0"/>
              </a:cxn>
              <a:cxn ang="0">
                <a:pos x="816" y="0"/>
              </a:cxn>
            </a:cxnLst>
            <a:rect l="0" t="0" r="r" b="b"/>
            <a:pathLst>
              <a:path w="816" h="96">
                <a:moveTo>
                  <a:pt x="0" y="96"/>
                </a:moveTo>
                <a:lnTo>
                  <a:pt x="0" y="0"/>
                </a:lnTo>
                <a:lnTo>
                  <a:pt x="816"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70" name="Line 50"/>
          <p:cNvSpPr>
            <a:spLocks noChangeShapeType="1"/>
          </p:cNvSpPr>
          <p:nvPr/>
        </p:nvSpPr>
        <p:spPr bwMode="auto">
          <a:xfrm>
            <a:off x="3962400" y="2133600"/>
            <a:ext cx="762000"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3171" name="Freeform 51"/>
          <p:cNvSpPr>
            <a:spLocks/>
          </p:cNvSpPr>
          <p:nvPr/>
        </p:nvSpPr>
        <p:spPr bwMode="auto">
          <a:xfrm>
            <a:off x="2667000" y="2374900"/>
            <a:ext cx="1066800" cy="673100"/>
          </a:xfrm>
          <a:custGeom>
            <a:avLst/>
            <a:gdLst/>
            <a:ahLst/>
            <a:cxnLst>
              <a:cxn ang="0">
                <a:pos x="672" y="384"/>
              </a:cxn>
              <a:cxn ang="0">
                <a:pos x="672" y="144"/>
              </a:cxn>
              <a:cxn ang="0">
                <a:pos x="336" y="144"/>
              </a:cxn>
              <a:cxn ang="0">
                <a:pos x="336" y="0"/>
              </a:cxn>
              <a:cxn ang="0">
                <a:pos x="0" y="0"/>
              </a:cxn>
            </a:cxnLst>
            <a:rect l="0" t="0" r="r" b="b"/>
            <a:pathLst>
              <a:path w="672" h="384">
                <a:moveTo>
                  <a:pt x="672" y="384"/>
                </a:moveTo>
                <a:lnTo>
                  <a:pt x="672" y="144"/>
                </a:lnTo>
                <a:lnTo>
                  <a:pt x="336" y="144"/>
                </a:lnTo>
                <a:lnTo>
                  <a:pt x="336" y="0"/>
                </a:lnTo>
                <a:lnTo>
                  <a:pt x="0"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grpSp>
        <p:nvGrpSpPr>
          <p:cNvPr id="133175" name="Group 55"/>
          <p:cNvGrpSpPr>
            <a:grpSpLocks/>
          </p:cNvGrpSpPr>
          <p:nvPr/>
        </p:nvGrpSpPr>
        <p:grpSpPr bwMode="auto">
          <a:xfrm>
            <a:off x="1524000" y="1914525"/>
            <a:ext cx="4800600" cy="3429000"/>
            <a:chOff x="960" y="1344"/>
            <a:chExt cx="3024" cy="2160"/>
          </a:xfrm>
        </p:grpSpPr>
        <p:sp>
          <p:nvSpPr>
            <p:cNvPr id="133172" name="AutoShape 52"/>
            <p:cNvSpPr>
              <a:spLocks noChangeArrowheads="1"/>
            </p:cNvSpPr>
            <p:nvPr/>
          </p:nvSpPr>
          <p:spPr bwMode="auto">
            <a:xfrm>
              <a:off x="2640" y="1536"/>
              <a:ext cx="1344" cy="1968"/>
            </a:xfrm>
            <a:prstGeom prst="curvedLeftArrow">
              <a:avLst>
                <a:gd name="adj1" fmla="val 29286"/>
                <a:gd name="adj2" fmla="val 58571"/>
                <a:gd name="adj3" fmla="val 33333"/>
              </a:avLst>
            </a:prstGeom>
            <a:solidFill>
              <a:srgbClr val="00FF00">
                <a:alpha val="50000"/>
              </a:srgbClr>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3173" name="AutoShape 53"/>
            <p:cNvSpPr>
              <a:spLocks noChangeArrowheads="1"/>
            </p:cNvSpPr>
            <p:nvPr/>
          </p:nvSpPr>
          <p:spPr bwMode="auto">
            <a:xfrm rot="10800000">
              <a:off x="960" y="1344"/>
              <a:ext cx="1344" cy="1968"/>
            </a:xfrm>
            <a:prstGeom prst="curvedLeftArrow">
              <a:avLst>
                <a:gd name="adj1" fmla="val 29286"/>
                <a:gd name="adj2" fmla="val 58571"/>
                <a:gd name="adj3" fmla="val 33333"/>
              </a:avLst>
            </a:prstGeom>
            <a:solidFill>
              <a:srgbClr val="00FF00">
                <a:alpha val="50000"/>
              </a:srgbClr>
            </a:solidFill>
            <a:ln w="9525">
              <a:solidFill>
                <a:schemeClr val="tx1"/>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grpSp>
      <p:sp>
        <p:nvSpPr>
          <p:cNvPr id="133178" name="Text Box 58"/>
          <p:cNvSpPr txBox="1">
            <a:spLocks noChangeArrowheads="1"/>
          </p:cNvSpPr>
          <p:nvPr/>
        </p:nvSpPr>
        <p:spPr bwMode="auto">
          <a:xfrm>
            <a:off x="3962400" y="1601788"/>
            <a:ext cx="848822" cy="307777"/>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Fetch PC</a:t>
            </a:r>
          </a:p>
        </p:txBody>
      </p:sp>
      <p:sp>
        <p:nvSpPr>
          <p:cNvPr id="133179" name="Line 59"/>
          <p:cNvSpPr>
            <a:spLocks noChangeShapeType="1"/>
          </p:cNvSpPr>
          <p:nvPr/>
        </p:nvSpPr>
        <p:spPr bwMode="auto">
          <a:xfrm flipV="1">
            <a:off x="4191000" y="1828800"/>
            <a:ext cx="228600" cy="304800"/>
          </a:xfrm>
          <a:prstGeom prst="line">
            <a:avLst/>
          </a:prstGeom>
          <a:noFill/>
          <a:ln w="9525">
            <a:solidFill>
              <a:schemeClr val="tx1"/>
            </a:solidFill>
            <a:prstDash val="dash"/>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60" name="TextBox 59"/>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Huge latency (reduces clock frequency)</a:t>
            </a:r>
          </a:p>
        </p:txBody>
      </p:sp>
    </p:spTree>
    <p:extLst>
      <p:ext uri="{BB962C8B-B14F-4D97-AF65-F5344CB8AC3E}">
        <p14:creationId xmlns:p14="http://schemas.microsoft.com/office/powerpoint/2010/main" val="13516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rmAutofit fontScale="90000"/>
          </a:bodyPr>
          <a:lstStyle/>
          <a:p>
            <a:r>
              <a:rPr lang="en-US"/>
              <a:t>Branch Identification</a:t>
            </a:r>
          </a:p>
        </p:txBody>
      </p:sp>
      <p:sp>
        <p:nvSpPr>
          <p:cNvPr id="135173" name="Rectangle 5"/>
          <p:cNvSpPr>
            <a:spLocks noChangeArrowheads="1"/>
          </p:cNvSpPr>
          <p:nvPr/>
        </p:nvSpPr>
        <p:spPr bwMode="auto">
          <a:xfrm>
            <a:off x="4730700" y="1981200"/>
            <a:ext cx="3048000" cy="838200"/>
          </a:xfrm>
          <a:prstGeom prst="rect">
            <a:avLst/>
          </a:prstGeom>
          <a:solidFill>
            <a:srgbClr val="0000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dirty="0">
                <a:solidFill>
                  <a:srgbClr val="FFFFFF"/>
                </a:solidFill>
                <a:latin typeface="Gill Sans MT" pitchFamily="34" charset="0"/>
              </a:rPr>
              <a:t>L1-I</a:t>
            </a:r>
          </a:p>
        </p:txBody>
      </p:sp>
      <p:sp>
        <p:nvSpPr>
          <p:cNvPr id="135174" name="Line 6"/>
          <p:cNvSpPr>
            <a:spLocks noChangeShapeType="1"/>
          </p:cNvSpPr>
          <p:nvPr/>
        </p:nvSpPr>
        <p:spPr bwMode="auto">
          <a:xfrm>
            <a:off x="5111700" y="28194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5175" name="Line 7"/>
          <p:cNvSpPr>
            <a:spLocks noChangeShapeType="1"/>
          </p:cNvSpPr>
          <p:nvPr/>
        </p:nvSpPr>
        <p:spPr bwMode="auto">
          <a:xfrm>
            <a:off x="5873700" y="28194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5176" name="Rectangle 8"/>
          <p:cNvSpPr>
            <a:spLocks noChangeArrowheads="1"/>
          </p:cNvSpPr>
          <p:nvPr/>
        </p:nvSpPr>
        <p:spPr bwMode="auto">
          <a:xfrm>
            <a:off x="4730700" y="3048000"/>
            <a:ext cx="762000" cy="152400"/>
          </a:xfrm>
          <a:prstGeom prst="rect">
            <a:avLst/>
          </a:prstGeom>
          <a:solidFill>
            <a:srgbClr val="CC99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5177" name="Rectangle 9"/>
          <p:cNvSpPr>
            <a:spLocks noChangeArrowheads="1"/>
          </p:cNvSpPr>
          <p:nvPr/>
        </p:nvSpPr>
        <p:spPr bwMode="auto">
          <a:xfrm>
            <a:off x="5492700" y="3048000"/>
            <a:ext cx="762000" cy="152400"/>
          </a:xfrm>
          <a:prstGeom prst="rect">
            <a:avLst/>
          </a:prstGeom>
          <a:solidFill>
            <a:srgbClr val="CC99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5178" name="Rectangle 10"/>
          <p:cNvSpPr>
            <a:spLocks noChangeArrowheads="1"/>
          </p:cNvSpPr>
          <p:nvPr/>
        </p:nvSpPr>
        <p:spPr bwMode="auto">
          <a:xfrm>
            <a:off x="6254700" y="3048000"/>
            <a:ext cx="762000" cy="152400"/>
          </a:xfrm>
          <a:prstGeom prst="rect">
            <a:avLst/>
          </a:prstGeom>
          <a:solidFill>
            <a:srgbClr val="CC99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5179" name="Rectangle 11"/>
          <p:cNvSpPr>
            <a:spLocks noChangeArrowheads="1"/>
          </p:cNvSpPr>
          <p:nvPr/>
        </p:nvSpPr>
        <p:spPr bwMode="auto">
          <a:xfrm>
            <a:off x="7016700" y="3048000"/>
            <a:ext cx="762000" cy="152400"/>
          </a:xfrm>
          <a:prstGeom prst="rect">
            <a:avLst/>
          </a:prstGeom>
          <a:solidFill>
            <a:srgbClr val="CC99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5180" name="Line 12"/>
          <p:cNvSpPr>
            <a:spLocks noChangeShapeType="1"/>
          </p:cNvSpPr>
          <p:nvPr/>
        </p:nvSpPr>
        <p:spPr bwMode="auto">
          <a:xfrm>
            <a:off x="6635700" y="28194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5181" name="Line 13"/>
          <p:cNvSpPr>
            <a:spLocks noChangeShapeType="1"/>
          </p:cNvSpPr>
          <p:nvPr/>
        </p:nvSpPr>
        <p:spPr bwMode="auto">
          <a:xfrm>
            <a:off x="7397700" y="28194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5198" name="AutoShape 30"/>
          <p:cNvSpPr>
            <a:spLocks noChangeArrowheads="1"/>
          </p:cNvSpPr>
          <p:nvPr/>
        </p:nvSpPr>
        <p:spPr bwMode="auto">
          <a:xfrm>
            <a:off x="4730700" y="3581400"/>
            <a:ext cx="3048000" cy="228600"/>
          </a:xfrm>
          <a:custGeom>
            <a:avLst/>
            <a:gdLst>
              <a:gd name="G0" fmla="+- 2925 0 0"/>
              <a:gd name="G1" fmla="+- 21600 0 2925"/>
              <a:gd name="G2" fmla="*/ 2925 1 2"/>
              <a:gd name="G3" fmla="+- 21600 0 G2"/>
              <a:gd name="G4" fmla="+/ 2925 21600 2"/>
              <a:gd name="G5" fmla="+/ G1 0 2"/>
              <a:gd name="G6" fmla="*/ 21600 21600 2925"/>
              <a:gd name="G7" fmla="*/ G6 1 2"/>
              <a:gd name="G8" fmla="+- 21600 0 G7"/>
              <a:gd name="G9" fmla="*/ 21600 1 2"/>
              <a:gd name="G10" fmla="+- 2925 0 G9"/>
              <a:gd name="G11" fmla="?: G10 G8 0"/>
              <a:gd name="G12" fmla="?: G10 G7 21600"/>
              <a:gd name="T0" fmla="*/ 20137 w 21600"/>
              <a:gd name="T1" fmla="*/ 10800 h 21600"/>
              <a:gd name="T2" fmla="*/ 10800 w 21600"/>
              <a:gd name="T3" fmla="*/ 21600 h 21600"/>
              <a:gd name="T4" fmla="*/ 1463 w 21600"/>
              <a:gd name="T5" fmla="*/ 10800 h 21600"/>
              <a:gd name="T6" fmla="*/ 10800 w 21600"/>
              <a:gd name="T7" fmla="*/ 0 h 21600"/>
              <a:gd name="T8" fmla="*/ 3263 w 21600"/>
              <a:gd name="T9" fmla="*/ 3263 h 21600"/>
              <a:gd name="T10" fmla="*/ 18337 w 21600"/>
              <a:gd name="T11" fmla="*/ 18337 h 21600"/>
            </a:gdLst>
            <a:ahLst/>
            <a:cxnLst>
              <a:cxn ang="0">
                <a:pos x="T0" y="T1"/>
              </a:cxn>
              <a:cxn ang="0">
                <a:pos x="T2" y="T3"/>
              </a:cxn>
              <a:cxn ang="0">
                <a:pos x="T4" y="T5"/>
              </a:cxn>
              <a:cxn ang="0">
                <a:pos x="T6" y="T7"/>
              </a:cxn>
            </a:cxnLst>
            <a:rect l="T8" t="T9" r="T10" b="T11"/>
            <a:pathLst>
              <a:path w="21600" h="21600">
                <a:moveTo>
                  <a:pt x="0" y="0"/>
                </a:moveTo>
                <a:lnTo>
                  <a:pt x="2925" y="21600"/>
                </a:lnTo>
                <a:lnTo>
                  <a:pt x="18675" y="21600"/>
                </a:lnTo>
                <a:lnTo>
                  <a:pt x="21600" y="0"/>
                </a:lnTo>
                <a:close/>
              </a:path>
            </a:pathLst>
          </a:custGeom>
          <a:solidFill>
            <a:srgbClr val="3366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5203" name="Rectangle 35"/>
          <p:cNvSpPr>
            <a:spLocks noChangeArrowheads="1"/>
          </p:cNvSpPr>
          <p:nvPr/>
        </p:nvSpPr>
        <p:spPr bwMode="auto">
          <a:xfrm>
            <a:off x="3359100" y="3048000"/>
            <a:ext cx="762000" cy="762000"/>
          </a:xfrm>
          <a:prstGeom prst="rect">
            <a:avLst/>
          </a:prstGeom>
          <a:solidFill>
            <a:srgbClr val="00800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latin typeface="Gill Sans MT" pitchFamily="34" charset="0"/>
              </a:rPr>
              <a:t>Dir</a:t>
            </a:r>
          </a:p>
          <a:p>
            <a:pPr algn="ctr" fontAlgn="base">
              <a:spcBef>
                <a:spcPct val="0"/>
              </a:spcBef>
              <a:spcAft>
                <a:spcPct val="0"/>
              </a:spcAft>
            </a:pPr>
            <a:r>
              <a:rPr lang="en-US">
                <a:solidFill>
                  <a:srgbClr val="FFFFFF"/>
                </a:solidFill>
                <a:latin typeface="Gill Sans MT" pitchFamily="34" charset="0"/>
              </a:rPr>
              <a:t>Pred</a:t>
            </a:r>
          </a:p>
        </p:txBody>
      </p:sp>
      <p:sp>
        <p:nvSpPr>
          <p:cNvPr id="135204" name="Rectangle 36"/>
          <p:cNvSpPr>
            <a:spLocks noChangeArrowheads="1"/>
          </p:cNvSpPr>
          <p:nvPr/>
        </p:nvSpPr>
        <p:spPr bwMode="auto">
          <a:xfrm>
            <a:off x="2368500" y="3048000"/>
            <a:ext cx="762000" cy="762000"/>
          </a:xfrm>
          <a:prstGeom prst="rect">
            <a:avLst/>
          </a:prstGeom>
          <a:solidFill>
            <a:srgbClr val="00800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a:solidFill>
                  <a:srgbClr val="FFFFFF"/>
                </a:solidFill>
                <a:latin typeface="Gill Sans MT" pitchFamily="34" charset="0"/>
              </a:rPr>
              <a:t>Target</a:t>
            </a:r>
          </a:p>
          <a:p>
            <a:pPr algn="ctr" fontAlgn="base">
              <a:spcBef>
                <a:spcPct val="0"/>
              </a:spcBef>
              <a:spcAft>
                <a:spcPct val="0"/>
              </a:spcAft>
            </a:pPr>
            <a:r>
              <a:rPr lang="en-US">
                <a:solidFill>
                  <a:srgbClr val="FFFFFF"/>
                </a:solidFill>
                <a:latin typeface="Gill Sans MT" pitchFamily="34" charset="0"/>
              </a:rPr>
              <a:t>Pred</a:t>
            </a:r>
          </a:p>
        </p:txBody>
      </p:sp>
      <p:sp>
        <p:nvSpPr>
          <p:cNvPr id="135205" name="Freeform 37"/>
          <p:cNvSpPr>
            <a:spLocks/>
          </p:cNvSpPr>
          <p:nvPr/>
        </p:nvSpPr>
        <p:spPr bwMode="auto">
          <a:xfrm>
            <a:off x="3740100" y="3810000"/>
            <a:ext cx="2514600" cy="1066800"/>
          </a:xfrm>
          <a:custGeom>
            <a:avLst/>
            <a:gdLst/>
            <a:ahLst/>
            <a:cxnLst>
              <a:cxn ang="0">
                <a:pos x="1584" y="432"/>
              </a:cxn>
              <a:cxn ang="0">
                <a:pos x="1584" y="672"/>
              </a:cxn>
              <a:cxn ang="0">
                <a:pos x="0" y="672"/>
              </a:cxn>
              <a:cxn ang="0">
                <a:pos x="0" y="0"/>
              </a:cxn>
            </a:cxnLst>
            <a:rect l="0" t="0" r="r" b="b"/>
            <a:pathLst>
              <a:path w="1584" h="672">
                <a:moveTo>
                  <a:pt x="1584" y="432"/>
                </a:moveTo>
                <a:lnTo>
                  <a:pt x="1584" y="672"/>
                </a:lnTo>
                <a:lnTo>
                  <a:pt x="0" y="672"/>
                </a:lnTo>
                <a:lnTo>
                  <a:pt x="0"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5206" name="Text Box 38"/>
          <p:cNvSpPr txBox="1">
            <a:spLocks noChangeArrowheads="1"/>
          </p:cNvSpPr>
          <p:nvPr/>
        </p:nvSpPr>
        <p:spPr bwMode="auto">
          <a:xfrm>
            <a:off x="4730700" y="3887788"/>
            <a:ext cx="1301125" cy="369332"/>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solidFill>
                  <a:srgbClr val="000000"/>
                </a:solidFill>
                <a:latin typeface="Gill Sans MT" pitchFamily="34" charset="0"/>
              </a:rPr>
              <a:t>Branch’s PC</a:t>
            </a:r>
          </a:p>
        </p:txBody>
      </p:sp>
      <p:sp>
        <p:nvSpPr>
          <p:cNvPr id="135207" name="Freeform 39"/>
          <p:cNvSpPr>
            <a:spLocks/>
          </p:cNvSpPr>
          <p:nvPr/>
        </p:nvSpPr>
        <p:spPr bwMode="auto">
          <a:xfrm>
            <a:off x="2749500" y="3810000"/>
            <a:ext cx="990600" cy="1066800"/>
          </a:xfrm>
          <a:custGeom>
            <a:avLst/>
            <a:gdLst/>
            <a:ahLst/>
            <a:cxnLst>
              <a:cxn ang="0">
                <a:pos x="624" y="672"/>
              </a:cxn>
              <a:cxn ang="0">
                <a:pos x="0" y="672"/>
              </a:cxn>
              <a:cxn ang="0">
                <a:pos x="0" y="0"/>
              </a:cxn>
            </a:cxnLst>
            <a:rect l="0" t="0" r="r" b="b"/>
            <a:pathLst>
              <a:path w="624" h="672">
                <a:moveTo>
                  <a:pt x="624" y="672"/>
                </a:moveTo>
                <a:lnTo>
                  <a:pt x="0" y="672"/>
                </a:lnTo>
                <a:lnTo>
                  <a:pt x="0"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5208" name="Oval 40"/>
          <p:cNvSpPr>
            <a:spLocks noChangeArrowheads="1"/>
          </p:cNvSpPr>
          <p:nvPr/>
        </p:nvSpPr>
        <p:spPr bwMode="auto">
          <a:xfrm>
            <a:off x="1835100" y="3962400"/>
            <a:ext cx="304800" cy="304800"/>
          </a:xfrm>
          <a:prstGeom prst="ellipse">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b="1">
                <a:solidFill>
                  <a:srgbClr val="FFFFFF"/>
                </a:solidFill>
                <a:latin typeface="Gill Sans MT" pitchFamily="34" charset="0"/>
              </a:rPr>
              <a:t>+</a:t>
            </a:r>
          </a:p>
        </p:txBody>
      </p:sp>
      <p:sp>
        <p:nvSpPr>
          <p:cNvPr id="135209" name="Text Box 41"/>
          <p:cNvSpPr txBox="1">
            <a:spLocks noChangeArrowheads="1"/>
          </p:cNvSpPr>
          <p:nvPr/>
        </p:nvSpPr>
        <p:spPr bwMode="auto">
          <a:xfrm>
            <a:off x="896888" y="4421188"/>
            <a:ext cx="966787" cy="304800"/>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sz="1400">
                <a:solidFill>
                  <a:srgbClr val="000000"/>
                </a:solidFill>
                <a:latin typeface="Gill Sans MT" pitchFamily="34" charset="0"/>
              </a:rPr>
              <a:t>sizeof(inst)</a:t>
            </a:r>
          </a:p>
        </p:txBody>
      </p:sp>
      <p:sp>
        <p:nvSpPr>
          <p:cNvPr id="135210" name="Freeform 42"/>
          <p:cNvSpPr>
            <a:spLocks/>
          </p:cNvSpPr>
          <p:nvPr/>
        </p:nvSpPr>
        <p:spPr bwMode="auto">
          <a:xfrm>
            <a:off x="1377900" y="4114800"/>
            <a:ext cx="457200" cy="304800"/>
          </a:xfrm>
          <a:custGeom>
            <a:avLst/>
            <a:gdLst/>
            <a:ahLst/>
            <a:cxnLst>
              <a:cxn ang="0">
                <a:pos x="0" y="192"/>
              </a:cxn>
              <a:cxn ang="0">
                <a:pos x="0" y="0"/>
              </a:cxn>
              <a:cxn ang="0">
                <a:pos x="288" y="0"/>
              </a:cxn>
            </a:cxnLst>
            <a:rect l="0" t="0" r="r" b="b"/>
            <a:pathLst>
              <a:path w="288" h="192">
                <a:moveTo>
                  <a:pt x="0" y="192"/>
                </a:moveTo>
                <a:lnTo>
                  <a:pt x="0" y="0"/>
                </a:lnTo>
                <a:lnTo>
                  <a:pt x="288"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5211" name="Freeform 43"/>
          <p:cNvSpPr>
            <a:spLocks/>
          </p:cNvSpPr>
          <p:nvPr/>
        </p:nvSpPr>
        <p:spPr bwMode="auto">
          <a:xfrm>
            <a:off x="1987500" y="4267200"/>
            <a:ext cx="762000" cy="609600"/>
          </a:xfrm>
          <a:custGeom>
            <a:avLst/>
            <a:gdLst/>
            <a:ahLst/>
            <a:cxnLst>
              <a:cxn ang="0">
                <a:pos x="480" y="384"/>
              </a:cxn>
              <a:cxn ang="0">
                <a:pos x="0" y="384"/>
              </a:cxn>
              <a:cxn ang="0">
                <a:pos x="0" y="0"/>
              </a:cxn>
            </a:cxnLst>
            <a:rect l="0" t="0" r="r" b="b"/>
            <a:pathLst>
              <a:path w="480" h="384">
                <a:moveTo>
                  <a:pt x="480" y="384"/>
                </a:moveTo>
                <a:lnTo>
                  <a:pt x="0" y="384"/>
                </a:lnTo>
                <a:lnTo>
                  <a:pt x="0"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5212" name="AutoShape 44"/>
          <p:cNvSpPr>
            <a:spLocks noChangeArrowheads="1"/>
          </p:cNvSpPr>
          <p:nvPr/>
        </p:nvSpPr>
        <p:spPr bwMode="auto">
          <a:xfrm flipV="1">
            <a:off x="1987500" y="22860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3366FF"/>
          </a:solidFill>
          <a:ln w="9525">
            <a:noFill/>
            <a:miter lim="800000"/>
            <a:headEnd/>
            <a:tailEnd/>
          </a:ln>
          <a:effectLst>
            <a:outerShdw blurRad="149987" dist="250190" dir="1374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5213" name="Freeform 45"/>
          <p:cNvSpPr>
            <a:spLocks/>
          </p:cNvSpPr>
          <p:nvPr/>
        </p:nvSpPr>
        <p:spPr bwMode="auto">
          <a:xfrm>
            <a:off x="1987500" y="2514600"/>
            <a:ext cx="228600" cy="1447800"/>
          </a:xfrm>
          <a:custGeom>
            <a:avLst/>
            <a:gdLst/>
            <a:ahLst/>
            <a:cxnLst>
              <a:cxn ang="0">
                <a:pos x="0" y="912"/>
              </a:cxn>
              <a:cxn ang="0">
                <a:pos x="0" y="192"/>
              </a:cxn>
              <a:cxn ang="0">
                <a:pos x="144" y="192"/>
              </a:cxn>
              <a:cxn ang="0">
                <a:pos x="144" y="0"/>
              </a:cxn>
            </a:cxnLst>
            <a:rect l="0" t="0" r="r" b="b"/>
            <a:pathLst>
              <a:path w="144" h="912">
                <a:moveTo>
                  <a:pt x="0" y="912"/>
                </a:moveTo>
                <a:lnTo>
                  <a:pt x="0" y="192"/>
                </a:lnTo>
                <a:lnTo>
                  <a:pt x="144" y="192"/>
                </a:lnTo>
                <a:lnTo>
                  <a:pt x="144"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5214" name="Freeform 46"/>
          <p:cNvSpPr>
            <a:spLocks/>
          </p:cNvSpPr>
          <p:nvPr/>
        </p:nvSpPr>
        <p:spPr bwMode="auto">
          <a:xfrm>
            <a:off x="2520900" y="2514600"/>
            <a:ext cx="228600" cy="533400"/>
          </a:xfrm>
          <a:custGeom>
            <a:avLst/>
            <a:gdLst/>
            <a:ahLst/>
            <a:cxnLst>
              <a:cxn ang="0">
                <a:pos x="144" y="336"/>
              </a:cxn>
              <a:cxn ang="0">
                <a:pos x="144" y="192"/>
              </a:cxn>
              <a:cxn ang="0">
                <a:pos x="0" y="192"/>
              </a:cxn>
              <a:cxn ang="0">
                <a:pos x="0" y="0"/>
              </a:cxn>
            </a:cxnLst>
            <a:rect l="0" t="0" r="r" b="b"/>
            <a:pathLst>
              <a:path w="144" h="336">
                <a:moveTo>
                  <a:pt x="144" y="336"/>
                </a:moveTo>
                <a:lnTo>
                  <a:pt x="144" y="192"/>
                </a:lnTo>
                <a:lnTo>
                  <a:pt x="0" y="192"/>
                </a:lnTo>
                <a:lnTo>
                  <a:pt x="0"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5215" name="Rectangle 47"/>
          <p:cNvSpPr>
            <a:spLocks noChangeArrowheads="1"/>
          </p:cNvSpPr>
          <p:nvPr/>
        </p:nvSpPr>
        <p:spPr bwMode="auto">
          <a:xfrm>
            <a:off x="3663900" y="1981200"/>
            <a:ext cx="304800" cy="4572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5216" name="Freeform 48"/>
          <p:cNvSpPr>
            <a:spLocks/>
          </p:cNvSpPr>
          <p:nvPr/>
        </p:nvSpPr>
        <p:spPr bwMode="auto">
          <a:xfrm>
            <a:off x="3740100" y="2286000"/>
            <a:ext cx="152400" cy="152400"/>
          </a:xfrm>
          <a:custGeom>
            <a:avLst/>
            <a:gdLst/>
            <a:ahLst/>
            <a:cxnLst>
              <a:cxn ang="0">
                <a:pos x="0" y="96"/>
              </a:cxn>
              <a:cxn ang="0">
                <a:pos x="48" y="0"/>
              </a:cxn>
              <a:cxn ang="0">
                <a:pos x="96" y="96"/>
              </a:cxn>
            </a:cxnLst>
            <a:rect l="0" t="0" r="r" b="b"/>
            <a:pathLst>
              <a:path w="96" h="96">
                <a:moveTo>
                  <a:pt x="0" y="96"/>
                </a:moveTo>
                <a:lnTo>
                  <a:pt x="48" y="0"/>
                </a:lnTo>
                <a:lnTo>
                  <a:pt x="96" y="96"/>
                </a:lnTo>
              </a:path>
            </a:pathLst>
          </a:cu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5217" name="Freeform 49"/>
          <p:cNvSpPr>
            <a:spLocks/>
          </p:cNvSpPr>
          <p:nvPr/>
        </p:nvSpPr>
        <p:spPr bwMode="auto">
          <a:xfrm>
            <a:off x="2368500" y="2133600"/>
            <a:ext cx="1295400" cy="152400"/>
          </a:xfrm>
          <a:custGeom>
            <a:avLst/>
            <a:gdLst/>
            <a:ahLst/>
            <a:cxnLst>
              <a:cxn ang="0">
                <a:pos x="0" y="96"/>
              </a:cxn>
              <a:cxn ang="0">
                <a:pos x="0" y="0"/>
              </a:cxn>
              <a:cxn ang="0">
                <a:pos x="816" y="0"/>
              </a:cxn>
            </a:cxnLst>
            <a:rect l="0" t="0" r="r" b="b"/>
            <a:pathLst>
              <a:path w="816" h="96">
                <a:moveTo>
                  <a:pt x="0" y="96"/>
                </a:moveTo>
                <a:lnTo>
                  <a:pt x="0" y="0"/>
                </a:lnTo>
                <a:lnTo>
                  <a:pt x="816"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5218" name="Line 50"/>
          <p:cNvSpPr>
            <a:spLocks noChangeShapeType="1"/>
          </p:cNvSpPr>
          <p:nvPr/>
        </p:nvSpPr>
        <p:spPr bwMode="auto">
          <a:xfrm>
            <a:off x="3968700" y="2133600"/>
            <a:ext cx="762000" cy="1588"/>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5219" name="Freeform 51"/>
          <p:cNvSpPr>
            <a:spLocks/>
          </p:cNvSpPr>
          <p:nvPr/>
        </p:nvSpPr>
        <p:spPr bwMode="auto">
          <a:xfrm>
            <a:off x="2673300" y="2374900"/>
            <a:ext cx="1066800" cy="673100"/>
          </a:xfrm>
          <a:custGeom>
            <a:avLst/>
            <a:gdLst/>
            <a:ahLst/>
            <a:cxnLst>
              <a:cxn ang="0">
                <a:pos x="672" y="384"/>
              </a:cxn>
              <a:cxn ang="0">
                <a:pos x="672" y="144"/>
              </a:cxn>
              <a:cxn ang="0">
                <a:pos x="336" y="144"/>
              </a:cxn>
              <a:cxn ang="0">
                <a:pos x="336" y="0"/>
              </a:cxn>
              <a:cxn ang="0">
                <a:pos x="0" y="0"/>
              </a:cxn>
            </a:cxnLst>
            <a:rect l="0" t="0" r="r" b="b"/>
            <a:pathLst>
              <a:path w="672" h="384">
                <a:moveTo>
                  <a:pt x="672" y="384"/>
                </a:moveTo>
                <a:lnTo>
                  <a:pt x="672" y="144"/>
                </a:lnTo>
                <a:lnTo>
                  <a:pt x="336" y="144"/>
                </a:lnTo>
                <a:lnTo>
                  <a:pt x="336" y="0"/>
                </a:lnTo>
                <a:lnTo>
                  <a:pt x="0" y="0"/>
                </a:lnTo>
              </a:path>
            </a:pathLst>
          </a:cu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5220" name="Rectangle 52"/>
          <p:cNvSpPr>
            <a:spLocks noChangeArrowheads="1"/>
          </p:cNvSpPr>
          <p:nvPr/>
        </p:nvSpPr>
        <p:spPr bwMode="auto">
          <a:xfrm>
            <a:off x="5416500" y="3048000"/>
            <a:ext cx="76200" cy="152400"/>
          </a:xfrm>
          <a:prstGeom prst="rect">
            <a:avLst/>
          </a:prstGeom>
          <a:solidFill>
            <a:srgbClr val="CC99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5221" name="Rectangle 53"/>
          <p:cNvSpPr>
            <a:spLocks noChangeArrowheads="1"/>
          </p:cNvSpPr>
          <p:nvPr/>
        </p:nvSpPr>
        <p:spPr bwMode="auto">
          <a:xfrm>
            <a:off x="6178500" y="3048000"/>
            <a:ext cx="76200" cy="152400"/>
          </a:xfrm>
          <a:prstGeom prst="rect">
            <a:avLst/>
          </a:prstGeom>
          <a:solidFill>
            <a:srgbClr val="CC99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5222" name="Rectangle 54"/>
          <p:cNvSpPr>
            <a:spLocks noChangeArrowheads="1"/>
          </p:cNvSpPr>
          <p:nvPr/>
        </p:nvSpPr>
        <p:spPr bwMode="auto">
          <a:xfrm>
            <a:off x="6940500" y="3048000"/>
            <a:ext cx="76200" cy="152400"/>
          </a:xfrm>
          <a:prstGeom prst="rect">
            <a:avLst/>
          </a:prstGeom>
          <a:solidFill>
            <a:srgbClr val="FF99CC"/>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5223" name="Rectangle 55"/>
          <p:cNvSpPr>
            <a:spLocks noChangeArrowheads="1"/>
          </p:cNvSpPr>
          <p:nvPr/>
        </p:nvSpPr>
        <p:spPr bwMode="auto">
          <a:xfrm>
            <a:off x="7702500" y="3048000"/>
            <a:ext cx="76200" cy="152400"/>
          </a:xfrm>
          <a:prstGeom prst="rect">
            <a:avLst/>
          </a:prstGeom>
          <a:solidFill>
            <a:srgbClr val="CC99FF"/>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35224" name="AutoShape 56"/>
          <p:cNvCxnSpPr>
            <a:cxnSpLocks noChangeShapeType="1"/>
            <a:stCxn id="135220" idx="2"/>
            <a:endCxn id="135198" idx="0"/>
          </p:cNvCxnSpPr>
          <p:nvPr/>
        </p:nvCxnSpPr>
        <p:spPr bwMode="auto">
          <a:xfrm rot="16200000" flipH="1">
            <a:off x="6265813" y="2389187"/>
            <a:ext cx="495300" cy="2117725"/>
          </a:xfrm>
          <a:prstGeom prst="bentConnector4">
            <a:avLst>
              <a:gd name="adj1" fmla="val 38463"/>
              <a:gd name="adj2" fmla="val 120542"/>
            </a:avLst>
          </a:prstGeom>
          <a:noFill/>
          <a:ln w="9525">
            <a:solidFill>
              <a:schemeClr val="tx1"/>
            </a:solidFill>
            <a:miter lim="800000"/>
            <a:headEnd/>
            <a:tailEnd type="triangle" w="med" len="med"/>
          </a:ln>
          <a:effectLst/>
        </p:spPr>
      </p:cxnSp>
      <p:cxnSp>
        <p:nvCxnSpPr>
          <p:cNvPr id="135225" name="AutoShape 57"/>
          <p:cNvCxnSpPr>
            <a:cxnSpLocks noChangeShapeType="1"/>
            <a:stCxn id="135221" idx="2"/>
            <a:endCxn id="135198" idx="0"/>
          </p:cNvCxnSpPr>
          <p:nvPr/>
        </p:nvCxnSpPr>
        <p:spPr bwMode="auto">
          <a:xfrm rot="16200000" flipH="1">
            <a:off x="6646813" y="2770187"/>
            <a:ext cx="495300" cy="1355725"/>
          </a:xfrm>
          <a:prstGeom prst="bentConnector4">
            <a:avLst>
              <a:gd name="adj1" fmla="val 38463"/>
              <a:gd name="adj2" fmla="val 132083"/>
            </a:avLst>
          </a:prstGeom>
          <a:noFill/>
          <a:ln w="9525">
            <a:solidFill>
              <a:schemeClr val="tx1"/>
            </a:solidFill>
            <a:miter lim="800000"/>
            <a:headEnd/>
            <a:tailEnd/>
          </a:ln>
          <a:effectLst/>
        </p:spPr>
      </p:cxnSp>
      <p:cxnSp>
        <p:nvCxnSpPr>
          <p:cNvPr id="135226" name="AutoShape 58"/>
          <p:cNvCxnSpPr>
            <a:cxnSpLocks noChangeShapeType="1"/>
            <a:stCxn id="135222" idx="2"/>
            <a:endCxn id="135198" idx="0"/>
          </p:cNvCxnSpPr>
          <p:nvPr/>
        </p:nvCxnSpPr>
        <p:spPr bwMode="auto">
          <a:xfrm rot="16200000" flipH="1">
            <a:off x="7027813" y="3151187"/>
            <a:ext cx="495300" cy="593725"/>
          </a:xfrm>
          <a:prstGeom prst="bentConnector4">
            <a:avLst>
              <a:gd name="adj1" fmla="val 38463"/>
              <a:gd name="adj2" fmla="val 173264"/>
            </a:avLst>
          </a:prstGeom>
          <a:noFill/>
          <a:ln w="9525">
            <a:solidFill>
              <a:schemeClr val="tx1"/>
            </a:solidFill>
            <a:miter lim="800000"/>
            <a:headEnd/>
            <a:tailEnd/>
          </a:ln>
          <a:effectLst/>
        </p:spPr>
      </p:cxnSp>
      <p:cxnSp>
        <p:nvCxnSpPr>
          <p:cNvPr id="135227" name="AutoShape 59"/>
          <p:cNvCxnSpPr>
            <a:cxnSpLocks noChangeShapeType="1"/>
            <a:stCxn id="135223" idx="2"/>
            <a:endCxn id="135198" idx="0"/>
          </p:cNvCxnSpPr>
          <p:nvPr/>
        </p:nvCxnSpPr>
        <p:spPr bwMode="auto">
          <a:xfrm rot="5400000">
            <a:off x="7408813" y="3363912"/>
            <a:ext cx="495300" cy="168275"/>
          </a:xfrm>
          <a:prstGeom prst="bentConnector4">
            <a:avLst>
              <a:gd name="adj1" fmla="val 38463"/>
              <a:gd name="adj2" fmla="val -158491"/>
            </a:avLst>
          </a:prstGeom>
          <a:noFill/>
          <a:ln w="9525">
            <a:solidFill>
              <a:schemeClr val="tx1"/>
            </a:solidFill>
            <a:miter lim="800000"/>
            <a:headEnd/>
            <a:tailEnd/>
          </a:ln>
          <a:effectLst/>
        </p:spPr>
      </p:cxnSp>
      <p:sp>
        <p:nvSpPr>
          <p:cNvPr id="135228" name="Line 60"/>
          <p:cNvSpPr>
            <a:spLocks noChangeShapeType="1"/>
          </p:cNvSpPr>
          <p:nvPr/>
        </p:nvSpPr>
        <p:spPr bwMode="auto">
          <a:xfrm flipV="1">
            <a:off x="6254700" y="3810000"/>
            <a:ext cx="0" cy="685800"/>
          </a:xfrm>
          <a:prstGeom prst="line">
            <a:avLst/>
          </a:prstGeom>
          <a:noFill/>
          <a:ln w="9525">
            <a:solidFill>
              <a:schemeClr val="tx1"/>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grpSp>
        <p:nvGrpSpPr>
          <p:cNvPr id="135233" name="Group 65"/>
          <p:cNvGrpSpPr>
            <a:grpSpLocks/>
          </p:cNvGrpSpPr>
          <p:nvPr/>
        </p:nvGrpSpPr>
        <p:grpSpPr bwMode="auto">
          <a:xfrm>
            <a:off x="6611888" y="2819400"/>
            <a:ext cx="1560512" cy="2898776"/>
            <a:chOff x="4141" y="1776"/>
            <a:chExt cx="983" cy="1826"/>
          </a:xfrm>
        </p:grpSpPr>
        <p:sp>
          <p:nvSpPr>
            <p:cNvPr id="135229" name="Oval 61"/>
            <p:cNvSpPr>
              <a:spLocks noChangeArrowheads="1"/>
            </p:cNvSpPr>
            <p:nvPr/>
          </p:nvSpPr>
          <p:spPr bwMode="auto">
            <a:xfrm>
              <a:off x="4252" y="1776"/>
              <a:ext cx="240" cy="384"/>
            </a:xfrm>
            <a:prstGeom prst="ellipse">
              <a:avLst/>
            </a:prstGeom>
            <a:noFill/>
            <a:ln w="25400">
              <a:solidFill>
                <a:srgbClr val="FF0000"/>
              </a:solidFill>
              <a:round/>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5230" name="Text Box 62"/>
            <p:cNvSpPr txBox="1">
              <a:spLocks noChangeArrowheads="1"/>
            </p:cNvSpPr>
            <p:nvPr/>
          </p:nvSpPr>
          <p:spPr bwMode="auto">
            <a:xfrm>
              <a:off x="4141" y="2497"/>
              <a:ext cx="983" cy="1105"/>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a:solidFill>
                    <a:srgbClr val="000000"/>
                  </a:solidFill>
                  <a:latin typeface="Gill Sans MT" pitchFamily="34" charset="0"/>
                </a:rPr>
                <a:t>Store 1 bit per</a:t>
              </a:r>
            </a:p>
            <a:p>
              <a:pPr algn="ctr" fontAlgn="base">
                <a:spcBef>
                  <a:spcPct val="0"/>
                </a:spcBef>
                <a:spcAft>
                  <a:spcPct val="0"/>
                </a:spcAft>
              </a:pPr>
              <a:r>
                <a:rPr lang="en-US">
                  <a:solidFill>
                    <a:srgbClr val="000000"/>
                  </a:solidFill>
                  <a:latin typeface="Gill Sans MT" pitchFamily="34" charset="0"/>
                </a:rPr>
                <a:t>inst, set if inst</a:t>
              </a:r>
            </a:p>
            <a:p>
              <a:pPr algn="ctr" fontAlgn="base">
                <a:spcBef>
                  <a:spcPct val="0"/>
                </a:spcBef>
                <a:spcAft>
                  <a:spcPct val="0"/>
                </a:spcAft>
              </a:pPr>
              <a:r>
                <a:rPr lang="en-US">
                  <a:solidFill>
                    <a:srgbClr val="000000"/>
                  </a:solidFill>
                  <a:latin typeface="Gill Sans MT" pitchFamily="34" charset="0"/>
                </a:rPr>
                <a:t>is a branch</a:t>
              </a:r>
            </a:p>
            <a:p>
              <a:pPr algn="ctr" fontAlgn="base">
                <a:spcBef>
                  <a:spcPct val="0"/>
                </a:spcBef>
                <a:spcAft>
                  <a:spcPct val="0"/>
                </a:spcAft>
              </a:pPr>
              <a:endParaRPr lang="en-US">
                <a:solidFill>
                  <a:srgbClr val="000000"/>
                </a:solidFill>
                <a:latin typeface="Gill Sans MT" pitchFamily="34" charset="0"/>
              </a:endParaRPr>
            </a:p>
            <a:p>
              <a:pPr algn="ctr" fontAlgn="base">
                <a:spcBef>
                  <a:spcPct val="0"/>
                </a:spcBef>
                <a:spcAft>
                  <a:spcPct val="0"/>
                </a:spcAft>
              </a:pPr>
              <a:r>
                <a:rPr lang="en-US">
                  <a:solidFill>
                    <a:srgbClr val="000000"/>
                  </a:solidFill>
                  <a:latin typeface="Gill Sans MT" pitchFamily="34" charset="0"/>
                </a:rPr>
                <a:t>partial-decode</a:t>
              </a:r>
            </a:p>
            <a:p>
              <a:pPr algn="ctr" fontAlgn="base">
                <a:spcBef>
                  <a:spcPct val="0"/>
                </a:spcBef>
                <a:spcAft>
                  <a:spcPct val="0"/>
                </a:spcAft>
              </a:pPr>
              <a:r>
                <a:rPr lang="en-US">
                  <a:solidFill>
                    <a:srgbClr val="000000"/>
                  </a:solidFill>
                  <a:latin typeface="Gill Sans MT" pitchFamily="34" charset="0"/>
                </a:rPr>
                <a:t>logic removed</a:t>
              </a:r>
            </a:p>
          </p:txBody>
        </p:sp>
        <p:sp>
          <p:nvSpPr>
            <p:cNvPr id="135231" name="Line 63"/>
            <p:cNvSpPr>
              <a:spLocks noChangeShapeType="1"/>
            </p:cNvSpPr>
            <p:nvPr/>
          </p:nvSpPr>
          <p:spPr bwMode="auto">
            <a:xfrm>
              <a:off x="4396" y="2160"/>
              <a:ext cx="192" cy="336"/>
            </a:xfrm>
            <a:prstGeom prst="line">
              <a:avLst/>
            </a:prstGeom>
            <a:noFill/>
            <a:ln w="25400">
              <a:solidFill>
                <a:srgbClr val="FF0000"/>
              </a:solidFill>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grpSp>
      <p:sp>
        <p:nvSpPr>
          <p:cNvPr id="135238" name="AutoShape 70"/>
          <p:cNvSpPr>
            <a:spLocks noChangeArrowheads="1"/>
          </p:cNvSpPr>
          <p:nvPr/>
        </p:nvSpPr>
        <p:spPr bwMode="auto">
          <a:xfrm>
            <a:off x="4686250" y="1447800"/>
            <a:ext cx="3200400" cy="304800"/>
          </a:xfrm>
          <a:prstGeom prst="roundRect">
            <a:avLst>
              <a:gd name="adj" fmla="val 16667"/>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base">
              <a:spcBef>
                <a:spcPct val="0"/>
              </a:spcBef>
              <a:spcAft>
                <a:spcPct val="0"/>
              </a:spcAft>
            </a:pPr>
            <a:r>
              <a:rPr lang="en-US" sz="1600">
                <a:solidFill>
                  <a:srgbClr val="FFFFFF"/>
                </a:solidFill>
                <a:latin typeface="Gill Sans MT" pitchFamily="34" charset="0"/>
              </a:rPr>
              <a:t>Predecode branches on fill from L2</a:t>
            </a:r>
          </a:p>
        </p:txBody>
      </p:sp>
      <p:sp>
        <p:nvSpPr>
          <p:cNvPr id="135239" name="Line 71"/>
          <p:cNvSpPr>
            <a:spLocks noChangeShapeType="1"/>
          </p:cNvSpPr>
          <p:nvPr/>
        </p:nvSpPr>
        <p:spPr bwMode="auto">
          <a:xfrm>
            <a:off x="5121225" y="17526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5240" name="Line 72"/>
          <p:cNvSpPr>
            <a:spLocks noChangeShapeType="1"/>
          </p:cNvSpPr>
          <p:nvPr/>
        </p:nvSpPr>
        <p:spPr bwMode="auto">
          <a:xfrm>
            <a:off x="5883225" y="17526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5241" name="Line 73"/>
          <p:cNvSpPr>
            <a:spLocks noChangeShapeType="1"/>
          </p:cNvSpPr>
          <p:nvPr/>
        </p:nvSpPr>
        <p:spPr bwMode="auto">
          <a:xfrm>
            <a:off x="6645225" y="17526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5242" name="Line 74"/>
          <p:cNvSpPr>
            <a:spLocks noChangeShapeType="1"/>
          </p:cNvSpPr>
          <p:nvPr/>
        </p:nvSpPr>
        <p:spPr bwMode="auto">
          <a:xfrm>
            <a:off x="7407225" y="1752600"/>
            <a:ext cx="0" cy="22860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55" name="TextBox 54"/>
          <p:cNvSpPr txBox="1"/>
          <p:nvPr/>
        </p:nvSpPr>
        <p:spPr>
          <a:xfrm>
            <a:off x="0" y="6237822"/>
            <a:ext cx="9144000" cy="575554"/>
          </a:xfrm>
          <a:prstGeom prst="rect">
            <a:avLst/>
          </a:prstGeom>
          <a:noFill/>
        </p:spPr>
        <p:txBody>
          <a:bodyPr wrap="square" lIns="82309" tIns="41154" rIns="82309" bIns="41154" rtlCol="0">
            <a:spAutoFit/>
          </a:bodyPr>
          <a:lstStyle/>
          <a:p>
            <a:pPr marL="0" lvl="1" indent="-514291" algn="ctr"/>
            <a:r>
              <a:rPr lang="en-US" sz="3200" dirty="0">
                <a:solidFill>
                  <a:schemeClr val="bg1"/>
                </a:solidFill>
              </a:rPr>
              <a:t>High latency (L1-I on the critical path)</a:t>
            </a:r>
          </a:p>
        </p:txBody>
      </p:sp>
    </p:spTree>
    <p:extLst>
      <p:ext uri="{BB962C8B-B14F-4D97-AF65-F5344CB8AC3E}">
        <p14:creationId xmlns:p14="http://schemas.microsoft.com/office/powerpoint/2010/main" val="2077865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rmAutofit fontScale="90000"/>
          </a:bodyPr>
          <a:lstStyle/>
          <a:p>
            <a:r>
              <a:rPr lang="en-US"/>
              <a:t>Line Granularity</a:t>
            </a:r>
          </a:p>
        </p:txBody>
      </p:sp>
      <p:sp>
        <p:nvSpPr>
          <p:cNvPr id="136195" name="Rectangle 3"/>
          <p:cNvSpPr>
            <a:spLocks noGrp="1" noChangeArrowheads="1"/>
          </p:cNvSpPr>
          <p:nvPr>
            <p:ph idx="1"/>
          </p:nvPr>
        </p:nvSpPr>
        <p:spPr/>
        <p:txBody>
          <a:bodyPr/>
          <a:lstStyle/>
          <a:p>
            <a:r>
              <a:rPr lang="en-US" dirty="0"/>
              <a:t>Predict fetch group without location of branches</a:t>
            </a:r>
          </a:p>
          <a:p>
            <a:pPr lvl="1"/>
            <a:r>
              <a:rPr lang="en-US" dirty="0"/>
              <a:t>With one branch in fetch group, does it matter where it is?</a:t>
            </a:r>
          </a:p>
        </p:txBody>
      </p:sp>
      <p:sp>
        <p:nvSpPr>
          <p:cNvPr id="136196" name="Rectangle 4"/>
          <p:cNvSpPr>
            <a:spLocks noChangeArrowheads="1"/>
          </p:cNvSpPr>
          <p:nvPr/>
        </p:nvSpPr>
        <p:spPr bwMode="auto">
          <a:xfrm>
            <a:off x="1835696" y="3365376"/>
            <a:ext cx="304800" cy="152400"/>
          </a:xfrm>
          <a:prstGeom prst="rect">
            <a:avLst/>
          </a:prstGeom>
          <a:solidFill>
            <a:srgbClr val="CC99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6197" name="Rectangle 5"/>
          <p:cNvSpPr>
            <a:spLocks noChangeArrowheads="1"/>
          </p:cNvSpPr>
          <p:nvPr/>
        </p:nvSpPr>
        <p:spPr bwMode="auto">
          <a:xfrm>
            <a:off x="2140496" y="3365376"/>
            <a:ext cx="304800" cy="152400"/>
          </a:xfrm>
          <a:prstGeom prst="rect">
            <a:avLst/>
          </a:prstGeom>
          <a:solidFill>
            <a:srgbClr val="CC99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6198" name="Rectangle 6"/>
          <p:cNvSpPr>
            <a:spLocks noChangeArrowheads="1"/>
          </p:cNvSpPr>
          <p:nvPr/>
        </p:nvSpPr>
        <p:spPr bwMode="auto">
          <a:xfrm>
            <a:off x="2445296" y="3365376"/>
            <a:ext cx="304800" cy="152400"/>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6199" name="Rectangle 7"/>
          <p:cNvSpPr>
            <a:spLocks noChangeArrowheads="1"/>
          </p:cNvSpPr>
          <p:nvPr/>
        </p:nvSpPr>
        <p:spPr bwMode="auto">
          <a:xfrm>
            <a:off x="2750096" y="3365376"/>
            <a:ext cx="304800" cy="152400"/>
          </a:xfrm>
          <a:prstGeom prst="rect">
            <a:avLst/>
          </a:prstGeom>
          <a:solidFill>
            <a:srgbClr val="CC99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6205" name="Rectangle 13"/>
          <p:cNvSpPr>
            <a:spLocks noChangeArrowheads="1"/>
          </p:cNvSpPr>
          <p:nvPr/>
        </p:nvSpPr>
        <p:spPr bwMode="auto">
          <a:xfrm>
            <a:off x="3740696" y="3212976"/>
            <a:ext cx="228600" cy="228600"/>
          </a:xfrm>
          <a:prstGeom prst="rect">
            <a:avLst/>
          </a:prstGeom>
          <a:solidFill>
            <a:schemeClr val="accent1"/>
          </a:solidFill>
          <a:ln w="9525">
            <a:solidFill>
              <a:schemeClr val="tx1"/>
            </a:solidFill>
            <a:miter lim="800000"/>
            <a:headEnd/>
            <a:tailEnd/>
          </a:ln>
          <a:effectLst/>
        </p:spPr>
        <p:txBody>
          <a:bodyPr wrap="none" anchor="ctr"/>
          <a:lstStyle/>
          <a:p>
            <a:pPr algn="ctr" fontAlgn="base">
              <a:spcBef>
                <a:spcPct val="0"/>
              </a:spcBef>
              <a:spcAft>
                <a:spcPct val="0"/>
              </a:spcAft>
            </a:pPr>
            <a:r>
              <a:rPr lang="en-US">
                <a:solidFill>
                  <a:srgbClr val="000000"/>
                </a:solidFill>
                <a:latin typeface="Gill Sans MT" pitchFamily="34" charset="0"/>
              </a:rPr>
              <a:t>X</a:t>
            </a:r>
          </a:p>
        </p:txBody>
      </p:sp>
      <p:sp>
        <p:nvSpPr>
          <p:cNvPr id="136206" name="Rectangle 14"/>
          <p:cNvSpPr>
            <a:spLocks noChangeArrowheads="1"/>
          </p:cNvSpPr>
          <p:nvPr/>
        </p:nvSpPr>
        <p:spPr bwMode="auto">
          <a:xfrm>
            <a:off x="3740696" y="3441576"/>
            <a:ext cx="228600" cy="228600"/>
          </a:xfrm>
          <a:prstGeom prst="rect">
            <a:avLst/>
          </a:prstGeom>
          <a:solidFill>
            <a:schemeClr val="accent1"/>
          </a:solidFill>
          <a:ln w="9525">
            <a:solidFill>
              <a:schemeClr val="tx1"/>
            </a:solidFill>
            <a:miter lim="800000"/>
            <a:headEnd/>
            <a:tailEnd/>
          </a:ln>
          <a:effectLst/>
        </p:spPr>
        <p:txBody>
          <a:bodyPr wrap="none" anchor="ctr"/>
          <a:lstStyle/>
          <a:p>
            <a:pPr algn="ctr" fontAlgn="base">
              <a:spcBef>
                <a:spcPct val="0"/>
              </a:spcBef>
              <a:spcAft>
                <a:spcPct val="0"/>
              </a:spcAft>
            </a:pPr>
            <a:r>
              <a:rPr lang="en-US">
                <a:solidFill>
                  <a:srgbClr val="000000"/>
                </a:solidFill>
                <a:latin typeface="Gill Sans MT" pitchFamily="34" charset="0"/>
              </a:rPr>
              <a:t>X</a:t>
            </a:r>
          </a:p>
        </p:txBody>
      </p:sp>
      <p:sp>
        <p:nvSpPr>
          <p:cNvPr id="136207" name="Rectangle 15"/>
          <p:cNvSpPr>
            <a:spLocks noChangeArrowheads="1"/>
          </p:cNvSpPr>
          <p:nvPr/>
        </p:nvSpPr>
        <p:spPr bwMode="auto">
          <a:xfrm>
            <a:off x="3740696" y="3670176"/>
            <a:ext cx="228600" cy="228600"/>
          </a:xfrm>
          <a:prstGeom prst="rect">
            <a:avLst/>
          </a:prstGeom>
          <a:solidFill>
            <a:srgbClr val="FF99CC"/>
          </a:solidFill>
          <a:ln w="9525">
            <a:solidFill>
              <a:schemeClr val="tx1"/>
            </a:solidFill>
            <a:miter lim="800000"/>
            <a:headEnd/>
            <a:tailEnd/>
          </a:ln>
          <a:effectLst/>
        </p:spPr>
        <p:txBody>
          <a:bodyPr wrap="none" anchor="ctr"/>
          <a:lstStyle/>
          <a:p>
            <a:pPr algn="ctr" fontAlgn="base">
              <a:spcBef>
                <a:spcPct val="0"/>
              </a:spcBef>
              <a:spcAft>
                <a:spcPct val="0"/>
              </a:spcAft>
            </a:pPr>
            <a:r>
              <a:rPr lang="en-US">
                <a:solidFill>
                  <a:srgbClr val="000000"/>
                </a:solidFill>
                <a:latin typeface="Gill Sans MT" pitchFamily="34" charset="0"/>
              </a:rPr>
              <a:t>T</a:t>
            </a:r>
          </a:p>
        </p:txBody>
      </p:sp>
      <p:sp>
        <p:nvSpPr>
          <p:cNvPr id="136208" name="Rectangle 16"/>
          <p:cNvSpPr>
            <a:spLocks noChangeArrowheads="1"/>
          </p:cNvSpPr>
          <p:nvPr/>
        </p:nvSpPr>
        <p:spPr bwMode="auto">
          <a:xfrm>
            <a:off x="3740696" y="3898776"/>
            <a:ext cx="228600" cy="228600"/>
          </a:xfrm>
          <a:prstGeom prst="rect">
            <a:avLst/>
          </a:prstGeom>
          <a:solidFill>
            <a:schemeClr val="accent1"/>
          </a:solidFill>
          <a:ln w="9525">
            <a:solidFill>
              <a:schemeClr val="tx1"/>
            </a:solidFill>
            <a:miter lim="800000"/>
            <a:headEnd/>
            <a:tailEnd/>
          </a:ln>
          <a:effectLst/>
        </p:spPr>
        <p:txBody>
          <a:bodyPr wrap="none" anchor="ctr"/>
          <a:lstStyle/>
          <a:p>
            <a:pPr algn="ctr" fontAlgn="base">
              <a:spcBef>
                <a:spcPct val="0"/>
              </a:spcBef>
              <a:spcAft>
                <a:spcPct val="0"/>
              </a:spcAft>
            </a:pPr>
            <a:r>
              <a:rPr lang="en-US">
                <a:solidFill>
                  <a:srgbClr val="000000"/>
                </a:solidFill>
                <a:latin typeface="Gill Sans MT" pitchFamily="34" charset="0"/>
              </a:rPr>
              <a:t>X</a:t>
            </a:r>
          </a:p>
        </p:txBody>
      </p:sp>
      <p:sp>
        <p:nvSpPr>
          <p:cNvPr id="136209" name="Rectangle 17"/>
          <p:cNvSpPr>
            <a:spLocks noChangeArrowheads="1"/>
          </p:cNvSpPr>
          <p:nvPr/>
        </p:nvSpPr>
        <p:spPr bwMode="auto">
          <a:xfrm>
            <a:off x="3740696" y="4127376"/>
            <a:ext cx="228600" cy="228600"/>
          </a:xfrm>
          <a:prstGeom prst="rect">
            <a:avLst/>
          </a:prstGeom>
          <a:solidFill>
            <a:schemeClr val="accent1"/>
          </a:solidFill>
          <a:ln w="9525">
            <a:solidFill>
              <a:schemeClr val="tx1"/>
            </a:solidFill>
            <a:miter lim="800000"/>
            <a:headEnd/>
            <a:tailEnd/>
          </a:ln>
          <a:effectLst/>
        </p:spPr>
        <p:txBody>
          <a:bodyPr wrap="none" anchor="ctr"/>
          <a:lstStyle/>
          <a:p>
            <a:pPr algn="ctr" fontAlgn="base">
              <a:spcBef>
                <a:spcPct val="0"/>
              </a:spcBef>
              <a:spcAft>
                <a:spcPct val="0"/>
              </a:spcAft>
            </a:pPr>
            <a:r>
              <a:rPr lang="en-US">
                <a:solidFill>
                  <a:srgbClr val="000000"/>
                </a:solidFill>
                <a:latin typeface="Gill Sans MT" pitchFamily="34" charset="0"/>
              </a:rPr>
              <a:t>X</a:t>
            </a:r>
          </a:p>
        </p:txBody>
      </p:sp>
      <p:sp>
        <p:nvSpPr>
          <p:cNvPr id="136210" name="Rectangle 18"/>
          <p:cNvSpPr>
            <a:spLocks noChangeArrowheads="1"/>
          </p:cNvSpPr>
          <p:nvPr/>
        </p:nvSpPr>
        <p:spPr bwMode="auto">
          <a:xfrm>
            <a:off x="3740696" y="4355976"/>
            <a:ext cx="228600" cy="228600"/>
          </a:xfrm>
          <a:prstGeom prst="rect">
            <a:avLst/>
          </a:prstGeom>
          <a:solidFill>
            <a:srgbClr val="FF99CC"/>
          </a:solidFill>
          <a:ln w="9525">
            <a:solidFill>
              <a:schemeClr val="tx1"/>
            </a:solidFill>
            <a:miter lim="800000"/>
            <a:headEnd/>
            <a:tailEnd/>
          </a:ln>
          <a:effectLst/>
        </p:spPr>
        <p:txBody>
          <a:bodyPr wrap="none" anchor="ctr"/>
          <a:lstStyle/>
          <a:p>
            <a:pPr algn="ctr" fontAlgn="base">
              <a:spcBef>
                <a:spcPct val="0"/>
              </a:spcBef>
              <a:spcAft>
                <a:spcPct val="0"/>
              </a:spcAft>
            </a:pPr>
            <a:r>
              <a:rPr lang="en-US">
                <a:solidFill>
                  <a:srgbClr val="000000"/>
                </a:solidFill>
                <a:latin typeface="Gill Sans MT" pitchFamily="34" charset="0"/>
              </a:rPr>
              <a:t>N</a:t>
            </a:r>
          </a:p>
        </p:txBody>
      </p:sp>
      <p:sp>
        <p:nvSpPr>
          <p:cNvPr id="136211" name="Rectangle 19"/>
          <p:cNvSpPr>
            <a:spLocks noChangeArrowheads="1"/>
          </p:cNvSpPr>
          <p:nvPr/>
        </p:nvSpPr>
        <p:spPr bwMode="auto">
          <a:xfrm>
            <a:off x="3740696" y="4584576"/>
            <a:ext cx="228600" cy="228600"/>
          </a:xfrm>
          <a:prstGeom prst="rect">
            <a:avLst/>
          </a:prstGeom>
          <a:solidFill>
            <a:schemeClr val="accent1"/>
          </a:solidFill>
          <a:ln w="9525">
            <a:solidFill>
              <a:schemeClr val="tx1"/>
            </a:solidFill>
            <a:miter lim="800000"/>
            <a:headEnd/>
            <a:tailEnd/>
          </a:ln>
          <a:effectLst/>
        </p:spPr>
        <p:txBody>
          <a:bodyPr wrap="none" anchor="ctr"/>
          <a:lstStyle/>
          <a:p>
            <a:pPr algn="ctr" fontAlgn="base">
              <a:spcBef>
                <a:spcPct val="0"/>
              </a:spcBef>
              <a:spcAft>
                <a:spcPct val="0"/>
              </a:spcAft>
            </a:pPr>
            <a:r>
              <a:rPr lang="en-US">
                <a:solidFill>
                  <a:srgbClr val="000000"/>
                </a:solidFill>
                <a:latin typeface="Gill Sans MT" pitchFamily="34" charset="0"/>
              </a:rPr>
              <a:t>X</a:t>
            </a:r>
          </a:p>
        </p:txBody>
      </p:sp>
      <p:sp>
        <p:nvSpPr>
          <p:cNvPr id="136212" name="Rectangle 20"/>
          <p:cNvSpPr>
            <a:spLocks noChangeArrowheads="1"/>
          </p:cNvSpPr>
          <p:nvPr/>
        </p:nvSpPr>
        <p:spPr bwMode="auto">
          <a:xfrm>
            <a:off x="3740696" y="4813176"/>
            <a:ext cx="228600" cy="228600"/>
          </a:xfrm>
          <a:prstGeom prst="rect">
            <a:avLst/>
          </a:prstGeom>
          <a:solidFill>
            <a:schemeClr val="accent1"/>
          </a:solidFill>
          <a:ln w="9525">
            <a:solidFill>
              <a:schemeClr val="tx1"/>
            </a:solidFill>
            <a:miter lim="800000"/>
            <a:headEnd/>
            <a:tailEnd/>
          </a:ln>
          <a:effectLst/>
        </p:spPr>
        <p:txBody>
          <a:bodyPr wrap="none" anchor="ctr"/>
          <a:lstStyle/>
          <a:p>
            <a:pPr algn="ctr" fontAlgn="base">
              <a:spcBef>
                <a:spcPct val="0"/>
              </a:spcBef>
              <a:spcAft>
                <a:spcPct val="0"/>
              </a:spcAft>
            </a:pPr>
            <a:r>
              <a:rPr lang="en-US">
                <a:solidFill>
                  <a:srgbClr val="000000"/>
                </a:solidFill>
                <a:latin typeface="Gill Sans MT" pitchFamily="34" charset="0"/>
              </a:rPr>
              <a:t>X</a:t>
            </a:r>
          </a:p>
        </p:txBody>
      </p:sp>
      <p:sp>
        <p:nvSpPr>
          <p:cNvPr id="136213" name="Rectangle 21"/>
          <p:cNvSpPr>
            <a:spLocks noChangeArrowheads="1"/>
          </p:cNvSpPr>
          <p:nvPr/>
        </p:nvSpPr>
        <p:spPr bwMode="auto">
          <a:xfrm>
            <a:off x="1835696" y="4660776"/>
            <a:ext cx="304800" cy="152400"/>
          </a:xfrm>
          <a:prstGeom prst="rect">
            <a:avLst/>
          </a:prstGeom>
          <a:solidFill>
            <a:srgbClr val="CC99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6214" name="Rectangle 22"/>
          <p:cNvSpPr>
            <a:spLocks noChangeArrowheads="1"/>
          </p:cNvSpPr>
          <p:nvPr/>
        </p:nvSpPr>
        <p:spPr bwMode="auto">
          <a:xfrm>
            <a:off x="2445296" y="4660776"/>
            <a:ext cx="304800" cy="152400"/>
          </a:xfrm>
          <a:prstGeom prst="rect">
            <a:avLst/>
          </a:prstGeom>
          <a:solidFill>
            <a:srgbClr val="CC99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6215" name="Rectangle 23"/>
          <p:cNvSpPr>
            <a:spLocks noChangeArrowheads="1"/>
          </p:cNvSpPr>
          <p:nvPr/>
        </p:nvSpPr>
        <p:spPr bwMode="auto">
          <a:xfrm>
            <a:off x="2140496" y="4660776"/>
            <a:ext cx="304800" cy="152400"/>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6216" name="Rectangle 24"/>
          <p:cNvSpPr>
            <a:spLocks noChangeArrowheads="1"/>
          </p:cNvSpPr>
          <p:nvPr/>
        </p:nvSpPr>
        <p:spPr bwMode="auto">
          <a:xfrm>
            <a:off x="2750096" y="4660776"/>
            <a:ext cx="304800" cy="152400"/>
          </a:xfrm>
          <a:prstGeom prst="rect">
            <a:avLst/>
          </a:prstGeom>
          <a:solidFill>
            <a:srgbClr val="CC99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cxnSp>
        <p:nvCxnSpPr>
          <p:cNvPr id="136217" name="AutoShape 25"/>
          <p:cNvCxnSpPr>
            <a:cxnSpLocks noChangeShapeType="1"/>
            <a:stCxn id="136215" idx="0"/>
            <a:endCxn id="136210" idx="1"/>
          </p:cNvCxnSpPr>
          <p:nvPr/>
        </p:nvCxnSpPr>
        <p:spPr bwMode="auto">
          <a:xfrm rot="5400000" flipH="1" flipV="1">
            <a:off x="2921546" y="3841626"/>
            <a:ext cx="190500" cy="1447800"/>
          </a:xfrm>
          <a:prstGeom prst="bentConnector2">
            <a:avLst/>
          </a:prstGeom>
          <a:noFill/>
          <a:ln w="9525">
            <a:solidFill>
              <a:schemeClr val="tx1"/>
            </a:solidFill>
            <a:miter lim="800000"/>
            <a:headEnd/>
            <a:tailEnd type="triangle" w="med" len="med"/>
          </a:ln>
          <a:effectLst/>
        </p:spPr>
      </p:cxnSp>
      <p:cxnSp>
        <p:nvCxnSpPr>
          <p:cNvPr id="136218" name="AutoShape 26"/>
          <p:cNvCxnSpPr>
            <a:cxnSpLocks noChangeShapeType="1"/>
            <a:stCxn id="136198" idx="2"/>
            <a:endCxn id="136207" idx="1"/>
          </p:cNvCxnSpPr>
          <p:nvPr/>
        </p:nvCxnSpPr>
        <p:spPr bwMode="auto">
          <a:xfrm rot="16200000" flipH="1">
            <a:off x="3035846" y="3079626"/>
            <a:ext cx="266700" cy="1143000"/>
          </a:xfrm>
          <a:prstGeom prst="bentConnector2">
            <a:avLst/>
          </a:prstGeom>
          <a:noFill/>
          <a:ln w="9525">
            <a:solidFill>
              <a:schemeClr val="tx1"/>
            </a:solidFill>
            <a:miter lim="800000"/>
            <a:headEnd/>
            <a:tailEnd type="triangle" w="med" len="med"/>
          </a:ln>
          <a:effectLst/>
        </p:spPr>
      </p:cxnSp>
      <p:sp>
        <p:nvSpPr>
          <p:cNvPr id="136219" name="Rectangle 27"/>
          <p:cNvSpPr>
            <a:spLocks noChangeArrowheads="1"/>
          </p:cNvSpPr>
          <p:nvPr/>
        </p:nvSpPr>
        <p:spPr bwMode="auto">
          <a:xfrm>
            <a:off x="3740696" y="3212976"/>
            <a:ext cx="228600" cy="914400"/>
          </a:xfrm>
          <a:prstGeom prst="rect">
            <a:avLst/>
          </a:prstGeom>
          <a:noFill/>
          <a:ln w="25400">
            <a:solidFill>
              <a:srgbClr val="000080"/>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6220" name="Rectangle 28"/>
          <p:cNvSpPr>
            <a:spLocks noChangeArrowheads="1"/>
          </p:cNvSpPr>
          <p:nvPr/>
        </p:nvSpPr>
        <p:spPr bwMode="auto">
          <a:xfrm>
            <a:off x="3740696" y="4127376"/>
            <a:ext cx="228600" cy="914400"/>
          </a:xfrm>
          <a:prstGeom prst="rect">
            <a:avLst/>
          </a:prstGeom>
          <a:noFill/>
          <a:ln w="25400">
            <a:solidFill>
              <a:srgbClr val="000080"/>
            </a:solidFill>
            <a:miter lim="800000"/>
            <a:headEnd/>
            <a:tailEnd/>
          </a:ln>
          <a:effectLst/>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6221" name="Rectangle 29"/>
          <p:cNvSpPr>
            <a:spLocks noChangeArrowheads="1"/>
          </p:cNvSpPr>
          <p:nvPr/>
        </p:nvSpPr>
        <p:spPr bwMode="auto">
          <a:xfrm>
            <a:off x="6788696" y="3670176"/>
            <a:ext cx="228600" cy="228600"/>
          </a:xfrm>
          <a:prstGeom prst="rect">
            <a:avLst/>
          </a:prstGeom>
          <a:solidFill>
            <a:srgbClr val="FF99CC"/>
          </a:solidFill>
          <a:ln w="9525">
            <a:solidFill>
              <a:schemeClr val="tx1"/>
            </a:solidFill>
            <a:miter lim="800000"/>
            <a:headEnd/>
            <a:tailEnd/>
          </a:ln>
          <a:effectLst/>
        </p:spPr>
        <p:txBody>
          <a:bodyPr wrap="none" anchor="ctr"/>
          <a:lstStyle/>
          <a:p>
            <a:pPr algn="ctr" fontAlgn="base">
              <a:spcBef>
                <a:spcPct val="0"/>
              </a:spcBef>
              <a:spcAft>
                <a:spcPct val="0"/>
              </a:spcAft>
            </a:pPr>
            <a:r>
              <a:rPr lang="en-US">
                <a:solidFill>
                  <a:srgbClr val="000000"/>
                </a:solidFill>
                <a:latin typeface="Gill Sans MT" pitchFamily="34" charset="0"/>
              </a:rPr>
              <a:t>T</a:t>
            </a:r>
          </a:p>
        </p:txBody>
      </p:sp>
      <p:sp>
        <p:nvSpPr>
          <p:cNvPr id="136222" name="Rectangle 30"/>
          <p:cNvSpPr>
            <a:spLocks noChangeArrowheads="1"/>
          </p:cNvSpPr>
          <p:nvPr/>
        </p:nvSpPr>
        <p:spPr bwMode="auto">
          <a:xfrm>
            <a:off x="6788696" y="3898776"/>
            <a:ext cx="228600" cy="228600"/>
          </a:xfrm>
          <a:prstGeom prst="rect">
            <a:avLst/>
          </a:prstGeom>
          <a:solidFill>
            <a:srgbClr val="FF99CC"/>
          </a:solidFill>
          <a:ln w="9525">
            <a:solidFill>
              <a:schemeClr val="tx1"/>
            </a:solidFill>
            <a:miter lim="800000"/>
            <a:headEnd/>
            <a:tailEnd/>
          </a:ln>
          <a:effectLst/>
        </p:spPr>
        <p:txBody>
          <a:bodyPr wrap="none" anchor="ctr"/>
          <a:lstStyle/>
          <a:p>
            <a:pPr algn="ctr" fontAlgn="base">
              <a:spcBef>
                <a:spcPct val="0"/>
              </a:spcBef>
              <a:spcAft>
                <a:spcPct val="0"/>
              </a:spcAft>
            </a:pPr>
            <a:r>
              <a:rPr lang="en-US">
                <a:solidFill>
                  <a:srgbClr val="000000"/>
                </a:solidFill>
                <a:latin typeface="Gill Sans MT" pitchFamily="34" charset="0"/>
              </a:rPr>
              <a:t>N</a:t>
            </a:r>
          </a:p>
        </p:txBody>
      </p:sp>
      <p:sp>
        <p:nvSpPr>
          <p:cNvPr id="136223" name="Rectangle 31"/>
          <p:cNvSpPr>
            <a:spLocks noChangeArrowheads="1"/>
          </p:cNvSpPr>
          <p:nvPr/>
        </p:nvSpPr>
        <p:spPr bwMode="auto">
          <a:xfrm>
            <a:off x="5188496" y="3746376"/>
            <a:ext cx="304800" cy="152400"/>
          </a:xfrm>
          <a:prstGeom prst="rect">
            <a:avLst/>
          </a:prstGeom>
          <a:solidFill>
            <a:srgbClr val="CC99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6224" name="Rectangle 32"/>
          <p:cNvSpPr>
            <a:spLocks noChangeArrowheads="1"/>
          </p:cNvSpPr>
          <p:nvPr/>
        </p:nvSpPr>
        <p:spPr bwMode="auto">
          <a:xfrm>
            <a:off x="5493296" y="3746376"/>
            <a:ext cx="304800" cy="152400"/>
          </a:xfrm>
          <a:prstGeom prst="rect">
            <a:avLst/>
          </a:prstGeom>
          <a:solidFill>
            <a:srgbClr val="CC99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6225" name="Rectangle 33"/>
          <p:cNvSpPr>
            <a:spLocks noChangeArrowheads="1"/>
          </p:cNvSpPr>
          <p:nvPr/>
        </p:nvSpPr>
        <p:spPr bwMode="auto">
          <a:xfrm>
            <a:off x="5798096" y="3746376"/>
            <a:ext cx="304800" cy="152400"/>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6226" name="Rectangle 34"/>
          <p:cNvSpPr>
            <a:spLocks noChangeArrowheads="1"/>
          </p:cNvSpPr>
          <p:nvPr/>
        </p:nvSpPr>
        <p:spPr bwMode="auto">
          <a:xfrm>
            <a:off x="6102896" y="3746376"/>
            <a:ext cx="304800" cy="152400"/>
          </a:xfrm>
          <a:prstGeom prst="rect">
            <a:avLst/>
          </a:prstGeom>
          <a:solidFill>
            <a:srgbClr val="CC99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6227" name="Rectangle 35"/>
          <p:cNvSpPr>
            <a:spLocks noChangeArrowheads="1"/>
          </p:cNvSpPr>
          <p:nvPr/>
        </p:nvSpPr>
        <p:spPr bwMode="auto">
          <a:xfrm>
            <a:off x="5188496" y="3974976"/>
            <a:ext cx="304800" cy="152400"/>
          </a:xfrm>
          <a:prstGeom prst="rect">
            <a:avLst/>
          </a:prstGeom>
          <a:solidFill>
            <a:srgbClr val="CC99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6228" name="Rectangle 36"/>
          <p:cNvSpPr>
            <a:spLocks noChangeArrowheads="1"/>
          </p:cNvSpPr>
          <p:nvPr/>
        </p:nvSpPr>
        <p:spPr bwMode="auto">
          <a:xfrm>
            <a:off x="5798096" y="3974976"/>
            <a:ext cx="304800" cy="152400"/>
          </a:xfrm>
          <a:prstGeom prst="rect">
            <a:avLst/>
          </a:prstGeom>
          <a:solidFill>
            <a:srgbClr val="CC99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6229" name="Rectangle 37"/>
          <p:cNvSpPr>
            <a:spLocks noChangeArrowheads="1"/>
          </p:cNvSpPr>
          <p:nvPr/>
        </p:nvSpPr>
        <p:spPr bwMode="auto">
          <a:xfrm>
            <a:off x="5493296" y="3974976"/>
            <a:ext cx="304800" cy="152400"/>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6230" name="Rectangle 38"/>
          <p:cNvSpPr>
            <a:spLocks noChangeArrowheads="1"/>
          </p:cNvSpPr>
          <p:nvPr/>
        </p:nvSpPr>
        <p:spPr bwMode="auto">
          <a:xfrm>
            <a:off x="6102896" y="3974976"/>
            <a:ext cx="304800" cy="152400"/>
          </a:xfrm>
          <a:prstGeom prst="rect">
            <a:avLst/>
          </a:prstGeom>
          <a:solidFill>
            <a:srgbClr val="CC99FF"/>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fontAlgn="base">
              <a:spcBef>
                <a:spcPct val="0"/>
              </a:spcBef>
              <a:spcAft>
                <a:spcPct val="0"/>
              </a:spcAft>
            </a:pPr>
            <a:endParaRPr lang="en-US" sz="2000">
              <a:solidFill>
                <a:srgbClr val="000000"/>
              </a:solidFill>
              <a:latin typeface="Gill Sans MT" pitchFamily="34" charset="0"/>
            </a:endParaRPr>
          </a:p>
        </p:txBody>
      </p:sp>
      <p:sp>
        <p:nvSpPr>
          <p:cNvPr id="136231" name="Line 39"/>
          <p:cNvSpPr>
            <a:spLocks noChangeShapeType="1"/>
          </p:cNvSpPr>
          <p:nvPr/>
        </p:nvSpPr>
        <p:spPr bwMode="auto">
          <a:xfrm>
            <a:off x="6407696" y="3800351"/>
            <a:ext cx="381000"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6232" name="Line 40"/>
          <p:cNvSpPr>
            <a:spLocks noChangeShapeType="1"/>
          </p:cNvSpPr>
          <p:nvPr/>
        </p:nvSpPr>
        <p:spPr bwMode="auto">
          <a:xfrm>
            <a:off x="6407696" y="4028951"/>
            <a:ext cx="381000" cy="0"/>
          </a:xfrm>
          <a:prstGeom prst="line">
            <a:avLst/>
          </a:prstGeom>
          <a:noFill/>
          <a:ln w="9525">
            <a:solidFill>
              <a:schemeClr val="tx1"/>
            </a:solidFill>
            <a:round/>
            <a:headEnd/>
            <a:tailEnd type="triangle" w="med" len="me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6233" name="Text Box 41"/>
          <p:cNvSpPr txBox="1">
            <a:spLocks noChangeArrowheads="1"/>
          </p:cNvSpPr>
          <p:nvPr/>
        </p:nvSpPr>
        <p:spPr bwMode="auto">
          <a:xfrm>
            <a:off x="1951584" y="4967164"/>
            <a:ext cx="1680396" cy="523220"/>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sz="1400">
                <a:solidFill>
                  <a:srgbClr val="000000"/>
                </a:solidFill>
                <a:latin typeface="Gill Sans MT" pitchFamily="34" charset="0"/>
              </a:rPr>
              <a:t>One predictor entry</a:t>
            </a:r>
          </a:p>
          <a:p>
            <a:pPr algn="ctr" fontAlgn="base">
              <a:spcBef>
                <a:spcPct val="0"/>
              </a:spcBef>
              <a:spcAft>
                <a:spcPct val="0"/>
              </a:spcAft>
            </a:pPr>
            <a:r>
              <a:rPr lang="en-US" sz="1400">
                <a:solidFill>
                  <a:srgbClr val="000000"/>
                </a:solidFill>
                <a:latin typeface="Gill Sans MT" pitchFamily="34" charset="0"/>
              </a:rPr>
              <a:t>per instruction PC</a:t>
            </a:r>
          </a:p>
        </p:txBody>
      </p:sp>
      <p:sp>
        <p:nvSpPr>
          <p:cNvPr id="136234" name="Line 42"/>
          <p:cNvSpPr>
            <a:spLocks noChangeShapeType="1"/>
          </p:cNvSpPr>
          <p:nvPr/>
        </p:nvSpPr>
        <p:spPr bwMode="auto">
          <a:xfrm flipV="1">
            <a:off x="3512096" y="4889376"/>
            <a:ext cx="228600" cy="228600"/>
          </a:xfrm>
          <a:prstGeom prst="line">
            <a:avLst/>
          </a:prstGeom>
          <a:noFill/>
          <a:ln w="9525">
            <a:solidFill>
              <a:schemeClr val="tx1"/>
            </a:solidFill>
            <a:prstDash val="dash"/>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
        <p:nvSpPr>
          <p:cNvPr id="136235" name="Text Box 43"/>
          <p:cNvSpPr txBox="1">
            <a:spLocks noChangeArrowheads="1"/>
          </p:cNvSpPr>
          <p:nvPr/>
        </p:nvSpPr>
        <p:spPr bwMode="auto">
          <a:xfrm>
            <a:off x="5709196" y="4662364"/>
            <a:ext cx="1680396" cy="523220"/>
          </a:xfrm>
          <a:prstGeom prst="rect">
            <a:avLst/>
          </a:prstGeom>
          <a:noFill/>
          <a:ln w="9525">
            <a:noFill/>
            <a:miter lim="800000"/>
            <a:headEnd/>
            <a:tailEnd/>
          </a:ln>
          <a:effectLst/>
        </p:spPr>
        <p:txBody>
          <a:bodyPr wrap="none">
            <a:spAutoFit/>
          </a:bodyPr>
          <a:lstStyle/>
          <a:p>
            <a:pPr algn="ctr" fontAlgn="base">
              <a:spcBef>
                <a:spcPct val="0"/>
              </a:spcBef>
              <a:spcAft>
                <a:spcPct val="0"/>
              </a:spcAft>
            </a:pPr>
            <a:r>
              <a:rPr lang="en-US" sz="1400">
                <a:solidFill>
                  <a:srgbClr val="000000"/>
                </a:solidFill>
                <a:latin typeface="Gill Sans MT" pitchFamily="34" charset="0"/>
              </a:rPr>
              <a:t>One predictor entry</a:t>
            </a:r>
          </a:p>
          <a:p>
            <a:pPr algn="ctr" fontAlgn="base">
              <a:spcBef>
                <a:spcPct val="0"/>
              </a:spcBef>
              <a:spcAft>
                <a:spcPct val="0"/>
              </a:spcAft>
            </a:pPr>
            <a:r>
              <a:rPr lang="en-US" sz="1400">
                <a:solidFill>
                  <a:srgbClr val="000000"/>
                </a:solidFill>
                <a:latin typeface="Gill Sans MT" pitchFamily="34" charset="0"/>
              </a:rPr>
              <a:t>per fetch group</a:t>
            </a:r>
          </a:p>
        </p:txBody>
      </p:sp>
      <p:sp>
        <p:nvSpPr>
          <p:cNvPr id="136236" name="Line 44"/>
          <p:cNvSpPr>
            <a:spLocks noChangeShapeType="1"/>
          </p:cNvSpPr>
          <p:nvPr/>
        </p:nvSpPr>
        <p:spPr bwMode="auto">
          <a:xfrm flipV="1">
            <a:off x="6483896" y="4127376"/>
            <a:ext cx="381000" cy="533400"/>
          </a:xfrm>
          <a:prstGeom prst="line">
            <a:avLst/>
          </a:prstGeom>
          <a:noFill/>
          <a:ln w="9525">
            <a:solidFill>
              <a:schemeClr val="tx1"/>
            </a:solidFill>
            <a:prstDash val="dash"/>
            <a:round/>
            <a:headEnd/>
            <a:tailEnd/>
          </a:ln>
          <a:effectLst/>
        </p:spPr>
        <p:txBody>
          <a:bodyPr/>
          <a:lstStyle/>
          <a:p>
            <a:pPr fontAlgn="base">
              <a:spcBef>
                <a:spcPct val="0"/>
              </a:spcBef>
              <a:spcAft>
                <a:spcPct val="0"/>
              </a:spcAft>
            </a:pPr>
            <a:endParaRPr lang="en-US" sz="2000">
              <a:solidFill>
                <a:srgbClr val="000000"/>
              </a:solidFill>
              <a:latin typeface="Gill Sans MT" pitchFamily="34" charset="0"/>
            </a:endParaRPr>
          </a:p>
        </p:txBody>
      </p:sp>
    </p:spTree>
    <p:extLst>
      <p:ext uri="{BB962C8B-B14F-4D97-AF65-F5344CB8AC3E}">
        <p14:creationId xmlns:p14="http://schemas.microsoft.com/office/powerpoint/2010/main" val="2195000374"/>
      </p:ext>
    </p:extLst>
  </p:cSld>
  <p:clrMapOvr>
    <a:masterClrMapping/>
  </p:clrMapOvr>
</p:sld>
</file>

<file path=ppt/theme/theme1.xml><?xml version="1.0" encoding="utf-8"?>
<a:theme xmlns:a="http://schemas.openxmlformats.org/drawingml/2006/main" name="L4-memory-hierarchy-and-cach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8000"/>
        </a:solidFill>
        <a:ln w="9525" algn="ctr">
          <a:solidFill>
            <a:schemeClr val="tx1"/>
          </a:solidFill>
          <a:miter lim="800000"/>
          <a:headEnd/>
          <a:tailEnd/>
        </a:ln>
        <a:effectLst/>
        <a:scene3d>
          <a:camera prst="orthographicFront">
            <a:rot lat="0" lon="0" rev="0"/>
          </a:camera>
          <a:lightRig rig="balanced" dir="t">
            <a:rot lat="0" lon="0" rev="8700000"/>
          </a:lightRig>
        </a:scene3d>
        <a:sp3d>
          <a:bevelT w="190500" h="38100"/>
        </a:sp3d>
      </a:spPr>
      <a:bodyPr wrap="square" anchor="ctr"/>
      <a:lstStyle>
        <a:defPPr algn="ctr" fontAlgn="base">
          <a:spcBef>
            <a:spcPct val="0"/>
          </a:spcBef>
          <a:spcAft>
            <a:spcPct val="0"/>
          </a:spcAft>
          <a:defRPr sz="1600" dirty="0" smtClean="0">
            <a:solidFill>
              <a:srgbClr val="000000"/>
            </a:solidFill>
            <a:latin typeface="Gill Sans MT" pitchFamily="34" charset="0"/>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tns:customPropertyEditors xmlns:tns="http://schemas.microsoft.com/office/2006/customDocumentInformationPanel">
  <tns:showOnOpen>false</tns:showOnOpen>
  <tns:defaultPropertyEditorNamespace>Standard properties</tns:defaultPropertyEditorNamespace>
</tns:customPropertyEditors>
</file>

<file path=customXml/itemProps1.xml><?xml version="1.0" encoding="utf-8"?>
<ds:datastoreItem xmlns:ds="http://schemas.openxmlformats.org/officeDocument/2006/customXml" ds:itemID="{F3695433-FFAA-4056-A646-A00B780CE494}">
  <ds:schemaRefs>
    <ds:schemaRef ds:uri="http://schemas.microsoft.com/office/2006/customDocumentInformationPanel"/>
  </ds:schemaRefs>
</ds:datastoreItem>
</file>

<file path=docProps/app.xml><?xml version="1.0" encoding="utf-8"?>
<Properties xmlns="http://schemas.openxmlformats.org/officeDocument/2006/extended-properties" xmlns:vt="http://schemas.openxmlformats.org/officeDocument/2006/docPropsVTypes">
  <Template>L10-ooo-memory</Template>
  <TotalTime>39015</TotalTime>
  <Words>3856</Words>
  <Application>Microsoft Macintosh PowerPoint</Application>
  <PresentationFormat>On-screen Show (4:3)</PresentationFormat>
  <Paragraphs>1044</Paragraphs>
  <Slides>60</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Arial</vt:lpstr>
      <vt:lpstr>Calibri</vt:lpstr>
      <vt:lpstr>Courier New</vt:lpstr>
      <vt:lpstr>Decade</vt:lpstr>
      <vt:lpstr>Gill Sans MT</vt:lpstr>
      <vt:lpstr>Symbol</vt:lpstr>
      <vt:lpstr>Wingdings</vt:lpstr>
      <vt:lpstr>L4-memory-hierarchy-and-caches</vt:lpstr>
      <vt:lpstr>COMP 590-154: Computer Architecture</vt:lpstr>
      <vt:lpstr>Fragmentation due to Branches</vt:lpstr>
      <vt:lpstr>Fragmentation due to Branches</vt:lpstr>
      <vt:lpstr>Toxonomy of Branches</vt:lpstr>
      <vt:lpstr>Branch Prediction Overview</vt:lpstr>
      <vt:lpstr>Where Are the Branches?</vt:lpstr>
      <vt:lpstr>Simplistic Fetch Engine</vt:lpstr>
      <vt:lpstr>Branch Identification</vt:lpstr>
      <vt:lpstr>Line Granularity</vt:lpstr>
      <vt:lpstr>Predicting by Line</vt:lpstr>
      <vt:lpstr>Multiple Branch Prediction</vt:lpstr>
      <vt:lpstr>Direction vs. Target Prediction</vt:lpstr>
      <vt:lpstr>Branch Target Buffer (BTB)</vt:lpstr>
      <vt:lpstr>Set-Associative BTB</vt:lpstr>
      <vt:lpstr>Making BTBs Cheaper</vt:lpstr>
      <vt:lpstr>BTB w/Partial Tags</vt:lpstr>
      <vt:lpstr>BTB w/PC-offset Encoding</vt:lpstr>
      <vt:lpstr>BTB Miss?</vt:lpstr>
      <vt:lpstr>Subroutine Calls</vt:lpstr>
      <vt:lpstr>Subroutine Returns</vt:lpstr>
      <vt:lpstr>Return Address Stack (RAS)</vt:lpstr>
      <vt:lpstr>Return Address Stack Overflow</vt:lpstr>
      <vt:lpstr>Branches Have Locality</vt:lpstr>
      <vt:lpstr>Simple Direction Predictor</vt:lpstr>
      <vt:lpstr>Last Outcome Predictor</vt:lpstr>
      <vt:lpstr>Misprediction Rates?</vt:lpstr>
      <vt:lpstr>Saturating Two-Bit Counter</vt:lpstr>
      <vt:lpstr>Example</vt:lpstr>
      <vt:lpstr>Typical Organization of 2bC Predictor</vt:lpstr>
      <vt:lpstr>Typical Branch Predictor Hash</vt:lpstr>
      <vt:lpstr>Dealing with Toggling Branches</vt:lpstr>
      <vt:lpstr>Track the History of Branches (1/2)</vt:lpstr>
      <vt:lpstr>Track the History of Branches (2/2)</vt:lpstr>
      <vt:lpstr>Deeper History Covers More Patterns</vt:lpstr>
      <vt:lpstr>Predictor Organizations</vt:lpstr>
      <vt:lpstr>Branch Predictor Example (1/2)</vt:lpstr>
      <vt:lpstr>Branch Predictor Example (2/2)</vt:lpstr>
      <vt:lpstr>Two-Level Predictor Organization</vt:lpstr>
      <vt:lpstr>Classes of Two-Level Predictors</vt:lpstr>
      <vt:lpstr>Why Global Correlations Exist</vt:lpstr>
      <vt:lpstr>A Global-History Predictor</vt:lpstr>
      <vt:lpstr>Tradeoff Between B and H</vt:lpstr>
      <vt:lpstr>Combined Indexing (1/2)</vt:lpstr>
      <vt:lpstr>Combined Indexing (2/2)</vt:lpstr>
      <vt:lpstr>Combining Predictors</vt:lpstr>
      <vt:lpstr>Tournament Hybrid Predictors</vt:lpstr>
      <vt:lpstr>Pros and Cons of Long Branch Histories</vt:lpstr>
      <vt:lpstr>Predictor Training Time</vt:lpstr>
      <vt:lpstr>Branch Predictions Can Be Wrong</vt:lpstr>
      <vt:lpstr>Branch Mispredictions in the Pipeline (1/2)</vt:lpstr>
      <vt:lpstr>Branch Mispredictions in the Pipeline (2/2)</vt:lpstr>
      <vt:lpstr>Phantom Branches</vt:lpstr>
      <vt:lpstr>Front-End Hardware Organization</vt:lpstr>
      <vt:lpstr>Speculative Branch Update (1/3)</vt:lpstr>
      <vt:lpstr>Speculative Branch Update (2/3)</vt:lpstr>
      <vt:lpstr>Speculative Branch Update (3/3)</vt:lpstr>
      <vt:lpstr>Commit-time BHR recovery</vt:lpstr>
      <vt:lpstr>Execution-time BHR recovery</vt:lpstr>
      <vt:lpstr>Overriding Branch Predictors (1/2)</vt:lpstr>
      <vt:lpstr>Overriding Branch Predictors (2/2)</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dc:title>
  <dc:creator>mike</dc:creator>
  <cp:lastModifiedBy>Akshintala, Amogh</cp:lastModifiedBy>
  <cp:revision>337</cp:revision>
  <cp:lastPrinted>2020-03-24T17:53:53Z</cp:lastPrinted>
  <dcterms:created xsi:type="dcterms:W3CDTF">2012-09-21T01:57:31Z</dcterms:created>
  <dcterms:modified xsi:type="dcterms:W3CDTF">2020-03-26T17:48:21Z</dcterms:modified>
</cp:coreProperties>
</file>