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469" r:id="rId3"/>
    <p:sldId id="420" r:id="rId4"/>
    <p:sldId id="483" r:id="rId5"/>
    <p:sldId id="481" r:id="rId6"/>
    <p:sldId id="470" r:id="rId7"/>
    <p:sldId id="421" r:id="rId8"/>
    <p:sldId id="471" r:id="rId9"/>
    <p:sldId id="422" r:id="rId10"/>
    <p:sldId id="423" r:id="rId11"/>
    <p:sldId id="486" r:id="rId12"/>
    <p:sldId id="487" r:id="rId13"/>
    <p:sldId id="424" r:id="rId14"/>
    <p:sldId id="425" r:id="rId15"/>
    <p:sldId id="428" r:id="rId16"/>
    <p:sldId id="426" r:id="rId17"/>
    <p:sldId id="427" r:id="rId18"/>
    <p:sldId id="429" r:id="rId19"/>
    <p:sldId id="430" r:id="rId20"/>
    <p:sldId id="431" r:id="rId21"/>
    <p:sldId id="432" r:id="rId22"/>
    <p:sldId id="433" r:id="rId23"/>
    <p:sldId id="437" r:id="rId24"/>
    <p:sldId id="484" r:id="rId25"/>
    <p:sldId id="434" r:id="rId26"/>
    <p:sldId id="479" r:id="rId27"/>
    <p:sldId id="435" r:id="rId28"/>
    <p:sldId id="490" r:id="rId29"/>
    <p:sldId id="491" r:id="rId30"/>
    <p:sldId id="440" r:id="rId31"/>
    <p:sldId id="472" r:id="rId32"/>
    <p:sldId id="4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0000"/>
    <a:srgbClr val="B2B2B2"/>
    <a:srgbClr val="33CCFF"/>
    <a:srgbClr val="0000FF"/>
    <a:srgbClr val="33CC33"/>
    <a:srgbClr val="FF0000"/>
    <a:srgbClr val="FFC000"/>
    <a:srgbClr val="C9E4CD"/>
    <a:srgbClr val="C9B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2582" autoAdjust="0"/>
  </p:normalViewPr>
  <p:slideViewPr>
    <p:cSldViewPr>
      <p:cViewPr varScale="1">
        <p:scale>
          <a:sx n="117" d="100"/>
          <a:sy n="117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3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extra help from TLB… addresses</a:t>
            </a:r>
            <a:r>
              <a:rPr lang="en-US" baseline="0" dirty="0"/>
              <a:t> are virtual, but L2 cache is typically physically-addressed/physically-tagged.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5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3FA9B-7629-4AD0-8D78-6525D21B09B2}" type="slidenum">
              <a:rPr lang="en-US" altLang="en-US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0766" indent="-281064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4255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3957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3659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73361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23062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72764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22466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C91952-BC79-4E7F-824D-B12F932E34CC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B001-CCF2-4E94-A0C2-E03870C4F479}" type="slidenum">
              <a:rPr lang="en-US" altLang="en-US">
                <a:solidFill>
                  <a:prstClr val="black"/>
                </a:solidFill>
              </a:rPr>
              <a:pPr/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22375-0C0A-4F97-8642-11EF53647D8E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8FF44-E68B-477D-A00B-EC5969AAB5A0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1ED4F-AA53-41CF-B714-A5CCAC58F0C9}" type="slidenum">
              <a:rPr lang="en-US" altLang="en-US">
                <a:solidFill>
                  <a:prstClr val="black"/>
                </a:solidFill>
              </a:rPr>
              <a:pPr/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hoisting</a:t>
            </a:r>
            <a:r>
              <a:rPr lang="en-US" baseline="0" dirty="0"/>
              <a:t> of regular loads needs to be safe, too (if moved to an earlier block, is the load’s address still valid or can the load now cause a fault?).  Prefetch instructions usually able to “fail” silently without any side-effects.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4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9CA3-7881-49EA-A250-CCF0C38A9C17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9CA3-7881-49EA-A250-CCF0C38A9C17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crossing page boundaries</a:t>
            </a:r>
            <a:r>
              <a:rPr lang="en-US" baseline="0" dirty="0"/>
              <a:t> can cause issues.  First, the page may not be mapped and you probably don’t want to take a page fault due to a prefetch that you don’t even know for sure whether it’ll be useful or not.  Second, the next </a:t>
            </a:r>
            <a:r>
              <a:rPr lang="en-US" i="1" baseline="0" dirty="0"/>
              <a:t>physically</a:t>
            </a:r>
            <a:r>
              <a:rPr lang="en-US" i="0" baseline="0" dirty="0"/>
              <a:t> contiguous page may not have anything to do with where the next virtual page is physically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6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COMP 590-154:</a:t>
            </a:r>
            <a:br>
              <a:rPr lang="en-US" sz="5400" b="1" dirty="0"/>
            </a:br>
            <a:r>
              <a:rPr lang="en-US" sz="5400" b="1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Prefetching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(1/3)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monitors memory accesses</a:t>
            </a:r>
          </a:p>
          <a:p>
            <a:pPr lvl="1"/>
            <a:r>
              <a:rPr lang="en-US" dirty="0"/>
              <a:t>Looks for common patterns</a:t>
            </a:r>
          </a:p>
          <a:p>
            <a:r>
              <a:rPr lang="en-US" dirty="0"/>
              <a:t>Guessed addresses are placed into </a:t>
            </a:r>
            <a:r>
              <a:rPr lang="en-US" i="1" u="sng" dirty="0"/>
              <a:t>prefetch queue</a:t>
            </a:r>
            <a:endParaRPr lang="en-US" dirty="0"/>
          </a:p>
          <a:p>
            <a:pPr lvl="1"/>
            <a:r>
              <a:rPr lang="en-US" dirty="0"/>
              <a:t>Queue is checked when no demand accesses waiting</a:t>
            </a:r>
          </a:p>
          <a:p>
            <a:r>
              <a:rPr lang="en-US" dirty="0"/>
              <a:t>Prefetchers look like READ requests to the hierarchy</a:t>
            </a:r>
          </a:p>
          <a:p>
            <a:pPr lvl="1"/>
            <a:r>
              <a:rPr lang="en-US" dirty="0"/>
              <a:t>Although may get special “prefetched” flag in the state bits</a:t>
            </a:r>
          </a:p>
          <a:p>
            <a:pPr lvl="1"/>
            <a:endParaRPr lang="en-US" dirty="0"/>
          </a:p>
          <a:p>
            <a:r>
              <a:rPr lang="en-US" dirty="0"/>
              <a:t>Prefetchers trade bandwidth for latency</a:t>
            </a:r>
          </a:p>
          <a:p>
            <a:pPr lvl="1"/>
            <a:r>
              <a:rPr lang="en-US" dirty="0"/>
              <a:t>Extra bandwidth used</a:t>
            </a:r>
            <a:r>
              <a:rPr lang="en-US" b="1" dirty="0"/>
              <a:t> </a:t>
            </a:r>
            <a:r>
              <a:rPr lang="en-US" b="1" i="1" dirty="0"/>
              <a:t>only</a:t>
            </a:r>
            <a:r>
              <a:rPr lang="en-US" dirty="0"/>
              <a:t> when guessing incorrectly</a:t>
            </a:r>
          </a:p>
          <a:p>
            <a:pPr lvl="1"/>
            <a:r>
              <a:rPr lang="en-US" dirty="0"/>
              <a:t>Latency reduced </a:t>
            </a:r>
            <a:r>
              <a:rPr lang="en-US" b="1" i="1" dirty="0"/>
              <a:t>only</a:t>
            </a:r>
            <a:r>
              <a:rPr lang="en-US" dirty="0"/>
              <a:t> when guessing correctly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No need to change software</a:t>
            </a:r>
          </a:p>
        </p:txBody>
      </p:sp>
    </p:spTree>
    <p:extLst>
      <p:ext uri="{BB962C8B-B14F-4D97-AF65-F5344CB8AC3E}">
        <p14:creationId xmlns:p14="http://schemas.microsoft.com/office/powerpoint/2010/main" val="329811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7544" y="1412776"/>
            <a:ext cx="820891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72000" tIns="36000" rIns="180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Processor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(2/3)</a:t>
            </a:r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4211960" y="1772816"/>
            <a:ext cx="115728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Registers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3563888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I-Cache</a:t>
            </a:r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4788024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D-Cache</a:t>
            </a:r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3419872" y="2708920"/>
            <a:ext cx="27363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L2 Cache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6012160" y="2204864"/>
            <a:ext cx="64807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D-TLB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2915816" y="2204864"/>
            <a:ext cx="65323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I-TLB</a:t>
            </a:r>
          </a:p>
        </p:txBody>
      </p:sp>
      <p:sp>
        <p:nvSpPr>
          <p:cNvPr id="1104909" name="Rectangle 13"/>
          <p:cNvSpPr>
            <a:spLocks noChangeArrowheads="1"/>
          </p:cNvSpPr>
          <p:nvPr/>
        </p:nvSpPr>
        <p:spPr bwMode="auto">
          <a:xfrm>
            <a:off x="467544" y="4734272"/>
            <a:ext cx="8196064" cy="114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Main Memory (DRAM)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1560" y="3606552"/>
            <a:ext cx="7920880" cy="830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L3 Cache (LLC)</a:t>
            </a:r>
          </a:p>
        </p:txBody>
      </p:sp>
      <p:pic>
        <p:nvPicPr>
          <p:cNvPr id="260098" name="Picture 2" descr="http://3.bp.blogspot.com/-A5030WnBzc0/TvW8YjRcBuI/AAAAAAAAAL4/wmQ9fnGDaco/s1600/QUAD+CORE+CPU+INTEL+CORE+I5-2500K+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44824"/>
            <a:ext cx="1824202" cy="1368152"/>
          </a:xfrm>
          <a:prstGeom prst="rect">
            <a:avLst/>
          </a:prstGeom>
          <a:noFill/>
        </p:spPr>
      </p:pic>
      <p:pic>
        <p:nvPicPr>
          <p:cNvPr id="25" name="Picture 10" descr="http://www-03.ibm.com/ibm/history/ibm100/images/icp/T030775X12857R51/us__en_us__ibm100__cult_innovation__dram_2__940x53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38" t="29954" r="7512" b="31533"/>
          <a:stretch>
            <a:fillRect/>
          </a:stretch>
        </p:blipFill>
        <p:spPr bwMode="auto">
          <a:xfrm>
            <a:off x="555555" y="4869160"/>
            <a:ext cx="2648293" cy="674566"/>
          </a:xfrm>
          <a:prstGeom prst="rect">
            <a:avLst/>
          </a:prstGeom>
          <a:noFill/>
        </p:spPr>
      </p:pic>
      <p:pic>
        <p:nvPicPr>
          <p:cNvPr id="16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4048" y="2528900"/>
            <a:ext cx="300038" cy="300037"/>
          </a:xfrm>
          <a:prstGeom prst="rect">
            <a:avLst/>
          </a:prstGeom>
          <a:noFill/>
        </p:spPr>
      </p:pic>
      <p:pic>
        <p:nvPicPr>
          <p:cNvPr id="17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3212976"/>
            <a:ext cx="300038" cy="300037"/>
          </a:xfrm>
          <a:prstGeom prst="rect">
            <a:avLst/>
          </a:prstGeom>
          <a:noFill/>
        </p:spPr>
      </p:pic>
      <p:pic>
        <p:nvPicPr>
          <p:cNvPr id="18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4297000"/>
            <a:ext cx="300038" cy="300037"/>
          </a:xfrm>
          <a:prstGeom prst="rect">
            <a:avLst/>
          </a:prstGeom>
          <a:noFill/>
        </p:spPr>
      </p:pic>
      <p:pic>
        <p:nvPicPr>
          <p:cNvPr id="20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3968" y="2528900"/>
            <a:ext cx="300038" cy="300037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308304" y="1738553"/>
            <a:ext cx="1607666" cy="923330"/>
            <a:chOff x="8289462" y="1799708"/>
            <a:chExt cx="1607666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8289462" y="1799708"/>
              <a:ext cx="1607666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Potential</a:t>
              </a:r>
            </a:p>
            <a:p>
              <a:pPr algn="r"/>
              <a:r>
                <a:rPr lang="en-US" dirty="0"/>
                <a:t>Prefetcher</a:t>
              </a:r>
            </a:p>
            <a:p>
              <a:pPr algn="r"/>
              <a:r>
                <a:rPr lang="en-US" dirty="0"/>
                <a:t>Locations</a:t>
              </a:r>
            </a:p>
          </p:txBody>
        </p:sp>
        <p:pic>
          <p:nvPicPr>
            <p:cNvPr id="21" name="Picture 7" descr="MCj0339198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382421" y="2109998"/>
              <a:ext cx="300038" cy="300037"/>
            </a:xfrm>
            <a:prstGeom prst="rect">
              <a:avLst/>
            </a:prstGeom>
            <a:noFill/>
          </p:spPr>
        </p:pic>
      </p:grpSp>
      <p:pic>
        <p:nvPicPr>
          <p:cNvPr id="24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4048" y="2048842"/>
            <a:ext cx="300038" cy="300037"/>
          </a:xfrm>
          <a:prstGeom prst="rect">
            <a:avLst/>
          </a:prstGeom>
          <a:noFill/>
        </p:spPr>
      </p:pic>
      <p:pic>
        <p:nvPicPr>
          <p:cNvPr id="26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3968" y="2048842"/>
            <a:ext cx="300038" cy="300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7544" y="1412776"/>
            <a:ext cx="820891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72000" tIns="36000" rIns="180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Processor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(3/3)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797151"/>
            <a:ext cx="8229600" cy="1440161"/>
          </a:xfrm>
        </p:spPr>
        <p:txBody>
          <a:bodyPr>
            <a:normAutofit/>
          </a:bodyPr>
          <a:lstStyle/>
          <a:p>
            <a:r>
              <a:rPr lang="en-US" dirty="0"/>
              <a:t>Real CPUs have multiple prefetchers</a:t>
            </a:r>
          </a:p>
          <a:p>
            <a:pPr lvl="1"/>
            <a:r>
              <a:rPr lang="en-US" dirty="0"/>
              <a:t>Usually closer to the core (easier to detect patterns)</a:t>
            </a:r>
          </a:p>
          <a:p>
            <a:pPr lvl="1"/>
            <a:r>
              <a:rPr lang="en-US" dirty="0"/>
              <a:t>Prefetching at LLC is hard (cache is banked and hashed)</a:t>
            </a:r>
          </a:p>
          <a:p>
            <a:pPr lvl="1"/>
            <a:endParaRPr lang="en-US" dirty="0"/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4211960" y="1772816"/>
            <a:ext cx="115728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Registers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3563888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I-Cache</a:t>
            </a:r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4788024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D-Cache</a:t>
            </a:r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3419872" y="2708920"/>
            <a:ext cx="27363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L2 Cache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6012160" y="2204864"/>
            <a:ext cx="64807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D-TLB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2915816" y="2204864"/>
            <a:ext cx="65323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I-TLB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1560" y="3606552"/>
            <a:ext cx="7920880" cy="830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L3 Cache (LLC)</a:t>
            </a:r>
          </a:p>
        </p:txBody>
      </p:sp>
      <p:pic>
        <p:nvPicPr>
          <p:cNvPr id="260098" name="Picture 2" descr="http://3.bp.blogspot.com/-A5030WnBzc0/TvW8YjRcBuI/AAAAAAAAAL4/wmQ9fnGDaco/s1600/QUAD+CORE+CPU+INTEL+CORE+I5-2500K+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44824"/>
            <a:ext cx="1824202" cy="1368152"/>
          </a:xfrm>
          <a:prstGeom prst="rect">
            <a:avLst/>
          </a:prstGeom>
          <a:noFill/>
        </p:spPr>
      </p:pic>
      <p:pic>
        <p:nvPicPr>
          <p:cNvPr id="16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2528900"/>
            <a:ext cx="300038" cy="300037"/>
          </a:xfrm>
          <a:prstGeom prst="rect">
            <a:avLst/>
          </a:prstGeom>
          <a:noFill/>
        </p:spPr>
      </p:pic>
      <p:pic>
        <p:nvPicPr>
          <p:cNvPr id="17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9992" y="3212976"/>
            <a:ext cx="300038" cy="300037"/>
          </a:xfrm>
          <a:prstGeom prst="rect">
            <a:avLst/>
          </a:prstGeom>
          <a:noFill/>
        </p:spPr>
      </p:pic>
      <p:pic>
        <p:nvPicPr>
          <p:cNvPr id="20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528900"/>
            <a:ext cx="300038" cy="300037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308304" y="1738553"/>
            <a:ext cx="1607666" cy="923330"/>
            <a:chOff x="8289462" y="1799708"/>
            <a:chExt cx="1607666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8289462" y="1799708"/>
              <a:ext cx="1607666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Intel Core2</a:t>
              </a:r>
            </a:p>
            <a:p>
              <a:pPr algn="r"/>
              <a:r>
                <a:rPr lang="en-US" dirty="0"/>
                <a:t>Prefetcher</a:t>
              </a:r>
            </a:p>
            <a:p>
              <a:pPr algn="r"/>
              <a:r>
                <a:rPr lang="en-US" dirty="0"/>
                <a:t>Locations</a:t>
              </a:r>
            </a:p>
          </p:txBody>
        </p:sp>
        <p:pic>
          <p:nvPicPr>
            <p:cNvPr id="21" name="Picture 7" descr="MCj0339198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421" y="2109998"/>
              <a:ext cx="300038" cy="300037"/>
            </a:xfrm>
            <a:prstGeom prst="rect">
              <a:avLst/>
            </a:prstGeom>
            <a:noFill/>
          </p:spPr>
        </p:pic>
      </p:grpSp>
      <p:pic>
        <p:nvPicPr>
          <p:cNvPr id="29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9301" y="3212976"/>
            <a:ext cx="300038" cy="300037"/>
          </a:xfrm>
          <a:prstGeom prst="rect">
            <a:avLst/>
          </a:prstGeom>
          <a:noFill/>
        </p:spPr>
      </p:pic>
      <p:pic>
        <p:nvPicPr>
          <p:cNvPr id="30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0073" y="2528900"/>
            <a:ext cx="300038" cy="300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55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Next-Line</a:t>
            </a:r>
            <a:r>
              <a:rPr lang="en-US" dirty="0"/>
              <a:t> (or Adjacent-Line) Prefetching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request for line X, prefetch X+1 (or X^0x1)</a:t>
            </a:r>
          </a:p>
          <a:p>
            <a:pPr lvl="1"/>
            <a:r>
              <a:rPr lang="en-US" dirty="0"/>
              <a:t>Assumes spatial locality</a:t>
            </a:r>
          </a:p>
          <a:p>
            <a:pPr lvl="2"/>
            <a:r>
              <a:rPr lang="en-US" dirty="0"/>
              <a:t>Often a good assumption</a:t>
            </a:r>
          </a:p>
          <a:p>
            <a:pPr lvl="1"/>
            <a:r>
              <a:rPr lang="en-US" dirty="0"/>
              <a:t>Should stop at physical (OS) page boundaries</a:t>
            </a:r>
          </a:p>
          <a:p>
            <a:r>
              <a:rPr lang="en-US" dirty="0"/>
              <a:t>Can often be done efficiently</a:t>
            </a:r>
          </a:p>
          <a:p>
            <a:pPr lvl="1"/>
            <a:r>
              <a:rPr lang="en-US" dirty="0"/>
              <a:t>Adjacent-line is convenient when next-level block is bigger</a:t>
            </a:r>
          </a:p>
          <a:p>
            <a:pPr lvl="1"/>
            <a:r>
              <a:rPr lang="en-US" dirty="0"/>
              <a:t>Prefetch from DRAM can use bursts and row-buffer hits</a:t>
            </a:r>
          </a:p>
          <a:p>
            <a:r>
              <a:rPr lang="en-US" dirty="0"/>
              <a:t>Works for I$ and D$</a:t>
            </a:r>
          </a:p>
          <a:p>
            <a:pPr lvl="1"/>
            <a:r>
              <a:rPr lang="en-US" dirty="0"/>
              <a:t>Instructions execute sequentially</a:t>
            </a:r>
          </a:p>
          <a:p>
            <a:pPr lvl="1"/>
            <a:r>
              <a:rPr lang="en-US" dirty="0"/>
              <a:t>Large data structures often span multiple blocks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Simple, but usually not timely</a:t>
            </a:r>
          </a:p>
        </p:txBody>
      </p:sp>
    </p:spTree>
    <p:extLst>
      <p:ext uri="{BB962C8B-B14F-4D97-AF65-F5344CB8AC3E}">
        <p14:creationId xmlns:p14="http://schemas.microsoft.com/office/powerpoint/2010/main" val="20958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Next-N-Line</a:t>
            </a:r>
            <a:r>
              <a:rPr lang="en-US" dirty="0"/>
              <a:t> Prefetching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request for line X, prefetch X+1, X+2, …, X+N</a:t>
            </a:r>
          </a:p>
          <a:p>
            <a:pPr lvl="1"/>
            <a:r>
              <a:rPr lang="en-US" dirty="0"/>
              <a:t>N is called </a:t>
            </a:r>
            <a:r>
              <a:rPr lang="en-US" i="1" dirty="0"/>
              <a:t>“</a:t>
            </a:r>
            <a:r>
              <a:rPr lang="en-US" i="1" u="sng" dirty="0"/>
              <a:t>prefetch depth</a:t>
            </a:r>
            <a:r>
              <a:rPr lang="en-US" i="1" dirty="0"/>
              <a:t>”</a:t>
            </a:r>
            <a:r>
              <a:rPr lang="en-US" dirty="0"/>
              <a:t> or </a:t>
            </a:r>
            <a:r>
              <a:rPr lang="en-US" i="1" dirty="0"/>
              <a:t>“</a:t>
            </a:r>
            <a:r>
              <a:rPr lang="en-US" i="1" u="sng" dirty="0"/>
              <a:t>prefetch degree</a:t>
            </a:r>
            <a:r>
              <a:rPr lang="en-US" i="1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Must carefully tune depth N.  Large N is …</a:t>
            </a:r>
          </a:p>
          <a:p>
            <a:pPr lvl="1"/>
            <a:r>
              <a:rPr lang="en-US" dirty="0">
                <a:sym typeface="Wingdings" pitchFamily="2" charset="2"/>
              </a:rPr>
              <a:t>More likely to be useful (correct and timely)</a:t>
            </a:r>
          </a:p>
          <a:p>
            <a:pPr lvl="1"/>
            <a:r>
              <a:rPr lang="en-US" dirty="0"/>
              <a:t>More aggressive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more likely to make a mistake</a:t>
            </a:r>
          </a:p>
          <a:p>
            <a:pPr lvl="2"/>
            <a:r>
              <a:rPr lang="en-US" dirty="0"/>
              <a:t>Might evict something useful</a:t>
            </a:r>
          </a:p>
          <a:p>
            <a:pPr lvl="1"/>
            <a:r>
              <a:rPr lang="en-US" dirty="0"/>
              <a:t>More expensive </a:t>
            </a:r>
            <a:r>
              <a:rPr lang="en-US" dirty="0">
                <a:sym typeface="Wingdings" pitchFamily="2" charset="2"/>
              </a:rPr>
              <a:t> n</a:t>
            </a:r>
            <a:r>
              <a:rPr lang="en-US" dirty="0"/>
              <a:t>eed storage for prefetched lines</a:t>
            </a:r>
          </a:p>
          <a:p>
            <a:pPr lvl="2"/>
            <a:r>
              <a:rPr lang="en-US" dirty="0">
                <a:sym typeface="Wingdings" pitchFamily="2" charset="2"/>
              </a:rPr>
              <a:t>Might delay useful request on interconnect or 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Still simple, but more timely than Next-Line</a:t>
            </a:r>
          </a:p>
        </p:txBody>
      </p:sp>
    </p:spTree>
    <p:extLst>
      <p:ext uri="{BB962C8B-B14F-4D97-AF65-F5344CB8AC3E}">
        <p14:creationId xmlns:p14="http://schemas.microsoft.com/office/powerpoint/2010/main" val="316127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(1/3)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have multiple inter-twined streams?</a:t>
            </a:r>
          </a:p>
          <a:p>
            <a:pPr lvl="1"/>
            <a:r>
              <a:rPr lang="en-US" dirty="0"/>
              <a:t>A, B, A+1, B+1, A+2, B+2, …</a:t>
            </a:r>
          </a:p>
          <a:p>
            <a:r>
              <a:rPr lang="en-US" dirty="0"/>
              <a:t>Can use multiple </a:t>
            </a:r>
            <a:r>
              <a:rPr lang="en-US" i="1" u="sng" dirty="0"/>
              <a:t>stream buffers</a:t>
            </a:r>
            <a:r>
              <a:rPr lang="en-US" dirty="0"/>
              <a:t> to track streams</a:t>
            </a:r>
          </a:p>
          <a:p>
            <a:pPr lvl="1"/>
            <a:r>
              <a:rPr lang="en-US" dirty="0"/>
              <a:t>Keep next-N available in buffer</a:t>
            </a:r>
          </a:p>
          <a:p>
            <a:pPr lvl="1"/>
            <a:r>
              <a:rPr lang="en-US" dirty="0"/>
              <a:t>On request for line X, shift buffer and fetch X+N+1 into it</a:t>
            </a:r>
          </a:p>
          <a:p>
            <a:pPr lvl="1"/>
            <a:endParaRPr lang="en-US" dirty="0"/>
          </a:p>
          <a:p>
            <a:r>
              <a:rPr lang="en-US" dirty="0"/>
              <a:t>Can extend to “quasi-sequential” stream buffer</a:t>
            </a:r>
          </a:p>
          <a:p>
            <a:pPr lvl="1"/>
            <a:r>
              <a:rPr lang="en-US" dirty="0"/>
              <a:t>On request Y in [X…X+N], advance by Y-X+1</a:t>
            </a:r>
          </a:p>
          <a:p>
            <a:pPr lvl="1"/>
            <a:r>
              <a:rPr lang="en-US" dirty="0"/>
              <a:t>Allows buffer to work when items are skipped</a:t>
            </a:r>
          </a:p>
          <a:p>
            <a:pPr lvl="1"/>
            <a:r>
              <a:rPr lang="en-US" dirty="0"/>
              <a:t>Requires expensive (associative) comparison</a:t>
            </a:r>
          </a:p>
        </p:txBody>
      </p:sp>
    </p:spTree>
    <p:extLst>
      <p:ext uri="{BB962C8B-B14F-4D97-AF65-F5344CB8AC3E}">
        <p14:creationId xmlns:p14="http://schemas.microsoft.com/office/powerpoint/2010/main" val="393850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(2/3)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5265" y="1011238"/>
            <a:ext cx="7902046" cy="508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6902" y="6279396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Figures from </a:t>
            </a:r>
            <a:r>
              <a:rPr lang="en-US" sz="800" dirty="0" err="1">
                <a:solidFill>
                  <a:srgbClr val="000000"/>
                </a:solidFill>
                <a:latin typeface="Gill Sans MT" pitchFamily="34" charset="0"/>
              </a:rPr>
              <a:t>Jouppi</a:t>
            </a: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 “Improving Direct-Mapped Cache Performance by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Addition of a Small Fully-Associative Cache and Prefetch Buffers,” ISCA’90</a:t>
            </a:r>
          </a:p>
        </p:txBody>
      </p:sp>
    </p:spTree>
    <p:extLst>
      <p:ext uri="{BB962C8B-B14F-4D97-AF65-F5344CB8AC3E}">
        <p14:creationId xmlns:p14="http://schemas.microsoft.com/office/powerpoint/2010/main" val="113709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(3/3)</a:t>
            </a: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84985" y="1011238"/>
            <a:ext cx="6402606" cy="508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support multiple streams in parallel</a:t>
            </a:r>
          </a:p>
        </p:txBody>
      </p:sp>
    </p:spTree>
    <p:extLst>
      <p:ext uri="{BB962C8B-B14F-4D97-AF65-F5344CB8AC3E}">
        <p14:creationId xmlns:p14="http://schemas.microsoft.com/office/powerpoint/2010/main" val="15109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Stride Prefetching (1/2)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024336"/>
          </a:xfrm>
        </p:spPr>
        <p:txBody>
          <a:bodyPr/>
          <a:lstStyle/>
          <a:p>
            <a:r>
              <a:rPr lang="en-US" dirty="0"/>
              <a:t>Access patterns often follow a </a:t>
            </a:r>
            <a:r>
              <a:rPr lang="en-US" i="1" u="sng" dirty="0"/>
              <a:t>stride</a:t>
            </a:r>
          </a:p>
          <a:p>
            <a:pPr lvl="1"/>
            <a:r>
              <a:rPr lang="en-US" dirty="0"/>
              <a:t>Accessing column of elements in a matrix</a:t>
            </a:r>
          </a:p>
          <a:p>
            <a:pPr lvl="1"/>
            <a:r>
              <a:rPr lang="en-US" dirty="0"/>
              <a:t>Accessing elements in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/>
              <a:t>s</a:t>
            </a:r>
          </a:p>
          <a:p>
            <a:r>
              <a:rPr lang="en-US" dirty="0"/>
              <a:t>Detect stride S, prefetch depth N</a:t>
            </a:r>
          </a:p>
          <a:p>
            <a:pPr lvl="1"/>
            <a:r>
              <a:rPr lang="en-US" dirty="0"/>
              <a:t>Prefetch X+1∙S, X+2∙S, …, X+N∙S</a:t>
            </a:r>
          </a:p>
          <a:p>
            <a:pPr lvl="1"/>
            <a:endParaRPr lang="en-US" dirty="0"/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308100" y="1636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1308100" y="1712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4" name="Rectangle 6"/>
          <p:cNvSpPr>
            <a:spLocks noChangeArrowheads="1"/>
          </p:cNvSpPr>
          <p:nvPr/>
        </p:nvSpPr>
        <p:spPr bwMode="auto">
          <a:xfrm>
            <a:off x="1308100" y="17888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5" name="Rectangle 7"/>
          <p:cNvSpPr>
            <a:spLocks noChangeArrowheads="1"/>
          </p:cNvSpPr>
          <p:nvPr/>
        </p:nvSpPr>
        <p:spPr bwMode="auto">
          <a:xfrm>
            <a:off x="1308100" y="18650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1308100" y="19412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1308100" y="2017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9" name="Rectangle 11"/>
          <p:cNvSpPr>
            <a:spLocks noChangeArrowheads="1"/>
          </p:cNvSpPr>
          <p:nvPr/>
        </p:nvSpPr>
        <p:spPr bwMode="auto">
          <a:xfrm>
            <a:off x="1308100" y="2093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0" name="Rectangle 12"/>
          <p:cNvSpPr>
            <a:spLocks noChangeArrowheads="1"/>
          </p:cNvSpPr>
          <p:nvPr/>
        </p:nvSpPr>
        <p:spPr bwMode="auto">
          <a:xfrm>
            <a:off x="1308100" y="21698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1" name="Rectangle 13"/>
          <p:cNvSpPr>
            <a:spLocks noChangeArrowheads="1"/>
          </p:cNvSpPr>
          <p:nvPr/>
        </p:nvSpPr>
        <p:spPr bwMode="auto">
          <a:xfrm>
            <a:off x="1308100" y="22460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2" name="Rectangle 14"/>
          <p:cNvSpPr>
            <a:spLocks noChangeArrowheads="1"/>
          </p:cNvSpPr>
          <p:nvPr/>
        </p:nvSpPr>
        <p:spPr bwMode="auto">
          <a:xfrm>
            <a:off x="1308100" y="23222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3" name="Rectangle 15"/>
          <p:cNvSpPr>
            <a:spLocks noChangeArrowheads="1"/>
          </p:cNvSpPr>
          <p:nvPr/>
        </p:nvSpPr>
        <p:spPr bwMode="auto">
          <a:xfrm>
            <a:off x="1308100" y="2398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4" name="Rectangle 16"/>
          <p:cNvSpPr>
            <a:spLocks noChangeArrowheads="1"/>
          </p:cNvSpPr>
          <p:nvPr/>
        </p:nvSpPr>
        <p:spPr bwMode="auto">
          <a:xfrm>
            <a:off x="1308100" y="2474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5" name="Text Box 17"/>
          <p:cNvSpPr txBox="1">
            <a:spLocks noChangeArrowheads="1"/>
          </p:cNvSpPr>
          <p:nvPr/>
        </p:nvSpPr>
        <p:spPr bwMode="auto">
          <a:xfrm>
            <a:off x="942713" y="2684170"/>
            <a:ext cx="16610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Column in matrix</a:t>
            </a: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1475656" y="1636420"/>
            <a:ext cx="76200" cy="9112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7" name="Rectangle 19"/>
          <p:cNvSpPr>
            <a:spLocks noChangeArrowheads="1"/>
          </p:cNvSpPr>
          <p:nvPr/>
        </p:nvSpPr>
        <p:spPr bwMode="auto">
          <a:xfrm>
            <a:off x="2676525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8" name="Rectangle 20"/>
          <p:cNvSpPr>
            <a:spLocks noChangeArrowheads="1"/>
          </p:cNvSpPr>
          <p:nvPr/>
        </p:nvSpPr>
        <p:spPr bwMode="auto">
          <a:xfrm>
            <a:off x="3586163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4497388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5408613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1" name="Rectangle 23"/>
          <p:cNvSpPr>
            <a:spLocks noChangeArrowheads="1"/>
          </p:cNvSpPr>
          <p:nvPr/>
        </p:nvSpPr>
        <p:spPr bwMode="auto">
          <a:xfrm>
            <a:off x="6318250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2" name="Rectangle 24"/>
          <p:cNvSpPr>
            <a:spLocks noChangeArrowheads="1"/>
          </p:cNvSpPr>
          <p:nvPr/>
        </p:nvSpPr>
        <p:spPr bwMode="auto">
          <a:xfrm>
            <a:off x="7229475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3" name="Rectangle 25"/>
          <p:cNvSpPr>
            <a:spLocks noChangeArrowheads="1"/>
          </p:cNvSpPr>
          <p:nvPr/>
        </p:nvSpPr>
        <p:spPr bwMode="auto">
          <a:xfrm>
            <a:off x="2825750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4" name="Rectangle 26"/>
          <p:cNvSpPr>
            <a:spLocks noChangeArrowheads="1"/>
          </p:cNvSpPr>
          <p:nvPr/>
        </p:nvSpPr>
        <p:spPr bwMode="auto">
          <a:xfrm>
            <a:off x="3736975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5" name="Rectangle 27"/>
          <p:cNvSpPr>
            <a:spLocks noChangeArrowheads="1"/>
          </p:cNvSpPr>
          <p:nvPr/>
        </p:nvSpPr>
        <p:spPr bwMode="auto">
          <a:xfrm>
            <a:off x="4648200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6" name="Rectangle 28"/>
          <p:cNvSpPr>
            <a:spLocks noChangeArrowheads="1"/>
          </p:cNvSpPr>
          <p:nvPr/>
        </p:nvSpPr>
        <p:spPr bwMode="auto">
          <a:xfrm>
            <a:off x="5557838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6469063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380288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4107247" y="2154639"/>
            <a:ext cx="27184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Elements in array of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8120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 Prefetching (2/2)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Must carefully select depth 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constraints as Next-N-Line prefetcher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determine if  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A[i+1]   or   X </a:t>
            </a:r>
            <a:r>
              <a:rPr lang="en-US" dirty="0">
                <a:sym typeface="Wingdings" pitchFamily="2" charset="2"/>
              </a:rPr>
              <a:t> Y  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Wait until A[i+2] (or more)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Can vary prefetch depth based on confidence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More consecutive strided accesses  higher confidence</a:t>
            </a:r>
            <a:endParaRPr lang="en-US" dirty="0"/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907704" y="4386009"/>
            <a:ext cx="14621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New access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A+3N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657539" y="4310408"/>
            <a:ext cx="7181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206711" y="4310408"/>
            <a:ext cx="75565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Count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815420" y="4678397"/>
            <a:ext cx="912813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A+2N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4729821" y="4678397"/>
            <a:ext cx="62611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357525" y="4678397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5432139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12" name="AutoShape 3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5162101" y="4786188"/>
            <a:ext cx="303216" cy="54165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5735352" y="5361026"/>
            <a:ext cx="996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6813585" y="5191749"/>
            <a:ext cx="7040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A+4N</a:t>
            </a:r>
          </a:p>
        </p:txBody>
      </p:sp>
      <p:cxnSp>
        <p:nvCxnSpPr>
          <p:cNvPr id="16" name="AutoShape 37"/>
          <p:cNvCxnSpPr>
            <a:cxnSpLocks noChangeShapeType="1"/>
            <a:endCxn id="11" idx="4"/>
          </p:cNvCxnSpPr>
          <p:nvPr/>
        </p:nvCxnSpPr>
        <p:spPr bwMode="auto">
          <a:xfrm>
            <a:off x="2638773" y="4950520"/>
            <a:ext cx="2945766" cy="561319"/>
          </a:xfrm>
          <a:prstGeom prst="bentConnector4">
            <a:avLst>
              <a:gd name="adj1" fmla="val 62"/>
              <a:gd name="adj2" fmla="val 1931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4119426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27" name="AutoShape 36"/>
          <p:cNvCxnSpPr>
            <a:cxnSpLocks noChangeShapeType="1"/>
            <a:stCxn id="8" idx="2"/>
            <a:endCxn id="25" idx="4"/>
          </p:cNvCxnSpPr>
          <p:nvPr/>
        </p:nvCxnSpPr>
        <p:spPr bwMode="auto">
          <a:xfrm rot="5400000">
            <a:off x="4354139" y="4823097"/>
            <a:ext cx="606429" cy="771054"/>
          </a:xfrm>
          <a:prstGeom prst="bentConnector3">
            <a:avLst>
              <a:gd name="adj1" fmla="val 1376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3275856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 flipV="1">
            <a:off x="3580655" y="5360232"/>
            <a:ext cx="5387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638773" y="5360232"/>
            <a:ext cx="6370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36" name="AutoShape 36"/>
          <p:cNvCxnSpPr>
            <a:cxnSpLocks noChangeShapeType="1"/>
            <a:stCxn id="33" idx="4"/>
          </p:cNvCxnSpPr>
          <p:nvPr/>
        </p:nvCxnSpPr>
        <p:spPr bwMode="auto">
          <a:xfrm rot="16200000" flipH="1">
            <a:off x="4900563" y="4039532"/>
            <a:ext cx="351707" cy="32963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813585" y="5694556"/>
            <a:ext cx="132760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Update count</a:t>
            </a: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6119371" y="4636881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&gt;2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811550" y="4788487"/>
            <a:ext cx="3078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6424171" y="4788487"/>
            <a:ext cx="3078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6813585" y="4622626"/>
            <a:ext cx="126541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Do prefetch?</a:t>
            </a: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4271824" y="4905409"/>
            <a:ext cx="1" cy="303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815419" y="4310408"/>
            <a:ext cx="9144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Last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Addr</a:t>
            </a: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Prefetching</a:t>
            </a:r>
            <a:r>
              <a:rPr lang="en-US" dirty="0"/>
              <a:t> (1/3)</a:t>
            </a:r>
          </a:p>
        </p:txBody>
      </p:sp>
      <p:sp>
        <p:nvSpPr>
          <p:cNvPr id="112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block ahead of </a:t>
            </a:r>
            <a:r>
              <a:rPr lang="en-US" i="1" u="sng" dirty="0"/>
              <a:t>demand</a:t>
            </a:r>
          </a:p>
          <a:p>
            <a:r>
              <a:rPr lang="en-US" dirty="0"/>
              <a:t>Target compulsory, capacity, (&amp; coherence) misses</a:t>
            </a:r>
          </a:p>
          <a:p>
            <a:pPr lvl="1"/>
            <a:r>
              <a:rPr lang="en-US" dirty="0"/>
              <a:t>Why not conflict?</a:t>
            </a:r>
          </a:p>
          <a:p>
            <a:pPr lvl="2"/>
            <a:endParaRPr lang="en-US" dirty="0"/>
          </a:p>
          <a:p>
            <a:r>
              <a:rPr lang="en-US" dirty="0"/>
              <a:t>Big challenges:</a:t>
            </a:r>
          </a:p>
          <a:p>
            <a:pPr lvl="1"/>
            <a:r>
              <a:rPr lang="en-US" dirty="0"/>
              <a:t>Knowing “what” to fetch</a:t>
            </a:r>
          </a:p>
          <a:p>
            <a:pPr lvl="2"/>
            <a:r>
              <a:rPr lang="en-US" dirty="0"/>
              <a:t>Fetching useless blocks wastes resources</a:t>
            </a:r>
          </a:p>
          <a:p>
            <a:pPr lvl="1"/>
            <a:r>
              <a:rPr lang="en-US" dirty="0"/>
              <a:t>Knowing “when” to fetch</a:t>
            </a:r>
          </a:p>
          <a:p>
            <a:pPr lvl="2"/>
            <a:r>
              <a:rPr lang="en-US" dirty="0"/>
              <a:t>Too early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clutters storage (or gets thrown out before use)</a:t>
            </a:r>
          </a:p>
          <a:p>
            <a:pPr lvl="2"/>
            <a:r>
              <a:rPr lang="en-US" dirty="0"/>
              <a:t>Fetching too late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defeats purpose of “pre”-fetching</a:t>
            </a:r>
          </a:p>
        </p:txBody>
      </p:sp>
    </p:spTree>
    <p:extLst>
      <p:ext uri="{BB962C8B-B14F-4D97-AF65-F5344CB8AC3E}">
        <p14:creationId xmlns:p14="http://schemas.microsoft.com/office/powerpoint/2010/main" val="188020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“Localized” Stride Prefetchers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multiple strides are interleaved?</a:t>
            </a:r>
          </a:p>
          <a:p>
            <a:pPr lvl="1"/>
            <a:r>
              <a:rPr lang="en-US" dirty="0"/>
              <a:t>No clearly-discernible stride</a:t>
            </a:r>
          </a:p>
          <a:p>
            <a:pPr lvl="1"/>
            <a:r>
              <a:rPr lang="en-US" dirty="0"/>
              <a:t>Could do multiple strides like stream buffers</a:t>
            </a:r>
          </a:p>
          <a:p>
            <a:pPr lvl="2"/>
            <a:r>
              <a:rPr lang="en-US" dirty="0"/>
              <a:t>Expensive (must detect/compare many strides on each access)</a:t>
            </a:r>
          </a:p>
          <a:p>
            <a:pPr lvl="1"/>
            <a:r>
              <a:rPr lang="en-US" dirty="0"/>
              <a:t>Accesses to structures usually </a:t>
            </a:r>
            <a:r>
              <a:rPr lang="en-US" i="1" u="sng" dirty="0"/>
              <a:t>localized</a:t>
            </a:r>
            <a:r>
              <a:rPr lang="en-US" dirty="0"/>
              <a:t> to an instruction</a:t>
            </a: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1839913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749550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3660775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4572000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5481638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0" name="Rectangle 10"/>
          <p:cNvSpPr>
            <a:spLocks noChangeArrowheads="1"/>
          </p:cNvSpPr>
          <p:nvPr/>
        </p:nvSpPr>
        <p:spPr bwMode="auto">
          <a:xfrm>
            <a:off x="6392863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1" name="Rectangle 11"/>
          <p:cNvSpPr>
            <a:spLocks noChangeArrowheads="1"/>
          </p:cNvSpPr>
          <p:nvPr/>
        </p:nvSpPr>
        <p:spPr bwMode="auto">
          <a:xfrm>
            <a:off x="1989138" y="3799088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2900363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3" name="Rectangle 13"/>
          <p:cNvSpPr>
            <a:spLocks noChangeArrowheads="1"/>
          </p:cNvSpPr>
          <p:nvPr/>
        </p:nvSpPr>
        <p:spPr bwMode="auto">
          <a:xfrm>
            <a:off x="3811588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4721225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5" name="Rectangle 15"/>
          <p:cNvSpPr>
            <a:spLocks noChangeArrowheads="1"/>
          </p:cNvSpPr>
          <p:nvPr/>
        </p:nvSpPr>
        <p:spPr bwMode="auto">
          <a:xfrm>
            <a:off x="5632450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6543675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1839913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8" name="Rectangle 18"/>
          <p:cNvSpPr>
            <a:spLocks noChangeArrowheads="1"/>
          </p:cNvSpPr>
          <p:nvPr/>
        </p:nvSpPr>
        <p:spPr bwMode="auto">
          <a:xfrm>
            <a:off x="2749550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9" name="Rectangle 19"/>
          <p:cNvSpPr>
            <a:spLocks noChangeArrowheads="1"/>
          </p:cNvSpPr>
          <p:nvPr/>
        </p:nvSpPr>
        <p:spPr bwMode="auto">
          <a:xfrm>
            <a:off x="3660775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0" name="Rectangle 20"/>
          <p:cNvSpPr>
            <a:spLocks noChangeArrowheads="1"/>
          </p:cNvSpPr>
          <p:nvPr/>
        </p:nvSpPr>
        <p:spPr bwMode="auto">
          <a:xfrm>
            <a:off x="4572000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1" name="Rectangle 21"/>
          <p:cNvSpPr>
            <a:spLocks noChangeArrowheads="1"/>
          </p:cNvSpPr>
          <p:nvPr/>
        </p:nvSpPr>
        <p:spPr bwMode="auto">
          <a:xfrm>
            <a:off x="5481638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2" name="Rectangle 22"/>
          <p:cNvSpPr>
            <a:spLocks noChangeArrowheads="1"/>
          </p:cNvSpPr>
          <p:nvPr/>
        </p:nvSpPr>
        <p:spPr bwMode="auto">
          <a:xfrm>
            <a:off x="6392863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3" name="Rectangle 23"/>
          <p:cNvSpPr>
            <a:spLocks noChangeArrowheads="1"/>
          </p:cNvSpPr>
          <p:nvPr/>
        </p:nvSpPr>
        <p:spPr bwMode="auto">
          <a:xfrm>
            <a:off x="1989138" y="4033271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4" name="Rectangle 24"/>
          <p:cNvSpPr>
            <a:spLocks noChangeArrowheads="1"/>
          </p:cNvSpPr>
          <p:nvPr/>
        </p:nvSpPr>
        <p:spPr bwMode="auto">
          <a:xfrm>
            <a:off x="2900363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5" name="Rectangle 25"/>
          <p:cNvSpPr>
            <a:spLocks noChangeArrowheads="1"/>
          </p:cNvSpPr>
          <p:nvPr/>
        </p:nvSpPr>
        <p:spPr bwMode="auto">
          <a:xfrm>
            <a:off x="3811588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6" name="Rectangle 26"/>
          <p:cNvSpPr>
            <a:spLocks noChangeArrowheads="1"/>
          </p:cNvSpPr>
          <p:nvPr/>
        </p:nvSpPr>
        <p:spPr bwMode="auto">
          <a:xfrm>
            <a:off x="4721225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7" name="Rectangle 27"/>
          <p:cNvSpPr>
            <a:spLocks noChangeArrowheads="1"/>
          </p:cNvSpPr>
          <p:nvPr/>
        </p:nvSpPr>
        <p:spPr bwMode="auto">
          <a:xfrm>
            <a:off x="5632450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8" name="Rectangle 28"/>
          <p:cNvSpPr>
            <a:spLocks noChangeArrowheads="1"/>
          </p:cNvSpPr>
          <p:nvPr/>
        </p:nvSpPr>
        <p:spPr bwMode="auto">
          <a:xfrm>
            <a:off x="6543675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9" name="Rectangle 29"/>
          <p:cNvSpPr>
            <a:spLocks noChangeArrowheads="1"/>
          </p:cNvSpPr>
          <p:nvPr/>
        </p:nvSpPr>
        <p:spPr bwMode="auto">
          <a:xfrm>
            <a:off x="1839913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0" name="Rectangle 30"/>
          <p:cNvSpPr>
            <a:spLocks noChangeArrowheads="1"/>
          </p:cNvSpPr>
          <p:nvPr/>
        </p:nvSpPr>
        <p:spPr bwMode="auto">
          <a:xfrm>
            <a:off x="2749550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1" name="Rectangle 31"/>
          <p:cNvSpPr>
            <a:spLocks noChangeArrowheads="1"/>
          </p:cNvSpPr>
          <p:nvPr/>
        </p:nvSpPr>
        <p:spPr bwMode="auto">
          <a:xfrm>
            <a:off x="3660775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2" name="Rectangle 32"/>
          <p:cNvSpPr>
            <a:spLocks noChangeArrowheads="1"/>
          </p:cNvSpPr>
          <p:nvPr/>
        </p:nvSpPr>
        <p:spPr bwMode="auto">
          <a:xfrm>
            <a:off x="4572000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3" name="Rectangle 33"/>
          <p:cNvSpPr>
            <a:spLocks noChangeArrowheads="1"/>
          </p:cNvSpPr>
          <p:nvPr/>
        </p:nvSpPr>
        <p:spPr bwMode="auto">
          <a:xfrm>
            <a:off x="5481638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4" name="Rectangle 34"/>
          <p:cNvSpPr>
            <a:spLocks noChangeArrowheads="1"/>
          </p:cNvSpPr>
          <p:nvPr/>
        </p:nvSpPr>
        <p:spPr bwMode="auto">
          <a:xfrm>
            <a:off x="6392863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5" name="Rectangle 35"/>
          <p:cNvSpPr>
            <a:spLocks noChangeArrowheads="1"/>
          </p:cNvSpPr>
          <p:nvPr/>
        </p:nvSpPr>
        <p:spPr bwMode="auto">
          <a:xfrm>
            <a:off x="1989138" y="425674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6" name="Rectangle 36"/>
          <p:cNvSpPr>
            <a:spLocks noChangeArrowheads="1"/>
          </p:cNvSpPr>
          <p:nvPr/>
        </p:nvSpPr>
        <p:spPr bwMode="auto">
          <a:xfrm>
            <a:off x="2900363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7" name="Rectangle 37"/>
          <p:cNvSpPr>
            <a:spLocks noChangeArrowheads="1"/>
          </p:cNvSpPr>
          <p:nvPr/>
        </p:nvSpPr>
        <p:spPr bwMode="auto">
          <a:xfrm>
            <a:off x="3811588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8" name="Rectangle 38"/>
          <p:cNvSpPr>
            <a:spLocks noChangeArrowheads="1"/>
          </p:cNvSpPr>
          <p:nvPr/>
        </p:nvSpPr>
        <p:spPr bwMode="auto">
          <a:xfrm>
            <a:off x="4721225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9" name="Rectangle 39"/>
          <p:cNvSpPr>
            <a:spLocks noChangeArrowheads="1"/>
          </p:cNvSpPr>
          <p:nvPr/>
        </p:nvSpPr>
        <p:spPr bwMode="auto">
          <a:xfrm>
            <a:off x="5632450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80" name="Rectangle 40"/>
          <p:cNvSpPr>
            <a:spLocks noChangeArrowheads="1"/>
          </p:cNvSpPr>
          <p:nvPr/>
        </p:nvSpPr>
        <p:spPr bwMode="auto">
          <a:xfrm>
            <a:off x="6543675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82" name="Text Box 42"/>
          <p:cNvSpPr txBox="1">
            <a:spLocks noChangeArrowheads="1"/>
          </p:cNvSpPr>
          <p:nvPr/>
        </p:nvSpPr>
        <p:spPr bwMode="auto">
          <a:xfrm>
            <a:off x="3524251" y="4403455"/>
            <a:ext cx="21034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Miss pattern looks like:</a:t>
            </a:r>
          </a:p>
        </p:txBody>
      </p:sp>
      <p:sp>
        <p:nvSpPr>
          <p:cNvPr id="855083" name="Text Box 43"/>
          <p:cNvSpPr txBox="1">
            <a:spLocks noChangeArrowheads="1"/>
          </p:cNvSpPr>
          <p:nvPr/>
        </p:nvSpPr>
        <p:spPr bwMode="auto">
          <a:xfrm>
            <a:off x="2496046" y="4695555"/>
            <a:ext cx="4244975" cy="307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…</a:t>
            </a:r>
          </a:p>
        </p:txBody>
      </p:sp>
      <p:grpSp>
        <p:nvGrpSpPr>
          <p:cNvPr id="855095" name="Group 55"/>
          <p:cNvGrpSpPr>
            <a:grpSpLocks/>
          </p:cNvGrpSpPr>
          <p:nvPr/>
        </p:nvGrpSpPr>
        <p:grpSpPr bwMode="auto">
          <a:xfrm>
            <a:off x="2445866" y="4981304"/>
            <a:ext cx="1414463" cy="1293813"/>
            <a:chOff x="762" y="2351"/>
            <a:chExt cx="891" cy="815"/>
          </a:xfrm>
        </p:grpSpPr>
        <p:sp>
          <p:nvSpPr>
            <p:cNvPr id="855086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855087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855088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855089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0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1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2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3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4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Use an array of strides, indexed by PC</a:t>
            </a: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404716" y="4981304"/>
            <a:ext cx="1898030" cy="1293813"/>
            <a:chOff x="762" y="2351"/>
            <a:chExt cx="891" cy="815"/>
          </a:xfrm>
        </p:grpSpPr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59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842991" y="4981304"/>
            <a:ext cx="1898030" cy="1293813"/>
            <a:chOff x="762" y="2351"/>
            <a:chExt cx="891" cy="815"/>
          </a:xfrm>
        </p:grpSpPr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23766" y="4629777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Load R1 = [R2]</a:t>
            </a: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623766" y="4972908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Load R3 = [R4]</a:t>
            </a: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623766" y="5659169"/>
            <a:ext cx="15206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Gill Sans MT" pitchFamily="34" charset="0"/>
              </a:rPr>
              <a:t>Store [R6] = R5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623766" y="5316039"/>
            <a:ext cx="14272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Gill Sans MT" pitchFamily="34" charset="0"/>
              </a:rPr>
              <a:t>Add R5, R1, R3</a:t>
            </a:r>
          </a:p>
        </p:txBody>
      </p:sp>
      <p:cxnSp>
        <p:nvCxnSpPr>
          <p:cNvPr id="4" name="Curved Connector 3"/>
          <p:cNvCxnSpPr>
            <a:stCxn id="78" idx="2"/>
            <a:endCxn id="76" idx="0"/>
          </p:cNvCxnSpPr>
          <p:nvPr/>
        </p:nvCxnSpPr>
        <p:spPr>
          <a:xfrm rot="5400000" flipH="1">
            <a:off x="688733" y="5302353"/>
            <a:ext cx="1367946" cy="22795"/>
          </a:xfrm>
          <a:prstGeom prst="curvedConnector5">
            <a:avLst>
              <a:gd name="adj1" fmla="val -16711"/>
              <a:gd name="adj2" fmla="val 4338394"/>
              <a:gd name="adj3" fmla="val 1167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335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“Localized” Stride Prefetchers </a:t>
            </a:r>
            <a:r>
              <a:rPr lang="en-US"/>
              <a:t>(2/2)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PC, last address, last stride, and count in RPT</a:t>
            </a:r>
          </a:p>
          <a:p>
            <a:r>
              <a:rPr lang="en-US" dirty="0"/>
              <a:t>On access, check </a:t>
            </a:r>
            <a:r>
              <a:rPr lang="en-US" i="1" u="sng" dirty="0"/>
              <a:t>RPT (Reference Prediction Table)</a:t>
            </a:r>
          </a:p>
          <a:p>
            <a:pPr lvl="1"/>
            <a:r>
              <a:rPr lang="en-US" dirty="0"/>
              <a:t>Same stride?  </a:t>
            </a:r>
            <a:r>
              <a:rPr lang="en-US" dirty="0">
                <a:sym typeface="Wingdings" pitchFamily="2" charset="2"/>
              </a:rPr>
              <a:t> count++ if yes, count-- or count=0 if no</a:t>
            </a:r>
            <a:endParaRPr lang="en-US" dirty="0"/>
          </a:p>
          <a:p>
            <a:pPr lvl="1"/>
            <a:r>
              <a:rPr lang="en-US" dirty="0"/>
              <a:t>If count is high, prefetch (last address + stride*N)</a:t>
            </a:r>
          </a:p>
        </p:txBody>
      </p:sp>
      <p:sp>
        <p:nvSpPr>
          <p:cNvPr id="857101" name="Rectangle 13"/>
          <p:cNvSpPr>
            <a:spLocks noChangeArrowheads="1"/>
          </p:cNvSpPr>
          <p:nvPr/>
        </p:nvSpPr>
        <p:spPr bwMode="auto">
          <a:xfrm>
            <a:off x="6496166" y="3764438"/>
            <a:ext cx="457200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100" name="Rectangle 12"/>
          <p:cNvSpPr>
            <a:spLocks noChangeArrowheads="1"/>
          </p:cNvSpPr>
          <p:nvPr/>
        </p:nvSpPr>
        <p:spPr bwMode="auto">
          <a:xfrm>
            <a:off x="5870048" y="3764438"/>
            <a:ext cx="626118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099" name="Rectangle 11"/>
          <p:cNvSpPr>
            <a:spLocks noChangeArrowheads="1"/>
          </p:cNvSpPr>
          <p:nvPr/>
        </p:nvSpPr>
        <p:spPr bwMode="auto">
          <a:xfrm>
            <a:off x="4955648" y="3764438"/>
            <a:ext cx="911225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795753" y="3595161"/>
            <a:ext cx="14593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PCa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0x409A34</a:t>
            </a: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2423966" y="3595161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Load R1 = [R2]</a:t>
            </a: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795753" y="4582586"/>
            <a:ext cx="147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PCb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0x409A38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2423966" y="4582586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Load R3 = [R4]</a:t>
            </a:r>
          </a:p>
        </p:txBody>
      </p:sp>
      <p:sp>
        <p:nvSpPr>
          <p:cNvPr id="857096" name="Text Box 8"/>
          <p:cNvSpPr txBox="1">
            <a:spLocks noChangeArrowheads="1"/>
          </p:cNvSpPr>
          <p:nvPr/>
        </p:nvSpPr>
        <p:spPr bwMode="auto">
          <a:xfrm>
            <a:off x="795753" y="5492223"/>
            <a:ext cx="146097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PCc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0x409A40</a:t>
            </a:r>
          </a:p>
        </p:txBody>
      </p:sp>
      <p:sp>
        <p:nvSpPr>
          <p:cNvPr id="857097" name="Text Box 9"/>
          <p:cNvSpPr txBox="1">
            <a:spLocks noChangeArrowheads="1"/>
          </p:cNvSpPr>
          <p:nvPr/>
        </p:nvSpPr>
        <p:spPr bwMode="auto">
          <a:xfrm>
            <a:off x="2423966" y="5492223"/>
            <a:ext cx="15206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Gill Sans MT" pitchFamily="34" charset="0"/>
              </a:rPr>
              <a:t>Store [R6] = R5</a:t>
            </a:r>
          </a:p>
        </p:txBody>
      </p:sp>
      <p:sp>
        <p:nvSpPr>
          <p:cNvPr id="857098" name="Rectangle 10"/>
          <p:cNvSpPr>
            <a:spLocks noChangeArrowheads="1"/>
          </p:cNvSpPr>
          <p:nvPr/>
        </p:nvSpPr>
        <p:spPr bwMode="auto">
          <a:xfrm>
            <a:off x="4230981" y="3764438"/>
            <a:ext cx="724667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102" name="Rectangle 14"/>
          <p:cNvSpPr>
            <a:spLocks noChangeArrowheads="1"/>
          </p:cNvSpPr>
          <p:nvPr/>
        </p:nvSpPr>
        <p:spPr bwMode="auto">
          <a:xfrm>
            <a:off x="4230981" y="4126805"/>
            <a:ext cx="72656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cxnSp>
        <p:nvCxnSpPr>
          <p:cNvPr id="857103" name="AutoShape 15"/>
          <p:cNvCxnSpPr>
            <a:cxnSpLocks noChangeShapeType="1"/>
            <a:stCxn id="857092" idx="2"/>
            <a:endCxn id="857102" idx="1"/>
          </p:cNvCxnSpPr>
          <p:nvPr/>
        </p:nvCxnSpPr>
        <p:spPr bwMode="auto">
          <a:xfrm rot="16200000" flipH="1">
            <a:off x="2724912" y="2734242"/>
            <a:ext cx="306597" cy="270554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57104" name="Text Box 16"/>
          <p:cNvSpPr txBox="1">
            <a:spLocks noChangeArrowheads="1"/>
          </p:cNvSpPr>
          <p:nvPr/>
        </p:nvSpPr>
        <p:spPr bwMode="auto">
          <a:xfrm>
            <a:off x="4230981" y="3429000"/>
            <a:ext cx="72656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Tag</a:t>
            </a:r>
          </a:p>
        </p:txBody>
      </p:sp>
      <p:sp>
        <p:nvSpPr>
          <p:cNvPr id="857105" name="Text Box 17"/>
          <p:cNvSpPr txBox="1">
            <a:spLocks noChangeArrowheads="1"/>
          </p:cNvSpPr>
          <p:nvPr/>
        </p:nvSpPr>
        <p:spPr bwMode="auto">
          <a:xfrm>
            <a:off x="4957236" y="3429000"/>
            <a:ext cx="9080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Last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Addr</a:t>
            </a: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7106" name="Text Box 18"/>
          <p:cNvSpPr txBox="1">
            <a:spLocks noChangeArrowheads="1"/>
          </p:cNvSpPr>
          <p:nvPr/>
        </p:nvSpPr>
        <p:spPr bwMode="auto">
          <a:xfrm>
            <a:off x="5797767" y="3429000"/>
            <a:ext cx="7181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</a:t>
            </a:r>
          </a:p>
        </p:txBody>
      </p:sp>
      <p:sp>
        <p:nvSpPr>
          <p:cNvPr id="857107" name="Text Box 19"/>
          <p:cNvSpPr txBox="1">
            <a:spLocks noChangeArrowheads="1"/>
          </p:cNvSpPr>
          <p:nvPr/>
        </p:nvSpPr>
        <p:spPr bwMode="auto">
          <a:xfrm>
            <a:off x="6346939" y="3429000"/>
            <a:ext cx="75565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Count</a:t>
            </a:r>
          </a:p>
        </p:txBody>
      </p:sp>
      <p:sp>
        <p:nvSpPr>
          <p:cNvPr id="857108" name="Rectangle 20"/>
          <p:cNvSpPr>
            <a:spLocks noChangeArrowheads="1"/>
          </p:cNvSpPr>
          <p:nvPr/>
        </p:nvSpPr>
        <p:spPr bwMode="auto">
          <a:xfrm>
            <a:off x="4230981" y="5341243"/>
            <a:ext cx="726565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sp>
        <p:nvSpPr>
          <p:cNvPr id="857109" name="Rectangle 21"/>
          <p:cNvSpPr>
            <a:spLocks noChangeArrowheads="1"/>
          </p:cNvSpPr>
          <p:nvPr/>
        </p:nvSpPr>
        <p:spPr bwMode="auto">
          <a:xfrm>
            <a:off x="4230981" y="5873055"/>
            <a:ext cx="72656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cxnSp>
        <p:nvCxnSpPr>
          <p:cNvPr id="857110" name="AutoShape 22"/>
          <p:cNvCxnSpPr>
            <a:cxnSpLocks noChangeShapeType="1"/>
            <a:stCxn id="857094" idx="2"/>
            <a:endCxn id="857108" idx="1"/>
          </p:cNvCxnSpPr>
          <p:nvPr/>
        </p:nvCxnSpPr>
        <p:spPr bwMode="auto">
          <a:xfrm rot="16200000" flipH="1">
            <a:off x="2615013" y="3838780"/>
            <a:ext cx="533609" cy="269832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857111" name="AutoShape 23"/>
          <p:cNvCxnSpPr>
            <a:cxnSpLocks noChangeShapeType="1"/>
            <a:stCxn id="857096" idx="2"/>
            <a:endCxn id="857109" idx="1"/>
          </p:cNvCxnSpPr>
          <p:nvPr/>
        </p:nvCxnSpPr>
        <p:spPr bwMode="auto">
          <a:xfrm rot="16200000" flipH="1">
            <a:off x="2800719" y="4556299"/>
            <a:ext cx="155785" cy="2704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57112" name="Rectangle 24"/>
          <p:cNvSpPr>
            <a:spLocks noChangeArrowheads="1"/>
          </p:cNvSpPr>
          <p:nvPr/>
        </p:nvSpPr>
        <p:spPr bwMode="auto">
          <a:xfrm>
            <a:off x="4955648" y="4126805"/>
            <a:ext cx="912813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A+3N</a:t>
            </a:r>
          </a:p>
        </p:txBody>
      </p:sp>
      <p:sp>
        <p:nvSpPr>
          <p:cNvPr id="857113" name="Rectangle 25"/>
          <p:cNvSpPr>
            <a:spLocks noChangeArrowheads="1"/>
          </p:cNvSpPr>
          <p:nvPr/>
        </p:nvSpPr>
        <p:spPr bwMode="auto">
          <a:xfrm>
            <a:off x="5870049" y="4126805"/>
            <a:ext cx="62611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14" name="Rectangle 26"/>
          <p:cNvSpPr>
            <a:spLocks noChangeArrowheads="1"/>
          </p:cNvSpPr>
          <p:nvPr/>
        </p:nvSpPr>
        <p:spPr bwMode="auto">
          <a:xfrm>
            <a:off x="6497753" y="412680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7115" name="Rectangle 27"/>
          <p:cNvSpPr>
            <a:spLocks noChangeArrowheads="1"/>
          </p:cNvSpPr>
          <p:nvPr/>
        </p:nvSpPr>
        <p:spPr bwMode="auto">
          <a:xfrm>
            <a:off x="4957236" y="5339655"/>
            <a:ext cx="912812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X+3N</a:t>
            </a:r>
          </a:p>
        </p:txBody>
      </p:sp>
      <p:sp>
        <p:nvSpPr>
          <p:cNvPr id="857116" name="Rectangle 28"/>
          <p:cNvSpPr>
            <a:spLocks noChangeArrowheads="1"/>
          </p:cNvSpPr>
          <p:nvPr/>
        </p:nvSpPr>
        <p:spPr bwMode="auto">
          <a:xfrm>
            <a:off x="5870049" y="5339655"/>
            <a:ext cx="627704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17" name="Rectangle 29"/>
          <p:cNvSpPr>
            <a:spLocks noChangeArrowheads="1"/>
          </p:cNvSpPr>
          <p:nvPr/>
        </p:nvSpPr>
        <p:spPr bwMode="auto">
          <a:xfrm>
            <a:off x="6499341" y="533965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7118" name="Rectangle 30"/>
          <p:cNvSpPr>
            <a:spLocks noChangeArrowheads="1"/>
          </p:cNvSpPr>
          <p:nvPr/>
        </p:nvSpPr>
        <p:spPr bwMode="auto">
          <a:xfrm>
            <a:off x="4957236" y="5873055"/>
            <a:ext cx="912812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Y+2N</a:t>
            </a:r>
          </a:p>
        </p:txBody>
      </p:sp>
      <p:sp>
        <p:nvSpPr>
          <p:cNvPr id="857119" name="Rectangle 31"/>
          <p:cNvSpPr>
            <a:spLocks noChangeArrowheads="1"/>
          </p:cNvSpPr>
          <p:nvPr/>
        </p:nvSpPr>
        <p:spPr bwMode="auto">
          <a:xfrm>
            <a:off x="5870050" y="5873055"/>
            <a:ext cx="627704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20" name="Rectangle 32"/>
          <p:cNvSpPr>
            <a:spLocks noChangeArrowheads="1"/>
          </p:cNvSpPr>
          <p:nvPr/>
        </p:nvSpPr>
        <p:spPr bwMode="auto">
          <a:xfrm>
            <a:off x="6499341" y="587305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57122" name="Text Box 34"/>
          <p:cNvSpPr txBox="1">
            <a:spLocks noChangeArrowheads="1"/>
          </p:cNvSpPr>
          <p:nvPr/>
        </p:nvSpPr>
        <p:spPr bwMode="auto">
          <a:xfrm>
            <a:off x="7308304" y="4149080"/>
            <a:ext cx="152157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If confident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about the stride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(count &gt;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lang="en-US" sz="1600" baseline="-25000" dirty="0" err="1">
                <a:solidFill>
                  <a:srgbClr val="000000"/>
                </a:solidFill>
                <a:latin typeface="Gill Sans MT" pitchFamily="34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),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prefetch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(A+4N)</a:t>
            </a:r>
          </a:p>
        </p:txBody>
      </p:sp>
      <p:sp>
        <p:nvSpPr>
          <p:cNvPr id="857123" name="Oval 35"/>
          <p:cNvSpPr>
            <a:spLocks noChangeArrowheads="1"/>
          </p:cNvSpPr>
          <p:nvPr/>
        </p:nvSpPr>
        <p:spPr bwMode="auto">
          <a:xfrm>
            <a:off x="6572367" y="4657034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cxnSp>
        <p:nvCxnSpPr>
          <p:cNvPr id="857124" name="AutoShape 36"/>
          <p:cNvCxnSpPr>
            <a:cxnSpLocks noChangeShapeType="1"/>
            <a:stCxn id="857113" idx="2"/>
            <a:endCxn id="857123" idx="0"/>
          </p:cNvCxnSpPr>
          <p:nvPr/>
        </p:nvCxnSpPr>
        <p:spPr bwMode="auto">
          <a:xfrm rot="16200000" flipH="1">
            <a:off x="6302492" y="4234758"/>
            <a:ext cx="303213" cy="5413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57125" name="AutoShape 37"/>
          <p:cNvCxnSpPr>
            <a:cxnSpLocks noChangeShapeType="1"/>
            <a:stCxn id="857112" idx="2"/>
            <a:endCxn id="857123" idx="4"/>
          </p:cNvCxnSpPr>
          <p:nvPr/>
        </p:nvCxnSpPr>
        <p:spPr bwMode="auto">
          <a:xfrm rot="16200000" flipH="1">
            <a:off x="5765917" y="4001396"/>
            <a:ext cx="606425" cy="1312863"/>
          </a:xfrm>
          <a:prstGeom prst="bentConnector3">
            <a:avLst>
              <a:gd name="adj1" fmla="val 1376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6875580" y="4809434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6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accesses are regular, but no strides</a:t>
            </a:r>
          </a:p>
          <a:p>
            <a:pPr lvl="1"/>
            <a:r>
              <a:rPr lang="en-US" dirty="0"/>
              <a:t>Linked data structures (e.g., lists or trees)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138430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214312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290195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59143" name="Rectangle 7"/>
          <p:cNvSpPr>
            <a:spLocks noChangeArrowheads="1"/>
          </p:cNvSpPr>
          <p:nvPr/>
        </p:nvSpPr>
        <p:spPr bwMode="auto">
          <a:xfrm>
            <a:off x="366077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859144" name="Rectangle 8"/>
          <p:cNvSpPr>
            <a:spLocks noChangeArrowheads="1"/>
          </p:cNvSpPr>
          <p:nvPr/>
        </p:nvSpPr>
        <p:spPr bwMode="auto">
          <a:xfrm>
            <a:off x="441960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859145" name="Rectangle 9"/>
          <p:cNvSpPr>
            <a:spLocks noChangeArrowheads="1"/>
          </p:cNvSpPr>
          <p:nvPr/>
        </p:nvSpPr>
        <p:spPr bwMode="auto">
          <a:xfrm>
            <a:off x="517842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cxnSp>
        <p:nvCxnSpPr>
          <p:cNvPr id="859146" name="AutoShape 10"/>
          <p:cNvCxnSpPr>
            <a:cxnSpLocks noChangeShapeType="1"/>
            <a:stCxn id="859140" idx="3"/>
            <a:endCxn id="859141" idx="1"/>
          </p:cNvCxnSpPr>
          <p:nvPr/>
        </p:nvCxnSpPr>
        <p:spPr bwMode="auto">
          <a:xfrm>
            <a:off x="176371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7" name="AutoShape 11"/>
          <p:cNvCxnSpPr>
            <a:cxnSpLocks noChangeShapeType="1"/>
            <a:stCxn id="859141" idx="3"/>
            <a:endCxn id="859142" idx="1"/>
          </p:cNvCxnSpPr>
          <p:nvPr/>
        </p:nvCxnSpPr>
        <p:spPr bwMode="auto">
          <a:xfrm>
            <a:off x="2522538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8" name="AutoShape 12"/>
          <p:cNvCxnSpPr>
            <a:cxnSpLocks noChangeShapeType="1"/>
            <a:stCxn id="859142" idx="3"/>
            <a:endCxn id="859143" idx="1"/>
          </p:cNvCxnSpPr>
          <p:nvPr/>
        </p:nvCxnSpPr>
        <p:spPr bwMode="auto">
          <a:xfrm>
            <a:off x="328136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9" name="AutoShape 13"/>
          <p:cNvCxnSpPr>
            <a:cxnSpLocks noChangeShapeType="1"/>
            <a:stCxn id="859143" idx="3"/>
            <a:endCxn id="859144" idx="1"/>
          </p:cNvCxnSpPr>
          <p:nvPr/>
        </p:nvCxnSpPr>
        <p:spPr bwMode="auto">
          <a:xfrm>
            <a:off x="4040188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50" name="AutoShape 14"/>
          <p:cNvCxnSpPr>
            <a:cxnSpLocks noChangeShapeType="1"/>
            <a:stCxn id="859144" idx="3"/>
            <a:endCxn id="859145" idx="1"/>
          </p:cNvCxnSpPr>
          <p:nvPr/>
        </p:nvCxnSpPr>
        <p:spPr bwMode="auto">
          <a:xfrm>
            <a:off x="479901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59151" name="Text Box 15"/>
          <p:cNvSpPr txBox="1">
            <a:spLocks noChangeArrowheads="1"/>
          </p:cNvSpPr>
          <p:nvPr/>
        </p:nvSpPr>
        <p:spPr bwMode="auto">
          <a:xfrm>
            <a:off x="5873750" y="2925861"/>
            <a:ext cx="18557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Linked-list traversal</a:t>
            </a:r>
          </a:p>
        </p:txBody>
      </p:sp>
      <p:grpSp>
        <p:nvGrpSpPr>
          <p:cNvPr id="859160" name="Group 24"/>
          <p:cNvGrpSpPr>
            <a:grpSpLocks/>
          </p:cNvGrpSpPr>
          <p:nvPr/>
        </p:nvGrpSpPr>
        <p:grpSpPr bwMode="auto">
          <a:xfrm>
            <a:off x="1379538" y="4229199"/>
            <a:ext cx="6786563" cy="1216025"/>
            <a:chOff x="824" y="1729"/>
            <a:chExt cx="4275" cy="766"/>
          </a:xfrm>
        </p:grpSpPr>
        <p:sp>
          <p:nvSpPr>
            <p:cNvPr id="859157" name="Rectangle 21"/>
            <p:cNvSpPr>
              <a:spLocks noChangeArrowheads="1"/>
            </p:cNvSpPr>
            <p:nvPr/>
          </p:nvSpPr>
          <p:spPr bwMode="auto">
            <a:xfrm>
              <a:off x="1589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F</a:t>
              </a:r>
            </a:p>
          </p:txBody>
        </p:sp>
        <p:sp>
          <p:nvSpPr>
            <p:cNvPr id="859152" name="Rectangle 16"/>
            <p:cNvSpPr>
              <a:spLocks noChangeArrowheads="1"/>
            </p:cNvSpPr>
            <p:nvPr/>
          </p:nvSpPr>
          <p:spPr bwMode="auto">
            <a:xfrm>
              <a:off x="1350" y="1921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59153" name="Rectangle 17"/>
            <p:cNvSpPr>
              <a:spLocks noChangeArrowheads="1"/>
            </p:cNvSpPr>
            <p:nvPr/>
          </p:nvSpPr>
          <p:spPr bwMode="auto">
            <a:xfrm>
              <a:off x="1589" y="1920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59154" name="Rectangle 18"/>
            <p:cNvSpPr>
              <a:spLocks noChangeArrowheads="1"/>
            </p:cNvSpPr>
            <p:nvPr/>
          </p:nvSpPr>
          <p:spPr bwMode="auto">
            <a:xfrm>
              <a:off x="1589" y="2112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59155" name="Rectangle 19"/>
            <p:cNvSpPr>
              <a:spLocks noChangeArrowheads="1"/>
            </p:cNvSpPr>
            <p:nvPr/>
          </p:nvSpPr>
          <p:spPr bwMode="auto">
            <a:xfrm>
              <a:off x="824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</a:p>
          </p:txBody>
        </p:sp>
        <p:sp>
          <p:nvSpPr>
            <p:cNvPr id="859156" name="Rectangle 20"/>
            <p:cNvSpPr>
              <a:spLocks noChangeArrowheads="1"/>
            </p:cNvSpPr>
            <p:nvPr/>
          </p:nvSpPr>
          <p:spPr bwMode="auto">
            <a:xfrm>
              <a:off x="1063" y="2303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E</a:t>
              </a:r>
            </a:p>
          </p:txBody>
        </p:sp>
        <p:sp>
          <p:nvSpPr>
            <p:cNvPr id="859158" name="Text Box 22"/>
            <p:cNvSpPr txBox="1">
              <a:spLocks noChangeArrowheads="1"/>
            </p:cNvSpPr>
            <p:nvPr/>
          </p:nvSpPr>
          <p:spPr bwMode="auto">
            <a:xfrm>
              <a:off x="2013" y="1864"/>
              <a:ext cx="93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Actual memory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layout</a:t>
              </a:r>
            </a:p>
          </p:txBody>
        </p:sp>
        <p:sp>
          <p:nvSpPr>
            <p:cNvPr id="859159" name="Text Box 23"/>
            <p:cNvSpPr txBox="1">
              <a:spLocks noChangeArrowheads="1"/>
            </p:cNvSpPr>
            <p:nvPr/>
          </p:nvSpPr>
          <p:spPr bwMode="auto">
            <a:xfrm>
              <a:off x="3217" y="1942"/>
              <a:ext cx="18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(no chance to detect a stride)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3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Prefetching (1/2)</a:t>
            </a:r>
          </a:p>
        </p:txBody>
      </p:sp>
      <p:sp>
        <p:nvSpPr>
          <p:cNvPr id="867336" name="Text Box 8"/>
          <p:cNvSpPr txBox="1">
            <a:spLocks noChangeArrowheads="1"/>
          </p:cNvSpPr>
          <p:nvPr/>
        </p:nvSpPr>
        <p:spPr bwMode="auto">
          <a:xfrm>
            <a:off x="668085" y="1938318"/>
            <a:ext cx="224773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Data filled on cache miss</a:t>
            </a:r>
          </a:p>
        </p:txBody>
      </p:sp>
      <p:sp>
        <p:nvSpPr>
          <p:cNvPr id="867337" name="Rectangle 9"/>
          <p:cNvSpPr>
            <a:spLocks noChangeArrowheads="1"/>
          </p:cNvSpPr>
          <p:nvPr/>
        </p:nvSpPr>
        <p:spPr bwMode="auto">
          <a:xfrm>
            <a:off x="3357563" y="1911350"/>
            <a:ext cx="2732087" cy="455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(512 bits of data)</a:t>
            </a:r>
          </a:p>
        </p:txBody>
      </p:sp>
      <p:sp>
        <p:nvSpPr>
          <p:cNvPr id="867338" name="Line 10"/>
          <p:cNvSpPr>
            <a:spLocks noChangeShapeType="1"/>
          </p:cNvSpPr>
          <p:nvPr/>
        </p:nvSpPr>
        <p:spPr bwMode="auto">
          <a:xfrm>
            <a:off x="2902744" y="2139155"/>
            <a:ext cx="4548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5" y="2366963"/>
            <a:ext cx="8424938" cy="833443"/>
            <a:chOff x="-133351" y="2366963"/>
            <a:chExt cx="9723439" cy="833443"/>
          </a:xfrm>
        </p:grpSpPr>
        <p:sp>
          <p:nvSpPr>
            <p:cNvPr id="867332" name="Rectangle 4"/>
            <p:cNvSpPr>
              <a:spLocks noChangeArrowheads="1"/>
            </p:cNvSpPr>
            <p:nvPr/>
          </p:nvSpPr>
          <p:spPr bwMode="auto">
            <a:xfrm>
              <a:off x="2295525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67333" name="Rectangle 5"/>
            <p:cNvSpPr>
              <a:spLocks noChangeArrowheads="1"/>
            </p:cNvSpPr>
            <p:nvPr/>
          </p:nvSpPr>
          <p:spPr bwMode="auto">
            <a:xfrm>
              <a:off x="3509963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4128</a:t>
              </a:r>
            </a:p>
          </p:txBody>
        </p:sp>
        <p:sp>
          <p:nvSpPr>
            <p:cNvPr id="867334" name="Rectangle 6"/>
            <p:cNvSpPr>
              <a:spLocks noChangeArrowheads="1"/>
            </p:cNvSpPr>
            <p:nvPr/>
          </p:nvSpPr>
          <p:spPr bwMode="auto">
            <a:xfrm>
              <a:off x="472440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90120230</a:t>
              </a:r>
            </a:p>
          </p:txBody>
        </p:sp>
        <p:sp>
          <p:nvSpPr>
            <p:cNvPr id="867335" name="Rectangle 7"/>
            <p:cNvSpPr>
              <a:spLocks noChangeArrowheads="1"/>
            </p:cNvSpPr>
            <p:nvPr/>
          </p:nvSpPr>
          <p:spPr bwMode="auto">
            <a:xfrm>
              <a:off x="5938838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90120758</a:t>
              </a:r>
            </a:p>
          </p:txBody>
        </p:sp>
        <p:sp>
          <p:nvSpPr>
            <p:cNvPr id="867339" name="Line 11"/>
            <p:cNvSpPr>
              <a:spLocks noChangeShapeType="1"/>
            </p:cNvSpPr>
            <p:nvPr/>
          </p:nvSpPr>
          <p:spPr bwMode="auto">
            <a:xfrm flipH="1">
              <a:off x="-133351" y="2366963"/>
              <a:ext cx="3418552" cy="530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6438378" y="2366967"/>
              <a:ext cx="3151710" cy="530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-13335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8029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1081088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7161213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837565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4128</a:t>
              </a:r>
            </a:p>
          </p:txBody>
        </p:sp>
      </p:grpSp>
      <p:sp>
        <p:nvSpPr>
          <p:cNvPr id="867344" name="Text Box 16"/>
          <p:cNvSpPr txBox="1">
            <a:spLocks noChangeArrowheads="1"/>
          </p:cNvSpPr>
          <p:nvPr/>
        </p:nvSpPr>
        <p:spPr bwMode="auto">
          <a:xfrm>
            <a:off x="2500052" y="3356992"/>
            <a:ext cx="105225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867347" name="Text Box 19"/>
          <p:cNvSpPr txBox="1">
            <a:spLocks noChangeArrowheads="1"/>
          </p:cNvSpPr>
          <p:nvPr/>
        </p:nvSpPr>
        <p:spPr bwMode="auto">
          <a:xfrm>
            <a:off x="3552309" y="336334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867350" name="Text Box 22"/>
          <p:cNvSpPr txBox="1">
            <a:spLocks noChangeArrowheads="1"/>
          </p:cNvSpPr>
          <p:nvPr/>
        </p:nvSpPr>
        <p:spPr bwMode="auto">
          <a:xfrm>
            <a:off x="4604565" y="336334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Maybe!</a:t>
            </a:r>
          </a:p>
        </p:txBody>
      </p:sp>
      <p:sp>
        <p:nvSpPr>
          <p:cNvPr id="867353" name="Text Box 25"/>
          <p:cNvSpPr txBox="1">
            <a:spLocks noChangeArrowheads="1"/>
          </p:cNvSpPr>
          <p:nvPr/>
        </p:nvSpPr>
        <p:spPr bwMode="auto">
          <a:xfrm>
            <a:off x="5656823" y="3363342"/>
            <a:ext cx="105913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Maybe!</a:t>
            </a:r>
          </a:p>
        </p:txBody>
      </p:sp>
      <p:sp>
        <p:nvSpPr>
          <p:cNvPr id="867355" name="Text Box 27"/>
          <p:cNvSpPr txBox="1">
            <a:spLocks noChangeArrowheads="1"/>
          </p:cNvSpPr>
          <p:nvPr/>
        </p:nvSpPr>
        <p:spPr bwMode="auto">
          <a:xfrm>
            <a:off x="619627" y="4113213"/>
            <a:ext cx="296177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data1;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data2;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* left;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* right;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};</a:t>
            </a:r>
          </a:p>
        </p:txBody>
      </p:sp>
      <p:sp>
        <p:nvSpPr>
          <p:cNvPr id="867356" name="AutoShape 28"/>
          <p:cNvSpPr>
            <a:spLocks noChangeArrowheads="1"/>
          </p:cNvSpPr>
          <p:nvPr/>
        </p:nvSpPr>
        <p:spPr bwMode="auto">
          <a:xfrm>
            <a:off x="4419600" y="4719638"/>
            <a:ext cx="3643313" cy="909637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This allows you to walk the tree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(or other pointer-based data structures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which are typically hard to prefetch)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Pointers usually “look different”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3661" y="3196430"/>
            <a:ext cx="2866169" cy="1414895"/>
            <a:chOff x="4433661" y="3196430"/>
            <a:chExt cx="2866169" cy="1414895"/>
          </a:xfrm>
        </p:grpSpPr>
        <p:sp>
          <p:nvSpPr>
            <p:cNvPr id="867360" name="Text Box 32"/>
            <p:cNvSpPr txBox="1">
              <a:spLocks noChangeArrowheads="1"/>
            </p:cNvSpPr>
            <p:nvPr/>
          </p:nvSpPr>
          <p:spPr bwMode="auto">
            <a:xfrm>
              <a:off x="4433661" y="4026550"/>
              <a:ext cx="2866169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Go ahead and prefetch these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(needs some help from the TLB)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 flipV="1">
              <a:off x="5273177" y="3196430"/>
              <a:ext cx="593567" cy="867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5866744" y="3200405"/>
              <a:ext cx="679313" cy="863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395535" y="3356992"/>
            <a:ext cx="1052259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447794" y="335699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709082" y="3356992"/>
            <a:ext cx="1059134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7768215" y="3363342"/>
            <a:ext cx="105225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604567" y="2897986"/>
            <a:ext cx="1052258" cy="303213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90120230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5656823" y="2897986"/>
            <a:ext cx="1052258" cy="303213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90120758</a:t>
            </a:r>
          </a:p>
        </p:txBody>
      </p:sp>
    </p:spTree>
    <p:extLst>
      <p:ext uri="{BB962C8B-B14F-4D97-AF65-F5344CB8AC3E}">
        <p14:creationId xmlns:p14="http://schemas.microsoft.com/office/powerpoint/2010/main" val="17856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44" grpId="0"/>
      <p:bldP spid="867347" grpId="0"/>
      <p:bldP spid="867350" grpId="0"/>
      <p:bldP spid="867353" grpId="0"/>
      <p:bldP spid="867355" grpId="0"/>
      <p:bldP spid="867356" grpId="0" animBg="1"/>
      <p:bldP spid="33" grpId="0"/>
      <p:bldP spid="45" grpId="0"/>
      <p:bldP spid="48" grpId="0"/>
      <p:bldP spid="51" grpId="0"/>
      <p:bldP spid="54" grpId="0"/>
      <p:bldP spid="55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Prefetching (2/2)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cheap to implement</a:t>
            </a:r>
          </a:p>
          <a:p>
            <a:pPr lvl="1"/>
            <a:r>
              <a:rPr lang="en-US" dirty="0"/>
              <a:t>Don’t need extra hardware to store patterns</a:t>
            </a:r>
          </a:p>
          <a:p>
            <a:r>
              <a:rPr lang="en-US" dirty="0"/>
              <a:t>Limited </a:t>
            </a:r>
            <a:r>
              <a:rPr lang="en-US" i="1" u="sng" dirty="0" err="1"/>
              <a:t>lookahead</a:t>
            </a:r>
            <a:r>
              <a:rPr lang="en-US" dirty="0"/>
              <a:t> makes timely prefetches hard</a:t>
            </a:r>
          </a:p>
          <a:p>
            <a:pPr lvl="1"/>
            <a:r>
              <a:rPr lang="en-US" dirty="0"/>
              <a:t>Can’t get next pointer until fetched data block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576" y="3968923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1211189" y="3968923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1666801" y="4195936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2120826" y="4424536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6" name="Text Box 10"/>
          <p:cNvSpPr txBox="1">
            <a:spLocks noChangeArrowheads="1"/>
          </p:cNvSpPr>
          <p:nvPr/>
        </p:nvSpPr>
        <p:spPr bwMode="auto">
          <a:xfrm>
            <a:off x="755577" y="3608883"/>
            <a:ext cx="165513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 Prefetcher:</a:t>
            </a:r>
          </a:p>
        </p:txBody>
      </p:sp>
      <p:sp>
        <p:nvSpPr>
          <p:cNvPr id="869387" name="Rectangle 11"/>
          <p:cNvSpPr>
            <a:spLocks noChangeArrowheads="1"/>
          </p:cNvSpPr>
          <p:nvPr/>
        </p:nvSpPr>
        <p:spPr bwMode="auto">
          <a:xfrm>
            <a:off x="755577" y="5338664"/>
            <a:ext cx="455613" cy="22701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69388" name="Rectangle 12"/>
          <p:cNvSpPr>
            <a:spLocks noChangeArrowheads="1"/>
          </p:cNvSpPr>
          <p:nvPr/>
        </p:nvSpPr>
        <p:spPr bwMode="auto">
          <a:xfrm>
            <a:off x="1211190" y="5338663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9" name="Rectangle 13"/>
          <p:cNvSpPr>
            <a:spLocks noChangeArrowheads="1"/>
          </p:cNvSpPr>
          <p:nvPr/>
        </p:nvSpPr>
        <p:spPr bwMode="auto">
          <a:xfrm>
            <a:off x="3335265" y="5565675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69390" name="Rectangle 14"/>
          <p:cNvSpPr>
            <a:spLocks noChangeArrowheads="1"/>
          </p:cNvSpPr>
          <p:nvPr/>
        </p:nvSpPr>
        <p:spPr bwMode="auto">
          <a:xfrm>
            <a:off x="3790877" y="5565675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91" name="Rectangle 15"/>
          <p:cNvSpPr>
            <a:spLocks noChangeArrowheads="1"/>
          </p:cNvSpPr>
          <p:nvPr/>
        </p:nvSpPr>
        <p:spPr bwMode="auto">
          <a:xfrm>
            <a:off x="5916540" y="5794275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69392" name="Rectangle 16"/>
          <p:cNvSpPr>
            <a:spLocks noChangeArrowheads="1"/>
          </p:cNvSpPr>
          <p:nvPr/>
        </p:nvSpPr>
        <p:spPr bwMode="auto">
          <a:xfrm>
            <a:off x="6372152" y="5794275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93" name="Text Box 17"/>
          <p:cNvSpPr txBox="1">
            <a:spLocks noChangeArrowheads="1"/>
          </p:cNvSpPr>
          <p:nvPr/>
        </p:nvSpPr>
        <p:spPr bwMode="auto">
          <a:xfrm>
            <a:off x="755577" y="4962654"/>
            <a:ext cx="17718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Pointer Prefetcher: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211189" y="4195936"/>
            <a:ext cx="454025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X+N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666801" y="4424536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X+2N</a:t>
            </a:r>
          </a:p>
        </p:txBody>
      </p:sp>
    </p:spTree>
    <p:extLst>
      <p:ext uri="{BB962C8B-B14F-4D97-AF65-F5344CB8AC3E}">
        <p14:creationId xmlns:p14="http://schemas.microsoft.com/office/powerpoint/2010/main" val="1244718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Pair-wise Temporal Correlation (1/2)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Accesses exhibit </a:t>
            </a:r>
            <a:r>
              <a:rPr lang="en-US" i="1" u="sng" dirty="0"/>
              <a:t>temporal correlation</a:t>
            </a:r>
          </a:p>
          <a:p>
            <a:pPr lvl="1"/>
            <a:r>
              <a:rPr lang="en-US" dirty="0"/>
              <a:t>If E followed D in the past </a:t>
            </a:r>
            <a:r>
              <a:rPr lang="en-US" dirty="0">
                <a:sym typeface="Wingdings" pitchFamily="2" charset="2"/>
              </a:rPr>
              <a:t> if we see D, prefetch E</a:t>
            </a:r>
            <a:endParaRPr lang="en-US" dirty="0"/>
          </a:p>
        </p:txBody>
      </p:sp>
      <p:sp>
        <p:nvSpPr>
          <p:cNvPr id="861188" name="Rectangle 4"/>
          <p:cNvSpPr>
            <a:spLocks noChangeArrowheads="1"/>
          </p:cNvSpPr>
          <p:nvPr/>
        </p:nvSpPr>
        <p:spPr bwMode="auto">
          <a:xfrm>
            <a:off x="1832224" y="3104206"/>
            <a:ext cx="1736238" cy="28162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1832224" y="2720514"/>
            <a:ext cx="17362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410696" y="3224857"/>
            <a:ext cx="33855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434509" y="3604270"/>
            <a:ext cx="28084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sp>
        <p:nvSpPr>
          <p:cNvPr id="861194" name="Text Box 10"/>
          <p:cNvSpPr txBox="1">
            <a:spLocks noChangeArrowheads="1"/>
          </p:cNvSpPr>
          <p:nvPr/>
        </p:nvSpPr>
        <p:spPr bwMode="auto">
          <a:xfrm>
            <a:off x="420221" y="3983682"/>
            <a:ext cx="3209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417046" y="4363095"/>
            <a:ext cx="3000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61196" name="Text Box 12"/>
          <p:cNvSpPr txBox="1">
            <a:spLocks noChangeArrowheads="1"/>
          </p:cNvSpPr>
          <p:nvPr/>
        </p:nvSpPr>
        <p:spPr bwMode="auto">
          <a:xfrm>
            <a:off x="418634" y="4742507"/>
            <a:ext cx="3305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61197" name="Text Box 13"/>
          <p:cNvSpPr txBox="1">
            <a:spLocks noChangeArrowheads="1"/>
          </p:cNvSpPr>
          <p:nvPr/>
        </p:nvSpPr>
        <p:spPr bwMode="auto">
          <a:xfrm>
            <a:off x="429746" y="5155257"/>
            <a:ext cx="28725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861207" name="Rectangle 23"/>
          <p:cNvSpPr>
            <a:spLocks noChangeArrowheads="1"/>
          </p:cNvSpPr>
          <p:nvPr/>
        </p:nvSpPr>
        <p:spPr bwMode="auto">
          <a:xfrm>
            <a:off x="2207424" y="3491556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861208" name="Rectangle 24"/>
          <p:cNvSpPr>
            <a:spLocks noChangeArrowheads="1"/>
          </p:cNvSpPr>
          <p:nvPr/>
        </p:nvSpPr>
        <p:spPr bwMode="auto">
          <a:xfrm>
            <a:off x="2207424" y="3931928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61209" name="Rectangle 25"/>
          <p:cNvSpPr>
            <a:spLocks noChangeArrowheads="1"/>
          </p:cNvSpPr>
          <p:nvPr/>
        </p:nvSpPr>
        <p:spPr bwMode="auto">
          <a:xfrm>
            <a:off x="2207424" y="4372301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61210" name="Rectangle 26"/>
          <p:cNvSpPr>
            <a:spLocks noChangeArrowheads="1"/>
          </p:cNvSpPr>
          <p:nvPr/>
        </p:nvSpPr>
        <p:spPr bwMode="auto">
          <a:xfrm>
            <a:off x="2207424" y="4812673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61211" name="Rectangle 27"/>
          <p:cNvSpPr>
            <a:spLocks noChangeArrowheads="1"/>
          </p:cNvSpPr>
          <p:nvPr/>
        </p:nvSpPr>
        <p:spPr bwMode="auto">
          <a:xfrm>
            <a:off x="2207424" y="5253046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1212" name="Rectangle 28"/>
          <p:cNvSpPr>
            <a:spLocks noChangeArrowheads="1"/>
          </p:cNvSpPr>
          <p:nvPr/>
        </p:nvSpPr>
        <p:spPr bwMode="auto">
          <a:xfrm>
            <a:off x="2207424" y="5693418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861213" name="AutoShape 29"/>
          <p:cNvCxnSpPr>
            <a:cxnSpLocks noChangeShapeType="1"/>
            <a:stCxn id="861190" idx="3"/>
          </p:cNvCxnSpPr>
          <p:nvPr/>
        </p:nvCxnSpPr>
        <p:spPr bwMode="auto">
          <a:xfrm>
            <a:off x="749251" y="3394134"/>
            <a:ext cx="1098133" cy="2109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4" name="AutoShape 30"/>
          <p:cNvCxnSpPr>
            <a:cxnSpLocks noChangeShapeType="1"/>
            <a:stCxn id="861192" idx="3"/>
          </p:cNvCxnSpPr>
          <p:nvPr/>
        </p:nvCxnSpPr>
        <p:spPr bwMode="auto">
          <a:xfrm>
            <a:off x="715356" y="3773547"/>
            <a:ext cx="1132028" cy="2718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5" name="AutoShape 31"/>
          <p:cNvCxnSpPr>
            <a:cxnSpLocks noChangeShapeType="1"/>
            <a:stCxn id="861194" idx="3"/>
          </p:cNvCxnSpPr>
          <p:nvPr/>
        </p:nvCxnSpPr>
        <p:spPr bwMode="auto">
          <a:xfrm>
            <a:off x="741143" y="4152959"/>
            <a:ext cx="1106241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6" name="AutoShape 32"/>
          <p:cNvCxnSpPr>
            <a:cxnSpLocks noChangeShapeType="1"/>
            <a:stCxn id="861195" idx="3"/>
          </p:cNvCxnSpPr>
          <p:nvPr/>
        </p:nvCxnSpPr>
        <p:spPr bwMode="auto">
          <a:xfrm>
            <a:off x="717128" y="4532372"/>
            <a:ext cx="1130256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7" name="AutoShape 33"/>
          <p:cNvCxnSpPr>
            <a:cxnSpLocks noChangeShapeType="1"/>
            <a:stCxn id="861196" idx="3"/>
          </p:cNvCxnSpPr>
          <p:nvPr/>
        </p:nvCxnSpPr>
        <p:spPr bwMode="auto">
          <a:xfrm>
            <a:off x="749174" y="4911784"/>
            <a:ext cx="1098210" cy="45476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8" name="AutoShape 34"/>
          <p:cNvCxnSpPr>
            <a:cxnSpLocks noChangeShapeType="1"/>
            <a:stCxn id="861197" idx="3"/>
          </p:cNvCxnSpPr>
          <p:nvPr/>
        </p:nvCxnSpPr>
        <p:spPr bwMode="auto">
          <a:xfrm>
            <a:off x="717005" y="5324534"/>
            <a:ext cx="1130379" cy="4823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38551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514433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0316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66198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42081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817963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cxnSp>
        <p:nvCxnSpPr>
          <p:cNvPr id="40" name="AutoShape 10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476492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1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5523750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2"/>
          <p:cNvCxnSpPr>
            <a:cxnSpLocks noChangeShapeType="1"/>
            <a:stCxn id="36" idx="3"/>
            <a:endCxn id="37" idx="1"/>
          </p:cNvCxnSpPr>
          <p:nvPr/>
        </p:nvCxnSpPr>
        <p:spPr bwMode="auto">
          <a:xfrm>
            <a:off x="628257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3"/>
          <p:cNvCxnSpPr>
            <a:cxnSpLocks noChangeShapeType="1"/>
            <a:stCxn id="37" idx="3"/>
            <a:endCxn id="38" idx="1"/>
          </p:cNvCxnSpPr>
          <p:nvPr/>
        </p:nvCxnSpPr>
        <p:spPr bwMode="auto">
          <a:xfrm>
            <a:off x="7041400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4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80022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380750" y="2852936"/>
            <a:ext cx="1795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Linked-list traversal</a:t>
            </a:r>
          </a:p>
        </p:txBody>
      </p: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4380750" y="4005064"/>
            <a:ext cx="2100263" cy="1622426"/>
            <a:chOff x="824" y="1473"/>
            <a:chExt cx="1323" cy="1022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1589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F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1350" y="1921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1589" y="1920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1589" y="2112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824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1063" y="2303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E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824" y="1473"/>
              <a:ext cx="132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Actual memory layout</a:t>
              </a:r>
            </a:p>
          </p:txBody>
        </p:sp>
      </p:grp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3193262" y="349076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3193262" y="393113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3193262" y="4371509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3193262" y="4811881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3193262" y="525225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3193262" y="569262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85" name="Rectangle 23"/>
          <p:cNvSpPr>
            <a:spLocks noChangeArrowheads="1"/>
          </p:cNvSpPr>
          <p:nvPr/>
        </p:nvSpPr>
        <p:spPr bwMode="auto">
          <a:xfrm>
            <a:off x="1832224" y="349076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1832224" y="393113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1832224" y="4371509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832224" y="4811881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1832224" y="525225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1832224" y="569262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use recursively to get more </a:t>
            </a:r>
            <a:r>
              <a:rPr lang="en-US" sz="3200" dirty="0" err="1">
                <a:solidFill>
                  <a:schemeClr val="bg1"/>
                </a:solidFill>
              </a:rPr>
              <a:t>lookahead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6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Pair-wise Temporal Correlation (2/2)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patterns more complex than linked lists</a:t>
            </a:r>
          </a:p>
          <a:p>
            <a:pPr lvl="1"/>
            <a:r>
              <a:rPr lang="en-US" dirty="0"/>
              <a:t>Can be represented by a </a:t>
            </a:r>
            <a:r>
              <a:rPr lang="en-US" i="1" u="sng" dirty="0"/>
              <a:t>Markov Model</a:t>
            </a:r>
          </a:p>
          <a:p>
            <a:pPr lvl="1"/>
            <a:r>
              <a:rPr lang="en-US" dirty="0"/>
              <a:t>Required tracking </a:t>
            </a:r>
            <a:r>
              <a:rPr lang="en-US" b="1" i="1" dirty="0"/>
              <a:t>multiple</a:t>
            </a:r>
            <a:r>
              <a:rPr lang="en-US" dirty="0"/>
              <a:t> potential successors</a:t>
            </a:r>
          </a:p>
          <a:p>
            <a:r>
              <a:rPr lang="en-US" dirty="0"/>
              <a:t>Number of candidates is called </a:t>
            </a:r>
            <a:r>
              <a:rPr lang="en-US" i="1" u="sng" dirty="0"/>
              <a:t>breadth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0955" y="3783054"/>
            <a:ext cx="4439077" cy="2166226"/>
            <a:chOff x="224270" y="2924944"/>
            <a:chExt cx="5869107" cy="2864065"/>
          </a:xfrm>
        </p:grpSpPr>
        <p:sp>
          <p:nvSpPr>
            <p:cNvPr id="1180676" name="Oval 4"/>
            <p:cNvSpPr>
              <a:spLocks noChangeArrowheads="1"/>
            </p:cNvSpPr>
            <p:nvPr/>
          </p:nvSpPr>
          <p:spPr bwMode="auto">
            <a:xfrm>
              <a:off x="1216869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80677" name="Oval 5"/>
            <p:cNvSpPr>
              <a:spLocks noChangeArrowheads="1"/>
            </p:cNvSpPr>
            <p:nvPr/>
          </p:nvSpPr>
          <p:spPr bwMode="auto">
            <a:xfrm>
              <a:off x="3120281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80678" name="Oval 6"/>
            <p:cNvSpPr>
              <a:spLocks noChangeArrowheads="1"/>
            </p:cNvSpPr>
            <p:nvPr/>
          </p:nvSpPr>
          <p:spPr bwMode="auto">
            <a:xfrm>
              <a:off x="4877644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80679" name="Oval 7"/>
            <p:cNvSpPr>
              <a:spLocks noChangeArrowheads="1"/>
            </p:cNvSpPr>
            <p:nvPr/>
          </p:nvSpPr>
          <p:spPr bwMode="auto">
            <a:xfrm>
              <a:off x="1216869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180680" name="Oval 8"/>
            <p:cNvSpPr>
              <a:spLocks noChangeArrowheads="1"/>
            </p:cNvSpPr>
            <p:nvPr/>
          </p:nvSpPr>
          <p:spPr bwMode="auto">
            <a:xfrm>
              <a:off x="3120281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1180681" name="Oval 9"/>
            <p:cNvSpPr>
              <a:spLocks noChangeArrowheads="1"/>
            </p:cNvSpPr>
            <p:nvPr/>
          </p:nvSpPr>
          <p:spPr bwMode="auto">
            <a:xfrm>
              <a:off x="4877644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cxnSp>
          <p:nvCxnSpPr>
            <p:cNvPr id="1180682" name="AutoShape 10"/>
            <p:cNvCxnSpPr>
              <a:cxnSpLocks noChangeShapeType="1"/>
            </p:cNvCxnSpPr>
            <p:nvPr/>
          </p:nvCxnSpPr>
          <p:spPr bwMode="auto">
            <a:xfrm rot="5400000" flipV="1">
              <a:off x="3348881" y="1903289"/>
              <a:ext cx="9525" cy="3228975"/>
            </a:xfrm>
            <a:prstGeom prst="curvedConnector3">
              <a:avLst>
                <a:gd name="adj1" fmla="val -256603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3" name="AutoShape 11"/>
            <p:cNvCxnSpPr>
              <a:cxnSpLocks noChangeShapeType="1"/>
              <a:stCxn id="1180676" idx="2"/>
              <a:endCxn id="1180676" idx="0"/>
            </p:cNvCxnSpPr>
            <p:nvPr/>
          </p:nvCxnSpPr>
          <p:spPr bwMode="auto">
            <a:xfrm rot="10800000" flipH="1">
              <a:off x="1216869" y="3436814"/>
              <a:ext cx="306388" cy="306388"/>
            </a:xfrm>
            <a:prstGeom prst="curvedConnector4">
              <a:avLst>
                <a:gd name="adj1" fmla="val -74611"/>
                <a:gd name="adj2" fmla="val 1746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6" name="AutoShape 14"/>
            <p:cNvCxnSpPr>
              <a:cxnSpLocks noChangeShapeType="1"/>
              <a:stCxn id="1180679" idx="0"/>
              <a:endCxn id="1180678" idx="3"/>
            </p:cNvCxnSpPr>
            <p:nvPr/>
          </p:nvCxnSpPr>
          <p:spPr bwMode="auto">
            <a:xfrm rot="5400000" flipH="1" flipV="1">
              <a:off x="2672607" y="2810500"/>
              <a:ext cx="1145426" cy="344412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7" name="AutoShape 15"/>
            <p:cNvCxnSpPr>
              <a:cxnSpLocks noChangeShapeType="1"/>
              <a:stCxn id="1180678" idx="4"/>
              <a:endCxn id="1180679" idx="7"/>
            </p:cNvCxnSpPr>
            <p:nvPr/>
          </p:nvCxnSpPr>
          <p:spPr bwMode="auto">
            <a:xfrm rot="5400000">
              <a:off x="2889256" y="2900239"/>
              <a:ext cx="1145426" cy="344412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8" name="AutoShape 16"/>
            <p:cNvCxnSpPr>
              <a:cxnSpLocks noChangeShapeType="1"/>
              <a:stCxn id="1180680" idx="3"/>
              <a:endCxn id="1180676" idx="2"/>
            </p:cNvCxnSpPr>
            <p:nvPr/>
          </p:nvCxnSpPr>
          <p:spPr bwMode="auto">
            <a:xfrm rot="5400000" flipH="1">
              <a:off x="1270890" y="3689182"/>
              <a:ext cx="1885110" cy="1993151"/>
            </a:xfrm>
            <a:prstGeom prst="curvedConnector4">
              <a:avLst>
                <a:gd name="adj1" fmla="val -18260"/>
                <a:gd name="adj2" fmla="val 1383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92" name="AutoShape 20"/>
            <p:cNvCxnSpPr>
              <a:cxnSpLocks noChangeShapeType="1"/>
              <a:stCxn id="1180681" idx="6"/>
              <a:endCxn id="1180681" idx="4"/>
            </p:cNvCxnSpPr>
            <p:nvPr/>
          </p:nvCxnSpPr>
          <p:spPr bwMode="auto">
            <a:xfrm flipH="1">
              <a:off x="5184032" y="5411664"/>
              <a:ext cx="306387" cy="306387"/>
            </a:xfrm>
            <a:prstGeom prst="curvedConnector4">
              <a:avLst>
                <a:gd name="adj1" fmla="val -74612"/>
                <a:gd name="adj2" fmla="val 1746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93" name="AutoShape 21"/>
            <p:cNvCxnSpPr>
              <a:cxnSpLocks noChangeShapeType="1"/>
            </p:cNvCxnSpPr>
            <p:nvPr/>
          </p:nvCxnSpPr>
          <p:spPr bwMode="auto">
            <a:xfrm rot="5400000">
              <a:off x="3856881" y="3859089"/>
              <a:ext cx="1112838" cy="1541462"/>
            </a:xfrm>
            <a:prstGeom prst="curvedConnector3">
              <a:avLst>
                <a:gd name="adj1" fmla="val 6718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80694" name="Text Box 22"/>
            <p:cNvSpPr txBox="1">
              <a:spLocks noChangeArrowheads="1"/>
            </p:cNvSpPr>
            <p:nvPr/>
          </p:nvSpPr>
          <p:spPr bwMode="auto">
            <a:xfrm>
              <a:off x="224270" y="542277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1.0</a:t>
              </a:r>
            </a:p>
          </p:txBody>
        </p:sp>
        <p:sp>
          <p:nvSpPr>
            <p:cNvPr id="1180695" name="Text Box 23"/>
            <p:cNvSpPr txBox="1">
              <a:spLocks noChangeArrowheads="1"/>
            </p:cNvSpPr>
            <p:nvPr/>
          </p:nvSpPr>
          <p:spPr bwMode="auto">
            <a:xfrm>
              <a:off x="2211150" y="537321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.33</a:t>
              </a:r>
            </a:p>
          </p:txBody>
        </p:sp>
        <p:sp>
          <p:nvSpPr>
            <p:cNvPr id="1180696" name="Text Box 24"/>
            <p:cNvSpPr txBox="1">
              <a:spLocks noChangeArrowheads="1"/>
            </p:cNvSpPr>
            <p:nvPr/>
          </p:nvSpPr>
          <p:spPr bwMode="auto">
            <a:xfrm>
              <a:off x="4098497" y="537321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.5</a:t>
              </a:r>
            </a:p>
          </p:txBody>
        </p:sp>
        <p:sp>
          <p:nvSpPr>
            <p:cNvPr id="1180697" name="Text Box 25"/>
            <p:cNvSpPr txBox="1">
              <a:spLocks noChangeArrowheads="1"/>
            </p:cNvSpPr>
            <p:nvPr/>
          </p:nvSpPr>
          <p:spPr bwMode="auto">
            <a:xfrm>
              <a:off x="5165298" y="4388520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698" name="Text Box 26"/>
            <p:cNvSpPr txBox="1">
              <a:spLocks noChangeArrowheads="1"/>
            </p:cNvSpPr>
            <p:nvPr/>
          </p:nvSpPr>
          <p:spPr bwMode="auto">
            <a:xfrm>
              <a:off x="4042332" y="336537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3333CC"/>
                  </a:solidFill>
                  <a:latin typeface="Arial" charset="0"/>
                </a:rPr>
                <a:t>1.0</a:t>
              </a:r>
            </a:p>
          </p:txBody>
        </p:sp>
        <p:sp>
          <p:nvSpPr>
            <p:cNvPr id="1180699" name="Text Box 27"/>
            <p:cNvSpPr txBox="1">
              <a:spLocks noChangeArrowheads="1"/>
            </p:cNvSpPr>
            <p:nvPr/>
          </p:nvSpPr>
          <p:spPr bwMode="auto">
            <a:xfrm>
              <a:off x="2268109" y="33653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</a:t>
              </a:r>
            </a:p>
          </p:txBody>
        </p:sp>
        <p:sp>
          <p:nvSpPr>
            <p:cNvPr id="1180700" name="Text Box 28"/>
            <p:cNvSpPr txBox="1">
              <a:spLocks noChangeArrowheads="1"/>
            </p:cNvSpPr>
            <p:nvPr/>
          </p:nvSpPr>
          <p:spPr bwMode="auto">
            <a:xfrm>
              <a:off x="599648" y="32129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701" name="Text Box 29"/>
            <p:cNvSpPr txBox="1">
              <a:spLocks noChangeArrowheads="1"/>
            </p:cNvSpPr>
            <p:nvPr/>
          </p:nvSpPr>
          <p:spPr bwMode="auto">
            <a:xfrm>
              <a:off x="2312503" y="4221088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.67</a:t>
              </a:r>
            </a:p>
          </p:txBody>
        </p:sp>
        <p:sp>
          <p:nvSpPr>
            <p:cNvPr id="1180702" name="Text Box 30"/>
            <p:cNvSpPr txBox="1">
              <a:spLocks noChangeArrowheads="1"/>
            </p:cNvSpPr>
            <p:nvPr/>
          </p:nvSpPr>
          <p:spPr bwMode="auto">
            <a:xfrm>
              <a:off x="3184097" y="4581128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</a:t>
              </a:r>
            </a:p>
          </p:txBody>
        </p:sp>
        <p:sp>
          <p:nvSpPr>
            <p:cNvPr id="1180703" name="Text Box 31"/>
            <p:cNvSpPr txBox="1">
              <a:spLocks noChangeArrowheads="1"/>
            </p:cNvSpPr>
            <p:nvPr/>
          </p:nvSpPr>
          <p:spPr bwMode="auto">
            <a:xfrm>
              <a:off x="5679670" y="54227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.5</a:t>
              </a:r>
            </a:p>
          </p:txBody>
        </p:sp>
        <p:sp>
          <p:nvSpPr>
            <p:cNvPr id="1180704" name="Text Box 32"/>
            <p:cNvSpPr txBox="1">
              <a:spLocks noChangeArrowheads="1"/>
            </p:cNvSpPr>
            <p:nvPr/>
          </p:nvSpPr>
          <p:spPr bwMode="auto">
            <a:xfrm>
              <a:off x="4206446" y="4760317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705" name="Text Box 33"/>
            <p:cNvSpPr txBox="1">
              <a:spLocks noChangeArrowheads="1"/>
            </p:cNvSpPr>
            <p:nvPr/>
          </p:nvSpPr>
          <p:spPr bwMode="auto">
            <a:xfrm>
              <a:off x="3146789" y="2924944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>
              <a:off x="1829644" y="3743202"/>
              <a:ext cx="1290637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>
              <a:off x="3733056" y="3747964"/>
              <a:ext cx="1144588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>
              <a:off x="5184032" y="4059114"/>
              <a:ext cx="0" cy="1055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11"/>
            <p:cNvCxnSpPr>
              <a:cxnSpLocks noChangeShapeType="1"/>
            </p:cNvCxnSpPr>
            <p:nvPr/>
          </p:nvCxnSpPr>
          <p:spPr bwMode="auto">
            <a:xfrm flipH="1" flipV="1">
              <a:off x="3733056" y="5416427"/>
              <a:ext cx="1144588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11"/>
            <p:cNvCxnSpPr>
              <a:cxnSpLocks noChangeShapeType="1"/>
            </p:cNvCxnSpPr>
            <p:nvPr/>
          </p:nvCxnSpPr>
          <p:spPr bwMode="auto">
            <a:xfrm>
              <a:off x="1828850" y="5411664"/>
              <a:ext cx="1290637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473596" y="3349079"/>
            <a:ext cx="2346876" cy="28162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6473596" y="3018438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036908" y="3469730"/>
            <a:ext cx="33855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5060721" y="3849143"/>
            <a:ext cx="28084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046433" y="4228555"/>
            <a:ext cx="3209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5043258" y="4607968"/>
            <a:ext cx="3000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5044846" y="4987380"/>
            <a:ext cx="3305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5055958" y="5400130"/>
            <a:ext cx="28725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cxnSp>
        <p:nvCxnSpPr>
          <p:cNvPr id="71" name="AutoShape 29"/>
          <p:cNvCxnSpPr>
            <a:cxnSpLocks noChangeShapeType="1"/>
            <a:stCxn id="59" idx="3"/>
          </p:cNvCxnSpPr>
          <p:nvPr/>
        </p:nvCxnSpPr>
        <p:spPr bwMode="auto">
          <a:xfrm>
            <a:off x="5375463" y="3639007"/>
            <a:ext cx="1098133" cy="2109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30"/>
          <p:cNvCxnSpPr>
            <a:cxnSpLocks noChangeShapeType="1"/>
            <a:stCxn id="60" idx="3"/>
          </p:cNvCxnSpPr>
          <p:nvPr/>
        </p:nvCxnSpPr>
        <p:spPr bwMode="auto">
          <a:xfrm>
            <a:off x="5341568" y="4018420"/>
            <a:ext cx="1132028" cy="2718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31"/>
          <p:cNvCxnSpPr>
            <a:cxnSpLocks noChangeShapeType="1"/>
            <a:stCxn id="61" idx="3"/>
          </p:cNvCxnSpPr>
          <p:nvPr/>
        </p:nvCxnSpPr>
        <p:spPr bwMode="auto">
          <a:xfrm>
            <a:off x="5367355" y="4397832"/>
            <a:ext cx="1106241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" name="AutoShape 32"/>
          <p:cNvCxnSpPr>
            <a:cxnSpLocks noChangeShapeType="1"/>
            <a:stCxn id="62" idx="3"/>
          </p:cNvCxnSpPr>
          <p:nvPr/>
        </p:nvCxnSpPr>
        <p:spPr bwMode="auto">
          <a:xfrm>
            <a:off x="5343340" y="4777245"/>
            <a:ext cx="1130256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3"/>
          <p:cNvCxnSpPr>
            <a:cxnSpLocks noChangeShapeType="1"/>
            <a:stCxn id="63" idx="3"/>
          </p:cNvCxnSpPr>
          <p:nvPr/>
        </p:nvCxnSpPr>
        <p:spPr bwMode="auto">
          <a:xfrm>
            <a:off x="5375386" y="5156657"/>
            <a:ext cx="1098210" cy="45476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4"/>
          <p:cNvCxnSpPr>
            <a:cxnSpLocks noChangeShapeType="1"/>
            <a:stCxn id="64" idx="3"/>
          </p:cNvCxnSpPr>
          <p:nvPr/>
        </p:nvCxnSpPr>
        <p:spPr bwMode="auto">
          <a:xfrm>
            <a:off x="5343217" y="5569407"/>
            <a:ext cx="1130379" cy="4823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6848796" y="3735637"/>
            <a:ext cx="985838" cy="2429667"/>
            <a:chOff x="6296720" y="3623186"/>
            <a:chExt cx="1361038" cy="2429667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6296720" y="362397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6296720" y="406435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6296720" y="4504723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6296720" y="4945095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6296720" y="538546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6296720" y="582584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7282558" y="362318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7282558" y="406355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7282558" y="4503931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7282558" y="4944303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7282558" y="538467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2" name="Rectangle 28"/>
            <p:cNvSpPr>
              <a:spLocks noChangeArrowheads="1"/>
            </p:cNvSpPr>
            <p:nvPr/>
          </p:nvSpPr>
          <p:spPr bwMode="auto">
            <a:xfrm>
              <a:off x="7282558" y="582504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34634" y="3735637"/>
            <a:ext cx="985838" cy="2429667"/>
            <a:chOff x="6296720" y="3623186"/>
            <a:chExt cx="1361038" cy="2429667"/>
          </a:xfrm>
        </p:grpSpPr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6296720" y="362397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93" name="Rectangle 24"/>
            <p:cNvSpPr>
              <a:spLocks noChangeArrowheads="1"/>
            </p:cNvSpPr>
            <p:nvPr/>
          </p:nvSpPr>
          <p:spPr bwMode="auto">
            <a:xfrm>
              <a:off x="6296720" y="406435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6296720" y="4504723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95" name="Rectangle 26"/>
            <p:cNvSpPr>
              <a:spLocks noChangeArrowheads="1"/>
            </p:cNvSpPr>
            <p:nvPr/>
          </p:nvSpPr>
          <p:spPr bwMode="auto">
            <a:xfrm>
              <a:off x="6296720" y="4945095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6" name="Rectangle 27"/>
            <p:cNvSpPr>
              <a:spLocks noChangeArrowheads="1"/>
            </p:cNvSpPr>
            <p:nvPr/>
          </p:nvSpPr>
          <p:spPr bwMode="auto">
            <a:xfrm>
              <a:off x="6296720" y="538546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6296720" y="582584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7282558" y="362318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7282558" y="406355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7282558" y="4503931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7282558" y="4944303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7282558" y="538467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7282558" y="582504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</p:grp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6473596" y="3735637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6473596" y="4176009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6473596" y="4616382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6473596" y="5056754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6473596" y="5497127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473596" y="5937499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Recursive breadth &amp; depth grows exponentially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1" name="Text Box 5"/>
          <p:cNvSpPr txBox="1">
            <a:spLocks noChangeArrowheads="1"/>
          </p:cNvSpPr>
          <p:nvPr/>
        </p:nvSpPr>
        <p:spPr bwMode="auto">
          <a:xfrm>
            <a:off x="1696338" y="3428564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Markov Model</a:t>
            </a:r>
          </a:p>
        </p:txBody>
      </p:sp>
    </p:spTree>
    <p:extLst>
      <p:ext uri="{BB962C8B-B14F-4D97-AF65-F5344CB8AC3E}">
        <p14:creationId xmlns:p14="http://schemas.microsoft.com/office/powerpoint/2010/main" val="230264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6894741" y="3384368"/>
            <a:ext cx="629587" cy="2492904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7425619" y="4400066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7425619" y="4952328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425619" y="3938561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7425619" y="5137703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7425619" y="4585441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7425619" y="5508453"/>
            <a:ext cx="96313" cy="18344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7428014" y="3569743"/>
            <a:ext cx="93918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Correlation History Length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Longer history enables more complex patterns</a:t>
            </a:r>
          </a:p>
          <a:p>
            <a:pPr lvl="1"/>
            <a:r>
              <a:rPr lang="en-US" dirty="0"/>
              <a:t>Use history hash for lookup</a:t>
            </a:r>
          </a:p>
          <a:p>
            <a:pPr lvl="1"/>
            <a:r>
              <a:rPr lang="en-US" dirty="0"/>
              <a:t>Increases training time</a:t>
            </a: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2501131" y="3864967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1894706" y="4320579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183756" y="4320579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1589906" y="4928592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2274119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2880544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86969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862219" name="AutoShape 11"/>
          <p:cNvCxnSpPr>
            <a:cxnSpLocks noChangeShapeType="1"/>
            <a:stCxn id="862212" idx="2"/>
            <a:endCxn id="862213" idx="0"/>
          </p:cNvCxnSpPr>
          <p:nvPr/>
        </p:nvCxnSpPr>
        <p:spPr bwMode="auto">
          <a:xfrm flipH="1">
            <a:off x="2009006" y="4093567"/>
            <a:ext cx="606425" cy="227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0" name="AutoShape 12"/>
          <p:cNvCxnSpPr>
            <a:cxnSpLocks noChangeShapeType="1"/>
            <a:stCxn id="862213" idx="2"/>
            <a:endCxn id="862215" idx="0"/>
          </p:cNvCxnSpPr>
          <p:nvPr/>
        </p:nvCxnSpPr>
        <p:spPr bwMode="auto">
          <a:xfrm flipH="1">
            <a:off x="1704206" y="4549179"/>
            <a:ext cx="30480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1" name="AutoShape 13"/>
          <p:cNvCxnSpPr>
            <a:cxnSpLocks noChangeShapeType="1"/>
            <a:stCxn id="862213" idx="2"/>
            <a:endCxn id="862216" idx="0"/>
          </p:cNvCxnSpPr>
          <p:nvPr/>
        </p:nvCxnSpPr>
        <p:spPr bwMode="auto">
          <a:xfrm>
            <a:off x="2009006" y="4549179"/>
            <a:ext cx="379413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2" name="AutoShape 14"/>
          <p:cNvCxnSpPr>
            <a:cxnSpLocks noChangeShapeType="1"/>
            <a:stCxn id="862212" idx="2"/>
            <a:endCxn id="862214" idx="0"/>
          </p:cNvCxnSpPr>
          <p:nvPr/>
        </p:nvCxnSpPr>
        <p:spPr bwMode="auto">
          <a:xfrm>
            <a:off x="2615431" y="4093567"/>
            <a:ext cx="682625" cy="227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3" name="AutoShape 15"/>
          <p:cNvCxnSpPr>
            <a:cxnSpLocks noChangeShapeType="1"/>
            <a:stCxn id="862214" idx="2"/>
            <a:endCxn id="862217" idx="0"/>
          </p:cNvCxnSpPr>
          <p:nvPr/>
        </p:nvCxnSpPr>
        <p:spPr bwMode="auto">
          <a:xfrm flipH="1">
            <a:off x="2994844" y="4549179"/>
            <a:ext cx="303212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4" name="AutoShape 16"/>
          <p:cNvCxnSpPr>
            <a:cxnSpLocks noChangeShapeType="1"/>
            <a:stCxn id="862214" idx="2"/>
            <a:endCxn id="862218" idx="0"/>
          </p:cNvCxnSpPr>
          <p:nvPr/>
        </p:nvCxnSpPr>
        <p:spPr bwMode="auto">
          <a:xfrm>
            <a:off x="3298056" y="4549179"/>
            <a:ext cx="303213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2226" name="Text Box 18"/>
          <p:cNvSpPr txBox="1">
            <a:spLocks noChangeArrowheads="1"/>
          </p:cNvSpPr>
          <p:nvPr/>
        </p:nvSpPr>
        <p:spPr bwMode="auto">
          <a:xfrm>
            <a:off x="928983" y="3384367"/>
            <a:ext cx="337130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DFS traversal: ABDBEBACFCGCA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57342" y="3477055"/>
            <a:ext cx="482805" cy="2400217"/>
            <a:chOff x="4576769" y="3654426"/>
            <a:chExt cx="303213" cy="1973263"/>
          </a:xfrm>
        </p:grpSpPr>
        <p:sp>
          <p:nvSpPr>
            <p:cNvPr id="862227" name="Rectangle 19"/>
            <p:cNvSpPr>
              <a:spLocks noChangeArrowheads="1"/>
            </p:cNvSpPr>
            <p:nvPr/>
          </p:nvSpPr>
          <p:spPr bwMode="auto">
            <a:xfrm>
              <a:off x="4576769" y="365442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28" name="Rectangle 20"/>
            <p:cNvSpPr>
              <a:spLocks noChangeArrowheads="1"/>
            </p:cNvSpPr>
            <p:nvPr/>
          </p:nvSpPr>
          <p:spPr bwMode="auto">
            <a:xfrm>
              <a:off x="4729169" y="365442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29" name="Rectangle 21"/>
            <p:cNvSpPr>
              <a:spLocks noChangeArrowheads="1"/>
            </p:cNvSpPr>
            <p:nvPr/>
          </p:nvSpPr>
          <p:spPr bwMode="auto">
            <a:xfrm>
              <a:off x="4576769" y="395763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0" name="Rectangle 22"/>
            <p:cNvSpPr>
              <a:spLocks noChangeArrowheads="1"/>
            </p:cNvSpPr>
            <p:nvPr/>
          </p:nvSpPr>
          <p:spPr bwMode="auto">
            <a:xfrm>
              <a:off x="4729169" y="395763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862231" name="Rectangle 23"/>
            <p:cNvSpPr>
              <a:spLocks noChangeArrowheads="1"/>
            </p:cNvSpPr>
            <p:nvPr/>
          </p:nvSpPr>
          <p:spPr bwMode="auto">
            <a:xfrm>
              <a:off x="4576769" y="42608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862232" name="Rectangle 24"/>
            <p:cNvSpPr>
              <a:spLocks noChangeArrowheads="1"/>
            </p:cNvSpPr>
            <p:nvPr/>
          </p:nvSpPr>
          <p:spPr bwMode="auto">
            <a:xfrm>
              <a:off x="4729169" y="42608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3" name="Rectangle 25"/>
            <p:cNvSpPr>
              <a:spLocks noChangeArrowheads="1"/>
            </p:cNvSpPr>
            <p:nvPr/>
          </p:nvSpPr>
          <p:spPr bwMode="auto">
            <a:xfrm>
              <a:off x="4576769" y="45656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4" name="Rectangle 26"/>
            <p:cNvSpPr>
              <a:spLocks noChangeArrowheads="1"/>
            </p:cNvSpPr>
            <p:nvPr/>
          </p:nvSpPr>
          <p:spPr bwMode="auto">
            <a:xfrm>
              <a:off x="4729169" y="45656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862235" name="Rectangle 27"/>
            <p:cNvSpPr>
              <a:spLocks noChangeArrowheads="1"/>
            </p:cNvSpPr>
            <p:nvPr/>
          </p:nvSpPr>
          <p:spPr bwMode="auto">
            <a:xfrm>
              <a:off x="4576769" y="4868864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862236" name="Rectangle 28"/>
            <p:cNvSpPr>
              <a:spLocks noChangeArrowheads="1"/>
            </p:cNvSpPr>
            <p:nvPr/>
          </p:nvSpPr>
          <p:spPr bwMode="auto">
            <a:xfrm>
              <a:off x="4729169" y="4868864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7" name="Rectangle 29"/>
            <p:cNvSpPr>
              <a:spLocks noChangeArrowheads="1"/>
            </p:cNvSpPr>
            <p:nvPr/>
          </p:nvSpPr>
          <p:spPr bwMode="auto">
            <a:xfrm>
              <a:off x="4576769" y="517207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8" name="Rectangle 30"/>
            <p:cNvSpPr>
              <a:spLocks noChangeArrowheads="1"/>
            </p:cNvSpPr>
            <p:nvPr/>
          </p:nvSpPr>
          <p:spPr bwMode="auto">
            <a:xfrm>
              <a:off x="4729169" y="517207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39" name="Rectangle 31"/>
            <p:cNvSpPr>
              <a:spLocks noChangeArrowheads="1"/>
            </p:cNvSpPr>
            <p:nvPr/>
          </p:nvSpPr>
          <p:spPr bwMode="auto">
            <a:xfrm>
              <a:off x="4576769" y="547528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40" name="Rectangle 32"/>
            <p:cNvSpPr>
              <a:spLocks noChangeArrowheads="1"/>
            </p:cNvSpPr>
            <p:nvPr/>
          </p:nvSpPr>
          <p:spPr bwMode="auto">
            <a:xfrm>
              <a:off x="4729169" y="547528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7042760" y="4400067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62242" name="AutoShape 34"/>
          <p:cNvCxnSpPr>
            <a:cxnSpLocks noChangeShapeType="1"/>
            <a:stCxn id="862228" idx="3"/>
          </p:cNvCxnSpPr>
          <p:nvPr/>
        </p:nvCxnSpPr>
        <p:spPr bwMode="auto">
          <a:xfrm>
            <a:off x="5640147" y="3569743"/>
            <a:ext cx="1254594" cy="92301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7042760" y="4952329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862244" name="AutoShape 36"/>
          <p:cNvCxnSpPr>
            <a:cxnSpLocks noChangeShapeType="1"/>
            <a:stCxn id="862230" idx="3"/>
          </p:cNvCxnSpPr>
          <p:nvPr/>
        </p:nvCxnSpPr>
        <p:spPr bwMode="auto">
          <a:xfrm>
            <a:off x="5640147" y="3938562"/>
            <a:ext cx="1254594" cy="110645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5" name="Rectangle 37"/>
          <p:cNvSpPr>
            <a:spLocks noChangeArrowheads="1"/>
          </p:cNvSpPr>
          <p:nvPr/>
        </p:nvSpPr>
        <p:spPr bwMode="auto">
          <a:xfrm>
            <a:off x="7042760" y="3938561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cxnSp>
        <p:nvCxnSpPr>
          <p:cNvPr id="862246" name="AutoShape 38"/>
          <p:cNvCxnSpPr>
            <a:cxnSpLocks noChangeShapeType="1"/>
            <a:stCxn id="862232" idx="3"/>
          </p:cNvCxnSpPr>
          <p:nvPr/>
        </p:nvCxnSpPr>
        <p:spPr bwMode="auto">
          <a:xfrm flipV="1">
            <a:off x="5640147" y="4031249"/>
            <a:ext cx="1254594" cy="2761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7042760" y="5137704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862248" name="AutoShape 40"/>
          <p:cNvCxnSpPr>
            <a:cxnSpLocks noChangeShapeType="1"/>
            <a:stCxn id="862234" idx="3"/>
          </p:cNvCxnSpPr>
          <p:nvPr/>
        </p:nvCxnSpPr>
        <p:spPr bwMode="auto">
          <a:xfrm>
            <a:off x="5640147" y="4678129"/>
            <a:ext cx="1254594" cy="552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7042760" y="4585442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cxnSp>
        <p:nvCxnSpPr>
          <p:cNvPr id="862250" name="AutoShape 42"/>
          <p:cNvCxnSpPr>
            <a:cxnSpLocks noChangeShapeType="1"/>
            <a:stCxn id="862236" idx="3"/>
          </p:cNvCxnSpPr>
          <p:nvPr/>
        </p:nvCxnSpPr>
        <p:spPr bwMode="auto">
          <a:xfrm flipV="1">
            <a:off x="5640147" y="4678129"/>
            <a:ext cx="1254594" cy="36881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51" name="Rectangle 43"/>
          <p:cNvSpPr>
            <a:spLocks noChangeArrowheads="1"/>
          </p:cNvSpPr>
          <p:nvPr/>
        </p:nvSpPr>
        <p:spPr bwMode="auto">
          <a:xfrm>
            <a:off x="7042760" y="5508453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862252" name="AutoShape 44"/>
          <p:cNvCxnSpPr>
            <a:cxnSpLocks noChangeShapeType="1"/>
            <a:stCxn id="862238" idx="3"/>
          </p:cNvCxnSpPr>
          <p:nvPr/>
        </p:nvCxnSpPr>
        <p:spPr bwMode="auto">
          <a:xfrm>
            <a:off x="5640147" y="5415766"/>
            <a:ext cx="1254594" cy="185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53" name="Rectangle 45"/>
          <p:cNvSpPr>
            <a:spLocks noChangeArrowheads="1"/>
          </p:cNvSpPr>
          <p:nvPr/>
        </p:nvSpPr>
        <p:spPr bwMode="auto">
          <a:xfrm>
            <a:off x="7042760" y="3569743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862254" name="AutoShape 46"/>
          <p:cNvCxnSpPr>
            <a:cxnSpLocks noChangeShapeType="1"/>
            <a:stCxn id="862240" idx="3"/>
          </p:cNvCxnSpPr>
          <p:nvPr/>
        </p:nvCxnSpPr>
        <p:spPr bwMode="auto">
          <a:xfrm flipV="1">
            <a:off x="5640147" y="3662430"/>
            <a:ext cx="1254594" cy="212215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6898954" y="4400067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6898954" y="4952329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6898250" y="3938561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898954" y="5137704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6898954" y="4585442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43"/>
          <p:cNvSpPr>
            <a:spLocks noChangeArrowheads="1"/>
          </p:cNvSpPr>
          <p:nvPr/>
        </p:nvSpPr>
        <p:spPr bwMode="auto">
          <a:xfrm>
            <a:off x="6898954" y="5508453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898250" y="3569743"/>
            <a:ext cx="148019" cy="1853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Much better accuracy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sz="3200" dirty="0">
                <a:solidFill>
                  <a:schemeClr val="bg1"/>
                </a:solidFill>
              </a:rPr>
              <a:t>, exponential storage cost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5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" name="Rectangle 13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Correlation (1/2)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229600" cy="1665312"/>
          </a:xfrm>
        </p:spPr>
        <p:txBody>
          <a:bodyPr>
            <a:normAutofit/>
          </a:bodyPr>
          <a:lstStyle/>
          <a:p>
            <a:r>
              <a:rPr lang="en-US" dirty="0"/>
              <a:t>Irregular layout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non-strided</a:t>
            </a:r>
          </a:p>
          <a:p>
            <a:r>
              <a:rPr lang="en-US" dirty="0"/>
              <a:t>Sparse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can’t capture with cache blocks</a:t>
            </a:r>
          </a:p>
          <a:p>
            <a:r>
              <a:rPr lang="en-US" dirty="0"/>
              <a:t>But, repetitive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predict to improve MLP</a:t>
            </a:r>
          </a:p>
        </p:txBody>
      </p:sp>
      <p:sp>
        <p:nvSpPr>
          <p:cNvPr id="9219" name="AutoShape 107"/>
          <p:cNvSpPr>
            <a:spLocks noChangeArrowheads="1"/>
          </p:cNvSpPr>
          <p:nvPr/>
        </p:nvSpPr>
        <p:spPr bwMode="auto">
          <a:xfrm>
            <a:off x="7391400" y="13716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AutoShape 62"/>
          <p:cNvSpPr>
            <a:spLocks noChangeArrowheads="1"/>
          </p:cNvSpPr>
          <p:nvPr/>
        </p:nvSpPr>
        <p:spPr bwMode="auto">
          <a:xfrm>
            <a:off x="7391400" y="41148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124200" y="1752600"/>
            <a:ext cx="2133600" cy="2286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1763688" y="1306513"/>
            <a:ext cx="47525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 dirty="0"/>
              <a:t>Database Page in Memory (8kB)</a:t>
            </a:r>
          </a:p>
        </p:txBody>
      </p:sp>
      <p:sp>
        <p:nvSpPr>
          <p:cNvPr id="9242" name="Arc 25"/>
          <p:cNvSpPr>
            <a:spLocks/>
          </p:cNvSpPr>
          <p:nvPr/>
        </p:nvSpPr>
        <p:spPr bwMode="auto">
          <a:xfrm flipH="1" flipV="1">
            <a:off x="4114800" y="33528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91329076 w 21600"/>
              <a:gd name="T3" fmla="*/ 325275598 h 21600"/>
              <a:gd name="T4" fmla="*/ 0 w 21600"/>
              <a:gd name="T5" fmla="*/ 32527559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rc 26"/>
          <p:cNvSpPr>
            <a:spLocks/>
          </p:cNvSpPr>
          <p:nvPr/>
        </p:nvSpPr>
        <p:spPr bwMode="auto">
          <a:xfrm flipH="1" flipV="1">
            <a:off x="3733800" y="3276600"/>
            <a:ext cx="12954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485542386 h 21600"/>
              <a:gd name="T4" fmla="*/ 0 w 21600"/>
              <a:gd name="T5" fmla="*/ 485542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rc 27"/>
          <p:cNvSpPr>
            <a:spLocks/>
          </p:cNvSpPr>
          <p:nvPr/>
        </p:nvSpPr>
        <p:spPr bwMode="auto">
          <a:xfrm rot="5400000" flipH="1" flipV="1">
            <a:off x="3810000" y="2743200"/>
            <a:ext cx="457200" cy="609600"/>
          </a:xfrm>
          <a:custGeom>
            <a:avLst/>
            <a:gdLst>
              <a:gd name="T0" fmla="*/ 0 w 21600"/>
              <a:gd name="T1" fmla="*/ 0 h 21600"/>
              <a:gd name="T2" fmla="*/ 204838141 w 21600"/>
              <a:gd name="T3" fmla="*/ 485542386 h 21600"/>
              <a:gd name="T4" fmla="*/ 0 w 21600"/>
              <a:gd name="T5" fmla="*/ 485542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Arc 28"/>
          <p:cNvSpPr>
            <a:spLocks/>
          </p:cNvSpPr>
          <p:nvPr/>
        </p:nvSpPr>
        <p:spPr bwMode="auto">
          <a:xfrm flipH="1" flipV="1">
            <a:off x="3429000" y="3048000"/>
            <a:ext cx="17526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Arc 29"/>
          <p:cNvSpPr>
            <a:spLocks/>
          </p:cNvSpPr>
          <p:nvPr/>
        </p:nvSpPr>
        <p:spPr bwMode="auto">
          <a:xfrm rot="5400000" flipH="1" flipV="1">
            <a:off x="3314700" y="2476500"/>
            <a:ext cx="685800" cy="457200"/>
          </a:xfrm>
          <a:custGeom>
            <a:avLst/>
            <a:gdLst>
              <a:gd name="T0" fmla="*/ 0 w 21600"/>
              <a:gd name="T1" fmla="*/ 0 h 21600"/>
              <a:gd name="T2" fmla="*/ 691329076 w 21600"/>
              <a:gd name="T3" fmla="*/ 204838141 h 21600"/>
              <a:gd name="T4" fmla="*/ 0 w 21600"/>
              <a:gd name="T5" fmla="*/ 204838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>
            <a:off x="5334000" y="1752600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 flipV="1">
            <a:off x="5334000" y="3276600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2"/>
          <p:cNvSpPr>
            <a:spLocks noChangeArrowheads="1"/>
          </p:cNvSpPr>
          <p:nvPr/>
        </p:nvSpPr>
        <p:spPr bwMode="auto">
          <a:xfrm>
            <a:off x="7391400" y="2514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124200" y="17526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3276600" y="17526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51054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49530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48006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4648200" y="3810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4495800" y="3810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38862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43434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4495800" y="22098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43434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46482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4495800" y="2667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4953000" y="2667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40386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4191000" y="31242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43434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4648200" y="31242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1" name="Rectangle 65"/>
          <p:cNvSpPr>
            <a:spLocks noChangeArrowheads="1"/>
          </p:cNvSpPr>
          <p:nvPr/>
        </p:nvSpPr>
        <p:spPr bwMode="auto">
          <a:xfrm>
            <a:off x="4038600" y="22098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2" name="Rectangle 66"/>
          <p:cNvSpPr>
            <a:spLocks noChangeArrowheads="1"/>
          </p:cNvSpPr>
          <p:nvPr/>
        </p:nvSpPr>
        <p:spPr bwMode="auto">
          <a:xfrm>
            <a:off x="41910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3" name="Rectangle 67"/>
          <p:cNvSpPr>
            <a:spLocks noChangeArrowheads="1"/>
          </p:cNvSpPr>
          <p:nvPr/>
        </p:nvSpPr>
        <p:spPr bwMode="auto">
          <a:xfrm>
            <a:off x="48006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4" name="Rectangle 68"/>
          <p:cNvSpPr>
            <a:spLocks noChangeArrowheads="1"/>
          </p:cNvSpPr>
          <p:nvPr/>
        </p:nvSpPr>
        <p:spPr bwMode="auto">
          <a:xfrm>
            <a:off x="44958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5" name="Rectangle 69"/>
          <p:cNvSpPr>
            <a:spLocks noChangeArrowheads="1"/>
          </p:cNvSpPr>
          <p:nvPr/>
        </p:nvSpPr>
        <p:spPr bwMode="auto">
          <a:xfrm>
            <a:off x="7391400" y="3276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7" name="Rectangle 81"/>
          <p:cNvSpPr>
            <a:spLocks noChangeArrowheads="1"/>
          </p:cNvSpPr>
          <p:nvPr/>
        </p:nvSpPr>
        <p:spPr bwMode="auto">
          <a:xfrm>
            <a:off x="7391400" y="1752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9" name="Rectangle 93"/>
          <p:cNvSpPr>
            <a:spLocks noChangeArrowheads="1"/>
          </p:cNvSpPr>
          <p:nvPr/>
        </p:nvSpPr>
        <p:spPr bwMode="auto">
          <a:xfrm>
            <a:off x="7391400" y="4038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0" name="Rectangle 33"/>
          <p:cNvSpPr>
            <a:spLocks noChangeArrowheads="1"/>
          </p:cNvSpPr>
          <p:nvPr/>
        </p:nvSpPr>
        <p:spPr bwMode="auto">
          <a:xfrm>
            <a:off x="7391400" y="2514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1" name="Rectangle 34"/>
          <p:cNvSpPr>
            <a:spLocks noChangeArrowheads="1"/>
          </p:cNvSpPr>
          <p:nvPr/>
        </p:nvSpPr>
        <p:spPr bwMode="auto">
          <a:xfrm>
            <a:off x="7467600" y="2514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2" name="Rectangle 35"/>
          <p:cNvSpPr>
            <a:spLocks noChangeArrowheads="1"/>
          </p:cNvSpPr>
          <p:nvPr/>
        </p:nvSpPr>
        <p:spPr bwMode="auto">
          <a:xfrm>
            <a:off x="7848600" y="2667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3" name="Rectangle 36"/>
          <p:cNvSpPr>
            <a:spLocks noChangeArrowheads="1"/>
          </p:cNvSpPr>
          <p:nvPr/>
        </p:nvSpPr>
        <p:spPr bwMode="auto">
          <a:xfrm>
            <a:off x="8077200" y="2667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4" name="Rectangle 37"/>
          <p:cNvSpPr>
            <a:spLocks noChangeArrowheads="1"/>
          </p:cNvSpPr>
          <p:nvPr/>
        </p:nvSpPr>
        <p:spPr bwMode="auto">
          <a:xfrm>
            <a:off x="8077200" y="2819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5" name="Rectangle 38"/>
          <p:cNvSpPr>
            <a:spLocks noChangeArrowheads="1"/>
          </p:cNvSpPr>
          <p:nvPr/>
        </p:nvSpPr>
        <p:spPr bwMode="auto">
          <a:xfrm>
            <a:off x="8305800" y="2819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6" name="Rectangle 39"/>
          <p:cNvSpPr>
            <a:spLocks noChangeArrowheads="1"/>
          </p:cNvSpPr>
          <p:nvPr/>
        </p:nvSpPr>
        <p:spPr bwMode="auto">
          <a:xfrm>
            <a:off x="8153400" y="2971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7924800" y="2971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8382000" y="3200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9" name="Rectangle 42"/>
          <p:cNvSpPr>
            <a:spLocks noChangeArrowheads="1"/>
          </p:cNvSpPr>
          <p:nvPr/>
        </p:nvSpPr>
        <p:spPr bwMode="auto">
          <a:xfrm>
            <a:off x="8305800" y="3200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0" name="Rectangle 43"/>
          <p:cNvSpPr>
            <a:spLocks noChangeArrowheads="1"/>
          </p:cNvSpPr>
          <p:nvPr/>
        </p:nvSpPr>
        <p:spPr bwMode="auto">
          <a:xfrm>
            <a:off x="8229600" y="3200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6" name="Rectangle 70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7" name="Rectangle 71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8" name="Rectangle 72"/>
          <p:cNvSpPr>
            <a:spLocks noChangeArrowheads="1"/>
          </p:cNvSpPr>
          <p:nvPr/>
        </p:nvSpPr>
        <p:spPr bwMode="auto">
          <a:xfrm>
            <a:off x="76962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9" name="Rectangle 73"/>
          <p:cNvSpPr>
            <a:spLocks noChangeArrowheads="1"/>
          </p:cNvSpPr>
          <p:nvPr/>
        </p:nvSpPr>
        <p:spPr bwMode="auto">
          <a:xfrm>
            <a:off x="77724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0" name="Rectangle 74"/>
          <p:cNvSpPr>
            <a:spLocks noChangeArrowheads="1"/>
          </p:cNvSpPr>
          <p:nvPr/>
        </p:nvSpPr>
        <p:spPr bwMode="auto">
          <a:xfrm>
            <a:off x="73914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1" name="Rectangle 75"/>
          <p:cNvSpPr>
            <a:spLocks noChangeArrowheads="1"/>
          </p:cNvSpPr>
          <p:nvPr/>
        </p:nvSpPr>
        <p:spPr bwMode="auto">
          <a:xfrm>
            <a:off x="76200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2" name="Rectangle 76"/>
          <p:cNvSpPr>
            <a:spLocks noChangeArrowheads="1"/>
          </p:cNvSpPr>
          <p:nvPr/>
        </p:nvSpPr>
        <p:spPr bwMode="auto">
          <a:xfrm>
            <a:off x="83820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3" name="Rectangle 77"/>
          <p:cNvSpPr>
            <a:spLocks noChangeArrowheads="1"/>
          </p:cNvSpPr>
          <p:nvPr/>
        </p:nvSpPr>
        <p:spPr bwMode="auto">
          <a:xfrm>
            <a:off x="81534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4" name="Rectangle 78"/>
          <p:cNvSpPr>
            <a:spLocks noChangeArrowheads="1"/>
          </p:cNvSpPr>
          <p:nvPr/>
        </p:nvSpPr>
        <p:spPr bwMode="auto">
          <a:xfrm>
            <a:off x="8382000" y="3962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5" name="Rectangle 79"/>
          <p:cNvSpPr>
            <a:spLocks noChangeArrowheads="1"/>
          </p:cNvSpPr>
          <p:nvPr/>
        </p:nvSpPr>
        <p:spPr bwMode="auto">
          <a:xfrm>
            <a:off x="8305800" y="3962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6" name="Rectangle 80"/>
          <p:cNvSpPr>
            <a:spLocks noChangeArrowheads="1"/>
          </p:cNvSpPr>
          <p:nvPr/>
        </p:nvSpPr>
        <p:spPr bwMode="auto">
          <a:xfrm>
            <a:off x="8229600" y="3962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8" name="Rectangle 82"/>
          <p:cNvSpPr>
            <a:spLocks noChangeArrowheads="1"/>
          </p:cNvSpPr>
          <p:nvPr/>
        </p:nvSpPr>
        <p:spPr bwMode="auto">
          <a:xfrm>
            <a:off x="7391400" y="1752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9" name="Rectangle 83"/>
          <p:cNvSpPr>
            <a:spLocks noChangeArrowheads="1"/>
          </p:cNvSpPr>
          <p:nvPr/>
        </p:nvSpPr>
        <p:spPr bwMode="auto">
          <a:xfrm>
            <a:off x="7467600" y="1752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0" name="Rectangle 84"/>
          <p:cNvSpPr>
            <a:spLocks noChangeArrowheads="1"/>
          </p:cNvSpPr>
          <p:nvPr/>
        </p:nvSpPr>
        <p:spPr bwMode="auto">
          <a:xfrm>
            <a:off x="7848600" y="1905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1" name="Rectangle 85"/>
          <p:cNvSpPr>
            <a:spLocks noChangeArrowheads="1"/>
          </p:cNvSpPr>
          <p:nvPr/>
        </p:nvSpPr>
        <p:spPr bwMode="auto">
          <a:xfrm>
            <a:off x="8077200" y="1905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2" name="Rectangle 86"/>
          <p:cNvSpPr>
            <a:spLocks noChangeArrowheads="1"/>
          </p:cNvSpPr>
          <p:nvPr/>
        </p:nvSpPr>
        <p:spPr bwMode="auto">
          <a:xfrm>
            <a:off x="8077200" y="2057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3" name="Rectangle 87"/>
          <p:cNvSpPr>
            <a:spLocks noChangeArrowheads="1"/>
          </p:cNvSpPr>
          <p:nvPr/>
        </p:nvSpPr>
        <p:spPr bwMode="auto">
          <a:xfrm>
            <a:off x="8305800" y="2057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4" name="Rectangle 88"/>
          <p:cNvSpPr>
            <a:spLocks noChangeArrowheads="1"/>
          </p:cNvSpPr>
          <p:nvPr/>
        </p:nvSpPr>
        <p:spPr bwMode="auto">
          <a:xfrm>
            <a:off x="8153400" y="2209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5" name="Rectangle 89"/>
          <p:cNvSpPr>
            <a:spLocks noChangeArrowheads="1"/>
          </p:cNvSpPr>
          <p:nvPr/>
        </p:nvSpPr>
        <p:spPr bwMode="auto">
          <a:xfrm>
            <a:off x="7924800" y="2209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6" name="Rectangle 90"/>
          <p:cNvSpPr>
            <a:spLocks noChangeArrowheads="1"/>
          </p:cNvSpPr>
          <p:nvPr/>
        </p:nvSpPr>
        <p:spPr bwMode="auto">
          <a:xfrm>
            <a:off x="8382000" y="2438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7" name="Rectangle 91"/>
          <p:cNvSpPr>
            <a:spLocks noChangeArrowheads="1"/>
          </p:cNvSpPr>
          <p:nvPr/>
        </p:nvSpPr>
        <p:spPr bwMode="auto">
          <a:xfrm>
            <a:off x="8305800" y="2438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8" name="Rectangle 92"/>
          <p:cNvSpPr>
            <a:spLocks noChangeArrowheads="1"/>
          </p:cNvSpPr>
          <p:nvPr/>
        </p:nvSpPr>
        <p:spPr bwMode="auto">
          <a:xfrm>
            <a:off x="8229600" y="2438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0" name="Rectangle 94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1" name="Rectangle 95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2" name="Rectangle 96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3" name="Rectangle 97"/>
          <p:cNvSpPr>
            <a:spLocks noChangeArrowheads="1"/>
          </p:cNvSpPr>
          <p:nvPr/>
        </p:nvSpPr>
        <p:spPr bwMode="auto">
          <a:xfrm>
            <a:off x="8077200" y="4191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4" name="Rectangle 98"/>
          <p:cNvSpPr>
            <a:spLocks noChangeArrowheads="1"/>
          </p:cNvSpPr>
          <p:nvPr/>
        </p:nvSpPr>
        <p:spPr bwMode="auto">
          <a:xfrm>
            <a:off x="8077200" y="4343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5" name="Rectangle 99"/>
          <p:cNvSpPr>
            <a:spLocks noChangeArrowheads="1"/>
          </p:cNvSpPr>
          <p:nvPr/>
        </p:nvSpPr>
        <p:spPr bwMode="auto">
          <a:xfrm>
            <a:off x="8305800" y="4343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6" name="Rectangle 100"/>
          <p:cNvSpPr>
            <a:spLocks noChangeArrowheads="1"/>
          </p:cNvSpPr>
          <p:nvPr/>
        </p:nvSpPr>
        <p:spPr bwMode="auto">
          <a:xfrm>
            <a:off x="8153400" y="4495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7" name="Rectangle 101"/>
          <p:cNvSpPr>
            <a:spLocks noChangeArrowheads="1"/>
          </p:cNvSpPr>
          <p:nvPr/>
        </p:nvSpPr>
        <p:spPr bwMode="auto">
          <a:xfrm>
            <a:off x="7924800" y="4495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8" name="Rectangle 102"/>
          <p:cNvSpPr>
            <a:spLocks noChangeArrowheads="1"/>
          </p:cNvSpPr>
          <p:nvPr/>
        </p:nvSpPr>
        <p:spPr bwMode="auto">
          <a:xfrm>
            <a:off x="8382000" y="4724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9" name="Rectangle 103"/>
          <p:cNvSpPr>
            <a:spLocks noChangeArrowheads="1"/>
          </p:cNvSpPr>
          <p:nvPr/>
        </p:nvSpPr>
        <p:spPr bwMode="auto">
          <a:xfrm>
            <a:off x="8305800" y="4724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0" name="Rectangle 104"/>
          <p:cNvSpPr>
            <a:spLocks noChangeArrowheads="1"/>
          </p:cNvSpPr>
          <p:nvPr/>
        </p:nvSpPr>
        <p:spPr bwMode="auto">
          <a:xfrm>
            <a:off x="8229600" y="4724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1" name="Rectangle 105"/>
          <p:cNvSpPr>
            <a:spLocks noChangeArrowheads="1"/>
          </p:cNvSpPr>
          <p:nvPr/>
        </p:nvSpPr>
        <p:spPr bwMode="auto">
          <a:xfrm>
            <a:off x="7391400" y="4808801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2" name="Rectangle 106"/>
          <p:cNvSpPr>
            <a:spLocks noChangeArrowheads="1"/>
          </p:cNvSpPr>
          <p:nvPr/>
        </p:nvSpPr>
        <p:spPr bwMode="auto">
          <a:xfrm>
            <a:off x="7467600" y="4808801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3" name="Rectangle 108"/>
          <p:cNvSpPr>
            <a:spLocks noChangeArrowheads="1"/>
          </p:cNvSpPr>
          <p:nvPr/>
        </p:nvSpPr>
        <p:spPr bwMode="auto">
          <a:xfrm>
            <a:off x="8382000" y="1676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4" name="Rectangle 109"/>
          <p:cNvSpPr>
            <a:spLocks noChangeArrowheads="1"/>
          </p:cNvSpPr>
          <p:nvPr/>
        </p:nvSpPr>
        <p:spPr bwMode="auto">
          <a:xfrm>
            <a:off x="8305800" y="1676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5" name="Rectangle 110"/>
          <p:cNvSpPr>
            <a:spLocks noChangeArrowheads="1"/>
          </p:cNvSpPr>
          <p:nvPr/>
        </p:nvSpPr>
        <p:spPr bwMode="auto">
          <a:xfrm>
            <a:off x="8229600" y="1676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6" name="Rectangle 111"/>
          <p:cNvSpPr>
            <a:spLocks noChangeArrowheads="1"/>
          </p:cNvSpPr>
          <p:nvPr/>
        </p:nvSpPr>
        <p:spPr bwMode="auto">
          <a:xfrm>
            <a:off x="8001000" y="1447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7" name="Rectangle 113"/>
          <p:cNvSpPr>
            <a:spLocks noChangeArrowheads="1"/>
          </p:cNvSpPr>
          <p:nvPr/>
        </p:nvSpPr>
        <p:spPr bwMode="auto">
          <a:xfrm>
            <a:off x="7696200" y="4953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8" name="Rectangle 114"/>
          <p:cNvSpPr>
            <a:spLocks noChangeArrowheads="1"/>
          </p:cNvSpPr>
          <p:nvPr/>
        </p:nvSpPr>
        <p:spPr bwMode="auto">
          <a:xfrm>
            <a:off x="7924800" y="4953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9" name="Rectangle 115"/>
          <p:cNvSpPr>
            <a:spLocks noChangeArrowheads="1"/>
          </p:cNvSpPr>
          <p:nvPr/>
        </p:nvSpPr>
        <p:spPr bwMode="auto">
          <a:xfrm>
            <a:off x="79248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0" name="Rectangle 116"/>
          <p:cNvSpPr>
            <a:spLocks noChangeArrowheads="1"/>
          </p:cNvSpPr>
          <p:nvPr/>
        </p:nvSpPr>
        <p:spPr bwMode="auto">
          <a:xfrm>
            <a:off x="74676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1" name="Rectangle 117"/>
          <p:cNvSpPr>
            <a:spLocks noChangeArrowheads="1"/>
          </p:cNvSpPr>
          <p:nvPr/>
        </p:nvSpPr>
        <p:spPr bwMode="auto">
          <a:xfrm>
            <a:off x="82296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2" name="Rectangle 118"/>
          <p:cNvSpPr>
            <a:spLocks noChangeArrowheads="1"/>
          </p:cNvSpPr>
          <p:nvPr/>
        </p:nvSpPr>
        <p:spPr bwMode="auto">
          <a:xfrm>
            <a:off x="76200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3" name="Rectangle 119"/>
          <p:cNvSpPr>
            <a:spLocks noChangeArrowheads="1"/>
          </p:cNvSpPr>
          <p:nvPr/>
        </p:nvSpPr>
        <p:spPr bwMode="auto">
          <a:xfrm>
            <a:off x="78486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4" name="Rectangle 120"/>
          <p:cNvSpPr>
            <a:spLocks noChangeArrowheads="1"/>
          </p:cNvSpPr>
          <p:nvPr/>
        </p:nvSpPr>
        <p:spPr bwMode="auto">
          <a:xfrm>
            <a:off x="76962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5" name="Text Box 121"/>
          <p:cNvSpPr txBox="1">
            <a:spLocks noChangeArrowheads="1"/>
          </p:cNvSpPr>
          <p:nvPr/>
        </p:nvSpPr>
        <p:spPr bwMode="auto">
          <a:xfrm>
            <a:off x="609600" y="1995488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page header</a:t>
            </a:r>
          </a:p>
        </p:txBody>
      </p:sp>
      <p:sp>
        <p:nvSpPr>
          <p:cNvPr id="9316" name="Text Box 122"/>
          <p:cNvSpPr txBox="1">
            <a:spLocks noChangeArrowheads="1"/>
          </p:cNvSpPr>
          <p:nvPr/>
        </p:nvSpPr>
        <p:spPr bwMode="auto">
          <a:xfrm>
            <a:off x="609600" y="2605088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tuple data</a:t>
            </a:r>
          </a:p>
        </p:txBody>
      </p:sp>
      <p:sp>
        <p:nvSpPr>
          <p:cNvPr id="9317" name="Text Box 123"/>
          <p:cNvSpPr txBox="1">
            <a:spLocks noChangeArrowheads="1"/>
          </p:cNvSpPr>
          <p:nvPr/>
        </p:nvSpPr>
        <p:spPr bwMode="auto">
          <a:xfrm>
            <a:off x="609600" y="3276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tuple slot index</a:t>
            </a:r>
          </a:p>
        </p:txBody>
      </p:sp>
      <p:sp>
        <p:nvSpPr>
          <p:cNvPr id="9318" name="Line 124"/>
          <p:cNvSpPr>
            <a:spLocks noChangeShapeType="1"/>
          </p:cNvSpPr>
          <p:nvPr/>
        </p:nvSpPr>
        <p:spPr bwMode="auto">
          <a:xfrm flipV="1">
            <a:off x="2209800" y="1905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" name="Line 125"/>
          <p:cNvSpPr>
            <a:spLocks noChangeShapeType="1"/>
          </p:cNvSpPr>
          <p:nvPr/>
        </p:nvSpPr>
        <p:spPr bwMode="auto">
          <a:xfrm flipV="1">
            <a:off x="1981200" y="25146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" name="Line 127"/>
          <p:cNvSpPr>
            <a:spLocks noChangeShapeType="1"/>
          </p:cNvSpPr>
          <p:nvPr/>
        </p:nvSpPr>
        <p:spPr bwMode="auto">
          <a:xfrm>
            <a:off x="1981200" y="2895600"/>
            <a:ext cx="1371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" name="Line 128"/>
          <p:cNvSpPr>
            <a:spLocks noChangeShapeType="1"/>
          </p:cNvSpPr>
          <p:nvPr/>
        </p:nvSpPr>
        <p:spPr bwMode="auto">
          <a:xfrm>
            <a:off x="2514600" y="3505200"/>
            <a:ext cx="1447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" name="Text Box 129"/>
          <p:cNvSpPr txBox="1">
            <a:spLocks noChangeArrowheads="1"/>
          </p:cNvSpPr>
          <p:nvPr/>
        </p:nvSpPr>
        <p:spPr bwMode="auto">
          <a:xfrm rot="-5400000">
            <a:off x="7893844" y="3061494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/>
              <a:t>Memory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Large-scale </a:t>
            </a:r>
            <a:r>
              <a:rPr lang="en-US" sz="3200" b="1" i="1" dirty="0">
                <a:solidFill>
                  <a:schemeClr val="bg1"/>
                </a:solidFill>
              </a:rPr>
              <a:t>repetitive</a:t>
            </a:r>
            <a:r>
              <a:rPr lang="en-US" sz="3200" dirty="0">
                <a:solidFill>
                  <a:schemeClr val="bg1"/>
                </a:solidFill>
              </a:rPr>
              <a:t> spatial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61024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2" name="Rectangle 9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Correlation (2/2)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 divide memory into regions</a:t>
            </a:r>
          </a:p>
          <a:p>
            <a:r>
              <a:rPr lang="en-US" dirty="0"/>
              <a:t>Identify region by base address</a:t>
            </a:r>
          </a:p>
          <a:p>
            <a:r>
              <a:rPr lang="en-US" dirty="0"/>
              <a:t>Store spatial pattern (bit vector) in correlation table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2704275" y="46863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704275" y="34671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Rectangle 68"/>
          <p:cNvSpPr>
            <a:spLocks noChangeArrowheads="1"/>
          </p:cNvSpPr>
          <p:nvPr/>
        </p:nvSpPr>
        <p:spPr bwMode="auto">
          <a:xfrm>
            <a:off x="2703450" y="38481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704275" y="38481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2704275" y="46101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03450" y="3543300"/>
            <a:ext cx="1066800" cy="2057400"/>
            <a:chOff x="-1404664" y="4114800"/>
            <a:chExt cx="1066800" cy="2057400"/>
          </a:xfrm>
        </p:grpSpPr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-1404664" y="4419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-1328464" y="4419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-947464" y="4572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-718864" y="4572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-718864" y="4724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-490264" y="4724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-642664" y="4876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-871264" y="4876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-414064" y="5105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-490264" y="5105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-566464" y="5105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-1404664" y="5181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-1328464" y="5181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-10998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-10236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-14046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-11760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-4140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-6426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-414064" y="5867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-490264" y="5867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-566464" y="5867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9" name="Rectangle 54"/>
            <p:cNvSpPr>
              <a:spLocks noChangeArrowheads="1"/>
            </p:cNvSpPr>
            <p:nvPr/>
          </p:nvSpPr>
          <p:spPr bwMode="auto">
            <a:xfrm>
              <a:off x="-1404664" y="5955874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0" name="Rectangle 55"/>
            <p:cNvSpPr>
              <a:spLocks noChangeArrowheads="1"/>
            </p:cNvSpPr>
            <p:nvPr/>
          </p:nvSpPr>
          <p:spPr bwMode="auto">
            <a:xfrm>
              <a:off x="-1328464" y="5955874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1" name="Rectangle 56"/>
            <p:cNvSpPr>
              <a:spLocks noChangeArrowheads="1"/>
            </p:cNvSpPr>
            <p:nvPr/>
          </p:nvSpPr>
          <p:spPr bwMode="auto">
            <a:xfrm>
              <a:off x="-414064" y="4343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2" name="Rectangle 57"/>
            <p:cNvSpPr>
              <a:spLocks noChangeArrowheads="1"/>
            </p:cNvSpPr>
            <p:nvPr/>
          </p:nvSpPr>
          <p:spPr bwMode="auto">
            <a:xfrm>
              <a:off x="-490264" y="4343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3" name="Rectangle 58"/>
            <p:cNvSpPr>
              <a:spLocks noChangeArrowheads="1"/>
            </p:cNvSpPr>
            <p:nvPr/>
          </p:nvSpPr>
          <p:spPr bwMode="auto">
            <a:xfrm>
              <a:off x="-566464" y="4343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4" name="Rectangle 59"/>
            <p:cNvSpPr>
              <a:spLocks noChangeArrowheads="1"/>
            </p:cNvSpPr>
            <p:nvPr/>
          </p:nvSpPr>
          <p:spPr bwMode="auto">
            <a:xfrm>
              <a:off x="-795064" y="4114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5" name="Rectangle 60"/>
            <p:cNvSpPr>
              <a:spLocks noChangeArrowheads="1"/>
            </p:cNvSpPr>
            <p:nvPr/>
          </p:nvSpPr>
          <p:spPr bwMode="auto">
            <a:xfrm>
              <a:off x="-1099864" y="6096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6" name="Rectangle 61"/>
            <p:cNvSpPr>
              <a:spLocks noChangeArrowheads="1"/>
            </p:cNvSpPr>
            <p:nvPr/>
          </p:nvSpPr>
          <p:spPr bwMode="auto">
            <a:xfrm>
              <a:off x="-871264" y="6096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7" name="Rectangle 62"/>
            <p:cNvSpPr>
              <a:spLocks noChangeArrowheads="1"/>
            </p:cNvSpPr>
            <p:nvPr/>
          </p:nvSpPr>
          <p:spPr bwMode="auto">
            <a:xfrm>
              <a:off x="-8712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8" name="Rectangle 63"/>
            <p:cNvSpPr>
              <a:spLocks noChangeArrowheads="1"/>
            </p:cNvSpPr>
            <p:nvPr/>
          </p:nvSpPr>
          <p:spPr bwMode="auto">
            <a:xfrm>
              <a:off x="-13284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9" name="Rectangle 64"/>
            <p:cNvSpPr>
              <a:spLocks noChangeArrowheads="1"/>
            </p:cNvSpPr>
            <p:nvPr/>
          </p:nvSpPr>
          <p:spPr bwMode="auto">
            <a:xfrm>
              <a:off x="-5664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0" name="Rectangle 65"/>
            <p:cNvSpPr>
              <a:spLocks noChangeArrowheads="1"/>
            </p:cNvSpPr>
            <p:nvPr/>
          </p:nvSpPr>
          <p:spPr bwMode="auto">
            <a:xfrm>
              <a:off x="-11760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1" name="Rectangle 66"/>
            <p:cNvSpPr>
              <a:spLocks noChangeArrowheads="1"/>
            </p:cNvSpPr>
            <p:nvPr/>
          </p:nvSpPr>
          <p:spPr bwMode="auto">
            <a:xfrm>
              <a:off x="-9474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2" name="Rectangle 67"/>
            <p:cNvSpPr>
              <a:spLocks noChangeArrowheads="1"/>
            </p:cNvSpPr>
            <p:nvPr/>
          </p:nvSpPr>
          <p:spPr bwMode="auto">
            <a:xfrm>
              <a:off x="-10998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44" name="Text Box 87"/>
          <p:cNvSpPr txBox="1">
            <a:spLocks noChangeArrowheads="1"/>
          </p:cNvSpPr>
          <p:nvPr/>
        </p:nvSpPr>
        <p:spPr bwMode="auto">
          <a:xfrm>
            <a:off x="723075" y="39243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Region A</a:t>
            </a:r>
          </a:p>
        </p:txBody>
      </p:sp>
      <p:sp>
        <p:nvSpPr>
          <p:cNvPr id="12345" name="Text Box 88"/>
          <p:cNvSpPr txBox="1">
            <a:spLocks noChangeArrowheads="1"/>
          </p:cNvSpPr>
          <p:nvPr/>
        </p:nvSpPr>
        <p:spPr bwMode="auto">
          <a:xfrm>
            <a:off x="723075" y="46704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Region B</a:t>
            </a:r>
          </a:p>
        </p:txBody>
      </p:sp>
      <p:sp>
        <p:nvSpPr>
          <p:cNvPr id="12346" name="Line 89"/>
          <p:cNvSpPr>
            <a:spLocks noChangeShapeType="1"/>
          </p:cNvSpPr>
          <p:nvPr/>
        </p:nvSpPr>
        <p:spPr bwMode="auto">
          <a:xfrm flipV="1">
            <a:off x="1942275" y="38481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90"/>
          <p:cNvSpPr>
            <a:spLocks noChangeShapeType="1"/>
          </p:cNvSpPr>
          <p:nvPr/>
        </p:nvSpPr>
        <p:spPr bwMode="auto">
          <a:xfrm flipV="1">
            <a:off x="1942275" y="46101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5718665" y="4279882"/>
            <a:ext cx="2346876" cy="10980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5718665" y="3912167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4065159" y="4159104"/>
            <a:ext cx="7736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PCx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A’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038710" y="4538517"/>
            <a:ext cx="76046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PCy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B’</a:t>
            </a:r>
          </a:p>
        </p:txBody>
      </p:sp>
      <p:cxnSp>
        <p:nvCxnSpPr>
          <p:cNvPr id="93" name="AutoShape 31"/>
          <p:cNvCxnSpPr>
            <a:cxnSpLocks noChangeShapeType="1"/>
            <a:stCxn id="87" idx="3"/>
          </p:cNvCxnSpPr>
          <p:nvPr/>
        </p:nvCxnSpPr>
        <p:spPr bwMode="auto">
          <a:xfrm>
            <a:off x="4838769" y="4328381"/>
            <a:ext cx="879896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32"/>
          <p:cNvCxnSpPr>
            <a:cxnSpLocks noChangeShapeType="1"/>
            <a:stCxn id="88" idx="3"/>
          </p:cNvCxnSpPr>
          <p:nvPr/>
        </p:nvCxnSpPr>
        <p:spPr bwMode="auto">
          <a:xfrm>
            <a:off x="4799175" y="4707794"/>
            <a:ext cx="905093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228176" y="4542284"/>
            <a:ext cx="1837356" cy="672824"/>
            <a:chOff x="9509128" y="5329702"/>
            <a:chExt cx="665424" cy="672824"/>
          </a:xfrm>
        </p:grpSpPr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9509128" y="5329702"/>
              <a:ext cx="665423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110…1010001…111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9509128" y="5775513"/>
              <a:ext cx="665424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110…0001101…111</a:t>
              </a:r>
            </a:p>
          </p:txBody>
        </p:sp>
      </p:grpSp>
      <p:sp>
        <p:nvSpPr>
          <p:cNvPr id="125" name="Rectangle 25"/>
          <p:cNvSpPr>
            <a:spLocks noChangeArrowheads="1"/>
          </p:cNvSpPr>
          <p:nvPr/>
        </p:nvSpPr>
        <p:spPr bwMode="auto">
          <a:xfrm>
            <a:off x="5718664" y="4546931"/>
            <a:ext cx="509511" cy="22236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PCx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26"/>
          <p:cNvSpPr>
            <a:spLocks noChangeArrowheads="1"/>
          </p:cNvSpPr>
          <p:nvPr/>
        </p:nvSpPr>
        <p:spPr bwMode="auto">
          <a:xfrm>
            <a:off x="5718664" y="4987303"/>
            <a:ext cx="509511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PCy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AutoShape 11"/>
          <p:cNvCxnSpPr>
            <a:cxnSpLocks noChangeShapeType="1"/>
            <a:endCxn id="132" idx="0"/>
          </p:cNvCxnSpPr>
          <p:nvPr/>
        </p:nvCxnSpPr>
        <p:spPr bwMode="auto">
          <a:xfrm>
            <a:off x="7028471" y="5221414"/>
            <a:ext cx="0" cy="5118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6876071" y="573325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133" name="AutoShape 36"/>
          <p:cNvCxnSpPr>
            <a:cxnSpLocks noChangeShapeType="1"/>
          </p:cNvCxnSpPr>
          <p:nvPr/>
        </p:nvCxnSpPr>
        <p:spPr bwMode="auto">
          <a:xfrm rot="16200000" flipH="1">
            <a:off x="5258150" y="4259032"/>
            <a:ext cx="1007792" cy="22280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80871" y="5884864"/>
            <a:ext cx="5594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43" name="Text Box 5"/>
          <p:cNvSpPr txBox="1">
            <a:spLocks noChangeArrowheads="1"/>
          </p:cNvSpPr>
          <p:nvPr/>
        </p:nvSpPr>
        <p:spPr bwMode="auto">
          <a:xfrm>
            <a:off x="7740352" y="5589240"/>
            <a:ext cx="11734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To prefetch Queue</a:t>
            </a:r>
          </a:p>
        </p:txBody>
      </p:sp>
    </p:spTree>
    <p:extLst>
      <p:ext uri="{BB962C8B-B14F-4D97-AF65-F5344CB8AC3E}">
        <p14:creationId xmlns:p14="http://schemas.microsoft.com/office/powerpoint/2010/main" val="331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824212" y="5095147"/>
            <a:ext cx="1368377" cy="152401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Prefetching (2/3)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prefetching:</a:t>
            </a:r>
          </a:p>
          <a:p>
            <a:endParaRPr lang="en-US" sz="3600" dirty="0"/>
          </a:p>
          <a:p>
            <a:endParaRPr lang="en-US" dirty="0"/>
          </a:p>
          <a:p>
            <a:r>
              <a:rPr lang="en-US" dirty="0"/>
              <a:t>With prefetching:</a:t>
            </a:r>
          </a:p>
          <a:p>
            <a:endParaRPr lang="en-US" dirty="0"/>
          </a:p>
          <a:p>
            <a:endParaRPr lang="en-US" sz="3200" dirty="0"/>
          </a:p>
          <a:p>
            <a:r>
              <a:rPr lang="en-US" dirty="0"/>
              <a:t>Or:</a:t>
            </a:r>
          </a:p>
        </p:txBody>
      </p:sp>
      <p:sp>
        <p:nvSpPr>
          <p:cNvPr id="843796" name="Rectangle 20"/>
          <p:cNvSpPr>
            <a:spLocks noChangeArrowheads="1"/>
          </p:cNvSpPr>
          <p:nvPr/>
        </p:nvSpPr>
        <p:spPr bwMode="auto">
          <a:xfrm>
            <a:off x="1113781" y="3573016"/>
            <a:ext cx="2732088" cy="152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3568" y="3725416"/>
            <a:ext cx="866775" cy="684209"/>
            <a:chOff x="1030288" y="3725416"/>
            <a:chExt cx="866775" cy="684209"/>
          </a:xfrm>
        </p:grpSpPr>
        <p:sp>
          <p:nvSpPr>
            <p:cNvPr id="843800" name="Line 24"/>
            <p:cNvSpPr>
              <a:spLocks noChangeShapeType="1"/>
            </p:cNvSpPr>
            <p:nvPr/>
          </p:nvSpPr>
          <p:spPr bwMode="auto">
            <a:xfrm flipV="1">
              <a:off x="1460501" y="3725416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1030288" y="4073075"/>
              <a:ext cx="8667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Prefetch</a:t>
              </a:r>
            </a:p>
          </p:txBody>
        </p:sp>
      </p:grp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824212" y="5095148"/>
            <a:ext cx="2732088" cy="152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7812" y="5247548"/>
            <a:ext cx="866775" cy="685796"/>
            <a:chOff x="2417812" y="5247548"/>
            <a:chExt cx="866775" cy="685796"/>
          </a:xfrm>
        </p:grpSpPr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2824212" y="5247548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417812" y="5596794"/>
              <a:ext cx="8667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Prefetch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27475" y="2303041"/>
            <a:ext cx="591830" cy="485655"/>
            <a:chOff x="3927475" y="2375049"/>
            <a:chExt cx="591830" cy="485655"/>
          </a:xfrm>
        </p:grpSpPr>
        <p:sp>
          <p:nvSpPr>
            <p:cNvPr id="843780" name="Line 4"/>
            <p:cNvSpPr>
              <a:spLocks noChangeShapeType="1"/>
            </p:cNvSpPr>
            <p:nvPr/>
          </p:nvSpPr>
          <p:spPr bwMode="auto">
            <a:xfrm flipV="1">
              <a:off x="4203700" y="2375049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1" name="Text Box 5"/>
            <p:cNvSpPr txBox="1">
              <a:spLocks noChangeArrowheads="1"/>
            </p:cNvSpPr>
            <p:nvPr/>
          </p:nvSpPr>
          <p:spPr bwMode="auto">
            <a:xfrm>
              <a:off x="3927475" y="2522150"/>
              <a:ext cx="59183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grpSp>
        <p:nvGrpSpPr>
          <p:cNvPr id="843790" name="Group 14"/>
          <p:cNvGrpSpPr>
            <a:grpSpLocks/>
          </p:cNvGrpSpPr>
          <p:nvPr/>
        </p:nvGrpSpPr>
        <p:grpSpPr bwMode="auto">
          <a:xfrm>
            <a:off x="4140209" y="1772816"/>
            <a:ext cx="431801" cy="530225"/>
            <a:chOff x="2608" y="1826"/>
            <a:chExt cx="272" cy="334"/>
          </a:xfrm>
        </p:grpSpPr>
        <p:sp>
          <p:nvSpPr>
            <p:cNvPr id="843782" name="Rectangle 6"/>
            <p:cNvSpPr>
              <a:spLocks noChangeArrowheads="1"/>
            </p:cNvSpPr>
            <p:nvPr/>
          </p:nvSpPr>
          <p:spPr bwMode="auto">
            <a:xfrm>
              <a:off x="2648" y="2064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7" name="Text Box 11"/>
            <p:cNvSpPr txBox="1">
              <a:spLocks noChangeArrowheads="1"/>
            </p:cNvSpPr>
            <p:nvPr/>
          </p:nvSpPr>
          <p:spPr bwMode="auto">
            <a:xfrm>
              <a:off x="2608" y="1826"/>
              <a:ext cx="27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L1</a:t>
              </a:r>
            </a:p>
          </p:txBody>
        </p:sp>
      </p:grpSp>
      <p:grpSp>
        <p:nvGrpSpPr>
          <p:cNvPr id="843791" name="Group 15"/>
          <p:cNvGrpSpPr>
            <a:grpSpLocks/>
          </p:cNvGrpSpPr>
          <p:nvPr/>
        </p:nvGrpSpPr>
        <p:grpSpPr bwMode="auto">
          <a:xfrm>
            <a:off x="4506913" y="1772816"/>
            <a:ext cx="760412" cy="530225"/>
            <a:chOff x="2839" y="1826"/>
            <a:chExt cx="479" cy="334"/>
          </a:xfrm>
        </p:grpSpPr>
        <p:sp>
          <p:nvSpPr>
            <p:cNvPr id="843783" name="Rectangle 7"/>
            <p:cNvSpPr>
              <a:spLocks noChangeArrowheads="1"/>
            </p:cNvSpPr>
            <p:nvPr/>
          </p:nvSpPr>
          <p:spPr bwMode="auto">
            <a:xfrm>
              <a:off x="2839" y="2064"/>
              <a:ext cx="479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8" name="Text Box 12"/>
            <p:cNvSpPr txBox="1">
              <a:spLocks noChangeArrowheads="1"/>
            </p:cNvSpPr>
            <p:nvPr/>
          </p:nvSpPr>
          <p:spPr bwMode="auto">
            <a:xfrm>
              <a:off x="2839" y="1826"/>
              <a:ext cx="47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L2</a:t>
              </a:r>
            </a:p>
          </p:txBody>
        </p:sp>
      </p:grpSp>
      <p:grpSp>
        <p:nvGrpSpPr>
          <p:cNvPr id="843792" name="Group 16"/>
          <p:cNvGrpSpPr>
            <a:grpSpLocks/>
          </p:cNvGrpSpPr>
          <p:nvPr/>
        </p:nvGrpSpPr>
        <p:grpSpPr bwMode="auto">
          <a:xfrm>
            <a:off x="5267326" y="1772816"/>
            <a:ext cx="3028951" cy="1016000"/>
            <a:chOff x="3318" y="1826"/>
            <a:chExt cx="1908" cy="640"/>
          </a:xfrm>
        </p:grpSpPr>
        <p:sp>
          <p:nvSpPr>
            <p:cNvPr id="843784" name="Rectangle 8"/>
            <p:cNvSpPr>
              <a:spLocks noChangeArrowheads="1"/>
            </p:cNvSpPr>
            <p:nvPr/>
          </p:nvSpPr>
          <p:spPr bwMode="auto">
            <a:xfrm>
              <a:off x="3318" y="2064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5" name="Line 9"/>
            <p:cNvSpPr>
              <a:spLocks noChangeShapeType="1"/>
            </p:cNvSpPr>
            <p:nvPr/>
          </p:nvSpPr>
          <p:spPr bwMode="auto">
            <a:xfrm>
              <a:off x="5044" y="21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6" name="Text Box 10"/>
            <p:cNvSpPr txBox="1">
              <a:spLocks noChangeArrowheads="1"/>
            </p:cNvSpPr>
            <p:nvPr/>
          </p:nvSpPr>
          <p:spPr bwMode="auto">
            <a:xfrm>
              <a:off x="4858" y="2253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  <p:sp>
          <p:nvSpPr>
            <p:cNvPr id="843789" name="Text Box 13"/>
            <p:cNvSpPr txBox="1">
              <a:spLocks noChangeArrowheads="1"/>
            </p:cNvSpPr>
            <p:nvPr/>
          </p:nvSpPr>
          <p:spPr bwMode="auto">
            <a:xfrm>
              <a:off x="3318" y="1826"/>
              <a:ext cx="172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DRAM</a:t>
              </a:r>
            </a:p>
          </p:txBody>
        </p:sp>
      </p:grpSp>
      <p:grpSp>
        <p:nvGrpSpPr>
          <p:cNvPr id="843814" name="Group 38"/>
          <p:cNvGrpSpPr>
            <a:grpSpLocks/>
          </p:cNvGrpSpPr>
          <p:nvPr/>
        </p:nvGrpSpPr>
        <p:grpSpPr bwMode="auto">
          <a:xfrm>
            <a:off x="4192588" y="2788696"/>
            <a:ext cx="3794125" cy="376238"/>
            <a:chOff x="2641" y="2102"/>
            <a:chExt cx="2390" cy="237"/>
          </a:xfrm>
        </p:grpSpPr>
        <p:sp>
          <p:nvSpPr>
            <p:cNvPr id="843793" name="Line 17"/>
            <p:cNvSpPr>
              <a:spLocks noChangeShapeType="1"/>
            </p:cNvSpPr>
            <p:nvPr/>
          </p:nvSpPr>
          <p:spPr bwMode="auto">
            <a:xfrm>
              <a:off x="2641" y="2102"/>
              <a:ext cx="2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94" name="Text Box 18"/>
            <p:cNvSpPr txBox="1">
              <a:spLocks noChangeArrowheads="1"/>
            </p:cNvSpPr>
            <p:nvPr/>
          </p:nvSpPr>
          <p:spPr bwMode="auto">
            <a:xfrm>
              <a:off x="3120" y="2126"/>
              <a:ext cx="150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Gill Sans MT" pitchFamily="34" charset="0"/>
                </a:rPr>
                <a:t>Total Load-to-Use Latency</a:t>
              </a:r>
            </a:p>
          </p:txBody>
        </p:sp>
      </p:grpSp>
      <p:grpSp>
        <p:nvGrpSpPr>
          <p:cNvPr id="843812" name="Group 36"/>
          <p:cNvGrpSpPr>
            <a:grpSpLocks/>
          </p:cNvGrpSpPr>
          <p:nvPr/>
        </p:nvGrpSpPr>
        <p:grpSpPr bwMode="auto">
          <a:xfrm>
            <a:off x="4375154" y="3725413"/>
            <a:ext cx="584201" cy="685799"/>
            <a:chOff x="2756" y="2533"/>
            <a:chExt cx="368" cy="432"/>
          </a:xfrm>
        </p:grpSpPr>
        <p:sp>
          <p:nvSpPr>
            <p:cNvPr id="843797" name="Line 21"/>
            <p:cNvSpPr>
              <a:spLocks noChangeShapeType="1"/>
            </p:cNvSpPr>
            <p:nvPr/>
          </p:nvSpPr>
          <p:spPr bwMode="auto">
            <a:xfrm>
              <a:off x="2839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98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</p:grpSp>
      <p:sp>
        <p:nvSpPr>
          <p:cNvPr id="843803" name="Rectangle 27"/>
          <p:cNvSpPr>
            <a:spLocks noChangeArrowheads="1"/>
          </p:cNvSpPr>
          <p:nvPr/>
        </p:nvSpPr>
        <p:spPr bwMode="auto">
          <a:xfrm>
            <a:off x="4192588" y="3728591"/>
            <a:ext cx="303213" cy="1524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8875" y="3880991"/>
            <a:ext cx="592138" cy="533399"/>
            <a:chOff x="3698875" y="3880991"/>
            <a:chExt cx="592138" cy="533399"/>
          </a:xfrm>
        </p:grpSpPr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 flipV="1">
              <a:off x="4192588" y="3880991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3698875" y="4076253"/>
              <a:ext cx="592138" cy="338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sp>
        <p:nvSpPr>
          <p:cNvPr id="843807" name="Line 31"/>
          <p:cNvSpPr>
            <a:spLocks noChangeShapeType="1"/>
          </p:cNvSpPr>
          <p:nvPr/>
        </p:nvSpPr>
        <p:spPr bwMode="auto">
          <a:xfrm>
            <a:off x="4192588" y="4387577"/>
            <a:ext cx="3032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3808" name="Text Box 32"/>
          <p:cNvSpPr txBox="1">
            <a:spLocks noChangeArrowheads="1"/>
          </p:cNvSpPr>
          <p:nvPr/>
        </p:nvSpPr>
        <p:spPr bwMode="auto">
          <a:xfrm>
            <a:off x="2794000" y="4436790"/>
            <a:ext cx="3276601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Much improved Load-to-Use Latency</a:t>
            </a:r>
          </a:p>
        </p:txBody>
      </p:sp>
      <p:grpSp>
        <p:nvGrpSpPr>
          <p:cNvPr id="843818" name="Group 42"/>
          <p:cNvGrpSpPr>
            <a:grpSpLocks/>
          </p:cNvGrpSpPr>
          <p:nvPr/>
        </p:nvGrpSpPr>
        <p:grpSpPr bwMode="auto">
          <a:xfrm>
            <a:off x="3565525" y="5910857"/>
            <a:ext cx="2589213" cy="376238"/>
            <a:chOff x="2246" y="3260"/>
            <a:chExt cx="1631" cy="237"/>
          </a:xfrm>
        </p:grpSpPr>
        <p:sp>
          <p:nvSpPr>
            <p:cNvPr id="843815" name="Line 39"/>
            <p:cNvSpPr>
              <a:spLocks noChangeShapeType="1"/>
            </p:cNvSpPr>
            <p:nvPr/>
          </p:nvSpPr>
          <p:spPr bwMode="auto">
            <a:xfrm>
              <a:off x="2641" y="3260"/>
              <a:ext cx="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16" name="Text Box 40"/>
            <p:cNvSpPr txBox="1">
              <a:spLocks noChangeArrowheads="1"/>
            </p:cNvSpPr>
            <p:nvPr/>
          </p:nvSpPr>
          <p:spPr bwMode="auto">
            <a:xfrm>
              <a:off x="2246" y="3284"/>
              <a:ext cx="163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Gill Sans MT" pitchFamily="34" charset="0"/>
                </a:rPr>
                <a:t>Somewhat improved Latency</a:t>
              </a:r>
            </a:p>
          </p:txBody>
        </p:sp>
      </p:grp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5431225" y="5247545"/>
            <a:ext cx="584201" cy="685799"/>
            <a:chOff x="2756" y="2533"/>
            <a:chExt cx="368" cy="432"/>
          </a:xfrm>
        </p:grpSpPr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2836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4212" y="5250723"/>
            <a:ext cx="2733626" cy="158108"/>
            <a:chOff x="2824212" y="5250723"/>
            <a:chExt cx="2733626" cy="158108"/>
          </a:xfrm>
        </p:grpSpPr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2824212" y="5256431"/>
              <a:ext cx="2732088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92588" y="5250723"/>
              <a:ext cx="1365250" cy="153984"/>
              <a:chOff x="4192588" y="5250723"/>
              <a:chExt cx="1365250" cy="153984"/>
            </a:xfrm>
          </p:grpSpPr>
          <p:grpSp>
            <p:nvGrpSpPr>
              <p:cNvPr id="40" name="Group 45"/>
              <p:cNvGrpSpPr>
                <a:grpSpLocks/>
              </p:cNvGrpSpPr>
              <p:nvPr/>
            </p:nvGrpSpPr>
            <p:grpSpPr bwMode="auto">
              <a:xfrm>
                <a:off x="4495800" y="5250723"/>
                <a:ext cx="1062038" cy="152400"/>
                <a:chOff x="2832" y="2535"/>
                <a:chExt cx="669" cy="96"/>
              </a:xfrm>
            </p:grpSpPr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2832" y="2535"/>
                  <a:ext cx="478" cy="96"/>
                </a:xfrm>
                <a:prstGeom prst="rect">
                  <a:avLst/>
                </a:prstGeom>
                <a:solidFill>
                  <a:srgbClr val="00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0" y="2535"/>
                  <a:ext cx="191" cy="9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51" name="Rectangle 27"/>
              <p:cNvSpPr>
                <a:spLocks noChangeArrowheads="1"/>
              </p:cNvSpPr>
              <p:nvPr/>
            </p:nvSpPr>
            <p:spPr bwMode="auto">
              <a:xfrm>
                <a:off x="4192588" y="5252307"/>
                <a:ext cx="303213" cy="152400"/>
              </a:xfrm>
              <a:prstGeom prst="rect">
                <a:avLst/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98875" y="5404707"/>
            <a:ext cx="592138" cy="533399"/>
            <a:chOff x="3698875" y="5404707"/>
            <a:chExt cx="592138" cy="533399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4192588" y="5404707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3698875" y="5599969"/>
              <a:ext cx="592138" cy="338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Prefetching must be </a:t>
            </a:r>
            <a:r>
              <a:rPr lang="en-US" sz="3200" i="1" u="sng" dirty="0">
                <a:solidFill>
                  <a:schemeClr val="bg1"/>
                </a:solidFill>
              </a:rPr>
              <a:t>accurate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i="1" u="sng" dirty="0">
                <a:solidFill>
                  <a:schemeClr val="bg1"/>
                </a:solidFill>
              </a:rPr>
              <a:t>timely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4203700" y="2889280"/>
            <a:ext cx="755655" cy="551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52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843796" grpId="0" animBg="1"/>
      <p:bldP spid="44" grpId="0" animBg="1"/>
      <p:bldP spid="843803" grpId="0" animBg="1"/>
      <p:bldP spid="843807" grpId="0" animBg="1"/>
      <p:bldP spid="843808" grpId="0"/>
      <p:bldP spid="55" grpId="0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Prefetchers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against larger caches</a:t>
            </a:r>
          </a:p>
          <a:p>
            <a:pPr lvl="1"/>
            <a:r>
              <a:rPr lang="en-US" dirty="0"/>
              <a:t>Complex prefetcher vs. simple prefetcher with larger cache</a:t>
            </a:r>
          </a:p>
          <a:p>
            <a:r>
              <a:rPr lang="en-US" dirty="0"/>
              <a:t>Primary metrics</a:t>
            </a:r>
          </a:p>
          <a:p>
            <a:pPr lvl="1"/>
            <a:r>
              <a:rPr lang="en-US" i="1" u="sng" dirty="0"/>
              <a:t>Coverage</a:t>
            </a:r>
            <a:r>
              <a:rPr lang="en-US" dirty="0"/>
              <a:t>: prefetched hits / base misses</a:t>
            </a:r>
          </a:p>
          <a:p>
            <a:pPr lvl="1"/>
            <a:r>
              <a:rPr lang="en-US" i="1" u="sng" dirty="0"/>
              <a:t>Accuracy</a:t>
            </a:r>
            <a:r>
              <a:rPr lang="en-US" dirty="0"/>
              <a:t>: prefetched hits / total prefetches</a:t>
            </a:r>
          </a:p>
          <a:p>
            <a:pPr lvl="1"/>
            <a:r>
              <a:rPr lang="en-US" i="1" u="sng" dirty="0"/>
              <a:t>Timeliness</a:t>
            </a:r>
            <a:r>
              <a:rPr lang="en-US" dirty="0"/>
              <a:t>: latency of prefetched  blocks / hit latency</a:t>
            </a:r>
          </a:p>
          <a:p>
            <a:r>
              <a:rPr lang="en-US" dirty="0"/>
              <a:t>Secondary metrics</a:t>
            </a:r>
          </a:p>
          <a:p>
            <a:pPr lvl="1"/>
            <a:r>
              <a:rPr lang="en-US" i="1" u="sng" dirty="0"/>
              <a:t>Pollution</a:t>
            </a:r>
            <a:r>
              <a:rPr lang="en-US" dirty="0"/>
              <a:t>: misses / (prefetched hits + base misses)</a:t>
            </a:r>
          </a:p>
          <a:p>
            <a:pPr lvl="1"/>
            <a:r>
              <a:rPr lang="en-US" dirty="0"/>
              <a:t>Bandwidth: total prefetches + misses / base misses</a:t>
            </a:r>
          </a:p>
          <a:p>
            <a:pPr lvl="1"/>
            <a:r>
              <a:rPr lang="en-US" dirty="0"/>
              <a:t>Power, Energy, Area...</a:t>
            </a:r>
          </a:p>
        </p:txBody>
      </p:sp>
    </p:spTree>
    <p:extLst>
      <p:ext uri="{BB962C8B-B14F-4D97-AF65-F5344CB8AC3E}">
        <p14:creationId xmlns:p14="http://schemas.microsoft.com/office/powerpoint/2010/main" val="375470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Prefetcher Design Space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prefetch?</a:t>
            </a:r>
          </a:p>
          <a:p>
            <a:pPr lvl="1"/>
            <a:r>
              <a:rPr lang="en-US" dirty="0"/>
              <a:t>Predictors </a:t>
            </a:r>
            <a:r>
              <a:rPr lang="en-US" dirty="0">
                <a:sym typeface="Wingdings" pitchFamily="2" charset="2"/>
              </a:rPr>
              <a:t>regular </a:t>
            </a:r>
            <a:r>
              <a:rPr lang="en-US" dirty="0"/>
              <a:t>patterns (x, x+8, x+16, …)</a:t>
            </a:r>
          </a:p>
          <a:p>
            <a:pPr lvl="1"/>
            <a:r>
              <a:rPr lang="en-US" dirty="0"/>
              <a:t>Predicted correlated patterns (A…B-&gt;C, B..C-&gt;J, A..C-&gt;K, …)</a:t>
            </a:r>
          </a:p>
          <a:p>
            <a:r>
              <a:rPr lang="en-US" dirty="0"/>
              <a:t>When to prefetch?</a:t>
            </a:r>
          </a:p>
          <a:p>
            <a:pPr lvl="1"/>
            <a:r>
              <a:rPr lang="en-US" dirty="0"/>
              <a:t>On every reference </a:t>
            </a:r>
            <a:r>
              <a:rPr lang="en-US" dirty="0">
                <a:sym typeface="Wingdings" pitchFamily="2" charset="2"/>
              </a:rPr>
              <a:t> lots of lookup/prefetcher overhead</a:t>
            </a:r>
            <a:endParaRPr lang="en-US" dirty="0"/>
          </a:p>
          <a:p>
            <a:pPr lvl="1"/>
            <a:r>
              <a:rPr lang="en-US" dirty="0"/>
              <a:t>On every miss </a:t>
            </a:r>
            <a:r>
              <a:rPr lang="en-US" dirty="0">
                <a:sym typeface="Wingdings" pitchFamily="2" charset="2"/>
              </a:rPr>
              <a:t> patterns filtered by caches</a:t>
            </a:r>
            <a:endParaRPr lang="en-US" dirty="0"/>
          </a:p>
          <a:p>
            <a:pPr lvl="1"/>
            <a:r>
              <a:rPr lang="en-US" dirty="0"/>
              <a:t>On prefetched-data hits (positive feedback)</a:t>
            </a:r>
          </a:p>
          <a:p>
            <a:r>
              <a:rPr lang="en-US" dirty="0"/>
              <a:t>Where to put prefetched data?</a:t>
            </a:r>
          </a:p>
          <a:p>
            <a:pPr lvl="1"/>
            <a:r>
              <a:rPr lang="en-US" i="1" u="sng" dirty="0"/>
              <a:t>Prefetch buffers</a:t>
            </a:r>
          </a:p>
          <a:p>
            <a:pPr lvl="1"/>
            <a:r>
              <a:rPr lang="en-US" dirty="0"/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3732776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Inside Today’s Chips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L1</a:t>
            </a:r>
          </a:p>
          <a:p>
            <a:pPr lvl="1"/>
            <a:r>
              <a:rPr lang="en-US" dirty="0">
                <a:sym typeface="Wingdings" pitchFamily="2" charset="2"/>
              </a:rPr>
              <a:t>PC-localized stride predictors</a:t>
            </a:r>
          </a:p>
          <a:p>
            <a:pPr lvl="1"/>
            <a:r>
              <a:rPr lang="en-US" dirty="0">
                <a:sym typeface="Wingdings" pitchFamily="2" charset="2"/>
              </a:rPr>
              <a:t>Short-stride predictors within block  prefetch next block</a:t>
            </a:r>
          </a:p>
          <a:p>
            <a:r>
              <a:rPr lang="en-US" dirty="0"/>
              <a:t>Instruction L1</a:t>
            </a:r>
          </a:p>
          <a:p>
            <a:pPr lvl="1"/>
            <a:r>
              <a:rPr lang="en-US" dirty="0"/>
              <a:t>Predict future PC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prefetch</a:t>
            </a:r>
          </a:p>
          <a:p>
            <a:r>
              <a:rPr lang="en-US" dirty="0"/>
              <a:t>L2</a:t>
            </a:r>
          </a:p>
          <a:p>
            <a:pPr lvl="1"/>
            <a:r>
              <a:rPr lang="en-US" dirty="0">
                <a:sym typeface="Wingdings" pitchFamily="2" charset="2"/>
              </a:rPr>
              <a:t>Stream buffers</a:t>
            </a:r>
          </a:p>
          <a:p>
            <a:pPr lvl="1"/>
            <a:r>
              <a:rPr lang="en-US" dirty="0">
                <a:sym typeface="Wingdings" pitchFamily="2" charset="2"/>
              </a:rPr>
              <a:t>Adjacent-line prefetch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Prefetching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Without prefetching: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prefetching: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88103" y="3055680"/>
            <a:ext cx="263009" cy="317401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7488103" y="3543647"/>
            <a:ext cx="263009" cy="317401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51112" y="30037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51112" y="34917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78991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1793600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34063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148672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89136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4503745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5858817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23918" y="4067012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12570" y="4067012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1188806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401224" y="4067015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1712572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89875" y="4067015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2236336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23918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1023917" y="5037933"/>
            <a:ext cx="874125" cy="551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Prefetching removes loads from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6892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“Types” of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Next-Line, Adjacent-Line</a:t>
            </a:r>
          </a:p>
          <a:p>
            <a:r>
              <a:rPr lang="en-US" dirty="0"/>
              <a:t>Next-N-Line</a:t>
            </a:r>
          </a:p>
          <a:p>
            <a:r>
              <a:rPr lang="en-US" dirty="0"/>
              <a:t>Stream Buffers</a:t>
            </a:r>
          </a:p>
          <a:p>
            <a:r>
              <a:rPr lang="en-US" dirty="0"/>
              <a:t>Stride</a:t>
            </a:r>
          </a:p>
          <a:p>
            <a:r>
              <a:rPr lang="en-US" dirty="0"/>
              <a:t>“Localized” (e.g., PC-based)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(1/4)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Compiler/programmer places prefetch instructions</a:t>
            </a:r>
          </a:p>
          <a:p>
            <a:pPr lvl="1"/>
            <a:endParaRPr lang="en-US" dirty="0"/>
          </a:p>
          <a:p>
            <a:r>
              <a:rPr lang="en-US" dirty="0"/>
              <a:t>Put prefetched value into…</a:t>
            </a:r>
          </a:p>
          <a:p>
            <a:pPr lvl="1"/>
            <a:r>
              <a:rPr lang="en-US" dirty="0"/>
              <a:t>Register (binding, also called “</a:t>
            </a:r>
            <a:r>
              <a:rPr lang="en-US" i="1" u="sng" dirty="0"/>
              <a:t>hoisting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May prevent instructions from committing</a:t>
            </a:r>
          </a:p>
          <a:p>
            <a:pPr lvl="1"/>
            <a:r>
              <a:rPr lang="en-US" dirty="0"/>
              <a:t>Cache (non-binding)</a:t>
            </a:r>
          </a:p>
          <a:p>
            <a:pPr lvl="2"/>
            <a:r>
              <a:rPr lang="en-US" dirty="0"/>
              <a:t>Requires ISA support</a:t>
            </a:r>
          </a:p>
          <a:p>
            <a:pPr lvl="2"/>
            <a:r>
              <a:rPr lang="en-US" dirty="0"/>
              <a:t>May get evicted from cache before demand</a:t>
            </a:r>
          </a:p>
        </p:txBody>
      </p:sp>
    </p:spTree>
    <p:extLst>
      <p:ext uri="{BB962C8B-B14F-4D97-AF65-F5344CB8AC3E}">
        <p14:creationId xmlns:p14="http://schemas.microsoft.com/office/powerpoint/2010/main" val="37869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823" name="Group 23"/>
          <p:cNvGrpSpPr>
            <a:grpSpLocks/>
          </p:cNvGrpSpPr>
          <p:nvPr/>
        </p:nvGrpSpPr>
        <p:grpSpPr bwMode="auto">
          <a:xfrm>
            <a:off x="3107800" y="2165597"/>
            <a:ext cx="1654175" cy="2311400"/>
            <a:chOff x="2473" y="1284"/>
            <a:chExt cx="1042" cy="1456"/>
          </a:xfrm>
        </p:grpSpPr>
        <p:sp>
          <p:nvSpPr>
            <p:cNvPr id="844813" name="Rectangle 13"/>
            <p:cNvSpPr>
              <a:spLocks noChangeArrowheads="1"/>
            </p:cNvSpPr>
            <p:nvPr/>
          </p:nvSpPr>
          <p:spPr bwMode="auto">
            <a:xfrm>
              <a:off x="2688" y="1299"/>
              <a:ext cx="652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44814" name="Rectangle 14"/>
            <p:cNvSpPr>
              <a:spLocks noChangeArrowheads="1"/>
            </p:cNvSpPr>
            <p:nvPr/>
          </p:nvSpPr>
          <p:spPr bwMode="auto">
            <a:xfrm>
              <a:off x="3047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3047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16" name="Rectangle 16"/>
            <p:cNvSpPr>
              <a:spLocks noChangeArrowheads="1"/>
            </p:cNvSpPr>
            <p:nvPr/>
          </p:nvSpPr>
          <p:spPr bwMode="auto">
            <a:xfrm>
              <a:off x="2473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 flipH="1">
              <a:off x="2712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18" name="Text Box 18"/>
            <p:cNvSpPr txBox="1">
              <a:spLocks noChangeArrowheads="1"/>
            </p:cNvSpPr>
            <p:nvPr/>
          </p:nvSpPr>
          <p:spPr bwMode="auto">
            <a:xfrm>
              <a:off x="3007" y="2575"/>
              <a:ext cx="50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R3 = R1+4</a:t>
              </a:r>
            </a:p>
          </p:txBody>
        </p:sp>
        <p:sp>
          <p:nvSpPr>
            <p:cNvPr id="844819" name="Text Box 19"/>
            <p:cNvSpPr txBox="1">
              <a:spLocks noChangeArrowheads="1"/>
            </p:cNvSpPr>
            <p:nvPr/>
          </p:nvSpPr>
          <p:spPr bwMode="auto">
            <a:xfrm>
              <a:off x="2751" y="1284"/>
              <a:ext cx="471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Gill Sans MT" pitchFamily="34" charset="0"/>
                </a:rPr>
                <a:t>R1 = [R2]</a:t>
              </a:r>
              <a:endParaRPr lang="en-US" sz="11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(2/4)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927956" y="2175122"/>
            <a:ext cx="1034257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1522785" y="3489572"/>
            <a:ext cx="682625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1522785" y="3186360"/>
            <a:ext cx="22701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611560" y="3489572"/>
            <a:ext cx="682625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44808" name="Line 8"/>
          <p:cNvSpPr>
            <a:spLocks noChangeShapeType="1"/>
          </p:cNvSpPr>
          <p:nvPr/>
        </p:nvSpPr>
        <p:spPr bwMode="auto">
          <a:xfrm flipH="1">
            <a:off x="990972" y="3186360"/>
            <a:ext cx="227013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1451665" y="4073772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Gill Sans MT" pitchFamily="34" charset="0"/>
              </a:rPr>
              <a:t>R1 = [R2]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 MT" pitchFamily="34" charset="0"/>
              </a:rPr>
              <a:t>R3 = R1+4</a:t>
            </a:r>
          </a:p>
        </p:txBody>
      </p:sp>
      <p:sp>
        <p:nvSpPr>
          <p:cNvPr id="844812" name="Text Box 12"/>
          <p:cNvSpPr txBox="1">
            <a:spLocks noChangeArrowheads="1"/>
          </p:cNvSpPr>
          <p:nvPr/>
        </p:nvSpPr>
        <p:spPr bwMode="auto">
          <a:xfrm>
            <a:off x="476992" y="4757985"/>
            <a:ext cx="18627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 MT" pitchFamily="34" charset="0"/>
              </a:rPr>
              <a:t>(Cache misses in </a:t>
            </a:r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844820" name="Text Box 20"/>
          <p:cNvSpPr txBox="1">
            <a:spLocks noChangeArrowheads="1"/>
          </p:cNvSpPr>
          <p:nvPr/>
        </p:nvSpPr>
        <p:spPr bwMode="auto">
          <a:xfrm>
            <a:off x="2619747" y="4665910"/>
            <a:ext cx="2432269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Hopefully the load miss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is serviced by the 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we get to the consumer</a:t>
            </a:r>
          </a:p>
        </p:txBody>
      </p:sp>
      <p:grpSp>
        <p:nvGrpSpPr>
          <p:cNvPr id="844825" name="Group 25"/>
          <p:cNvGrpSpPr>
            <a:grpSpLocks/>
          </p:cNvGrpSpPr>
          <p:nvPr/>
        </p:nvGrpSpPr>
        <p:grpSpPr bwMode="auto">
          <a:xfrm>
            <a:off x="927265" y="1484563"/>
            <a:ext cx="3544787" cy="1692277"/>
            <a:chOff x="1171" y="849"/>
            <a:chExt cx="2049" cy="1066"/>
          </a:xfrm>
        </p:grpSpPr>
        <p:sp>
          <p:nvSpPr>
            <p:cNvPr id="844821" name="Text Box 21"/>
            <p:cNvSpPr txBox="1">
              <a:spLocks noChangeArrowheads="1"/>
            </p:cNvSpPr>
            <p:nvPr/>
          </p:nvSpPr>
          <p:spPr bwMode="auto">
            <a:xfrm>
              <a:off x="2622" y="1741"/>
              <a:ext cx="59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R1 = R1- 1</a:t>
              </a:r>
            </a:p>
          </p:txBody>
        </p:sp>
        <p:sp>
          <p:nvSpPr>
            <p:cNvPr id="844822" name="Text Box 22"/>
            <p:cNvSpPr txBox="1">
              <a:spLocks noChangeArrowheads="1"/>
            </p:cNvSpPr>
            <p:nvPr/>
          </p:nvSpPr>
          <p:spPr bwMode="auto">
            <a:xfrm>
              <a:off x="1171" y="1750"/>
              <a:ext cx="59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R1 = R1- 1</a:t>
              </a:r>
            </a:p>
          </p:txBody>
        </p:sp>
        <p:sp>
          <p:nvSpPr>
            <p:cNvPr id="844824" name="Text Box 24"/>
            <p:cNvSpPr txBox="1">
              <a:spLocks noChangeArrowheads="1"/>
            </p:cNvSpPr>
            <p:nvPr/>
          </p:nvSpPr>
          <p:spPr bwMode="auto">
            <a:xfrm>
              <a:off x="1779" y="849"/>
              <a:ext cx="85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Hoisting must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be aware of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dependencies</a:t>
              </a:r>
            </a:p>
          </p:txBody>
        </p:sp>
      </p:grpSp>
      <p:grpSp>
        <p:nvGrpSpPr>
          <p:cNvPr id="844834" name="Group 34"/>
          <p:cNvGrpSpPr>
            <a:grpSpLocks/>
          </p:cNvGrpSpPr>
          <p:nvPr/>
        </p:nvGrpSpPr>
        <p:grpSpPr bwMode="auto">
          <a:xfrm>
            <a:off x="5940152" y="2175122"/>
            <a:ext cx="2773363" cy="3348038"/>
            <a:chOff x="3510" y="1284"/>
            <a:chExt cx="1747" cy="2109"/>
          </a:xfrm>
        </p:grpSpPr>
        <p:sp>
          <p:nvSpPr>
            <p:cNvPr id="844826" name="Rectangle 26"/>
            <p:cNvSpPr>
              <a:spLocks noChangeArrowheads="1"/>
            </p:cNvSpPr>
            <p:nvPr/>
          </p:nvSpPr>
          <p:spPr bwMode="auto">
            <a:xfrm>
              <a:off x="4027" y="1299"/>
              <a:ext cx="652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44827" name="Rectangle 27"/>
            <p:cNvSpPr>
              <a:spLocks noChangeArrowheads="1"/>
            </p:cNvSpPr>
            <p:nvPr/>
          </p:nvSpPr>
          <p:spPr bwMode="auto">
            <a:xfrm>
              <a:off x="4386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44828" name="Line 28"/>
            <p:cNvSpPr>
              <a:spLocks noChangeShapeType="1"/>
            </p:cNvSpPr>
            <p:nvPr/>
          </p:nvSpPr>
          <p:spPr bwMode="auto">
            <a:xfrm>
              <a:off x="4386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29" name="Rectangle 29"/>
            <p:cNvSpPr>
              <a:spLocks noChangeArrowheads="1"/>
            </p:cNvSpPr>
            <p:nvPr/>
          </p:nvSpPr>
          <p:spPr bwMode="auto">
            <a:xfrm>
              <a:off x="3812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44830" name="Line 30"/>
            <p:cNvSpPr>
              <a:spLocks noChangeShapeType="1"/>
            </p:cNvSpPr>
            <p:nvPr/>
          </p:nvSpPr>
          <p:spPr bwMode="auto">
            <a:xfrm flipH="1">
              <a:off x="4051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4346" y="2480"/>
              <a:ext cx="508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Gill Sans MT" pitchFamily="34" charset="0"/>
                </a:rPr>
                <a:t>R1 = [R2]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R3 = R1+4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4027" y="1284"/>
              <a:ext cx="652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FF"/>
                  </a:solidFill>
                  <a:latin typeface="Gill Sans MT" pitchFamily="34" charset="0"/>
                </a:rPr>
                <a:t>PREFETCH[R2]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3510" y="2811"/>
              <a:ext cx="1747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Using a prefetch instruction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can avoid problems with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data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4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(3/4)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(I = 1; I &lt; rows; I++)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for (J = 1; J &lt; columns; J++)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{     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prefetch(&amp;x[I+1,J]);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sum = sum + x[I,J];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3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(4/4)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Gives programmer control and flexibility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time for complex (compiler)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(major) hardware modifications needed</a:t>
            </a:r>
          </a:p>
          <a:p>
            <a:pPr>
              <a:lnSpc>
                <a:spcPct val="9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perform timely prefetches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At IPC=2 and 100-cycle memory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move load 200 inst. earlier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Might not even have 200 inst. in current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Prefetching earlier and more often leads to low accuracy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Program may go down a different path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Prefetch instructions increase code footprint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cause more I$ misses, code alignment issues</a:t>
            </a:r>
          </a:p>
        </p:txBody>
      </p:sp>
    </p:spTree>
    <p:extLst>
      <p:ext uri="{BB962C8B-B14F-4D97-AF65-F5344CB8AC3E}">
        <p14:creationId xmlns:p14="http://schemas.microsoft.com/office/powerpoint/2010/main" val="991767147"/>
      </p:ext>
    </p:extLst>
  </p:cSld>
  <p:clrMapOvr>
    <a:masterClrMapping/>
  </p:clrMapOvr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L11-bpred</Template>
  <TotalTime>27093</TotalTime>
  <Words>2194</Words>
  <Application>Microsoft Macintosh PowerPoint</Application>
  <PresentationFormat>On-screen Show (4:3)</PresentationFormat>
  <Paragraphs>564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Wingdings</vt:lpstr>
      <vt:lpstr>L4-memory-hierarchy-and-caches</vt:lpstr>
      <vt:lpstr>COMP 590-154: Computer Architecture</vt:lpstr>
      <vt:lpstr>Prefetching (1/3)</vt:lpstr>
      <vt:lpstr>Prefetching (2/3)</vt:lpstr>
      <vt:lpstr>Prefetching (3/3)</vt:lpstr>
      <vt:lpstr>Common “Types” of Prefetching</vt:lpstr>
      <vt:lpstr>Software Prefetching (1/4)</vt:lpstr>
      <vt:lpstr>Software Prefetching (2/4)</vt:lpstr>
      <vt:lpstr>Software Prefetching (3/4)</vt:lpstr>
      <vt:lpstr>Software Prefetching (4/4)</vt:lpstr>
      <vt:lpstr>Hardware Prefetching (1/3)</vt:lpstr>
      <vt:lpstr>Hardware Prefetching (2/3)</vt:lpstr>
      <vt:lpstr>Hardware Prefetching (3/3)</vt:lpstr>
      <vt:lpstr>Next-Line (or Adjacent-Line) Prefetching</vt:lpstr>
      <vt:lpstr>Next-N-Line Prefetching</vt:lpstr>
      <vt:lpstr>Stream Buffers (1/3)</vt:lpstr>
      <vt:lpstr>Stream Buffers (2/3)</vt:lpstr>
      <vt:lpstr>Stream Buffers (3/3)</vt:lpstr>
      <vt:lpstr>Stride Prefetching (1/2)</vt:lpstr>
      <vt:lpstr>Stride Prefetching (2/2)</vt:lpstr>
      <vt:lpstr>“Localized” Stride Prefetchers (1/2)</vt:lpstr>
      <vt:lpstr>“Localized” Stride Prefetchers (2/2)</vt:lpstr>
      <vt:lpstr>Other Patterns</vt:lpstr>
      <vt:lpstr>Pointer Prefetching (1/2)</vt:lpstr>
      <vt:lpstr>Pointer Prefetching (2/2)</vt:lpstr>
      <vt:lpstr>Pair-wise Temporal Correlation (1/2)</vt:lpstr>
      <vt:lpstr>Pair-wise Temporal Correlation (2/2)</vt:lpstr>
      <vt:lpstr>Increasing Correlation History Length</vt:lpstr>
      <vt:lpstr>Spatial Correlation (1/2)</vt:lpstr>
      <vt:lpstr>Spatial Correlation (2/2)</vt:lpstr>
      <vt:lpstr>Evaluating Prefetchers</vt:lpstr>
      <vt:lpstr>Hardware Prefetcher Design Space</vt:lpstr>
      <vt:lpstr>What’s Inside Today’s Chips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Akshintala, Amogh</cp:lastModifiedBy>
  <cp:revision>427</cp:revision>
  <dcterms:created xsi:type="dcterms:W3CDTF">2012-09-21T01:57:31Z</dcterms:created>
  <dcterms:modified xsi:type="dcterms:W3CDTF">2020-03-31T17:46:14Z</dcterms:modified>
</cp:coreProperties>
</file>