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  <p:sldMasterId id="2147483668" r:id="rId2"/>
    <p:sldMasterId id="2147483673" r:id="rId3"/>
  </p:sldMasterIdLst>
  <p:notesMasterIdLst>
    <p:notesMasterId r:id="rId47"/>
  </p:notesMasterIdLst>
  <p:handoutMasterIdLst>
    <p:handoutMasterId r:id="rId48"/>
  </p:handoutMasterIdLst>
  <p:sldIdLst>
    <p:sldId id="322" r:id="rId4"/>
    <p:sldId id="477" r:id="rId5"/>
    <p:sldId id="535" r:id="rId6"/>
    <p:sldId id="492" r:id="rId7"/>
    <p:sldId id="529" r:id="rId8"/>
    <p:sldId id="547" r:id="rId9"/>
    <p:sldId id="548" r:id="rId10"/>
    <p:sldId id="549" r:id="rId11"/>
    <p:sldId id="539" r:id="rId12"/>
    <p:sldId id="496" r:id="rId13"/>
    <p:sldId id="582" r:id="rId14"/>
    <p:sldId id="497" r:id="rId15"/>
    <p:sldId id="550" r:id="rId16"/>
    <p:sldId id="551" r:id="rId17"/>
    <p:sldId id="552" r:id="rId18"/>
    <p:sldId id="553" r:id="rId19"/>
    <p:sldId id="554" r:id="rId20"/>
    <p:sldId id="555" r:id="rId21"/>
    <p:sldId id="556" r:id="rId22"/>
    <p:sldId id="557" r:id="rId23"/>
    <p:sldId id="558" r:id="rId24"/>
    <p:sldId id="559" r:id="rId25"/>
    <p:sldId id="560" r:id="rId26"/>
    <p:sldId id="561" r:id="rId27"/>
    <p:sldId id="581" r:id="rId28"/>
    <p:sldId id="562" r:id="rId29"/>
    <p:sldId id="563" r:id="rId30"/>
    <p:sldId id="565" r:id="rId31"/>
    <p:sldId id="536" r:id="rId32"/>
    <p:sldId id="566" r:id="rId33"/>
    <p:sldId id="567" r:id="rId34"/>
    <p:sldId id="568" r:id="rId35"/>
    <p:sldId id="516" r:id="rId36"/>
    <p:sldId id="569" r:id="rId37"/>
    <p:sldId id="570" r:id="rId38"/>
    <p:sldId id="571" r:id="rId39"/>
    <p:sldId id="572" r:id="rId40"/>
    <p:sldId id="573" r:id="rId41"/>
    <p:sldId id="578" r:id="rId42"/>
    <p:sldId id="575" r:id="rId43"/>
    <p:sldId id="576" r:id="rId44"/>
    <p:sldId id="528" r:id="rId45"/>
    <p:sldId id="531" r:id="rId46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1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2AB"/>
    <a:srgbClr val="BCFFBC"/>
    <a:srgbClr val="55FC02"/>
    <a:srgbClr val="FFB2AA"/>
    <a:srgbClr val="FF7B75"/>
    <a:srgbClr val="FBBA03"/>
    <a:srgbClr val="0332B7"/>
    <a:srgbClr val="000000"/>
    <a:srgbClr val="114FFB"/>
    <a:srgbClr val="7B0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8" autoAdjust="0"/>
    <p:restoredTop sz="88324" autoAdjust="0"/>
  </p:normalViewPr>
  <p:slideViewPr>
    <p:cSldViewPr>
      <p:cViewPr varScale="1">
        <p:scale>
          <a:sx n="111" d="100"/>
          <a:sy n="111" d="100"/>
        </p:scale>
        <p:origin x="392" y="200"/>
      </p:cViewPr>
      <p:guideLst>
        <p:guide orient="horz" pos="2208"/>
        <p:guide pos="211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83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2.xml"/><Relationship Id="rId2" Type="http://schemas.openxmlformats.org/officeDocument/2006/relationships/slide" Target="slides/slide31.xml"/><Relationship Id="rId1" Type="http://schemas.openxmlformats.org/officeDocument/2006/relationships/slide" Target="slides/slide1.xml"/><Relationship Id="rId5" Type="http://schemas.openxmlformats.org/officeDocument/2006/relationships/slide" Target="slides/slide40.xml"/><Relationship Id="rId4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fld id="{F00E107E-D012-E24C-A720-81082AB523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CBD889F7-70D0-5A4F-884D-48B5C2AEA4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D69BA9E0-E144-6649-918E-93571149F481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75106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A8BD4-06CA-C241-9CF8-A2F132F37E8E}" type="slidenum">
              <a:rPr lang="en-US"/>
              <a:pPr/>
              <a:t>1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C11F3-F51B-3A44-8556-7D2BFD493386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3B8046-8900-B24E-9094-9300D2449116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A442B-D4A4-3843-A351-522AD3E3DF68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888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68019D-3B6E-2146-95A3-BF4B6FC33CE1}" type="slidenum">
              <a:rPr lang="en-US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8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BD8E40-6288-6B40-BAA2-B53BB6CDEC8F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9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0CB6CC-2FD9-3F4B-8555-5BF9DF15D5CC}" type="slidenum">
              <a:rPr lang="en-US"/>
              <a:pPr/>
              <a:t>33</a:t>
            </a:fld>
            <a:endParaRPr lang="en-US"/>
          </a:p>
        </p:txBody>
      </p:sp>
      <p:sp>
        <p:nvSpPr>
          <p:cNvPr id="118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287ABF-4762-1B44-BBB2-AFD80543B502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C11F3-F51B-3A44-8556-7D2BFD493386}" type="slidenum">
              <a:rPr lang="en-US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C96925-D90B-1D42-A02C-5583FC0834B1}" type="slidenum">
              <a:rPr lang="en-US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56FD3E-DD81-4342-860C-434DC4DC6BE9}" type="slidenum">
              <a:rPr lang="en-US"/>
              <a:pPr/>
              <a:t>42</a:t>
            </a:fld>
            <a:endParaRPr lang="en-US"/>
          </a:p>
        </p:txBody>
      </p:sp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8D30B2-5371-3646-82BF-EA599888780C}" type="slidenum">
              <a:rPr lang="en-US"/>
              <a:pPr/>
              <a:t>2</a:t>
            </a:fld>
            <a:endParaRPr lang="en-US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F40099-FA8A-704B-B779-5F5E7EFD6008}" type="slidenum">
              <a:rPr lang="en-US"/>
              <a:pPr/>
              <a:t>43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9A9B0-F2F8-D346-AF24-823C2CB01D7A}" type="slidenum">
              <a:rPr lang="en-US"/>
              <a:pPr/>
              <a:t>4</a:t>
            </a:fld>
            <a:endParaRPr lang="en-US"/>
          </a:p>
        </p:txBody>
      </p:sp>
      <p:sp>
        <p:nvSpPr>
          <p:cNvPr id="111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9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06" tIns="47503" rIns="95006" bIns="47503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CFF46B-A9E5-BC4A-9E54-35D47381DE42}" type="slidenum">
              <a:rPr lang="en-US"/>
              <a:pPr/>
              <a:t>5</a:t>
            </a:fld>
            <a:endParaRPr lang="en-US"/>
          </a:p>
        </p:txBody>
      </p:sp>
      <p:sp>
        <p:nvSpPr>
          <p:cNvPr id="11950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5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265E34-FDA6-2441-BFF5-73B97D73F991}" type="slidenum">
              <a:rPr lang="en-US"/>
              <a:pPr/>
              <a:t>8</a:t>
            </a:fld>
            <a:endParaRPr lang="en-US"/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70CD9-B453-4640-9189-5FDFDF953687}" type="slidenum">
              <a:rPr lang="en-US"/>
              <a:pPr/>
              <a:t>10</a:t>
            </a:fld>
            <a:endParaRPr lang="en-US"/>
          </a:p>
        </p:txBody>
      </p:sp>
      <p:sp>
        <p:nvSpPr>
          <p:cNvPr id="116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70CD9-B453-4640-9189-5FDFDF953687}" type="slidenum">
              <a:rPr lang="en-US"/>
              <a:pPr/>
              <a:t>11</a:t>
            </a:fld>
            <a:endParaRPr lang="en-US"/>
          </a:p>
        </p:txBody>
      </p:sp>
      <p:sp>
        <p:nvSpPr>
          <p:cNvPr id="116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3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D1A63-7C28-C54B-B425-47E7646F10C1}" type="slidenum">
              <a:rPr lang="en-US"/>
              <a:pPr/>
              <a:t>12</a:t>
            </a:fld>
            <a:endParaRPr lang="en-US"/>
          </a:p>
        </p:txBody>
      </p:sp>
      <p:sp>
        <p:nvSpPr>
          <p:cNvPr id="116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D179FA-3B0D-1743-A6D7-6D8EFE114640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9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00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64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82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41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1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07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9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8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0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4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2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2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07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82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21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3</a:t>
            </a:r>
          </a:p>
        </p:txBody>
      </p:sp>
    </p:spTree>
    <p:extLst>
      <p:ext uri="{BB962C8B-B14F-4D97-AF65-F5344CB8AC3E}">
        <p14:creationId xmlns:p14="http://schemas.microsoft.com/office/powerpoint/2010/main" val="233328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21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3</a:t>
            </a:r>
          </a:p>
        </p:txBody>
      </p:sp>
    </p:spTree>
    <p:extLst>
      <p:ext uri="{BB962C8B-B14F-4D97-AF65-F5344CB8AC3E}">
        <p14:creationId xmlns:p14="http://schemas.microsoft.com/office/powerpoint/2010/main" val="330484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akshintala.com/comp59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60020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COMP590-154 Computer Architecture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Lecture 3 - </a:t>
            </a:r>
            <a:r>
              <a:rPr lang="en-US" dirty="0" err="1"/>
              <a:t>Microcoding</a:t>
            </a:r>
            <a:endParaRPr lang="en-US" dirty="0"/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Amogh Akshintala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Department of Computer Sciences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of North Carolina at Chapel Hill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r>
              <a:rPr lang="en-US" sz="2000" dirty="0">
                <a:hlinkClick r:id="rId3"/>
              </a:rPr>
              <a:t>https://aakshintala.com/comp590/</a:t>
            </a: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RV32 Processor State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4879BA-7FBE-B14D-89DD-71AD3AA9A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661" y="699144"/>
            <a:ext cx="2438400" cy="5854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3F0FFF-5369-294F-B582-6F6C5539B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128" y="699144"/>
            <a:ext cx="2439672" cy="5854056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AD2-AEEE-4B40-97E6-A13DA535700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24355" name="Rectangle 3"/>
          <p:cNvSpPr>
            <a:spLocks noChangeArrowheads="1"/>
          </p:cNvSpPr>
          <p:nvPr/>
        </p:nvSpPr>
        <p:spPr bwMode="auto">
          <a:xfrm>
            <a:off x="152400" y="1600200"/>
            <a:ext cx="4191000" cy="40857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Program counter (</a:t>
            </a:r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pc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32x32-bit integer registers (</a:t>
            </a:r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x0-x31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x0 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always contains a 0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32 floating-point (FP) registers (</a:t>
            </a:r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f0-f31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each can contain a single- or double-precision FP value (32-bit or 64-bit IEEE FP)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FP status register (</a:t>
            </a:r>
            <a:r>
              <a:rPr lang="en-US" sz="2000" b="1" dirty="0" err="1">
                <a:solidFill>
                  <a:schemeClr val="tx1"/>
                </a:solidFill>
                <a:latin typeface="Calibri"/>
                <a:cs typeface="Calibri"/>
              </a:rPr>
              <a:t>fcsr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), used for FP rounding mode &amp; exception reporting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i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RISC-V Instruction Encoding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2937" y="4217500"/>
            <a:ext cx="7683500" cy="2235200"/>
          </a:xfrm>
        </p:spPr>
        <p:txBody>
          <a:bodyPr/>
          <a:lstStyle/>
          <a:p>
            <a:r>
              <a:rPr lang="en-US" dirty="0"/>
              <a:t>Can support variable-length instructions.</a:t>
            </a:r>
          </a:p>
          <a:p>
            <a:r>
              <a:rPr lang="en-US" dirty="0"/>
              <a:t>Base instruction set (RV32) always has fixed 32-bit instructions lowest two bits = 11</a:t>
            </a:r>
            <a:r>
              <a:rPr lang="en-US" baseline="-25000" dirty="0"/>
              <a:t>2</a:t>
            </a:r>
          </a:p>
          <a:p>
            <a:r>
              <a:rPr lang="en-US" dirty="0"/>
              <a:t>All branches and jumps have targets at 16-bit granularity (even in base ISA where all instructions are fixed 32 bits)</a:t>
            </a:r>
          </a:p>
          <a:p>
            <a:endParaRPr lang="en-US" baseline="-250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AD2-AEEE-4B40-97E6-A13DA535700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32A7AA-75AF-1B4C-B725-8ECA33653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38200"/>
            <a:ext cx="8671023" cy="33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259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406400"/>
            <a:ext cx="7162800" cy="850900"/>
          </a:xfrm>
        </p:spPr>
        <p:txBody>
          <a:bodyPr/>
          <a:lstStyle/>
          <a:p>
            <a:r>
              <a:rPr lang="en-US" dirty="0"/>
              <a:t>RISC-V Instruction Formats</a:t>
            </a:r>
          </a:p>
        </p:txBody>
      </p:sp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F620-4D3B-CE4B-95A1-DAD27F6CC02B}" type="slidenum">
              <a:rPr lang="en-US"/>
              <a:pPr/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81600" y="15240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Destination Reg.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6019800" y="2057400"/>
            <a:ext cx="457200" cy="12192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3505200" y="23622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Reg. Source 1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4343400" y="2819400"/>
            <a:ext cx="76200" cy="4572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2438400" y="16002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Reg. Source 2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rot="5400000">
            <a:off x="2628900" y="2628900"/>
            <a:ext cx="1067594" cy="7699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6898794" y="1143000"/>
            <a:ext cx="2209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7-bit </a:t>
            </a:r>
            <a:r>
              <a:rPr lang="en-US" sz="2400" dirty="0" err="1">
                <a:solidFill>
                  <a:srgbClr val="000000"/>
                </a:solidFill>
                <a:latin typeface="Calibri"/>
                <a:cs typeface="Calibri"/>
              </a:rPr>
              <a:t>opcode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field (but low 2 bits =11</a:t>
            </a:r>
            <a:r>
              <a:rPr lang="en-US" sz="2400" baseline="-25000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</p:txBody>
      </p:sp>
      <p:cxnSp>
        <p:nvCxnSpPr>
          <p:cNvPr id="71" name="Straight Arrow Connector 70"/>
          <p:cNvCxnSpPr/>
          <p:nvPr/>
        </p:nvCxnSpPr>
        <p:spPr bwMode="auto">
          <a:xfrm>
            <a:off x="7924800" y="2438400"/>
            <a:ext cx="190500" cy="85707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330200" y="1447800"/>
            <a:ext cx="210740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Additional </a:t>
            </a:r>
            <a:r>
              <a:rPr lang="en-US" sz="2400" dirty="0" err="1">
                <a:solidFill>
                  <a:srgbClr val="000000"/>
                </a:solidFill>
                <a:latin typeface="Calibri"/>
                <a:cs typeface="Calibri"/>
              </a:rPr>
              <a:t>opcode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bits/immediate</a:t>
            </a:r>
          </a:p>
        </p:txBody>
      </p:sp>
      <p:cxnSp>
        <p:nvCxnSpPr>
          <p:cNvPr id="73" name="Straight Arrow Connector 72"/>
          <p:cNvCxnSpPr/>
          <p:nvPr/>
        </p:nvCxnSpPr>
        <p:spPr bwMode="auto">
          <a:xfrm rot="5400000">
            <a:off x="798909" y="2934097"/>
            <a:ext cx="610394" cy="762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5" name="Picture 14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" y="3276600"/>
            <a:ext cx="9098642" cy="2997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543800" cy="736600"/>
          </a:xfrm>
        </p:spPr>
        <p:txBody>
          <a:bodyPr/>
          <a:lstStyle/>
          <a:p>
            <a:r>
              <a:rPr lang="en-US" dirty="0"/>
              <a:t>Single-Bus </a:t>
            </a:r>
            <a:r>
              <a:rPr lang="en-US" dirty="0" err="1"/>
              <a:t>Datapath</a:t>
            </a:r>
            <a:r>
              <a:rPr lang="en-US" dirty="0"/>
              <a:t> for </a:t>
            </a:r>
            <a:r>
              <a:rPr lang="en-US" dirty="0" err="1"/>
              <a:t>Microcoded</a:t>
            </a:r>
            <a:r>
              <a:rPr lang="en-US" dirty="0"/>
              <a:t> RISC-V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16" name="Content Placeholder 315"/>
          <p:cNvSpPr>
            <a:spLocks noGrp="1"/>
          </p:cNvSpPr>
          <p:nvPr>
            <p:ph idx="4294967295"/>
          </p:nvPr>
        </p:nvSpPr>
        <p:spPr>
          <a:xfrm>
            <a:off x="0" y="5029200"/>
            <a:ext cx="8382000" cy="1447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Microinstructions written as register transfers:</a:t>
            </a:r>
          </a:p>
          <a:p>
            <a:r>
              <a:rPr lang="en-US" sz="2400" dirty="0"/>
              <a:t>MA:=PC means </a:t>
            </a:r>
            <a:r>
              <a:rPr lang="en-US" sz="2400" dirty="0" err="1"/>
              <a:t>RegSel</a:t>
            </a:r>
            <a:r>
              <a:rPr lang="en-US" sz="2400" dirty="0"/>
              <a:t>=PC; </a:t>
            </a:r>
            <a:r>
              <a:rPr lang="en-US" sz="2400" dirty="0" err="1"/>
              <a:t>RegW</a:t>
            </a:r>
            <a:r>
              <a:rPr lang="en-US" sz="2400" dirty="0"/>
              <a:t>=0; </a:t>
            </a:r>
            <a:r>
              <a:rPr lang="en-US" sz="2400" dirty="0" err="1"/>
              <a:t>RegEn</a:t>
            </a:r>
            <a:r>
              <a:rPr lang="en-US" sz="2400" dirty="0"/>
              <a:t>=1; </a:t>
            </a:r>
            <a:r>
              <a:rPr lang="en-US" sz="2400" dirty="0" err="1"/>
              <a:t>MALd</a:t>
            </a:r>
            <a:r>
              <a:rPr lang="en-US" sz="2400" dirty="0"/>
              <a:t>=1</a:t>
            </a:r>
          </a:p>
          <a:p>
            <a:r>
              <a:rPr lang="en-US" sz="2400" dirty="0"/>
              <a:t>B:=</a:t>
            </a:r>
            <a:r>
              <a:rPr lang="en-US" sz="2400" dirty="0" err="1"/>
              <a:t>Reg</a:t>
            </a:r>
            <a:r>
              <a:rPr lang="en-US" sz="2400" dirty="0"/>
              <a:t>[rs2] means </a:t>
            </a:r>
            <a:r>
              <a:rPr lang="en-US" sz="2400" dirty="0" err="1"/>
              <a:t>RegSel</a:t>
            </a:r>
            <a:r>
              <a:rPr lang="en-US" sz="2400" dirty="0"/>
              <a:t>=rs2; </a:t>
            </a:r>
            <a:r>
              <a:rPr lang="en-US" sz="2400" dirty="0" err="1"/>
              <a:t>RegW</a:t>
            </a:r>
            <a:r>
              <a:rPr lang="en-US" sz="2400" dirty="0"/>
              <a:t>=0; </a:t>
            </a:r>
            <a:r>
              <a:rPr lang="en-US" sz="2400" dirty="0" err="1"/>
              <a:t>RegEn</a:t>
            </a:r>
            <a:r>
              <a:rPr lang="en-US" sz="2400" dirty="0"/>
              <a:t>=1; </a:t>
            </a:r>
            <a:r>
              <a:rPr lang="en-US" sz="2400" dirty="0" err="1"/>
              <a:t>BLd</a:t>
            </a:r>
            <a:r>
              <a:rPr lang="en-US" sz="2400" dirty="0"/>
              <a:t>=1</a:t>
            </a:r>
          </a:p>
          <a:p>
            <a:r>
              <a:rPr lang="en-US" sz="2400" dirty="0" err="1"/>
              <a:t>Reg</a:t>
            </a:r>
            <a:r>
              <a:rPr lang="en-US" sz="2400" dirty="0"/>
              <a:t>[</a:t>
            </a:r>
            <a:r>
              <a:rPr lang="en-US" sz="2400" dirty="0" err="1"/>
              <a:t>rd</a:t>
            </a:r>
            <a:r>
              <a:rPr lang="en-US" sz="2400" dirty="0"/>
              <a:t>]:=A+B means </a:t>
            </a:r>
            <a:r>
              <a:rPr lang="en-US" sz="2400" dirty="0" err="1"/>
              <a:t>ALUop</a:t>
            </a:r>
            <a:r>
              <a:rPr lang="en-US" sz="2400" dirty="0"/>
              <a:t>=Add; </a:t>
            </a:r>
            <a:r>
              <a:rPr lang="en-US" sz="2400" dirty="0" err="1"/>
              <a:t>ALUEn</a:t>
            </a:r>
            <a:r>
              <a:rPr lang="en-US" sz="2400" dirty="0"/>
              <a:t>=1; </a:t>
            </a:r>
            <a:r>
              <a:rPr lang="en-US" sz="2400" dirty="0" err="1"/>
              <a:t>RegSel</a:t>
            </a:r>
            <a:r>
              <a:rPr lang="en-US" sz="2400" dirty="0"/>
              <a:t>=</a:t>
            </a:r>
            <a:r>
              <a:rPr lang="en-US" sz="2400" dirty="0" err="1"/>
              <a:t>rd</a:t>
            </a:r>
            <a:r>
              <a:rPr lang="en-US" sz="2400" dirty="0"/>
              <a:t>; </a:t>
            </a:r>
            <a:r>
              <a:rPr lang="en-US" sz="2400" dirty="0" err="1"/>
              <a:t>RegW</a:t>
            </a:r>
            <a:r>
              <a:rPr lang="en-US" sz="2400" dirty="0"/>
              <a:t>=1</a:t>
            </a:r>
          </a:p>
        </p:txBody>
      </p:sp>
      <p:grpSp>
        <p:nvGrpSpPr>
          <p:cNvPr id="315" name="Group 314"/>
          <p:cNvGrpSpPr/>
          <p:nvPr/>
        </p:nvGrpSpPr>
        <p:grpSpPr>
          <a:xfrm>
            <a:off x="990600" y="609600"/>
            <a:ext cx="7467600" cy="4419600"/>
            <a:chOff x="990600" y="1143001"/>
            <a:chExt cx="7467600" cy="4419600"/>
          </a:xfrm>
        </p:grpSpPr>
        <p:sp>
          <p:nvSpPr>
            <p:cNvPr id="71" name="Rectangle 70"/>
            <p:cNvSpPr/>
            <p:nvPr/>
          </p:nvSpPr>
          <p:spPr>
            <a:xfrm>
              <a:off x="2590800" y="2667001"/>
              <a:ext cx="1790700" cy="2133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00600" y="1295401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Condition?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29400" y="2667001"/>
              <a:ext cx="1143000" cy="21336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Main Memory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2434719" y="3508882"/>
              <a:ext cx="1340863" cy="266699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PC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390900" y="2971801"/>
              <a:ext cx="914399" cy="1340863"/>
              <a:chOff x="2362200" y="3810000"/>
              <a:chExt cx="914399" cy="134086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2362200" y="3810000"/>
                <a:ext cx="914399" cy="1340863"/>
                <a:chOff x="2362200" y="3810000"/>
                <a:chExt cx="914399" cy="1340863"/>
              </a:xfrm>
            </p:grpSpPr>
            <p:sp>
              <p:nvSpPr>
                <p:cNvPr id="35" name="Rectangle 34"/>
                <p:cNvSpPr/>
                <p:nvPr/>
              </p:nvSpPr>
              <p:spPr>
                <a:xfrm rot="16200000">
                  <a:off x="17679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 rot="16200000">
                  <a:off x="19203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 rot="16200000">
                  <a:off x="20727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 rot="16200000">
                  <a:off x="22251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 rot="16200000">
                  <a:off x="23775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 rot="16200000">
                  <a:off x="25299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 rot="16200000">
                <a:off x="2223507" y="4253493"/>
                <a:ext cx="11346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Registers</a:t>
                </a:r>
              </a:p>
            </p:txBody>
          </p:sp>
        </p:grpSp>
        <p:sp>
          <p:nvSpPr>
            <p:cNvPr id="18" name="Freeform 31"/>
            <p:cNvSpPr>
              <a:spLocks/>
            </p:cNvSpPr>
            <p:nvPr/>
          </p:nvSpPr>
          <p:spPr bwMode="auto">
            <a:xfrm rot="16200000">
              <a:off x="4533107" y="3467896"/>
              <a:ext cx="1601788" cy="4571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336" y="144"/>
                </a:cxn>
                <a:cxn ang="0">
                  <a:pos x="384" y="0"/>
                </a:cxn>
                <a:cxn ang="0">
                  <a:pos x="672" y="0"/>
                </a:cxn>
                <a:cxn ang="0">
                  <a:pos x="528" y="384"/>
                </a:cxn>
                <a:cxn ang="0">
                  <a:pos x="144" y="384"/>
                </a:cxn>
                <a:cxn ang="0">
                  <a:pos x="0" y="0"/>
                </a:cxn>
              </a:cxnLst>
              <a:rect l="0" t="0" r="r" b="b"/>
              <a:pathLst>
                <a:path w="673" h="385">
                  <a:moveTo>
                    <a:pt x="0" y="0"/>
                  </a:moveTo>
                  <a:lnTo>
                    <a:pt x="288" y="0"/>
                  </a:lnTo>
                  <a:lnTo>
                    <a:pt x="336" y="144"/>
                  </a:lnTo>
                  <a:lnTo>
                    <a:pt x="384" y="0"/>
                  </a:lnTo>
                  <a:lnTo>
                    <a:pt x="672" y="0"/>
                  </a:lnTo>
                  <a:lnTo>
                    <a:pt x="528" y="384"/>
                  </a:lnTo>
                  <a:lnTo>
                    <a:pt x="144" y="38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ALU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flipV="1">
              <a:off x="1752600" y="1600201"/>
              <a:ext cx="0" cy="2057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flipV="1">
              <a:off x="5486400" y="1676401"/>
              <a:ext cx="0" cy="1524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990600" y="5562601"/>
              <a:ext cx="6629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Trapezoid 59"/>
            <p:cNvSpPr/>
            <p:nvPr/>
          </p:nvSpPr>
          <p:spPr>
            <a:xfrm flipV="1">
              <a:off x="2933700" y="2209801"/>
              <a:ext cx="838200" cy="228600"/>
            </a:xfrm>
            <a:prstGeom prst="trapezoid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3009900" y="19812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3238500" y="19812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3467100" y="19812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3695700" y="19812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 rot="16200000">
              <a:off x="3209955" y="1400146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32 (PC)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 rot="16200000">
              <a:off x="3176572" y="1614473"/>
              <a:ext cx="4857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rd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2681272" y="1576373"/>
              <a:ext cx="5619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rs1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16200000">
              <a:off x="2928983" y="1576373"/>
              <a:ext cx="5619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rs2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>
              <a:off x="3390900" y="24384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 rot="16200000">
              <a:off x="1952655" y="3495646"/>
              <a:ext cx="16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Register RAM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33700" y="2590801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Address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3200400" y="4800601"/>
              <a:ext cx="457200" cy="762000"/>
              <a:chOff x="2019300" y="4953000"/>
              <a:chExt cx="457200" cy="762000"/>
            </a:xfrm>
          </p:grpSpPr>
          <p:sp>
            <p:nvSpPr>
              <p:cNvPr id="43" name="Isosceles Triangle 42"/>
              <p:cNvSpPr/>
              <p:nvPr/>
            </p:nvSpPr>
            <p:spPr>
              <a:xfrm rot="10800000">
                <a:off x="2019300" y="5181600"/>
                <a:ext cx="457200" cy="304800"/>
              </a:xfrm>
              <a:prstGeom prst="triangl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 bwMode="auto">
              <a:xfrm>
                <a:off x="2247900" y="54864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4" name="Straight Arrow Connector 83"/>
              <p:cNvCxnSpPr/>
              <p:nvPr/>
            </p:nvCxnSpPr>
            <p:spPr bwMode="auto">
              <a:xfrm>
                <a:off x="2247900" y="4953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cxnSp>
          <p:nvCxnSpPr>
            <p:cNvPr id="85" name="Straight Arrow Connector 84"/>
            <p:cNvCxnSpPr/>
            <p:nvPr/>
          </p:nvCxnSpPr>
          <p:spPr bwMode="auto">
            <a:xfrm flipV="1">
              <a:off x="3810000" y="4800601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0" name="Isosceles Triangle 99"/>
            <p:cNvSpPr/>
            <p:nvPr/>
          </p:nvSpPr>
          <p:spPr>
            <a:xfrm rot="10800000">
              <a:off x="5486400" y="4953001"/>
              <a:ext cx="457200" cy="304800"/>
            </a:xfrm>
            <a:prstGeom prst="triangl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 bwMode="auto">
            <a:xfrm>
              <a:off x="5715000" y="5257801"/>
              <a:ext cx="0" cy="3048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2" name="Straight Arrow Connector 101"/>
            <p:cNvCxnSpPr>
              <a:endCxn id="100" idx="3"/>
            </p:cNvCxnSpPr>
            <p:nvPr/>
          </p:nvCxnSpPr>
          <p:spPr bwMode="auto">
            <a:xfrm>
              <a:off x="5715000" y="3733801"/>
              <a:ext cx="0" cy="1219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4" name="Isosceles Triangle 103"/>
            <p:cNvSpPr/>
            <p:nvPr/>
          </p:nvSpPr>
          <p:spPr>
            <a:xfrm rot="10800000">
              <a:off x="2095500" y="4953001"/>
              <a:ext cx="457200" cy="304800"/>
            </a:xfrm>
            <a:prstGeom prst="triangl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 bwMode="auto">
            <a:xfrm>
              <a:off x="2324100" y="5257801"/>
              <a:ext cx="0" cy="3048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6" name="Straight Arrow Connector 105"/>
            <p:cNvCxnSpPr>
              <a:endCxn id="104" idx="3"/>
            </p:cNvCxnSpPr>
            <p:nvPr/>
          </p:nvCxnSpPr>
          <p:spPr bwMode="auto">
            <a:xfrm>
              <a:off x="2324100" y="3962401"/>
              <a:ext cx="0" cy="990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 flipH="1">
              <a:off x="1752600" y="1981201"/>
              <a:ext cx="171449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3543300" y="4419601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In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552700" y="4419601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 Out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 bwMode="auto">
            <a:xfrm flipH="1">
              <a:off x="1676400" y="3657601"/>
              <a:ext cx="228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 bwMode="auto">
            <a:xfrm flipH="1">
              <a:off x="2171700" y="39624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34" name="Group 133"/>
            <p:cNvGrpSpPr/>
            <p:nvPr/>
          </p:nvGrpSpPr>
          <p:grpSpPr>
            <a:xfrm>
              <a:off x="6781800" y="4800601"/>
              <a:ext cx="457200" cy="762000"/>
              <a:chOff x="2019300" y="5029200"/>
              <a:chExt cx="457200" cy="762000"/>
            </a:xfrm>
          </p:grpSpPr>
          <p:sp>
            <p:nvSpPr>
              <p:cNvPr id="135" name="Isosceles Triangle 134"/>
              <p:cNvSpPr/>
              <p:nvPr/>
            </p:nvSpPr>
            <p:spPr>
              <a:xfrm rot="10800000">
                <a:off x="2019300" y="5181600"/>
                <a:ext cx="457200" cy="304800"/>
              </a:xfrm>
              <a:prstGeom prst="triangl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cxnSp>
            <p:nvCxnSpPr>
              <p:cNvPr id="136" name="Straight Arrow Connector 135"/>
              <p:cNvCxnSpPr/>
              <p:nvPr/>
            </p:nvCxnSpPr>
            <p:spPr bwMode="auto">
              <a:xfrm>
                <a:off x="2247900" y="5486400"/>
                <a:ext cx="0" cy="3048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2247900" y="5029200"/>
                <a:ext cx="0" cy="1524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cxnSp>
          <p:nvCxnSpPr>
            <p:cNvPr id="138" name="Straight Arrow Connector 137"/>
            <p:cNvCxnSpPr/>
            <p:nvPr/>
          </p:nvCxnSpPr>
          <p:spPr bwMode="auto">
            <a:xfrm flipV="1">
              <a:off x="7315200" y="4800601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49" name="Group 148"/>
            <p:cNvGrpSpPr/>
            <p:nvPr/>
          </p:nvGrpSpPr>
          <p:grpSpPr>
            <a:xfrm>
              <a:off x="1295400" y="2895601"/>
              <a:ext cx="381000" cy="2120899"/>
              <a:chOff x="7162800" y="1828801"/>
              <a:chExt cx="457200" cy="2578099"/>
            </a:xfrm>
          </p:grpSpPr>
          <p:cxnSp>
            <p:nvCxnSpPr>
              <p:cNvPr id="142" name="Straight Connector 141"/>
              <p:cNvCxnSpPr/>
              <p:nvPr/>
            </p:nvCxnSpPr>
            <p:spPr bwMode="auto">
              <a:xfrm>
                <a:off x="7391400" y="4267200"/>
                <a:ext cx="0" cy="139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6" name="Rectangle 145"/>
              <p:cNvSpPr/>
              <p:nvPr/>
            </p:nvSpPr>
            <p:spPr>
              <a:xfrm rot="16200000">
                <a:off x="6172200" y="2819401"/>
                <a:ext cx="2438399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Instruction Reg.</a:t>
                </a:r>
              </a:p>
            </p:txBody>
          </p:sp>
          <p:sp>
            <p:nvSpPr>
              <p:cNvPr id="144" name="Isosceles Triangle 143"/>
              <p:cNvSpPr/>
              <p:nvPr/>
            </p:nvSpPr>
            <p:spPr>
              <a:xfrm>
                <a:off x="7162800" y="4038600"/>
                <a:ext cx="457200" cy="228600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6172200" y="2819401"/>
              <a:ext cx="304800" cy="2044701"/>
              <a:chOff x="7162800" y="1828799"/>
              <a:chExt cx="457201" cy="2578101"/>
            </a:xfrm>
          </p:grpSpPr>
          <p:cxnSp>
            <p:nvCxnSpPr>
              <p:cNvPr id="151" name="Straight Connector 150"/>
              <p:cNvCxnSpPr/>
              <p:nvPr/>
            </p:nvCxnSpPr>
            <p:spPr bwMode="auto">
              <a:xfrm>
                <a:off x="7391400" y="4267200"/>
                <a:ext cx="0" cy="139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2" name="Rectangle 151"/>
              <p:cNvSpPr/>
              <p:nvPr/>
            </p:nvSpPr>
            <p:spPr>
              <a:xfrm rot="16200000">
                <a:off x="6172201" y="2819399"/>
                <a:ext cx="24384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 err="1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Mem</a:t>
                </a: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. Address</a:t>
                </a:r>
              </a:p>
            </p:txBody>
          </p:sp>
          <p:sp>
            <p:nvSpPr>
              <p:cNvPr id="153" name="Isosceles Triangle 152"/>
              <p:cNvSpPr/>
              <p:nvPr/>
            </p:nvSpPr>
            <p:spPr>
              <a:xfrm>
                <a:off x="7162800" y="4038599"/>
                <a:ext cx="457201" cy="228603"/>
              </a:xfrm>
              <a:prstGeom prst="triangle">
                <a:avLst>
                  <a:gd name="adj" fmla="val 54064"/>
                </a:avLst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4724400" y="3048001"/>
              <a:ext cx="228600" cy="568325"/>
              <a:chOff x="7162800" y="1828800"/>
              <a:chExt cx="457200" cy="2813901"/>
            </a:xfrm>
          </p:grpSpPr>
          <p:cxnSp>
            <p:nvCxnSpPr>
              <p:cNvPr id="159" name="Straight Connector 158"/>
              <p:cNvCxnSpPr/>
              <p:nvPr/>
            </p:nvCxnSpPr>
            <p:spPr bwMode="auto">
              <a:xfrm>
                <a:off x="7391400" y="4267201"/>
                <a:ext cx="0" cy="3755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0" name="Rectangle 159"/>
              <p:cNvSpPr/>
              <p:nvPr/>
            </p:nvSpPr>
            <p:spPr>
              <a:xfrm rot="16200000">
                <a:off x="6172200" y="2819400"/>
                <a:ext cx="24384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B</a:t>
                </a:r>
              </a:p>
            </p:txBody>
          </p:sp>
          <p:sp>
            <p:nvSpPr>
              <p:cNvPr id="161" name="Isosceles Triangle 160"/>
              <p:cNvSpPr/>
              <p:nvPr/>
            </p:nvSpPr>
            <p:spPr>
              <a:xfrm>
                <a:off x="7162800" y="3732628"/>
                <a:ext cx="457200" cy="534574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cxnSp>
          <p:nvCxnSpPr>
            <p:cNvPr id="163" name="Straight Connector 162"/>
            <p:cNvCxnSpPr/>
            <p:nvPr/>
          </p:nvCxnSpPr>
          <p:spPr bwMode="auto">
            <a:xfrm flipH="1">
              <a:off x="6477000" y="38100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Straight Connector 163"/>
            <p:cNvCxnSpPr/>
            <p:nvPr/>
          </p:nvCxnSpPr>
          <p:spPr bwMode="auto">
            <a:xfrm flipH="1">
              <a:off x="5562600" y="37338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Straight Arrow Connector 164"/>
            <p:cNvCxnSpPr/>
            <p:nvPr/>
          </p:nvCxnSpPr>
          <p:spPr bwMode="auto">
            <a:xfrm>
              <a:off x="4572000" y="3352801"/>
              <a:ext cx="0" cy="22097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6" name="Straight Connector 165"/>
            <p:cNvCxnSpPr/>
            <p:nvPr/>
          </p:nvCxnSpPr>
          <p:spPr bwMode="auto">
            <a:xfrm>
              <a:off x="4572000" y="41910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Straight Connector 169"/>
            <p:cNvCxnSpPr/>
            <p:nvPr/>
          </p:nvCxnSpPr>
          <p:spPr bwMode="auto">
            <a:xfrm>
              <a:off x="4572000" y="33528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1" name="Group 170"/>
            <p:cNvGrpSpPr/>
            <p:nvPr/>
          </p:nvGrpSpPr>
          <p:grpSpPr>
            <a:xfrm flipH="1">
              <a:off x="6019800" y="3733799"/>
              <a:ext cx="152400" cy="1828798"/>
              <a:chOff x="4495800" y="4191000"/>
              <a:chExt cx="152400" cy="1055076"/>
            </a:xfrm>
          </p:grpSpPr>
          <p:cxnSp>
            <p:nvCxnSpPr>
              <p:cNvPr id="172" name="Straight Arrow Connector 171"/>
              <p:cNvCxnSpPr/>
              <p:nvPr/>
            </p:nvCxnSpPr>
            <p:spPr bwMode="auto">
              <a:xfrm flipH="1">
                <a:off x="4648200" y="4191000"/>
                <a:ext cx="0" cy="1055076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73" name="Straight Connector 172"/>
              <p:cNvCxnSpPr/>
              <p:nvPr/>
            </p:nvCxnSpPr>
            <p:spPr bwMode="auto">
              <a:xfrm flipH="1">
                <a:off x="4495800" y="4191000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75" name="Group 174"/>
            <p:cNvGrpSpPr/>
            <p:nvPr/>
          </p:nvGrpSpPr>
          <p:grpSpPr>
            <a:xfrm flipH="1">
              <a:off x="1219200" y="3733801"/>
              <a:ext cx="76200" cy="1828800"/>
              <a:chOff x="4572000" y="4191000"/>
              <a:chExt cx="76200" cy="1192696"/>
            </a:xfrm>
          </p:grpSpPr>
          <p:cxnSp>
            <p:nvCxnSpPr>
              <p:cNvPr id="176" name="Straight Arrow Connector 175"/>
              <p:cNvCxnSpPr/>
              <p:nvPr/>
            </p:nvCxnSpPr>
            <p:spPr bwMode="auto">
              <a:xfrm flipH="1">
                <a:off x="4648200" y="4191000"/>
                <a:ext cx="0" cy="1192696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77" name="Straight Connector 176"/>
              <p:cNvCxnSpPr/>
              <p:nvPr/>
            </p:nvCxnSpPr>
            <p:spPr bwMode="auto">
              <a:xfrm flipH="1">
                <a:off x="4572000" y="4191000"/>
                <a:ext cx="76200" cy="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9" name="Group 188"/>
            <p:cNvGrpSpPr/>
            <p:nvPr/>
          </p:nvGrpSpPr>
          <p:grpSpPr>
            <a:xfrm>
              <a:off x="4724400" y="3962401"/>
              <a:ext cx="228600" cy="568325"/>
              <a:chOff x="7162800" y="1828800"/>
              <a:chExt cx="457200" cy="2813901"/>
            </a:xfrm>
          </p:grpSpPr>
          <p:cxnSp>
            <p:nvCxnSpPr>
              <p:cNvPr id="190" name="Straight Connector 189"/>
              <p:cNvCxnSpPr/>
              <p:nvPr/>
            </p:nvCxnSpPr>
            <p:spPr bwMode="auto">
              <a:xfrm>
                <a:off x="7391400" y="4267201"/>
                <a:ext cx="0" cy="3755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1" name="Rectangle 190"/>
              <p:cNvSpPr/>
              <p:nvPr/>
            </p:nvSpPr>
            <p:spPr>
              <a:xfrm rot="16200000">
                <a:off x="6172200" y="2819400"/>
                <a:ext cx="24384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A</a:t>
                </a:r>
              </a:p>
            </p:txBody>
          </p:sp>
          <p:sp>
            <p:nvSpPr>
              <p:cNvPr id="192" name="Isosceles Triangle 191"/>
              <p:cNvSpPr/>
              <p:nvPr/>
            </p:nvSpPr>
            <p:spPr>
              <a:xfrm>
                <a:off x="7162800" y="3732628"/>
                <a:ext cx="457200" cy="534574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cxnSp>
          <p:nvCxnSpPr>
            <p:cNvPr id="193" name="Straight Connector 192"/>
            <p:cNvCxnSpPr/>
            <p:nvPr/>
          </p:nvCxnSpPr>
          <p:spPr bwMode="auto">
            <a:xfrm>
              <a:off x="4953000" y="33528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Straight Connector 197"/>
            <p:cNvCxnSpPr/>
            <p:nvPr/>
          </p:nvCxnSpPr>
          <p:spPr bwMode="auto">
            <a:xfrm>
              <a:off x="4953000" y="41910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5" name="Group 204"/>
            <p:cNvGrpSpPr/>
            <p:nvPr/>
          </p:nvGrpSpPr>
          <p:grpSpPr>
            <a:xfrm>
              <a:off x="1828800" y="2971801"/>
              <a:ext cx="400110" cy="1752600"/>
              <a:chOff x="1066800" y="3200400"/>
              <a:chExt cx="400110" cy="1676400"/>
            </a:xfrm>
          </p:grpSpPr>
          <p:sp>
            <p:nvSpPr>
              <p:cNvPr id="107" name="Trapezoid 106"/>
              <p:cNvSpPr/>
              <p:nvPr/>
            </p:nvSpPr>
            <p:spPr>
              <a:xfrm rot="5400000">
                <a:off x="419100" y="3886200"/>
                <a:ext cx="1676400" cy="304800"/>
              </a:xfrm>
              <a:prstGeom prst="trapezoid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 dirty="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 rot="16200000">
                <a:off x="608524" y="3811076"/>
                <a:ext cx="13166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Immediate</a:t>
                </a:r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1295400" y="5029201"/>
              <a:ext cx="914400" cy="400110"/>
              <a:chOff x="6705600" y="1447800"/>
              <a:chExt cx="914400" cy="400110"/>
            </a:xfrm>
          </p:grpSpPr>
          <p:cxnSp>
            <p:nvCxnSpPr>
              <p:cNvPr id="212" name="Straight Arrow Connector 211"/>
              <p:cNvCxnSpPr/>
              <p:nvPr/>
            </p:nvCxnSpPr>
            <p:spPr bwMode="auto">
              <a:xfrm rot="16200000">
                <a:off x="7505700" y="14097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14" name="TextBox 213"/>
              <p:cNvSpPr txBox="1"/>
              <p:nvPr/>
            </p:nvSpPr>
            <p:spPr>
              <a:xfrm>
                <a:off x="6705600" y="1447800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ImmEn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2438400" y="5029201"/>
              <a:ext cx="914400" cy="400110"/>
              <a:chOff x="6781800" y="1447800"/>
              <a:chExt cx="914400" cy="400110"/>
            </a:xfrm>
          </p:grpSpPr>
          <p:cxnSp>
            <p:nvCxnSpPr>
              <p:cNvPr id="220" name="Straight Arrow Connector 219"/>
              <p:cNvCxnSpPr/>
              <p:nvPr/>
            </p:nvCxnSpPr>
            <p:spPr bwMode="auto">
              <a:xfrm rot="16200000">
                <a:off x="7505700" y="14097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21" name="TextBox 220"/>
              <p:cNvSpPr txBox="1"/>
              <p:nvPr/>
            </p:nvSpPr>
            <p:spPr>
              <a:xfrm>
                <a:off x="6781800" y="1447800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RegEn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4800600" y="5029201"/>
              <a:ext cx="914400" cy="400110"/>
              <a:chOff x="6781800" y="1447800"/>
              <a:chExt cx="914400" cy="400110"/>
            </a:xfrm>
          </p:grpSpPr>
          <p:cxnSp>
            <p:nvCxnSpPr>
              <p:cNvPr id="223" name="Straight Arrow Connector 222"/>
              <p:cNvCxnSpPr/>
              <p:nvPr/>
            </p:nvCxnSpPr>
            <p:spPr bwMode="auto">
              <a:xfrm rot="16200000">
                <a:off x="7505700" y="14097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24" name="TextBox 223"/>
              <p:cNvSpPr txBox="1"/>
              <p:nvPr/>
            </p:nvSpPr>
            <p:spPr>
              <a:xfrm>
                <a:off x="6781800" y="1447800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ALUEn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6019800" y="5029201"/>
              <a:ext cx="990600" cy="400110"/>
              <a:chOff x="6705600" y="1447800"/>
              <a:chExt cx="990600" cy="400110"/>
            </a:xfrm>
          </p:grpSpPr>
          <p:cxnSp>
            <p:nvCxnSpPr>
              <p:cNvPr id="226" name="Straight Arrow Connector 225"/>
              <p:cNvCxnSpPr/>
              <p:nvPr/>
            </p:nvCxnSpPr>
            <p:spPr bwMode="auto">
              <a:xfrm rot="16200000">
                <a:off x="7505700" y="14097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27" name="TextBox 226"/>
              <p:cNvSpPr txBox="1"/>
              <p:nvPr/>
            </p:nvSpPr>
            <p:spPr>
              <a:xfrm>
                <a:off x="6705600" y="1447800"/>
                <a:ext cx="990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MemEn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5029200" y="1905001"/>
              <a:ext cx="400110" cy="1133445"/>
              <a:chOff x="7000845" y="1000155"/>
              <a:chExt cx="400110" cy="1133445"/>
            </a:xfrm>
          </p:grpSpPr>
          <p:cxnSp>
            <p:nvCxnSpPr>
              <p:cNvPr id="229" name="Straight Arrow Connector 228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30" name="TextBox 229"/>
              <p:cNvSpPr txBox="1"/>
              <p:nvPr/>
            </p:nvSpPr>
            <p:spPr>
              <a:xfrm rot="16200000">
                <a:off x="6705600" y="1295400"/>
                <a:ext cx="990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ALUOp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32" name="Group 231"/>
            <p:cNvGrpSpPr/>
            <p:nvPr/>
          </p:nvGrpSpPr>
          <p:grpSpPr>
            <a:xfrm>
              <a:off x="6705600" y="1371601"/>
              <a:ext cx="400110" cy="1285845"/>
              <a:chOff x="7000845" y="847755"/>
              <a:chExt cx="400110" cy="1285845"/>
            </a:xfrm>
          </p:grpSpPr>
          <p:cxnSp>
            <p:nvCxnSpPr>
              <p:cNvPr id="233" name="Straight Arrow Connector 232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34" name="TextBox 233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MemW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1752600" y="1752601"/>
              <a:ext cx="400110" cy="1285845"/>
              <a:chOff x="7000845" y="847755"/>
              <a:chExt cx="400110" cy="1285845"/>
            </a:xfrm>
          </p:grpSpPr>
          <p:cxnSp>
            <p:nvCxnSpPr>
              <p:cNvPr id="237" name="Straight Arrow Connector 236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38" name="TextBox 237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ImmSel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39" name="Group 238"/>
            <p:cNvGrpSpPr/>
            <p:nvPr/>
          </p:nvGrpSpPr>
          <p:grpSpPr>
            <a:xfrm>
              <a:off x="3962400" y="1371601"/>
              <a:ext cx="400110" cy="1285845"/>
              <a:chOff x="7000845" y="847755"/>
              <a:chExt cx="400110" cy="1285845"/>
            </a:xfrm>
          </p:grpSpPr>
          <p:cxnSp>
            <p:nvCxnSpPr>
              <p:cNvPr id="240" name="Straight Arrow Connector 239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41" name="TextBox 240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RegW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648200" y="1775832"/>
              <a:ext cx="400110" cy="1285845"/>
              <a:chOff x="7000845" y="847755"/>
              <a:chExt cx="400110" cy="1285845"/>
            </a:xfrm>
          </p:grpSpPr>
          <p:cxnSp>
            <p:nvCxnSpPr>
              <p:cNvPr id="243" name="Straight Arrow Connector 242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44" name="TextBox 243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BLd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>
              <a:off x="1219200" y="1600201"/>
              <a:ext cx="400110" cy="1285845"/>
              <a:chOff x="7000845" y="847755"/>
              <a:chExt cx="400110" cy="1285845"/>
            </a:xfrm>
          </p:grpSpPr>
          <p:cxnSp>
            <p:nvCxnSpPr>
              <p:cNvPr id="246" name="Straight Arrow Connector 245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47" name="TextBox 246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InstLd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>
              <a:off x="6096000" y="1524001"/>
              <a:ext cx="400110" cy="1285845"/>
              <a:chOff x="7000845" y="847755"/>
              <a:chExt cx="400110" cy="1285845"/>
            </a:xfrm>
          </p:grpSpPr>
          <p:cxnSp>
            <p:nvCxnSpPr>
              <p:cNvPr id="249" name="Straight Arrow Connector 248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50" name="TextBox 249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MALd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 flipV="1">
              <a:off x="4677936" y="4435089"/>
              <a:ext cx="400110" cy="752444"/>
              <a:chOff x="7000847" y="1381156"/>
              <a:chExt cx="400110" cy="752444"/>
            </a:xfrm>
          </p:grpSpPr>
          <p:cxnSp>
            <p:nvCxnSpPr>
              <p:cNvPr id="252" name="Straight Arrow Connector 251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53" name="TextBox 252"/>
              <p:cNvSpPr txBox="1"/>
              <p:nvPr/>
            </p:nvSpPr>
            <p:spPr>
              <a:xfrm rot="16200000">
                <a:off x="6900880" y="1481123"/>
                <a:ext cx="6000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ALd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60" name="Group 259"/>
            <p:cNvGrpSpPr/>
            <p:nvPr/>
          </p:nvGrpSpPr>
          <p:grpSpPr>
            <a:xfrm>
              <a:off x="2133600" y="2266891"/>
              <a:ext cx="914400" cy="400110"/>
              <a:chOff x="6781800" y="1447800"/>
              <a:chExt cx="914400" cy="400110"/>
            </a:xfrm>
          </p:grpSpPr>
          <p:cxnSp>
            <p:nvCxnSpPr>
              <p:cNvPr id="261" name="Straight Arrow Connector 260"/>
              <p:cNvCxnSpPr/>
              <p:nvPr/>
            </p:nvCxnSpPr>
            <p:spPr bwMode="auto">
              <a:xfrm rot="16200000">
                <a:off x="7505700" y="14097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62" name="TextBox 261"/>
              <p:cNvSpPr txBox="1"/>
              <p:nvPr/>
            </p:nvSpPr>
            <p:spPr>
              <a:xfrm>
                <a:off x="6781800" y="1447800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RegSel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263" name="TextBox 262"/>
            <p:cNvSpPr txBox="1"/>
            <p:nvPr/>
          </p:nvSpPr>
          <p:spPr>
            <a:xfrm>
              <a:off x="7086600" y="1219200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Busy?</a:t>
              </a:r>
            </a:p>
          </p:txBody>
        </p:sp>
        <p:cxnSp>
          <p:nvCxnSpPr>
            <p:cNvPr id="264" name="Straight Arrow Connector 263"/>
            <p:cNvCxnSpPr/>
            <p:nvPr/>
          </p:nvCxnSpPr>
          <p:spPr bwMode="auto">
            <a:xfrm flipV="1">
              <a:off x="7543800" y="1600201"/>
              <a:ext cx="0" cy="1066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80" name="Group 279"/>
            <p:cNvGrpSpPr/>
            <p:nvPr/>
          </p:nvGrpSpPr>
          <p:grpSpPr>
            <a:xfrm>
              <a:off x="3962400" y="4648201"/>
              <a:ext cx="304800" cy="228240"/>
              <a:chOff x="7848600" y="3810000"/>
              <a:chExt cx="304800" cy="228240"/>
            </a:xfrm>
          </p:grpSpPr>
          <p:sp>
            <p:nvSpPr>
              <p:cNvPr id="277" name="Isosceles Triangle 276"/>
              <p:cNvSpPr/>
              <p:nvPr/>
            </p:nvSpPr>
            <p:spPr>
              <a:xfrm>
                <a:off x="7848600" y="3810000"/>
                <a:ext cx="304800" cy="152400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cxnSp>
            <p:nvCxnSpPr>
              <p:cNvPr id="278" name="Straight Connector 277"/>
              <p:cNvCxnSpPr/>
              <p:nvPr/>
            </p:nvCxnSpPr>
            <p:spPr bwMode="auto">
              <a:xfrm>
                <a:off x="8001000" y="3962400"/>
                <a:ext cx="0" cy="7584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81" name="Group 280"/>
            <p:cNvGrpSpPr/>
            <p:nvPr/>
          </p:nvGrpSpPr>
          <p:grpSpPr>
            <a:xfrm>
              <a:off x="7467600" y="4648201"/>
              <a:ext cx="304800" cy="228240"/>
              <a:chOff x="7848600" y="3810000"/>
              <a:chExt cx="304800" cy="228240"/>
            </a:xfrm>
          </p:grpSpPr>
          <p:sp>
            <p:nvSpPr>
              <p:cNvPr id="282" name="Isosceles Triangle 281"/>
              <p:cNvSpPr/>
              <p:nvPr/>
            </p:nvSpPr>
            <p:spPr>
              <a:xfrm>
                <a:off x="7848600" y="3810000"/>
                <a:ext cx="304800" cy="152400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cxnSp>
            <p:nvCxnSpPr>
              <p:cNvPr id="283" name="Straight Connector 282"/>
              <p:cNvCxnSpPr/>
              <p:nvPr/>
            </p:nvCxnSpPr>
            <p:spPr bwMode="auto">
              <a:xfrm>
                <a:off x="8001000" y="3962400"/>
                <a:ext cx="0" cy="7584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9" name="TextBox 298"/>
            <p:cNvSpPr txBox="1"/>
            <p:nvPr/>
          </p:nvSpPr>
          <p:spPr>
            <a:xfrm>
              <a:off x="1219200" y="1219201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Opcode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2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Instruction Execution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Fetch</a:t>
            </a:r>
          </a:p>
          <a:p>
            <a:r>
              <a:rPr lang="en-US" dirty="0"/>
              <a:t>Instruction Decode</a:t>
            </a:r>
          </a:p>
          <a:p>
            <a:r>
              <a:rPr lang="en-US" dirty="0"/>
              <a:t>Register Fetch</a:t>
            </a:r>
          </a:p>
          <a:p>
            <a:r>
              <a:rPr lang="en-US" dirty="0"/>
              <a:t>ALU Operations</a:t>
            </a:r>
          </a:p>
          <a:p>
            <a:r>
              <a:rPr lang="en-US" i="1" dirty="0"/>
              <a:t>Optional</a:t>
            </a:r>
            <a:r>
              <a:rPr lang="en-US" dirty="0"/>
              <a:t> Memory Operations</a:t>
            </a:r>
          </a:p>
          <a:p>
            <a:r>
              <a:rPr lang="en-US" i="1" dirty="0"/>
              <a:t>Optional</a:t>
            </a:r>
            <a:r>
              <a:rPr lang="en-US" dirty="0"/>
              <a:t> Register </a:t>
            </a:r>
            <a:r>
              <a:rPr lang="en-US" dirty="0" err="1"/>
              <a:t>Writeback</a:t>
            </a:r>
            <a:endParaRPr lang="en-US" dirty="0"/>
          </a:p>
          <a:p>
            <a:r>
              <a:rPr lang="en-US" dirty="0"/>
              <a:t>Calculate Next Instruction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042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Microcode Sketches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7975" y="838200"/>
            <a:ext cx="8226425" cy="5562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Instruction Fetch: 	MA,A:=PC</a:t>
            </a:r>
          </a:p>
          <a:p>
            <a:pPr marL="0" indent="0">
              <a:buNone/>
            </a:pPr>
            <a:r>
              <a:rPr lang="en-US" sz="2000" dirty="0"/>
              <a:t>			PC:=A+4</a:t>
            </a:r>
          </a:p>
          <a:p>
            <a:pPr marL="0" indent="0">
              <a:buNone/>
            </a:pPr>
            <a:r>
              <a:rPr lang="en-US" sz="2000" i="1" dirty="0"/>
              <a:t>			wait for memory</a:t>
            </a:r>
          </a:p>
          <a:p>
            <a:pPr marL="0" indent="0">
              <a:buNone/>
            </a:pPr>
            <a:r>
              <a:rPr lang="en-US" sz="2000" dirty="0"/>
              <a:t>			IR:=</a:t>
            </a:r>
            <a:r>
              <a:rPr lang="en-US" sz="2000" dirty="0" err="1"/>
              <a:t>Mem</a:t>
            </a: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			dispatch on </a:t>
            </a:r>
            <a:r>
              <a:rPr lang="en-US" sz="2000" i="1" dirty="0" err="1"/>
              <a:t>opcode</a:t>
            </a: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ALU:			A:=</a:t>
            </a:r>
            <a:r>
              <a:rPr lang="en-US" sz="2000" dirty="0" err="1"/>
              <a:t>Reg</a:t>
            </a:r>
            <a:r>
              <a:rPr lang="en-US" sz="2000" dirty="0"/>
              <a:t>[rs1]</a:t>
            </a:r>
          </a:p>
          <a:p>
            <a:pPr marL="0" indent="0">
              <a:buNone/>
            </a:pPr>
            <a:r>
              <a:rPr lang="en-US" sz="2000" dirty="0"/>
              <a:t>			B:=</a:t>
            </a:r>
            <a:r>
              <a:rPr lang="en-US" sz="2000" dirty="0" err="1"/>
              <a:t>Reg</a:t>
            </a:r>
            <a:r>
              <a:rPr lang="en-US" sz="2000" dirty="0"/>
              <a:t>[rs2]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 err="1"/>
              <a:t>Reg</a:t>
            </a:r>
            <a:r>
              <a:rPr lang="en-US" sz="2000" dirty="0"/>
              <a:t>[</a:t>
            </a:r>
            <a:r>
              <a:rPr lang="en-US" sz="2000" dirty="0" err="1"/>
              <a:t>rd</a:t>
            </a:r>
            <a:r>
              <a:rPr lang="en-US" sz="2000" dirty="0"/>
              <a:t>]:=</a:t>
            </a:r>
            <a:r>
              <a:rPr lang="en-US" sz="2000" dirty="0" err="1"/>
              <a:t>ALUOp</a:t>
            </a:r>
            <a:r>
              <a:rPr lang="en-US" sz="2000" dirty="0"/>
              <a:t>(A,B)</a:t>
            </a:r>
          </a:p>
          <a:p>
            <a:pPr marL="0" indent="0">
              <a:buNone/>
            </a:pPr>
            <a:r>
              <a:rPr lang="en-US" sz="2000" i="1" dirty="0"/>
              <a:t>			</a:t>
            </a:r>
            <a:r>
              <a:rPr lang="en-US" sz="2000" i="1" dirty="0" err="1"/>
              <a:t>goto</a:t>
            </a:r>
            <a:r>
              <a:rPr lang="en-US" sz="2000" i="1" dirty="0"/>
              <a:t> instruction fetch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ALUI:			A:=</a:t>
            </a:r>
            <a:r>
              <a:rPr lang="en-US" sz="2000" dirty="0" err="1"/>
              <a:t>Reg</a:t>
            </a:r>
            <a:r>
              <a:rPr lang="en-US" sz="2000" dirty="0"/>
              <a:t>[rs1]</a:t>
            </a:r>
          </a:p>
          <a:p>
            <a:pPr marL="0" indent="0">
              <a:buNone/>
            </a:pPr>
            <a:r>
              <a:rPr lang="en-US" sz="2000" dirty="0"/>
              <a:t>			B:=</a:t>
            </a:r>
            <a:r>
              <a:rPr lang="en-US" sz="2000" dirty="0" err="1"/>
              <a:t>ImmI</a:t>
            </a:r>
            <a:r>
              <a:rPr lang="en-US" sz="2000" dirty="0"/>
              <a:t>	  //Sign-extend 12b immediate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 err="1"/>
              <a:t>Reg</a:t>
            </a:r>
            <a:r>
              <a:rPr lang="en-US" sz="2000" dirty="0"/>
              <a:t>[</a:t>
            </a:r>
            <a:r>
              <a:rPr lang="en-US" sz="2000" dirty="0" err="1"/>
              <a:t>rd</a:t>
            </a:r>
            <a:r>
              <a:rPr lang="en-US" sz="2000" dirty="0"/>
              <a:t>]:=</a:t>
            </a:r>
            <a:r>
              <a:rPr lang="en-US" sz="2000" dirty="0" err="1"/>
              <a:t>ALUOp</a:t>
            </a:r>
            <a:r>
              <a:rPr lang="en-US" sz="2000" dirty="0"/>
              <a:t>(A,B)</a:t>
            </a:r>
          </a:p>
          <a:p>
            <a:pPr marL="0" indent="0">
              <a:buNone/>
            </a:pPr>
            <a:r>
              <a:rPr lang="en-US" sz="2000" i="1" dirty="0"/>
              <a:t>			</a:t>
            </a:r>
            <a:r>
              <a:rPr lang="en-US" sz="2000" i="1" dirty="0" err="1"/>
              <a:t>goto</a:t>
            </a:r>
            <a:r>
              <a:rPr lang="en-US" sz="2000" i="1" dirty="0"/>
              <a:t> instruction fetch</a:t>
            </a:r>
          </a:p>
          <a:p>
            <a:pPr marL="0" indent="0">
              <a:buNone/>
            </a:pPr>
            <a:r>
              <a:rPr lang="en-US" sz="2000" dirty="0"/>
              <a:t>			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2842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292975" cy="736600"/>
          </a:xfrm>
        </p:spPr>
        <p:txBody>
          <a:bodyPr/>
          <a:lstStyle/>
          <a:p>
            <a:r>
              <a:rPr lang="en-US" dirty="0"/>
              <a:t>Microcode Sketches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685800"/>
            <a:ext cx="8226425" cy="5867400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LW: 			A:=</a:t>
            </a:r>
            <a:r>
              <a:rPr lang="en-US" sz="2000" dirty="0" err="1"/>
              <a:t>Reg</a:t>
            </a:r>
            <a:r>
              <a:rPr lang="en-US" sz="2000" dirty="0"/>
              <a:t>[rs1]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 			B:=</a:t>
            </a:r>
            <a:r>
              <a:rPr lang="en-US" sz="2000" dirty="0" err="1"/>
              <a:t>ImmI</a:t>
            </a:r>
            <a:r>
              <a:rPr lang="en-US" sz="2000" dirty="0"/>
              <a:t>   //Sign-extend 12b immediate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			MA:=A+B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i="1" dirty="0"/>
              <a:t>			wait for memory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			</a:t>
            </a:r>
            <a:r>
              <a:rPr lang="en-US" sz="2000" dirty="0" err="1"/>
              <a:t>Reg</a:t>
            </a:r>
            <a:r>
              <a:rPr lang="en-US" sz="2000" dirty="0"/>
              <a:t>[</a:t>
            </a:r>
            <a:r>
              <a:rPr lang="en-US" sz="2000" dirty="0" err="1"/>
              <a:t>rd</a:t>
            </a:r>
            <a:r>
              <a:rPr lang="en-US" sz="2000" dirty="0"/>
              <a:t>]:=</a:t>
            </a:r>
            <a:r>
              <a:rPr lang="en-US" sz="2000" dirty="0" err="1"/>
              <a:t>Mem</a:t>
            </a:r>
            <a:endParaRPr lang="en-US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2000" i="1" dirty="0"/>
              <a:t>			</a:t>
            </a:r>
            <a:r>
              <a:rPr lang="en-US" sz="2000" i="1" dirty="0" err="1"/>
              <a:t>goto</a:t>
            </a:r>
            <a:r>
              <a:rPr lang="en-US" sz="2000" i="1" dirty="0"/>
              <a:t> instruction fetch</a:t>
            </a:r>
            <a:endParaRPr lang="en-US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JAL:			</a:t>
            </a:r>
            <a:r>
              <a:rPr lang="en-US" sz="2000" dirty="0" err="1"/>
              <a:t>Reg</a:t>
            </a:r>
            <a:r>
              <a:rPr lang="en-US" sz="2000" dirty="0"/>
              <a:t>[</a:t>
            </a:r>
            <a:r>
              <a:rPr lang="en-US" sz="2000" dirty="0" err="1"/>
              <a:t>rd</a:t>
            </a:r>
            <a:r>
              <a:rPr lang="en-US" sz="2000" dirty="0"/>
              <a:t>]:=A  // Store return address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			A:=A-4        // Recover original PC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			B:=</a:t>
            </a:r>
            <a:r>
              <a:rPr lang="en-US" sz="2000" dirty="0" err="1"/>
              <a:t>ImmJ</a:t>
            </a:r>
            <a:r>
              <a:rPr lang="en-US" sz="2000" dirty="0"/>
              <a:t> // Jump-style immediate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			PC:=A+B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i="1" dirty="0"/>
              <a:t>			</a:t>
            </a:r>
            <a:r>
              <a:rPr lang="en-US" sz="2000" i="1" dirty="0" err="1"/>
              <a:t>goto</a:t>
            </a:r>
            <a:r>
              <a:rPr lang="en-US" sz="2000" i="1" dirty="0"/>
              <a:t> instruction fetch</a:t>
            </a:r>
            <a:endParaRPr lang="en-US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Branch:			A:=</a:t>
            </a:r>
            <a:r>
              <a:rPr lang="en-US" sz="2000" dirty="0" err="1"/>
              <a:t>Reg</a:t>
            </a:r>
            <a:r>
              <a:rPr lang="en-US" sz="2000" dirty="0"/>
              <a:t>[rs1]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			B:=</a:t>
            </a:r>
            <a:r>
              <a:rPr lang="en-US" sz="2000" dirty="0" err="1"/>
              <a:t>Reg</a:t>
            </a:r>
            <a:r>
              <a:rPr lang="en-US" sz="2000" dirty="0"/>
              <a:t>[rs2]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			if (!</a:t>
            </a:r>
            <a:r>
              <a:rPr lang="en-US" sz="2000" dirty="0" err="1"/>
              <a:t>ALUOp</a:t>
            </a:r>
            <a:r>
              <a:rPr lang="en-US" sz="2000" dirty="0"/>
              <a:t>(A,B)) </a:t>
            </a:r>
            <a:r>
              <a:rPr lang="en-US" sz="2000" i="1" dirty="0" err="1"/>
              <a:t>goto</a:t>
            </a:r>
            <a:r>
              <a:rPr lang="en-US" sz="2000" i="1" dirty="0"/>
              <a:t> instruction fetch </a:t>
            </a:r>
            <a:r>
              <a:rPr lang="en-US" sz="2000" dirty="0"/>
              <a:t>//Not taken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			A:=PC  //Microcode fall through if branch taken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			A:=A-4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			B:=</a:t>
            </a:r>
            <a:r>
              <a:rPr lang="en-US" sz="2000" dirty="0" err="1"/>
              <a:t>ImmB</a:t>
            </a:r>
            <a:r>
              <a:rPr lang="en-US" sz="2000" dirty="0"/>
              <a:t>// Branch-style immediate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			PC:=A+B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i="1" dirty="0"/>
              <a:t>			</a:t>
            </a:r>
            <a:r>
              <a:rPr lang="en-US" sz="2000" i="1" dirty="0" err="1"/>
              <a:t>goto</a:t>
            </a:r>
            <a:r>
              <a:rPr lang="en-US" sz="2000" i="1" dirty="0"/>
              <a:t> instruction fetch</a:t>
            </a:r>
            <a:endParaRPr lang="en-US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	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			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			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74775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ROM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43000" y="4495800"/>
            <a:ext cx="5791200" cy="1676400"/>
          </a:xfrm>
        </p:spPr>
        <p:txBody>
          <a:bodyPr/>
          <a:lstStyle/>
          <a:p>
            <a:r>
              <a:rPr lang="en-US" sz="2400" dirty="0"/>
              <a:t>How many address bits?</a:t>
            </a:r>
          </a:p>
          <a:p>
            <a:pPr marL="455613" lvl="1" indent="0">
              <a:buNone/>
            </a:pPr>
            <a:r>
              <a:rPr lang="en-US" sz="2000" dirty="0"/>
              <a:t>|µaddress| = |µPC|+|</a:t>
            </a:r>
            <a:r>
              <a:rPr lang="en-US" sz="2000" dirty="0" err="1"/>
              <a:t>opcode</a:t>
            </a:r>
            <a:r>
              <a:rPr lang="en-US" sz="2000" dirty="0"/>
              <a:t>|+ 1 + 1</a:t>
            </a:r>
          </a:p>
          <a:p>
            <a:r>
              <a:rPr lang="en-US" sz="2400" dirty="0"/>
              <a:t>How many data bits?</a:t>
            </a:r>
            <a:endParaRPr lang="en-US" sz="2000" dirty="0"/>
          </a:p>
          <a:p>
            <a:pPr marL="455613" lvl="1" indent="0">
              <a:buNone/>
            </a:pPr>
            <a:r>
              <a:rPr lang="en-US" sz="2000" dirty="0"/>
              <a:t>|data| = |µPC|+|control signals| = |µPC| + 18</a:t>
            </a:r>
          </a:p>
          <a:p>
            <a:r>
              <a:rPr lang="en-US" sz="2400" dirty="0"/>
              <a:t>Total ROM size = 2</a:t>
            </a:r>
            <a:r>
              <a:rPr lang="en-US" sz="2400" baseline="30000" dirty="0"/>
              <a:t>|µ</a:t>
            </a:r>
            <a:r>
              <a:rPr lang="en-US" sz="2400" baseline="30000" dirty="0" err="1"/>
              <a:t>address|</a:t>
            </a:r>
            <a:r>
              <a:rPr lang="en-US" sz="2400" dirty="0" err="1"/>
              <a:t>x|data</a:t>
            </a:r>
            <a:r>
              <a:rPr lang="en-US" sz="2400" dirty="0"/>
              <a:t>|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695933" y="838200"/>
            <a:ext cx="5162067" cy="3505200"/>
            <a:chOff x="1676400" y="990600"/>
            <a:chExt cx="5162067" cy="350520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2552700" y="1028700"/>
              <a:ext cx="304800" cy="1447800"/>
              <a:chOff x="7162800" y="2277164"/>
              <a:chExt cx="457201" cy="2129736"/>
            </a:xfrm>
          </p:grpSpPr>
          <p:cxnSp>
            <p:nvCxnSpPr>
              <p:cNvPr id="6" name="Straight Connector 5"/>
              <p:cNvCxnSpPr/>
              <p:nvPr/>
            </p:nvCxnSpPr>
            <p:spPr bwMode="auto">
              <a:xfrm>
                <a:off x="7391400" y="4267200"/>
                <a:ext cx="0" cy="139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" name="Rectangle 6"/>
              <p:cNvSpPr/>
              <p:nvPr/>
            </p:nvSpPr>
            <p:spPr>
              <a:xfrm rot="16200000">
                <a:off x="6396383" y="3043581"/>
                <a:ext cx="1990034" cy="4571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µPC</a:t>
                </a:r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>
                <a:off x="7162800" y="4038599"/>
                <a:ext cx="457201" cy="228603"/>
              </a:xfrm>
              <a:prstGeom prst="triangle">
                <a:avLst>
                  <a:gd name="adj" fmla="val 54064"/>
                </a:avLst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5400000">
              <a:off x="5791200" y="1524000"/>
              <a:ext cx="304800" cy="457200"/>
              <a:chOff x="7162800" y="3734352"/>
              <a:chExt cx="457201" cy="672548"/>
            </a:xfrm>
          </p:grpSpPr>
          <p:cxnSp>
            <p:nvCxnSpPr>
              <p:cNvPr id="10" name="Straight Connector 9"/>
              <p:cNvCxnSpPr/>
              <p:nvPr/>
            </p:nvCxnSpPr>
            <p:spPr bwMode="auto">
              <a:xfrm>
                <a:off x="7391400" y="4267200"/>
                <a:ext cx="0" cy="139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" name="Rectangle 10"/>
              <p:cNvSpPr/>
              <p:nvPr/>
            </p:nvSpPr>
            <p:spPr>
              <a:xfrm rot="16200000">
                <a:off x="7124977" y="3772175"/>
                <a:ext cx="532846" cy="4571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7162800" y="4038599"/>
                <a:ext cx="457201" cy="228603"/>
              </a:xfrm>
              <a:prstGeom prst="triangle">
                <a:avLst>
                  <a:gd name="adj" fmla="val 54064"/>
                </a:avLst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5400000">
              <a:off x="5181600" y="1524000"/>
              <a:ext cx="304800" cy="457200"/>
              <a:chOff x="7162800" y="3734352"/>
              <a:chExt cx="457201" cy="672548"/>
            </a:xfrm>
          </p:grpSpPr>
          <p:cxnSp>
            <p:nvCxnSpPr>
              <p:cNvPr id="14" name="Straight Connector 13"/>
              <p:cNvCxnSpPr/>
              <p:nvPr/>
            </p:nvCxnSpPr>
            <p:spPr bwMode="auto">
              <a:xfrm>
                <a:off x="7391400" y="4267200"/>
                <a:ext cx="0" cy="139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" name="Rectangle 14"/>
              <p:cNvSpPr/>
              <p:nvPr/>
            </p:nvSpPr>
            <p:spPr>
              <a:xfrm rot="16200000">
                <a:off x="7124977" y="3772175"/>
                <a:ext cx="532846" cy="4571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7162800" y="4038599"/>
                <a:ext cx="457201" cy="228603"/>
              </a:xfrm>
              <a:prstGeom prst="triangle">
                <a:avLst>
                  <a:gd name="adj" fmla="val 54064"/>
                </a:avLst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5400000">
              <a:off x="4152898" y="1104898"/>
              <a:ext cx="304804" cy="1295400"/>
              <a:chOff x="7162794" y="2637462"/>
              <a:chExt cx="457207" cy="1769438"/>
            </a:xfrm>
          </p:grpSpPr>
          <p:cxnSp>
            <p:nvCxnSpPr>
              <p:cNvPr id="18" name="Straight Connector 17"/>
              <p:cNvCxnSpPr/>
              <p:nvPr/>
            </p:nvCxnSpPr>
            <p:spPr bwMode="auto">
              <a:xfrm>
                <a:off x="7391400" y="4267200"/>
                <a:ext cx="0" cy="139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" name="Rectangle 18"/>
              <p:cNvSpPr/>
              <p:nvPr/>
            </p:nvSpPr>
            <p:spPr>
              <a:xfrm rot="16200000">
                <a:off x="6576524" y="3223732"/>
                <a:ext cx="1629739" cy="4571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7162800" y="4038599"/>
                <a:ext cx="457201" cy="228603"/>
              </a:xfrm>
              <a:prstGeom prst="triangle">
                <a:avLst>
                  <a:gd name="adj" fmla="val 54064"/>
                </a:avLst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2895600" y="2743200"/>
              <a:ext cx="2895600" cy="990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ROM</a:t>
              </a:r>
            </a:p>
          </p:txBody>
        </p:sp>
        <p:cxnSp>
          <p:nvCxnSpPr>
            <p:cNvPr id="25" name="Straight Arrow Connector 24"/>
            <p:cNvCxnSpPr>
              <a:stCxn id="7" idx="2"/>
            </p:cNvCxnSpPr>
            <p:nvPr/>
          </p:nvCxnSpPr>
          <p:spPr bwMode="auto">
            <a:xfrm flipH="1">
              <a:off x="2743200" y="1904999"/>
              <a:ext cx="9385" cy="3048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 flipH="1">
              <a:off x="4343400" y="1905000"/>
              <a:ext cx="9386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 flipH="1">
              <a:off x="5334000" y="1905000"/>
              <a:ext cx="9385" cy="3048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>
              <a:off x="6019800" y="1905000"/>
              <a:ext cx="9385" cy="3048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Left Brace 29"/>
            <p:cNvSpPr/>
            <p:nvPr/>
          </p:nvSpPr>
          <p:spPr bwMode="auto">
            <a:xfrm rot="16200000">
              <a:off x="4189476" y="534924"/>
              <a:ext cx="307848" cy="3657600"/>
            </a:xfrm>
            <a:prstGeom prst="leftBrac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cxnSp>
          <p:nvCxnSpPr>
            <p:cNvPr id="31" name="Straight Arrow Connector 30"/>
            <p:cNvCxnSpPr>
              <a:stCxn id="30" idx="1"/>
              <a:endCxn id="21" idx="0"/>
            </p:cNvCxnSpPr>
            <p:nvPr/>
          </p:nvCxnSpPr>
          <p:spPr bwMode="auto">
            <a:xfrm>
              <a:off x="4343400" y="2517648"/>
              <a:ext cx="0" cy="22555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886200" y="266700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Address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38600" y="3429000"/>
              <a:ext cx="62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4343400" y="3733800"/>
              <a:ext cx="0" cy="22555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3581400" y="3962400"/>
              <a:ext cx="1524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4343400" y="1295400"/>
              <a:ext cx="1" cy="3048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>
              <a:off x="5334000" y="1295400"/>
              <a:ext cx="1" cy="3048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6019800" y="1295400"/>
              <a:ext cx="1" cy="3048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3733800" y="990600"/>
              <a:ext cx="995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Opcode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00600" y="990600"/>
              <a:ext cx="845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Cond?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38800" y="990600"/>
              <a:ext cx="7941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Busy?</a:t>
              </a:r>
            </a:p>
          </p:txBody>
        </p:sp>
        <p:cxnSp>
          <p:nvCxnSpPr>
            <p:cNvPr id="59" name="Straight Connector 58"/>
            <p:cNvCxnSpPr/>
            <p:nvPr/>
          </p:nvCxnSpPr>
          <p:spPr bwMode="auto">
            <a:xfrm>
              <a:off x="3581400" y="3962400"/>
              <a:ext cx="0" cy="304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5105400" y="3962400"/>
              <a:ext cx="0" cy="533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>
              <a:off x="1676400" y="4267200"/>
              <a:ext cx="1905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 flipV="1">
              <a:off x="1676400" y="1295400"/>
              <a:ext cx="0" cy="2971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676400" y="1295400"/>
              <a:ext cx="10668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Arrow Connector 69"/>
            <p:cNvCxnSpPr>
              <a:endCxn id="7" idx="0"/>
            </p:cNvCxnSpPr>
            <p:nvPr/>
          </p:nvCxnSpPr>
          <p:spPr bwMode="auto">
            <a:xfrm>
              <a:off x="2743200" y="1295400"/>
              <a:ext cx="9385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362200" y="3886200"/>
              <a:ext cx="114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Next µPC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05400" y="3962400"/>
              <a:ext cx="17330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Control Signals</a:t>
              </a:r>
            </a:p>
          </p:txBody>
        </p:sp>
        <p:cxnSp>
          <p:nvCxnSpPr>
            <p:cNvPr id="74" name="Straight Connector 73"/>
            <p:cNvCxnSpPr/>
            <p:nvPr/>
          </p:nvCxnSpPr>
          <p:spPr bwMode="auto">
            <a:xfrm flipV="1">
              <a:off x="4267200" y="2438400"/>
              <a:ext cx="228600" cy="76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 flipV="1">
              <a:off x="4267200" y="3810000"/>
              <a:ext cx="228600" cy="76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7399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ROM 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838200"/>
            <a:ext cx="8226425" cy="55626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u="sng" dirty="0"/>
              <a:t>	Address 			|	Data                                               </a:t>
            </a:r>
            <a:r>
              <a:rPr lang="en-US" sz="2000" dirty="0"/>
              <a:t>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u="sng" dirty="0"/>
              <a:t>µPC  	</a:t>
            </a:r>
            <a:r>
              <a:rPr lang="en-US" sz="2000" u="sng" dirty="0" err="1"/>
              <a:t>Opcode</a:t>
            </a:r>
            <a:r>
              <a:rPr lang="en-US" sz="2000" u="sng" dirty="0"/>
              <a:t> Cond? Busy?	| Control Lines		Next µPC </a:t>
            </a:r>
            <a:r>
              <a:rPr lang="en-US" sz="2000" dirty="0"/>
              <a:t>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fetch0	X	X	X	| MA,A:=PC		fetch1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fetch1	X	X	1	| 			fetch1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fetch1	X	X	0	| IR:=</a:t>
            </a:r>
            <a:r>
              <a:rPr lang="en-US" sz="2000" dirty="0" err="1"/>
              <a:t>Mem</a:t>
            </a:r>
            <a:r>
              <a:rPr lang="en-US" sz="2000" dirty="0"/>
              <a:t>		fetch2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fetch2	ALU	X	X	| PC:=A+4		ALU0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fetch2 	ALUI	X	X	| PC:=A+4		ALUI0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fetch2	LW	X	X	| PC:=A+4		LW0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….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ALU0	X	X	X	| A:=</a:t>
            </a:r>
            <a:r>
              <a:rPr lang="en-US" sz="2000" dirty="0" err="1"/>
              <a:t>Reg</a:t>
            </a:r>
            <a:r>
              <a:rPr lang="en-US" sz="2000" dirty="0"/>
              <a:t>[rs1]		ALU1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ALU1	X	X	X	| B:=</a:t>
            </a:r>
            <a:r>
              <a:rPr lang="en-US" sz="2000" dirty="0" err="1"/>
              <a:t>Reg</a:t>
            </a:r>
            <a:r>
              <a:rPr lang="en-US" sz="2000" dirty="0"/>
              <a:t>[rs2]		ALU2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ALU2	X	X	X	| </a:t>
            </a:r>
            <a:r>
              <a:rPr lang="en-US" sz="2000" dirty="0" err="1"/>
              <a:t>Reg</a:t>
            </a:r>
            <a:r>
              <a:rPr lang="en-US" sz="2000" dirty="0"/>
              <a:t>[</a:t>
            </a:r>
            <a:r>
              <a:rPr lang="en-US" sz="2000" dirty="0" err="1"/>
              <a:t>rd</a:t>
            </a:r>
            <a:r>
              <a:rPr lang="en-US" sz="2000" dirty="0"/>
              <a:t>]:=</a:t>
            </a:r>
            <a:r>
              <a:rPr lang="en-US" sz="2000" dirty="0" err="1"/>
              <a:t>ALUOp</a:t>
            </a:r>
            <a:r>
              <a:rPr lang="en-US" sz="2000" dirty="0"/>
              <a:t>(A,B)	fetch0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56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Single-Bus Microcode RISC-V ROM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Instruction fetch sequence 3 common steps</a:t>
            </a:r>
          </a:p>
          <a:p>
            <a:r>
              <a:rPr lang="en-US" sz="2800" dirty="0"/>
              <a:t>~12 instruction groups</a:t>
            </a:r>
          </a:p>
          <a:p>
            <a:r>
              <a:rPr lang="en-US" sz="2800" dirty="0"/>
              <a:t>Each group takes ~5 steps (1 for dispatch)</a:t>
            </a:r>
          </a:p>
          <a:p>
            <a:r>
              <a:rPr lang="en-US" sz="2800" dirty="0"/>
              <a:t>Total steps 3+12*5 = 63, needs 6 bits for µPC</a:t>
            </a:r>
          </a:p>
          <a:p>
            <a:endParaRPr lang="en-US" sz="2800" dirty="0"/>
          </a:p>
          <a:p>
            <a:r>
              <a:rPr lang="en-US" sz="2800" dirty="0" err="1"/>
              <a:t>Opcode</a:t>
            </a:r>
            <a:r>
              <a:rPr lang="en-US" sz="2800" dirty="0"/>
              <a:t> is 5 bits, ~18 control signals</a:t>
            </a:r>
          </a:p>
          <a:p>
            <a:endParaRPr lang="en-US" sz="2800" dirty="0"/>
          </a:p>
          <a:p>
            <a:r>
              <a:rPr lang="en-US" sz="2800" dirty="0"/>
              <a:t>Total size = 2</a:t>
            </a:r>
            <a:r>
              <a:rPr lang="en-US" sz="2800" baseline="30000" dirty="0"/>
              <a:t>(6+5+2)</a:t>
            </a:r>
            <a:r>
              <a:rPr lang="en-US" sz="2800" dirty="0"/>
              <a:t>x(6+18)=2</a:t>
            </a:r>
            <a:r>
              <a:rPr lang="en-US" sz="2800" baseline="30000" dirty="0"/>
              <a:t>13</a:t>
            </a:r>
            <a:r>
              <a:rPr lang="en-US" sz="2800" dirty="0"/>
              <a:t>x24 = ~25KiB!</a:t>
            </a:r>
            <a:endParaRPr lang="en-US" sz="2800" baseline="300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4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 in Lecture 1 &amp; 2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1534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Computer Architecture &gt;&gt; </a:t>
            </a:r>
            <a:r>
              <a:rPr lang="en-US" dirty="0" err="1"/>
              <a:t>ISAs</a:t>
            </a:r>
            <a:r>
              <a:rPr lang="en-US" dirty="0"/>
              <a:t> and RTL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CS152 is about interaction of hardware and software, and design of appropriate abstraction layers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Technology and Applications shape Computer Architecture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History provides lessons for the future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First 130 years of </a:t>
            </a:r>
            <a:r>
              <a:rPr lang="en-US" dirty="0" err="1"/>
              <a:t>CompArch</a:t>
            </a:r>
            <a:r>
              <a:rPr lang="en-US" dirty="0"/>
              <a:t>, from Babbage to IBM 360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Move from calculators (no conditionals) to fully programmable machines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Rapid change started in WWII (mid-1940s), move from electro-mechanical to pure electronic processors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Cost of software development becomes a large constraint on architecture (need compatibility)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IBM 360 introduces notion of “family of machines” running same ISA but very different implementations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Six different machines released on same day (April 7, 1964)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“Future-proofing” for subsequent generations of machine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343A-8D84-C940-A55B-E75DDCD6568E}" type="slidenum">
              <a:rPr lang="en-US"/>
              <a:pPr/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Control Store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Reduce ROM height (#address bits)</a:t>
            </a:r>
          </a:p>
          <a:p>
            <a:pPr lvl="1"/>
            <a:r>
              <a:rPr lang="en-US" sz="2000" dirty="0"/>
              <a:t>Use external logic to combine input signals</a:t>
            </a:r>
          </a:p>
          <a:p>
            <a:pPr lvl="1"/>
            <a:r>
              <a:rPr lang="en-US" sz="2000" dirty="0"/>
              <a:t>Reduce #states by grouping </a:t>
            </a:r>
            <a:r>
              <a:rPr lang="en-US" sz="2000" dirty="0" err="1"/>
              <a:t>opcodes</a:t>
            </a:r>
            <a:endParaRPr lang="en-US" sz="2000" dirty="0"/>
          </a:p>
          <a:p>
            <a:r>
              <a:rPr lang="en-US" sz="2800" dirty="0"/>
              <a:t>Reduce ROM width (#data bits)</a:t>
            </a:r>
          </a:p>
          <a:p>
            <a:pPr lvl="1"/>
            <a:r>
              <a:rPr lang="en-US" sz="2000" dirty="0"/>
              <a:t>Restrict µPC encoding (</a:t>
            </a:r>
            <a:r>
              <a:rPr lang="en-US" sz="2000" dirty="0" err="1"/>
              <a:t>next,dispatch,wait</a:t>
            </a:r>
            <a:r>
              <a:rPr lang="en-US" sz="2000" dirty="0"/>
              <a:t> on memory,…)</a:t>
            </a:r>
          </a:p>
          <a:p>
            <a:pPr lvl="1"/>
            <a:r>
              <a:rPr lang="en-US" sz="2000" dirty="0"/>
              <a:t>Encode control signals (vertical µcoding, </a:t>
            </a:r>
            <a:r>
              <a:rPr lang="en-US" sz="2000" dirty="0" err="1"/>
              <a:t>nanocoding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97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Single-Bus RISC-V Microcode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 rot="5400000">
            <a:off x="4553433" y="2324100"/>
            <a:ext cx="304800" cy="1447800"/>
            <a:chOff x="7162800" y="2277164"/>
            <a:chExt cx="457201" cy="2129736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Rectangle 6"/>
            <p:cNvSpPr/>
            <p:nvPr/>
          </p:nvSpPr>
          <p:spPr>
            <a:xfrm rot="16200000">
              <a:off x="6396383" y="3043581"/>
              <a:ext cx="1990034" cy="457199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µPC</a:t>
              </a:r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600933" y="1905000"/>
            <a:ext cx="1193127" cy="304799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Decode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96133" y="3505200"/>
            <a:ext cx="2895600" cy="9906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ROM</a:t>
            </a:r>
          </a:p>
        </p:txBody>
      </p:sp>
      <p:cxnSp>
        <p:nvCxnSpPr>
          <p:cNvPr id="25" name="Straight Arrow Connector 24"/>
          <p:cNvCxnSpPr>
            <a:stCxn id="7" idx="2"/>
          </p:cNvCxnSpPr>
          <p:nvPr/>
        </p:nvCxnSpPr>
        <p:spPr bwMode="auto">
          <a:xfrm flipH="1">
            <a:off x="4743933" y="3200399"/>
            <a:ext cx="9385" cy="3048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4184460" y="2209798"/>
            <a:ext cx="9386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286733" y="3429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Address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39133" y="4191000"/>
            <a:ext cx="6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Data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4743933" y="4495800"/>
            <a:ext cx="0" cy="2255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3981933" y="4724400"/>
            <a:ext cx="152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4184460" y="1600198"/>
            <a:ext cx="1" cy="3048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1619733" y="3657600"/>
            <a:ext cx="304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cxnSpLocks/>
            <a:stCxn id="57" idx="3"/>
          </p:cNvCxnSpPr>
          <p:nvPr/>
        </p:nvCxnSpPr>
        <p:spPr bwMode="auto">
          <a:xfrm flipV="1">
            <a:off x="1784783" y="3962401"/>
            <a:ext cx="176884" cy="476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3574860" y="1295398"/>
            <a:ext cx="995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Opcode</a:t>
            </a:r>
            <a:endParaRPr lang="en-US" sz="20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33933" y="3429000"/>
            <a:ext cx="845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Cond?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90600" y="3810000"/>
            <a:ext cx="7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Busy?</a:t>
            </a:r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3981933" y="4724400"/>
            <a:ext cx="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5505933" y="4724400"/>
            <a:ext cx="0" cy="533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flipH="1">
            <a:off x="2610333" y="5029200"/>
            <a:ext cx="1371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V="1">
            <a:off x="2610333" y="4191000"/>
            <a:ext cx="0" cy="838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Arrow Connector 69"/>
          <p:cNvCxnSpPr>
            <a:endCxn id="7" idx="0"/>
          </p:cNvCxnSpPr>
          <p:nvPr/>
        </p:nvCxnSpPr>
        <p:spPr bwMode="auto">
          <a:xfrm>
            <a:off x="4743933" y="2667000"/>
            <a:ext cx="9385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5505933" y="4724400"/>
            <a:ext cx="1733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Control Signals</a:t>
            </a:r>
          </a:p>
        </p:txBody>
      </p:sp>
      <p:cxnSp>
        <p:nvCxnSpPr>
          <p:cNvPr id="75" name="Straight Connector 74"/>
          <p:cNvCxnSpPr/>
          <p:nvPr/>
        </p:nvCxnSpPr>
        <p:spPr bwMode="auto">
          <a:xfrm flipV="1">
            <a:off x="4667733" y="4572000"/>
            <a:ext cx="228600" cy="76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rapezoid 50"/>
          <p:cNvSpPr/>
          <p:nvPr/>
        </p:nvSpPr>
        <p:spPr>
          <a:xfrm rot="10800000">
            <a:off x="3829533" y="2514600"/>
            <a:ext cx="1752600" cy="152400"/>
          </a:xfrm>
          <a:prstGeom prst="trapezoid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endParaRPr lang="en-US" sz="2400" dirty="0">
              <a:solidFill>
                <a:prstClr val="black"/>
              </a:solidFill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cxnSp>
        <p:nvCxnSpPr>
          <p:cNvPr id="74" name="Straight Connector 73"/>
          <p:cNvCxnSpPr/>
          <p:nvPr/>
        </p:nvCxnSpPr>
        <p:spPr bwMode="auto">
          <a:xfrm flipH="1">
            <a:off x="4743933" y="3276600"/>
            <a:ext cx="1676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 flipH="1">
            <a:off x="6191733" y="2819400"/>
            <a:ext cx="4572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+1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 flipH="1">
            <a:off x="5429733" y="2286000"/>
            <a:ext cx="609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 flipV="1">
            <a:off x="6039333" y="2286000"/>
            <a:ext cx="0" cy="990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flipH="1">
            <a:off x="5429733" y="2286000"/>
            <a:ext cx="9385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Connector 66"/>
          <p:cNvCxnSpPr>
            <a:endCxn id="24" idx="2"/>
          </p:cNvCxnSpPr>
          <p:nvPr/>
        </p:nvCxnSpPr>
        <p:spPr bwMode="auto">
          <a:xfrm flipH="1" flipV="1">
            <a:off x="6420333" y="3124200"/>
            <a:ext cx="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 flipH="1">
            <a:off x="5201133" y="2133600"/>
            <a:ext cx="1219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>
            <a:off x="5201133" y="2133600"/>
            <a:ext cx="1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H="1" flipV="1">
            <a:off x="6420333" y="2133600"/>
            <a:ext cx="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Arrow Connector 95"/>
          <p:cNvCxnSpPr>
            <a:endCxn id="51" idx="3"/>
          </p:cNvCxnSpPr>
          <p:nvPr/>
        </p:nvCxnSpPr>
        <p:spPr bwMode="auto">
          <a:xfrm>
            <a:off x="2534133" y="2590800"/>
            <a:ext cx="131445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>
            <a:off x="4972533" y="1676400"/>
            <a:ext cx="0" cy="838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4591533" y="1295400"/>
            <a:ext cx="849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fetch0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924533" y="3429000"/>
            <a:ext cx="1193127" cy="761999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µPC Jump Logic</a:t>
            </a:r>
          </a:p>
        </p:txBody>
      </p:sp>
      <p:cxnSp>
        <p:nvCxnSpPr>
          <p:cNvPr id="107" name="Straight Connector 106"/>
          <p:cNvCxnSpPr/>
          <p:nvPr/>
        </p:nvCxnSpPr>
        <p:spPr bwMode="auto">
          <a:xfrm flipV="1">
            <a:off x="2534133" y="2590800"/>
            <a:ext cx="0" cy="838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2743200" y="4648200"/>
            <a:ext cx="118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µPC jump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676400" y="5562600"/>
            <a:ext cx="5975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µPC jump = next | spin | fetch | dispatch | </a:t>
            </a:r>
            <a:r>
              <a:rPr lang="en-US" sz="20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ftrue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| </a:t>
            </a:r>
            <a:r>
              <a:rPr lang="en-US" sz="20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ffalse</a:t>
            </a:r>
            <a:endParaRPr lang="en-US" sz="20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8812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µPC Jump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next</a:t>
            </a:r>
            <a:r>
              <a:rPr lang="en-US" dirty="0"/>
              <a:t> increments µPC</a:t>
            </a:r>
          </a:p>
          <a:p>
            <a:r>
              <a:rPr lang="en-US" i="1" dirty="0"/>
              <a:t>spin</a:t>
            </a:r>
            <a:r>
              <a:rPr lang="en-US" dirty="0"/>
              <a:t> waits for memory</a:t>
            </a:r>
          </a:p>
          <a:p>
            <a:r>
              <a:rPr lang="en-US" i="1" dirty="0"/>
              <a:t>fetch</a:t>
            </a:r>
            <a:r>
              <a:rPr lang="en-US" dirty="0"/>
              <a:t> jumps to start of instruction fetch</a:t>
            </a:r>
          </a:p>
          <a:p>
            <a:r>
              <a:rPr lang="en-US" i="1" dirty="0"/>
              <a:t>dispatch</a:t>
            </a:r>
            <a:r>
              <a:rPr lang="en-US" dirty="0"/>
              <a:t> jumps to start of decoded </a:t>
            </a:r>
            <a:r>
              <a:rPr lang="en-US" dirty="0" err="1"/>
              <a:t>opcode</a:t>
            </a:r>
            <a:r>
              <a:rPr lang="en-US" dirty="0"/>
              <a:t> group</a:t>
            </a:r>
          </a:p>
          <a:p>
            <a:r>
              <a:rPr lang="en-US" i="1" dirty="0" err="1"/>
              <a:t>ftrue</a:t>
            </a:r>
            <a:r>
              <a:rPr lang="en-US" i="1" dirty="0"/>
              <a:t>/</a:t>
            </a:r>
            <a:r>
              <a:rPr lang="en-US" i="1" dirty="0" err="1"/>
              <a:t>ffalse</a:t>
            </a:r>
            <a:r>
              <a:rPr lang="en-US" i="1" dirty="0"/>
              <a:t> </a:t>
            </a:r>
            <a:r>
              <a:rPr lang="en-US" dirty="0"/>
              <a:t>jumps to fetch if Cond? true/false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09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Encoded ROM 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u="sng" dirty="0"/>
              <a:t>	Address 			|	Data                                               </a:t>
            </a:r>
            <a:r>
              <a:rPr lang="en-US" sz="2000" dirty="0"/>
              <a:t>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u="sng" dirty="0"/>
              <a:t>µPC  				| Control Lines		Next µPC </a:t>
            </a:r>
            <a:r>
              <a:rPr lang="en-US" sz="2000" dirty="0"/>
              <a:t>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fetch0				| MA,A:=PC		next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fetch1				| IR:=</a:t>
            </a:r>
            <a:r>
              <a:rPr lang="en-US" sz="2000" dirty="0" err="1"/>
              <a:t>Mem</a:t>
            </a:r>
            <a:r>
              <a:rPr lang="en-US" sz="2000" dirty="0"/>
              <a:t>		spin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fetch2				| PC:=A+4		dispatch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ALU0				| A:=</a:t>
            </a:r>
            <a:r>
              <a:rPr lang="en-US" sz="2000" dirty="0" err="1"/>
              <a:t>Reg</a:t>
            </a:r>
            <a:r>
              <a:rPr lang="en-US" sz="2000" dirty="0"/>
              <a:t>[rs1]		next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ALU1				| B:=</a:t>
            </a:r>
            <a:r>
              <a:rPr lang="en-US" sz="2000" dirty="0" err="1"/>
              <a:t>Reg</a:t>
            </a:r>
            <a:r>
              <a:rPr lang="en-US" sz="2000" dirty="0"/>
              <a:t>[rs2]		next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ALU2				| </a:t>
            </a:r>
            <a:r>
              <a:rPr lang="en-US" sz="2000" dirty="0" err="1"/>
              <a:t>Reg</a:t>
            </a:r>
            <a:r>
              <a:rPr lang="en-US" sz="2000" dirty="0"/>
              <a:t>[</a:t>
            </a:r>
            <a:r>
              <a:rPr lang="en-US" sz="2000" dirty="0" err="1"/>
              <a:t>rd</a:t>
            </a:r>
            <a:r>
              <a:rPr lang="en-US" sz="2000" dirty="0"/>
              <a:t>]:=</a:t>
            </a:r>
            <a:r>
              <a:rPr lang="en-US" sz="2000" dirty="0" err="1"/>
              <a:t>ALUOp</a:t>
            </a:r>
            <a:r>
              <a:rPr lang="en-US" sz="2000" dirty="0"/>
              <a:t>(A,B)	fetch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Branch0				| A:=</a:t>
            </a:r>
            <a:r>
              <a:rPr lang="en-US" sz="2000" dirty="0" err="1"/>
              <a:t>Reg</a:t>
            </a:r>
            <a:r>
              <a:rPr lang="en-US" sz="2000" dirty="0"/>
              <a:t>[rs1]		next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Branch1				| B:=</a:t>
            </a:r>
            <a:r>
              <a:rPr lang="en-US" sz="2000" dirty="0" err="1"/>
              <a:t>Reg</a:t>
            </a:r>
            <a:r>
              <a:rPr lang="en-US" sz="2000" dirty="0"/>
              <a:t>[rs2]		next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Branch2				| A:=PC			</a:t>
            </a:r>
            <a:r>
              <a:rPr lang="en-US" sz="2000" dirty="0" err="1"/>
              <a:t>ffalse</a:t>
            </a: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Branch3				| A:=A-4			next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Branch4				| B:=</a:t>
            </a:r>
            <a:r>
              <a:rPr lang="en-US" sz="2000" dirty="0" err="1"/>
              <a:t>ImmB</a:t>
            </a:r>
            <a:r>
              <a:rPr lang="en-US" sz="2000" dirty="0"/>
              <a:t>		next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Branch5				| PC:=A+B		fetch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746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Complex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762000"/>
            <a:ext cx="8226425" cy="5562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Memory-memory add: M[</a:t>
            </a:r>
            <a:r>
              <a:rPr lang="en-US" dirty="0" err="1"/>
              <a:t>rd</a:t>
            </a:r>
            <a:r>
              <a:rPr lang="en-US" dirty="0"/>
              <a:t>] = M[rs1] + M[rs2]</a:t>
            </a:r>
            <a:endParaRPr lang="en-US" sz="3200" dirty="0"/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u="sng" dirty="0"/>
              <a:t>	Address 			|	Data                                               </a:t>
            </a:r>
            <a:r>
              <a:rPr lang="en-US" sz="2000" dirty="0"/>
              <a:t>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u="sng" dirty="0"/>
              <a:t>µPC  				| Control Lines		Next µPC </a:t>
            </a:r>
            <a:r>
              <a:rPr lang="en-US" sz="2000" dirty="0"/>
              <a:t>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MMA0				| MA:=</a:t>
            </a:r>
            <a:r>
              <a:rPr lang="en-US" sz="2000" dirty="0" err="1"/>
              <a:t>Reg</a:t>
            </a:r>
            <a:r>
              <a:rPr lang="en-US" sz="2000" dirty="0"/>
              <a:t>[rs1]		next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MMA1				| A:=</a:t>
            </a:r>
            <a:r>
              <a:rPr lang="en-US" sz="2000" dirty="0" err="1"/>
              <a:t>Mem</a:t>
            </a:r>
            <a:r>
              <a:rPr lang="en-US" sz="2000" dirty="0"/>
              <a:t>		spin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MMA2				| MA:=</a:t>
            </a:r>
            <a:r>
              <a:rPr lang="en-US" sz="2000" dirty="0" err="1"/>
              <a:t>Reg</a:t>
            </a:r>
            <a:r>
              <a:rPr lang="en-US" sz="2000" dirty="0"/>
              <a:t>[rs2]		next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MMA3				| B:=</a:t>
            </a:r>
            <a:r>
              <a:rPr lang="en-US" sz="2000" dirty="0" err="1"/>
              <a:t>Mem</a:t>
            </a:r>
            <a:r>
              <a:rPr lang="en-US" sz="2000" dirty="0"/>
              <a:t>		spin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MMA4				| MA:=</a:t>
            </a:r>
            <a:r>
              <a:rPr lang="en-US" sz="2000" dirty="0" err="1"/>
              <a:t>Reg</a:t>
            </a:r>
            <a:r>
              <a:rPr lang="en-US" sz="2000" dirty="0"/>
              <a:t>[</a:t>
            </a:r>
            <a:r>
              <a:rPr lang="en-US" sz="2000" dirty="0" err="1"/>
              <a:t>rd</a:t>
            </a:r>
            <a:r>
              <a:rPr lang="en-US" sz="2000" dirty="0"/>
              <a:t>]		next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MMA5				| </a:t>
            </a:r>
            <a:r>
              <a:rPr lang="en-US" sz="2000" dirty="0" err="1"/>
              <a:t>Mem</a:t>
            </a:r>
            <a:r>
              <a:rPr lang="en-US" sz="2000" dirty="0"/>
              <a:t>:=</a:t>
            </a:r>
            <a:r>
              <a:rPr lang="en-US" sz="2000" dirty="0" err="1"/>
              <a:t>ALUOp</a:t>
            </a:r>
            <a:r>
              <a:rPr lang="en-US" sz="2000" dirty="0"/>
              <a:t>(A,B)	spin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MMA6				| 			fetch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Complex instructions usually do not require </a:t>
            </a:r>
            <a:r>
              <a:rPr lang="en-US" sz="2000" dirty="0" err="1"/>
              <a:t>datapath</a:t>
            </a:r>
            <a:r>
              <a:rPr lang="en-US" sz="2000" dirty="0"/>
              <a:t> modifications, only extra space for control program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Very difficult to implement these instructions using a hardwired controller without substantial </a:t>
            </a:r>
            <a:r>
              <a:rPr lang="en-US" sz="2000" dirty="0" err="1"/>
              <a:t>datapath</a:t>
            </a:r>
            <a:r>
              <a:rPr lang="en-US" sz="2000" dirty="0"/>
              <a:t> modifications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728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543800" cy="736600"/>
          </a:xfrm>
        </p:spPr>
        <p:txBody>
          <a:bodyPr/>
          <a:lstStyle/>
          <a:p>
            <a:r>
              <a:rPr lang="en-US" dirty="0"/>
              <a:t>Single-Bus </a:t>
            </a:r>
            <a:r>
              <a:rPr lang="en-US" dirty="0" err="1"/>
              <a:t>Datapath</a:t>
            </a:r>
            <a:r>
              <a:rPr lang="en-US" dirty="0"/>
              <a:t> for </a:t>
            </a:r>
            <a:r>
              <a:rPr lang="en-US" dirty="0" err="1"/>
              <a:t>Microcoded</a:t>
            </a:r>
            <a:r>
              <a:rPr lang="en-US" dirty="0"/>
              <a:t> RISC-V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16" name="Content Placeholder 315"/>
          <p:cNvSpPr>
            <a:spLocks noGrp="1"/>
          </p:cNvSpPr>
          <p:nvPr>
            <p:ph idx="4294967295"/>
          </p:nvPr>
        </p:nvSpPr>
        <p:spPr>
          <a:xfrm>
            <a:off x="457200" y="5257800"/>
            <a:ext cx="8077200" cy="1447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Datapath</a:t>
            </a:r>
            <a:r>
              <a:rPr lang="en-US" sz="2400" dirty="0"/>
              <a:t> unchanged for complex instructions!</a:t>
            </a:r>
          </a:p>
        </p:txBody>
      </p:sp>
      <p:grpSp>
        <p:nvGrpSpPr>
          <p:cNvPr id="315" name="Group 314"/>
          <p:cNvGrpSpPr/>
          <p:nvPr/>
        </p:nvGrpSpPr>
        <p:grpSpPr>
          <a:xfrm>
            <a:off x="990600" y="609600"/>
            <a:ext cx="7467600" cy="4419600"/>
            <a:chOff x="990600" y="1143001"/>
            <a:chExt cx="7467600" cy="4419600"/>
          </a:xfrm>
        </p:grpSpPr>
        <p:sp>
          <p:nvSpPr>
            <p:cNvPr id="71" name="Rectangle 70"/>
            <p:cNvSpPr/>
            <p:nvPr/>
          </p:nvSpPr>
          <p:spPr>
            <a:xfrm>
              <a:off x="2590800" y="2667001"/>
              <a:ext cx="1790700" cy="2133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00600" y="1295401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Condition?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29400" y="2667001"/>
              <a:ext cx="1143000" cy="21336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Main Memory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2434719" y="3508882"/>
              <a:ext cx="1340863" cy="266699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PC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390900" y="2971801"/>
              <a:ext cx="914399" cy="1340863"/>
              <a:chOff x="2362200" y="3810000"/>
              <a:chExt cx="914399" cy="134086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2362200" y="3810000"/>
                <a:ext cx="914399" cy="1340863"/>
                <a:chOff x="2362200" y="3810000"/>
                <a:chExt cx="914399" cy="1340863"/>
              </a:xfrm>
            </p:grpSpPr>
            <p:sp>
              <p:nvSpPr>
                <p:cNvPr id="35" name="Rectangle 34"/>
                <p:cNvSpPr/>
                <p:nvPr/>
              </p:nvSpPr>
              <p:spPr>
                <a:xfrm rot="16200000">
                  <a:off x="17679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 rot="16200000">
                  <a:off x="19203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 rot="16200000">
                  <a:off x="20727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 rot="16200000">
                  <a:off x="22251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 rot="16200000">
                  <a:off x="23775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 rot="16200000">
                  <a:off x="25299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 rot="16200000">
                <a:off x="2223507" y="4253493"/>
                <a:ext cx="11346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Registers</a:t>
                </a:r>
              </a:p>
            </p:txBody>
          </p:sp>
        </p:grpSp>
        <p:sp>
          <p:nvSpPr>
            <p:cNvPr id="18" name="Freeform 31"/>
            <p:cNvSpPr>
              <a:spLocks/>
            </p:cNvSpPr>
            <p:nvPr/>
          </p:nvSpPr>
          <p:spPr bwMode="auto">
            <a:xfrm rot="16200000">
              <a:off x="4533107" y="3467896"/>
              <a:ext cx="1601788" cy="4571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336" y="144"/>
                </a:cxn>
                <a:cxn ang="0">
                  <a:pos x="384" y="0"/>
                </a:cxn>
                <a:cxn ang="0">
                  <a:pos x="672" y="0"/>
                </a:cxn>
                <a:cxn ang="0">
                  <a:pos x="528" y="384"/>
                </a:cxn>
                <a:cxn ang="0">
                  <a:pos x="144" y="384"/>
                </a:cxn>
                <a:cxn ang="0">
                  <a:pos x="0" y="0"/>
                </a:cxn>
              </a:cxnLst>
              <a:rect l="0" t="0" r="r" b="b"/>
              <a:pathLst>
                <a:path w="673" h="385">
                  <a:moveTo>
                    <a:pt x="0" y="0"/>
                  </a:moveTo>
                  <a:lnTo>
                    <a:pt x="288" y="0"/>
                  </a:lnTo>
                  <a:lnTo>
                    <a:pt x="336" y="144"/>
                  </a:lnTo>
                  <a:lnTo>
                    <a:pt x="384" y="0"/>
                  </a:lnTo>
                  <a:lnTo>
                    <a:pt x="672" y="0"/>
                  </a:lnTo>
                  <a:lnTo>
                    <a:pt x="528" y="384"/>
                  </a:lnTo>
                  <a:lnTo>
                    <a:pt x="144" y="38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ALU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flipV="1">
              <a:off x="1752600" y="1600201"/>
              <a:ext cx="0" cy="2057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flipV="1">
              <a:off x="5486400" y="1676401"/>
              <a:ext cx="0" cy="1524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990600" y="5562601"/>
              <a:ext cx="6629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Trapezoid 59"/>
            <p:cNvSpPr/>
            <p:nvPr/>
          </p:nvSpPr>
          <p:spPr>
            <a:xfrm flipV="1">
              <a:off x="2933700" y="2209801"/>
              <a:ext cx="838200" cy="228600"/>
            </a:xfrm>
            <a:prstGeom prst="trapezoid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3009900" y="19812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3238500" y="19812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3467100" y="19812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3695700" y="19812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 rot="16200000">
              <a:off x="3209955" y="1400146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32 (PC)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 rot="16200000">
              <a:off x="3176572" y="1614473"/>
              <a:ext cx="4857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rd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2681272" y="1576373"/>
              <a:ext cx="5619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rs1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16200000">
              <a:off x="2928983" y="1576373"/>
              <a:ext cx="5619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rs2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>
              <a:off x="3390900" y="24384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 rot="16200000">
              <a:off x="1952655" y="3495646"/>
              <a:ext cx="16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Register RAM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33700" y="2590801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Address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3200400" y="4800601"/>
              <a:ext cx="457200" cy="762000"/>
              <a:chOff x="2019300" y="4953000"/>
              <a:chExt cx="457200" cy="762000"/>
            </a:xfrm>
          </p:grpSpPr>
          <p:sp>
            <p:nvSpPr>
              <p:cNvPr id="43" name="Isosceles Triangle 42"/>
              <p:cNvSpPr/>
              <p:nvPr/>
            </p:nvSpPr>
            <p:spPr>
              <a:xfrm rot="10800000">
                <a:off x="2019300" y="5181600"/>
                <a:ext cx="457200" cy="304800"/>
              </a:xfrm>
              <a:prstGeom prst="triangl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 bwMode="auto">
              <a:xfrm>
                <a:off x="2247900" y="54864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4" name="Straight Arrow Connector 83"/>
              <p:cNvCxnSpPr/>
              <p:nvPr/>
            </p:nvCxnSpPr>
            <p:spPr bwMode="auto">
              <a:xfrm>
                <a:off x="2247900" y="4953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cxnSp>
          <p:nvCxnSpPr>
            <p:cNvPr id="85" name="Straight Arrow Connector 84"/>
            <p:cNvCxnSpPr/>
            <p:nvPr/>
          </p:nvCxnSpPr>
          <p:spPr bwMode="auto">
            <a:xfrm flipV="1">
              <a:off x="3810000" y="4800601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0" name="Isosceles Triangle 99"/>
            <p:cNvSpPr/>
            <p:nvPr/>
          </p:nvSpPr>
          <p:spPr>
            <a:xfrm rot="10800000">
              <a:off x="5486400" y="4953001"/>
              <a:ext cx="457200" cy="304800"/>
            </a:xfrm>
            <a:prstGeom prst="triangl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 bwMode="auto">
            <a:xfrm>
              <a:off x="5715000" y="5257801"/>
              <a:ext cx="0" cy="3048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2" name="Straight Arrow Connector 101"/>
            <p:cNvCxnSpPr>
              <a:endCxn id="100" idx="3"/>
            </p:cNvCxnSpPr>
            <p:nvPr/>
          </p:nvCxnSpPr>
          <p:spPr bwMode="auto">
            <a:xfrm>
              <a:off x="5715000" y="3733801"/>
              <a:ext cx="0" cy="1219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4" name="Isosceles Triangle 103"/>
            <p:cNvSpPr/>
            <p:nvPr/>
          </p:nvSpPr>
          <p:spPr>
            <a:xfrm rot="10800000">
              <a:off x="2095500" y="4953001"/>
              <a:ext cx="457200" cy="304800"/>
            </a:xfrm>
            <a:prstGeom prst="triangl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 bwMode="auto">
            <a:xfrm>
              <a:off x="2324100" y="5257801"/>
              <a:ext cx="0" cy="3048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6" name="Straight Arrow Connector 105"/>
            <p:cNvCxnSpPr>
              <a:endCxn id="104" idx="3"/>
            </p:cNvCxnSpPr>
            <p:nvPr/>
          </p:nvCxnSpPr>
          <p:spPr bwMode="auto">
            <a:xfrm>
              <a:off x="2324100" y="3962401"/>
              <a:ext cx="0" cy="990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 flipH="1">
              <a:off x="1752600" y="1981201"/>
              <a:ext cx="171449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3543300" y="4419601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In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552700" y="4419601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 Out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 bwMode="auto">
            <a:xfrm flipH="1">
              <a:off x="1676400" y="3657601"/>
              <a:ext cx="228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 bwMode="auto">
            <a:xfrm flipH="1">
              <a:off x="2171700" y="39624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34" name="Group 133"/>
            <p:cNvGrpSpPr/>
            <p:nvPr/>
          </p:nvGrpSpPr>
          <p:grpSpPr>
            <a:xfrm>
              <a:off x="6781800" y="4800601"/>
              <a:ext cx="457200" cy="762000"/>
              <a:chOff x="2019300" y="5029200"/>
              <a:chExt cx="457200" cy="762000"/>
            </a:xfrm>
          </p:grpSpPr>
          <p:sp>
            <p:nvSpPr>
              <p:cNvPr id="135" name="Isosceles Triangle 134"/>
              <p:cNvSpPr/>
              <p:nvPr/>
            </p:nvSpPr>
            <p:spPr>
              <a:xfrm rot="10800000">
                <a:off x="2019300" y="5181600"/>
                <a:ext cx="457200" cy="304800"/>
              </a:xfrm>
              <a:prstGeom prst="triangl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cxnSp>
            <p:nvCxnSpPr>
              <p:cNvPr id="136" name="Straight Arrow Connector 135"/>
              <p:cNvCxnSpPr/>
              <p:nvPr/>
            </p:nvCxnSpPr>
            <p:spPr bwMode="auto">
              <a:xfrm>
                <a:off x="2247900" y="5486400"/>
                <a:ext cx="0" cy="3048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2247900" y="5029200"/>
                <a:ext cx="0" cy="1524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cxnSp>
          <p:nvCxnSpPr>
            <p:cNvPr id="138" name="Straight Arrow Connector 137"/>
            <p:cNvCxnSpPr/>
            <p:nvPr/>
          </p:nvCxnSpPr>
          <p:spPr bwMode="auto">
            <a:xfrm flipV="1">
              <a:off x="7315200" y="4800601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49" name="Group 148"/>
            <p:cNvGrpSpPr/>
            <p:nvPr/>
          </p:nvGrpSpPr>
          <p:grpSpPr>
            <a:xfrm>
              <a:off x="1295400" y="2895601"/>
              <a:ext cx="381000" cy="2120899"/>
              <a:chOff x="7162800" y="1828801"/>
              <a:chExt cx="457200" cy="2578099"/>
            </a:xfrm>
          </p:grpSpPr>
          <p:cxnSp>
            <p:nvCxnSpPr>
              <p:cNvPr id="142" name="Straight Connector 141"/>
              <p:cNvCxnSpPr/>
              <p:nvPr/>
            </p:nvCxnSpPr>
            <p:spPr bwMode="auto">
              <a:xfrm>
                <a:off x="7391400" y="4267200"/>
                <a:ext cx="0" cy="139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6" name="Rectangle 145"/>
              <p:cNvSpPr/>
              <p:nvPr/>
            </p:nvSpPr>
            <p:spPr>
              <a:xfrm rot="16200000">
                <a:off x="6172200" y="2819401"/>
                <a:ext cx="2438399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Instruction Reg.</a:t>
                </a:r>
              </a:p>
            </p:txBody>
          </p:sp>
          <p:sp>
            <p:nvSpPr>
              <p:cNvPr id="144" name="Isosceles Triangle 143"/>
              <p:cNvSpPr/>
              <p:nvPr/>
            </p:nvSpPr>
            <p:spPr>
              <a:xfrm>
                <a:off x="7162800" y="4038600"/>
                <a:ext cx="457200" cy="228600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6172200" y="2819401"/>
              <a:ext cx="304800" cy="2044701"/>
              <a:chOff x="7162800" y="1828799"/>
              <a:chExt cx="457201" cy="2578101"/>
            </a:xfrm>
          </p:grpSpPr>
          <p:cxnSp>
            <p:nvCxnSpPr>
              <p:cNvPr id="151" name="Straight Connector 150"/>
              <p:cNvCxnSpPr/>
              <p:nvPr/>
            </p:nvCxnSpPr>
            <p:spPr bwMode="auto">
              <a:xfrm>
                <a:off x="7391400" y="4267200"/>
                <a:ext cx="0" cy="139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2" name="Rectangle 151"/>
              <p:cNvSpPr/>
              <p:nvPr/>
            </p:nvSpPr>
            <p:spPr>
              <a:xfrm rot="16200000">
                <a:off x="6172201" y="2819399"/>
                <a:ext cx="24384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 err="1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Mem</a:t>
                </a: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. Address</a:t>
                </a:r>
              </a:p>
            </p:txBody>
          </p:sp>
          <p:sp>
            <p:nvSpPr>
              <p:cNvPr id="153" name="Isosceles Triangle 152"/>
              <p:cNvSpPr/>
              <p:nvPr/>
            </p:nvSpPr>
            <p:spPr>
              <a:xfrm>
                <a:off x="7162800" y="4038599"/>
                <a:ext cx="457201" cy="228603"/>
              </a:xfrm>
              <a:prstGeom prst="triangle">
                <a:avLst>
                  <a:gd name="adj" fmla="val 54064"/>
                </a:avLst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4724400" y="3048001"/>
              <a:ext cx="228600" cy="568325"/>
              <a:chOff x="7162800" y="1828800"/>
              <a:chExt cx="457200" cy="2813901"/>
            </a:xfrm>
          </p:grpSpPr>
          <p:cxnSp>
            <p:nvCxnSpPr>
              <p:cNvPr id="159" name="Straight Connector 158"/>
              <p:cNvCxnSpPr/>
              <p:nvPr/>
            </p:nvCxnSpPr>
            <p:spPr bwMode="auto">
              <a:xfrm>
                <a:off x="7391400" y="4267201"/>
                <a:ext cx="0" cy="3755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0" name="Rectangle 159"/>
              <p:cNvSpPr/>
              <p:nvPr/>
            </p:nvSpPr>
            <p:spPr>
              <a:xfrm rot="16200000">
                <a:off x="6172200" y="2819400"/>
                <a:ext cx="24384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B</a:t>
                </a:r>
              </a:p>
            </p:txBody>
          </p:sp>
          <p:sp>
            <p:nvSpPr>
              <p:cNvPr id="161" name="Isosceles Triangle 160"/>
              <p:cNvSpPr/>
              <p:nvPr/>
            </p:nvSpPr>
            <p:spPr>
              <a:xfrm>
                <a:off x="7162800" y="3732628"/>
                <a:ext cx="457200" cy="534574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cxnSp>
          <p:nvCxnSpPr>
            <p:cNvPr id="163" name="Straight Connector 162"/>
            <p:cNvCxnSpPr/>
            <p:nvPr/>
          </p:nvCxnSpPr>
          <p:spPr bwMode="auto">
            <a:xfrm flipH="1">
              <a:off x="6477000" y="38100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Straight Connector 163"/>
            <p:cNvCxnSpPr/>
            <p:nvPr/>
          </p:nvCxnSpPr>
          <p:spPr bwMode="auto">
            <a:xfrm flipH="1">
              <a:off x="5562600" y="37338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Straight Arrow Connector 164"/>
            <p:cNvCxnSpPr/>
            <p:nvPr/>
          </p:nvCxnSpPr>
          <p:spPr bwMode="auto">
            <a:xfrm>
              <a:off x="4572000" y="3352801"/>
              <a:ext cx="0" cy="22097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6" name="Straight Connector 165"/>
            <p:cNvCxnSpPr/>
            <p:nvPr/>
          </p:nvCxnSpPr>
          <p:spPr bwMode="auto">
            <a:xfrm>
              <a:off x="4572000" y="41910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Straight Connector 169"/>
            <p:cNvCxnSpPr/>
            <p:nvPr/>
          </p:nvCxnSpPr>
          <p:spPr bwMode="auto">
            <a:xfrm>
              <a:off x="4572000" y="33528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1" name="Group 170"/>
            <p:cNvGrpSpPr/>
            <p:nvPr/>
          </p:nvGrpSpPr>
          <p:grpSpPr>
            <a:xfrm flipH="1">
              <a:off x="6019800" y="3733799"/>
              <a:ext cx="152400" cy="1828798"/>
              <a:chOff x="4495800" y="4191000"/>
              <a:chExt cx="152400" cy="1055076"/>
            </a:xfrm>
          </p:grpSpPr>
          <p:cxnSp>
            <p:nvCxnSpPr>
              <p:cNvPr id="172" name="Straight Arrow Connector 171"/>
              <p:cNvCxnSpPr/>
              <p:nvPr/>
            </p:nvCxnSpPr>
            <p:spPr bwMode="auto">
              <a:xfrm flipH="1">
                <a:off x="4648200" y="4191000"/>
                <a:ext cx="0" cy="1055076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73" name="Straight Connector 172"/>
              <p:cNvCxnSpPr/>
              <p:nvPr/>
            </p:nvCxnSpPr>
            <p:spPr bwMode="auto">
              <a:xfrm flipH="1">
                <a:off x="4495800" y="4191000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75" name="Group 174"/>
            <p:cNvGrpSpPr/>
            <p:nvPr/>
          </p:nvGrpSpPr>
          <p:grpSpPr>
            <a:xfrm flipH="1">
              <a:off x="1219200" y="3733801"/>
              <a:ext cx="76200" cy="1828800"/>
              <a:chOff x="4572000" y="4191000"/>
              <a:chExt cx="76200" cy="1192696"/>
            </a:xfrm>
          </p:grpSpPr>
          <p:cxnSp>
            <p:nvCxnSpPr>
              <p:cNvPr id="176" name="Straight Arrow Connector 175"/>
              <p:cNvCxnSpPr/>
              <p:nvPr/>
            </p:nvCxnSpPr>
            <p:spPr bwMode="auto">
              <a:xfrm flipH="1">
                <a:off x="4648200" y="4191000"/>
                <a:ext cx="0" cy="1192696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77" name="Straight Connector 176"/>
              <p:cNvCxnSpPr/>
              <p:nvPr/>
            </p:nvCxnSpPr>
            <p:spPr bwMode="auto">
              <a:xfrm flipH="1">
                <a:off x="4572000" y="4191000"/>
                <a:ext cx="76200" cy="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9" name="Group 188"/>
            <p:cNvGrpSpPr/>
            <p:nvPr/>
          </p:nvGrpSpPr>
          <p:grpSpPr>
            <a:xfrm>
              <a:off x="4724400" y="3962401"/>
              <a:ext cx="228600" cy="568325"/>
              <a:chOff x="7162800" y="1828800"/>
              <a:chExt cx="457200" cy="2813901"/>
            </a:xfrm>
          </p:grpSpPr>
          <p:cxnSp>
            <p:nvCxnSpPr>
              <p:cNvPr id="190" name="Straight Connector 189"/>
              <p:cNvCxnSpPr/>
              <p:nvPr/>
            </p:nvCxnSpPr>
            <p:spPr bwMode="auto">
              <a:xfrm>
                <a:off x="7391400" y="4267201"/>
                <a:ext cx="0" cy="3755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1" name="Rectangle 190"/>
              <p:cNvSpPr/>
              <p:nvPr/>
            </p:nvSpPr>
            <p:spPr>
              <a:xfrm rot="16200000">
                <a:off x="6172200" y="2819400"/>
                <a:ext cx="24384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A</a:t>
                </a:r>
              </a:p>
            </p:txBody>
          </p:sp>
          <p:sp>
            <p:nvSpPr>
              <p:cNvPr id="192" name="Isosceles Triangle 191"/>
              <p:cNvSpPr/>
              <p:nvPr/>
            </p:nvSpPr>
            <p:spPr>
              <a:xfrm>
                <a:off x="7162800" y="3732628"/>
                <a:ext cx="457200" cy="534574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cxnSp>
          <p:nvCxnSpPr>
            <p:cNvPr id="193" name="Straight Connector 192"/>
            <p:cNvCxnSpPr/>
            <p:nvPr/>
          </p:nvCxnSpPr>
          <p:spPr bwMode="auto">
            <a:xfrm>
              <a:off x="4953000" y="33528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Straight Connector 197"/>
            <p:cNvCxnSpPr/>
            <p:nvPr/>
          </p:nvCxnSpPr>
          <p:spPr bwMode="auto">
            <a:xfrm>
              <a:off x="4953000" y="41910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5" name="Group 204"/>
            <p:cNvGrpSpPr/>
            <p:nvPr/>
          </p:nvGrpSpPr>
          <p:grpSpPr>
            <a:xfrm>
              <a:off x="1828800" y="2971801"/>
              <a:ext cx="400110" cy="1752600"/>
              <a:chOff x="1066800" y="3200400"/>
              <a:chExt cx="400110" cy="1676400"/>
            </a:xfrm>
          </p:grpSpPr>
          <p:sp>
            <p:nvSpPr>
              <p:cNvPr id="107" name="Trapezoid 106"/>
              <p:cNvSpPr/>
              <p:nvPr/>
            </p:nvSpPr>
            <p:spPr>
              <a:xfrm rot="5400000">
                <a:off x="419100" y="3886200"/>
                <a:ext cx="1676400" cy="304800"/>
              </a:xfrm>
              <a:prstGeom prst="trapezoid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 dirty="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 rot="16200000">
                <a:off x="608524" y="3811076"/>
                <a:ext cx="13166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Immediate</a:t>
                </a:r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1295400" y="5029201"/>
              <a:ext cx="914400" cy="400110"/>
              <a:chOff x="6705600" y="1447800"/>
              <a:chExt cx="914400" cy="400110"/>
            </a:xfrm>
          </p:grpSpPr>
          <p:cxnSp>
            <p:nvCxnSpPr>
              <p:cNvPr id="212" name="Straight Arrow Connector 211"/>
              <p:cNvCxnSpPr/>
              <p:nvPr/>
            </p:nvCxnSpPr>
            <p:spPr bwMode="auto">
              <a:xfrm rot="16200000">
                <a:off x="7505700" y="14097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14" name="TextBox 213"/>
              <p:cNvSpPr txBox="1"/>
              <p:nvPr/>
            </p:nvSpPr>
            <p:spPr>
              <a:xfrm>
                <a:off x="6705600" y="1447800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ImmEn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2438400" y="5029201"/>
              <a:ext cx="914400" cy="400110"/>
              <a:chOff x="6781800" y="1447800"/>
              <a:chExt cx="914400" cy="400110"/>
            </a:xfrm>
          </p:grpSpPr>
          <p:cxnSp>
            <p:nvCxnSpPr>
              <p:cNvPr id="220" name="Straight Arrow Connector 219"/>
              <p:cNvCxnSpPr/>
              <p:nvPr/>
            </p:nvCxnSpPr>
            <p:spPr bwMode="auto">
              <a:xfrm rot="16200000">
                <a:off x="7505700" y="14097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21" name="TextBox 220"/>
              <p:cNvSpPr txBox="1"/>
              <p:nvPr/>
            </p:nvSpPr>
            <p:spPr>
              <a:xfrm>
                <a:off x="6781800" y="1447800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RegEn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4800600" y="5029201"/>
              <a:ext cx="914400" cy="400110"/>
              <a:chOff x="6781800" y="1447800"/>
              <a:chExt cx="914400" cy="400110"/>
            </a:xfrm>
          </p:grpSpPr>
          <p:cxnSp>
            <p:nvCxnSpPr>
              <p:cNvPr id="223" name="Straight Arrow Connector 222"/>
              <p:cNvCxnSpPr/>
              <p:nvPr/>
            </p:nvCxnSpPr>
            <p:spPr bwMode="auto">
              <a:xfrm rot="16200000">
                <a:off x="7505700" y="14097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24" name="TextBox 223"/>
              <p:cNvSpPr txBox="1"/>
              <p:nvPr/>
            </p:nvSpPr>
            <p:spPr>
              <a:xfrm>
                <a:off x="6781800" y="1447800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ALUEn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6019800" y="5029201"/>
              <a:ext cx="990600" cy="400110"/>
              <a:chOff x="6705600" y="1447800"/>
              <a:chExt cx="990600" cy="400110"/>
            </a:xfrm>
          </p:grpSpPr>
          <p:cxnSp>
            <p:nvCxnSpPr>
              <p:cNvPr id="226" name="Straight Arrow Connector 225"/>
              <p:cNvCxnSpPr/>
              <p:nvPr/>
            </p:nvCxnSpPr>
            <p:spPr bwMode="auto">
              <a:xfrm rot="16200000">
                <a:off x="7505700" y="14097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27" name="TextBox 226"/>
              <p:cNvSpPr txBox="1"/>
              <p:nvPr/>
            </p:nvSpPr>
            <p:spPr>
              <a:xfrm>
                <a:off x="6705600" y="1447800"/>
                <a:ext cx="990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MemEn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5029200" y="1905001"/>
              <a:ext cx="400110" cy="1133445"/>
              <a:chOff x="7000845" y="1000155"/>
              <a:chExt cx="400110" cy="1133445"/>
            </a:xfrm>
          </p:grpSpPr>
          <p:cxnSp>
            <p:nvCxnSpPr>
              <p:cNvPr id="229" name="Straight Arrow Connector 228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30" name="TextBox 229"/>
              <p:cNvSpPr txBox="1"/>
              <p:nvPr/>
            </p:nvSpPr>
            <p:spPr>
              <a:xfrm rot="16200000">
                <a:off x="6705600" y="1295400"/>
                <a:ext cx="990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ALUOp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32" name="Group 231"/>
            <p:cNvGrpSpPr/>
            <p:nvPr/>
          </p:nvGrpSpPr>
          <p:grpSpPr>
            <a:xfrm>
              <a:off x="6705600" y="1371601"/>
              <a:ext cx="400110" cy="1285845"/>
              <a:chOff x="7000845" y="847755"/>
              <a:chExt cx="400110" cy="1285845"/>
            </a:xfrm>
          </p:grpSpPr>
          <p:cxnSp>
            <p:nvCxnSpPr>
              <p:cNvPr id="233" name="Straight Arrow Connector 232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34" name="TextBox 233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MemW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1752600" y="1752601"/>
              <a:ext cx="400110" cy="1285845"/>
              <a:chOff x="7000845" y="847755"/>
              <a:chExt cx="400110" cy="1285845"/>
            </a:xfrm>
          </p:grpSpPr>
          <p:cxnSp>
            <p:nvCxnSpPr>
              <p:cNvPr id="237" name="Straight Arrow Connector 236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38" name="TextBox 237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ImmSel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39" name="Group 238"/>
            <p:cNvGrpSpPr/>
            <p:nvPr/>
          </p:nvGrpSpPr>
          <p:grpSpPr>
            <a:xfrm>
              <a:off x="3962400" y="1371601"/>
              <a:ext cx="400110" cy="1285845"/>
              <a:chOff x="7000845" y="847755"/>
              <a:chExt cx="400110" cy="1285845"/>
            </a:xfrm>
          </p:grpSpPr>
          <p:cxnSp>
            <p:nvCxnSpPr>
              <p:cNvPr id="240" name="Straight Arrow Connector 239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41" name="TextBox 240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RegW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648200" y="1775832"/>
              <a:ext cx="400110" cy="1285845"/>
              <a:chOff x="7000845" y="847755"/>
              <a:chExt cx="400110" cy="1285845"/>
            </a:xfrm>
          </p:grpSpPr>
          <p:cxnSp>
            <p:nvCxnSpPr>
              <p:cNvPr id="243" name="Straight Arrow Connector 242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44" name="TextBox 243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BLd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>
              <a:off x="1219200" y="1600201"/>
              <a:ext cx="400110" cy="1285845"/>
              <a:chOff x="7000845" y="847755"/>
              <a:chExt cx="400110" cy="1285845"/>
            </a:xfrm>
          </p:grpSpPr>
          <p:cxnSp>
            <p:nvCxnSpPr>
              <p:cNvPr id="246" name="Straight Arrow Connector 245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47" name="TextBox 246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InstLd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>
              <a:off x="6096000" y="1524001"/>
              <a:ext cx="400110" cy="1285845"/>
              <a:chOff x="7000845" y="847755"/>
              <a:chExt cx="400110" cy="1285845"/>
            </a:xfrm>
          </p:grpSpPr>
          <p:cxnSp>
            <p:nvCxnSpPr>
              <p:cNvPr id="249" name="Straight Arrow Connector 248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50" name="TextBox 249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MALd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 flipV="1">
              <a:off x="4677936" y="4435089"/>
              <a:ext cx="400110" cy="752444"/>
              <a:chOff x="7000847" y="1381156"/>
              <a:chExt cx="400110" cy="752444"/>
            </a:xfrm>
          </p:grpSpPr>
          <p:cxnSp>
            <p:nvCxnSpPr>
              <p:cNvPr id="252" name="Straight Arrow Connector 251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53" name="TextBox 252"/>
              <p:cNvSpPr txBox="1"/>
              <p:nvPr/>
            </p:nvSpPr>
            <p:spPr>
              <a:xfrm rot="16200000">
                <a:off x="6900880" y="1481123"/>
                <a:ext cx="6000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ALd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260" name="Group 259"/>
            <p:cNvGrpSpPr/>
            <p:nvPr/>
          </p:nvGrpSpPr>
          <p:grpSpPr>
            <a:xfrm>
              <a:off x="2133600" y="2266891"/>
              <a:ext cx="914400" cy="400110"/>
              <a:chOff x="6781800" y="1447800"/>
              <a:chExt cx="914400" cy="400110"/>
            </a:xfrm>
          </p:grpSpPr>
          <p:cxnSp>
            <p:nvCxnSpPr>
              <p:cNvPr id="261" name="Straight Arrow Connector 260"/>
              <p:cNvCxnSpPr/>
              <p:nvPr/>
            </p:nvCxnSpPr>
            <p:spPr bwMode="auto">
              <a:xfrm rot="16200000">
                <a:off x="7505700" y="14097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62" name="TextBox 261"/>
              <p:cNvSpPr txBox="1"/>
              <p:nvPr/>
            </p:nvSpPr>
            <p:spPr>
              <a:xfrm>
                <a:off x="6781800" y="1447800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RegSel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263" name="TextBox 262"/>
            <p:cNvSpPr txBox="1"/>
            <p:nvPr/>
          </p:nvSpPr>
          <p:spPr>
            <a:xfrm>
              <a:off x="7086600" y="1219200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Busy?</a:t>
              </a:r>
            </a:p>
          </p:txBody>
        </p:sp>
        <p:cxnSp>
          <p:nvCxnSpPr>
            <p:cNvPr id="264" name="Straight Arrow Connector 263"/>
            <p:cNvCxnSpPr/>
            <p:nvPr/>
          </p:nvCxnSpPr>
          <p:spPr bwMode="auto">
            <a:xfrm flipV="1">
              <a:off x="7543800" y="1600201"/>
              <a:ext cx="0" cy="1066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80" name="Group 279"/>
            <p:cNvGrpSpPr/>
            <p:nvPr/>
          </p:nvGrpSpPr>
          <p:grpSpPr>
            <a:xfrm>
              <a:off x="3962400" y="4648201"/>
              <a:ext cx="304800" cy="228240"/>
              <a:chOff x="7848600" y="3810000"/>
              <a:chExt cx="304800" cy="228240"/>
            </a:xfrm>
          </p:grpSpPr>
          <p:sp>
            <p:nvSpPr>
              <p:cNvPr id="277" name="Isosceles Triangle 276"/>
              <p:cNvSpPr/>
              <p:nvPr/>
            </p:nvSpPr>
            <p:spPr>
              <a:xfrm>
                <a:off x="7848600" y="3810000"/>
                <a:ext cx="304800" cy="152400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cxnSp>
            <p:nvCxnSpPr>
              <p:cNvPr id="278" name="Straight Connector 277"/>
              <p:cNvCxnSpPr/>
              <p:nvPr/>
            </p:nvCxnSpPr>
            <p:spPr bwMode="auto">
              <a:xfrm>
                <a:off x="8001000" y="3962400"/>
                <a:ext cx="0" cy="7584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81" name="Group 280"/>
            <p:cNvGrpSpPr/>
            <p:nvPr/>
          </p:nvGrpSpPr>
          <p:grpSpPr>
            <a:xfrm>
              <a:off x="7467600" y="4648201"/>
              <a:ext cx="304800" cy="228240"/>
              <a:chOff x="7848600" y="3810000"/>
              <a:chExt cx="304800" cy="228240"/>
            </a:xfrm>
          </p:grpSpPr>
          <p:sp>
            <p:nvSpPr>
              <p:cNvPr id="282" name="Isosceles Triangle 281"/>
              <p:cNvSpPr/>
              <p:nvPr/>
            </p:nvSpPr>
            <p:spPr>
              <a:xfrm>
                <a:off x="7848600" y="3810000"/>
                <a:ext cx="304800" cy="152400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cxnSp>
            <p:nvCxnSpPr>
              <p:cNvPr id="283" name="Straight Connector 282"/>
              <p:cNvCxnSpPr/>
              <p:nvPr/>
            </p:nvCxnSpPr>
            <p:spPr bwMode="auto">
              <a:xfrm>
                <a:off x="8001000" y="3962400"/>
                <a:ext cx="0" cy="7584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9" name="TextBox 298"/>
            <p:cNvSpPr txBox="1"/>
            <p:nvPr/>
          </p:nvSpPr>
          <p:spPr>
            <a:xfrm>
              <a:off x="1219200" y="1219201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Opcode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987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</a:t>
            </a:r>
            <a:r>
              <a:rPr lang="en-US" dirty="0" err="1"/>
              <a:t>vs</a:t>
            </a:r>
            <a:r>
              <a:rPr lang="en-US" dirty="0"/>
              <a:t> Vertical µCode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7937-AE63-1640-ADCB-F239360B139D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489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2438400"/>
            <a:ext cx="8226425" cy="4002087"/>
          </a:xfrm>
        </p:spPr>
        <p:txBody>
          <a:bodyPr/>
          <a:lstStyle/>
          <a:p>
            <a:r>
              <a:rPr lang="en-US" dirty="0"/>
              <a:t>Horizontal µcode has wider µinstructions</a:t>
            </a:r>
          </a:p>
          <a:p>
            <a:pPr lvl="1"/>
            <a:r>
              <a:rPr lang="en-US" dirty="0"/>
              <a:t>Multiple parallel operations per µinstruction</a:t>
            </a:r>
          </a:p>
          <a:p>
            <a:pPr lvl="1"/>
            <a:r>
              <a:rPr lang="en-US" dirty="0"/>
              <a:t>Fewer microcode steps per macroinstruction</a:t>
            </a:r>
          </a:p>
          <a:p>
            <a:pPr lvl="1"/>
            <a:r>
              <a:rPr lang="en-US" dirty="0"/>
              <a:t>Sparser encoding </a:t>
            </a:r>
            <a:r>
              <a:rPr lang="en-US" dirty="0">
                <a:sym typeface="Symbol" charset="2"/>
              </a:rPr>
              <a:t></a:t>
            </a:r>
            <a:r>
              <a:rPr lang="en-US" dirty="0">
                <a:sym typeface="Wingdings" charset="2"/>
              </a:rPr>
              <a:t> more bits</a:t>
            </a:r>
            <a:endParaRPr lang="en-US" dirty="0"/>
          </a:p>
          <a:p>
            <a:r>
              <a:rPr lang="en-US" dirty="0"/>
              <a:t>Vertical µcode has narrower µinstructions</a:t>
            </a:r>
          </a:p>
          <a:p>
            <a:pPr lvl="1"/>
            <a:r>
              <a:rPr lang="en-US" dirty="0"/>
              <a:t>Typically a single </a:t>
            </a:r>
            <a:r>
              <a:rPr lang="en-US" dirty="0" err="1"/>
              <a:t>datapath</a:t>
            </a:r>
            <a:r>
              <a:rPr lang="en-US" dirty="0"/>
              <a:t> operation per µinstruction</a:t>
            </a:r>
          </a:p>
          <a:p>
            <a:pPr lvl="3"/>
            <a:r>
              <a:rPr lang="en-US" dirty="0"/>
              <a:t>separate µinstruction for branches</a:t>
            </a:r>
          </a:p>
          <a:p>
            <a:pPr lvl="1"/>
            <a:r>
              <a:rPr lang="en-US" dirty="0"/>
              <a:t>More microcode steps per macroinstruction</a:t>
            </a:r>
          </a:p>
          <a:p>
            <a:pPr lvl="1"/>
            <a:r>
              <a:rPr lang="en-US" dirty="0"/>
              <a:t>More compact  </a:t>
            </a:r>
            <a:r>
              <a:rPr lang="en-US" dirty="0">
                <a:sym typeface="Symbol" charset="2"/>
              </a:rPr>
              <a:t></a:t>
            </a:r>
            <a:r>
              <a:rPr lang="en-US" dirty="0">
                <a:sym typeface="Wingdings" charset="2"/>
              </a:rPr>
              <a:t> less bits</a:t>
            </a:r>
          </a:p>
          <a:p>
            <a:r>
              <a:rPr lang="en-US" dirty="0" err="1">
                <a:sym typeface="Wingdings" charset="2"/>
              </a:rPr>
              <a:t>Nanocoding</a:t>
            </a:r>
            <a:endParaRPr lang="en-US" dirty="0">
              <a:sym typeface="Wingdings" charset="2"/>
            </a:endParaRPr>
          </a:p>
          <a:p>
            <a:pPr lvl="1"/>
            <a:r>
              <a:rPr lang="en-US" dirty="0">
                <a:sym typeface="Wingdings" charset="2"/>
              </a:rPr>
              <a:t>Tries to combine best of horizontal and vertical </a:t>
            </a:r>
            <a:r>
              <a:rPr lang="en-US" dirty="0"/>
              <a:t>µcode</a:t>
            </a:r>
          </a:p>
        </p:txBody>
      </p:sp>
      <p:sp>
        <p:nvSpPr>
          <p:cNvPr id="1148932" name="Rectangle 4"/>
          <p:cNvSpPr>
            <a:spLocks noChangeArrowheads="1"/>
          </p:cNvSpPr>
          <p:nvPr/>
        </p:nvSpPr>
        <p:spPr bwMode="auto">
          <a:xfrm>
            <a:off x="2971800" y="1231900"/>
            <a:ext cx="1905000" cy="152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148933" name="Rectangle 5"/>
          <p:cNvSpPr>
            <a:spLocks noChangeArrowheads="1"/>
          </p:cNvSpPr>
          <p:nvPr/>
        </p:nvSpPr>
        <p:spPr bwMode="auto">
          <a:xfrm>
            <a:off x="2971800" y="1384300"/>
            <a:ext cx="1905000" cy="152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148934" name="Rectangle 6"/>
          <p:cNvSpPr>
            <a:spLocks noChangeArrowheads="1"/>
          </p:cNvSpPr>
          <p:nvPr/>
        </p:nvSpPr>
        <p:spPr bwMode="auto">
          <a:xfrm>
            <a:off x="2971800" y="1536700"/>
            <a:ext cx="1905000" cy="152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148935" name="Rectangle 7"/>
          <p:cNvSpPr>
            <a:spLocks noChangeArrowheads="1"/>
          </p:cNvSpPr>
          <p:nvPr/>
        </p:nvSpPr>
        <p:spPr bwMode="auto">
          <a:xfrm>
            <a:off x="2971800" y="2146300"/>
            <a:ext cx="1905000" cy="152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148936" name="Line 8"/>
          <p:cNvSpPr>
            <a:spLocks noChangeShapeType="1"/>
          </p:cNvSpPr>
          <p:nvPr/>
        </p:nvSpPr>
        <p:spPr bwMode="auto">
          <a:xfrm>
            <a:off x="3886200" y="16891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148937" name="Line 9"/>
          <p:cNvSpPr>
            <a:spLocks noChangeShapeType="1"/>
          </p:cNvSpPr>
          <p:nvPr/>
        </p:nvSpPr>
        <p:spPr bwMode="auto">
          <a:xfrm>
            <a:off x="5105400" y="1231900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148938" name="Text Box 10"/>
          <p:cNvSpPr txBox="1">
            <a:spLocks noChangeArrowheads="1"/>
          </p:cNvSpPr>
          <p:nvPr/>
        </p:nvSpPr>
        <p:spPr bwMode="auto">
          <a:xfrm>
            <a:off x="5049436" y="1553941"/>
            <a:ext cx="180670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# µInstructions</a:t>
            </a:r>
          </a:p>
        </p:txBody>
      </p:sp>
      <p:sp>
        <p:nvSpPr>
          <p:cNvPr id="1148939" name="Text Box 11"/>
          <p:cNvSpPr txBox="1">
            <a:spLocks noChangeArrowheads="1"/>
          </p:cNvSpPr>
          <p:nvPr/>
        </p:nvSpPr>
        <p:spPr bwMode="auto">
          <a:xfrm>
            <a:off x="5618311" y="838200"/>
            <a:ext cx="23730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Bits per µInstruction</a:t>
            </a:r>
          </a:p>
        </p:txBody>
      </p:sp>
      <p:sp>
        <p:nvSpPr>
          <p:cNvPr id="1148940" name="Freeform 12"/>
          <p:cNvSpPr>
            <a:spLocks/>
          </p:cNvSpPr>
          <p:nvPr/>
        </p:nvSpPr>
        <p:spPr bwMode="auto">
          <a:xfrm>
            <a:off x="3886200" y="990600"/>
            <a:ext cx="1789724" cy="154033"/>
          </a:xfrm>
          <a:custGeom>
            <a:avLst/>
            <a:gdLst/>
            <a:ahLst/>
            <a:cxnLst>
              <a:cxn ang="0">
                <a:pos x="952" y="23"/>
              </a:cxn>
              <a:cxn ang="0">
                <a:pos x="264" y="15"/>
              </a:cxn>
              <a:cxn ang="0">
                <a:pos x="0" y="111"/>
              </a:cxn>
            </a:cxnLst>
            <a:rect l="0" t="0" r="r" b="b"/>
            <a:pathLst>
              <a:path w="952" h="111">
                <a:moveTo>
                  <a:pt x="952" y="23"/>
                </a:moveTo>
                <a:cubicBezTo>
                  <a:pt x="687" y="11"/>
                  <a:pt x="423" y="0"/>
                  <a:pt x="264" y="15"/>
                </a:cubicBezTo>
                <a:cubicBezTo>
                  <a:pt x="105" y="30"/>
                  <a:pt x="52" y="70"/>
                  <a:pt x="0" y="11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148941" name="Line 13"/>
          <p:cNvSpPr>
            <a:spLocks noChangeShapeType="1"/>
          </p:cNvSpPr>
          <p:nvPr/>
        </p:nvSpPr>
        <p:spPr bwMode="auto">
          <a:xfrm rot="5400000">
            <a:off x="3924300" y="190500"/>
            <a:ext cx="0" cy="190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6797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93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Nanocoding</a:t>
            </a:r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CFE8-2433-F14B-9F04-85C55425FAF6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1499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5105400"/>
            <a:ext cx="8686800" cy="1524000"/>
          </a:xfrm>
          <a:noFill/>
          <a:ln>
            <a:noFill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Motorola 68000 had 17-bit µcode containing either 10-bit µjump or 9-bit </a:t>
            </a:r>
            <a:r>
              <a:rPr lang="en-US" dirty="0" err="1"/>
              <a:t>nanoinstruction</a:t>
            </a:r>
            <a:r>
              <a:rPr lang="en-US" dirty="0"/>
              <a:t> pointer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Nanoinstructions</a:t>
            </a:r>
            <a:r>
              <a:rPr lang="en-US" sz="2400" dirty="0"/>
              <a:t> were 68 bits wide, decoded to give 196 control signals</a:t>
            </a:r>
          </a:p>
        </p:txBody>
      </p:sp>
      <p:sp>
        <p:nvSpPr>
          <p:cNvPr id="1149956" name="Rectangle 4"/>
          <p:cNvSpPr>
            <a:spLocks noChangeArrowheads="1"/>
          </p:cNvSpPr>
          <p:nvPr/>
        </p:nvSpPr>
        <p:spPr bwMode="auto">
          <a:xfrm>
            <a:off x="4267200" y="2146300"/>
            <a:ext cx="3560763" cy="1066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149957" name="Rectangle 5"/>
          <p:cNvSpPr>
            <a:spLocks noChangeArrowheads="1"/>
          </p:cNvSpPr>
          <p:nvPr/>
        </p:nvSpPr>
        <p:spPr bwMode="auto">
          <a:xfrm>
            <a:off x="5412998" y="2514600"/>
            <a:ext cx="166286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µcode ROM</a:t>
            </a:r>
          </a:p>
        </p:txBody>
      </p:sp>
      <p:sp>
        <p:nvSpPr>
          <p:cNvPr id="1149958" name="Rectangle 6"/>
          <p:cNvSpPr>
            <a:spLocks noChangeArrowheads="1"/>
          </p:cNvSpPr>
          <p:nvPr/>
        </p:nvSpPr>
        <p:spPr bwMode="auto">
          <a:xfrm>
            <a:off x="3810000" y="3213100"/>
            <a:ext cx="1388202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nanoaddress</a:t>
            </a:r>
          </a:p>
        </p:txBody>
      </p:sp>
      <p:sp>
        <p:nvSpPr>
          <p:cNvPr id="1149959" name="Freeform 7"/>
          <p:cNvSpPr>
            <a:spLocks/>
          </p:cNvSpPr>
          <p:nvPr/>
        </p:nvSpPr>
        <p:spPr bwMode="auto">
          <a:xfrm>
            <a:off x="7467600" y="2146300"/>
            <a:ext cx="762000" cy="1284288"/>
          </a:xfrm>
          <a:custGeom>
            <a:avLst/>
            <a:gdLst/>
            <a:ahLst/>
            <a:cxnLst>
              <a:cxn ang="0">
                <a:pos x="0" y="664"/>
              </a:cxn>
              <a:cxn ang="0">
                <a:pos x="0" y="808"/>
              </a:cxn>
              <a:cxn ang="0">
                <a:pos x="840" y="808"/>
              </a:cxn>
              <a:cxn ang="0">
                <a:pos x="840" y="0"/>
              </a:cxn>
            </a:cxnLst>
            <a:rect l="0" t="0" r="r" b="b"/>
            <a:pathLst>
              <a:path w="841" h="809">
                <a:moveTo>
                  <a:pt x="0" y="664"/>
                </a:moveTo>
                <a:lnTo>
                  <a:pt x="0" y="808"/>
                </a:lnTo>
                <a:lnTo>
                  <a:pt x="840" y="808"/>
                </a:lnTo>
                <a:lnTo>
                  <a:pt x="84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149960" name="Rectangle 8"/>
          <p:cNvSpPr>
            <a:spLocks noChangeArrowheads="1"/>
          </p:cNvSpPr>
          <p:nvPr/>
        </p:nvSpPr>
        <p:spPr bwMode="auto">
          <a:xfrm>
            <a:off x="7404100" y="1346200"/>
            <a:ext cx="1727200" cy="698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µcode 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next-state</a:t>
            </a:r>
          </a:p>
        </p:txBody>
      </p:sp>
      <p:sp>
        <p:nvSpPr>
          <p:cNvPr id="1149961" name="Line 9"/>
          <p:cNvSpPr>
            <a:spLocks noChangeShapeType="1"/>
          </p:cNvSpPr>
          <p:nvPr/>
        </p:nvSpPr>
        <p:spPr bwMode="auto">
          <a:xfrm>
            <a:off x="5486400" y="32131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149962" name="Rectangle 10"/>
          <p:cNvSpPr>
            <a:spLocks noChangeArrowheads="1"/>
          </p:cNvSpPr>
          <p:nvPr/>
        </p:nvSpPr>
        <p:spPr bwMode="auto">
          <a:xfrm>
            <a:off x="5562600" y="2155825"/>
            <a:ext cx="104195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µaddress</a:t>
            </a:r>
          </a:p>
        </p:txBody>
      </p:sp>
      <p:sp>
        <p:nvSpPr>
          <p:cNvPr id="1149963" name="Freeform 11"/>
          <p:cNvSpPr>
            <a:spLocks/>
          </p:cNvSpPr>
          <p:nvPr/>
        </p:nvSpPr>
        <p:spPr bwMode="auto">
          <a:xfrm flipH="1">
            <a:off x="6099175" y="1860550"/>
            <a:ext cx="111125" cy="290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2"/>
              </a:cxn>
            </a:cxnLst>
            <a:rect l="0" t="0" r="r" b="b"/>
            <a:pathLst>
              <a:path w="1" h="303">
                <a:moveTo>
                  <a:pt x="0" y="0"/>
                </a:moveTo>
                <a:lnTo>
                  <a:pt x="0" y="3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149964" name="Rectangle 12"/>
          <p:cNvSpPr>
            <a:spLocks noChangeArrowheads="1"/>
          </p:cNvSpPr>
          <p:nvPr/>
        </p:nvSpPr>
        <p:spPr bwMode="auto">
          <a:xfrm>
            <a:off x="5067300" y="1403350"/>
            <a:ext cx="2114550" cy="463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149965" name="Rectangle 13"/>
          <p:cNvSpPr>
            <a:spLocks noChangeArrowheads="1"/>
          </p:cNvSpPr>
          <p:nvPr/>
        </p:nvSpPr>
        <p:spPr bwMode="auto">
          <a:xfrm>
            <a:off x="5419725" y="1482725"/>
            <a:ext cx="133590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µPC (state)</a:t>
            </a:r>
          </a:p>
        </p:txBody>
      </p:sp>
      <p:sp>
        <p:nvSpPr>
          <p:cNvPr id="1149966" name="Rectangle 14"/>
          <p:cNvSpPr>
            <a:spLocks noChangeArrowheads="1"/>
          </p:cNvSpPr>
          <p:nvPr/>
        </p:nvSpPr>
        <p:spPr bwMode="auto">
          <a:xfrm>
            <a:off x="4191000" y="3594100"/>
            <a:ext cx="3560763" cy="91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nanoinstruction ROM</a:t>
            </a:r>
          </a:p>
        </p:txBody>
      </p:sp>
      <p:sp>
        <p:nvSpPr>
          <p:cNvPr id="1149967" name="Rectangle 15"/>
          <p:cNvSpPr>
            <a:spLocks noChangeArrowheads="1"/>
          </p:cNvSpPr>
          <p:nvPr/>
        </p:nvSpPr>
        <p:spPr bwMode="auto">
          <a:xfrm>
            <a:off x="5486400" y="4203700"/>
            <a:ext cx="60248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data</a:t>
            </a:r>
          </a:p>
        </p:txBody>
      </p:sp>
      <p:grpSp>
        <p:nvGrpSpPr>
          <p:cNvPr id="1149968" name="Group 16"/>
          <p:cNvGrpSpPr>
            <a:grpSpLocks/>
          </p:cNvGrpSpPr>
          <p:nvPr/>
        </p:nvGrpSpPr>
        <p:grpSpPr bwMode="auto">
          <a:xfrm>
            <a:off x="4597400" y="4495800"/>
            <a:ext cx="2489200" cy="436563"/>
            <a:chOff x="2896" y="2584"/>
            <a:chExt cx="1568" cy="432"/>
          </a:xfrm>
        </p:grpSpPr>
        <p:sp>
          <p:nvSpPr>
            <p:cNvPr id="1149969" name="Line 17"/>
            <p:cNvSpPr>
              <a:spLocks noChangeShapeType="1"/>
            </p:cNvSpPr>
            <p:nvPr/>
          </p:nvSpPr>
          <p:spPr bwMode="auto">
            <a:xfrm>
              <a:off x="4464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0" name="Line 18"/>
            <p:cNvSpPr>
              <a:spLocks noChangeShapeType="1"/>
            </p:cNvSpPr>
            <p:nvPr/>
          </p:nvSpPr>
          <p:spPr bwMode="auto">
            <a:xfrm>
              <a:off x="4272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1" name="Line 19"/>
            <p:cNvSpPr>
              <a:spLocks noChangeShapeType="1"/>
            </p:cNvSpPr>
            <p:nvPr/>
          </p:nvSpPr>
          <p:spPr bwMode="auto">
            <a:xfrm>
              <a:off x="4080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2" name="Line 20"/>
            <p:cNvSpPr>
              <a:spLocks noChangeShapeType="1"/>
            </p:cNvSpPr>
            <p:nvPr/>
          </p:nvSpPr>
          <p:spPr bwMode="auto">
            <a:xfrm>
              <a:off x="3888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3" name="Line 21"/>
            <p:cNvSpPr>
              <a:spLocks noChangeShapeType="1"/>
            </p:cNvSpPr>
            <p:nvPr/>
          </p:nvSpPr>
          <p:spPr bwMode="auto">
            <a:xfrm>
              <a:off x="3696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4" name="Line 22"/>
            <p:cNvSpPr>
              <a:spLocks noChangeShapeType="1"/>
            </p:cNvSpPr>
            <p:nvPr/>
          </p:nvSpPr>
          <p:spPr bwMode="auto">
            <a:xfrm>
              <a:off x="3504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5" name="Line 23"/>
            <p:cNvSpPr>
              <a:spLocks noChangeShapeType="1"/>
            </p:cNvSpPr>
            <p:nvPr/>
          </p:nvSpPr>
          <p:spPr bwMode="auto">
            <a:xfrm>
              <a:off x="3312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6" name="Line 24"/>
            <p:cNvSpPr>
              <a:spLocks noChangeShapeType="1"/>
            </p:cNvSpPr>
            <p:nvPr/>
          </p:nvSpPr>
          <p:spPr bwMode="auto">
            <a:xfrm>
              <a:off x="2896" y="2584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7" name="Line 25"/>
            <p:cNvSpPr>
              <a:spLocks noChangeShapeType="1"/>
            </p:cNvSpPr>
            <p:nvPr/>
          </p:nvSpPr>
          <p:spPr bwMode="auto">
            <a:xfrm>
              <a:off x="3088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149978" name="Text Box 26"/>
          <p:cNvSpPr txBox="1">
            <a:spLocks noChangeArrowheads="1"/>
          </p:cNvSpPr>
          <p:nvPr/>
        </p:nvSpPr>
        <p:spPr bwMode="auto">
          <a:xfrm>
            <a:off x="279400" y="1333500"/>
            <a:ext cx="3683000" cy="3046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Exploits recurring control signal patterns in µcode, e.g., </a:t>
            </a:r>
          </a:p>
          <a:p>
            <a:pPr eaLnBrk="1" hangingPunct="1">
              <a:spcBef>
                <a:spcPct val="0"/>
              </a:spcBef>
            </a:pPr>
            <a:endParaRPr lang="en-US" sz="2400" dirty="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ALU0	A ← Reg[rs1] 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...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ALUI0	A ← Reg[rs1]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43570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Microprogramming in IBM 360</a:t>
            </a:r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D7CCF-9835-114A-8B5B-466F407C0D02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520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7575" y="5715000"/>
            <a:ext cx="8226425" cy="450850"/>
          </a:xfrm>
        </p:spPr>
        <p:txBody>
          <a:bodyPr/>
          <a:lstStyle/>
          <a:p>
            <a:r>
              <a:rPr lang="en-US" dirty="0"/>
              <a:t>  Only the fastest models (75 and 95) were hardwired</a:t>
            </a:r>
          </a:p>
        </p:txBody>
      </p:sp>
      <p:graphicFrame>
        <p:nvGraphicFramePr>
          <p:cNvPr id="1152065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601948"/>
              </p:ext>
            </p:extLst>
          </p:nvPr>
        </p:nvGraphicFramePr>
        <p:xfrm>
          <a:off x="549080" y="889922"/>
          <a:ext cx="8077200" cy="4572000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Datapath width (bits)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µ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inst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 width (bits)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µcode size (K µ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insts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µstore technology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CCROS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TCROS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BCROS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BCROS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µstore cycle (ns)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625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memory cycle (ns)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5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Rental fee ($K/month)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224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0200"/>
            <a:ext cx="7772400" cy="736600"/>
          </a:xfrm>
        </p:spPr>
        <p:txBody>
          <a:bodyPr/>
          <a:lstStyle/>
          <a:p>
            <a:r>
              <a:rPr lang="en-US" dirty="0"/>
              <a:t>IBM Card-Capacitor Read-Only Storage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6FE6-D586-C649-BA6E-AD2DBC84A05F}" type="slidenum">
              <a:rPr lang="en-US" smtClean="0"/>
              <a:pPr/>
              <a:t>29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23938"/>
            <a:ext cx="6934200" cy="5373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4513" y="6172200"/>
            <a:ext cx="3732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[ IBM Journal, January 1961]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1143000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/>
                <a:cs typeface="Calibri"/>
              </a:rPr>
              <a:t>Punched Card with metal film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3124200" y="1981200"/>
            <a:ext cx="1066800" cy="9906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6134100" y="3543300"/>
            <a:ext cx="457200" cy="2286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324600" y="2209800"/>
            <a:ext cx="152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/>
                <a:cs typeface="Calibri"/>
              </a:rPr>
              <a:t>Fixed sensing plates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Architecture (ISA)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7772400" cy="4927600"/>
          </a:xfrm>
        </p:spPr>
        <p:txBody>
          <a:bodyPr/>
          <a:lstStyle/>
          <a:p>
            <a:r>
              <a:rPr lang="en-US" dirty="0"/>
              <a:t>The contract between software and hardware</a:t>
            </a:r>
          </a:p>
          <a:p>
            <a:r>
              <a:rPr lang="en-US" dirty="0"/>
              <a:t>Typically described by giving all the programmer-visible state (registers + memory) plus the semantics of the instructions that operate on that state</a:t>
            </a:r>
          </a:p>
          <a:p>
            <a:r>
              <a:rPr lang="en-US" dirty="0"/>
              <a:t>IBM 360 was first line of machines to separate ISA from implementation (aka. </a:t>
            </a:r>
            <a:r>
              <a:rPr lang="en-US" i="1" dirty="0" err="1"/>
              <a:t>microarchitecture</a:t>
            </a:r>
            <a:r>
              <a:rPr lang="en-US" dirty="0"/>
              <a:t>)</a:t>
            </a:r>
          </a:p>
          <a:p>
            <a:r>
              <a:rPr lang="en-US" dirty="0"/>
              <a:t>Many implementations possible for a given ISA</a:t>
            </a:r>
          </a:p>
          <a:p>
            <a:pPr lvl="1"/>
            <a:r>
              <a:rPr lang="en-US" dirty="0"/>
              <a:t>E.g., the Soviets build code-compatible clones of the IBM360, as did Amdahl after he left IBM.</a:t>
            </a:r>
          </a:p>
          <a:p>
            <a:pPr lvl="1"/>
            <a:r>
              <a:rPr lang="en-US" dirty="0"/>
              <a:t>E.g.2., today you can buy AMD or Intel processors that run the x86-64 ISA.</a:t>
            </a:r>
          </a:p>
          <a:p>
            <a:pPr lvl="1"/>
            <a:r>
              <a:rPr lang="en-US" dirty="0"/>
              <a:t>E.g.3: many cellphones use the ARM ISA with implementations from many different companies including Apple, Qualcomm, Samsung, Huawei, etc.</a:t>
            </a:r>
          </a:p>
          <a:p>
            <a:r>
              <a:rPr lang="en-US" dirty="0"/>
              <a:t>We use Berkeley RISC-V as standard ISA in class</a:t>
            </a:r>
          </a:p>
          <a:p>
            <a:pPr lvl="1"/>
            <a:r>
              <a:rPr lang="en-US" sz="2000" b="1" dirty="0" err="1">
                <a:latin typeface="Courier"/>
              </a:rPr>
              <a:t>www.riscv.org</a:t>
            </a:r>
            <a:endParaRPr lang="en-US" sz="2000" b="1" dirty="0">
              <a:latin typeface="Courier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DD4B-3B4A-AA48-9B2E-AC766D551F9B}" type="slidenum">
              <a:rPr lang="en-US" smtClean="0"/>
              <a:pPr/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Microcode Emulation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B4C3-169E-DE46-BEBD-86628BB09131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530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838200"/>
            <a:ext cx="8226425" cy="5562600"/>
          </a:xfrm>
        </p:spPr>
        <p:txBody>
          <a:bodyPr/>
          <a:lstStyle/>
          <a:p>
            <a:r>
              <a:rPr lang="en-US" dirty="0"/>
              <a:t>IBM initially miscalculated the importance of software compatibility with earlier models when introducing the 360 series</a:t>
            </a:r>
          </a:p>
          <a:p>
            <a:r>
              <a:rPr lang="en-US" dirty="0"/>
              <a:t>Honeywell stole some IBM 1401 customers by offering translation software (“Liberator”) for Honeywell H200 series machine</a:t>
            </a:r>
          </a:p>
          <a:p>
            <a:r>
              <a:rPr lang="en-US" dirty="0"/>
              <a:t>IBM retaliated with optional additional microcode for 360 series that could emulate IBM 1401 ISA, later extended for IBM 7000 series</a:t>
            </a:r>
          </a:p>
          <a:p>
            <a:pPr lvl="1"/>
            <a:r>
              <a:rPr lang="en-US" dirty="0"/>
              <a:t>one popular program on 1401 was a 650 simulator, so some customers ran many 650 programs on emulated 1401s</a:t>
            </a:r>
          </a:p>
          <a:p>
            <a:pPr lvl="1"/>
            <a:r>
              <a:rPr lang="en-US" dirty="0"/>
              <a:t>i.e., 650 simulated on 1401 emulated on 360</a:t>
            </a:r>
          </a:p>
        </p:txBody>
      </p:sp>
    </p:spTree>
    <p:extLst>
      <p:ext uri="{BB962C8B-B14F-4D97-AF65-F5344CB8AC3E}">
        <p14:creationId xmlns:p14="http://schemas.microsoft.com/office/powerpoint/2010/main" val="414138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3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3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3027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696200" cy="736600"/>
          </a:xfrm>
        </p:spPr>
        <p:txBody>
          <a:bodyPr/>
          <a:lstStyle/>
          <a:p>
            <a:r>
              <a:rPr lang="en-US" dirty="0"/>
              <a:t>Microprogramming thrived in ‘60s and ‘70s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DF2C-820D-2240-A5EC-5EF923F7E814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540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9562" y="914400"/>
            <a:ext cx="8226425" cy="5562600"/>
          </a:xfrm>
        </p:spPr>
        <p:txBody>
          <a:bodyPr/>
          <a:lstStyle/>
          <a:p>
            <a:r>
              <a:rPr lang="en-US" dirty="0"/>
              <a:t>Significantly faster ROMs than DRAMs were available</a:t>
            </a:r>
          </a:p>
          <a:p>
            <a:r>
              <a:rPr lang="en-US" dirty="0"/>
              <a:t>For complex instruction sets, </a:t>
            </a:r>
            <a:r>
              <a:rPr lang="en-US" dirty="0" err="1"/>
              <a:t>datapath</a:t>
            </a:r>
            <a:r>
              <a:rPr lang="en-US" dirty="0"/>
              <a:t> and controller were cheaper and simpler </a:t>
            </a:r>
          </a:p>
          <a:p>
            <a:r>
              <a:rPr lang="en-US" dirty="0"/>
              <a:t>New instructions , e.g., floating point, could be supported without </a:t>
            </a:r>
            <a:r>
              <a:rPr lang="en-US" dirty="0" err="1"/>
              <a:t>datapath</a:t>
            </a:r>
            <a:r>
              <a:rPr lang="en-US" dirty="0"/>
              <a:t> modifications</a:t>
            </a:r>
          </a:p>
          <a:p>
            <a:r>
              <a:rPr lang="en-US" dirty="0"/>
              <a:t>Fixing bugs in the controller was easier</a:t>
            </a:r>
          </a:p>
          <a:p>
            <a:r>
              <a:rPr lang="en-US" dirty="0"/>
              <a:t>ISA compatibility across various models could be achieved easily and cheaply</a:t>
            </a:r>
          </a:p>
        </p:txBody>
      </p:sp>
      <p:sp>
        <p:nvSpPr>
          <p:cNvPr id="1154052" name="Text Box 4"/>
          <p:cNvSpPr txBox="1">
            <a:spLocks noChangeArrowheads="1"/>
          </p:cNvSpPr>
          <p:nvPr/>
        </p:nvSpPr>
        <p:spPr bwMode="auto">
          <a:xfrm>
            <a:off x="1457325" y="5391150"/>
            <a:ext cx="73771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Except for the cheapest and fastest machines, all computers were </a:t>
            </a:r>
            <a:r>
              <a:rPr lang="en-US" sz="2800" i="1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microprogrammed</a:t>
            </a:r>
            <a:endParaRPr lang="en-US" sz="2800" i="1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4841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405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Microprogramming: early 1980s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EEE788EA-2F1D-6E4C-89EC-028D344B6E0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56101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304800" y="838200"/>
            <a:ext cx="8226425" cy="5562600"/>
          </a:xfrm>
        </p:spPr>
        <p:txBody>
          <a:bodyPr/>
          <a:lstStyle/>
          <a:p>
            <a:r>
              <a:rPr lang="en-US" sz="2400" dirty="0"/>
              <a:t>Evolution bred more complex micro-machines</a:t>
            </a:r>
          </a:p>
          <a:p>
            <a:pPr lvl="1"/>
            <a:r>
              <a:rPr lang="en-US" sz="2000" dirty="0"/>
              <a:t>Complex instruction sets led to need for subroutine and call stacks in µcode</a:t>
            </a:r>
          </a:p>
          <a:p>
            <a:pPr lvl="1"/>
            <a:r>
              <a:rPr lang="en-US" sz="2000" dirty="0"/>
              <a:t>Need for fixing bugs in control programs was in conflict with read-only nature of µROM </a:t>
            </a:r>
          </a:p>
          <a:p>
            <a:pPr lvl="1"/>
            <a:r>
              <a:rPr lang="en-US" sz="2000" dirty="0">
                <a:sym typeface="Wingdings"/>
              </a:rPr>
              <a:t></a:t>
            </a:r>
            <a:r>
              <a:rPr lang="en-US" sz="2000" dirty="0"/>
              <a:t>Writable Control Store (WCS)  (B1700, </a:t>
            </a:r>
            <a:r>
              <a:rPr lang="en-US" sz="2000" dirty="0" err="1"/>
              <a:t>QMachine</a:t>
            </a:r>
            <a:r>
              <a:rPr lang="en-US" sz="2000" dirty="0"/>
              <a:t>, Intel i432, …)</a:t>
            </a:r>
          </a:p>
          <a:p>
            <a:r>
              <a:rPr lang="en-US" sz="2400" dirty="0"/>
              <a:t>With the advent of VLSI technology assumptions about ROM &amp; RAM speed became invalid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more complexity</a:t>
            </a:r>
          </a:p>
          <a:p>
            <a:r>
              <a:rPr lang="en-US" sz="2400" dirty="0"/>
              <a:t>Better compilers made complex instructions less important.</a:t>
            </a:r>
          </a:p>
          <a:p>
            <a:r>
              <a:rPr lang="en-US" sz="2400" dirty="0"/>
              <a:t>Use of numerous micro-architectural innovations, e.g., pipelining, caches and buffers, made multiple-cycle execution of </a:t>
            </a:r>
            <a:r>
              <a:rPr lang="en-US" sz="2400" dirty="0" err="1"/>
              <a:t>reg-reg</a:t>
            </a:r>
            <a:r>
              <a:rPr lang="en-US" sz="2400" dirty="0"/>
              <a:t> instructions unattractive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5509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6101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VAX 11-780 Microcode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FD29-0713-8541-971B-728FF0985824}" type="slidenum">
              <a:rPr lang="en-US"/>
              <a:pPr/>
              <a:t>33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1144835" name="Picture 3" descr="vax-11-780-ucod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38200"/>
            <a:ext cx="9144000" cy="5788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Writable Control Store (WCS)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D794-4D49-ED47-8E0E-403DA5A96EEC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550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838200"/>
            <a:ext cx="8226425" cy="5562600"/>
          </a:xfrm>
        </p:spPr>
        <p:txBody>
          <a:bodyPr/>
          <a:lstStyle/>
          <a:p>
            <a:r>
              <a:rPr lang="en-US" sz="2400" dirty="0"/>
              <a:t>Implement control store in RAM not ROM</a:t>
            </a:r>
          </a:p>
          <a:p>
            <a:pPr lvl="1"/>
            <a:r>
              <a:rPr lang="en-US" sz="2000" dirty="0"/>
              <a:t>MOS SRAM memories now almost as fast as control store (core memories/DRAMs were 2-10x slower)</a:t>
            </a:r>
          </a:p>
          <a:p>
            <a:pPr lvl="1"/>
            <a:r>
              <a:rPr lang="en-US" sz="2000" dirty="0"/>
              <a:t>Bug-free </a:t>
            </a:r>
            <a:r>
              <a:rPr lang="en-US" sz="2000" dirty="0" err="1"/>
              <a:t>microprograms</a:t>
            </a:r>
            <a:r>
              <a:rPr lang="en-US" sz="2000" dirty="0"/>
              <a:t> difficult to write</a:t>
            </a:r>
          </a:p>
          <a:p>
            <a:pPr lvl="1"/>
            <a:endParaRPr lang="en-US" sz="2000" dirty="0"/>
          </a:p>
          <a:p>
            <a:r>
              <a:rPr lang="en-US" sz="2400" dirty="0"/>
              <a:t>User-WCS provided as option on several minicomputers</a:t>
            </a:r>
          </a:p>
          <a:p>
            <a:pPr lvl="1"/>
            <a:r>
              <a:rPr lang="en-US" sz="2000" dirty="0"/>
              <a:t>Allowed users to change microcode for each processor</a:t>
            </a:r>
          </a:p>
          <a:p>
            <a:pPr lvl="1"/>
            <a:endParaRPr lang="en-US" sz="2000" dirty="0"/>
          </a:p>
          <a:p>
            <a:r>
              <a:rPr lang="en-US" sz="2400" dirty="0"/>
              <a:t>User-WCS failed</a:t>
            </a:r>
          </a:p>
          <a:p>
            <a:pPr lvl="1"/>
            <a:r>
              <a:rPr lang="en-US" sz="2000" dirty="0"/>
              <a:t>Little or no programming tools support</a:t>
            </a:r>
          </a:p>
          <a:p>
            <a:pPr lvl="1"/>
            <a:r>
              <a:rPr lang="en-US" sz="2000" dirty="0"/>
              <a:t>Difficult to fit software into small space</a:t>
            </a:r>
          </a:p>
          <a:p>
            <a:pPr lvl="1"/>
            <a:r>
              <a:rPr lang="en-US" sz="2000" dirty="0"/>
              <a:t>Microcode control tailored to original ISA, less useful for others</a:t>
            </a:r>
          </a:p>
          <a:p>
            <a:pPr lvl="1"/>
            <a:r>
              <a:rPr lang="en-US" sz="2000" dirty="0"/>
              <a:t>Large WCS part of processor state - expensive context switches</a:t>
            </a:r>
          </a:p>
          <a:p>
            <a:pPr lvl="1"/>
            <a:r>
              <a:rPr lang="en-US" sz="2000" dirty="0"/>
              <a:t>Protection difficult if user can change microcode</a:t>
            </a:r>
          </a:p>
          <a:p>
            <a:pPr lvl="1"/>
            <a:r>
              <a:rPr lang="en-US" sz="2000" dirty="0"/>
              <a:t>Virtual memory required </a:t>
            </a:r>
            <a:r>
              <a:rPr lang="en-US" sz="2000" dirty="0" err="1"/>
              <a:t>restartable</a:t>
            </a:r>
            <a:r>
              <a:rPr lang="en-US" sz="2000" dirty="0"/>
              <a:t> microcode</a:t>
            </a:r>
          </a:p>
        </p:txBody>
      </p:sp>
    </p:spTree>
    <p:extLst>
      <p:ext uri="{BB962C8B-B14F-4D97-AF65-F5344CB8AC3E}">
        <p14:creationId xmlns:p14="http://schemas.microsoft.com/office/powerpoint/2010/main" val="680453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075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Microcoded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255E8C9-94CC-FC42-AFE8-1224D17E4F20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838200"/>
            <a:ext cx="8226425" cy="5562600"/>
          </a:xfrm>
        </p:spPr>
        <p:txBody>
          <a:bodyPr/>
          <a:lstStyle/>
          <a:p>
            <a:r>
              <a:rPr lang="en-US" sz="2400" dirty="0"/>
              <a:t>John </a:t>
            </a:r>
            <a:r>
              <a:rPr lang="en-US" sz="2400" dirty="0" err="1"/>
              <a:t>Cocke</a:t>
            </a:r>
            <a:r>
              <a:rPr lang="en-US" sz="2400" dirty="0"/>
              <a:t> and group at IBM</a:t>
            </a:r>
          </a:p>
          <a:p>
            <a:pPr lvl="1"/>
            <a:r>
              <a:rPr lang="en-US" sz="2000" dirty="0"/>
              <a:t>Working on a simple pipelined processor, 801, and advanced compilers inside IBM</a:t>
            </a:r>
          </a:p>
          <a:p>
            <a:pPr lvl="1"/>
            <a:r>
              <a:rPr lang="en-US" sz="2000" dirty="0"/>
              <a:t>Ported experimental PL.8 compiler to IBM 370, and only used simple register-register and load/store instructions similar to 801</a:t>
            </a:r>
          </a:p>
          <a:p>
            <a:pPr lvl="1"/>
            <a:r>
              <a:rPr lang="en-US" sz="2000" dirty="0"/>
              <a:t>Code ran faster than other existing compilers that used all 370 instructions! (up to 6MIPS whereas 2MIPS considered good before)</a:t>
            </a:r>
          </a:p>
          <a:p>
            <a:r>
              <a:rPr lang="en-US" sz="2400" dirty="0" err="1"/>
              <a:t>Emer</a:t>
            </a:r>
            <a:r>
              <a:rPr lang="en-US" sz="2400" dirty="0"/>
              <a:t>, Clark, at DEC</a:t>
            </a:r>
          </a:p>
          <a:p>
            <a:pPr lvl="1"/>
            <a:r>
              <a:rPr lang="en-US" sz="2000" dirty="0"/>
              <a:t>Measured VAX-11/780 using external hardware</a:t>
            </a:r>
          </a:p>
          <a:p>
            <a:pPr lvl="1"/>
            <a:r>
              <a:rPr lang="en-US" sz="2000" dirty="0"/>
              <a:t>Found it was actually a 0.5MIPS machine, although usually assumed to be a 1MIPS machine</a:t>
            </a:r>
          </a:p>
          <a:p>
            <a:pPr lvl="1"/>
            <a:r>
              <a:rPr lang="en-US" sz="2000" dirty="0"/>
              <a:t>Found 20% of VAX instructions responsible for 60% of microcode, but only account for 0.2% of execution time!</a:t>
            </a:r>
          </a:p>
          <a:p>
            <a:r>
              <a:rPr lang="en-US" sz="2400" dirty="0"/>
              <a:t>VAX8800</a:t>
            </a:r>
          </a:p>
          <a:p>
            <a:pPr lvl="1"/>
            <a:r>
              <a:rPr lang="en-US" sz="2000" dirty="0"/>
              <a:t>Control Store: 16K*147b RAM, Unified Cache: 64K*8b RAM</a:t>
            </a:r>
          </a:p>
          <a:p>
            <a:pPr lvl="1"/>
            <a:r>
              <a:rPr lang="en-US" sz="2000" dirty="0"/>
              <a:t> 4.5x more </a:t>
            </a:r>
            <a:r>
              <a:rPr lang="en-US" sz="2000" dirty="0" err="1"/>
              <a:t>microstore</a:t>
            </a:r>
            <a:r>
              <a:rPr lang="en-US" sz="2000" dirty="0"/>
              <a:t> RAM than cache RAM!</a:t>
            </a:r>
          </a:p>
        </p:txBody>
      </p:sp>
    </p:spTree>
    <p:extLst>
      <p:ext uri="{BB962C8B-B14F-4D97-AF65-F5344CB8AC3E}">
        <p14:creationId xmlns:p14="http://schemas.microsoft.com/office/powerpoint/2010/main" val="424763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“Iron Law” of Processor Performance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DC2A54D-D38A-6449-A27D-1BD4A1440DD2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7683500" cy="3911600"/>
          </a:xfrm>
        </p:spPr>
        <p:txBody>
          <a:bodyPr/>
          <a:lstStyle/>
          <a:p>
            <a:r>
              <a:rPr lang="en-US" dirty="0"/>
              <a:t>Instructions per program depends on source code, compiler technology, and ISA</a:t>
            </a:r>
          </a:p>
          <a:p>
            <a:r>
              <a:rPr lang="en-US" dirty="0"/>
              <a:t>Cycles per instructions (CPI) depends on ISA and µarchitecture</a:t>
            </a:r>
          </a:p>
          <a:p>
            <a:r>
              <a:rPr lang="en-US" dirty="0"/>
              <a:t>Time per cycle depends upon the µarchitecture and base technology</a:t>
            </a:r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1143000"/>
            <a:ext cx="75438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5430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20002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>
                <a:solidFill>
                  <a:prstClr val="black"/>
                </a:solidFill>
              </a:rPr>
              <a:t>   </a:t>
            </a:r>
            <a:r>
              <a:rPr lang="en-US" u="sng">
                <a:solidFill>
                  <a:prstClr val="black"/>
                </a:solidFill>
              </a:rPr>
              <a:t>   Time   </a:t>
            </a:r>
            <a:r>
              <a:rPr lang="en-US">
                <a:solidFill>
                  <a:prstClr val="black"/>
                </a:solidFill>
              </a:rPr>
              <a:t>  =   </a:t>
            </a:r>
            <a:r>
              <a:rPr lang="en-US" u="sng">
                <a:solidFill>
                  <a:prstClr val="black"/>
                </a:solidFill>
              </a:rPr>
              <a:t>Instructions</a:t>
            </a:r>
            <a:r>
              <a:rPr lang="en-US">
                <a:solidFill>
                  <a:prstClr val="black"/>
                </a:solidFill>
              </a:rPr>
              <a:t>      </a:t>
            </a:r>
            <a:r>
              <a:rPr lang="en-US" u="sng">
                <a:solidFill>
                  <a:prstClr val="black"/>
                </a:solidFill>
              </a:rPr>
              <a:t>   Cycles    </a:t>
            </a:r>
            <a:r>
              <a:rPr lang="en-US">
                <a:solidFill>
                  <a:prstClr val="black"/>
                </a:solidFill>
              </a:rPr>
              <a:t>        </a:t>
            </a:r>
            <a:r>
              <a:rPr lang="en-US" u="sng">
                <a:solidFill>
                  <a:prstClr val="black"/>
                </a:solidFill>
              </a:rPr>
              <a:t>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>
                <a:solidFill>
                  <a:prstClr val="black"/>
                </a:solidFill>
              </a:rPr>
              <a:t>   Program         Program     *  Instruction   *  Cycle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23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eft Brace 40"/>
          <p:cNvSpPr/>
          <p:nvPr/>
        </p:nvSpPr>
        <p:spPr bwMode="auto">
          <a:xfrm rot="5400000">
            <a:off x="2190750" y="476250"/>
            <a:ext cx="342900" cy="2133600"/>
          </a:xfrm>
          <a:prstGeom prst="leftBrace">
            <a:avLst>
              <a:gd name="adj1" fmla="val 18210"/>
              <a:gd name="adj2" fmla="val 4835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46" name="Left Brace 45"/>
          <p:cNvSpPr/>
          <p:nvPr/>
        </p:nvSpPr>
        <p:spPr bwMode="auto">
          <a:xfrm rot="5400000">
            <a:off x="4019550" y="781050"/>
            <a:ext cx="342900" cy="1524000"/>
          </a:xfrm>
          <a:prstGeom prst="leftBrace">
            <a:avLst>
              <a:gd name="adj1" fmla="val 18210"/>
              <a:gd name="adj2" fmla="val 4835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48" name="Left Brace 47"/>
          <p:cNvSpPr/>
          <p:nvPr/>
        </p:nvSpPr>
        <p:spPr bwMode="auto">
          <a:xfrm rot="5400000">
            <a:off x="6305550" y="19050"/>
            <a:ext cx="342900" cy="3048000"/>
          </a:xfrm>
          <a:prstGeom prst="leftBrace">
            <a:avLst>
              <a:gd name="adj1" fmla="val 18210"/>
              <a:gd name="adj2" fmla="val 4835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96000" y="1447800"/>
            <a:ext cx="87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Inst 3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295400" y="1905000"/>
            <a:ext cx="2133600" cy="30480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CPI for Microcoded Machine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5E8C9-94CC-FC42-AFE8-1224D17E4F20}" type="slidenum">
              <a:rPr lang="en-US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954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9050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098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5146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8194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242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429000" y="1905000"/>
            <a:ext cx="1524000" cy="30480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4290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338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0386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3434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6482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953000" y="1905000"/>
            <a:ext cx="3048000" cy="30480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9530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2578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5626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8674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1722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4770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818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0866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3914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696200" y="1905000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52600" y="914400"/>
            <a:ext cx="1153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7 cycles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81200" y="1447800"/>
            <a:ext cx="87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Inst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57600" y="1447800"/>
            <a:ext cx="87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Inst 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05200" y="9144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5 cycles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38800" y="914400"/>
            <a:ext cx="1852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10 cycles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76400" y="3124200"/>
            <a:ext cx="6172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Total clock cycles = 7+5+10 = 22</a:t>
            </a:r>
          </a:p>
          <a:p>
            <a:pPr eaLnBrk="1" hangingPunct="1"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Total instructions = 3</a:t>
            </a:r>
          </a:p>
          <a:p>
            <a:pPr eaLnBrk="1" hangingPunct="1"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CPI = 22/3 = 7.33 </a:t>
            </a:r>
          </a:p>
          <a:p>
            <a:pPr eaLnBrk="1" hangingPunct="1"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CPI is always an average over a large number of instructions.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81400" y="2362200"/>
            <a:ext cx="804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Time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4419600" y="2667000"/>
            <a:ext cx="9144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90089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 Technology Changes Tradeoffs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F344A85B-53F9-3243-9B83-F2EE31E229D6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6425" cy="5562600"/>
          </a:xfrm>
        </p:spPr>
        <p:txBody>
          <a:bodyPr/>
          <a:lstStyle/>
          <a:p>
            <a:r>
              <a:rPr lang="en-US" dirty="0"/>
              <a:t>Logic, RAM, ROM all implemented using MOS transistors</a:t>
            </a:r>
          </a:p>
          <a:p>
            <a:r>
              <a:rPr lang="en-US" dirty="0"/>
              <a:t>Semiconductor RAM ~ same speed as ROM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20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Reconsidering Microcode Machine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Nanocoded</a:t>
            </a:r>
            <a:r>
              <a:rPr lang="en-US" dirty="0"/>
              <a:t> 68000 example)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CFE8-2433-F14B-9F04-85C55425FAF6}" type="slidenum">
              <a:rPr lang="en-US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1499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5105400"/>
            <a:ext cx="8686800" cy="1524000"/>
          </a:xfrm>
          <a:noFill/>
          <a:ln>
            <a:noFill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Motorola 68000 had 17-bit µcode containing either 10-bit µjump or 9-bit </a:t>
            </a:r>
            <a:r>
              <a:rPr lang="en-US" dirty="0" err="1"/>
              <a:t>nanoinstruction</a:t>
            </a:r>
            <a:r>
              <a:rPr lang="en-US" dirty="0"/>
              <a:t> pointer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Nanoinstructions</a:t>
            </a:r>
            <a:r>
              <a:rPr lang="en-US" sz="2400" dirty="0"/>
              <a:t> were 68 bits wide, decoded to give 196 control signals</a:t>
            </a:r>
          </a:p>
        </p:txBody>
      </p:sp>
      <p:sp>
        <p:nvSpPr>
          <p:cNvPr id="1149956" name="Rectangle 4"/>
          <p:cNvSpPr>
            <a:spLocks noChangeArrowheads="1"/>
          </p:cNvSpPr>
          <p:nvPr/>
        </p:nvSpPr>
        <p:spPr bwMode="auto">
          <a:xfrm>
            <a:off x="4267200" y="2146300"/>
            <a:ext cx="3560763" cy="1066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149957" name="Rectangle 5"/>
          <p:cNvSpPr>
            <a:spLocks noChangeArrowheads="1"/>
          </p:cNvSpPr>
          <p:nvPr/>
        </p:nvSpPr>
        <p:spPr bwMode="auto">
          <a:xfrm>
            <a:off x="5412998" y="2514600"/>
            <a:ext cx="166286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µcode ROM</a:t>
            </a:r>
          </a:p>
        </p:txBody>
      </p:sp>
      <p:sp>
        <p:nvSpPr>
          <p:cNvPr id="1149958" name="Rectangle 6"/>
          <p:cNvSpPr>
            <a:spLocks noChangeArrowheads="1"/>
          </p:cNvSpPr>
          <p:nvPr/>
        </p:nvSpPr>
        <p:spPr bwMode="auto">
          <a:xfrm>
            <a:off x="3810000" y="3213100"/>
            <a:ext cx="1388202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nanoaddress</a:t>
            </a:r>
          </a:p>
        </p:txBody>
      </p:sp>
      <p:sp>
        <p:nvSpPr>
          <p:cNvPr id="1149959" name="Freeform 7"/>
          <p:cNvSpPr>
            <a:spLocks/>
          </p:cNvSpPr>
          <p:nvPr/>
        </p:nvSpPr>
        <p:spPr bwMode="auto">
          <a:xfrm>
            <a:off x="7467600" y="2146300"/>
            <a:ext cx="762000" cy="1284288"/>
          </a:xfrm>
          <a:custGeom>
            <a:avLst/>
            <a:gdLst/>
            <a:ahLst/>
            <a:cxnLst>
              <a:cxn ang="0">
                <a:pos x="0" y="664"/>
              </a:cxn>
              <a:cxn ang="0">
                <a:pos x="0" y="808"/>
              </a:cxn>
              <a:cxn ang="0">
                <a:pos x="840" y="808"/>
              </a:cxn>
              <a:cxn ang="0">
                <a:pos x="840" y="0"/>
              </a:cxn>
            </a:cxnLst>
            <a:rect l="0" t="0" r="r" b="b"/>
            <a:pathLst>
              <a:path w="841" h="809">
                <a:moveTo>
                  <a:pt x="0" y="664"/>
                </a:moveTo>
                <a:lnTo>
                  <a:pt x="0" y="808"/>
                </a:lnTo>
                <a:lnTo>
                  <a:pt x="840" y="808"/>
                </a:lnTo>
                <a:lnTo>
                  <a:pt x="84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149960" name="Rectangle 8"/>
          <p:cNvSpPr>
            <a:spLocks noChangeArrowheads="1"/>
          </p:cNvSpPr>
          <p:nvPr/>
        </p:nvSpPr>
        <p:spPr bwMode="auto">
          <a:xfrm>
            <a:off x="7404100" y="1346200"/>
            <a:ext cx="1727200" cy="698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µcode 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next-state</a:t>
            </a:r>
          </a:p>
        </p:txBody>
      </p:sp>
      <p:sp>
        <p:nvSpPr>
          <p:cNvPr id="1149961" name="Line 9"/>
          <p:cNvSpPr>
            <a:spLocks noChangeShapeType="1"/>
          </p:cNvSpPr>
          <p:nvPr/>
        </p:nvSpPr>
        <p:spPr bwMode="auto">
          <a:xfrm>
            <a:off x="5486400" y="32131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149962" name="Rectangle 10"/>
          <p:cNvSpPr>
            <a:spLocks noChangeArrowheads="1"/>
          </p:cNvSpPr>
          <p:nvPr/>
        </p:nvSpPr>
        <p:spPr bwMode="auto">
          <a:xfrm>
            <a:off x="5562600" y="2155825"/>
            <a:ext cx="104195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µaddress</a:t>
            </a:r>
          </a:p>
        </p:txBody>
      </p:sp>
      <p:sp>
        <p:nvSpPr>
          <p:cNvPr id="1149963" name="Freeform 11"/>
          <p:cNvSpPr>
            <a:spLocks/>
          </p:cNvSpPr>
          <p:nvPr/>
        </p:nvSpPr>
        <p:spPr bwMode="auto">
          <a:xfrm flipH="1">
            <a:off x="6099175" y="1860550"/>
            <a:ext cx="111125" cy="290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2"/>
              </a:cxn>
            </a:cxnLst>
            <a:rect l="0" t="0" r="r" b="b"/>
            <a:pathLst>
              <a:path w="1" h="303">
                <a:moveTo>
                  <a:pt x="0" y="0"/>
                </a:moveTo>
                <a:lnTo>
                  <a:pt x="0" y="3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149964" name="Rectangle 12"/>
          <p:cNvSpPr>
            <a:spLocks noChangeArrowheads="1"/>
          </p:cNvSpPr>
          <p:nvPr/>
        </p:nvSpPr>
        <p:spPr bwMode="auto">
          <a:xfrm>
            <a:off x="5067300" y="1403350"/>
            <a:ext cx="2114550" cy="463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149965" name="Rectangle 13"/>
          <p:cNvSpPr>
            <a:spLocks noChangeArrowheads="1"/>
          </p:cNvSpPr>
          <p:nvPr/>
        </p:nvSpPr>
        <p:spPr bwMode="auto">
          <a:xfrm>
            <a:off x="5419725" y="1482725"/>
            <a:ext cx="132254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µPC (state)</a:t>
            </a:r>
          </a:p>
        </p:txBody>
      </p:sp>
      <p:sp>
        <p:nvSpPr>
          <p:cNvPr id="1149966" name="Rectangle 14"/>
          <p:cNvSpPr>
            <a:spLocks noChangeArrowheads="1"/>
          </p:cNvSpPr>
          <p:nvPr/>
        </p:nvSpPr>
        <p:spPr bwMode="auto">
          <a:xfrm>
            <a:off x="4191000" y="3594100"/>
            <a:ext cx="3560763" cy="91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nanoinstruction ROM</a:t>
            </a:r>
          </a:p>
        </p:txBody>
      </p:sp>
      <p:sp>
        <p:nvSpPr>
          <p:cNvPr id="1149967" name="Rectangle 15"/>
          <p:cNvSpPr>
            <a:spLocks noChangeArrowheads="1"/>
          </p:cNvSpPr>
          <p:nvPr/>
        </p:nvSpPr>
        <p:spPr bwMode="auto">
          <a:xfrm>
            <a:off x="5486400" y="4203700"/>
            <a:ext cx="60248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data</a:t>
            </a:r>
          </a:p>
        </p:txBody>
      </p:sp>
      <p:grpSp>
        <p:nvGrpSpPr>
          <p:cNvPr id="1149968" name="Group 16"/>
          <p:cNvGrpSpPr>
            <a:grpSpLocks/>
          </p:cNvGrpSpPr>
          <p:nvPr/>
        </p:nvGrpSpPr>
        <p:grpSpPr bwMode="auto">
          <a:xfrm>
            <a:off x="4597400" y="4495800"/>
            <a:ext cx="2489200" cy="436563"/>
            <a:chOff x="2896" y="2584"/>
            <a:chExt cx="1568" cy="432"/>
          </a:xfrm>
        </p:grpSpPr>
        <p:sp>
          <p:nvSpPr>
            <p:cNvPr id="1149969" name="Line 17"/>
            <p:cNvSpPr>
              <a:spLocks noChangeShapeType="1"/>
            </p:cNvSpPr>
            <p:nvPr/>
          </p:nvSpPr>
          <p:spPr bwMode="auto">
            <a:xfrm>
              <a:off x="4464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0" name="Line 18"/>
            <p:cNvSpPr>
              <a:spLocks noChangeShapeType="1"/>
            </p:cNvSpPr>
            <p:nvPr/>
          </p:nvSpPr>
          <p:spPr bwMode="auto">
            <a:xfrm>
              <a:off x="4272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1" name="Line 19"/>
            <p:cNvSpPr>
              <a:spLocks noChangeShapeType="1"/>
            </p:cNvSpPr>
            <p:nvPr/>
          </p:nvSpPr>
          <p:spPr bwMode="auto">
            <a:xfrm>
              <a:off x="4080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2" name="Line 20"/>
            <p:cNvSpPr>
              <a:spLocks noChangeShapeType="1"/>
            </p:cNvSpPr>
            <p:nvPr/>
          </p:nvSpPr>
          <p:spPr bwMode="auto">
            <a:xfrm>
              <a:off x="3888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3" name="Line 21"/>
            <p:cNvSpPr>
              <a:spLocks noChangeShapeType="1"/>
            </p:cNvSpPr>
            <p:nvPr/>
          </p:nvSpPr>
          <p:spPr bwMode="auto">
            <a:xfrm>
              <a:off x="3696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4" name="Line 22"/>
            <p:cNvSpPr>
              <a:spLocks noChangeShapeType="1"/>
            </p:cNvSpPr>
            <p:nvPr/>
          </p:nvSpPr>
          <p:spPr bwMode="auto">
            <a:xfrm>
              <a:off x="3504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5" name="Line 23"/>
            <p:cNvSpPr>
              <a:spLocks noChangeShapeType="1"/>
            </p:cNvSpPr>
            <p:nvPr/>
          </p:nvSpPr>
          <p:spPr bwMode="auto">
            <a:xfrm>
              <a:off x="3312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6" name="Line 24"/>
            <p:cNvSpPr>
              <a:spLocks noChangeShapeType="1"/>
            </p:cNvSpPr>
            <p:nvPr/>
          </p:nvSpPr>
          <p:spPr bwMode="auto">
            <a:xfrm>
              <a:off x="2896" y="2584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149977" name="Line 25"/>
            <p:cNvSpPr>
              <a:spLocks noChangeShapeType="1"/>
            </p:cNvSpPr>
            <p:nvPr/>
          </p:nvSpPr>
          <p:spPr bwMode="auto">
            <a:xfrm>
              <a:off x="3088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1149978" name="Text Box 26"/>
          <p:cNvSpPr txBox="1">
            <a:spLocks noChangeArrowheads="1"/>
          </p:cNvSpPr>
          <p:nvPr/>
        </p:nvSpPr>
        <p:spPr bwMode="auto">
          <a:xfrm>
            <a:off x="279400" y="1333500"/>
            <a:ext cx="3683000" cy="3046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Exploits recurring control signal patterns in µcode, e.g., </a:t>
            </a:r>
          </a:p>
          <a:p>
            <a:pPr eaLnBrk="1" hangingPunct="1">
              <a:spcBef>
                <a:spcPct val="0"/>
              </a:spcBef>
            </a:pPr>
            <a:endParaRPr lang="en-US" sz="2400" dirty="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ALU0	A ← Reg[rs1] 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...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ALUI0	A ← Reg[rs1]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...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 rot="20173500">
            <a:off x="4731227" y="1066350"/>
            <a:ext cx="2359025" cy="7620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4400" b="1" dirty="0">
                <a:solidFill>
                  <a:schemeClr val="bg1"/>
                </a:solidFill>
                <a:latin typeface="Arial" pitchFamily="-110" charset="0"/>
                <a:ea typeface="ＭＳ Ｐゴシック"/>
                <a:cs typeface="ＭＳ Ｐゴシック"/>
              </a:rPr>
              <a:t>User PC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 rot="20173500">
            <a:off x="4492625" y="2201863"/>
            <a:ext cx="3165475" cy="7620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4400" b="1">
                <a:solidFill>
                  <a:schemeClr val="bg1"/>
                </a:solidFill>
                <a:latin typeface="Arial" pitchFamily="-110" charset="0"/>
                <a:ea typeface="ＭＳ Ｐゴシック"/>
                <a:cs typeface="ＭＳ Ｐゴシック"/>
              </a:rPr>
              <a:t>Inst. Cache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 rot="20173500">
            <a:off x="3387725" y="3578225"/>
            <a:ext cx="5091113" cy="7620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4400" b="1">
                <a:solidFill>
                  <a:schemeClr val="bg1"/>
                </a:solidFill>
                <a:latin typeface="Arial" pitchFamily="-110" charset="0"/>
                <a:ea typeface="ＭＳ Ｐゴシック"/>
                <a:cs typeface="ＭＳ Ｐゴシック"/>
              </a:rPr>
              <a:t>Hardwired Decode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 rot="20173500">
            <a:off x="1062910" y="581115"/>
            <a:ext cx="1720668" cy="769441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4400" b="1" dirty="0">
                <a:solidFill>
                  <a:schemeClr val="bg1"/>
                </a:solidFill>
                <a:latin typeface="Arial" pitchFamily="-110" charset="0"/>
                <a:ea typeface="ＭＳ Ｐゴシック"/>
                <a:cs typeface="ＭＳ Ｐゴシック"/>
              </a:rPr>
              <a:t>RISC!</a:t>
            </a:r>
          </a:p>
        </p:txBody>
      </p:sp>
    </p:spTree>
    <p:extLst>
      <p:ext uri="{BB962C8B-B14F-4D97-AF65-F5344CB8AC3E}">
        <p14:creationId xmlns:p14="http://schemas.microsoft.com/office/powerpoint/2010/main" val="375608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utoUpdateAnimBg="0"/>
      <p:bldP spid="30" grpId="0" animBg="1" autoUpdateAnimBg="0"/>
      <p:bldP spid="31" grpId="0" animBg="1" autoUpdateAnimBg="0"/>
      <p:bldP spid="3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ISA to Microarchitecture Mapping</a:t>
            </a:r>
          </a:p>
        </p:txBody>
      </p:sp>
      <p:sp>
        <p:nvSpPr>
          <p:cNvPr id="11182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227013" indent="-227013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ISA often designed with particular </a:t>
            </a:r>
            <a:r>
              <a:rPr lang="en-US" dirty="0" err="1"/>
              <a:t>microarchitectural</a:t>
            </a:r>
            <a:r>
              <a:rPr lang="en-US" dirty="0"/>
              <a:t> style in mind, e.g.,</a:t>
            </a:r>
          </a:p>
          <a:p>
            <a:pPr marL="515938" lvl="2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/>
              <a:t>Accumulator </a:t>
            </a:r>
            <a:r>
              <a:rPr lang="en-US" sz="2400" dirty="0">
                <a:sym typeface="Symbol" charset="2"/>
              </a:rPr>
              <a:t></a:t>
            </a:r>
            <a:r>
              <a:rPr lang="en-US" sz="2400" dirty="0"/>
              <a:t> hardwired, </a:t>
            </a:r>
            <a:r>
              <a:rPr lang="en-US" sz="2400" dirty="0" err="1"/>
              <a:t>unpipelined</a:t>
            </a:r>
            <a:endParaRPr lang="en-US" sz="2400" dirty="0"/>
          </a:p>
          <a:p>
            <a:pPr marL="515938" lvl="2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/>
              <a:t>CISC	</a:t>
            </a:r>
            <a:r>
              <a:rPr lang="en-US" sz="2400" dirty="0">
                <a:sym typeface="Symbol" charset="2"/>
              </a:rPr>
              <a:t></a:t>
            </a:r>
            <a:r>
              <a:rPr lang="en-US" sz="2400" dirty="0"/>
              <a:t> </a:t>
            </a:r>
            <a:r>
              <a:rPr lang="en-US" sz="2400" dirty="0" err="1"/>
              <a:t>microcoded</a:t>
            </a:r>
            <a:endParaRPr lang="en-US" sz="2400" dirty="0"/>
          </a:p>
          <a:p>
            <a:pPr marL="515938" lvl="2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/>
              <a:t>RISC	</a:t>
            </a:r>
            <a:r>
              <a:rPr lang="en-US" sz="2400" dirty="0">
                <a:sym typeface="Symbol" charset="2"/>
              </a:rPr>
              <a:t></a:t>
            </a:r>
            <a:r>
              <a:rPr lang="en-US" sz="2400" dirty="0"/>
              <a:t> hardwired, pipelined</a:t>
            </a:r>
          </a:p>
          <a:p>
            <a:pPr marL="515938" lvl="2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/>
              <a:t>VLIW 	</a:t>
            </a:r>
            <a:r>
              <a:rPr lang="en-US" sz="2400" dirty="0">
                <a:sym typeface="Symbol" charset="2"/>
              </a:rPr>
              <a:t></a:t>
            </a:r>
            <a:r>
              <a:rPr lang="en-US" sz="2400" dirty="0"/>
              <a:t> fixed-latency in-order parallel pipelines</a:t>
            </a:r>
          </a:p>
          <a:p>
            <a:pPr marL="515938" lvl="2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/>
              <a:t>JVM 	</a:t>
            </a:r>
            <a:r>
              <a:rPr lang="en-US" sz="2400" dirty="0">
                <a:sym typeface="Symbol" charset="2"/>
              </a:rPr>
              <a:t></a:t>
            </a:r>
            <a:r>
              <a:rPr lang="en-US" sz="2400" dirty="0"/>
              <a:t> software interpretation</a:t>
            </a:r>
          </a:p>
          <a:p>
            <a:pPr marL="227013" indent="-227013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But can be implemented with any </a:t>
            </a:r>
            <a:r>
              <a:rPr lang="en-US" dirty="0" err="1"/>
              <a:t>microarchitectural</a:t>
            </a:r>
            <a:r>
              <a:rPr lang="en-US" dirty="0"/>
              <a:t> style</a:t>
            </a:r>
          </a:p>
          <a:p>
            <a:pPr marL="858838" lvl="2" indent="-342900">
              <a:lnSpc>
                <a:spcPct val="100000"/>
              </a:lnSpc>
              <a:spcBef>
                <a:spcPct val="0"/>
              </a:spcBef>
              <a:buFontTx/>
              <a:buChar char="–"/>
            </a:pPr>
            <a:r>
              <a:rPr lang="en-US" sz="2400" dirty="0"/>
              <a:t>Intel Ivy Bridge: hardwired pipelined CISC (x86) machine (with some microcode support)</a:t>
            </a:r>
          </a:p>
          <a:p>
            <a:pPr marL="858838" lvl="2" indent="-342900">
              <a:lnSpc>
                <a:spcPct val="100000"/>
              </a:lnSpc>
              <a:spcBef>
                <a:spcPct val="0"/>
              </a:spcBef>
              <a:buFontTx/>
              <a:buChar char="–"/>
            </a:pPr>
            <a:r>
              <a:rPr lang="en-US" sz="2400" dirty="0"/>
              <a:t>Spike: Software-interpreted RISC-V machine</a:t>
            </a:r>
          </a:p>
          <a:p>
            <a:pPr marL="858838" lvl="2" indent="-342900">
              <a:lnSpc>
                <a:spcPct val="100000"/>
              </a:lnSpc>
              <a:spcBef>
                <a:spcPct val="0"/>
              </a:spcBef>
              <a:buFontTx/>
              <a:buChar char="–"/>
            </a:pPr>
            <a:r>
              <a:rPr lang="en-US" sz="2400" dirty="0"/>
              <a:t>ARM </a:t>
            </a:r>
            <a:r>
              <a:rPr lang="en-US" sz="2400" dirty="0" err="1"/>
              <a:t>Jazelle</a:t>
            </a:r>
            <a:r>
              <a:rPr lang="en-US" sz="2400" dirty="0"/>
              <a:t>: A hardware JVM processor</a:t>
            </a:r>
          </a:p>
          <a:p>
            <a:pPr marL="858838" lvl="2" indent="-342900">
              <a:lnSpc>
                <a:spcPct val="100000"/>
              </a:lnSpc>
              <a:spcBef>
                <a:spcPct val="0"/>
              </a:spcBef>
              <a:buFontTx/>
              <a:buChar char="–"/>
            </a:pPr>
            <a:r>
              <a:rPr lang="en-US" sz="2400" b="1" dirty="0">
                <a:solidFill>
                  <a:schemeClr val="hlink"/>
                </a:solidFill>
              </a:rPr>
              <a:t>This lecture: a </a:t>
            </a:r>
            <a:r>
              <a:rPr lang="en-US" sz="2400" b="1" dirty="0" err="1">
                <a:solidFill>
                  <a:schemeClr val="hlink"/>
                </a:solidFill>
              </a:rPr>
              <a:t>microcoded</a:t>
            </a:r>
            <a:r>
              <a:rPr lang="en-US" sz="2400" b="1" dirty="0">
                <a:solidFill>
                  <a:schemeClr val="hlink"/>
                </a:solidFill>
              </a:rPr>
              <a:t> RISC-V machine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EAA-C649-DD42-B1A5-1D4950848F40}" type="slidenum">
              <a:rPr lang="en-US"/>
              <a:pPr/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821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CISC to RISC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fast RAM to build fast instruction </a:t>
            </a:r>
            <a:r>
              <a:rPr lang="en-US" i="1" dirty="0"/>
              <a:t>cache</a:t>
            </a:r>
            <a:r>
              <a:rPr lang="en-US" dirty="0"/>
              <a:t> of user-visible instructions, not fixed hardware </a:t>
            </a:r>
            <a:r>
              <a:rPr lang="en-US" dirty="0" err="1"/>
              <a:t>microroutines</a:t>
            </a:r>
            <a:endParaRPr lang="en-US" dirty="0"/>
          </a:p>
          <a:p>
            <a:pPr lvl="1"/>
            <a:r>
              <a:rPr lang="en-US" dirty="0"/>
              <a:t>Contents of fast instruction memory change to fit application needs </a:t>
            </a:r>
          </a:p>
          <a:p>
            <a:r>
              <a:rPr lang="en-US" dirty="0"/>
              <a:t>Use simple ISA to enable hardwired pipelined implementation</a:t>
            </a:r>
          </a:p>
          <a:p>
            <a:pPr lvl="1"/>
            <a:r>
              <a:rPr lang="en-US" dirty="0"/>
              <a:t>Most compiled code only used few CISC instructions</a:t>
            </a:r>
          </a:p>
          <a:p>
            <a:pPr lvl="1"/>
            <a:r>
              <a:rPr lang="en-US" dirty="0"/>
              <a:t>Simpler encoding allowed pipelined implementations</a:t>
            </a:r>
          </a:p>
          <a:p>
            <a:r>
              <a:rPr lang="en-US" dirty="0"/>
              <a:t>Further benefit with integration</a:t>
            </a:r>
          </a:p>
          <a:p>
            <a:pPr lvl="1"/>
            <a:r>
              <a:rPr lang="en-US" dirty="0"/>
              <a:t>In early ‘80s, finally fit 32-bit </a:t>
            </a:r>
            <a:r>
              <a:rPr lang="en-US" dirty="0" err="1"/>
              <a:t>datapath</a:t>
            </a:r>
            <a:r>
              <a:rPr lang="en-US" dirty="0"/>
              <a:t> + small caches on single chip</a:t>
            </a:r>
          </a:p>
          <a:p>
            <a:pPr lvl="1"/>
            <a:r>
              <a:rPr lang="en-US" dirty="0"/>
              <a:t>No chip crossings in common case allows faster operation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5A0730E-5316-FB4D-BEAA-CDDAB76ADE33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58695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Berkeley RISC Chips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5E8C9-94CC-FC42-AFE8-1224D17E4F20}" type="slidenum">
              <a:rPr lang="en-US">
                <a:solidFill>
                  <a:prstClr val="black"/>
                </a:solidFill>
              </a:rPr>
              <a:pPr>
                <a:defRPr/>
              </a:pPr>
              <a:t>41</a:t>
            </a:fld>
            <a:endParaRPr lang="en-US">
              <a:solidFill>
                <a:srgbClr val="FBBA03"/>
              </a:solidFill>
            </a:endParaRPr>
          </a:p>
        </p:txBody>
      </p:sp>
      <p:pic>
        <p:nvPicPr>
          <p:cNvPr id="8" name="Picture 7" descr="RISC1-medi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661" y="0"/>
            <a:ext cx="4759339" cy="3581400"/>
          </a:xfrm>
          <a:prstGeom prst="rect">
            <a:avLst/>
          </a:prstGeom>
        </p:spPr>
      </p:pic>
      <p:pic>
        <p:nvPicPr>
          <p:cNvPr id="9" name="Picture 8" descr="RISC2-mediu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4" y="3657599"/>
            <a:ext cx="5031304" cy="28497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3400" y="1295400"/>
            <a:ext cx="3810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RISC-I (1982) Contains 44,420 transistors, </a:t>
            </a:r>
            <a:r>
              <a:rPr lang="en-US" sz="2000" b="1" dirty="0" err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fabbed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in 5 µ</a:t>
            </a:r>
            <a:r>
              <a:rPr lang="en-US" sz="2000" b="1" dirty="0" err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m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NMOS, with a die area of 77 mm</a:t>
            </a:r>
            <a:r>
              <a:rPr lang="en-US" sz="2000" b="1" baseline="30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, ran at 1 MHz. This chip is probably the first VLSI RISC.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9200" y="4572000"/>
            <a:ext cx="3429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RISC-II (1983) contains 40,760 transistors, was </a:t>
            </a:r>
            <a:r>
              <a:rPr lang="en-US" sz="2000" b="1" dirty="0" err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fabbed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in 3 µm NMOS, ran at 3 MHz, and the size is 60 mm</a:t>
            </a:r>
            <a:r>
              <a:rPr lang="en-US" sz="2000" b="1" baseline="30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.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6478" y="6019800"/>
            <a:ext cx="3759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dirty="0">
                <a:solidFill>
                  <a:srgbClr val="FF0000"/>
                </a:solidFill>
                <a:latin typeface="Arial" pitchFamily="-110" charset="0"/>
                <a:ea typeface="ＭＳ Ｐゴシック"/>
                <a:cs typeface="ＭＳ Ｐゴシック"/>
              </a:rPr>
              <a:t>Stanford </a:t>
            </a:r>
            <a:r>
              <a:rPr lang="en-US" sz="2400" dirty="0">
                <a:solidFill>
                  <a:srgbClr val="000000"/>
                </a:solidFill>
                <a:latin typeface="Arial" pitchFamily="-110" charset="0"/>
                <a:ea typeface="ＭＳ Ｐゴシック"/>
                <a:cs typeface="ＭＳ Ｐゴシック"/>
              </a:rPr>
              <a:t>built some too…</a:t>
            </a:r>
          </a:p>
        </p:txBody>
      </p:sp>
    </p:spTree>
    <p:extLst>
      <p:ext uri="{BB962C8B-B14F-4D97-AF65-F5344CB8AC3E}">
        <p14:creationId xmlns:p14="http://schemas.microsoft.com/office/powerpoint/2010/main" val="199793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Microprogramming is far from extinct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8500" y="1066800"/>
            <a:ext cx="7835900" cy="5054600"/>
          </a:xfrm>
        </p:spPr>
        <p:txBody>
          <a:bodyPr/>
          <a:lstStyle/>
          <a:p>
            <a:r>
              <a:rPr lang="en-US" dirty="0"/>
              <a:t>Played a crucial role in micros of the Eighties</a:t>
            </a:r>
          </a:p>
          <a:p>
            <a:pPr lvl="2"/>
            <a:r>
              <a:rPr lang="en-US" dirty="0"/>
              <a:t>DEC </a:t>
            </a:r>
            <a:r>
              <a:rPr lang="en-US" dirty="0" err="1"/>
              <a:t>uVAX</a:t>
            </a:r>
            <a:r>
              <a:rPr lang="en-US" dirty="0"/>
              <a:t>, Motorola 68K series, Intel 286/386</a:t>
            </a:r>
          </a:p>
          <a:p>
            <a:r>
              <a:rPr lang="en-US" dirty="0"/>
              <a:t>Plays an assisting role in most modern micros</a:t>
            </a:r>
          </a:p>
          <a:p>
            <a:pPr lvl="1"/>
            <a:r>
              <a:rPr lang="en-US" dirty="0"/>
              <a:t>e.g., AMD Zen, Intel Sky Lake, Intel Atom, IBM PowerPC, …</a:t>
            </a:r>
          </a:p>
          <a:p>
            <a:pPr lvl="1"/>
            <a:r>
              <a:rPr lang="en-US" dirty="0"/>
              <a:t> Most instructions executed directly, i.e., with hard-wired control</a:t>
            </a:r>
          </a:p>
          <a:p>
            <a:pPr lvl="1"/>
            <a:r>
              <a:rPr lang="en-US" dirty="0"/>
              <a:t> Infrequently-used and/or complicated instructions invoke microcode</a:t>
            </a:r>
          </a:p>
          <a:p>
            <a:pPr lvl="1"/>
            <a:endParaRPr lang="en-US" dirty="0"/>
          </a:p>
          <a:p>
            <a:r>
              <a:rPr lang="en-US" dirty="0"/>
              <a:t> Patchable microcode common for post-fabrication bug fixes, e.g. Intel processors load µcode patches at </a:t>
            </a:r>
            <a:r>
              <a:rPr lang="en-US" dirty="0" err="1"/>
              <a:t>bootup</a:t>
            </a:r>
            <a:endParaRPr lang="en-US" dirty="0"/>
          </a:p>
          <a:p>
            <a:pPr lvl="1"/>
            <a:r>
              <a:rPr lang="en-US" dirty="0"/>
              <a:t>Intel had to scramble to resurrect microcode tools and find original microcode engineers to patch Meltdown/</a:t>
            </a:r>
            <a:r>
              <a:rPr lang="en-US" dirty="0" err="1"/>
              <a:t>Spectre</a:t>
            </a:r>
            <a:r>
              <a:rPr lang="en-US" dirty="0"/>
              <a:t> security </a:t>
            </a:r>
            <a:r>
              <a:rPr lang="en-US" dirty="0" err="1"/>
              <a:t>vulnerabilites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C5D-0FD8-4243-AD21-E9ACB268A6A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198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These slides contain material developed and copyright by:</a:t>
            </a:r>
          </a:p>
          <a:p>
            <a:pPr lvl="1"/>
            <a:r>
              <a:rPr lang="en-US"/>
              <a:t>Arvind (MIT)</a:t>
            </a:r>
          </a:p>
          <a:p>
            <a:pPr lvl="1"/>
            <a:r>
              <a:rPr lang="en-US"/>
              <a:t>Krste Asanovic (MIT/UCB)</a:t>
            </a:r>
          </a:p>
          <a:p>
            <a:pPr lvl="1"/>
            <a:r>
              <a:rPr lang="en-US"/>
              <a:t>Joel Emer (Intel/MIT)</a:t>
            </a:r>
          </a:p>
          <a:p>
            <a:pPr lvl="1"/>
            <a:r>
              <a:rPr lang="en-US"/>
              <a:t>James Hoe (CMU)</a:t>
            </a:r>
          </a:p>
          <a:p>
            <a:pPr lvl="1"/>
            <a:r>
              <a:rPr lang="en-US"/>
              <a:t>John Kubiatowicz (UCB)</a:t>
            </a:r>
          </a:p>
          <a:p>
            <a:pPr lvl="1"/>
            <a:r>
              <a:rPr lang="en-US"/>
              <a:t>David Patterson (UCB)</a:t>
            </a:r>
          </a:p>
          <a:p>
            <a:pPr lvl="1"/>
            <a:endParaRPr lang="en-US"/>
          </a:p>
          <a:p>
            <a:r>
              <a:rPr lang="en-US"/>
              <a:t>MIT material derived from course 6.823</a:t>
            </a:r>
          </a:p>
          <a:p>
            <a:r>
              <a:rPr lang="en-US"/>
              <a:t>UCB material derived from course CS252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7B7E-7303-7D4F-9125-46577610D2DF}" type="slidenum">
              <a:rPr lang="en-US"/>
              <a:pPr/>
              <a:t>43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Microprogramming?</a:t>
            </a:r>
          </a:p>
        </p:txBody>
      </p:sp>
      <p:sp>
        <p:nvSpPr>
          <p:cNvPr id="1193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458200" cy="4927600"/>
          </a:xfrm>
        </p:spPr>
        <p:txBody>
          <a:bodyPr/>
          <a:lstStyle/>
          <a:p>
            <a:pPr marL="174625" indent="-174625"/>
            <a:r>
              <a:rPr lang="en-US" dirty="0"/>
              <a:t>To show how to build very small processors with complex </a:t>
            </a:r>
            <a:r>
              <a:rPr lang="en-US" dirty="0" err="1"/>
              <a:t>ISAs</a:t>
            </a:r>
            <a:endParaRPr lang="en-US" dirty="0"/>
          </a:p>
          <a:p>
            <a:pPr marL="174625" indent="-174625"/>
            <a:r>
              <a:rPr lang="en-US" dirty="0"/>
              <a:t>To help you understand where CISC* machines came from</a:t>
            </a:r>
          </a:p>
          <a:p>
            <a:pPr marL="174625" indent="-174625"/>
            <a:r>
              <a:rPr lang="en-US" dirty="0"/>
              <a:t>Because still used in common machines (x86, IBM360, PowerPC)</a:t>
            </a:r>
          </a:p>
          <a:p>
            <a:pPr marL="174625" indent="-174625"/>
            <a:r>
              <a:rPr lang="en-US" dirty="0"/>
              <a:t>As a gentle introduction into machine structures</a:t>
            </a:r>
          </a:p>
          <a:p>
            <a:pPr marL="174625" indent="-174625"/>
            <a:r>
              <a:rPr lang="en-US" dirty="0"/>
              <a:t>To help understand how technology drove the move to RISC*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914400" lvl="1" indent="-457200">
              <a:buNone/>
            </a:pPr>
            <a:r>
              <a:rPr lang="en-US" sz="2800" i="1" dirty="0"/>
              <a:t>* “CISC”/”RISC” names much newer than style of machines they refer to.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259F-E53D-3443-BBB7-196A1D83B9FC}" type="slidenum">
              <a:rPr lang="en-US"/>
              <a:pPr/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versus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Processor designs can be split between </a:t>
            </a:r>
            <a:r>
              <a:rPr lang="en-US" sz="2400" i="1" dirty="0" err="1"/>
              <a:t>datapath</a:t>
            </a:r>
            <a:r>
              <a:rPr lang="en-US" sz="2400" dirty="0"/>
              <a:t>, where numbers are stored and arithmetic operations computed, and </a:t>
            </a:r>
            <a:r>
              <a:rPr lang="en-US" sz="2400" i="1" dirty="0"/>
              <a:t>control</a:t>
            </a:r>
            <a:r>
              <a:rPr lang="en-US" sz="2400" dirty="0"/>
              <a:t>, which sequences operations on </a:t>
            </a:r>
            <a:r>
              <a:rPr lang="en-US" sz="2400" dirty="0" err="1"/>
              <a:t>datapath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1" name="Content Placeholder 3"/>
          <p:cNvSpPr txBox="1">
            <a:spLocks/>
          </p:cNvSpPr>
          <p:nvPr/>
        </p:nvSpPr>
        <p:spPr bwMode="auto">
          <a:xfrm>
            <a:off x="4572000" y="2286000"/>
            <a:ext cx="4419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0080"/>
              </a:buClr>
              <a:buSzPct val="85000"/>
              <a:buFont typeface="Wingdings" charset="2"/>
              <a:buChar char="§"/>
              <a:defRPr sz="2800">
                <a:solidFill>
                  <a:schemeClr val="tx1"/>
                </a:solidFill>
                <a:latin typeface="Calibri"/>
                <a:ea typeface="+mn-ea"/>
                <a:cs typeface="Helvetica"/>
              </a:defRPr>
            </a:lvl1pPr>
            <a:lvl2pPr marL="690563" indent="-234950" algn="l" rtl="0" eaLnBrk="0" fontAlgn="base" hangingPunct="0">
              <a:spcBef>
                <a:spcPts val="0"/>
              </a:spcBef>
              <a:spcAft>
                <a:spcPct val="0"/>
              </a:spcAft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+mn-ea"/>
                <a:cs typeface="Helvetica"/>
              </a:defRPr>
            </a:lvl2pPr>
            <a:lvl3pPr marL="911225" indent="-220663" algn="l" rtl="0" eaLnBrk="0" fontAlgn="base" hangingPunct="0">
              <a:spcBef>
                <a:spcPts val="0"/>
              </a:spcBef>
              <a:spcAft>
                <a:spcPct val="0"/>
              </a:spcAft>
              <a:buFont typeface="Lucida Grande"/>
              <a:buChar char="-"/>
              <a:defRPr sz="2000">
                <a:solidFill>
                  <a:schemeClr val="tx1"/>
                </a:solidFill>
                <a:latin typeface="Calibri"/>
                <a:ea typeface="+mn-ea"/>
                <a:cs typeface="Helvetica"/>
              </a:defRPr>
            </a:lvl3pPr>
            <a:lvl4pPr marL="1035050" indent="-179388" algn="l" rtl="0" eaLnBrk="0" fontAlgn="base" hangingPunct="0">
              <a:spcBef>
                <a:spcPts val="0"/>
              </a:spcBef>
              <a:spcAft>
                <a:spcPct val="0"/>
              </a:spcAft>
              <a:buFont typeface="Lucida Grande"/>
              <a:buChar char="-"/>
              <a:defRPr sz="1800">
                <a:solidFill>
                  <a:schemeClr val="tx1"/>
                </a:solidFill>
                <a:latin typeface="Calibri"/>
                <a:ea typeface="+mn-ea"/>
                <a:cs typeface="Helvetica"/>
              </a:defRPr>
            </a:lvl4pPr>
            <a:lvl5pPr marL="1201738" indent="-166688" algn="l" rtl="0" eaLnBrk="0" fontAlgn="base" hangingPunct="0">
              <a:spcBef>
                <a:spcPts val="0"/>
              </a:spcBef>
              <a:spcAft>
                <a:spcPct val="0"/>
              </a:spcAft>
              <a:buFont typeface="Lucida Grande"/>
              <a:buChar char="-"/>
              <a:defRPr sz="1800">
                <a:solidFill>
                  <a:schemeClr val="tx1"/>
                </a:solidFill>
                <a:latin typeface="Calibri"/>
                <a:ea typeface="+mn-ea"/>
                <a:cs typeface="Helvetic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dirty="0">
                <a:solidFill>
                  <a:prstClr val="black"/>
                </a:solidFill>
                <a:ea typeface="ＭＳ Ｐゴシック"/>
              </a:rPr>
              <a:t>Biggest challenge for early computer designers was getting control circuitry correct</a:t>
            </a:r>
          </a:p>
          <a:p>
            <a:r>
              <a:rPr lang="en-US" sz="2400" dirty="0">
                <a:solidFill>
                  <a:prstClr val="black"/>
                </a:solidFill>
                <a:ea typeface="ＭＳ Ｐゴシック"/>
              </a:rPr>
              <a:t>Maurice Wilkes invented the idea of microprogramming to design the control unit of a processor for EDSAC-II, 1958</a:t>
            </a:r>
          </a:p>
          <a:p>
            <a:pPr lvl="1"/>
            <a:r>
              <a:rPr lang="en-US" sz="2000" dirty="0">
                <a:solidFill>
                  <a:prstClr val="black"/>
                </a:solidFill>
                <a:ea typeface="ＭＳ Ｐゴシック"/>
              </a:rPr>
              <a:t>Foreshadowed by Babbage’s “Barrel” and mechanisms in earlier programmable calculators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381000" y="2286000"/>
            <a:ext cx="4419600" cy="3505200"/>
            <a:chOff x="381000" y="2819400"/>
            <a:chExt cx="4419600" cy="3505200"/>
          </a:xfrm>
        </p:grpSpPr>
        <p:sp>
          <p:nvSpPr>
            <p:cNvPr id="97" name="TextBox 96"/>
            <p:cNvSpPr txBox="1"/>
            <p:nvPr/>
          </p:nvSpPr>
          <p:spPr>
            <a:xfrm>
              <a:off x="3429000" y="3276600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Condition?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81000" y="2819400"/>
              <a:ext cx="3429000" cy="457200"/>
            </a:xfrm>
            <a:prstGeom prst="rect">
              <a:avLst/>
            </a:prstGeom>
            <a:solidFill>
              <a:srgbClr val="FFB2AA"/>
            </a:solidFill>
            <a:ln w="12700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Control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000" y="5791200"/>
              <a:ext cx="3505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Main Memory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1954882" y="5355517"/>
              <a:ext cx="0" cy="47213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3051817" y="5334000"/>
              <a:ext cx="3040" cy="5026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676400" y="5334000"/>
              <a:ext cx="10202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Address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71800" y="5334000"/>
              <a:ext cx="6740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 bwMode="auto">
            <a:xfrm>
              <a:off x="2209800" y="3276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1752600" y="3276600"/>
              <a:ext cx="1828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Control Lines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 rot="16200000">
              <a:off x="1485900" y="3009900"/>
              <a:ext cx="1600200" cy="3048000"/>
            </a:xfrm>
            <a:prstGeom prst="rect">
              <a:avLst/>
            </a:prstGeom>
            <a:solidFill>
              <a:schemeClr val="accent5"/>
            </a:solidFill>
            <a:ln w="12700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Datapath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 rot="16200000">
              <a:off x="701170" y="4404231"/>
              <a:ext cx="1340863" cy="3048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PC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 rot="16200000">
              <a:off x="1159735" y="4402865"/>
              <a:ext cx="1348087" cy="314757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Inst. Reg.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2133600" y="3886200"/>
              <a:ext cx="914399" cy="1340863"/>
              <a:chOff x="2362200" y="3810000"/>
              <a:chExt cx="914399" cy="1340863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2362200" y="3810000"/>
                <a:ext cx="914399" cy="1340863"/>
                <a:chOff x="2362200" y="3810000"/>
                <a:chExt cx="914399" cy="1340863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 rot="16200000">
                  <a:off x="17679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 rot="16200000">
                  <a:off x="19203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 rot="16200000">
                  <a:off x="20727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 rot="16200000">
                  <a:off x="22251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 rot="16200000">
                  <a:off x="23775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 rot="16200000">
                  <a:off x="25299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 rot="16200000">
                <a:off x="2178085" y="4272295"/>
                <a:ext cx="11346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Registers</a:t>
                </a:r>
              </a:p>
            </p:txBody>
          </p:sp>
        </p:grpSp>
        <p:sp>
          <p:nvSpPr>
            <p:cNvPr id="121" name="Freeform 31"/>
            <p:cNvSpPr>
              <a:spLocks/>
            </p:cNvSpPr>
            <p:nvPr/>
          </p:nvSpPr>
          <p:spPr bwMode="auto">
            <a:xfrm rot="16200000">
              <a:off x="2867821" y="4371179"/>
              <a:ext cx="1068386" cy="4032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336" y="144"/>
                </a:cxn>
                <a:cxn ang="0">
                  <a:pos x="384" y="0"/>
                </a:cxn>
                <a:cxn ang="0">
                  <a:pos x="672" y="0"/>
                </a:cxn>
                <a:cxn ang="0">
                  <a:pos x="528" y="384"/>
                </a:cxn>
                <a:cxn ang="0">
                  <a:pos x="144" y="384"/>
                </a:cxn>
                <a:cxn ang="0">
                  <a:pos x="0" y="0"/>
                </a:cxn>
              </a:cxnLst>
              <a:rect l="0" t="0" r="r" b="b"/>
              <a:pathLst>
                <a:path w="673" h="385">
                  <a:moveTo>
                    <a:pt x="0" y="0"/>
                  </a:moveTo>
                  <a:lnTo>
                    <a:pt x="288" y="0"/>
                  </a:lnTo>
                  <a:lnTo>
                    <a:pt x="336" y="144"/>
                  </a:lnTo>
                  <a:lnTo>
                    <a:pt x="384" y="0"/>
                  </a:lnTo>
                  <a:lnTo>
                    <a:pt x="672" y="0"/>
                  </a:lnTo>
                  <a:lnTo>
                    <a:pt x="528" y="384"/>
                  </a:lnTo>
                  <a:lnTo>
                    <a:pt x="144" y="38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ALU</a:t>
              </a:r>
            </a:p>
          </p:txBody>
        </p:sp>
        <p:cxnSp>
          <p:nvCxnSpPr>
            <p:cNvPr id="122" name="Straight Arrow Connector 121"/>
            <p:cNvCxnSpPr/>
            <p:nvPr/>
          </p:nvCxnSpPr>
          <p:spPr bwMode="auto">
            <a:xfrm flipV="1">
              <a:off x="1905000" y="3276600"/>
              <a:ext cx="0" cy="6096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3" name="Straight Arrow Connector 122"/>
            <p:cNvCxnSpPr/>
            <p:nvPr/>
          </p:nvCxnSpPr>
          <p:spPr bwMode="auto">
            <a:xfrm flipV="1">
              <a:off x="3429000" y="3276600"/>
              <a:ext cx="0" cy="9144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4" name="Straight Arrow Connector 123"/>
            <p:cNvCxnSpPr/>
            <p:nvPr/>
          </p:nvCxnSpPr>
          <p:spPr bwMode="auto">
            <a:xfrm>
              <a:off x="2362200" y="3276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5" name="Straight Arrow Connector 124"/>
            <p:cNvCxnSpPr/>
            <p:nvPr/>
          </p:nvCxnSpPr>
          <p:spPr bwMode="auto">
            <a:xfrm>
              <a:off x="2514600" y="3276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6" name="Straight Arrow Connector 125"/>
            <p:cNvCxnSpPr/>
            <p:nvPr/>
          </p:nvCxnSpPr>
          <p:spPr bwMode="auto">
            <a:xfrm>
              <a:off x="2667000" y="3276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7" name="Straight Arrow Connector 126"/>
            <p:cNvCxnSpPr/>
            <p:nvPr/>
          </p:nvCxnSpPr>
          <p:spPr bwMode="auto">
            <a:xfrm>
              <a:off x="2819400" y="3276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8" name="Straight Arrow Connector 127"/>
            <p:cNvCxnSpPr/>
            <p:nvPr/>
          </p:nvCxnSpPr>
          <p:spPr bwMode="auto">
            <a:xfrm>
              <a:off x="2971800" y="3276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9" name="Straight Arrow Connector 128"/>
            <p:cNvCxnSpPr/>
            <p:nvPr/>
          </p:nvCxnSpPr>
          <p:spPr bwMode="auto">
            <a:xfrm>
              <a:off x="3124200" y="3276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0" name="Straight Arrow Connector 129"/>
            <p:cNvCxnSpPr/>
            <p:nvPr/>
          </p:nvCxnSpPr>
          <p:spPr bwMode="auto">
            <a:xfrm>
              <a:off x="3276600" y="3276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1" name="Straight Arrow Connector 130"/>
            <p:cNvCxnSpPr/>
            <p:nvPr/>
          </p:nvCxnSpPr>
          <p:spPr bwMode="auto">
            <a:xfrm>
              <a:off x="2057400" y="3276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2" name="TextBox 131"/>
            <p:cNvSpPr txBox="1"/>
            <p:nvPr/>
          </p:nvSpPr>
          <p:spPr>
            <a:xfrm>
              <a:off x="685800" y="3276600"/>
              <a:ext cx="15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Instruction</a:t>
              </a:r>
            </a:p>
          </p:txBody>
        </p:sp>
        <p:cxnSp>
          <p:nvCxnSpPr>
            <p:cNvPr id="142" name="Straight Arrow Connector 141"/>
            <p:cNvCxnSpPr/>
            <p:nvPr/>
          </p:nvCxnSpPr>
          <p:spPr bwMode="auto">
            <a:xfrm>
              <a:off x="457200" y="3276600"/>
              <a:ext cx="0" cy="25146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4" name="Straight Arrow Connector 143"/>
            <p:cNvCxnSpPr/>
            <p:nvPr/>
          </p:nvCxnSpPr>
          <p:spPr bwMode="auto">
            <a:xfrm flipV="1">
              <a:off x="609600" y="3276600"/>
              <a:ext cx="0" cy="25146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6" name="TextBox 145"/>
            <p:cNvSpPr txBox="1"/>
            <p:nvPr/>
          </p:nvSpPr>
          <p:spPr>
            <a:xfrm>
              <a:off x="533400" y="5334000"/>
              <a:ext cx="7941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Busy?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898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1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Microcoded</a:t>
            </a:r>
            <a:r>
              <a:rPr lang="en-US" dirty="0"/>
              <a:t> CPU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3657600"/>
            <a:ext cx="5791200" cy="1066800"/>
          </a:xfrm>
          <a:prstGeom prst="rect">
            <a:avLst/>
          </a:prstGeom>
          <a:solidFill>
            <a:schemeClr val="accent5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 dirty="0" err="1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Datapath</a:t>
            </a:r>
            <a:endParaRPr lang="en-US" sz="2400" dirty="0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5410200"/>
            <a:ext cx="7086600" cy="990600"/>
          </a:xfrm>
          <a:prstGeom prst="rect">
            <a:avLst/>
          </a:prstGeom>
          <a:solidFill>
            <a:srgbClr val="BCFFBC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Main Memory</a:t>
            </a:r>
          </a:p>
          <a:p>
            <a:pPr algn="ctr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(holds user program written in macroinstructions, e.g., x86, RISC-V)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505200" y="4724400"/>
            <a:ext cx="0" cy="685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181600" y="4724400"/>
            <a:ext cx="0" cy="685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non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362200" y="4800600"/>
            <a:ext cx="118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Address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1600" y="4800600"/>
            <a:ext cx="77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38400" y="1828800"/>
            <a:ext cx="1981200" cy="1066800"/>
          </a:xfrm>
          <a:prstGeom prst="rect">
            <a:avLst/>
          </a:prstGeom>
          <a:solidFill>
            <a:srgbClr val="FFB2AB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Decoder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4419600" y="1981200"/>
            <a:ext cx="1828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4419600" y="2133600"/>
            <a:ext cx="1828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4419600" y="2286000"/>
            <a:ext cx="1828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4419600" y="2438400"/>
            <a:ext cx="1828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4419600" y="2590800"/>
            <a:ext cx="1828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419600" y="2743200"/>
            <a:ext cx="1828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4648200" y="1828800"/>
            <a:ext cx="0" cy="1371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800600" y="1828800"/>
            <a:ext cx="0" cy="1524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953000" y="1828800"/>
            <a:ext cx="0" cy="1828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105400" y="1828800"/>
            <a:ext cx="0" cy="1828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257800" y="1828800"/>
            <a:ext cx="0" cy="1524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410200" y="1828800"/>
            <a:ext cx="0" cy="1371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5562600" y="1828800"/>
            <a:ext cx="0" cy="106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5715000" y="1828800"/>
            <a:ext cx="0" cy="106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5867400" y="1828800"/>
            <a:ext cx="0" cy="106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6019800" y="1828800"/>
            <a:ext cx="0" cy="106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6172200" y="1828800"/>
            <a:ext cx="0" cy="106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2438400" y="1371600"/>
            <a:ext cx="1981200" cy="304800"/>
          </a:xfrm>
          <a:prstGeom prst="rect">
            <a:avLst/>
          </a:prstGeom>
          <a:solidFill>
            <a:srgbClr val="FFB2AB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µPC</a:t>
            </a:r>
          </a:p>
        </p:txBody>
      </p:sp>
      <p:cxnSp>
        <p:nvCxnSpPr>
          <p:cNvPr id="35" name="Straight Arrow Connector 34"/>
          <p:cNvCxnSpPr>
            <a:stCxn id="33" idx="2"/>
            <a:endCxn id="13" idx="0"/>
          </p:cNvCxnSpPr>
          <p:nvPr/>
        </p:nvCxnSpPr>
        <p:spPr bwMode="auto">
          <a:xfrm>
            <a:off x="3429000" y="1676400"/>
            <a:ext cx="0" cy="152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Left Brace 35"/>
          <p:cNvSpPr/>
          <p:nvPr/>
        </p:nvSpPr>
        <p:spPr bwMode="auto">
          <a:xfrm rot="5400000">
            <a:off x="5676900" y="1181100"/>
            <a:ext cx="381000" cy="762000"/>
          </a:xfrm>
          <a:prstGeom prst="leftBrac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 flipH="1">
            <a:off x="3200400" y="3200400"/>
            <a:ext cx="1447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3200400" y="3200400"/>
            <a:ext cx="0" cy="457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4114800" y="3352800"/>
            <a:ext cx="685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4114800" y="3352800"/>
            <a:ext cx="0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flipH="1">
            <a:off x="5257800" y="3352800"/>
            <a:ext cx="533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>
            <a:off x="5791200" y="3352800"/>
            <a:ext cx="0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flipH="1">
            <a:off x="5410200" y="3200400"/>
            <a:ext cx="2209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7620000" y="3200400"/>
            <a:ext cx="0" cy="2209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6324600" y="1676400"/>
            <a:ext cx="220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Microcode ROM</a:t>
            </a:r>
          </a:p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(holds fixed µcode instructions)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495800" y="1676400"/>
            <a:ext cx="4038600" cy="12954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84" name="Freeform 83"/>
          <p:cNvSpPr/>
          <p:nvPr/>
        </p:nvSpPr>
        <p:spPr>
          <a:xfrm>
            <a:off x="3411206" y="1006955"/>
            <a:ext cx="2453818" cy="368478"/>
          </a:xfrm>
          <a:custGeom>
            <a:avLst/>
            <a:gdLst>
              <a:gd name="connsiteX0" fmla="*/ 2453818 w 2453818"/>
              <a:gd name="connsiteY0" fmla="*/ 368478 h 368478"/>
              <a:gd name="connsiteX1" fmla="*/ 2422459 w 2453818"/>
              <a:gd name="connsiteY1" fmla="*/ 7840 h 368478"/>
              <a:gd name="connsiteX2" fmla="*/ 125434 w 2453818"/>
              <a:gd name="connsiteY2" fmla="*/ 0 h 368478"/>
              <a:gd name="connsiteX3" fmla="*/ 0 w 245381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125434 w 2453818"/>
              <a:gd name="connsiteY2" fmla="*/ 0 h 368478"/>
              <a:gd name="connsiteX3" fmla="*/ 0 w 245381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39198 w 2453818"/>
              <a:gd name="connsiteY2" fmla="*/ 0 h 368478"/>
              <a:gd name="connsiteX3" fmla="*/ 0 w 2453818"/>
              <a:gd name="connsiteY3" fmla="*/ 360638 h 368478"/>
              <a:gd name="connsiteX0" fmla="*/ 2461658 w 2461658"/>
              <a:gd name="connsiteY0" fmla="*/ 368478 h 368478"/>
              <a:gd name="connsiteX1" fmla="*/ 2461658 w 2461658"/>
              <a:gd name="connsiteY1" fmla="*/ 0 h 368478"/>
              <a:gd name="connsiteX2" fmla="*/ 0 w 2461658"/>
              <a:gd name="connsiteY2" fmla="*/ 0 h 368478"/>
              <a:gd name="connsiteX3" fmla="*/ 7840 w 246165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7840 w 2453818"/>
              <a:gd name="connsiteY2" fmla="*/ 7840 h 368478"/>
              <a:gd name="connsiteX3" fmla="*/ 0 w 2453818"/>
              <a:gd name="connsiteY3" fmla="*/ 360638 h 368478"/>
              <a:gd name="connsiteX0" fmla="*/ 2477337 w 2477337"/>
              <a:gd name="connsiteY0" fmla="*/ 368478 h 368478"/>
              <a:gd name="connsiteX1" fmla="*/ 2477337 w 2477337"/>
              <a:gd name="connsiteY1" fmla="*/ 0 h 368478"/>
              <a:gd name="connsiteX2" fmla="*/ 0 w 2477337"/>
              <a:gd name="connsiteY2" fmla="*/ 7840 h 368478"/>
              <a:gd name="connsiteX3" fmla="*/ 23519 w 2477337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0 w 2453818"/>
              <a:gd name="connsiteY2" fmla="*/ 0 h 368478"/>
              <a:gd name="connsiteX3" fmla="*/ 0 w 2453818"/>
              <a:gd name="connsiteY3" fmla="*/ 360638 h 36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818" h="368478">
                <a:moveTo>
                  <a:pt x="2453818" y="368478"/>
                </a:moveTo>
                <a:lnTo>
                  <a:pt x="2453818" y="0"/>
                </a:lnTo>
                <a:lnTo>
                  <a:pt x="0" y="0"/>
                </a:lnTo>
                <a:lnTo>
                  <a:pt x="0" y="360638"/>
                </a:lnTo>
              </a:path>
            </a:pathLst>
          </a:custGeom>
          <a:ln w="19050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943600" y="990600"/>
            <a:ext cx="1490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Next State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67400" y="3200400"/>
            <a:ext cx="1820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Control Lines</a:t>
            </a:r>
          </a:p>
        </p:txBody>
      </p:sp>
      <p:sp>
        <p:nvSpPr>
          <p:cNvPr id="94" name="Freeform 93"/>
          <p:cNvSpPr/>
          <p:nvPr/>
        </p:nvSpPr>
        <p:spPr>
          <a:xfrm flipH="1">
            <a:off x="1447800" y="1066800"/>
            <a:ext cx="1517650" cy="2590800"/>
          </a:xfrm>
          <a:custGeom>
            <a:avLst/>
            <a:gdLst>
              <a:gd name="connsiteX0" fmla="*/ 2453818 w 2453818"/>
              <a:gd name="connsiteY0" fmla="*/ 368478 h 368478"/>
              <a:gd name="connsiteX1" fmla="*/ 2422459 w 2453818"/>
              <a:gd name="connsiteY1" fmla="*/ 7840 h 368478"/>
              <a:gd name="connsiteX2" fmla="*/ 125434 w 2453818"/>
              <a:gd name="connsiteY2" fmla="*/ 0 h 368478"/>
              <a:gd name="connsiteX3" fmla="*/ 0 w 245381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125434 w 2453818"/>
              <a:gd name="connsiteY2" fmla="*/ 0 h 368478"/>
              <a:gd name="connsiteX3" fmla="*/ 0 w 245381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39198 w 2453818"/>
              <a:gd name="connsiteY2" fmla="*/ 0 h 368478"/>
              <a:gd name="connsiteX3" fmla="*/ 0 w 2453818"/>
              <a:gd name="connsiteY3" fmla="*/ 360638 h 368478"/>
              <a:gd name="connsiteX0" fmla="*/ 2461658 w 2461658"/>
              <a:gd name="connsiteY0" fmla="*/ 368478 h 368478"/>
              <a:gd name="connsiteX1" fmla="*/ 2461658 w 2461658"/>
              <a:gd name="connsiteY1" fmla="*/ 0 h 368478"/>
              <a:gd name="connsiteX2" fmla="*/ 0 w 2461658"/>
              <a:gd name="connsiteY2" fmla="*/ 0 h 368478"/>
              <a:gd name="connsiteX3" fmla="*/ 7840 w 246165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7840 w 2453818"/>
              <a:gd name="connsiteY2" fmla="*/ 7840 h 368478"/>
              <a:gd name="connsiteX3" fmla="*/ 0 w 2453818"/>
              <a:gd name="connsiteY3" fmla="*/ 360638 h 368478"/>
              <a:gd name="connsiteX0" fmla="*/ 2477337 w 2477337"/>
              <a:gd name="connsiteY0" fmla="*/ 368478 h 368478"/>
              <a:gd name="connsiteX1" fmla="*/ 2477337 w 2477337"/>
              <a:gd name="connsiteY1" fmla="*/ 0 h 368478"/>
              <a:gd name="connsiteX2" fmla="*/ 0 w 2477337"/>
              <a:gd name="connsiteY2" fmla="*/ 7840 h 368478"/>
              <a:gd name="connsiteX3" fmla="*/ 23519 w 2477337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0 w 2453818"/>
              <a:gd name="connsiteY2" fmla="*/ 0 h 368478"/>
              <a:gd name="connsiteX3" fmla="*/ 0 w 2453818"/>
              <a:gd name="connsiteY3" fmla="*/ 360638 h 368478"/>
              <a:gd name="connsiteX0" fmla="*/ 2481660 w 2481660"/>
              <a:gd name="connsiteY0" fmla="*/ 368478 h 368478"/>
              <a:gd name="connsiteX1" fmla="*/ 2481660 w 2481660"/>
              <a:gd name="connsiteY1" fmla="*/ 0 h 368478"/>
              <a:gd name="connsiteX2" fmla="*/ 27842 w 2481660"/>
              <a:gd name="connsiteY2" fmla="*/ 0 h 368478"/>
              <a:gd name="connsiteX3" fmla="*/ 0 w 2481660"/>
              <a:gd name="connsiteY3" fmla="*/ 53014 h 368478"/>
              <a:gd name="connsiteX0" fmla="*/ 2471320 w 2471320"/>
              <a:gd name="connsiteY0" fmla="*/ 368478 h 368478"/>
              <a:gd name="connsiteX1" fmla="*/ 2471320 w 2471320"/>
              <a:gd name="connsiteY1" fmla="*/ 0 h 368478"/>
              <a:gd name="connsiteX2" fmla="*/ 17502 w 2471320"/>
              <a:gd name="connsiteY2" fmla="*/ 0 h 368478"/>
              <a:gd name="connsiteX3" fmla="*/ 0 w 2471320"/>
              <a:gd name="connsiteY3" fmla="*/ 48498 h 36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320" h="368478">
                <a:moveTo>
                  <a:pt x="2471320" y="368478"/>
                </a:moveTo>
                <a:lnTo>
                  <a:pt x="2471320" y="0"/>
                </a:lnTo>
                <a:lnTo>
                  <a:pt x="17502" y="0"/>
                </a:lnTo>
                <a:cubicBezTo>
                  <a:pt x="8221" y="17671"/>
                  <a:pt x="9281" y="30827"/>
                  <a:pt x="0" y="48498"/>
                </a:cubicBezTo>
              </a:path>
            </a:pathLst>
          </a:custGeom>
          <a:ln w="19050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95" name="TextBox 94"/>
          <p:cNvSpPr txBox="1"/>
          <p:nvPr/>
        </p:nvSpPr>
        <p:spPr>
          <a:xfrm rot="16200000">
            <a:off x="947514" y="2176688"/>
            <a:ext cx="1157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Opcode</a:t>
            </a:r>
            <a:endParaRPr lang="en-US" sz="24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96" name="Freeform 95"/>
          <p:cNvSpPr/>
          <p:nvPr/>
        </p:nvSpPr>
        <p:spPr>
          <a:xfrm flipH="1">
            <a:off x="1905000" y="1156478"/>
            <a:ext cx="838200" cy="2501121"/>
          </a:xfrm>
          <a:custGeom>
            <a:avLst/>
            <a:gdLst>
              <a:gd name="connsiteX0" fmla="*/ 2453818 w 2453818"/>
              <a:gd name="connsiteY0" fmla="*/ 368478 h 368478"/>
              <a:gd name="connsiteX1" fmla="*/ 2422459 w 2453818"/>
              <a:gd name="connsiteY1" fmla="*/ 7840 h 368478"/>
              <a:gd name="connsiteX2" fmla="*/ 125434 w 2453818"/>
              <a:gd name="connsiteY2" fmla="*/ 0 h 368478"/>
              <a:gd name="connsiteX3" fmla="*/ 0 w 245381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125434 w 2453818"/>
              <a:gd name="connsiteY2" fmla="*/ 0 h 368478"/>
              <a:gd name="connsiteX3" fmla="*/ 0 w 245381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39198 w 2453818"/>
              <a:gd name="connsiteY2" fmla="*/ 0 h 368478"/>
              <a:gd name="connsiteX3" fmla="*/ 0 w 2453818"/>
              <a:gd name="connsiteY3" fmla="*/ 360638 h 368478"/>
              <a:gd name="connsiteX0" fmla="*/ 2461658 w 2461658"/>
              <a:gd name="connsiteY0" fmla="*/ 368478 h 368478"/>
              <a:gd name="connsiteX1" fmla="*/ 2461658 w 2461658"/>
              <a:gd name="connsiteY1" fmla="*/ 0 h 368478"/>
              <a:gd name="connsiteX2" fmla="*/ 0 w 2461658"/>
              <a:gd name="connsiteY2" fmla="*/ 0 h 368478"/>
              <a:gd name="connsiteX3" fmla="*/ 7840 w 246165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7840 w 2453818"/>
              <a:gd name="connsiteY2" fmla="*/ 7840 h 368478"/>
              <a:gd name="connsiteX3" fmla="*/ 0 w 2453818"/>
              <a:gd name="connsiteY3" fmla="*/ 360638 h 368478"/>
              <a:gd name="connsiteX0" fmla="*/ 2477337 w 2477337"/>
              <a:gd name="connsiteY0" fmla="*/ 368478 h 368478"/>
              <a:gd name="connsiteX1" fmla="*/ 2477337 w 2477337"/>
              <a:gd name="connsiteY1" fmla="*/ 0 h 368478"/>
              <a:gd name="connsiteX2" fmla="*/ 0 w 2477337"/>
              <a:gd name="connsiteY2" fmla="*/ 7840 h 368478"/>
              <a:gd name="connsiteX3" fmla="*/ 23519 w 2477337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0 w 2453818"/>
              <a:gd name="connsiteY2" fmla="*/ 0 h 368478"/>
              <a:gd name="connsiteX3" fmla="*/ 0 w 2453818"/>
              <a:gd name="connsiteY3" fmla="*/ 360638 h 368478"/>
              <a:gd name="connsiteX0" fmla="*/ 2481660 w 2481660"/>
              <a:gd name="connsiteY0" fmla="*/ 368478 h 368478"/>
              <a:gd name="connsiteX1" fmla="*/ 2481660 w 2481660"/>
              <a:gd name="connsiteY1" fmla="*/ 0 h 368478"/>
              <a:gd name="connsiteX2" fmla="*/ 27842 w 2481660"/>
              <a:gd name="connsiteY2" fmla="*/ 0 h 368478"/>
              <a:gd name="connsiteX3" fmla="*/ 0 w 2481660"/>
              <a:gd name="connsiteY3" fmla="*/ 53014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0 w 2453818"/>
              <a:gd name="connsiteY2" fmla="*/ 0 h 368478"/>
              <a:gd name="connsiteX3" fmla="*/ 32234 w 2453818"/>
              <a:gd name="connsiteY3" fmla="*/ 35243 h 368478"/>
              <a:gd name="connsiteX0" fmla="*/ 2481660 w 2481660"/>
              <a:gd name="connsiteY0" fmla="*/ 368478 h 368478"/>
              <a:gd name="connsiteX1" fmla="*/ 2481660 w 2481660"/>
              <a:gd name="connsiteY1" fmla="*/ 0 h 368478"/>
              <a:gd name="connsiteX2" fmla="*/ 27842 w 2481660"/>
              <a:gd name="connsiteY2" fmla="*/ 0 h 368478"/>
              <a:gd name="connsiteX3" fmla="*/ 0 w 2481660"/>
              <a:gd name="connsiteY3" fmla="*/ 28135 h 368478"/>
              <a:gd name="connsiteX0" fmla="*/ 2481660 w 2481660"/>
              <a:gd name="connsiteY0" fmla="*/ 377956 h 377956"/>
              <a:gd name="connsiteX1" fmla="*/ 2481660 w 2481660"/>
              <a:gd name="connsiteY1" fmla="*/ 9478 h 377956"/>
              <a:gd name="connsiteX2" fmla="*/ 12824 w 2481660"/>
              <a:gd name="connsiteY2" fmla="*/ 0 h 377956"/>
              <a:gd name="connsiteX3" fmla="*/ 0 w 2481660"/>
              <a:gd name="connsiteY3" fmla="*/ 37613 h 377956"/>
              <a:gd name="connsiteX0" fmla="*/ 2481660 w 2496678"/>
              <a:gd name="connsiteY0" fmla="*/ 377956 h 377956"/>
              <a:gd name="connsiteX1" fmla="*/ 2496678 w 2496678"/>
              <a:gd name="connsiteY1" fmla="*/ 3554 h 377956"/>
              <a:gd name="connsiteX2" fmla="*/ 12824 w 2496678"/>
              <a:gd name="connsiteY2" fmla="*/ 0 h 377956"/>
              <a:gd name="connsiteX3" fmla="*/ 0 w 2496678"/>
              <a:gd name="connsiteY3" fmla="*/ 37613 h 377956"/>
              <a:gd name="connsiteX0" fmla="*/ 2481660 w 2481660"/>
              <a:gd name="connsiteY0" fmla="*/ 381510 h 381510"/>
              <a:gd name="connsiteX1" fmla="*/ 2481660 w 2481660"/>
              <a:gd name="connsiteY1" fmla="*/ 0 h 381510"/>
              <a:gd name="connsiteX2" fmla="*/ 12824 w 2481660"/>
              <a:gd name="connsiteY2" fmla="*/ 3554 h 381510"/>
              <a:gd name="connsiteX3" fmla="*/ 0 w 2481660"/>
              <a:gd name="connsiteY3" fmla="*/ 41167 h 381510"/>
              <a:gd name="connsiteX0" fmla="*/ 2481660 w 2481660"/>
              <a:gd name="connsiteY0" fmla="*/ 377956 h 377956"/>
              <a:gd name="connsiteX1" fmla="*/ 2481660 w 2481660"/>
              <a:gd name="connsiteY1" fmla="*/ 0 h 377956"/>
              <a:gd name="connsiteX2" fmla="*/ 12824 w 2481660"/>
              <a:gd name="connsiteY2" fmla="*/ 0 h 377956"/>
              <a:gd name="connsiteX3" fmla="*/ 0 w 2481660"/>
              <a:gd name="connsiteY3" fmla="*/ 37613 h 37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660" h="377956">
                <a:moveTo>
                  <a:pt x="2481660" y="377956"/>
                </a:moveTo>
                <a:lnTo>
                  <a:pt x="2481660" y="0"/>
                </a:lnTo>
                <a:lnTo>
                  <a:pt x="12824" y="0"/>
                </a:lnTo>
                <a:lnTo>
                  <a:pt x="0" y="37613"/>
                </a:lnTo>
              </a:path>
            </a:pathLst>
          </a:custGeom>
          <a:ln w="19050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97" name="TextBox 96"/>
          <p:cNvSpPr txBox="1"/>
          <p:nvPr/>
        </p:nvSpPr>
        <p:spPr>
          <a:xfrm rot="16200000">
            <a:off x="1359337" y="2145864"/>
            <a:ext cx="1400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Condition</a:t>
            </a:r>
          </a:p>
        </p:txBody>
      </p:sp>
      <p:sp>
        <p:nvSpPr>
          <p:cNvPr id="98" name="Oval 97"/>
          <p:cNvSpPr/>
          <p:nvPr/>
        </p:nvSpPr>
        <p:spPr>
          <a:xfrm>
            <a:off x="4603360" y="194200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4908160" y="224680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060560" y="239920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5212960" y="255160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5365360" y="270400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4755760" y="195328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908160" y="210568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5060560" y="225808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212960" y="241048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365360" y="256288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5517760" y="270744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5060560" y="210912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5365360" y="241392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5060560" y="196016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5212960" y="211256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5365360" y="226496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5517760" y="240952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5670160" y="256192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5822560" y="271432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5212960" y="196360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5365360" y="211600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5670160" y="241296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5822560" y="256536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5517760" y="211160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5974960" y="256880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6127360" y="272120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5517760" y="196264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5822560" y="226744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5974960" y="241984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5670160" y="196608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5822560" y="211848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5974960" y="227088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6127360" y="242328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5822560" y="196952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6127360" y="227432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6127360" y="212536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6127360" y="197640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4609874" y="270112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4609874" y="255216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4762274" y="270456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205" name="Oval 204"/>
          <p:cNvSpPr/>
          <p:nvPr/>
        </p:nvSpPr>
        <p:spPr>
          <a:xfrm>
            <a:off x="4914674" y="270800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4609874" y="225424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4762274" y="240664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4914674" y="255904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5067074" y="271144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4609874" y="210528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4914674" y="241008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5219474" y="2714880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765565" y="351288"/>
            <a:ext cx="594439" cy="378310"/>
          </a:xfrm>
          <a:custGeom>
            <a:avLst/>
            <a:gdLst>
              <a:gd name="connsiteX0" fmla="*/ 0 w 594439"/>
              <a:gd name="connsiteY0" fmla="*/ 0 h 378310"/>
              <a:gd name="connsiteX1" fmla="*/ 225166 w 594439"/>
              <a:gd name="connsiteY1" fmla="*/ 378310 h 378310"/>
              <a:gd name="connsiteX2" fmla="*/ 594439 w 594439"/>
              <a:gd name="connsiteY2" fmla="*/ 333273 h 37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439" h="378310">
                <a:moveTo>
                  <a:pt x="0" y="0"/>
                </a:moveTo>
                <a:lnTo>
                  <a:pt x="225166" y="378310"/>
                </a:lnTo>
                <a:lnTo>
                  <a:pt x="594439" y="333273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306226" y="270222"/>
            <a:ext cx="1080798" cy="468384"/>
          </a:xfrm>
          <a:custGeom>
            <a:avLst/>
            <a:gdLst>
              <a:gd name="connsiteX0" fmla="*/ 0 w 1080798"/>
              <a:gd name="connsiteY0" fmla="*/ 0 h 468384"/>
              <a:gd name="connsiteX1" fmla="*/ 621459 w 1080798"/>
              <a:gd name="connsiteY1" fmla="*/ 468384 h 468384"/>
              <a:gd name="connsiteX2" fmla="*/ 1080798 w 1080798"/>
              <a:gd name="connsiteY2" fmla="*/ 90074 h 46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0798" h="468384">
                <a:moveTo>
                  <a:pt x="0" y="0"/>
                </a:moveTo>
                <a:lnTo>
                  <a:pt x="621459" y="468384"/>
                </a:lnTo>
                <a:lnTo>
                  <a:pt x="1080798" y="90074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14" name="Freeform 113"/>
          <p:cNvSpPr/>
          <p:nvPr/>
        </p:nvSpPr>
        <p:spPr>
          <a:xfrm flipH="1">
            <a:off x="914400" y="914400"/>
            <a:ext cx="2260600" cy="4495800"/>
          </a:xfrm>
          <a:custGeom>
            <a:avLst/>
            <a:gdLst>
              <a:gd name="connsiteX0" fmla="*/ 2453818 w 2453818"/>
              <a:gd name="connsiteY0" fmla="*/ 368478 h 368478"/>
              <a:gd name="connsiteX1" fmla="*/ 2422459 w 2453818"/>
              <a:gd name="connsiteY1" fmla="*/ 7840 h 368478"/>
              <a:gd name="connsiteX2" fmla="*/ 125434 w 2453818"/>
              <a:gd name="connsiteY2" fmla="*/ 0 h 368478"/>
              <a:gd name="connsiteX3" fmla="*/ 0 w 245381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125434 w 2453818"/>
              <a:gd name="connsiteY2" fmla="*/ 0 h 368478"/>
              <a:gd name="connsiteX3" fmla="*/ 0 w 245381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39198 w 2453818"/>
              <a:gd name="connsiteY2" fmla="*/ 0 h 368478"/>
              <a:gd name="connsiteX3" fmla="*/ 0 w 2453818"/>
              <a:gd name="connsiteY3" fmla="*/ 360638 h 368478"/>
              <a:gd name="connsiteX0" fmla="*/ 2461658 w 2461658"/>
              <a:gd name="connsiteY0" fmla="*/ 368478 h 368478"/>
              <a:gd name="connsiteX1" fmla="*/ 2461658 w 2461658"/>
              <a:gd name="connsiteY1" fmla="*/ 0 h 368478"/>
              <a:gd name="connsiteX2" fmla="*/ 0 w 2461658"/>
              <a:gd name="connsiteY2" fmla="*/ 0 h 368478"/>
              <a:gd name="connsiteX3" fmla="*/ 7840 w 246165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7840 w 2453818"/>
              <a:gd name="connsiteY2" fmla="*/ 7840 h 368478"/>
              <a:gd name="connsiteX3" fmla="*/ 0 w 2453818"/>
              <a:gd name="connsiteY3" fmla="*/ 360638 h 368478"/>
              <a:gd name="connsiteX0" fmla="*/ 2477337 w 2477337"/>
              <a:gd name="connsiteY0" fmla="*/ 368478 h 368478"/>
              <a:gd name="connsiteX1" fmla="*/ 2477337 w 2477337"/>
              <a:gd name="connsiteY1" fmla="*/ 0 h 368478"/>
              <a:gd name="connsiteX2" fmla="*/ 0 w 2477337"/>
              <a:gd name="connsiteY2" fmla="*/ 7840 h 368478"/>
              <a:gd name="connsiteX3" fmla="*/ 23519 w 2477337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0 w 2453818"/>
              <a:gd name="connsiteY2" fmla="*/ 0 h 368478"/>
              <a:gd name="connsiteX3" fmla="*/ 0 w 2453818"/>
              <a:gd name="connsiteY3" fmla="*/ 360638 h 368478"/>
              <a:gd name="connsiteX0" fmla="*/ 2481660 w 2481660"/>
              <a:gd name="connsiteY0" fmla="*/ 368478 h 368478"/>
              <a:gd name="connsiteX1" fmla="*/ 2481660 w 2481660"/>
              <a:gd name="connsiteY1" fmla="*/ 0 h 368478"/>
              <a:gd name="connsiteX2" fmla="*/ 27842 w 2481660"/>
              <a:gd name="connsiteY2" fmla="*/ 0 h 368478"/>
              <a:gd name="connsiteX3" fmla="*/ 0 w 2481660"/>
              <a:gd name="connsiteY3" fmla="*/ 53014 h 368478"/>
              <a:gd name="connsiteX0" fmla="*/ 2481660 w 2481660"/>
              <a:gd name="connsiteY0" fmla="*/ 368478 h 368478"/>
              <a:gd name="connsiteX1" fmla="*/ 2481660 w 2481660"/>
              <a:gd name="connsiteY1" fmla="*/ 0 h 368478"/>
              <a:gd name="connsiteX2" fmla="*/ 27842 w 2481660"/>
              <a:gd name="connsiteY2" fmla="*/ 0 h 368478"/>
              <a:gd name="connsiteX3" fmla="*/ 40862 w 2481660"/>
              <a:gd name="connsiteY3" fmla="*/ 38686 h 368478"/>
              <a:gd name="connsiteX4" fmla="*/ 0 w 2481660"/>
              <a:gd name="connsiteY4" fmla="*/ 53014 h 368478"/>
              <a:gd name="connsiteX0" fmla="*/ 2481660 w 2481660"/>
              <a:gd name="connsiteY0" fmla="*/ 368478 h 368478"/>
              <a:gd name="connsiteX1" fmla="*/ 2481660 w 2481660"/>
              <a:gd name="connsiteY1" fmla="*/ 0 h 368478"/>
              <a:gd name="connsiteX2" fmla="*/ 27842 w 2481660"/>
              <a:gd name="connsiteY2" fmla="*/ 0 h 368478"/>
              <a:gd name="connsiteX3" fmla="*/ 40862 w 2481660"/>
              <a:gd name="connsiteY3" fmla="*/ 38686 h 368478"/>
              <a:gd name="connsiteX4" fmla="*/ 40862 w 2481660"/>
              <a:gd name="connsiteY4" fmla="*/ 34257 h 368478"/>
              <a:gd name="connsiteX5" fmla="*/ 0 w 2481660"/>
              <a:gd name="connsiteY5" fmla="*/ 53014 h 368478"/>
              <a:gd name="connsiteX0" fmla="*/ 2481660 w 2481660"/>
              <a:gd name="connsiteY0" fmla="*/ 368478 h 368478"/>
              <a:gd name="connsiteX1" fmla="*/ 2481660 w 2481660"/>
              <a:gd name="connsiteY1" fmla="*/ 0 h 368478"/>
              <a:gd name="connsiteX2" fmla="*/ 27842 w 2481660"/>
              <a:gd name="connsiteY2" fmla="*/ 0 h 368478"/>
              <a:gd name="connsiteX3" fmla="*/ 40862 w 2481660"/>
              <a:gd name="connsiteY3" fmla="*/ 38686 h 368478"/>
              <a:gd name="connsiteX4" fmla="*/ 0 w 2481660"/>
              <a:gd name="connsiteY4" fmla="*/ 53014 h 368478"/>
              <a:gd name="connsiteX0" fmla="*/ 2643778 w 2643778"/>
              <a:gd name="connsiteY0" fmla="*/ 368478 h 368478"/>
              <a:gd name="connsiteX1" fmla="*/ 2643778 w 2643778"/>
              <a:gd name="connsiteY1" fmla="*/ 0 h 368478"/>
              <a:gd name="connsiteX2" fmla="*/ 189960 w 2643778"/>
              <a:gd name="connsiteY2" fmla="*/ 0 h 368478"/>
              <a:gd name="connsiteX3" fmla="*/ 162118 w 2643778"/>
              <a:gd name="connsiteY3" fmla="*/ 53014 h 368478"/>
              <a:gd name="connsiteX0" fmla="*/ 2481660 w 2481660"/>
              <a:gd name="connsiteY0" fmla="*/ 368478 h 368478"/>
              <a:gd name="connsiteX1" fmla="*/ 2481660 w 2481660"/>
              <a:gd name="connsiteY1" fmla="*/ 0 h 368478"/>
              <a:gd name="connsiteX2" fmla="*/ 27842 w 2481660"/>
              <a:gd name="connsiteY2" fmla="*/ 0 h 368478"/>
              <a:gd name="connsiteX3" fmla="*/ 0 w 2481660"/>
              <a:gd name="connsiteY3" fmla="*/ 53014 h 368478"/>
              <a:gd name="connsiteX0" fmla="*/ 2454086 w 2454086"/>
              <a:gd name="connsiteY0" fmla="*/ 368478 h 368478"/>
              <a:gd name="connsiteX1" fmla="*/ 2454086 w 2454086"/>
              <a:gd name="connsiteY1" fmla="*/ 0 h 368478"/>
              <a:gd name="connsiteX2" fmla="*/ 268 w 2454086"/>
              <a:gd name="connsiteY2" fmla="*/ 0 h 368478"/>
              <a:gd name="connsiteX3" fmla="*/ 0 w 2454086"/>
              <a:gd name="connsiteY3" fmla="*/ 36880 h 36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086" h="368478">
                <a:moveTo>
                  <a:pt x="2454086" y="368478"/>
                </a:moveTo>
                <a:lnTo>
                  <a:pt x="2454086" y="0"/>
                </a:lnTo>
                <a:lnTo>
                  <a:pt x="268" y="0"/>
                </a:lnTo>
                <a:cubicBezTo>
                  <a:pt x="179" y="12293"/>
                  <a:pt x="89" y="24587"/>
                  <a:pt x="0" y="36880"/>
                </a:cubicBezTo>
              </a:path>
            </a:pathLst>
          </a:custGeom>
          <a:ln w="19050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606524" y="2208410"/>
            <a:ext cx="91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Busy?</a:t>
            </a:r>
          </a:p>
        </p:txBody>
      </p:sp>
      <p:cxnSp>
        <p:nvCxnSpPr>
          <p:cNvPr id="116" name="Straight Arrow Connector 115"/>
          <p:cNvCxnSpPr/>
          <p:nvPr/>
        </p:nvCxnSpPr>
        <p:spPr bwMode="auto">
          <a:xfrm>
            <a:off x="4953000" y="4724400"/>
            <a:ext cx="0" cy="685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9177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Influence</a:t>
            </a:r>
            <a:endParaRPr lang="en-US" dirty="0"/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microcode appeared in 1950s, different technologies for:</a:t>
            </a:r>
          </a:p>
          <a:p>
            <a:pPr lvl="1"/>
            <a:r>
              <a:rPr lang="en-US" sz="2400" dirty="0"/>
              <a:t>Logic: Vacuum Tubes</a:t>
            </a:r>
          </a:p>
          <a:p>
            <a:pPr lvl="1"/>
            <a:r>
              <a:rPr lang="en-US" sz="2400" dirty="0"/>
              <a:t>Main Memory: Magnetic cores</a:t>
            </a:r>
          </a:p>
          <a:p>
            <a:pPr lvl="1"/>
            <a:r>
              <a:rPr lang="en-US" sz="2400" dirty="0"/>
              <a:t>Read-Only Memory: Diode matrix, punched metal cards, …</a:t>
            </a:r>
          </a:p>
          <a:p>
            <a:r>
              <a:rPr lang="en-US" sz="2800" dirty="0"/>
              <a:t>Logic very expensive compared to ROM or RAM</a:t>
            </a:r>
          </a:p>
          <a:p>
            <a:r>
              <a:rPr lang="en-US" sz="2800" dirty="0"/>
              <a:t>ROM cheaper than RAM</a:t>
            </a:r>
          </a:p>
          <a:p>
            <a:r>
              <a:rPr lang="en-US" sz="2800" dirty="0"/>
              <a:t>ROM much faster than RAM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162800" y="6565900"/>
            <a:ext cx="1905000" cy="292100"/>
          </a:xfrm>
          <a:prstGeom prst="rect">
            <a:avLst/>
          </a:prstGeom>
        </p:spPr>
        <p:txBody>
          <a:bodyPr/>
          <a:lstStyle/>
          <a:p>
            <a:fld id="{32A86DDE-AE4B-8F4F-B00A-749F776B079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0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105400"/>
          </a:xfrm>
        </p:spPr>
        <p:txBody>
          <a:bodyPr/>
          <a:lstStyle/>
          <a:p>
            <a:r>
              <a:rPr lang="en-US" dirty="0"/>
              <a:t>New  fifth-generation RISC design from UC Berkeley</a:t>
            </a:r>
          </a:p>
          <a:p>
            <a:r>
              <a:rPr lang="en-US" dirty="0"/>
              <a:t>Realistic &amp; complete ISA, but open &amp; small</a:t>
            </a:r>
          </a:p>
          <a:p>
            <a:r>
              <a:rPr lang="en-US" dirty="0"/>
              <a:t>Not over-architected for a certain implementation style</a:t>
            </a:r>
          </a:p>
          <a:p>
            <a:r>
              <a:rPr lang="en-US" dirty="0"/>
              <a:t>Both 32-bit (RV32) and 64-bit (RV64) address-space variants</a:t>
            </a:r>
          </a:p>
          <a:p>
            <a:r>
              <a:rPr lang="en-US" dirty="0"/>
              <a:t>Designed for multiprocessing</a:t>
            </a:r>
          </a:p>
          <a:p>
            <a:r>
              <a:rPr lang="en-US" dirty="0"/>
              <a:t>Efficient instruction encoding</a:t>
            </a:r>
          </a:p>
          <a:p>
            <a:r>
              <a:rPr lang="en-US" dirty="0"/>
              <a:t>Easy to subset/extend for education/research</a:t>
            </a:r>
          </a:p>
          <a:p>
            <a:r>
              <a:rPr lang="en-US" dirty="0"/>
              <a:t>RISC-V spec available on Foundation website and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Increasing momentum with industry adoption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DD4B-3B4A-AA48-9B2E-AC766D551F9B}" type="slidenum">
              <a:rPr lang="en-US" smtClean="0"/>
              <a:pPr/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4503</TotalTime>
  <Pages>12</Pages>
  <Words>3522</Words>
  <Application>Microsoft Macintosh PowerPoint</Application>
  <PresentationFormat>Letter Paper (8.5x11 in)</PresentationFormat>
  <Paragraphs>630</Paragraphs>
  <Slides>43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ＭＳ Ｐゴシック</vt:lpstr>
      <vt:lpstr>Arial</vt:lpstr>
      <vt:lpstr>Arial Black</vt:lpstr>
      <vt:lpstr>Calibri</vt:lpstr>
      <vt:lpstr>Courier</vt:lpstr>
      <vt:lpstr>Helvetica</vt:lpstr>
      <vt:lpstr>Lucida Grande</vt:lpstr>
      <vt:lpstr>Symbol</vt:lpstr>
      <vt:lpstr>Times New Roman</vt:lpstr>
      <vt:lpstr>Wingdings</vt:lpstr>
      <vt:lpstr>1_CS252-template</vt:lpstr>
      <vt:lpstr>ParLab Template</vt:lpstr>
      <vt:lpstr>1_ParLab Template</vt:lpstr>
      <vt:lpstr>COMP590-154 Computer Architecture   Lecture 3 - Microcoding</vt:lpstr>
      <vt:lpstr>Last Time in Lecture 1 &amp; 2</vt:lpstr>
      <vt:lpstr>Instruction Set Architecture (ISA)</vt:lpstr>
      <vt:lpstr>ISA to Microarchitecture Mapping</vt:lpstr>
      <vt:lpstr>Why Learn Microprogramming?</vt:lpstr>
      <vt:lpstr>Control versus Datapath</vt:lpstr>
      <vt:lpstr>Microcoded CPU</vt:lpstr>
      <vt:lpstr>Technology Influence</vt:lpstr>
      <vt:lpstr>RISC-V ISA</vt:lpstr>
      <vt:lpstr>RV32 Processor State</vt:lpstr>
      <vt:lpstr>RISC-V Instruction Encoding</vt:lpstr>
      <vt:lpstr>RISC-V Instruction Formats</vt:lpstr>
      <vt:lpstr>Single-Bus Datapath for Microcoded RISC-V</vt:lpstr>
      <vt:lpstr>RISC-V Instruction Execution Phases</vt:lpstr>
      <vt:lpstr>Microcode Sketches (1)</vt:lpstr>
      <vt:lpstr>Microcode Sketches (2)</vt:lpstr>
      <vt:lpstr>Pure ROM Implementation</vt:lpstr>
      <vt:lpstr>Pure ROM Contents</vt:lpstr>
      <vt:lpstr>Single-Bus Microcode RISC-V ROM Size</vt:lpstr>
      <vt:lpstr>Reducing Control Store Size</vt:lpstr>
      <vt:lpstr>Single-Bus RISC-V Microcode Engine</vt:lpstr>
      <vt:lpstr>µPC Jump Types</vt:lpstr>
      <vt:lpstr>Encoded ROM Contents</vt:lpstr>
      <vt:lpstr>Implementing Complex Instructions</vt:lpstr>
      <vt:lpstr>Single-Bus Datapath for Microcoded RISC-V</vt:lpstr>
      <vt:lpstr>Horizontal vs Vertical µCode</vt:lpstr>
      <vt:lpstr>Nanocoding</vt:lpstr>
      <vt:lpstr>Microprogramming in IBM 360</vt:lpstr>
      <vt:lpstr>IBM Card-Capacitor Read-Only Storage</vt:lpstr>
      <vt:lpstr>Microcode Emulation</vt:lpstr>
      <vt:lpstr>Microprogramming thrived in ‘60s and ‘70s</vt:lpstr>
      <vt:lpstr>Microprogramming: early 1980s</vt:lpstr>
      <vt:lpstr>VAX 11-780 Microcode</vt:lpstr>
      <vt:lpstr> Writable Control Store (WCS)</vt:lpstr>
      <vt:lpstr>Analyzing Microcoded Machines</vt:lpstr>
      <vt:lpstr>“Iron Law” of Processor Performance</vt:lpstr>
      <vt:lpstr>CPI for Microcoded Machine</vt:lpstr>
      <vt:lpstr>IC Technology Changes Tradeoffs</vt:lpstr>
      <vt:lpstr>Reconsidering Microcode Machine (Nanocoded 68000 example)</vt:lpstr>
      <vt:lpstr>From CISC to RISC</vt:lpstr>
      <vt:lpstr>Berkeley RISC Chips</vt:lpstr>
      <vt:lpstr> Microprogramming is far from extinct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Computer Architecture and Engineering</dc:title>
  <dc:subject/>
  <dc:creator> Krste Asanovic</dc:creator>
  <cp:keywords/>
  <dc:description/>
  <cp:lastModifiedBy>Akshintala, Amogh</cp:lastModifiedBy>
  <cp:revision>438</cp:revision>
  <cp:lastPrinted>2013-01-24T23:37:40Z</cp:lastPrinted>
  <dcterms:created xsi:type="dcterms:W3CDTF">2012-01-24T20:37:12Z</dcterms:created>
  <dcterms:modified xsi:type="dcterms:W3CDTF">2020-01-16T18:33:54Z</dcterms:modified>
  <cp:category/>
</cp:coreProperties>
</file>