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376" r:id="rId3"/>
    <p:sldId id="394" r:id="rId4"/>
    <p:sldId id="390" r:id="rId5"/>
    <p:sldId id="391" r:id="rId6"/>
    <p:sldId id="396" r:id="rId7"/>
    <p:sldId id="392" r:id="rId8"/>
    <p:sldId id="393" r:id="rId9"/>
    <p:sldId id="462" r:id="rId10"/>
    <p:sldId id="378" r:id="rId11"/>
    <p:sldId id="408" r:id="rId12"/>
    <p:sldId id="409" r:id="rId13"/>
    <p:sldId id="410" r:id="rId14"/>
    <p:sldId id="455" r:id="rId15"/>
    <p:sldId id="427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44" r:id="rId26"/>
    <p:sldId id="445" r:id="rId27"/>
    <p:sldId id="446" r:id="rId28"/>
    <p:sldId id="4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eisner:Documents:work:Research:ZipIO:old:analyticModel:model.xlsb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155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8868766404199499E-2"/>
          <c:y val="9.2386264216972797E-2"/>
          <c:w val="0.57496669433956105"/>
          <c:h val="0.80873493975903599"/>
        </c:manualLayout>
      </c:layout>
      <c:pie3DChart>
        <c:varyColors val="1"/>
        <c:ser>
          <c:idx val="0"/>
          <c:order val="0"/>
          <c:tx>
            <c:strRef>
              <c:f>'UltraSparc 2000 Power'!$D$5</c:f>
              <c:strCache>
                <c:ptCount val="1"/>
                <c:pt idx="0">
                  <c:v>Absolute</c:v>
                </c:pt>
              </c:strCache>
            </c:strRef>
          </c:tx>
          <c:explosion val="1"/>
          <c:dPt>
            <c:idx val="0"/>
            <c:bubble3D val="0"/>
            <c:explosion val="21"/>
            <c:spPr>
              <a:effectLst/>
            </c:spPr>
            <c:extLst>
              <c:ext xmlns:c16="http://schemas.microsoft.com/office/drawing/2014/chart" uri="{C3380CC4-5D6E-409C-BE32-E72D297353CC}">
                <c16:uniqueId val="{00000001-74CA-5542-B46B-4F5133852978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2-74CA-5542-B46B-4F5133852978}"/>
              </c:ext>
            </c:extLst>
          </c:dPt>
          <c:dPt>
            <c:idx val="2"/>
            <c:bubble3D val="0"/>
            <c:explosion val="0"/>
            <c:extLst>
              <c:ext xmlns:c16="http://schemas.microsoft.com/office/drawing/2014/chart" uri="{C3380CC4-5D6E-409C-BE32-E72D297353CC}">
                <c16:uniqueId val="{00000003-74CA-5542-B46B-4F5133852978}"/>
              </c:ext>
            </c:extLst>
          </c:dPt>
          <c:dPt>
            <c:idx val="6"/>
            <c:bubble3D val="0"/>
            <c:explosion val="14"/>
            <c:extLst>
              <c:ext xmlns:c16="http://schemas.microsoft.com/office/drawing/2014/chart" uri="{C3380CC4-5D6E-409C-BE32-E72D297353CC}">
                <c16:uniqueId val="{00000004-74CA-5542-B46B-4F5133852978}"/>
              </c:ext>
            </c:extLst>
          </c:dPt>
          <c:dLbls>
            <c:dLbl>
              <c:idx val="2"/>
              <c:layout>
                <c:manualLayout>
                  <c:x val="5.4630446194225697E-2"/>
                  <c:y val="7.196631671041120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CA-5542-B46B-4F5133852978}"/>
                </c:ext>
              </c:extLst>
            </c:dLbl>
            <c:dLbl>
              <c:idx val="3"/>
              <c:layout>
                <c:manualLayout>
                  <c:x val="-5.10499429797985E-2"/>
                  <c:y val="5.6282136419694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CA-5542-B46B-4F51338529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 i="0">
                    <a:latin typeface="Calibri"/>
                    <a:cs typeface="Calibri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'UltraSparc 2000 Power'!$B$7:$B$13</c:f>
              <c:strCache>
                <c:ptCount val="7"/>
                <c:pt idx="0">
                  <c:v>Processor</c:v>
                </c:pt>
                <c:pt idx="1">
                  <c:v>Memory</c:v>
                </c:pt>
                <c:pt idx="2">
                  <c:v>I/O</c:v>
                </c:pt>
                <c:pt idx="3">
                  <c:v>Disk</c:v>
                </c:pt>
                <c:pt idx="4">
                  <c:v>Services</c:v>
                </c:pt>
                <c:pt idx="5">
                  <c:v>Fans</c:v>
                </c:pt>
                <c:pt idx="6">
                  <c:v>AC/DC Conversion</c:v>
                </c:pt>
              </c:strCache>
            </c:strRef>
          </c:cat>
          <c:val>
            <c:numRef>
              <c:f>'UltraSparc 2000 Power'!$D$7:$D$13</c:f>
              <c:numCache>
                <c:formatCode>General</c:formatCode>
                <c:ptCount val="7"/>
                <c:pt idx="0">
                  <c:v>67.75</c:v>
                </c:pt>
                <c:pt idx="1">
                  <c:v>59.620000000000012</c:v>
                </c:pt>
                <c:pt idx="2">
                  <c:v>59.620000000000012</c:v>
                </c:pt>
                <c:pt idx="3">
                  <c:v>10.84</c:v>
                </c:pt>
                <c:pt idx="4">
                  <c:v>29.810000000000031</c:v>
                </c:pt>
                <c:pt idx="5">
                  <c:v>27.1</c:v>
                </c:pt>
                <c:pt idx="6">
                  <c:v>40.65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CA-5542-B46B-4F5133852978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'UltraSparc 2000 Power'!$B$6:$B$13</c:f>
              <c:strCache>
                <c:ptCount val="8"/>
                <c:pt idx="0">
                  <c:v>Total</c:v>
                </c:pt>
                <c:pt idx="1">
                  <c:v>Processor</c:v>
                </c:pt>
                <c:pt idx="2">
                  <c:v>Memory</c:v>
                </c:pt>
                <c:pt idx="3">
                  <c:v>I/O</c:v>
                </c:pt>
                <c:pt idx="4">
                  <c:v>Disk</c:v>
                </c:pt>
                <c:pt idx="5">
                  <c:v>Services</c:v>
                </c:pt>
                <c:pt idx="6">
                  <c:v>Fans</c:v>
                </c:pt>
                <c:pt idx="7">
                  <c:v>AC/DC Conversion</c:v>
                </c:pt>
              </c:strCache>
            </c:strRef>
          </c:cat>
          <c:val>
            <c:numRef>
              <c:f>'UltraSparc 2000 Power'!$B$5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CA-5542-B46B-4F513385297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58688832020997372"/>
          <c:y val="0.21033530183727031"/>
          <c:w val="0.39963775736289298"/>
          <c:h val="0.58347903424722503"/>
        </c:manualLayout>
      </c:layout>
      <c:overlay val="0"/>
      <c:txPr>
        <a:bodyPr/>
        <a:lstStyle/>
        <a:p>
          <a:pPr>
            <a:defRPr sz="2200">
              <a:latin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AE1E-5260-8B4A-B078-663D000309C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04B7A-E095-C042-9AAB-CB117CBF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731CE-73EB-4D70-B7EA-107B48943C7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8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26510-AAC1-4A2B-901E-7D9BDA7477FB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26510-AAC1-4A2B-901E-7D9BDA7477FB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4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26510-AAC1-4A2B-901E-7D9BDA7477FB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D7F0-5E5A-404F-97BE-C59D218B36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F0096-CAF5-48D8-8F92-F554B25070A1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F0096-CAF5-48D8-8F92-F554B25070A1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D754A-0A57-4BEF-90C3-DFB434FF5EBA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9012" cy="34147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39167"/>
            <a:ext cx="5027414" cy="41138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Real life analogy:  After driving through 60 minutes of traffic jam,  how much time can you make up by speeding in the final mile?</a:t>
            </a:r>
          </a:p>
          <a:p>
            <a:endParaRPr lang="en-US" dirty="0"/>
          </a:p>
          <a:p>
            <a:r>
              <a:rPr lang="en-US" dirty="0"/>
              <a:t>Applications in Computer Architecture</a:t>
            </a:r>
          </a:p>
          <a:p>
            <a:pPr lvl="1"/>
            <a:r>
              <a:rPr lang="en-US" dirty="0"/>
              <a:t>RISC - Reduced Instruction Set Computer</a:t>
            </a:r>
          </a:p>
          <a:p>
            <a:pPr lvl="2"/>
            <a:r>
              <a:rPr lang="en-US" dirty="0"/>
              <a:t>Optimized to execute </a:t>
            </a:r>
            <a:r>
              <a:rPr lang="en-US" i="1" dirty="0"/>
              <a:t>frequently</a:t>
            </a:r>
            <a:r>
              <a:rPr lang="en-US" dirty="0"/>
              <a:t> used instructions quickly</a:t>
            </a:r>
            <a:endParaRPr lang="en-US" sz="1300" dirty="0"/>
          </a:p>
          <a:p>
            <a:pPr lvl="2"/>
            <a:r>
              <a:rPr lang="en-US" i="1" dirty="0"/>
              <a:t>Infrequently</a:t>
            </a:r>
            <a:r>
              <a:rPr lang="en-US" dirty="0"/>
              <a:t> used instructions can take a long time, or even emulated by software</a:t>
            </a:r>
          </a:p>
          <a:p>
            <a:pPr lvl="2"/>
            <a:endParaRPr lang="en-US" sz="1300" dirty="0"/>
          </a:p>
          <a:p>
            <a:pPr lvl="2"/>
            <a:r>
              <a:rPr lang="en-US" sz="1300" i="1" dirty="0">
                <a:solidFill>
                  <a:schemeClr val="bg2"/>
                </a:solidFill>
              </a:rPr>
              <a:t>We should concentrate efforts on improving frequently occurring events or frequently used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3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9359-8061-4215-871A-4704388DE231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Real life analogy:  </a:t>
            </a:r>
          </a:p>
          <a:p>
            <a:pPr lvl="1"/>
            <a:r>
              <a:rPr lang="en-US" sz="1300" dirty="0"/>
              <a:t>spatial locality - where you choose to sit in a room</a:t>
            </a:r>
          </a:p>
          <a:p>
            <a:pPr lvl="1"/>
            <a:r>
              <a:rPr lang="en-US" sz="1300" dirty="0"/>
              <a:t>temporal locality - will you be here again next week?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Examples in computer architecture: </a:t>
            </a:r>
          </a:p>
          <a:p>
            <a:r>
              <a:rPr lang="en-US" dirty="0"/>
              <a:t>				Execution of program loops</a:t>
            </a:r>
          </a:p>
          <a:p>
            <a:pPr lvl="1"/>
            <a:endParaRPr lang="en-US" sz="1300" dirty="0"/>
          </a:p>
          <a:p>
            <a:pPr lvl="2"/>
            <a:r>
              <a:rPr lang="en-US" sz="1300" dirty="0"/>
              <a:t>spatial locality - after you execute an instruction, with very good probability, you will execute the next instruction</a:t>
            </a:r>
          </a:p>
          <a:p>
            <a:pPr lvl="2"/>
            <a:endParaRPr lang="en-US" sz="700" dirty="0"/>
          </a:p>
          <a:p>
            <a:pPr lvl="2"/>
            <a:r>
              <a:rPr lang="en-US" sz="1300" dirty="0"/>
              <a:t>temporal locality - you are very likely to repeat  the same instructions many times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24E9-65E6-47C7-877F-2A8331A0FF12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5311B-DBF2-48AA-9F9F-B864B692AEA2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749-127E-F944-AAE5-585404AC9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448E1-C923-444E-A3F0-ECF294C7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B8CB-5905-0741-9A1E-8E8A4C09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0F16-1FE7-794C-9559-F1ABD0D0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C2E4-D1E9-EF40-95CD-F0B05CBF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300A-C392-924B-B8CF-FDF179B5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70AA-BAB7-854C-87CB-97E03ABE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74C-0AED-4542-90C4-FE50889A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798A-E113-C542-81F6-B36A6D91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BB86-075B-4346-BE42-05425E4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74D54-A411-E845-8CCD-6E414C89C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F44F-392B-BB4D-BA45-ABBEBDB1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672E-5630-5B49-B8DA-9E4E3EA8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4770-C64E-884E-809A-D8932497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C5EB-0B4A-2C40-9DAE-CBAAFE54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499"/>
            <a:ext cx="105156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306847"/>
            <a:ext cx="105156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F9F-FB3D-A449-85DB-4A74AC84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DB4A-D849-B342-A4F1-13482740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2A39-9336-4B45-8950-F897C9EE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DB8F-1646-6443-8E45-BD0B917B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97B2-E0EC-ED42-92F6-AAD97619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5B2-3F0B-2949-8992-8F50B4F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7A4F-F182-E546-837E-B09AD600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C09C-818C-0A42-8865-B6D8770E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E7B9-F572-1844-9D59-08A92C79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32BB-6FA9-6644-860C-169DE532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96-F64B-F34B-A877-FA5B0D20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E0F3-41C9-E941-BCEC-8675946F4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0D219-22CA-A546-A8E6-636EB0B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C823-DFE3-8A4E-9410-12E1A95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E574-0F53-6F44-AFD8-5B77CACD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DE0C-2DA4-E049-8F1A-824BC52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4BF0-C236-5345-BAE6-2333C404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07B6-27C6-364B-A42E-7969C0AE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62DE-9F9D-FF45-9A40-B13D8C2E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51241-F545-0843-905B-C02646BD5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375F2-6047-1343-AA01-9A444A2D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B7C7E-F026-4144-8E45-5B4B7E80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70CA0-B3B6-414C-914A-7BBBC09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645AB-BBA1-5B47-811E-7DFAF3EE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ABE-9C03-BE4C-94ED-E185E2C5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81EA-4817-7749-8B85-17E6EB0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6F184-50EA-9144-A0FC-AFDA1A46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57FDB-E2C4-5F4C-948E-0712CE27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95427-1107-A242-869A-DAD4446C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5FEDE-287A-9744-9EC9-08EDD966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FE5B-2246-6647-B544-682F0198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DF2-1857-1143-A0D6-041CF628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BB70-ED44-7146-9E44-653342F3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E8FEE-5F28-BC48-9B68-400A6763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9CF3-9F68-114F-A362-01446FE2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3E889-C99F-9347-A429-7153B97D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873A-9174-8540-8243-34E4276A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0283-B1C5-B94D-8B96-1C39BBB5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99D5A-5E52-1948-BC97-0E022DEB0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E439-8FC9-174C-B551-83FB76A2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66F5-44EB-094F-A3F5-A287106E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B3E3-EBC6-0946-8D3F-B998323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DC183-478C-A244-8BBC-C8180FFD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54D44-15A9-2B49-80B6-5650CD23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67DC-09D3-F84A-9161-D9ED529A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E5C9E-5B0B-B746-A806-23C0942A4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C606-6510-AB48-8AD4-0E34E73B0E4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9336-CF63-0F4E-903F-CAC797B3E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7D3F-5CE9-4541-B527-139DA654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CA97-5C5F-264E-A4B0-877984D8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2457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Review and Background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1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Principle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past is a good indication of near future</a:t>
            </a:r>
          </a:p>
          <a:p>
            <a:endParaRPr lang="en-US" dirty="0"/>
          </a:p>
          <a:p>
            <a:pPr lvl="1">
              <a:buNone/>
            </a:pPr>
            <a:r>
              <a:rPr lang="en-US" i="1" u="sng" dirty="0"/>
              <a:t>Temporal Locality</a:t>
            </a:r>
            <a:r>
              <a:rPr lang="en-US" dirty="0"/>
              <a:t>: If you looked something up, it is very likely that you will look it up again soon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i="1" u="sng" dirty="0"/>
              <a:t>Spatial Locality</a:t>
            </a:r>
            <a:r>
              <a:rPr lang="en-US" dirty="0"/>
              <a:t>: If you looked something up, it is very likely you will look up something nearby soon</a:t>
            </a:r>
          </a:p>
        </p:txBody>
      </p:sp>
    </p:spTree>
    <p:extLst>
      <p:ext uri="{BB962C8B-B14F-4D97-AF65-F5344CB8AC3E}">
        <p14:creationId xmlns:p14="http://schemas.microsoft.com/office/powerpoint/2010/main" val="9479642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vs. Energy (1/2)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Power</a:t>
            </a:r>
            <a:r>
              <a:rPr lang="en-US" dirty="0"/>
              <a:t>: instantaneous rate of energy transfer</a:t>
            </a:r>
          </a:p>
          <a:p>
            <a:pPr lvl="1"/>
            <a:r>
              <a:rPr lang="en-US" dirty="0"/>
              <a:t>Expressed in Watts</a:t>
            </a:r>
          </a:p>
          <a:p>
            <a:pPr lvl="1"/>
            <a:r>
              <a:rPr lang="en-US" dirty="0"/>
              <a:t>In Architecture, implies conversion of electricity to heat</a:t>
            </a:r>
          </a:p>
          <a:p>
            <a:pPr lvl="1"/>
            <a:r>
              <a:rPr lang="en-US" dirty="0"/>
              <a:t>Power(Comp1+Comp2)=Power(Comp1)+Power(Comp2)</a:t>
            </a:r>
          </a:p>
          <a:p>
            <a:pPr lvl="1"/>
            <a:endParaRPr lang="en-US" dirty="0"/>
          </a:p>
          <a:p>
            <a:r>
              <a:rPr lang="en-US" i="1" u="sng" dirty="0"/>
              <a:t>Energy</a:t>
            </a:r>
            <a:r>
              <a:rPr lang="en-US" dirty="0"/>
              <a:t>: measure of using power for some time</a:t>
            </a:r>
          </a:p>
          <a:p>
            <a:pPr lvl="1"/>
            <a:r>
              <a:rPr lang="en-US" dirty="0"/>
              <a:t>Expressed in Joules</a:t>
            </a:r>
          </a:p>
          <a:p>
            <a:pPr lvl="1"/>
            <a:r>
              <a:rPr lang="en-US" dirty="0"/>
              <a:t>power * time (joules = watts * seconds)</a:t>
            </a:r>
          </a:p>
          <a:p>
            <a:pPr lvl="1"/>
            <a:r>
              <a:rPr lang="en-US" dirty="0"/>
              <a:t>Energy(OP1+OP2)=Energy(OP1)+Energy(OP2)</a:t>
            </a:r>
          </a:p>
        </p:txBody>
      </p:sp>
    </p:spTree>
    <p:extLst>
      <p:ext uri="{BB962C8B-B14F-4D97-AF65-F5344CB8AC3E}">
        <p14:creationId xmlns:p14="http://schemas.microsoft.com/office/powerpoint/2010/main" val="7966779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vs. Energy (2/2)</a:t>
            </a:r>
          </a:p>
        </p:txBody>
      </p:sp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1752601"/>
            <a:ext cx="730567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Does this example help or hurt?</a:t>
            </a:r>
          </a:p>
        </p:txBody>
      </p:sp>
    </p:spTree>
    <p:extLst>
      <p:ext uri="{BB962C8B-B14F-4D97-AF65-F5344CB8AC3E}">
        <p14:creationId xmlns:p14="http://schemas.microsoft.com/office/powerpoint/2010/main" val="308649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energy important?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627384"/>
            <a:ext cx="10515600" cy="4351338"/>
          </a:xfrm>
        </p:spPr>
        <p:txBody>
          <a:bodyPr/>
          <a:lstStyle/>
          <a:p>
            <a:r>
              <a:rPr lang="en-US" dirty="0"/>
              <a:t>Because electricity consumption has costs</a:t>
            </a:r>
          </a:p>
          <a:p>
            <a:pPr lvl="1"/>
            <a:r>
              <a:rPr lang="en-US" dirty="0"/>
              <a:t>Impacts battery life for mobile</a:t>
            </a:r>
          </a:p>
          <a:p>
            <a:pPr lvl="1"/>
            <a:r>
              <a:rPr lang="en-US" dirty="0"/>
              <a:t>Impacts electricity costs for tethered</a:t>
            </a:r>
          </a:p>
          <a:p>
            <a:pPr lvl="2"/>
            <a:r>
              <a:rPr lang="en-US" dirty="0"/>
              <a:t>Delivering power for buildings, countries</a:t>
            </a:r>
          </a:p>
          <a:p>
            <a:pPr lvl="2"/>
            <a:r>
              <a:rPr lang="en-US" dirty="0"/>
              <a:t>Gets worse with larger data centers ($7M for 1000 racks)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85" y="3676929"/>
            <a:ext cx="5004048" cy="276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323241"/>
      </p:ext>
    </p:extLst>
  </p:cSld>
  <p:clrMapOvr>
    <a:masterClrMapping/>
  </p:clrMapOvr>
  <p:transition advTm="14788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http://www.txcesssurplus.com/catalog/24941-DELL-WDRTF-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336" y="2060848"/>
            <a:ext cx="2578136" cy="29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power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power has a peak</a:t>
            </a:r>
          </a:p>
          <a:p>
            <a:r>
              <a:rPr lang="en-US" dirty="0"/>
              <a:t>All power “spent” is converted to heat</a:t>
            </a:r>
          </a:p>
          <a:p>
            <a:pPr lvl="1"/>
            <a:r>
              <a:rPr lang="en-US" dirty="0"/>
              <a:t>Must dissipate the heat</a:t>
            </a:r>
          </a:p>
          <a:p>
            <a:pPr lvl="1"/>
            <a:r>
              <a:rPr lang="en-US" dirty="0"/>
              <a:t>Need heat sinks and fans</a:t>
            </a:r>
          </a:p>
          <a:p>
            <a:r>
              <a:rPr lang="en-US" dirty="0"/>
              <a:t>What if fans not fast enough?</a:t>
            </a:r>
          </a:p>
          <a:p>
            <a:pPr lvl="1"/>
            <a:r>
              <a:rPr lang="en-US" dirty="0"/>
              <a:t>Chip powers off (if it’s smart enough)</a:t>
            </a:r>
          </a:p>
          <a:p>
            <a:pPr lvl="1"/>
            <a:r>
              <a:rPr lang="en-US" dirty="0"/>
              <a:t>Melts otherwise</a:t>
            </a:r>
          </a:p>
          <a:p>
            <a:r>
              <a:rPr lang="en-US" dirty="0"/>
              <a:t>Thermal failures even when fans OK</a:t>
            </a:r>
          </a:p>
          <a:p>
            <a:pPr lvl="1"/>
            <a:r>
              <a:rPr lang="en-US" dirty="0"/>
              <a:t>50% server reliability degradation for +10oC</a:t>
            </a:r>
          </a:p>
          <a:p>
            <a:pPr lvl="1"/>
            <a:r>
              <a:rPr lang="en-US" dirty="0"/>
              <a:t>50% decrease in hard disk lifetime for +15oC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power vs. Static power</a:t>
            </a:r>
          </a:p>
          <a:p>
            <a:pPr lvl="1"/>
            <a:r>
              <a:rPr lang="en-US" dirty="0"/>
              <a:t>Static: “leakage” power</a:t>
            </a:r>
          </a:p>
          <a:p>
            <a:pPr lvl="1"/>
            <a:r>
              <a:rPr lang="en-US" dirty="0"/>
              <a:t>Dynamic: “switching” power</a:t>
            </a:r>
          </a:p>
          <a:p>
            <a:pPr lvl="1"/>
            <a:endParaRPr lang="en-US" dirty="0"/>
          </a:p>
          <a:p>
            <a:r>
              <a:rPr lang="en-US" dirty="0"/>
              <a:t>Static power: steady, constant energy cost</a:t>
            </a:r>
          </a:p>
          <a:p>
            <a:r>
              <a:rPr lang="en-US" dirty="0"/>
              <a:t>Dynamic power: transitions from 0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1 and 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0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22098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82600" indent="-482600" defTabSz="479425">
              <a:lnSpc>
                <a:spcPct val="90000"/>
              </a:lnSpc>
              <a:spcBef>
                <a:spcPct val="30000"/>
              </a:spcBef>
              <a:buClr>
                <a:srgbClr val="009900"/>
              </a:buClr>
              <a:buSzPct val="100000"/>
              <a:buFontTx/>
              <a:buChar char="•"/>
            </a:pP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90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Power: The Basics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43792"/>
                <a:ext cx="8423910" cy="493016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100" b="1" dirty="0"/>
                  <a:t>Dynamic Power</a:t>
                </a:r>
              </a:p>
              <a:p>
                <a:pPr lvl="1"/>
                <a:r>
                  <a:rPr lang="en-US" sz="2600" dirty="0"/>
                  <a:t>Related to switching activity of transistors (from 0</a:t>
                </a:r>
                <a:r>
                  <a:rPr lang="en-US" sz="2600" dirty="0">
                    <a:sym typeface="Wingdings" pitchFamily="2" charset="2"/>
                  </a:rPr>
                  <a:t></a:t>
                </a:r>
                <a:r>
                  <a:rPr lang="en-US" sz="2600" dirty="0"/>
                  <a:t>1 and 1</a:t>
                </a:r>
                <a:r>
                  <a:rPr lang="en-US" sz="2600" dirty="0">
                    <a:sym typeface="Wingdings" pitchFamily="2" charset="2"/>
                  </a:rPr>
                  <a:t></a:t>
                </a:r>
                <a:r>
                  <a:rPr lang="en-US" sz="2600" dirty="0"/>
                  <a:t>0)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3100" dirty="0">
                    <a:solidFill>
                      <a:srgbClr val="0070C0"/>
                    </a:solidFill>
                  </a:rPr>
                  <a:t>Dynamic Power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𝑑𝑑</m:t>
                        </m:r>
                      </m:sub>
                      <m:sup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2</m:t>
                        </m:r>
                      </m:sup>
                    </m:sSubSup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𝐴𝑓</m:t>
                    </m:r>
                  </m:oMath>
                </a14:m>
                <a:endParaRPr lang="en-US" sz="31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600" dirty="0"/>
                  <a:t>C: capacitance, function of transistor size and wire length</a:t>
                </a:r>
              </a:p>
              <a:p>
                <a:pPr lvl="1"/>
                <a:r>
                  <a:rPr lang="en-US" sz="2600" dirty="0" err="1"/>
                  <a:t>V</a:t>
                </a:r>
                <a:r>
                  <a:rPr lang="en-US" sz="2600" baseline="-25000" dirty="0" err="1"/>
                  <a:t>dd</a:t>
                </a:r>
                <a:r>
                  <a:rPr lang="en-US" sz="2600" dirty="0"/>
                  <a:t>: Supply voltage</a:t>
                </a:r>
              </a:p>
              <a:p>
                <a:pPr lvl="1"/>
                <a:r>
                  <a:rPr lang="en-US" sz="2600" dirty="0"/>
                  <a:t>A: Activity factor (average fraction of transistors switching)</a:t>
                </a:r>
              </a:p>
              <a:p>
                <a:pPr lvl="1"/>
                <a:r>
                  <a:rPr lang="en-US" sz="2600" dirty="0"/>
                  <a:t>f: clock frequency</a:t>
                </a:r>
              </a:p>
              <a:p>
                <a:pPr lvl="1"/>
                <a:r>
                  <a:rPr lang="en-US" sz="2600" dirty="0"/>
                  <a:t>About 50-70% of processor power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43792"/>
                <a:ext cx="8423910" cy="4930161"/>
              </a:xfrm>
              <a:blipFill>
                <a:blip r:embed="rId3"/>
                <a:stretch>
                  <a:fillRect l="-904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5760720" y="2624328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22098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82600" indent="-482600" defTabSz="479425">
              <a:lnSpc>
                <a:spcPct val="90000"/>
              </a:lnSpc>
              <a:spcBef>
                <a:spcPct val="30000"/>
              </a:spcBef>
              <a:buClr>
                <a:srgbClr val="009900"/>
              </a:buClr>
              <a:buSzPct val="100000"/>
              <a:buFontTx/>
              <a:buChar char="•"/>
            </a:pPr>
            <a:endParaRPr lang="en-US" b="1" dirty="0">
              <a:latin typeface="Arial" charset="0"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103120" y="3112008"/>
            <a:ext cx="1066800" cy="533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" name="Freeform 4"/>
          <p:cNvSpPr>
            <a:spLocks/>
          </p:cNvSpPr>
          <p:nvPr/>
        </p:nvSpPr>
        <p:spPr bwMode="auto">
          <a:xfrm>
            <a:off x="2103120" y="3645408"/>
            <a:ext cx="25908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288"/>
              </a:cxn>
              <a:cxn ang="0">
                <a:pos x="1008" y="288"/>
              </a:cxn>
              <a:cxn ang="0">
                <a:pos x="1008" y="0"/>
              </a:cxn>
              <a:cxn ang="0">
                <a:pos x="1632" y="0"/>
              </a:cxn>
              <a:cxn ang="0">
                <a:pos x="1632" y="96"/>
              </a:cxn>
              <a:cxn ang="0">
                <a:pos x="1104" y="96"/>
              </a:cxn>
              <a:cxn ang="0">
                <a:pos x="1104" y="384"/>
              </a:cxn>
              <a:cxn ang="0">
                <a:pos x="576" y="384"/>
              </a:cxn>
              <a:cxn ang="0">
                <a:pos x="576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1632" h="384">
                <a:moveTo>
                  <a:pt x="0" y="0"/>
                </a:moveTo>
                <a:lnTo>
                  <a:pt x="672" y="0"/>
                </a:lnTo>
                <a:lnTo>
                  <a:pt x="672" y="288"/>
                </a:lnTo>
                <a:lnTo>
                  <a:pt x="1008" y="288"/>
                </a:lnTo>
                <a:lnTo>
                  <a:pt x="1008" y="0"/>
                </a:lnTo>
                <a:lnTo>
                  <a:pt x="1632" y="0"/>
                </a:lnTo>
                <a:lnTo>
                  <a:pt x="1632" y="96"/>
                </a:lnTo>
                <a:lnTo>
                  <a:pt x="1104" y="96"/>
                </a:lnTo>
                <a:lnTo>
                  <a:pt x="1104" y="384"/>
                </a:lnTo>
                <a:lnTo>
                  <a:pt x="576" y="384"/>
                </a:lnTo>
                <a:lnTo>
                  <a:pt x="576" y="96"/>
                </a:lnTo>
                <a:lnTo>
                  <a:pt x="0" y="96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712720" y="2350008"/>
            <a:ext cx="1447800" cy="1752600"/>
            <a:chOff x="1152" y="1440"/>
            <a:chExt cx="912" cy="1104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440" y="1536"/>
              <a:ext cx="336" cy="10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V="1">
              <a:off x="1440" y="249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V="1">
              <a:off x="1440" y="244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 flipV="1">
              <a:off x="1440" y="240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V="1">
              <a:off x="1440" y="163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1440" y="168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1440" y="172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V="1">
              <a:off x="1440" y="177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1440" y="182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V="1">
              <a:off x="1440" y="187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1440" y="192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1440" y="196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1440" y="201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1440" y="206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V="1">
              <a:off x="1440" y="211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V="1">
              <a:off x="1440" y="216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V="1">
              <a:off x="1440" y="220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 flipV="1">
              <a:off x="1440" y="225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 flipV="1">
              <a:off x="1440" y="23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 flipV="1">
              <a:off x="1440" y="235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1" name="Oval 26"/>
            <p:cNvSpPr>
              <a:spLocks noChangeArrowheads="1"/>
            </p:cNvSpPr>
            <p:nvPr/>
          </p:nvSpPr>
          <p:spPr bwMode="auto">
            <a:xfrm>
              <a:off x="1152" y="1440"/>
              <a:ext cx="91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2" name="Oval 27"/>
            <p:cNvSpPr>
              <a:spLocks noChangeArrowheads="1"/>
            </p:cNvSpPr>
            <p:nvPr/>
          </p:nvSpPr>
          <p:spPr bwMode="auto">
            <a:xfrm>
              <a:off x="1344" y="1488"/>
              <a:ext cx="52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2103120" y="3112008"/>
            <a:ext cx="1066800" cy="533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2103120" y="3112008"/>
            <a:ext cx="1066800" cy="533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4312920" y="2351597"/>
            <a:ext cx="1601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Applied Voltage</a:t>
            </a:r>
          </a:p>
        </p:txBody>
      </p:sp>
      <p:grpSp>
        <p:nvGrpSpPr>
          <p:cNvPr id="96" name="Group 31"/>
          <p:cNvGrpSpPr>
            <a:grpSpLocks/>
          </p:cNvGrpSpPr>
          <p:nvPr/>
        </p:nvGrpSpPr>
        <p:grpSpPr bwMode="auto">
          <a:xfrm>
            <a:off x="2103121" y="3189794"/>
            <a:ext cx="2543176" cy="369886"/>
            <a:chOff x="768" y="1969"/>
            <a:chExt cx="1602" cy="233"/>
          </a:xfrm>
        </p:grpSpPr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768" y="1969"/>
              <a:ext cx="5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Source</a:t>
              </a: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1920" y="1969"/>
              <a:ext cx="4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Drain</a:t>
              </a:r>
            </a:p>
          </p:txBody>
        </p:sp>
      </p:grpSp>
      <p:sp>
        <p:nvSpPr>
          <p:cNvPr id="99" name="Text Box 34"/>
          <p:cNvSpPr txBox="1">
            <a:spLocks noChangeArrowheads="1"/>
          </p:cNvSpPr>
          <p:nvPr/>
        </p:nvSpPr>
        <p:spPr bwMode="auto">
          <a:xfrm>
            <a:off x="2498959" y="2063302"/>
            <a:ext cx="64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Gate</a:t>
            </a:r>
          </a:p>
        </p:txBody>
      </p:sp>
      <p:grpSp>
        <p:nvGrpSpPr>
          <p:cNvPr id="100" name="Group 35"/>
          <p:cNvGrpSpPr>
            <a:grpSpLocks/>
          </p:cNvGrpSpPr>
          <p:nvPr/>
        </p:nvGrpSpPr>
        <p:grpSpPr bwMode="auto">
          <a:xfrm>
            <a:off x="1950721" y="3342194"/>
            <a:ext cx="3838576" cy="369886"/>
            <a:chOff x="672" y="2065"/>
            <a:chExt cx="2418" cy="233"/>
          </a:xfrm>
        </p:grpSpPr>
        <p:sp>
          <p:nvSpPr>
            <p:cNvPr id="101" name="Line 36"/>
            <p:cNvSpPr>
              <a:spLocks noChangeShapeType="1"/>
            </p:cNvSpPr>
            <p:nvPr/>
          </p:nvSpPr>
          <p:spPr bwMode="auto">
            <a:xfrm>
              <a:off x="672" y="2160"/>
              <a:ext cx="182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02" name="Text Box 37"/>
            <p:cNvSpPr txBox="1">
              <a:spLocks noChangeArrowheads="1"/>
            </p:cNvSpPr>
            <p:nvPr/>
          </p:nvSpPr>
          <p:spPr bwMode="auto">
            <a:xfrm>
              <a:off x="2496" y="2065"/>
              <a:ext cx="5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Current</a:t>
              </a:r>
            </a:p>
          </p:txBody>
        </p:sp>
      </p:grpSp>
      <p:grpSp>
        <p:nvGrpSpPr>
          <p:cNvPr id="103" name="Group 38"/>
          <p:cNvGrpSpPr>
            <a:grpSpLocks/>
          </p:cNvGrpSpPr>
          <p:nvPr/>
        </p:nvGrpSpPr>
        <p:grpSpPr bwMode="auto">
          <a:xfrm>
            <a:off x="3627120" y="3340608"/>
            <a:ext cx="2071688" cy="1143000"/>
            <a:chOff x="1728" y="2064"/>
            <a:chExt cx="1305" cy="720"/>
          </a:xfrm>
        </p:grpSpPr>
        <p:sp>
          <p:nvSpPr>
            <p:cNvPr id="104" name="Text Box 39"/>
            <p:cNvSpPr txBox="1">
              <a:spLocks noChangeArrowheads="1"/>
            </p:cNvSpPr>
            <p:nvPr/>
          </p:nvSpPr>
          <p:spPr bwMode="auto">
            <a:xfrm>
              <a:off x="1872" y="2305"/>
              <a:ext cx="1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Threshold Voltage</a:t>
              </a:r>
            </a:p>
          </p:txBody>
        </p:sp>
        <p:sp>
          <p:nvSpPr>
            <p:cNvPr id="105" name="Line 40"/>
            <p:cNvSpPr>
              <a:spLocks noChangeShapeType="1"/>
            </p:cNvSpPr>
            <p:nvPr/>
          </p:nvSpPr>
          <p:spPr bwMode="auto">
            <a:xfrm flipV="1">
              <a:off x="182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06" name="Line 41"/>
            <p:cNvSpPr>
              <a:spLocks noChangeShapeType="1"/>
            </p:cNvSpPr>
            <p:nvPr/>
          </p:nvSpPr>
          <p:spPr bwMode="auto">
            <a:xfrm>
              <a:off x="18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1728" y="25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08" name="Line 43"/>
            <p:cNvSpPr>
              <a:spLocks noChangeShapeType="1"/>
            </p:cNvSpPr>
            <p:nvPr/>
          </p:nvSpPr>
          <p:spPr bwMode="auto">
            <a:xfrm>
              <a:off x="1728" y="22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09" name="Group 44"/>
          <p:cNvGrpSpPr>
            <a:grpSpLocks/>
          </p:cNvGrpSpPr>
          <p:nvPr/>
        </p:nvGrpSpPr>
        <p:grpSpPr bwMode="auto">
          <a:xfrm>
            <a:off x="6841089" y="2060765"/>
            <a:ext cx="2743200" cy="2284412"/>
            <a:chOff x="3216" y="2017"/>
            <a:chExt cx="1728" cy="1439"/>
          </a:xfrm>
        </p:grpSpPr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3216" y="2784"/>
              <a:ext cx="1728" cy="6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1" name="Rectangle 46"/>
            <p:cNvSpPr>
              <a:spLocks noChangeArrowheads="1"/>
            </p:cNvSpPr>
            <p:nvPr/>
          </p:nvSpPr>
          <p:spPr bwMode="auto">
            <a:xfrm>
              <a:off x="3456" y="2784"/>
              <a:ext cx="288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4416" y="2784"/>
              <a:ext cx="288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3744" y="2736"/>
              <a:ext cx="672" cy="4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3744" y="2640"/>
              <a:ext cx="67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5" name="Line 50"/>
            <p:cNvSpPr>
              <a:spLocks noChangeShapeType="1"/>
            </p:cNvSpPr>
            <p:nvPr/>
          </p:nvSpPr>
          <p:spPr bwMode="auto">
            <a:xfrm flipV="1">
              <a:off x="4080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16" name="Text Box 51"/>
            <p:cNvSpPr txBox="1">
              <a:spLocks noChangeArrowheads="1"/>
            </p:cNvSpPr>
            <p:nvPr/>
          </p:nvSpPr>
          <p:spPr bwMode="auto">
            <a:xfrm>
              <a:off x="3840" y="2017"/>
              <a:ext cx="4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Gate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3312" y="3082"/>
              <a:ext cx="5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Source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4320" y="3073"/>
              <a:ext cx="4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Drain</a:t>
              </a:r>
            </a:p>
          </p:txBody>
        </p:sp>
      </p:grp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679291" y="2746566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+ + + + +</a:t>
            </a:r>
          </a:p>
        </p:txBody>
      </p:sp>
      <p:grpSp>
        <p:nvGrpSpPr>
          <p:cNvPr id="120" name="Group 55"/>
          <p:cNvGrpSpPr>
            <a:grpSpLocks/>
          </p:cNvGrpSpPr>
          <p:nvPr/>
        </p:nvGrpSpPr>
        <p:grpSpPr bwMode="auto">
          <a:xfrm>
            <a:off x="7679286" y="3127581"/>
            <a:ext cx="1074738" cy="369888"/>
            <a:chOff x="3744" y="3514"/>
            <a:chExt cx="677" cy="233"/>
          </a:xfrm>
        </p:grpSpPr>
        <p:sp>
          <p:nvSpPr>
            <p:cNvPr id="121" name="Rectangle 56"/>
            <p:cNvSpPr>
              <a:spLocks noChangeArrowheads="1"/>
            </p:cNvSpPr>
            <p:nvPr/>
          </p:nvSpPr>
          <p:spPr bwMode="auto">
            <a:xfrm>
              <a:off x="3748" y="3600"/>
              <a:ext cx="672" cy="9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22" name="Text Box 57"/>
            <p:cNvSpPr txBox="1">
              <a:spLocks noChangeArrowheads="1"/>
            </p:cNvSpPr>
            <p:nvPr/>
          </p:nvSpPr>
          <p:spPr bwMode="auto">
            <a:xfrm>
              <a:off x="3744" y="3514"/>
              <a:ext cx="6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-  -  -  -  -</a:t>
              </a:r>
            </a:p>
          </p:txBody>
        </p:sp>
      </p:grpSp>
      <p:grpSp>
        <p:nvGrpSpPr>
          <p:cNvPr id="123" name="Group 58"/>
          <p:cNvGrpSpPr>
            <a:grpSpLocks/>
          </p:cNvGrpSpPr>
          <p:nvPr/>
        </p:nvGrpSpPr>
        <p:grpSpPr bwMode="auto">
          <a:xfrm>
            <a:off x="6993490" y="2670365"/>
            <a:ext cx="2771776" cy="722312"/>
            <a:chOff x="3312" y="2401"/>
            <a:chExt cx="1746" cy="455"/>
          </a:xfrm>
        </p:grpSpPr>
        <p:sp>
          <p:nvSpPr>
            <p:cNvPr id="124" name="Freeform 59"/>
            <p:cNvSpPr>
              <a:spLocks/>
            </p:cNvSpPr>
            <p:nvPr/>
          </p:nvSpPr>
          <p:spPr bwMode="auto">
            <a:xfrm>
              <a:off x="3312" y="2640"/>
              <a:ext cx="1536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"/>
                </a:cxn>
                <a:cxn ang="0">
                  <a:pos x="288" y="192"/>
                </a:cxn>
                <a:cxn ang="0">
                  <a:pos x="1248" y="192"/>
                </a:cxn>
                <a:cxn ang="0">
                  <a:pos x="1248" y="48"/>
                </a:cxn>
                <a:cxn ang="0">
                  <a:pos x="1536" y="0"/>
                </a:cxn>
              </a:cxnLst>
              <a:rect l="0" t="0" r="r" b="b"/>
              <a:pathLst>
                <a:path w="1536" h="216">
                  <a:moveTo>
                    <a:pt x="0" y="0"/>
                  </a:moveTo>
                  <a:cubicBezTo>
                    <a:pt x="96" y="8"/>
                    <a:pt x="192" y="16"/>
                    <a:pt x="240" y="48"/>
                  </a:cubicBezTo>
                  <a:cubicBezTo>
                    <a:pt x="288" y="80"/>
                    <a:pt x="120" y="168"/>
                    <a:pt x="288" y="192"/>
                  </a:cubicBezTo>
                  <a:cubicBezTo>
                    <a:pt x="456" y="216"/>
                    <a:pt x="1088" y="216"/>
                    <a:pt x="1248" y="192"/>
                  </a:cubicBezTo>
                  <a:cubicBezTo>
                    <a:pt x="1408" y="168"/>
                    <a:pt x="1200" y="80"/>
                    <a:pt x="1248" y="48"/>
                  </a:cubicBezTo>
                  <a:cubicBezTo>
                    <a:pt x="1296" y="16"/>
                    <a:pt x="1416" y="8"/>
                    <a:pt x="1536" y="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25" name="Text Box 60"/>
            <p:cNvSpPr txBox="1">
              <a:spLocks noChangeArrowheads="1"/>
            </p:cNvSpPr>
            <p:nvPr/>
          </p:nvSpPr>
          <p:spPr bwMode="auto">
            <a:xfrm>
              <a:off x="4464" y="2401"/>
              <a:ext cx="5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Current</a:t>
              </a:r>
            </a:p>
          </p:txBody>
        </p:sp>
      </p:grpSp>
      <p:sp>
        <p:nvSpPr>
          <p:cNvPr id="126" name="Freeform 61"/>
          <p:cNvSpPr>
            <a:spLocks/>
          </p:cNvSpPr>
          <p:nvPr/>
        </p:nvSpPr>
        <p:spPr bwMode="auto">
          <a:xfrm>
            <a:off x="2103120" y="2731008"/>
            <a:ext cx="10668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144"/>
              </a:cxn>
              <a:cxn ang="0">
                <a:pos x="576" y="144"/>
              </a:cxn>
              <a:cxn ang="0">
                <a:pos x="576" y="0"/>
              </a:cxn>
              <a:cxn ang="0">
                <a:pos x="672" y="0"/>
              </a:cxn>
              <a:cxn ang="0">
                <a:pos x="672" y="240"/>
              </a:cxn>
              <a:cxn ang="0">
                <a:pos x="0" y="240"/>
              </a:cxn>
            </a:cxnLst>
            <a:rect l="0" t="0" r="r" b="b"/>
            <a:pathLst>
              <a:path w="672" h="240">
                <a:moveTo>
                  <a:pt x="0" y="240"/>
                </a:moveTo>
                <a:lnTo>
                  <a:pt x="0" y="144"/>
                </a:lnTo>
                <a:lnTo>
                  <a:pt x="576" y="144"/>
                </a:lnTo>
                <a:lnTo>
                  <a:pt x="576" y="0"/>
                </a:lnTo>
                <a:lnTo>
                  <a:pt x="672" y="0"/>
                </a:lnTo>
                <a:lnTo>
                  <a:pt x="672" y="240"/>
                </a:lnTo>
                <a:lnTo>
                  <a:pt x="0" y="2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7" name="Freeform 62"/>
          <p:cNvSpPr>
            <a:spLocks/>
          </p:cNvSpPr>
          <p:nvPr/>
        </p:nvSpPr>
        <p:spPr bwMode="auto">
          <a:xfrm>
            <a:off x="3703320" y="2731008"/>
            <a:ext cx="9906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  <a:cxn ang="0">
                <a:pos x="96" y="144"/>
              </a:cxn>
              <a:cxn ang="0">
                <a:pos x="624" y="144"/>
              </a:cxn>
              <a:cxn ang="0">
                <a:pos x="624" y="240"/>
              </a:cxn>
              <a:cxn ang="0">
                <a:pos x="0" y="240"/>
              </a:cxn>
            </a:cxnLst>
            <a:rect l="0" t="0" r="r" b="b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  <a:lnTo>
                  <a:pt x="96" y="144"/>
                </a:lnTo>
                <a:lnTo>
                  <a:pt x="624" y="144"/>
                </a:lnTo>
                <a:lnTo>
                  <a:pt x="624" y="240"/>
                </a:lnTo>
                <a:lnTo>
                  <a:pt x="0" y="2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280590" name="Group 280589"/>
          <p:cNvGrpSpPr/>
          <p:nvPr/>
        </p:nvGrpSpPr>
        <p:grpSpPr>
          <a:xfrm>
            <a:off x="8974689" y="3269233"/>
            <a:ext cx="1363218" cy="1075944"/>
            <a:chOff x="7450689" y="3452113"/>
            <a:chExt cx="1363218" cy="1075944"/>
          </a:xfrm>
        </p:grpSpPr>
        <p:cxnSp>
          <p:nvCxnSpPr>
            <p:cNvPr id="6" name="Elbow Connector 5"/>
            <p:cNvCxnSpPr>
              <a:stCxn id="112" idx="0"/>
              <a:endCxn id="132" idx="0"/>
            </p:cNvCxnSpPr>
            <p:nvPr/>
          </p:nvCxnSpPr>
          <p:spPr>
            <a:xfrm rot="16200000" flipH="1">
              <a:off x="7849885" y="3052917"/>
              <a:ext cx="247308" cy="1045700"/>
            </a:xfrm>
            <a:prstGeom prst="bentConnector3">
              <a:avLst>
                <a:gd name="adj1" fmla="val -92435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45"/>
            <p:cNvSpPr>
              <a:spLocks noChangeArrowheads="1"/>
            </p:cNvSpPr>
            <p:nvPr/>
          </p:nvSpPr>
          <p:spPr bwMode="auto">
            <a:xfrm>
              <a:off x="8301171" y="3699421"/>
              <a:ext cx="390436" cy="104103"/>
            </a:xfrm>
            <a:prstGeom prst="rect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280587" name="Group 280586"/>
            <p:cNvGrpSpPr/>
            <p:nvPr/>
          </p:nvGrpSpPr>
          <p:grpSpPr>
            <a:xfrm>
              <a:off x="8348634" y="4389945"/>
              <a:ext cx="295510" cy="138112"/>
              <a:chOff x="8367595" y="4392549"/>
              <a:chExt cx="295510" cy="138112"/>
            </a:xfrm>
          </p:grpSpPr>
          <p:cxnSp>
            <p:nvCxnSpPr>
              <p:cNvPr id="280585" name="Straight Connector 280584"/>
              <p:cNvCxnSpPr/>
              <p:nvPr/>
            </p:nvCxnSpPr>
            <p:spPr>
              <a:xfrm>
                <a:off x="8367595" y="4392549"/>
                <a:ext cx="2955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404340" y="4459224"/>
                <a:ext cx="2220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458384" y="4530661"/>
                <a:ext cx="1139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0589" name="Straight Arrow Connector 280588"/>
            <p:cNvCxnSpPr>
              <a:stCxn id="132" idx="2"/>
            </p:cNvCxnSpPr>
            <p:nvPr/>
          </p:nvCxnSpPr>
          <p:spPr>
            <a:xfrm>
              <a:off x="8496389" y="3803524"/>
              <a:ext cx="0" cy="5864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45"/>
            <p:cNvSpPr>
              <a:spLocks noChangeArrowheads="1"/>
            </p:cNvSpPr>
            <p:nvPr/>
          </p:nvSpPr>
          <p:spPr bwMode="auto">
            <a:xfrm>
              <a:off x="8661507" y="3651757"/>
              <a:ext cx="152400" cy="1898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44" name="Rectangle 45"/>
            <p:cNvSpPr>
              <a:spLocks noChangeArrowheads="1"/>
            </p:cNvSpPr>
            <p:nvPr/>
          </p:nvSpPr>
          <p:spPr bwMode="auto">
            <a:xfrm>
              <a:off x="8178281" y="3651757"/>
              <a:ext cx="152400" cy="1898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9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9167 -2.5925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16667 -2.59259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Power: The Basics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43792"/>
                <a:ext cx="8423910" cy="463317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100" b="1" dirty="0"/>
                  <a:t>Static Power</a:t>
                </a:r>
              </a:p>
              <a:p>
                <a:pPr lvl="1"/>
                <a:r>
                  <a:rPr lang="en-US" dirty="0"/>
                  <a:t>Current leaking from a transistor even if doing nothing (steady, constant energy cost)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4800"/>
                  </a:spcBef>
                </a:pPr>
                <a:r>
                  <a:rPr lang="en-US" sz="3100" dirty="0">
                    <a:solidFill>
                      <a:srgbClr val="0070C0"/>
                    </a:solidFill>
                  </a:rPr>
                  <a:t>Static Power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70C0"/>
                    </a:solidFill>
                  </a:rPr>
                  <a:t>  </a:t>
                </a:r>
                <a:r>
                  <a:rPr lang="en-US" sz="3100" dirty="0"/>
                  <a:t>and</a:t>
                </a:r>
                <a:r>
                  <a:rPr lang="en-US" sz="31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100" dirty="0">
                    <a:solidFill>
                      <a:srgbClr val="0070C0"/>
                    </a:solidFill>
                  </a:rPr>
                  <a:t>  </a:t>
                </a:r>
                <a:r>
                  <a:rPr lang="en-US" sz="3100" dirty="0"/>
                  <a:t>and</a:t>
                </a:r>
                <a:r>
                  <a:rPr lang="en-US" sz="31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1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This is a first-order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: some positive constants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Threshold Voltage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Temperature</a:t>
                </a:r>
              </a:p>
              <a:p>
                <a:pPr lvl="1"/>
                <a:r>
                  <a:rPr lang="en-US" dirty="0"/>
                  <a:t>About 30-50% of processor power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43792"/>
                <a:ext cx="8423910" cy="4633171"/>
              </a:xfrm>
              <a:blipFill>
                <a:blip r:embed="rId3"/>
                <a:stretch>
                  <a:fillRect l="-904" t="-3014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22098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82600" indent="-482600" defTabSz="479425">
              <a:lnSpc>
                <a:spcPct val="90000"/>
              </a:lnSpc>
              <a:spcBef>
                <a:spcPct val="30000"/>
              </a:spcBef>
              <a:buClr>
                <a:srgbClr val="009900"/>
              </a:buClr>
              <a:buSzPct val="100000"/>
              <a:buFontTx/>
              <a:buChar char="•"/>
            </a:pPr>
            <a:endParaRPr lang="en-US" b="1" dirty="0"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7088" y="3062301"/>
            <a:ext cx="1066800" cy="533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5657088" y="3595701"/>
            <a:ext cx="25908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288"/>
              </a:cxn>
              <a:cxn ang="0">
                <a:pos x="1008" y="288"/>
              </a:cxn>
              <a:cxn ang="0">
                <a:pos x="1008" y="0"/>
              </a:cxn>
              <a:cxn ang="0">
                <a:pos x="1632" y="0"/>
              </a:cxn>
              <a:cxn ang="0">
                <a:pos x="1632" y="96"/>
              </a:cxn>
              <a:cxn ang="0">
                <a:pos x="1104" y="96"/>
              </a:cxn>
              <a:cxn ang="0">
                <a:pos x="1104" y="384"/>
              </a:cxn>
              <a:cxn ang="0">
                <a:pos x="576" y="384"/>
              </a:cxn>
              <a:cxn ang="0">
                <a:pos x="576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1632" h="384">
                <a:moveTo>
                  <a:pt x="0" y="0"/>
                </a:moveTo>
                <a:lnTo>
                  <a:pt x="672" y="0"/>
                </a:lnTo>
                <a:lnTo>
                  <a:pt x="672" y="288"/>
                </a:lnTo>
                <a:lnTo>
                  <a:pt x="1008" y="288"/>
                </a:lnTo>
                <a:lnTo>
                  <a:pt x="1008" y="0"/>
                </a:lnTo>
                <a:lnTo>
                  <a:pt x="1632" y="0"/>
                </a:lnTo>
                <a:lnTo>
                  <a:pt x="1632" y="96"/>
                </a:lnTo>
                <a:lnTo>
                  <a:pt x="1104" y="96"/>
                </a:lnTo>
                <a:lnTo>
                  <a:pt x="1104" y="384"/>
                </a:lnTo>
                <a:lnTo>
                  <a:pt x="576" y="384"/>
                </a:lnTo>
                <a:lnTo>
                  <a:pt x="576" y="96"/>
                </a:lnTo>
                <a:lnTo>
                  <a:pt x="0" y="96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6266688" y="2300301"/>
            <a:ext cx="1447800" cy="1752600"/>
            <a:chOff x="1152" y="1440"/>
            <a:chExt cx="912" cy="110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440" y="1536"/>
              <a:ext cx="336" cy="100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440" y="249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440" y="244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440" y="240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1440" y="163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1440" y="168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1440" y="172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440" y="177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1440" y="182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440" y="187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440" y="192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440" y="196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440" y="201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1440" y="206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440" y="211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1440" y="216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1440" y="220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1440" y="225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1440" y="23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1440" y="235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1152" y="1440"/>
              <a:ext cx="91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344" y="1488"/>
              <a:ext cx="52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33" name="Freeform 28"/>
          <p:cNvSpPr>
            <a:spLocks/>
          </p:cNvSpPr>
          <p:nvPr/>
        </p:nvSpPr>
        <p:spPr bwMode="auto">
          <a:xfrm>
            <a:off x="5657088" y="2681301"/>
            <a:ext cx="10668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144"/>
              </a:cxn>
              <a:cxn ang="0">
                <a:pos x="576" y="144"/>
              </a:cxn>
              <a:cxn ang="0">
                <a:pos x="576" y="0"/>
              </a:cxn>
              <a:cxn ang="0">
                <a:pos x="672" y="0"/>
              </a:cxn>
              <a:cxn ang="0">
                <a:pos x="672" y="240"/>
              </a:cxn>
              <a:cxn ang="0">
                <a:pos x="0" y="240"/>
              </a:cxn>
            </a:cxnLst>
            <a:rect l="0" t="0" r="r" b="b"/>
            <a:pathLst>
              <a:path w="672" h="240">
                <a:moveTo>
                  <a:pt x="0" y="240"/>
                </a:moveTo>
                <a:lnTo>
                  <a:pt x="0" y="144"/>
                </a:lnTo>
                <a:lnTo>
                  <a:pt x="576" y="144"/>
                </a:lnTo>
                <a:lnTo>
                  <a:pt x="576" y="0"/>
                </a:lnTo>
                <a:lnTo>
                  <a:pt x="672" y="0"/>
                </a:lnTo>
                <a:lnTo>
                  <a:pt x="672" y="240"/>
                </a:lnTo>
                <a:lnTo>
                  <a:pt x="0" y="2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7257288" y="2681301"/>
            <a:ext cx="9906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  <a:cxn ang="0">
                <a:pos x="96" y="144"/>
              </a:cxn>
              <a:cxn ang="0">
                <a:pos x="624" y="144"/>
              </a:cxn>
              <a:cxn ang="0">
                <a:pos x="624" y="240"/>
              </a:cxn>
              <a:cxn ang="0">
                <a:pos x="0" y="240"/>
              </a:cxn>
            </a:cxnLst>
            <a:rect l="0" t="0" r="r" b="b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  <a:lnTo>
                  <a:pt x="96" y="144"/>
                </a:lnTo>
                <a:lnTo>
                  <a:pt x="624" y="144"/>
                </a:lnTo>
                <a:lnTo>
                  <a:pt x="624" y="240"/>
                </a:lnTo>
                <a:lnTo>
                  <a:pt x="0" y="2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6723888" y="2605101"/>
            <a:ext cx="76200" cy="6096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48" y="0"/>
              </a:cxn>
              <a:cxn ang="0">
                <a:pos x="48" y="240"/>
              </a:cxn>
              <a:cxn ang="0">
                <a:pos x="0" y="336"/>
              </a:cxn>
            </a:cxnLst>
            <a:rect l="0" t="0" r="r" b="b"/>
            <a:pathLst>
              <a:path w="48" h="336">
                <a:moveTo>
                  <a:pt x="0" y="336"/>
                </a:moveTo>
                <a:lnTo>
                  <a:pt x="0" y="0"/>
                </a:lnTo>
                <a:lnTo>
                  <a:pt x="48" y="0"/>
                </a:lnTo>
                <a:lnTo>
                  <a:pt x="48" y="240"/>
                </a:lnTo>
                <a:lnTo>
                  <a:pt x="0" y="336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5580888" y="2605101"/>
            <a:ext cx="1143000" cy="1676400"/>
            <a:chOff x="1968" y="1632"/>
            <a:chExt cx="720" cy="1056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016" y="1632"/>
              <a:ext cx="672" cy="192"/>
            </a:xfrm>
            <a:custGeom>
              <a:avLst/>
              <a:gdLst/>
              <a:ahLst/>
              <a:cxnLst>
                <a:cxn ang="0">
                  <a:pos x="672" y="48"/>
                </a:cxn>
                <a:cxn ang="0">
                  <a:pos x="576" y="48"/>
                </a:cxn>
                <a:cxn ang="0">
                  <a:pos x="576" y="192"/>
                </a:cxn>
                <a:cxn ang="0">
                  <a:pos x="0" y="192"/>
                </a:cxn>
                <a:cxn ang="0">
                  <a:pos x="0" y="144"/>
                </a:cxn>
                <a:cxn ang="0">
                  <a:pos x="528" y="144"/>
                </a:cxn>
                <a:cxn ang="0">
                  <a:pos x="528" y="0"/>
                </a:cxn>
                <a:cxn ang="0">
                  <a:pos x="672" y="0"/>
                </a:cxn>
                <a:cxn ang="0">
                  <a:pos x="672" y="48"/>
                </a:cxn>
              </a:cxnLst>
              <a:rect l="0" t="0" r="r" b="b"/>
              <a:pathLst>
                <a:path w="672" h="192">
                  <a:moveTo>
                    <a:pt x="672" y="48"/>
                  </a:moveTo>
                  <a:lnTo>
                    <a:pt x="576" y="48"/>
                  </a:lnTo>
                  <a:lnTo>
                    <a:pt x="576" y="192"/>
                  </a:lnTo>
                  <a:lnTo>
                    <a:pt x="0" y="192"/>
                  </a:lnTo>
                  <a:lnTo>
                    <a:pt x="0" y="144"/>
                  </a:lnTo>
                  <a:lnTo>
                    <a:pt x="528" y="144"/>
                  </a:lnTo>
                  <a:lnTo>
                    <a:pt x="528" y="0"/>
                  </a:lnTo>
                  <a:lnTo>
                    <a:pt x="672" y="0"/>
                  </a:lnTo>
                  <a:lnTo>
                    <a:pt x="672" y="4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1968" y="1824"/>
              <a:ext cx="48" cy="144"/>
              <a:chOff x="3504" y="2784"/>
              <a:chExt cx="48" cy="144"/>
            </a:xfrm>
          </p:grpSpPr>
          <p:sp>
            <p:nvSpPr>
              <p:cNvPr id="54" name="AutoShape 34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1968" y="2016"/>
              <a:ext cx="48" cy="144"/>
              <a:chOff x="3504" y="2784"/>
              <a:chExt cx="48" cy="144"/>
            </a:xfrm>
          </p:grpSpPr>
          <p:sp>
            <p:nvSpPr>
              <p:cNvPr id="52" name="AutoShape 37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53" name="Oval 38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968" y="2256"/>
              <a:ext cx="48" cy="144"/>
              <a:chOff x="3504" y="2784"/>
              <a:chExt cx="48" cy="144"/>
            </a:xfrm>
          </p:grpSpPr>
          <p:sp>
            <p:nvSpPr>
              <p:cNvPr id="50" name="AutoShape 40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51" name="Oval 41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1968" y="2544"/>
              <a:ext cx="48" cy="144"/>
              <a:chOff x="3504" y="2784"/>
              <a:chExt cx="48" cy="144"/>
            </a:xfrm>
          </p:grpSpPr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</p:grp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7902243" y="2911491"/>
            <a:ext cx="2789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Channel Leakage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Sub-threshold Conductance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4742688" y="2454290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Gate Leakage</a:t>
            </a:r>
          </a:p>
        </p:txBody>
      </p:sp>
      <p:grpSp>
        <p:nvGrpSpPr>
          <p:cNvPr id="58" name="Group 53"/>
          <p:cNvGrpSpPr>
            <a:grpSpLocks/>
          </p:cNvGrpSpPr>
          <p:nvPr/>
        </p:nvGrpSpPr>
        <p:grpSpPr bwMode="auto">
          <a:xfrm>
            <a:off x="6723888" y="3519501"/>
            <a:ext cx="1600200" cy="609600"/>
            <a:chOff x="2688" y="2208"/>
            <a:chExt cx="1008" cy="384"/>
          </a:xfrm>
        </p:grpSpPr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024" y="2208"/>
              <a:ext cx="624" cy="4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60" name="Group 55"/>
            <p:cNvGrpSpPr>
              <a:grpSpLocks/>
            </p:cNvGrpSpPr>
            <p:nvPr/>
          </p:nvGrpSpPr>
          <p:grpSpPr bwMode="auto">
            <a:xfrm>
              <a:off x="3648" y="2256"/>
              <a:ext cx="48" cy="144"/>
              <a:chOff x="3504" y="2784"/>
              <a:chExt cx="48" cy="144"/>
            </a:xfrm>
          </p:grpSpPr>
          <p:sp>
            <p:nvSpPr>
              <p:cNvPr id="74" name="AutoShape 56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75" name="Oval 57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648" y="2448"/>
              <a:ext cx="48" cy="144"/>
              <a:chOff x="3504" y="2784"/>
              <a:chExt cx="48" cy="144"/>
            </a:xfrm>
          </p:grpSpPr>
          <p:sp>
            <p:nvSpPr>
              <p:cNvPr id="72" name="AutoShape 5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73" name="Oval 60"/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48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2688" y="2208"/>
              <a:ext cx="33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336" y="336"/>
                </a:cxn>
                <a:cxn ang="0">
                  <a:pos x="336" y="0"/>
                </a:cxn>
                <a:cxn ang="0">
                  <a:pos x="288" y="0"/>
                </a:cxn>
                <a:cxn ang="0">
                  <a:pos x="288" y="288"/>
                </a:cxn>
                <a:cxn ang="0">
                  <a:pos x="48" y="28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48" y="288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60001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Runaway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Leakage is an exponential function of temperature</a:t>
            </a:r>
          </a:p>
          <a:p>
            <a:r>
              <a:rPr lang="en-US" dirty="0">
                <a:sym typeface="Wingdings" pitchFamily="2" charset="2"/>
              </a:rPr>
              <a:t> Temp leads to  Leakage</a:t>
            </a:r>
          </a:p>
          <a:p>
            <a:r>
              <a:rPr lang="en-US" dirty="0">
                <a:sym typeface="Wingdings" pitchFamily="2" charset="2"/>
              </a:rPr>
              <a:t>Which burns more power</a:t>
            </a:r>
          </a:p>
          <a:p>
            <a:r>
              <a:rPr lang="en-US" dirty="0">
                <a:sym typeface="Wingdings" pitchFamily="2" charset="2"/>
              </a:rPr>
              <a:t>Which leads to  Temp, which leads to…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Positive feedback loop will melt your chip</a:t>
            </a:r>
          </a:p>
        </p:txBody>
      </p:sp>
    </p:spTree>
    <p:extLst>
      <p:ext uri="{BB962C8B-B14F-4D97-AF65-F5344CB8AC3E}">
        <p14:creationId xmlns:p14="http://schemas.microsoft.com/office/powerpoint/2010/main" val="393121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Power Became an Issue?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scaling was great (aka Dennard scaling)</a:t>
            </a:r>
          </a:p>
          <a:p>
            <a:pPr lvl="1"/>
            <a:r>
              <a:rPr lang="en-US" dirty="0"/>
              <a:t>Every new semiconductor generation:</a:t>
            </a:r>
          </a:p>
          <a:p>
            <a:pPr lvl="2"/>
            <a:r>
              <a:rPr lang="en-US" dirty="0"/>
              <a:t>Transistor dimension: x 0.7</a:t>
            </a:r>
          </a:p>
          <a:p>
            <a:pPr lvl="2"/>
            <a:r>
              <a:rPr lang="en-US" dirty="0"/>
              <a:t>Transistor area: x 0.5</a:t>
            </a:r>
          </a:p>
          <a:p>
            <a:pPr lvl="2"/>
            <a:r>
              <a:rPr lang="en-US" dirty="0"/>
              <a:t>C and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: x 0.7</a:t>
            </a:r>
          </a:p>
          <a:p>
            <a:pPr lvl="2"/>
            <a:r>
              <a:rPr lang="en-US" dirty="0"/>
              <a:t>Frequency: 1 / 0.7 = 1.4</a:t>
            </a:r>
          </a:p>
          <a:p>
            <a:pPr lvl="1"/>
            <a:r>
              <a:rPr lang="en-US" dirty="0"/>
              <a:t>Constant dynamic power density</a:t>
            </a:r>
          </a:p>
          <a:p>
            <a:pPr lvl="1"/>
            <a:r>
              <a:rPr lang="en-US" dirty="0"/>
              <a:t>In those good old days, leakage was not a big deal</a:t>
            </a:r>
          </a:p>
          <a:p>
            <a:pPr lvl="1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6306847"/>
            <a:ext cx="9144000" cy="528349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40% faster and 2x more transistors at same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464152" y="2708920"/>
                <a:ext cx="2690032" cy="971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Dynamic Power: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𝑑𝑑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𝐴𝑓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2708920"/>
                <a:ext cx="2690032" cy="971292"/>
              </a:xfrm>
              <a:prstGeom prst="rect">
                <a:avLst/>
              </a:prstGeom>
              <a:blipFill>
                <a:blip r:embed="rId2"/>
                <a:stretch>
                  <a:fillRect l="-5189" t="-5128" r="-3302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0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76600" y="3681562"/>
            <a:ext cx="5562600" cy="1150937"/>
            <a:chOff x="1104" y="2487"/>
            <a:chExt cx="3504" cy="725"/>
          </a:xfrm>
        </p:grpSpPr>
        <p:sp>
          <p:nvSpPr>
            <p:cNvPr id="1056" name="Rectangle 5"/>
            <p:cNvSpPr>
              <a:spLocks noChangeArrowheads="1"/>
            </p:cNvSpPr>
            <p:nvPr/>
          </p:nvSpPr>
          <p:spPr bwMode="auto">
            <a:xfrm>
              <a:off x="1108" y="2836"/>
              <a:ext cx="350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r>
                <a:rPr lang="en-US" sz="2800" dirty="0">
                  <a:latin typeface="Arial" charset="0"/>
                </a:rPr>
                <a:t> 1</a:t>
              </a:r>
            </a:p>
          </p:txBody>
        </p:sp>
        <p:sp>
          <p:nvSpPr>
            <p:cNvPr id="1057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Rectangle 7"/>
            <p:cNvSpPr>
              <a:spLocks noChangeArrowheads="1"/>
            </p:cNvSpPr>
            <p:nvPr/>
          </p:nvSpPr>
          <p:spPr bwMode="auto">
            <a:xfrm>
              <a:off x="2535" y="2487"/>
              <a:ext cx="55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dirty="0">
                  <a:latin typeface="Arial" charset="0"/>
                </a:rPr>
                <a:t>time</a:t>
              </a:r>
              <a:r>
                <a:rPr lang="en-US" baseline="-25000" dirty="0">
                  <a:latin typeface="Arial" charset="0"/>
                </a:rPr>
                <a:t>orig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440861" y="3687131"/>
            <a:ext cx="7620000" cy="2546350"/>
            <a:chOff x="576" y="2487"/>
            <a:chExt cx="4800" cy="1604"/>
          </a:xfrm>
        </p:grpSpPr>
        <p:sp>
          <p:nvSpPr>
            <p:cNvPr id="1050" name="Rectangle 48"/>
            <p:cNvSpPr>
              <a:spLocks noChangeArrowheads="1"/>
            </p:cNvSpPr>
            <p:nvPr/>
          </p:nvSpPr>
          <p:spPr bwMode="auto">
            <a:xfrm>
              <a:off x="576" y="2496"/>
              <a:ext cx="4800" cy="15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1104" y="2487"/>
              <a:ext cx="3504" cy="725"/>
              <a:chOff x="1104" y="2487"/>
              <a:chExt cx="3504" cy="725"/>
            </a:xfrm>
          </p:grpSpPr>
          <p:sp>
            <p:nvSpPr>
              <p:cNvPr id="1052" name="Rectangle 50"/>
              <p:cNvSpPr>
                <a:spLocks noChangeArrowheads="1"/>
              </p:cNvSpPr>
              <p:nvPr/>
            </p:nvSpPr>
            <p:spPr bwMode="auto">
              <a:xfrm>
                <a:off x="1728" y="2836"/>
                <a:ext cx="2876" cy="37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</a:rPr>
                  <a:t>f</a:t>
                </a:r>
                <a:endParaRPr lang="en-US" sz="2800" baseline="-25000" dirty="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1053" name="Rectangle 51"/>
              <p:cNvSpPr>
                <a:spLocks noChangeArrowheads="1"/>
              </p:cNvSpPr>
              <p:nvPr/>
            </p:nvSpPr>
            <p:spPr bwMode="auto">
              <a:xfrm>
                <a:off x="1108" y="2836"/>
                <a:ext cx="62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r>
                  <a:rPr lang="en-US" sz="2800" dirty="0">
                    <a:latin typeface="Arial" charset="0"/>
                  </a:rPr>
                  <a:t>(1 - 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</a:rPr>
                  <a:t>f</a:t>
                </a:r>
                <a:r>
                  <a:rPr lang="en-US" sz="2800" dirty="0">
                    <a:latin typeface="Arial" charset="0"/>
                  </a:rPr>
                  <a:t>)</a:t>
                </a:r>
              </a:p>
            </p:txBody>
          </p:sp>
          <p:sp>
            <p:nvSpPr>
              <p:cNvPr id="1054" name="Line 52"/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5" name="Rectangle 53"/>
              <p:cNvSpPr>
                <a:spLocks noChangeArrowheads="1"/>
              </p:cNvSpPr>
              <p:nvPr/>
            </p:nvSpPr>
            <p:spPr bwMode="auto">
              <a:xfrm>
                <a:off x="2535" y="2487"/>
                <a:ext cx="55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dirty="0">
                    <a:latin typeface="Arial" charset="0"/>
                  </a:rPr>
                  <a:t>time</a:t>
                </a:r>
                <a:r>
                  <a:rPr lang="en-US" baseline="-25000" dirty="0">
                    <a:latin typeface="Arial" charset="0"/>
                  </a:rPr>
                  <a:t>orig</a:t>
                </a:r>
              </a:p>
            </p:txBody>
          </p:sp>
        </p:grp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590800" y="3706104"/>
            <a:ext cx="7391400" cy="2484437"/>
            <a:chOff x="672" y="2487"/>
            <a:chExt cx="4656" cy="1565"/>
          </a:xfrm>
        </p:grpSpPr>
        <p:sp>
          <p:nvSpPr>
            <p:cNvPr id="1040" name="Rectangle 60"/>
            <p:cNvSpPr>
              <a:spLocks noChangeArrowheads="1"/>
            </p:cNvSpPr>
            <p:nvPr/>
          </p:nvSpPr>
          <p:spPr bwMode="auto">
            <a:xfrm>
              <a:off x="672" y="2496"/>
              <a:ext cx="4656" cy="15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1104" y="2487"/>
              <a:ext cx="3504" cy="725"/>
              <a:chOff x="1104" y="2487"/>
              <a:chExt cx="3504" cy="725"/>
            </a:xfrm>
          </p:grpSpPr>
          <p:sp>
            <p:nvSpPr>
              <p:cNvPr id="1042" name="Rectangle 62"/>
              <p:cNvSpPr>
                <a:spLocks noChangeArrowheads="1"/>
              </p:cNvSpPr>
              <p:nvPr/>
            </p:nvSpPr>
            <p:spPr bwMode="auto">
              <a:xfrm>
                <a:off x="4032" y="2836"/>
                <a:ext cx="572" cy="37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</a:rPr>
                  <a:t>f</a:t>
                </a:r>
                <a:endParaRPr lang="en-US" sz="2800" baseline="-25000" dirty="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1043" name="Rectangle 63"/>
              <p:cNvSpPr>
                <a:spLocks noChangeArrowheads="1"/>
              </p:cNvSpPr>
              <p:nvPr/>
            </p:nvSpPr>
            <p:spPr bwMode="auto">
              <a:xfrm>
                <a:off x="1108" y="2836"/>
                <a:ext cx="2924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r>
                  <a:rPr lang="en-US" sz="2800" dirty="0">
                    <a:latin typeface="Arial" charset="0"/>
                  </a:rPr>
                  <a:t>(1 - 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</a:rPr>
                  <a:t>f</a:t>
                </a:r>
                <a:r>
                  <a:rPr lang="en-US" sz="2800" dirty="0">
                    <a:latin typeface="Arial" charset="0"/>
                  </a:rPr>
                  <a:t>)</a:t>
                </a:r>
              </a:p>
            </p:txBody>
          </p:sp>
          <p:sp>
            <p:nvSpPr>
              <p:cNvPr id="1044" name="Line 64"/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5" name="Rectangle 65"/>
              <p:cNvSpPr>
                <a:spLocks noChangeArrowheads="1"/>
              </p:cNvSpPr>
              <p:nvPr/>
            </p:nvSpPr>
            <p:spPr bwMode="auto">
              <a:xfrm>
                <a:off x="2535" y="2487"/>
                <a:ext cx="55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dirty="0">
                    <a:latin typeface="Arial" charset="0"/>
                  </a:rPr>
                  <a:t>time</a:t>
                </a:r>
                <a:r>
                  <a:rPr lang="en-US" baseline="-25000" dirty="0">
                    <a:latin typeface="Arial" charset="0"/>
                  </a:rPr>
                  <a:t>orig</a:t>
                </a:r>
              </a:p>
            </p:txBody>
          </p:sp>
        </p:grp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i="1" u="sng" dirty="0"/>
              <a:t>Amdahl’s Law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idx="1"/>
          </p:nvPr>
        </p:nvSpPr>
        <p:spPr>
          <a:xfrm>
            <a:off x="2201863" y="1359024"/>
            <a:ext cx="7998593" cy="2286000"/>
          </a:xfrm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i="1" u="sng" dirty="0"/>
              <a:t>Speedup</a:t>
            </a:r>
            <a:r>
              <a:rPr lang="en-US" dirty="0"/>
              <a:t> = time</a:t>
            </a:r>
            <a:r>
              <a:rPr lang="en-US" baseline="-25000" dirty="0"/>
              <a:t>without enhancement </a:t>
            </a:r>
            <a:r>
              <a:rPr lang="en-US" dirty="0"/>
              <a:t>/ time</a:t>
            </a:r>
            <a:r>
              <a:rPr lang="en-US" baseline="-25000" dirty="0"/>
              <a:t>with enhancement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An enhancement speeds up fraction </a:t>
            </a:r>
            <a:r>
              <a:rPr lang="en-US" dirty="0">
                <a:solidFill>
                  <a:schemeClr val="accent1"/>
                </a:solidFill>
              </a:rPr>
              <a:t>f </a:t>
            </a:r>
            <a:r>
              <a:rPr lang="en-US" dirty="0"/>
              <a:t>of a task by factor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  <a:p>
            <a:pPr>
              <a:buFontTx/>
              <a:buNone/>
            </a:pPr>
            <a:r>
              <a:rPr lang="en-US" dirty="0"/>
              <a:t>		time</a:t>
            </a:r>
            <a:r>
              <a:rPr lang="en-US" baseline="-25000" dirty="0"/>
              <a:t>new </a:t>
            </a:r>
            <a:r>
              <a:rPr lang="en-US" dirty="0"/>
              <a:t>= time</a:t>
            </a:r>
            <a:r>
              <a:rPr lang="en-US" baseline="-25000" dirty="0"/>
              <a:t>orig</a:t>
            </a:r>
            <a:r>
              <a:rPr lang="en-US" dirty="0">
                <a:cs typeface="Arial" charset="0"/>
              </a:rPr>
              <a:t>·( </a:t>
            </a:r>
            <a:r>
              <a:rPr lang="en-US" dirty="0"/>
              <a:t>(1-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) +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S 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/>
              <a:t>S</a:t>
            </a:r>
            <a:r>
              <a:rPr lang="en-US" baseline="-25000" dirty="0"/>
              <a:t>overall</a:t>
            </a:r>
            <a:r>
              <a:rPr lang="en-US" dirty="0"/>
              <a:t> = 1 / ( </a:t>
            </a:r>
            <a:r>
              <a:rPr lang="en-US" dirty="0">
                <a:cs typeface="Arial" charset="0"/>
              </a:rPr>
              <a:t>(1-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en-US" dirty="0">
                <a:cs typeface="Arial" charset="0"/>
              </a:rPr>
              <a:t>)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+ 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en-US" dirty="0">
                <a:cs typeface="Arial" charset="0"/>
              </a:rPr>
              <a:t>/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276600" y="4995248"/>
            <a:ext cx="3276600" cy="1152525"/>
            <a:chOff x="1104" y="3312"/>
            <a:chExt cx="2064" cy="726"/>
          </a:xfrm>
        </p:grpSpPr>
        <p:sp>
          <p:nvSpPr>
            <p:cNvPr id="1046" name="Rectangle 55"/>
            <p:cNvSpPr>
              <a:spLocks noChangeArrowheads="1"/>
            </p:cNvSpPr>
            <p:nvPr/>
          </p:nvSpPr>
          <p:spPr bwMode="auto">
            <a:xfrm>
              <a:off x="1108" y="3661"/>
              <a:ext cx="62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r>
                <a:rPr lang="en-US" sz="2800" dirty="0">
                  <a:latin typeface="Arial" charset="0"/>
                </a:rPr>
                <a:t>(1 - </a:t>
              </a:r>
              <a:r>
                <a:rPr lang="en-US" sz="2800" dirty="0">
                  <a:solidFill>
                    <a:schemeClr val="accent1"/>
                  </a:solidFill>
                  <a:latin typeface="Arial" charset="0"/>
                </a:rPr>
                <a:t>f</a:t>
              </a:r>
              <a:r>
                <a:rPr lang="en-US" sz="2800" dirty="0">
                  <a:latin typeface="Arial" charset="0"/>
                </a:rPr>
                <a:t>)</a:t>
              </a:r>
            </a:p>
          </p:txBody>
        </p:sp>
        <p:sp>
          <p:nvSpPr>
            <p:cNvPr id="1047" name="Line 56"/>
            <p:cNvSpPr>
              <a:spLocks noChangeShapeType="1"/>
            </p:cNvSpPr>
            <p:nvPr/>
          </p:nvSpPr>
          <p:spPr bwMode="auto">
            <a:xfrm flipV="1">
              <a:off x="1104" y="360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8" name="Rectangle 57"/>
            <p:cNvSpPr>
              <a:spLocks noChangeArrowheads="1"/>
            </p:cNvSpPr>
            <p:nvPr/>
          </p:nvSpPr>
          <p:spPr bwMode="auto">
            <a:xfrm>
              <a:off x="2535" y="3312"/>
              <a:ext cx="5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dirty="0">
                  <a:latin typeface="Arial" charset="0"/>
                </a:rPr>
                <a:t>time</a:t>
              </a:r>
              <a:r>
                <a:rPr lang="en-US" baseline="-25000" dirty="0">
                  <a:latin typeface="Arial" charset="0"/>
                </a:rPr>
                <a:t>new</a:t>
              </a:r>
            </a:p>
          </p:txBody>
        </p:sp>
        <p:sp>
          <p:nvSpPr>
            <p:cNvPr id="1049" name="Rectangle 58"/>
            <p:cNvSpPr>
              <a:spLocks noChangeArrowheads="1"/>
            </p:cNvSpPr>
            <p:nvPr/>
          </p:nvSpPr>
          <p:spPr bwMode="auto">
            <a:xfrm>
              <a:off x="1728" y="3662"/>
              <a:ext cx="1440" cy="37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dirty="0">
                  <a:solidFill>
                    <a:schemeClr val="accent1"/>
                  </a:solidFill>
                  <a:latin typeface="Arial" charset="0"/>
                </a:rPr>
                <a:t>f/S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3276600" y="4991248"/>
            <a:ext cx="5105400" cy="1150938"/>
            <a:chOff x="1104" y="3312"/>
            <a:chExt cx="3216" cy="725"/>
          </a:xfrm>
        </p:grpSpPr>
        <p:sp>
          <p:nvSpPr>
            <p:cNvPr id="1036" name="Rectangle 67"/>
            <p:cNvSpPr>
              <a:spLocks noChangeArrowheads="1"/>
            </p:cNvSpPr>
            <p:nvPr/>
          </p:nvSpPr>
          <p:spPr bwMode="auto">
            <a:xfrm>
              <a:off x="1108" y="3661"/>
              <a:ext cx="2924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r>
                <a:rPr lang="en-US" sz="2800" dirty="0">
                  <a:latin typeface="Arial" charset="0"/>
                </a:rPr>
                <a:t>(1 - </a:t>
              </a:r>
              <a:r>
                <a:rPr lang="en-US" sz="2800" dirty="0">
                  <a:solidFill>
                    <a:schemeClr val="accent1"/>
                  </a:solidFill>
                  <a:latin typeface="Arial" charset="0"/>
                </a:rPr>
                <a:t>f</a:t>
              </a:r>
              <a:r>
                <a:rPr lang="en-US" sz="2800" dirty="0">
                  <a:latin typeface="Arial" charset="0"/>
                </a:rPr>
                <a:t>)</a:t>
              </a:r>
            </a:p>
          </p:txBody>
        </p:sp>
        <p:sp>
          <p:nvSpPr>
            <p:cNvPr id="1037" name="Line 68"/>
            <p:cNvSpPr>
              <a:spLocks noChangeShapeType="1"/>
            </p:cNvSpPr>
            <p:nvPr/>
          </p:nvSpPr>
          <p:spPr bwMode="auto">
            <a:xfrm flipV="1">
              <a:off x="1104" y="3600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Rectangle 69"/>
            <p:cNvSpPr>
              <a:spLocks noChangeArrowheads="1"/>
            </p:cNvSpPr>
            <p:nvPr/>
          </p:nvSpPr>
          <p:spPr bwMode="auto">
            <a:xfrm>
              <a:off x="2535" y="3312"/>
              <a:ext cx="5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dirty="0">
                  <a:latin typeface="Arial" charset="0"/>
                </a:rPr>
                <a:t>time</a:t>
              </a:r>
              <a:r>
                <a:rPr lang="en-US" baseline="-25000" dirty="0">
                  <a:latin typeface="Arial" charset="0"/>
                </a:rPr>
                <a:t>new</a:t>
              </a:r>
            </a:p>
          </p:txBody>
        </p:sp>
        <p:sp>
          <p:nvSpPr>
            <p:cNvPr id="1039" name="Rectangle 70"/>
            <p:cNvSpPr>
              <a:spLocks noChangeArrowheads="1"/>
            </p:cNvSpPr>
            <p:nvPr/>
          </p:nvSpPr>
          <p:spPr bwMode="auto">
            <a:xfrm>
              <a:off x="4032" y="3661"/>
              <a:ext cx="288" cy="37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accent1"/>
                  </a:solidFill>
                  <a:latin typeface="Arial" charset="0"/>
                </a:rPr>
                <a:t>f/S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206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Power Became an Issue?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43792"/>
            <a:ext cx="8263830" cy="4633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Recent reality: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does not decrease much</a:t>
            </a:r>
          </a:p>
          <a:p>
            <a:pPr lvl="1"/>
            <a:r>
              <a:rPr lang="en-US" dirty="0"/>
              <a:t>Switching speed is roughly proportional to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- V</a:t>
            </a:r>
            <a:r>
              <a:rPr lang="en-US" baseline="-25000" dirty="0"/>
              <a:t>th</a:t>
            </a:r>
            <a:endParaRPr lang="en-US" dirty="0"/>
          </a:p>
          <a:p>
            <a:pPr lvl="2"/>
            <a:r>
              <a:rPr lang="en-US" dirty="0"/>
              <a:t>If too close to threshold voltage (V</a:t>
            </a:r>
            <a:r>
              <a:rPr lang="en-US" baseline="-25000" dirty="0"/>
              <a:t>th</a:t>
            </a:r>
            <a:r>
              <a:rPr lang="en-US" dirty="0"/>
              <a:t>) → slow transistor</a:t>
            </a:r>
          </a:p>
          <a:p>
            <a:pPr lvl="2"/>
            <a:r>
              <a:rPr lang="en-US" dirty="0"/>
              <a:t>Fast transistor &amp; low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→ low V</a:t>
            </a:r>
            <a:r>
              <a:rPr lang="en-US" baseline="-25000" dirty="0"/>
              <a:t>th</a:t>
            </a:r>
            <a:r>
              <a:rPr lang="en-US" dirty="0"/>
              <a:t> → exponential leakage increase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baseline="-25000" dirty="0">
              <a:solidFill>
                <a:srgbClr val="FF0000"/>
              </a:solidFill>
            </a:endParaRP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>
                <a:solidFill>
                  <a:srgbClr val="FF0000"/>
                </a:solidFill>
              </a:rPr>
              <a:t>Dynamic power density keeps increasing</a:t>
            </a:r>
          </a:p>
          <a:p>
            <a:pPr lvl="1"/>
            <a:r>
              <a:rPr lang="en-US" dirty="0"/>
              <a:t>Leakage power has also become a big deal today</a:t>
            </a:r>
          </a:p>
          <a:p>
            <a:pPr lvl="2"/>
            <a:r>
              <a:rPr lang="en-US" dirty="0"/>
              <a:t>Due to lower Vth, smaller transistors, higher temperatures, etc.</a:t>
            </a:r>
          </a:p>
          <a:p>
            <a:r>
              <a:rPr lang="en-US" dirty="0"/>
              <a:t>Example: power consumption in Intel processors</a:t>
            </a:r>
          </a:p>
          <a:p>
            <a:pPr lvl="1"/>
            <a:r>
              <a:rPr lang="en-US" dirty="0"/>
              <a:t>Intel 80386 consumed ~ 2 W</a:t>
            </a:r>
          </a:p>
          <a:p>
            <a:pPr lvl="1"/>
            <a:r>
              <a:rPr lang="en-US" dirty="0"/>
              <a:t>3.3 GHz Intel Core i7 consumes ~ 130 W</a:t>
            </a:r>
          </a:p>
          <a:p>
            <a:pPr lvl="1"/>
            <a:r>
              <a:rPr lang="en-US" dirty="0"/>
              <a:t>Heat must be dissipated from 1.5 x 1.5 cm</a:t>
            </a:r>
            <a:r>
              <a:rPr lang="en-US" baseline="30000" dirty="0"/>
              <a:t>2</a:t>
            </a:r>
            <a:r>
              <a:rPr lang="en-US" dirty="0"/>
              <a:t> chip</a:t>
            </a:r>
          </a:p>
          <a:p>
            <a:pPr lvl="1"/>
            <a:r>
              <a:rPr lang="en-US" dirty="0"/>
              <a:t>This is the limit of what can be cooled by air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Referred to as the </a:t>
            </a:r>
            <a:r>
              <a:rPr lang="en-US" b="1" i="1" dirty="0">
                <a:solidFill>
                  <a:srgbClr val="FF0000"/>
                </a:solidFill>
              </a:rPr>
              <a:t>Power Wall</a:t>
            </a:r>
          </a:p>
        </p:txBody>
      </p:sp>
    </p:spTree>
    <p:extLst>
      <p:ext uri="{BB962C8B-B14F-4D97-AF65-F5344CB8AC3E}">
        <p14:creationId xmlns:p14="http://schemas.microsoft.com/office/powerpoint/2010/main" val="29303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5442" y="3140968"/>
            <a:ext cx="2067062" cy="157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Power?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Clock gating</a:t>
            </a:r>
          </a:p>
          <a:p>
            <a:pPr lvl="1"/>
            <a:r>
              <a:rPr lang="en-US"/>
              <a:t>Stop switching in unused components</a:t>
            </a:r>
          </a:p>
          <a:p>
            <a:pPr lvl="1"/>
            <a:r>
              <a:rPr lang="en-US"/>
              <a:t>Done automatically in most designs</a:t>
            </a:r>
          </a:p>
          <a:p>
            <a:pPr lvl="1"/>
            <a:r>
              <a:rPr lang="en-US"/>
              <a:t>Near instantaneous on/off behavior</a:t>
            </a:r>
          </a:p>
          <a:p>
            <a:r>
              <a:rPr lang="en-US"/>
              <a:t>Power gating</a:t>
            </a:r>
          </a:p>
          <a:p>
            <a:pPr lvl="1"/>
            <a:r>
              <a:rPr lang="en-US"/>
              <a:t>Turn off power to unused cores/caches</a:t>
            </a:r>
          </a:p>
          <a:p>
            <a:pPr lvl="1"/>
            <a:r>
              <a:rPr lang="en-US"/>
              <a:t>High latency for on/off</a:t>
            </a:r>
          </a:p>
          <a:p>
            <a:pPr lvl="2"/>
            <a:r>
              <a:rPr lang="en-US"/>
              <a:t>Saving SW state, flushing dirty cache lines, turning off clock tree</a:t>
            </a:r>
          </a:p>
          <a:p>
            <a:pPr lvl="2"/>
            <a:r>
              <a:rPr lang="en-US"/>
              <a:t>Carefully done to avoid voltage spikes or memory bottlenecks</a:t>
            </a:r>
          </a:p>
          <a:p>
            <a:pPr lvl="1"/>
            <a:r>
              <a:rPr lang="en-US"/>
              <a:t>Issue: Area &amp; power consumption of power gate</a:t>
            </a:r>
          </a:p>
          <a:p>
            <a:pPr lvl="1"/>
            <a:r>
              <a:rPr lang="en-US"/>
              <a:t>Opportunity: use thermal headroom for other cores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3338" y="1524000"/>
            <a:ext cx="2557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Power? (2/3)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Voltage (V): quadratic effect on </a:t>
            </a:r>
            <a:r>
              <a:rPr lang="en-US" dirty="0" err="1"/>
              <a:t>dyn</a:t>
            </a:r>
            <a:r>
              <a:rPr lang="en-US" dirty="0"/>
              <a:t>. power</a:t>
            </a:r>
          </a:p>
          <a:p>
            <a:pPr lvl="1"/>
            <a:r>
              <a:rPr lang="en-US" dirty="0"/>
              <a:t>Negative (~linear) effect on frequency</a:t>
            </a:r>
          </a:p>
          <a:p>
            <a:r>
              <a:rPr lang="en-US" dirty="0"/>
              <a:t>Dynamic Voltage/Frequency Scaling (DVFS): set frequency to the lowest needed</a:t>
            </a:r>
          </a:p>
          <a:p>
            <a:pPr lvl="1"/>
            <a:r>
              <a:rPr lang="en-US" dirty="0"/>
              <a:t>Execution time = IC * CPI * f</a:t>
            </a:r>
          </a:p>
          <a:p>
            <a:r>
              <a:rPr lang="en-US" dirty="0"/>
              <a:t>Scale back V to lowest for that frequency</a:t>
            </a:r>
          </a:p>
          <a:p>
            <a:pPr lvl="1"/>
            <a:r>
              <a:rPr lang="en-US" dirty="0"/>
              <a:t>Lower voltage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slower transistors</a:t>
            </a:r>
          </a:p>
          <a:p>
            <a:pPr lvl="1"/>
            <a:r>
              <a:rPr lang="en-US" dirty="0" err="1"/>
              <a:t>Dyn</a:t>
            </a:r>
            <a:r>
              <a:rPr lang="en-US" dirty="0"/>
              <a:t>. Power ≈ C * V</a:t>
            </a:r>
            <a:r>
              <a:rPr lang="en-US" baseline="30000" dirty="0"/>
              <a:t>2</a:t>
            </a:r>
            <a:r>
              <a:rPr lang="en-US" dirty="0"/>
              <a:t> * 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 Enough! Need Much More!</a:t>
            </a:r>
          </a:p>
        </p:txBody>
      </p:sp>
    </p:spTree>
    <p:extLst>
      <p:ext uri="{BB962C8B-B14F-4D97-AF65-F5344CB8AC3E}">
        <p14:creationId xmlns:p14="http://schemas.microsoft.com/office/powerpoint/2010/main" val="66465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Reduce Power? (3/3)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Design for E &amp; P efficiency rather than speed</a:t>
            </a:r>
          </a:p>
          <a:p>
            <a:r>
              <a:rPr lang="en-US" dirty="0"/>
              <a:t>New architectural designs:</a:t>
            </a:r>
          </a:p>
          <a:p>
            <a:pPr lvl="1"/>
            <a:r>
              <a:rPr lang="en-US" dirty="0"/>
              <a:t>Simplify the processor, shallow pipeline, less speculation</a:t>
            </a:r>
          </a:p>
          <a:p>
            <a:pPr lvl="1"/>
            <a:r>
              <a:rPr lang="en-US" dirty="0"/>
              <a:t>Efficient support for high concurrency (think GPUs)</a:t>
            </a:r>
          </a:p>
          <a:p>
            <a:pPr lvl="1"/>
            <a:r>
              <a:rPr lang="en-US" dirty="0"/>
              <a:t>Augment processing nodes with accelerators</a:t>
            </a:r>
          </a:p>
          <a:p>
            <a:pPr lvl="1"/>
            <a:r>
              <a:rPr lang="en-US" dirty="0"/>
              <a:t>New memory architectures and layouts</a:t>
            </a:r>
          </a:p>
          <a:p>
            <a:pPr lvl="1"/>
            <a:r>
              <a:rPr lang="en-US" dirty="0"/>
              <a:t>Data transfer minimization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New technologies:</a:t>
            </a:r>
          </a:p>
          <a:p>
            <a:pPr lvl="1"/>
            <a:r>
              <a:rPr lang="en-US" dirty="0"/>
              <a:t>Low supply voltage (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) operation: Near-Threshold Voltage Computing</a:t>
            </a:r>
          </a:p>
          <a:p>
            <a:pPr lvl="1"/>
            <a:r>
              <a:rPr lang="en-US" dirty="0"/>
              <a:t>Non-volatile memory (Resistive memory, STTRAM, …)</a:t>
            </a:r>
          </a:p>
          <a:p>
            <a:pPr lvl="1"/>
            <a:r>
              <a:rPr lang="en-US" dirty="0"/>
              <a:t>3D die stacking</a:t>
            </a:r>
          </a:p>
          <a:p>
            <a:pPr lvl="1"/>
            <a:r>
              <a:rPr lang="en-US" dirty="0"/>
              <a:t>Efficient on-chip voltage conversion</a:t>
            </a:r>
          </a:p>
          <a:p>
            <a:pPr lvl="1"/>
            <a:r>
              <a:rPr lang="en-US" dirty="0"/>
              <a:t>Photonic interconnects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Processor Is Not Alone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Need whole-system approaches to save energy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2419350" y="1263725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/>
          <a:srcRect t="41795" b="36877"/>
          <a:stretch>
            <a:fillRect/>
          </a:stretch>
        </p:blipFill>
        <p:spPr bwMode="auto">
          <a:xfrm>
            <a:off x="5855680" y="1551514"/>
            <a:ext cx="3429001" cy="57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06715" y="1545236"/>
            <a:ext cx="2584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latin typeface="Calibri" charset="0"/>
                <a:ea typeface="Times New Roman" charset="0"/>
                <a:cs typeface="Times New Roman" charset="0"/>
              </a:rPr>
              <a:t>SunFire</a:t>
            </a:r>
            <a:r>
              <a:rPr lang="en-US" sz="3200" b="1" dirty="0">
                <a:latin typeface="Calibri" charset="0"/>
                <a:ea typeface="Times New Roman" charset="0"/>
                <a:cs typeface="Times New Roman" charset="0"/>
              </a:rPr>
              <a:t> T2000</a:t>
            </a:r>
          </a:p>
        </p:txBody>
      </p:sp>
      <p:cxnSp>
        <p:nvCxnSpPr>
          <p:cNvPr id="8" name="Straight Arrow Connector 7"/>
          <p:cNvCxnSpPr>
            <a:cxnSpLocks noChangeShapeType="1"/>
            <a:stCxn id="9" idx="0"/>
          </p:cNvCxnSpPr>
          <p:nvPr/>
        </p:nvCxnSpPr>
        <p:spPr bwMode="auto">
          <a:xfrm flipV="1">
            <a:off x="2947653" y="4501665"/>
            <a:ext cx="772470" cy="655558"/>
          </a:xfrm>
          <a:prstGeom prst="straightConnector1">
            <a:avLst/>
          </a:prstGeom>
          <a:noFill/>
          <a:ln w="476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36969" y="5157224"/>
            <a:ext cx="2421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  <a:ea typeface="Times New Roman" charset="0"/>
                <a:cs typeface="Times New Roman" charset="0"/>
              </a:rPr>
              <a:t>&lt; ¼ System Power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66253" y="5156289"/>
            <a:ext cx="2065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  <a:ea typeface="Times New Roman" charset="0"/>
                <a:cs typeface="Times New Roman" charset="0"/>
              </a:rPr>
              <a:t>&gt; ½ CPU Power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0"/>
          </p:cNvCxnSpPr>
          <p:nvPr/>
        </p:nvCxnSpPr>
        <p:spPr bwMode="auto">
          <a:xfrm flipH="1" flipV="1">
            <a:off x="6322646" y="4251572"/>
            <a:ext cx="1176276" cy="904716"/>
          </a:xfrm>
          <a:prstGeom prst="straightConnector1">
            <a:avLst/>
          </a:prstGeom>
          <a:noFill/>
          <a:ln w="476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0384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ISA: A contract between HW and SW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ISA</a:t>
            </a:r>
            <a:r>
              <a:rPr lang="en-US" dirty="0"/>
              <a:t>: Instruction Set Architecture</a:t>
            </a:r>
          </a:p>
          <a:p>
            <a:pPr lvl="1"/>
            <a:r>
              <a:rPr lang="en-US" dirty="0"/>
              <a:t>A well-defined hardware/software interface</a:t>
            </a:r>
          </a:p>
          <a:p>
            <a:r>
              <a:rPr lang="en-US" dirty="0"/>
              <a:t>The “contract” between software and hardware</a:t>
            </a:r>
          </a:p>
          <a:p>
            <a:pPr lvl="1"/>
            <a:r>
              <a:rPr lang="en-US" dirty="0"/>
              <a:t>Functional definition of operations supported by hardware</a:t>
            </a:r>
          </a:p>
          <a:p>
            <a:pPr lvl="1"/>
            <a:r>
              <a:rPr lang="en-US" dirty="0"/>
              <a:t>Precise description of how to invoke all features</a:t>
            </a:r>
          </a:p>
          <a:p>
            <a:r>
              <a:rPr lang="en-US" dirty="0"/>
              <a:t>No guarantees regarding</a:t>
            </a:r>
          </a:p>
          <a:p>
            <a:pPr lvl="1"/>
            <a:r>
              <a:rPr lang="en-US" dirty="0"/>
              <a:t>How operations are implemented</a:t>
            </a:r>
          </a:p>
          <a:p>
            <a:pPr lvl="1"/>
            <a:r>
              <a:rPr lang="en-US" dirty="0"/>
              <a:t>Which operations are fast and which are slow (and when)</a:t>
            </a:r>
          </a:p>
          <a:p>
            <a:pPr lvl="1"/>
            <a:r>
              <a:rPr lang="en-US" dirty="0"/>
              <a:t>Which operations take more energy (and which take less)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Components of an ISA</a:t>
            </a:r>
            <a:endParaRPr lang="en-US" dirty="0"/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Programmer-visible states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counter, general purpose registers, </a:t>
            </a:r>
            <a:br>
              <a:rPr lang="en-US" dirty="0"/>
            </a:br>
            <a:r>
              <a:rPr lang="en-US" dirty="0"/>
              <a:t>memory, control registers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Programmer-visible behaviors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to do, when to do it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binary encoding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15414" y="3862672"/>
            <a:ext cx="2952328" cy="1366528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if </a:t>
            </a:r>
            <a:r>
              <a:rPr lang="en-US" dirty="0" err="1"/>
              <a:t>imem</a:t>
            </a:r>
            <a:r>
              <a:rPr lang="en-US" dirty="0"/>
              <a:t>[rip]==“add rd, </a:t>
            </a:r>
            <a:r>
              <a:rPr lang="en-US" dirty="0" err="1"/>
              <a:t>rs</a:t>
            </a:r>
            <a:r>
              <a:rPr lang="en-US" dirty="0"/>
              <a:t>, rt”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then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       rip </a:t>
            </a:r>
            <a:r>
              <a:rPr lang="en-US" dirty="0">
                <a:sym typeface="Symbol" pitchFamily="18" charset="2"/>
              </a:rPr>
              <a:t> rip</a:t>
            </a:r>
            <a:r>
              <a:rPr lang="en-US" dirty="0"/>
              <a:t>+1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       </a:t>
            </a:r>
            <a:r>
              <a:rPr lang="en-US" dirty="0" err="1"/>
              <a:t>gpr</a:t>
            </a:r>
            <a:r>
              <a:rPr lang="en-US" dirty="0"/>
              <a:t>[rd]=</a:t>
            </a:r>
            <a:r>
              <a:rPr lang="en-US" dirty="0" err="1"/>
              <a:t>gpr</a:t>
            </a:r>
            <a:r>
              <a:rPr lang="en-US" dirty="0"/>
              <a:t>[</a:t>
            </a:r>
            <a:r>
              <a:rPr lang="en-US" dirty="0" err="1"/>
              <a:t>rs</a:t>
            </a:r>
            <a:r>
              <a:rPr lang="en-US" dirty="0"/>
              <a:t>]+</a:t>
            </a:r>
            <a:r>
              <a:rPr lang="en-US" dirty="0" err="1"/>
              <a:t>grp</a:t>
            </a:r>
            <a:r>
              <a:rPr lang="en-US" dirty="0"/>
              <a:t>[</a:t>
            </a:r>
            <a:r>
              <a:rPr lang="en-US" dirty="0" err="1"/>
              <a:t>rt</a:t>
            </a:r>
            <a:r>
              <a:rPr lang="en-US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6110" y="4297789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Example “register-transfer-level”</a:t>
            </a:r>
            <a:br>
              <a:rPr lang="en-US" sz="2000" b="1" dirty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description of an instruction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ISAs last forever, don’t add stuff you don’t need</a:t>
            </a:r>
          </a:p>
        </p:txBody>
      </p:sp>
    </p:spTree>
    <p:extLst>
      <p:ext uri="{BB962C8B-B14F-4D97-AF65-F5344CB8AC3E}">
        <p14:creationId xmlns:p14="http://schemas.microsoft.com/office/powerpoint/2010/main" val="20032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RISC vs. CISC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 Iron Law:</a:t>
            </a:r>
          </a:p>
          <a:p>
            <a:pPr lvl="1"/>
            <a:r>
              <a:rPr lang="en-US" dirty="0"/>
              <a:t>(instructions/program) * (cycles/instruction) * (seconds/cycle)</a:t>
            </a:r>
          </a:p>
          <a:p>
            <a:pPr lvl="1"/>
            <a:endParaRPr lang="en-US" dirty="0"/>
          </a:p>
          <a:p>
            <a:r>
              <a:rPr lang="en-US" i="1" u="sng" dirty="0"/>
              <a:t>CISC</a:t>
            </a:r>
            <a:r>
              <a:rPr lang="en-US" dirty="0"/>
              <a:t> (Complex Instruction Set Computing)</a:t>
            </a:r>
          </a:p>
          <a:p>
            <a:pPr lvl="1"/>
            <a:r>
              <a:rPr lang="en-US" dirty="0"/>
              <a:t>Improve “instructions/program” with “complex” instructions</a:t>
            </a:r>
          </a:p>
          <a:p>
            <a:pPr lvl="1"/>
            <a:r>
              <a:rPr lang="en-US" dirty="0"/>
              <a:t>Easy for assembly-level programmers, good code density</a:t>
            </a:r>
          </a:p>
          <a:p>
            <a:pPr lvl="1"/>
            <a:endParaRPr lang="en-US" dirty="0"/>
          </a:p>
          <a:p>
            <a:r>
              <a:rPr lang="en-US" i="1" u="sng" dirty="0"/>
              <a:t>RISC</a:t>
            </a:r>
            <a:r>
              <a:rPr lang="en-US" dirty="0"/>
              <a:t> (Reduced Instruction Set Computing)</a:t>
            </a:r>
          </a:p>
          <a:p>
            <a:pPr lvl="1"/>
            <a:r>
              <a:rPr lang="en-US" dirty="0"/>
              <a:t>Improve “cycles/instruction” with many single-cycle instructions</a:t>
            </a:r>
          </a:p>
          <a:p>
            <a:pPr lvl="1"/>
            <a:r>
              <a:rPr lang="en-US" dirty="0"/>
              <a:t>Increases “instruction/program”, but hopefully not as much</a:t>
            </a:r>
          </a:p>
          <a:p>
            <a:pPr lvl="2"/>
            <a:r>
              <a:rPr lang="en-US" dirty="0"/>
              <a:t>Help from smart compiler</a:t>
            </a:r>
          </a:p>
          <a:p>
            <a:pPr lvl="1"/>
            <a:r>
              <a:rPr lang="en-US" dirty="0"/>
              <a:t>Perhaps improve clock cycle time (seconds/cycle) </a:t>
            </a:r>
          </a:p>
          <a:p>
            <a:pPr lvl="2"/>
            <a:r>
              <a:rPr lang="en-US" dirty="0"/>
              <a:t>via aggressive implementation allowed by simpler instructions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Today’s x86 chips translate CISC into ~RISC</a:t>
            </a:r>
          </a:p>
        </p:txBody>
      </p:sp>
    </p:spTree>
    <p:extLst>
      <p:ext uri="{BB962C8B-B14F-4D97-AF65-F5344CB8AC3E}">
        <p14:creationId xmlns:p14="http://schemas.microsoft.com/office/powerpoint/2010/main" val="5498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631504" y="2204864"/>
            <a:ext cx="8856984" cy="1008112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431704" y="1484784"/>
            <a:ext cx="2088232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879976" y="1484784"/>
            <a:ext cx="1663824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727848" y="1484784"/>
            <a:ext cx="1512168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960096" y="1484784"/>
            <a:ext cx="1800200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631504" y="1484784"/>
            <a:ext cx="2088232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82102" y="1659385"/>
            <a:ext cx="92044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Issue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859338" y="1659384"/>
            <a:ext cx="12366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Decode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8400256" y="1484784"/>
            <a:ext cx="2088232" cy="4104456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8772526" y="1659384"/>
            <a:ext cx="1285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Memory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960096" y="1659384"/>
            <a:ext cx="1656184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Execute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1976598" y="1659385"/>
            <a:ext cx="153202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 err="1">
                <a:solidFill>
                  <a:schemeClr val="accent1"/>
                </a:solidFill>
                <a:latin typeface="Arial" charset="0"/>
              </a:rPr>
              <a:t>Addr</a:t>
            </a:r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-gen.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781698" y="1659384"/>
            <a:ext cx="946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Fetch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Prototypical Processor Organization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5519936" y="2492896"/>
            <a:ext cx="1656184" cy="3096344"/>
          </a:xfrm>
          <a:prstGeom prst="round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03400" y="2362200"/>
            <a:ext cx="8636000" cy="2895600"/>
            <a:chOff x="279400" y="2362200"/>
            <a:chExt cx="8636000" cy="289560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267744" y="3429000"/>
              <a:ext cx="1512168" cy="1828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Arial" charset="0"/>
                </a:rPr>
                <a:t>Instruction</a:t>
              </a:r>
            </a:p>
            <a:p>
              <a:pPr algn="ctr"/>
              <a:r>
                <a:rPr lang="en-US" sz="2400" i="1" dirty="0">
                  <a:latin typeface="Arial" charset="0"/>
                </a:rPr>
                <a:t>Access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114800" y="3429000"/>
              <a:ext cx="1371600" cy="1828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Arial" charset="0"/>
                </a:rPr>
                <a:t>Register</a:t>
              </a:r>
            </a:p>
            <a:p>
              <a:pPr algn="ctr"/>
              <a:r>
                <a:rPr lang="en-US" sz="2400" i="1" dirty="0">
                  <a:latin typeface="Arial" charset="0"/>
                </a:rPr>
                <a:t>File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498600" y="4343400"/>
              <a:ext cx="769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779912" y="4344988"/>
              <a:ext cx="3348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486400" y="3810000"/>
              <a:ext cx="355600" cy="1066800"/>
              <a:chOff x="3584" y="2400"/>
              <a:chExt cx="336" cy="672"/>
            </a:xfrm>
          </p:grpSpPr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584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3584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41400" y="3657600"/>
              <a:ext cx="457200" cy="12985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Arial" charset="0"/>
                </a:rPr>
                <a:t>PC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193800" y="3048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Arial" charset="0"/>
                </a:rPr>
                <a:t>+</a:t>
              </a:r>
              <a:r>
                <a:rPr lang="en-US" sz="2400" dirty="0">
                  <a:latin typeface="Arial" charset="0"/>
                </a:rPr>
                <a:t>4</a:t>
              </a:r>
              <a:endParaRPr lang="en-US" sz="2400" i="1" dirty="0">
                <a:latin typeface="Arial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651000" y="3276600"/>
              <a:ext cx="381000" cy="1066800"/>
            </a:xfrm>
            <a:custGeom>
              <a:avLst/>
              <a:gdLst>
                <a:gd name="T0" fmla="*/ 1008062403 w 144"/>
                <a:gd name="T1" fmla="*/ 1580642205 h 720"/>
                <a:gd name="T2" fmla="*/ 1008062403 w 144"/>
                <a:gd name="T3" fmla="*/ 0 h 720"/>
                <a:gd name="T4" fmla="*/ 0 w 144"/>
                <a:gd name="T5" fmla="*/ 0 h 720"/>
                <a:gd name="T6" fmla="*/ 0 60000 65536"/>
                <a:gd name="T7" fmla="*/ 0 60000 65536"/>
                <a:gd name="T8" fmla="*/ 0 60000 65536"/>
                <a:gd name="T9" fmla="*/ 0 w 144"/>
                <a:gd name="T10" fmla="*/ 0 h 720"/>
                <a:gd name="T11" fmla="*/ 144 w 1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20">
                  <a:moveTo>
                    <a:pt x="144" y="720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889000" y="2819400"/>
              <a:ext cx="3987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876300" y="32766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79400" y="3048000"/>
              <a:ext cx="762000" cy="1295400"/>
            </a:xfrm>
            <a:custGeom>
              <a:avLst/>
              <a:gdLst>
                <a:gd name="T0" fmla="*/ 378023441 w 384"/>
                <a:gd name="T1" fmla="*/ 0 h 960"/>
                <a:gd name="T2" fmla="*/ 0 w 384"/>
                <a:gd name="T3" fmla="*/ 0 h 960"/>
                <a:gd name="T4" fmla="*/ 0 w 384"/>
                <a:gd name="T5" fmla="*/ 1747980605 h 960"/>
                <a:gd name="T6" fmla="*/ 1512093765 w 384"/>
                <a:gd name="T7" fmla="*/ 1747980605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960"/>
                <a:gd name="T14" fmla="*/ 384 w 38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960">
                  <a:moveTo>
                    <a:pt x="96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84" y="9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 rot="5400000">
              <a:off x="221072" y="2837272"/>
              <a:ext cx="914400" cy="421456"/>
            </a:xfrm>
            <a:custGeom>
              <a:avLst/>
              <a:gdLst>
                <a:gd name="T0" fmla="*/ 1500857009 w 21600"/>
                <a:gd name="T1" fmla="*/ 59270332 h 21600"/>
                <a:gd name="T2" fmla="*/ 819352565 w 21600"/>
                <a:gd name="T3" fmla="*/ 118540664 h 21600"/>
                <a:gd name="T4" fmla="*/ 137849179 w 21600"/>
                <a:gd name="T5" fmla="*/ 59270332 h 21600"/>
                <a:gd name="T6" fmla="*/ 8193525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7 w 21600"/>
                <a:gd name="T13" fmla="*/ 3617 h 21600"/>
                <a:gd name="T14" fmla="*/ 17983 w 21600"/>
                <a:gd name="T15" fmla="*/ 179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34" y="21600"/>
                  </a:lnTo>
                  <a:lnTo>
                    <a:pt x="179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193800" y="4800600"/>
              <a:ext cx="152400" cy="152400"/>
            </a:xfrm>
            <a:custGeom>
              <a:avLst/>
              <a:gdLst>
                <a:gd name="T0" fmla="*/ 0 w 96"/>
                <a:gd name="T1" fmla="*/ 241935022 h 96"/>
                <a:gd name="T2" fmla="*/ 120967511 w 96"/>
                <a:gd name="T3" fmla="*/ 0 h 96"/>
                <a:gd name="T4" fmla="*/ 241935022 w 96"/>
                <a:gd name="T5" fmla="*/ 241935022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7188200" y="3429000"/>
              <a:ext cx="1346200" cy="1828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Arial" charset="0"/>
                </a:rPr>
                <a:t>Data</a:t>
              </a:r>
            </a:p>
            <a:p>
              <a:pPr algn="ctr"/>
              <a:r>
                <a:rPr lang="en-US" sz="2400" i="1" dirty="0">
                  <a:latin typeface="Arial" charset="0"/>
                </a:rPr>
                <a:t>Access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781800" y="4343400"/>
              <a:ext cx="406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5842000" y="3429000"/>
              <a:ext cx="955675" cy="1828800"/>
              <a:chOff x="3680" y="2160"/>
              <a:chExt cx="602" cy="1152"/>
            </a:xfrm>
          </p:grpSpPr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3680" y="2160"/>
                <a:ext cx="592" cy="1152"/>
              </a:xfrm>
              <a:custGeom>
                <a:avLst/>
                <a:gdLst>
                  <a:gd name="T0" fmla="*/ 0 w 864"/>
                  <a:gd name="T1" fmla="*/ 0 h 1152"/>
                  <a:gd name="T2" fmla="*/ 384 w 864"/>
                  <a:gd name="T3" fmla="*/ 288 h 1152"/>
                  <a:gd name="T4" fmla="*/ 384 w 864"/>
                  <a:gd name="T5" fmla="*/ 816 h 1152"/>
                  <a:gd name="T6" fmla="*/ 0 w 864"/>
                  <a:gd name="T7" fmla="*/ 1152 h 1152"/>
                  <a:gd name="T8" fmla="*/ 0 w 864"/>
                  <a:gd name="T9" fmla="*/ 672 h 1152"/>
                  <a:gd name="T10" fmla="*/ 85 w 864"/>
                  <a:gd name="T11" fmla="*/ 576 h 1152"/>
                  <a:gd name="T12" fmla="*/ 0 w 864"/>
                  <a:gd name="T13" fmla="*/ 480 h 1152"/>
                  <a:gd name="T14" fmla="*/ 0 w 864"/>
                  <a:gd name="T15" fmla="*/ 0 h 11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64"/>
                  <a:gd name="T25" fmla="*/ 0 h 1152"/>
                  <a:gd name="T26" fmla="*/ 864 w 864"/>
                  <a:gd name="T27" fmla="*/ 1152 h 11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64" h="1152">
                    <a:moveTo>
                      <a:pt x="0" y="0"/>
                    </a:moveTo>
                    <a:lnTo>
                      <a:pt x="864" y="288"/>
                    </a:lnTo>
                    <a:lnTo>
                      <a:pt x="864" y="816"/>
                    </a:lnTo>
                    <a:lnTo>
                      <a:pt x="0" y="1152"/>
                    </a:lnTo>
                    <a:lnTo>
                      <a:pt x="0" y="672"/>
                    </a:lnTo>
                    <a:lnTo>
                      <a:pt x="192" y="576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490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i="1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 rot="5400000">
              <a:off x="5829300" y="2628900"/>
              <a:ext cx="914400" cy="381000"/>
            </a:xfrm>
            <a:custGeom>
              <a:avLst/>
              <a:gdLst>
                <a:gd name="T0" fmla="*/ 1500857009 w 21600"/>
                <a:gd name="T1" fmla="*/ 59270332 h 21600"/>
                <a:gd name="T2" fmla="*/ 819352565 w 21600"/>
                <a:gd name="T3" fmla="*/ 118540664 h 21600"/>
                <a:gd name="T4" fmla="*/ 137849179 w 21600"/>
                <a:gd name="T5" fmla="*/ 59270332 h 21600"/>
                <a:gd name="T6" fmla="*/ 8193525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7 w 21600"/>
                <a:gd name="T13" fmla="*/ 3617 h 21600"/>
                <a:gd name="T14" fmla="*/ 17983 w 21600"/>
                <a:gd name="T15" fmla="*/ 179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34" y="21600"/>
                  </a:lnTo>
                  <a:lnTo>
                    <a:pt x="179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477000" y="2590800"/>
              <a:ext cx="2438400" cy="1676400"/>
            </a:xfrm>
            <a:custGeom>
              <a:avLst/>
              <a:gdLst>
                <a:gd name="T0" fmla="*/ 2147483647 w 1536"/>
                <a:gd name="T1" fmla="*/ 2147483647 h 816"/>
                <a:gd name="T2" fmla="*/ 2147483647 w 1536"/>
                <a:gd name="T3" fmla="*/ 2147483647 h 816"/>
                <a:gd name="T4" fmla="*/ 2147483647 w 1536"/>
                <a:gd name="T5" fmla="*/ 0 h 816"/>
                <a:gd name="T6" fmla="*/ 0 w 153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1296" y="816"/>
                  </a:moveTo>
                  <a:lnTo>
                    <a:pt x="1536" y="816"/>
                  </a:lnTo>
                  <a:lnTo>
                    <a:pt x="1536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800600" y="2819400"/>
              <a:ext cx="1295400" cy="609600"/>
            </a:xfrm>
            <a:custGeom>
              <a:avLst/>
              <a:gdLst>
                <a:gd name="T0" fmla="*/ 852673471 w 1968"/>
                <a:gd name="T1" fmla="*/ 0 h 336"/>
                <a:gd name="T2" fmla="*/ 0 w 1968"/>
                <a:gd name="T3" fmla="*/ 0 h 336"/>
                <a:gd name="T4" fmla="*/ 0 w 1968"/>
                <a:gd name="T5" fmla="*/ 1105988623 h 336"/>
                <a:gd name="T6" fmla="*/ 0 60000 65536"/>
                <a:gd name="T7" fmla="*/ 0 60000 65536"/>
                <a:gd name="T8" fmla="*/ 0 60000 65536"/>
                <a:gd name="T9" fmla="*/ 0 w 1968"/>
                <a:gd name="T10" fmla="*/ 0 h 336"/>
                <a:gd name="T11" fmla="*/ 1968 w 19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336">
                  <a:moveTo>
                    <a:pt x="1968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477000" y="3048000"/>
              <a:ext cx="457200" cy="1295400"/>
            </a:xfrm>
            <a:custGeom>
              <a:avLst/>
              <a:gdLst>
                <a:gd name="T0" fmla="*/ 725804891 w 288"/>
                <a:gd name="T1" fmla="*/ 2056447678 h 816"/>
                <a:gd name="T2" fmla="*/ 725804891 w 288"/>
                <a:gd name="T3" fmla="*/ 0 h 816"/>
                <a:gd name="T4" fmla="*/ 0 w 288"/>
                <a:gd name="T5" fmla="*/ 0 h 816"/>
                <a:gd name="T6" fmla="*/ 0 60000 65536"/>
                <a:gd name="T7" fmla="*/ 0 60000 65536"/>
                <a:gd name="T8" fmla="*/ 0 60000 65536"/>
                <a:gd name="T9" fmla="*/ 0 w 288"/>
                <a:gd name="T10" fmla="*/ 0 h 816"/>
                <a:gd name="T11" fmla="*/ 288 w 2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816">
                  <a:moveTo>
                    <a:pt x="288" y="816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8643814" y="2611760"/>
            <a:ext cx="18446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Arial" charset="0"/>
              </a:rPr>
              <a:t>(Write-back)</a:t>
            </a:r>
          </a:p>
        </p:txBody>
      </p:sp>
    </p:spTree>
    <p:extLst>
      <p:ext uri="{BB962C8B-B14F-4D97-AF65-F5344CB8AC3E}">
        <p14:creationId xmlns:p14="http://schemas.microsoft.com/office/powerpoint/2010/main" val="1923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mph" presetSubtype="7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6" grpId="0" animBg="1"/>
      <p:bldP spid="36" grpId="1" animBg="1"/>
      <p:bldP spid="38" grpId="0" animBg="1"/>
      <p:bldP spid="38" grpId="1" animBg="1"/>
      <p:bldP spid="37" grpId="0" animBg="1"/>
      <p:bldP spid="37" grpId="1" animBg="1"/>
      <p:bldP spid="39" grpId="0" animBg="1"/>
      <p:bldP spid="39" grpId="1" animBg="1"/>
      <p:bldP spid="35" grpId="0" animBg="1"/>
      <p:bldP spid="35" grpId="1" animBg="1"/>
      <p:bldP spid="33" grpId="0"/>
      <p:bldP spid="29" grpId="0"/>
      <p:bldP spid="40" grpId="0" animBg="1"/>
      <p:bldP spid="40" grpId="1" animBg="1"/>
      <p:bldP spid="30" grpId="0"/>
      <p:bldP spid="32" grpId="0"/>
      <p:bldP spid="34" grpId="0"/>
      <p:bldP spid="28" grpId="0"/>
      <p:bldP spid="43" grpId="0" animBg="1"/>
      <p:bldP spid="43" grpId="1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u="sng" dirty="0"/>
              <a:t>Iron Law</a:t>
            </a:r>
            <a:r>
              <a:rPr lang="en-US" dirty="0"/>
              <a:t> of Processor Performance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397968" y="1844824"/>
          <a:ext cx="7010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857320" imgH="419040" progId="Equation.3">
                  <p:embed/>
                </p:oleObj>
              </mc:Choice>
              <mc:Fallback>
                <p:oleObj name="Equation" r:id="rId3" imgW="2857320" imgH="419040" progId="Equation.3">
                  <p:embed/>
                  <p:pic>
                    <p:nvPicPr>
                      <p:cNvPr id="113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968" y="1844824"/>
                        <a:ext cx="7010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rgbClr val="FF0000"/>
                </a:solidFill>
              </a:rPr>
              <a:t>We will concentrate on CPI, others are important too!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3787080" y="2998563"/>
            <a:ext cx="1905000" cy="1816100"/>
            <a:chOff x="720" y="2216"/>
            <a:chExt cx="1200" cy="1144"/>
          </a:xfrm>
          <a:solidFill>
            <a:srgbClr val="C00000"/>
          </a:solidFill>
        </p:grpSpPr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720" y="2592"/>
              <a:ext cx="1200" cy="7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Total Work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In Program</a:t>
              </a:r>
            </a:p>
          </p:txBody>
        </p:sp>
        <p:cxnSp>
          <p:nvCxnSpPr>
            <p:cNvPr id="11" name="AutoShape 24"/>
            <p:cNvCxnSpPr>
              <a:cxnSpLocks noChangeShapeType="1"/>
              <a:stCxn id="10" idx="0"/>
            </p:cNvCxnSpPr>
            <p:nvPr/>
          </p:nvCxnSpPr>
          <p:spPr bwMode="auto">
            <a:xfrm flipV="1">
              <a:off x="1320" y="2216"/>
              <a:ext cx="174" cy="37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6073080" y="2998568"/>
            <a:ext cx="1905000" cy="1816101"/>
            <a:chOff x="2160" y="2216"/>
            <a:chExt cx="1200" cy="1144"/>
          </a:xfrm>
          <a:solidFill>
            <a:srgbClr val="00B050"/>
          </a:solidFill>
        </p:grpSpPr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2160" y="2592"/>
              <a:ext cx="1200" cy="7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CPI or 1/IPC</a:t>
              </a:r>
            </a:p>
          </p:txBody>
        </p:sp>
        <p:cxnSp>
          <p:nvCxnSpPr>
            <p:cNvPr id="14" name="AutoShape 25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2760" y="2216"/>
              <a:ext cx="4" cy="37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8511480" y="2927126"/>
            <a:ext cx="1905000" cy="1887538"/>
            <a:chOff x="3696" y="2171"/>
            <a:chExt cx="1200" cy="1189"/>
          </a:xfrm>
          <a:solidFill>
            <a:srgbClr val="0000FF"/>
          </a:solidFill>
        </p:grpSpPr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3696" y="2592"/>
              <a:ext cx="1200" cy="7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latin typeface="Gill Sans MT" pitchFamily="34" charset="0"/>
                </a:rPr>
                <a:t>1/f (frequency)</a:t>
              </a:r>
            </a:p>
          </p:txBody>
        </p:sp>
        <p:cxnSp>
          <p:nvCxnSpPr>
            <p:cNvPr id="17" name="AutoShape 26"/>
            <p:cNvCxnSpPr>
              <a:cxnSpLocks noChangeShapeType="1"/>
              <a:stCxn id="16" idx="0"/>
            </p:cNvCxnSpPr>
            <p:nvPr/>
          </p:nvCxnSpPr>
          <p:spPr bwMode="auto">
            <a:xfrm flipH="1" flipV="1">
              <a:off x="3943" y="2171"/>
              <a:ext cx="353" cy="42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787080" y="4586064"/>
            <a:ext cx="1905000" cy="1219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Algorithms,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Compilers,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ISA Extensions</a:t>
            </a: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6073080" y="4586064"/>
            <a:ext cx="1905000" cy="1219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Microarchitecture</a:t>
            </a: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8511480" y="4586064"/>
            <a:ext cx="1905000" cy="1219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Microarchitecture,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Gill Sans MT" pitchFamily="34" charset="0"/>
              </a:rPr>
              <a:t>Process Tech</a:t>
            </a:r>
          </a:p>
        </p:txBody>
      </p:sp>
    </p:spTree>
    <p:extLst>
      <p:ext uri="{BB962C8B-B14F-4D97-AF65-F5344CB8AC3E}">
        <p14:creationId xmlns:p14="http://schemas.microsoft.com/office/powerpoint/2010/main" val="2033929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Latency</a:t>
            </a:r>
            <a:r>
              <a:rPr lang="en-US" dirty="0"/>
              <a:t> (execution time): time to finish one task</a:t>
            </a:r>
          </a:p>
          <a:p>
            <a:r>
              <a:rPr lang="en-US" i="1" u="sng" dirty="0"/>
              <a:t>Throughput</a:t>
            </a:r>
            <a:r>
              <a:rPr lang="en-US" dirty="0"/>
              <a:t> (bandwidth): number of tasks/unit time</a:t>
            </a:r>
          </a:p>
          <a:p>
            <a:pPr lvl="1"/>
            <a:r>
              <a:rPr lang="en-US" dirty="0"/>
              <a:t>Throughput can exploit parallelism, latency can’t</a:t>
            </a:r>
          </a:p>
          <a:p>
            <a:pPr lvl="1"/>
            <a:r>
              <a:rPr lang="en-US" dirty="0"/>
              <a:t>Sometimes complimentary, often contradictory</a:t>
            </a:r>
          </a:p>
          <a:p>
            <a:endParaRPr lang="en-US" dirty="0"/>
          </a:p>
          <a:p>
            <a:r>
              <a:rPr lang="en-US" dirty="0"/>
              <a:t>Example: move people from A to B, 10 miles</a:t>
            </a:r>
          </a:p>
          <a:p>
            <a:pPr lvl="1"/>
            <a:r>
              <a:rPr lang="en-US" dirty="0"/>
              <a:t>Car: capacity = 5, speed = 60 miles/hour</a:t>
            </a:r>
          </a:p>
          <a:p>
            <a:pPr lvl="1"/>
            <a:r>
              <a:rPr lang="en-US" dirty="0"/>
              <a:t>Bus: capacity = 60, speed = 20 miles/hour</a:t>
            </a:r>
          </a:p>
          <a:p>
            <a:pPr lvl="1"/>
            <a:r>
              <a:rPr lang="en-US" dirty="0"/>
              <a:t>Latency: car = 10 min, bus = 30 min</a:t>
            </a:r>
          </a:p>
          <a:p>
            <a:pPr lvl="1"/>
            <a:r>
              <a:rPr lang="en-US" dirty="0"/>
              <a:t>Throughput: car = 15 PPH (count return trip), bus = 60 PPH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rgbClr val="FF0000"/>
                </a:solidFill>
              </a:rPr>
              <a:t>No right answer: pick metric for </a:t>
            </a:r>
            <a:r>
              <a:rPr lang="en-US" sz="3200" b="1" i="1" dirty="0">
                <a:solidFill>
                  <a:srgbClr val="FF0000"/>
                </a:solidFill>
              </a:rPr>
              <a:t>your </a:t>
            </a:r>
            <a:r>
              <a:rPr lang="en-US" sz="3200" dirty="0">
                <a:solidFill>
                  <a:srgbClr val="FF0000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9888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</a:t>
            </a:r>
          </a:p>
        </p:txBody>
      </p:sp>
      <p:sp>
        <p:nvSpPr>
          <p:cNvPr id="12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 A is X times faster than processor B if</a:t>
            </a:r>
          </a:p>
          <a:p>
            <a:pPr lvl="1"/>
            <a:r>
              <a:rPr lang="en-US" dirty="0"/>
              <a:t>Latency(P,A) = Latency(P,B) / X</a:t>
            </a:r>
          </a:p>
          <a:p>
            <a:pPr lvl="1"/>
            <a:r>
              <a:rPr lang="en-US" dirty="0"/>
              <a:t>Throughput(P,A) = Throughput(P,B) * X</a:t>
            </a:r>
          </a:p>
          <a:p>
            <a:endParaRPr lang="en-US" sz="1800" dirty="0"/>
          </a:p>
          <a:p>
            <a:r>
              <a:rPr lang="en-US" dirty="0"/>
              <a:t>Processor A is X% faster than processor B if</a:t>
            </a:r>
          </a:p>
          <a:p>
            <a:pPr lvl="1"/>
            <a:r>
              <a:rPr lang="en-US" dirty="0"/>
              <a:t>Latency(P,A) = Latency(P,B) / (1+X/100)</a:t>
            </a:r>
          </a:p>
          <a:p>
            <a:pPr lvl="1"/>
            <a:r>
              <a:rPr lang="en-US" dirty="0"/>
              <a:t>Throughput(P,A) = Throughput(P,B) * (1+X/100)</a:t>
            </a:r>
          </a:p>
          <a:p>
            <a:endParaRPr lang="en-US" sz="1800" dirty="0"/>
          </a:p>
          <a:p>
            <a:r>
              <a:rPr lang="en-US" dirty="0"/>
              <a:t>Car/bus example</a:t>
            </a:r>
          </a:p>
          <a:p>
            <a:pPr lvl="1"/>
            <a:r>
              <a:rPr lang="en-US" dirty="0"/>
              <a:t>Latency? Car is 3 times (200%) faster than bus</a:t>
            </a:r>
          </a:p>
          <a:p>
            <a:pPr lvl="1"/>
            <a:r>
              <a:rPr lang="en-US" dirty="0"/>
              <a:t>Throughput? Bus is 4 times (300%) faster than car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Performance Metrics Pitfalls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processor would you buy?</a:t>
            </a:r>
          </a:p>
          <a:p>
            <a:pPr lvl="1"/>
            <a:r>
              <a:rPr lang="en-US" dirty="0"/>
              <a:t>Processor A: CPI = 2, clock = 2.8 GHz</a:t>
            </a:r>
          </a:p>
          <a:p>
            <a:pPr lvl="1"/>
            <a:r>
              <a:rPr lang="en-US" dirty="0"/>
              <a:t>Processor B: CPI = 1, clock = 1.8 GHz</a:t>
            </a:r>
          </a:p>
          <a:p>
            <a:pPr lvl="1"/>
            <a:r>
              <a:rPr lang="en-US" dirty="0"/>
              <a:t>Probably A, but B is faster (assuming same ISA/compiler)</a:t>
            </a:r>
          </a:p>
          <a:p>
            <a:pPr lvl="1"/>
            <a:endParaRPr lang="en-US" sz="1400" dirty="0"/>
          </a:p>
          <a:p>
            <a:r>
              <a:rPr lang="en-US" dirty="0"/>
              <a:t>Classic example</a:t>
            </a:r>
          </a:p>
          <a:p>
            <a:pPr lvl="1"/>
            <a:r>
              <a:rPr lang="en-US" dirty="0"/>
              <a:t>800 MHz Pentium III faster than 1 GHz Pentium 4</a:t>
            </a:r>
          </a:p>
          <a:p>
            <a:pPr lvl="1"/>
            <a:r>
              <a:rPr lang="en-US" dirty="0"/>
              <a:t>Same ISA and compiler</a:t>
            </a:r>
          </a:p>
        </p:txBody>
      </p:sp>
    </p:spTree>
    <p:extLst>
      <p:ext uri="{BB962C8B-B14F-4D97-AF65-F5344CB8AC3E}">
        <p14:creationId xmlns:p14="http://schemas.microsoft.com/office/powerpoint/2010/main" val="14951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Averaging Performance Numbers (1/2)</a:t>
            </a: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81200" y="1340769"/>
            <a:ext cx="8291264" cy="4896544"/>
          </a:xfrm>
        </p:spPr>
        <p:txBody>
          <a:bodyPr>
            <a:normAutofit/>
          </a:bodyPr>
          <a:lstStyle/>
          <a:p>
            <a:r>
              <a:rPr lang="en-US" dirty="0"/>
              <a:t>Latency is additive, throughput is not</a:t>
            </a:r>
          </a:p>
          <a:p>
            <a:pPr lvl="1">
              <a:buNone/>
            </a:pPr>
            <a:r>
              <a:rPr lang="en-US" dirty="0"/>
              <a:t>Latency(P1+P2,A) = Latency(P1,A) + Latency(P2,A)</a:t>
            </a:r>
          </a:p>
          <a:p>
            <a:pPr lvl="1">
              <a:buNone/>
            </a:pPr>
            <a:r>
              <a:rPr lang="en-US" dirty="0"/>
              <a:t>Throughput(P1+P2,A) </a:t>
            </a:r>
            <a:r>
              <a:rPr lang="en-US" b="1" dirty="0"/>
              <a:t>!= </a:t>
            </a:r>
            <a:r>
              <a:rPr lang="en-US" dirty="0"/>
              <a:t>Throughput(P1,A)+Throughput(P2,A)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180 miles @ 30 miles/hour + 180 miles @ 90 miles/hour</a:t>
            </a:r>
          </a:p>
          <a:p>
            <a:pPr lvl="1"/>
            <a:r>
              <a:rPr lang="en-US" dirty="0"/>
              <a:t>6 hours at 30 miles/hour + 2 hours at 90 miles/hour </a:t>
            </a:r>
          </a:p>
          <a:p>
            <a:pPr lvl="2"/>
            <a:r>
              <a:rPr lang="en-US" dirty="0"/>
              <a:t>Total latency is 6 + 2 = 8 hours</a:t>
            </a:r>
          </a:p>
          <a:p>
            <a:pPr lvl="2"/>
            <a:r>
              <a:rPr lang="en-US" dirty="0"/>
              <a:t>Total throughput is </a:t>
            </a:r>
            <a:r>
              <a:rPr lang="en-US" b="1" i="1" dirty="0"/>
              <a:t>not</a:t>
            </a:r>
            <a:r>
              <a:rPr lang="en-US" dirty="0"/>
              <a:t> </a:t>
            </a:r>
            <a:r>
              <a:rPr lang="en-US" b="1" i="1" dirty="0"/>
              <a:t>60</a:t>
            </a:r>
            <a:r>
              <a:rPr lang="en-US" dirty="0"/>
              <a:t> miles/hour</a:t>
            </a:r>
          </a:p>
          <a:p>
            <a:pPr lvl="3"/>
            <a:r>
              <a:rPr lang="en-US" dirty="0"/>
              <a:t>Total throughput is </a:t>
            </a:r>
            <a:r>
              <a:rPr lang="en-US" b="1" i="1" dirty="0"/>
              <a:t>only 45 </a:t>
            </a:r>
            <a:r>
              <a:rPr lang="en-US" dirty="0"/>
              <a:t>miles/hour! (360 miles / (6 + 2 hours))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rgbClr val="FF0000"/>
                </a:solidFill>
              </a:rPr>
              <a:t>Arithmetic mean is </a:t>
            </a:r>
            <a:r>
              <a:rPr lang="en-US" sz="3200" b="1" i="1" dirty="0">
                <a:solidFill>
                  <a:srgbClr val="FF0000"/>
                </a:solidFill>
              </a:rPr>
              <a:t>not </a:t>
            </a:r>
            <a:r>
              <a:rPr lang="en-US" sz="3200" dirty="0">
                <a:solidFill>
                  <a:srgbClr val="FF0000"/>
                </a:solidFill>
              </a:rPr>
              <a:t>always the answer!</a:t>
            </a:r>
          </a:p>
        </p:txBody>
      </p:sp>
    </p:spTree>
    <p:extLst>
      <p:ext uri="{BB962C8B-B14F-4D97-AF65-F5344CB8AC3E}">
        <p14:creationId xmlns:p14="http://schemas.microsoft.com/office/powerpoint/2010/main" val="13622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Averaging Performance Numbers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Arithmetic</a:t>
            </a:r>
            <a:r>
              <a:rPr lang="en-US" dirty="0"/>
              <a:t>: times</a:t>
            </a:r>
          </a:p>
          <a:p>
            <a:pPr lvl="1"/>
            <a:r>
              <a:rPr lang="en-US" dirty="0"/>
              <a:t>proportional to time</a:t>
            </a:r>
          </a:p>
          <a:p>
            <a:pPr lvl="1"/>
            <a:r>
              <a:rPr lang="en-US" dirty="0"/>
              <a:t>e.g., latency</a:t>
            </a:r>
          </a:p>
          <a:p>
            <a:pPr lvl="1"/>
            <a:endParaRPr lang="en-US" sz="1600" dirty="0"/>
          </a:p>
          <a:p>
            <a:r>
              <a:rPr lang="en-US" i="1" u="sng" dirty="0"/>
              <a:t>Harmonic</a:t>
            </a:r>
            <a:r>
              <a:rPr lang="en-US" dirty="0"/>
              <a:t>: rates</a:t>
            </a:r>
          </a:p>
          <a:p>
            <a:pPr lvl="1"/>
            <a:r>
              <a:rPr lang="en-US" dirty="0"/>
              <a:t>inversely proportional to time</a:t>
            </a:r>
          </a:p>
          <a:p>
            <a:pPr lvl="1"/>
            <a:r>
              <a:rPr lang="en-US" dirty="0"/>
              <a:t>e.g., throughput</a:t>
            </a:r>
          </a:p>
          <a:p>
            <a:pPr lvl="1"/>
            <a:endParaRPr lang="en-US" sz="1600" dirty="0"/>
          </a:p>
          <a:p>
            <a:r>
              <a:rPr lang="en-US" i="1" u="sng" dirty="0"/>
              <a:t>Geometric</a:t>
            </a:r>
            <a:r>
              <a:rPr lang="en-US" dirty="0"/>
              <a:t>: ratios</a:t>
            </a:r>
          </a:p>
          <a:p>
            <a:pPr lvl="1"/>
            <a:r>
              <a:rPr lang="en-US" dirty="0"/>
              <a:t>unit-less quantities</a:t>
            </a:r>
          </a:p>
          <a:p>
            <a:pPr lvl="1"/>
            <a:r>
              <a:rPr lang="en-US" dirty="0"/>
              <a:t>e.g., speedups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233864" y="1556792"/>
          <a:ext cx="1800200" cy="75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864" y="1556792"/>
                        <a:ext cx="1800200" cy="753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272745" y="2828296"/>
          <a:ext cx="172243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863280" imgH="749160" progId="Equation.3">
                  <p:embed/>
                </p:oleObj>
              </mc:Choice>
              <mc:Fallback>
                <p:oleObj name="Equation" r:id="rId5" imgW="863280" imgH="74916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745" y="2828296"/>
                        <a:ext cx="172243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219600" y="4841652"/>
          <a:ext cx="1828728" cy="117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749160" imgH="482400" progId="Equation.3">
                  <p:embed/>
                </p:oleObj>
              </mc:Choice>
              <mc:Fallback>
                <p:oleObj name="Equation" r:id="rId7" imgW="749160" imgH="482400" progId="Equation.3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600" y="4841652"/>
                        <a:ext cx="1828728" cy="1179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rgbClr val="FF0000"/>
                </a:solidFill>
              </a:rPr>
              <a:t>Memorize these to avoid looking them up later</a:t>
            </a:r>
          </a:p>
        </p:txBody>
      </p:sp>
    </p:spTree>
    <p:extLst>
      <p:ext uri="{BB962C8B-B14F-4D97-AF65-F5344CB8AC3E}">
        <p14:creationId xmlns:p14="http://schemas.microsoft.com/office/powerpoint/2010/main" val="37065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Parallelism: Work and Critical Path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Parallelism</a:t>
            </a:r>
            <a:r>
              <a:rPr lang="en-US" dirty="0"/>
              <a:t>: number of independent tasks available </a:t>
            </a:r>
          </a:p>
          <a:p>
            <a:r>
              <a:rPr lang="en-US" i="1" u="sng" dirty="0"/>
              <a:t>Work</a:t>
            </a:r>
            <a:r>
              <a:rPr lang="en-US" dirty="0"/>
              <a:t> (T1): time on sequential system</a:t>
            </a:r>
          </a:p>
          <a:p>
            <a:r>
              <a:rPr lang="en-US" i="1" u="sng" dirty="0"/>
              <a:t>Critical Path</a:t>
            </a:r>
            <a:r>
              <a:rPr lang="en-US" dirty="0"/>
              <a:t> (T</a:t>
            </a:r>
            <a:r>
              <a:rPr lang="en-US" dirty="0">
                <a:sym typeface="Symbol" pitchFamily="18" charset="2"/>
              </a:rPr>
              <a:t>):</a:t>
            </a:r>
            <a:r>
              <a:rPr lang="en-US" dirty="0"/>
              <a:t> time on infinitely-parallel system</a:t>
            </a:r>
          </a:p>
          <a:p>
            <a:endParaRPr lang="en-US" dirty="0"/>
          </a:p>
          <a:p>
            <a:r>
              <a:rPr lang="en-US" i="1" u="sng" dirty="0"/>
              <a:t>Average Parallelism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baseline="-25000" dirty="0" err="1"/>
              <a:t>avg</a:t>
            </a:r>
            <a:r>
              <a:rPr lang="en-US" dirty="0"/>
              <a:t> = T1 / T</a:t>
            </a:r>
            <a:r>
              <a:rPr lang="en-US" dirty="0">
                <a:sym typeface="Symbol" pitchFamily="18" charset="2"/>
              </a:rPr>
              <a:t></a:t>
            </a:r>
          </a:p>
          <a:p>
            <a:r>
              <a:rPr lang="en-US" dirty="0"/>
              <a:t>For a </a:t>
            </a:r>
            <a:r>
              <a:rPr lang="en-US" i="1" dirty="0"/>
              <a:t>p</a:t>
            </a:r>
            <a:r>
              <a:rPr lang="en-US" dirty="0"/>
              <a:t>-wide system: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/>
              <a:t>max{ T1/p, T</a:t>
            </a:r>
            <a:r>
              <a:rPr lang="en-US" dirty="0">
                <a:sym typeface="Symbol" pitchFamily="18" charset="2"/>
              </a:rPr>
              <a:t>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baseline="-25000" dirty="0" err="1"/>
              <a:t>avg</a:t>
            </a:r>
            <a:r>
              <a:rPr lang="en-US" dirty="0"/>
              <a:t> &gt;&gt; p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 </a:t>
            </a:r>
            <a:r>
              <a:rPr lang="en-US" dirty="0"/>
              <a:t>T1/p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AE947C-E641-854F-AE90-4253A93CD940}"/>
              </a:ext>
            </a:extLst>
          </p:cNvPr>
          <p:cNvGrpSpPr/>
          <p:nvPr/>
        </p:nvGrpSpPr>
        <p:grpSpPr>
          <a:xfrm>
            <a:off x="6932575" y="3215556"/>
            <a:ext cx="4680520" cy="3096344"/>
            <a:chOff x="5807968" y="2996952"/>
            <a:chExt cx="4680520" cy="30963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84E4DC-1E59-764F-B3E0-263BB5287C94}"/>
                </a:ext>
              </a:extLst>
            </p:cNvPr>
            <p:cNvGrpSpPr/>
            <p:nvPr/>
          </p:nvGrpSpPr>
          <p:grpSpPr>
            <a:xfrm>
              <a:off x="5807968" y="2996952"/>
              <a:ext cx="4680520" cy="3096344"/>
              <a:chOff x="5807968" y="2996952"/>
              <a:chExt cx="4680520" cy="3096344"/>
            </a:xfrm>
          </p:grpSpPr>
          <p:sp>
            <p:nvSpPr>
              <p:cNvPr id="2051" name="Rectangle 2"/>
              <p:cNvSpPr>
                <a:spLocks noChangeArrowheads="1"/>
              </p:cNvSpPr>
              <p:nvPr/>
            </p:nvSpPr>
            <p:spPr bwMode="auto">
              <a:xfrm>
                <a:off x="5807968" y="2996952"/>
                <a:ext cx="4680520" cy="3096344"/>
              </a:xfrm>
              <a:prstGeom prst="roundRect">
                <a:avLst/>
              </a:prstGeom>
              <a:solidFill>
                <a:srgbClr val="EAEAEA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" name="Group 5"/>
              <p:cNvGrpSpPr>
                <a:grpSpLocks/>
              </p:cNvGrpSpPr>
              <p:nvPr/>
            </p:nvGrpSpPr>
            <p:grpSpPr bwMode="auto">
              <a:xfrm>
                <a:off x="8616280" y="3088705"/>
                <a:ext cx="1828800" cy="2911475"/>
                <a:chOff x="3696" y="2107"/>
                <a:chExt cx="1152" cy="1834"/>
              </a:xfrm>
            </p:grpSpPr>
            <p:pic>
              <p:nvPicPr>
                <p:cNvPr id="2056" name="Picture 6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696" y="2107"/>
                  <a:ext cx="1152" cy="18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57" name="Oval 7"/>
                <p:cNvSpPr>
                  <a:spLocks noChangeArrowheads="1"/>
                </p:cNvSpPr>
                <p:nvPr/>
              </p:nvSpPr>
              <p:spPr bwMode="auto">
                <a:xfrm>
                  <a:off x="4669" y="2278"/>
                  <a:ext cx="13" cy="13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5" name="Text Box 8"/>
            <p:cNvSpPr txBox="1">
              <a:spLocks noChangeArrowheads="1"/>
            </p:cNvSpPr>
            <p:nvPr/>
          </p:nvSpPr>
          <p:spPr bwMode="auto">
            <a:xfrm>
              <a:off x="5904706" y="3088705"/>
              <a:ext cx="2518638" cy="848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900" b="1" dirty="0">
                  <a:latin typeface="Courier New" pitchFamily="49" charset="0"/>
                </a:rPr>
                <a:t>x = a + b;   </a:t>
              </a:r>
            </a:p>
            <a:p>
              <a:pPr algn="l">
                <a:lnSpc>
                  <a:spcPct val="85000"/>
                </a:lnSpc>
              </a:pPr>
              <a:r>
                <a:rPr lang="en-US" sz="1900" b="1" dirty="0">
                  <a:latin typeface="Courier New" pitchFamily="49" charset="0"/>
                </a:rPr>
                <a:t>y = b * 2</a:t>
              </a:r>
            </a:p>
            <a:p>
              <a:pPr algn="l">
                <a:lnSpc>
                  <a:spcPct val="85000"/>
                </a:lnSpc>
              </a:pPr>
              <a:r>
                <a:rPr lang="en-US" sz="1900" b="1" dirty="0">
                  <a:latin typeface="Courier New" pitchFamily="49" charset="0"/>
                </a:rPr>
                <a:t>z =(x-y) * (</a:t>
              </a:r>
              <a:r>
                <a:rPr lang="en-US" sz="1900" b="1" dirty="0" err="1">
                  <a:latin typeface="Courier New" pitchFamily="49" charset="0"/>
                </a:rPr>
                <a:t>x+y</a:t>
              </a:r>
              <a:r>
                <a:rPr lang="en-US" sz="1900" b="1" dirty="0">
                  <a:latin typeface="Courier New" pitchFamily="49" charset="0"/>
                </a:rPr>
                <a:t>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400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trade off frequency for parallelism</a:t>
            </a:r>
          </a:p>
        </p:txBody>
      </p: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clipse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2086</Words>
  <Application>Microsoft Macintosh PowerPoint</Application>
  <PresentationFormat>Widescreen</PresentationFormat>
  <Paragraphs>353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Gill Sans MT</vt:lpstr>
      <vt:lpstr>Symbol</vt:lpstr>
      <vt:lpstr>Times New Roman</vt:lpstr>
      <vt:lpstr>Wingdings</vt:lpstr>
      <vt:lpstr>Office Theme</vt:lpstr>
      <vt:lpstr>Equation</vt:lpstr>
      <vt:lpstr>Review and Background</vt:lpstr>
      <vt:lpstr>Amdahl’s Law</vt:lpstr>
      <vt:lpstr>The Iron Law of Processor Performance</vt:lpstr>
      <vt:lpstr>Performance</vt:lpstr>
      <vt:lpstr>Performance Improvement</vt:lpstr>
      <vt:lpstr>Partial Performance Metrics Pitfalls</vt:lpstr>
      <vt:lpstr>Averaging Performance Numbers (1/2)</vt:lpstr>
      <vt:lpstr>Averaging Performance Numbers (2/2)</vt:lpstr>
      <vt:lpstr>Parallelism: Work and Critical Path</vt:lpstr>
      <vt:lpstr>Locality Principle</vt:lpstr>
      <vt:lpstr>Power vs. Energy (1/2)</vt:lpstr>
      <vt:lpstr>Power vs. Energy (2/2)</vt:lpstr>
      <vt:lpstr>Why is energy important?</vt:lpstr>
      <vt:lpstr>Why is power important?</vt:lpstr>
      <vt:lpstr>Power</vt:lpstr>
      <vt:lpstr>Power: The Basics (1/2)</vt:lpstr>
      <vt:lpstr>Power: The Basics (2/2)</vt:lpstr>
      <vt:lpstr>Thermal Runaway</vt:lpstr>
      <vt:lpstr>Why Power Became an Issue? (1/2)</vt:lpstr>
      <vt:lpstr>Why Power Became an Issue? (2/2)</vt:lpstr>
      <vt:lpstr>How to Reduce Power? (1/3)</vt:lpstr>
      <vt:lpstr>How to Reduce Power? (2/3)</vt:lpstr>
      <vt:lpstr>How to Reduce Power? (3/3)</vt:lpstr>
      <vt:lpstr>Processor Is Not Alone</vt:lpstr>
      <vt:lpstr>ISA: A contract between HW and SW</vt:lpstr>
      <vt:lpstr>Components of an ISA</vt:lpstr>
      <vt:lpstr>RISC vs. CISC</vt:lpstr>
      <vt:lpstr>Prototypical Processor Organization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Background</dc:title>
  <dc:creator>Akshintala, Amogh</dc:creator>
  <cp:lastModifiedBy>Akshintala, Amogh</cp:lastModifiedBy>
  <cp:revision>1</cp:revision>
  <dcterms:created xsi:type="dcterms:W3CDTF">2020-01-13T19:15:09Z</dcterms:created>
  <dcterms:modified xsi:type="dcterms:W3CDTF">2020-01-13T19:22:36Z</dcterms:modified>
</cp:coreProperties>
</file>