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2"/>
  </p:sldMasterIdLst>
  <p:notesMasterIdLst>
    <p:notesMasterId r:id="rId51"/>
  </p:notesMasterIdLst>
  <p:sldIdLst>
    <p:sldId id="256" r:id="rId3"/>
    <p:sldId id="264" r:id="rId4"/>
    <p:sldId id="265" r:id="rId5"/>
    <p:sldId id="266" r:id="rId6"/>
    <p:sldId id="269" r:id="rId7"/>
    <p:sldId id="270" r:id="rId8"/>
    <p:sldId id="263" r:id="rId9"/>
    <p:sldId id="268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  <p:sldId id="309" r:id="rId45"/>
    <p:sldId id="310" r:id="rId46"/>
    <p:sldId id="311" r:id="rId47"/>
    <p:sldId id="312" r:id="rId48"/>
    <p:sldId id="313" r:id="rId49"/>
    <p:sldId id="31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2582" autoAdjust="0"/>
  </p:normalViewPr>
  <p:slideViewPr>
    <p:cSldViewPr>
      <p:cViewPr varScale="1">
        <p:scale>
          <a:sx n="117" d="100"/>
          <a:sy n="117" d="100"/>
        </p:scale>
        <p:origin x="134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76F42-9BAD-4ADC-9380-BAF04DBAEE7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D3B84-9BDC-4E70-8FA4-BD0825D9A4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73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C306C-9E28-4417-9C2F-F2B3F453B0D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8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B27BC-D140-4329-B16A-7B5CD1774FC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698500"/>
            <a:ext cx="4754563" cy="356711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871" y="4497868"/>
            <a:ext cx="5137844" cy="426508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95785-5DD2-4CAE-B783-F0C67069196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698500"/>
            <a:ext cx="4754563" cy="3567113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871" y="4497868"/>
            <a:ext cx="5137844" cy="426508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38C7E-6692-48AE-AB93-41F2F9491E1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698500"/>
            <a:ext cx="4754563" cy="356711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871" y="4497868"/>
            <a:ext cx="5137844" cy="426508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79664-0A03-444B-837D-027DDECD2CC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698500"/>
            <a:ext cx="4754563" cy="35671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871" y="4497868"/>
            <a:ext cx="5137844" cy="426508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8105E-2418-46D5-B5BE-F9CAE426051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698500"/>
            <a:ext cx="4754563" cy="356711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871" y="4497868"/>
            <a:ext cx="5137844" cy="426508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D512C-5E90-4A22-849A-8987C824C30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AAB500-47E1-452B-A8EF-04519E59D378}" type="datetime1">
              <a:rPr lang="en-US" smtClean="0"/>
              <a:t>2/4/20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EF037C-9A1E-4863-A76C-18D43DAB63C0}" type="datetime1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06CDE-0EB9-42F8-83D3-47A716BA8C81}" type="datetime1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D3EFF6-997E-4F53-BE1B-5826054918DC}" type="datetime1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65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18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0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221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28193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7CE362-55A3-404D-82E0-A3D58B89D991}" type="datetime1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491322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03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76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96" y="1011484"/>
            <a:ext cx="8229600" cy="50818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FB575A-7CD0-4CBC-A9C9-749BE8D933A3}" type="datetime1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86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603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381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531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68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581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346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79BC5C-0ADE-45C4-A0D7-574AC000110F}" type="datetime1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1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5E8AC-E698-46CE-8105-2AB7B74FC440}" type="datetime1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8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19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74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85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72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051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382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3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41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506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4CC421-9F11-41E5-89EF-4F47AC0D6138}" type="datetime1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08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233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27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43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06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68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122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68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5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529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7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96079B-8543-46F6-BFB8-EFFEE61A25F5}" type="datetime1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07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376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349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77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449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7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39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296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813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552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A05020-B89A-44F3-A395-7B883C4B5595}" type="datetime1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44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076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201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759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86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36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46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82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220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8838FF-474C-4420-BD22-6A16952FA3B4}" type="datetime1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17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080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238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79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79BC5C-0ADE-45C4-A0D7-574AC000110F}" type="datetime1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6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3F9FFF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05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D53316-8D3F-4F69-9007-ACFE5C5AE6EC}" type="datetime1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2: Pipelining and Superscalar Review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984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50154"/>
            <a:ext cx="91440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96" y="1011485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8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660" r:id="rId27"/>
    <p:sldLayoutId id="2147483661" r:id="rId28"/>
    <p:sldLayoutId id="2147483662" r:id="rId29"/>
    <p:sldLayoutId id="2147483663" r:id="rId30"/>
    <p:sldLayoutId id="2147483665" r:id="rId31"/>
    <p:sldLayoutId id="2147483666" r:id="rId32"/>
    <p:sldLayoutId id="2147483667" r:id="rId33"/>
    <p:sldLayoutId id="2147483669" r:id="rId34"/>
    <p:sldLayoutId id="2147483670" r:id="rId35"/>
    <p:sldLayoutId id="2147483671" r:id="rId36"/>
    <p:sldLayoutId id="2147483672" r:id="rId37"/>
    <p:sldLayoutId id="2147483673" r:id="rId38"/>
    <p:sldLayoutId id="2147483674" r:id="rId39"/>
    <p:sldLayoutId id="2147483675" r:id="rId40"/>
    <p:sldLayoutId id="2147483676" r:id="rId41"/>
    <p:sldLayoutId id="2147483677" r:id="rId42"/>
    <p:sldLayoutId id="2147483678" r:id="rId43"/>
    <p:sldLayoutId id="2147483679" r:id="rId44"/>
    <p:sldLayoutId id="2147483680" r:id="rId45"/>
    <p:sldLayoutId id="2147483681" r:id="rId46"/>
    <p:sldLayoutId id="2147483682" r:id="rId47"/>
    <p:sldLayoutId id="2147483683" r:id="rId48"/>
    <p:sldLayoutId id="2147483684" r:id="rId49"/>
    <p:sldLayoutId id="2147483685" r:id="rId50"/>
    <p:sldLayoutId id="2147483686" r:id="rId51"/>
    <p:sldLayoutId id="2147483687" r:id="rId52"/>
    <p:sldLayoutId id="2147483688" r:id="rId53"/>
    <p:sldLayoutId id="2147483689" r:id="rId54"/>
    <p:sldLayoutId id="2147483690" r:id="rId55"/>
    <p:sldLayoutId id="2147483691" r:id="rId56"/>
    <p:sldLayoutId id="2147483692" r:id="rId57"/>
    <p:sldLayoutId id="2147483693" r:id="rId58"/>
    <p:sldLayoutId id="2147483694" r:id="rId59"/>
    <p:sldLayoutId id="2147483695" r:id="rId60"/>
    <p:sldLayoutId id="2147483696" r:id="rId61"/>
    <p:sldLayoutId id="2147483697" r:id="rId62"/>
    <p:sldLayoutId id="2147483698" r:id="rId63"/>
    <p:sldLayoutId id="2147483699" r:id="rId64"/>
    <p:sldLayoutId id="2147483700" r:id="rId65"/>
    <p:sldLayoutId id="2147483701" r:id="rId66"/>
    <p:sldLayoutId id="2147483702" r:id="rId67"/>
    <p:sldLayoutId id="2147483703" r:id="rId68"/>
    <p:sldLayoutId id="2147483704" r:id="rId69"/>
    <p:sldLayoutId id="2147483705" r:id="rId70"/>
    <p:sldLayoutId id="2147483706" r:id="rId71"/>
    <p:sldLayoutId id="2147483707" r:id="rId72"/>
    <p:sldLayoutId id="2147483708" r:id="rId7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4400" kern="1200" dirty="0" smtClean="0">
          <a:solidFill>
            <a:srgbClr val="99CCFF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45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COMP 590-154:</a:t>
            </a:r>
            <a:br>
              <a:rPr lang="en-US" sz="5400" b="1" dirty="0"/>
            </a:br>
            <a:r>
              <a:rPr lang="en-US" sz="5400" b="1" dirty="0"/>
              <a:t>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59436"/>
            <a:ext cx="9144000" cy="2316588"/>
          </a:xfrm>
        </p:spPr>
        <p:txBody>
          <a:bodyPr>
            <a:normAutofit/>
          </a:bodyPr>
          <a:lstStyle/>
          <a:p>
            <a:pPr>
              <a:spcAft>
                <a:spcPts val="1080"/>
              </a:spcAft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Pipelining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Stage 1: Fetch Diagram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916488" y="1340768"/>
            <a:ext cx="2438400" cy="4837113"/>
            <a:chOff x="3552" y="144"/>
            <a:chExt cx="1536" cy="415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984" y="144"/>
              <a:ext cx="672" cy="3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 rot="-5400000">
              <a:off x="3672" y="2520"/>
              <a:ext cx="1296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Instruction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bits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552" y="3744"/>
              <a:ext cx="1536" cy="5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Gill Sans MT" pitchFamily="34" charset="0"/>
                </a:rPr>
                <a:t>IF / ID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Pipeline register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303214" y="3464208"/>
            <a:ext cx="5299076" cy="2458720"/>
            <a:chOff x="646" y="1968"/>
            <a:chExt cx="3338" cy="2112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72" y="2160"/>
              <a:ext cx="384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sz="1400" b="0" dirty="0">
                  <a:latin typeface="Gill Sans MT" pitchFamily="34" charset="0"/>
                </a:rPr>
                <a:t>PC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68" y="1968"/>
              <a:ext cx="1104" cy="16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sz="1400" b="0" dirty="0">
                  <a:latin typeface="Gill Sans MT" pitchFamily="34" charset="0"/>
                </a:rPr>
                <a:t>Instruction</a:t>
              </a:r>
            </a:p>
            <a:p>
              <a:pPr algn="ctr" eaLnBrk="1" hangingPunct="1"/>
              <a:r>
                <a:rPr lang="en-US" sz="1400" b="0" dirty="0">
                  <a:latin typeface="Gill Sans MT" pitchFamily="34" charset="0"/>
                </a:rPr>
                <a:t>Cache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072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35" y="2736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42" y="3648"/>
              <a:ext cx="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6" y="2556"/>
              <a:ext cx="211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dirty="0">
                  <a:latin typeface="Gill Sans MT" pitchFamily="34" charset="0"/>
                </a:rPr>
                <a:t>en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946" y="3456"/>
              <a:ext cx="211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dirty="0">
                  <a:latin typeface="Gill Sans MT" pitchFamily="34" charset="0"/>
                </a:rPr>
                <a:t>en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056" y="244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811088" y="1452528"/>
            <a:ext cx="4800600" cy="2570480"/>
            <a:chOff x="336" y="240"/>
            <a:chExt cx="3024" cy="2208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680" y="1008"/>
              <a:ext cx="288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Gill Sans MT" pitchFamily="34" charset="0"/>
                </a:rPr>
                <a:t>1</a:t>
              </a:r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336" y="240"/>
              <a:ext cx="3024" cy="2208"/>
              <a:chOff x="336" y="240"/>
              <a:chExt cx="3024" cy="2208"/>
            </a:xfrm>
          </p:grpSpPr>
          <p:grpSp>
            <p:nvGrpSpPr>
              <p:cNvPr id="20" name="Group 18"/>
              <p:cNvGrpSpPr>
                <a:grpSpLocks/>
              </p:cNvGrpSpPr>
              <p:nvPr/>
            </p:nvGrpSpPr>
            <p:grpSpPr bwMode="auto">
              <a:xfrm>
                <a:off x="2304" y="1008"/>
                <a:ext cx="432" cy="864"/>
                <a:chOff x="624" y="1248"/>
                <a:chExt cx="240" cy="480"/>
              </a:xfrm>
            </p:grpSpPr>
            <p:sp>
              <p:nvSpPr>
                <p:cNvPr id="34" name="Freeform 19"/>
                <p:cNvSpPr>
                  <a:spLocks/>
                </p:cNvSpPr>
                <p:nvPr/>
              </p:nvSpPr>
              <p:spPr bwMode="auto">
                <a:xfrm>
                  <a:off x="624" y="1248"/>
                  <a:ext cx="240" cy="480"/>
                </a:xfrm>
                <a:custGeom>
                  <a:avLst/>
                  <a:gdLst>
                    <a:gd name="T0" fmla="*/ 0 w 240"/>
                    <a:gd name="T1" fmla="*/ 0 h 480"/>
                    <a:gd name="T2" fmla="*/ 240 w 240"/>
                    <a:gd name="T3" fmla="*/ 144 h 480"/>
                    <a:gd name="T4" fmla="*/ 240 w 240"/>
                    <a:gd name="T5" fmla="*/ 336 h 480"/>
                    <a:gd name="T6" fmla="*/ 0 w 240"/>
                    <a:gd name="T7" fmla="*/ 480 h 480"/>
                    <a:gd name="T8" fmla="*/ 0 w 240"/>
                    <a:gd name="T9" fmla="*/ 336 h 480"/>
                    <a:gd name="T10" fmla="*/ 96 w 240"/>
                    <a:gd name="T11" fmla="*/ 240 h 480"/>
                    <a:gd name="T12" fmla="*/ 0 w 240"/>
                    <a:gd name="T13" fmla="*/ 144 h 480"/>
                    <a:gd name="T14" fmla="*/ 0 w 240"/>
                    <a:gd name="T15" fmla="*/ 0 h 48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0"/>
                    <a:gd name="T25" fmla="*/ 0 h 480"/>
                    <a:gd name="T26" fmla="*/ 240 w 240"/>
                    <a:gd name="T27" fmla="*/ 480 h 48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0" h="480">
                      <a:moveTo>
                        <a:pt x="0" y="0"/>
                      </a:moveTo>
                      <a:lnTo>
                        <a:pt x="240" y="144"/>
                      </a:lnTo>
                      <a:lnTo>
                        <a:pt x="240" y="336"/>
                      </a:lnTo>
                      <a:lnTo>
                        <a:pt x="0" y="480"/>
                      </a:lnTo>
                      <a:lnTo>
                        <a:pt x="0" y="336"/>
                      </a:lnTo>
                      <a:lnTo>
                        <a:pt x="96" y="240"/>
                      </a:lnTo>
                      <a:lnTo>
                        <a:pt x="0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12" y="1387"/>
                  <a:ext cx="134" cy="1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dirty="0">
                      <a:solidFill>
                        <a:schemeClr val="bg1"/>
                      </a:solidFill>
                      <a:latin typeface="Gill Sans MT" pitchFamily="34" charset="0"/>
                    </a:rPr>
                    <a:t> </a:t>
                  </a:r>
                  <a:r>
                    <a:rPr lang="en-US" sz="2000" dirty="0">
                      <a:solidFill>
                        <a:schemeClr val="bg1"/>
                      </a:solidFill>
                      <a:latin typeface="Gill Sans MT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21" name="Group 21"/>
              <p:cNvGrpSpPr>
                <a:grpSpLocks/>
              </p:cNvGrpSpPr>
              <p:nvPr/>
            </p:nvGrpSpPr>
            <p:grpSpPr bwMode="auto">
              <a:xfrm>
                <a:off x="336" y="240"/>
                <a:ext cx="3024" cy="2208"/>
                <a:chOff x="336" y="240"/>
                <a:chExt cx="3024" cy="2208"/>
              </a:xfrm>
            </p:grpSpPr>
            <p:grpSp>
              <p:nvGrpSpPr>
                <p:cNvPr id="23" name="Group 22"/>
                <p:cNvGrpSpPr>
                  <a:grpSpLocks/>
                </p:cNvGrpSpPr>
                <p:nvPr/>
              </p:nvGrpSpPr>
              <p:grpSpPr bwMode="auto">
                <a:xfrm>
                  <a:off x="336" y="240"/>
                  <a:ext cx="3024" cy="2208"/>
                  <a:chOff x="336" y="240"/>
                  <a:chExt cx="3024" cy="2208"/>
                </a:xfrm>
              </p:grpSpPr>
              <p:sp>
                <p:nvSpPr>
                  <p:cNvPr id="26" name="AutoShape 23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384" y="528"/>
                    <a:ext cx="912" cy="336"/>
                  </a:xfrm>
                  <a:custGeom>
                    <a:avLst/>
                    <a:gdLst>
                      <a:gd name="T0" fmla="*/ 1 w 21600"/>
                      <a:gd name="T1" fmla="*/ 0 h 21600"/>
                      <a:gd name="T2" fmla="*/ 1 w 21600"/>
                      <a:gd name="T3" fmla="*/ 0 h 21600"/>
                      <a:gd name="T4" fmla="*/ 0 w 21600"/>
                      <a:gd name="T5" fmla="*/ 0 h 21600"/>
                      <a:gd name="T6" fmla="*/ 1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00 h 21600"/>
                      <a:gd name="T14" fmla="*/ 17100 w 21600"/>
                      <a:gd name="T15" fmla="*/ 17100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9966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rot="10800000" vert="eaVert" wrap="none" anchor="ctr"/>
                  <a:lstStyle/>
                  <a:p>
                    <a:pPr algn="ctr" eaLnBrk="1" hangingPunct="1"/>
                    <a:r>
                      <a:rPr lang="en-US" sz="1400" b="0" dirty="0">
                        <a:latin typeface="Gill Sans MT" pitchFamily="34" charset="0"/>
                      </a:rPr>
                      <a:t>M</a:t>
                    </a:r>
                  </a:p>
                  <a:p>
                    <a:pPr algn="ctr" eaLnBrk="1" hangingPunct="1"/>
                    <a:r>
                      <a:rPr lang="en-US" sz="1400" b="0" dirty="0">
                        <a:latin typeface="Gill Sans MT" pitchFamily="34" charset="0"/>
                      </a:rPr>
                      <a:t>U</a:t>
                    </a:r>
                  </a:p>
                  <a:p>
                    <a:pPr algn="ctr" eaLnBrk="1" hangingPunct="1"/>
                    <a:r>
                      <a:rPr lang="en-US" sz="1400" b="0" dirty="0">
                        <a:latin typeface="Gill Sans MT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2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440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2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864"/>
                    <a:ext cx="235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 type="none" w="med" len="med"/>
                  </a:ln>
                  <a:effectLst/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2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672"/>
                    <a:ext cx="3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2448"/>
                    <a:ext cx="3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" y="672"/>
                    <a:ext cx="0" cy="17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2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864"/>
                    <a:ext cx="0" cy="57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1008"/>
                    <a:ext cx="0" cy="432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sp>
              <p:nvSpPr>
                <p:cNvPr id="24" name="Line 31"/>
                <p:cNvSpPr>
                  <a:spLocks noChangeShapeType="1"/>
                </p:cNvSpPr>
                <p:nvPr/>
              </p:nvSpPr>
              <p:spPr bwMode="auto">
                <a:xfrm>
                  <a:off x="1968" y="1152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25" name="Line 32"/>
                <p:cNvSpPr>
                  <a:spLocks noChangeShapeType="1"/>
                </p:cNvSpPr>
                <p:nvPr/>
              </p:nvSpPr>
              <p:spPr bwMode="auto">
                <a:xfrm>
                  <a:off x="1680" y="1728"/>
                  <a:ext cx="6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 flipV="1">
                <a:off x="1680" y="172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5611688" y="2011328"/>
            <a:ext cx="1981200" cy="1508760"/>
            <a:chOff x="3360" y="720"/>
            <a:chExt cx="1248" cy="1296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 rot="-5400000">
              <a:off x="3672" y="1080"/>
              <a:ext cx="1296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PC + 1</a:t>
              </a: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360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sp>
        <p:nvSpPr>
          <p:cNvPr id="48" name="Isosceles Triangle 47"/>
          <p:cNvSpPr/>
          <p:nvPr/>
        </p:nvSpPr>
        <p:spPr bwMode="auto">
          <a:xfrm>
            <a:off x="1609328" y="4187261"/>
            <a:ext cx="257101" cy="171027"/>
          </a:xfrm>
          <a:prstGeom prst="triangle">
            <a:avLst/>
          </a:prstGeom>
          <a:solidFill>
            <a:srgbClr val="7030A0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81314" y="1844823"/>
            <a:ext cx="562686" cy="3442188"/>
            <a:chOff x="7740352" y="1844823"/>
            <a:chExt cx="562686" cy="3442188"/>
          </a:xfrm>
        </p:grpSpPr>
        <p:sp>
          <p:nvSpPr>
            <p:cNvPr id="49" name="Trapezoid 48"/>
            <p:cNvSpPr/>
            <p:nvPr/>
          </p:nvSpPr>
          <p:spPr>
            <a:xfrm rot="16200000">
              <a:off x="6300601" y="3284575"/>
              <a:ext cx="3442187" cy="562685"/>
            </a:xfrm>
            <a:prstGeom prst="trapezoid">
              <a:avLst>
                <a:gd name="adj" fmla="val 101654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84368" y="1844823"/>
              <a:ext cx="418670" cy="344218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 algn="ctr"/>
              <a:r>
                <a:rPr lang="en-US" dirty="0">
                  <a:latin typeface="Gill Sans MT" pitchFamily="34" charset="0"/>
                </a:rPr>
                <a:t>Decode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77888" y="1442209"/>
            <a:ext cx="7266112" cy="369332"/>
            <a:chOff x="1877888" y="1442209"/>
            <a:chExt cx="7266112" cy="369332"/>
          </a:xfrm>
        </p:grpSpPr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877888" y="1731928"/>
              <a:ext cx="726611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8348447" y="1442209"/>
              <a:ext cx="736099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Gill Sans MT" pitchFamily="34" charset="0"/>
                </a:rPr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8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Stage 2: Decode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Decodes opcode bits</a:t>
            </a:r>
          </a:p>
          <a:p>
            <a:pPr lvl="1"/>
            <a:r>
              <a:rPr lang="en-US"/>
              <a:t>Set up Control signals for later stages</a:t>
            </a:r>
          </a:p>
          <a:p>
            <a:r>
              <a:rPr lang="en-US"/>
              <a:t>Read input operands from register file</a:t>
            </a:r>
          </a:p>
          <a:p>
            <a:pPr lvl="1"/>
            <a:r>
              <a:rPr lang="en-US"/>
              <a:t>Specified by decoded instruction bits</a:t>
            </a:r>
          </a:p>
          <a:p>
            <a:r>
              <a:rPr lang="en-US"/>
              <a:t>Write state to the pipeline register (ID/EX)</a:t>
            </a:r>
          </a:p>
          <a:p>
            <a:pPr lvl="1"/>
            <a:r>
              <a:rPr lang="en-US"/>
              <a:t>Opcode</a:t>
            </a:r>
          </a:p>
          <a:p>
            <a:pPr lvl="1"/>
            <a:r>
              <a:rPr lang="en-US"/>
              <a:t>Register contents, immediate operand</a:t>
            </a:r>
          </a:p>
          <a:p>
            <a:pPr lvl="1"/>
            <a:r>
              <a:rPr lang="en-US"/>
              <a:t>PC+1 (even though decode didn’t use it)</a:t>
            </a:r>
          </a:p>
          <a:p>
            <a:pPr lvl="1"/>
            <a:r>
              <a:rPr lang="en-US"/>
              <a:t>Control signals (from insn) for opcode and destReg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1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Stage 2: Decode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7" name="Group 11"/>
          <p:cNvGrpSpPr>
            <a:grpSpLocks/>
          </p:cNvGrpSpPr>
          <p:nvPr/>
        </p:nvGrpSpPr>
        <p:grpSpPr bwMode="auto">
          <a:xfrm>
            <a:off x="6646737" y="1340768"/>
            <a:ext cx="2438400" cy="4837113"/>
            <a:chOff x="4128" y="129"/>
            <a:chExt cx="1536" cy="4155"/>
          </a:xfrm>
        </p:grpSpPr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560" y="129"/>
              <a:ext cx="672" cy="3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 sz="1400">
                <a:latin typeface="Gill Sans MT" pitchFamily="34" charset="0"/>
              </a:endParaRP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4128" y="3729"/>
              <a:ext cx="1536" cy="5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Gill Sans MT" pitchFamily="34" charset="0"/>
                </a:rPr>
                <a:t>ID / EX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Pipeline register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 rot="16200000">
              <a:off x="4521" y="1191"/>
              <a:ext cx="751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r>
                <a:rPr lang="en-US" dirty="0" err="1">
                  <a:latin typeface="Gill Sans MT" pitchFamily="34" charset="0"/>
                </a:rPr>
                <a:t>regA</a:t>
              </a:r>
              <a:endParaRPr lang="en-US" dirty="0">
                <a:latin typeface="Gill Sans MT" pitchFamily="34" charset="0"/>
              </a:endParaRPr>
            </a:p>
            <a:p>
              <a:pPr algn="ctr"/>
              <a:r>
                <a:rPr lang="en-US" dirty="0">
                  <a:latin typeface="Gill Sans MT" pitchFamily="34" charset="0"/>
                </a:rPr>
                <a:t>contents</a:t>
              </a: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 rot="16200000">
              <a:off x="4518" y="1994"/>
              <a:ext cx="756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 err="1">
                  <a:latin typeface="Gill Sans MT" pitchFamily="34" charset="0"/>
                </a:rPr>
                <a:t>regB</a:t>
              </a:r>
              <a:endParaRPr lang="en-US" dirty="0">
                <a:latin typeface="Gill Sans MT" pitchFamily="34" charset="0"/>
              </a:endParaRPr>
            </a:p>
            <a:p>
              <a:pPr algn="ctr"/>
              <a:r>
                <a:rPr lang="en-US" dirty="0">
                  <a:latin typeface="Gill Sans MT" pitchFamily="34" charset="0"/>
                </a:rPr>
                <a:t>contents</a:t>
              </a:r>
            </a:p>
          </p:txBody>
        </p:sp>
      </p:grpSp>
      <p:grpSp>
        <p:nvGrpSpPr>
          <p:cNvPr id="62" name="Group 16"/>
          <p:cNvGrpSpPr>
            <a:grpSpLocks/>
          </p:cNvGrpSpPr>
          <p:nvPr/>
        </p:nvGrpSpPr>
        <p:grpSpPr bwMode="auto">
          <a:xfrm>
            <a:off x="1846137" y="2419949"/>
            <a:ext cx="5486400" cy="2291080"/>
            <a:chOff x="1104" y="1056"/>
            <a:chExt cx="3456" cy="1968"/>
          </a:xfrm>
        </p:grpSpPr>
        <p:grpSp>
          <p:nvGrpSpPr>
            <p:cNvPr id="63" name="Group 17"/>
            <p:cNvGrpSpPr>
              <a:grpSpLocks/>
            </p:cNvGrpSpPr>
            <p:nvPr/>
          </p:nvGrpSpPr>
          <p:grpSpPr bwMode="auto">
            <a:xfrm>
              <a:off x="1104" y="1056"/>
              <a:ext cx="3456" cy="1968"/>
              <a:chOff x="1104" y="1056"/>
              <a:chExt cx="3456" cy="1968"/>
            </a:xfrm>
          </p:grpSpPr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grpSp>
            <p:nvGrpSpPr>
              <p:cNvPr id="66" name="Group 19"/>
              <p:cNvGrpSpPr>
                <a:grpSpLocks/>
              </p:cNvGrpSpPr>
              <p:nvPr/>
            </p:nvGrpSpPr>
            <p:grpSpPr bwMode="auto">
              <a:xfrm>
                <a:off x="1104" y="1056"/>
                <a:ext cx="3456" cy="1728"/>
                <a:chOff x="1104" y="1056"/>
                <a:chExt cx="3456" cy="1728"/>
              </a:xfrm>
            </p:grpSpPr>
            <p:sp>
              <p:nvSpPr>
                <p:cNvPr id="67" name="Rectangle 20"/>
                <p:cNvSpPr>
                  <a:spLocks noChangeArrowheads="1"/>
                </p:cNvSpPr>
                <p:nvPr/>
              </p:nvSpPr>
              <p:spPr bwMode="auto">
                <a:xfrm>
                  <a:off x="2544" y="1104"/>
                  <a:ext cx="1104" cy="168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b="0" dirty="0">
                      <a:latin typeface="Gill Sans MT" pitchFamily="34" charset="0"/>
                    </a:rPr>
                    <a:t>Register File</a:t>
                  </a:r>
                </a:p>
              </p:txBody>
            </p:sp>
            <p:sp>
              <p:nvSpPr>
                <p:cNvPr id="68" name="Line 21"/>
                <p:cNvSpPr>
                  <a:spLocks noChangeShapeType="1"/>
                </p:cNvSpPr>
                <p:nvPr/>
              </p:nvSpPr>
              <p:spPr bwMode="auto">
                <a:xfrm>
                  <a:off x="3648" y="1440"/>
                  <a:ext cx="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69" name="Line 22"/>
                <p:cNvSpPr>
                  <a:spLocks noChangeShapeType="1"/>
                </p:cNvSpPr>
                <p:nvPr/>
              </p:nvSpPr>
              <p:spPr bwMode="auto">
                <a:xfrm>
                  <a:off x="1296" y="1344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70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1584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71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160"/>
                  <a:ext cx="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72" name="Line 25"/>
                <p:cNvSpPr>
                  <a:spLocks noChangeShapeType="1"/>
                </p:cNvSpPr>
                <p:nvPr/>
              </p:nvSpPr>
              <p:spPr bwMode="auto">
                <a:xfrm>
                  <a:off x="1296" y="1344"/>
                  <a:ext cx="0" cy="13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73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4" y="273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7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20" y="1056"/>
                  <a:ext cx="399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 err="1">
                      <a:latin typeface="Gill Sans MT" pitchFamily="34" charset="0"/>
                    </a:rPr>
                    <a:t>regA</a:t>
                  </a:r>
                  <a:endParaRPr lang="en-US" dirty="0">
                    <a:latin typeface="Gill Sans MT" pitchFamily="34" charset="0"/>
                  </a:endParaRPr>
                </a:p>
              </p:txBody>
            </p:sp>
            <p:sp>
              <p:nvSpPr>
                <p:cNvPr id="7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384" cy="3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dirty="0" err="1">
                      <a:latin typeface="Gill Sans MT" pitchFamily="34" charset="0"/>
                    </a:rPr>
                    <a:t>regB</a:t>
                  </a:r>
                  <a:endParaRPr lang="en-US" dirty="0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2592" y="2592"/>
              <a:ext cx="211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Gill Sans MT" pitchFamily="34" charset="0"/>
                </a:rPr>
                <a:t>en</a:t>
              </a:r>
            </a:p>
          </p:txBody>
        </p:sp>
      </p:grpSp>
      <p:grpSp>
        <p:nvGrpSpPr>
          <p:cNvPr id="77" name="Group 31"/>
          <p:cNvGrpSpPr>
            <a:grpSpLocks/>
          </p:cNvGrpSpPr>
          <p:nvPr/>
        </p:nvGrpSpPr>
        <p:grpSpPr bwMode="auto">
          <a:xfrm>
            <a:off x="93537" y="1340768"/>
            <a:ext cx="2438400" cy="4837113"/>
            <a:chOff x="3552" y="144"/>
            <a:chExt cx="1536" cy="4155"/>
          </a:xfrm>
        </p:grpSpPr>
        <p:grpSp>
          <p:nvGrpSpPr>
            <p:cNvPr id="78" name="Group 32"/>
            <p:cNvGrpSpPr>
              <a:grpSpLocks/>
            </p:cNvGrpSpPr>
            <p:nvPr/>
          </p:nvGrpSpPr>
          <p:grpSpPr bwMode="auto">
            <a:xfrm>
              <a:off x="3552" y="144"/>
              <a:ext cx="1536" cy="4155"/>
              <a:chOff x="3552" y="144"/>
              <a:chExt cx="1536" cy="4155"/>
            </a:xfrm>
          </p:grpSpPr>
          <p:sp>
            <p:nvSpPr>
              <p:cNvPr id="80" name="Rectangle 33"/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672" cy="36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81" name="Rectangle 34"/>
              <p:cNvSpPr>
                <a:spLocks noChangeArrowheads="1"/>
              </p:cNvSpPr>
              <p:nvPr/>
            </p:nvSpPr>
            <p:spPr bwMode="auto">
              <a:xfrm rot="-5400000">
                <a:off x="3672" y="2520"/>
                <a:ext cx="1296" cy="576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algn="ctr" eaLnBrk="1" hangingPunct="1"/>
                <a:r>
                  <a:rPr lang="en-US">
                    <a:latin typeface="Gill Sans MT" pitchFamily="34" charset="0"/>
                  </a:rPr>
                  <a:t>Instruction</a:t>
                </a:r>
              </a:p>
              <a:p>
                <a:pPr algn="ctr" eaLnBrk="1" hangingPunct="1"/>
                <a:r>
                  <a:rPr lang="en-US">
                    <a:latin typeface="Gill Sans MT" pitchFamily="34" charset="0"/>
                  </a:rPr>
                  <a:t>bits</a:t>
                </a:r>
              </a:p>
            </p:txBody>
          </p:sp>
          <p:sp>
            <p:nvSpPr>
              <p:cNvPr id="82" name="Text Box 35"/>
              <p:cNvSpPr txBox="1">
                <a:spLocks noChangeArrowheads="1"/>
              </p:cNvSpPr>
              <p:nvPr/>
            </p:nvSpPr>
            <p:spPr bwMode="auto">
              <a:xfrm>
                <a:off x="3552" y="3744"/>
                <a:ext cx="1536" cy="5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rgbClr val="FF0000"/>
                    </a:solidFill>
                    <a:latin typeface="Gill Sans MT" pitchFamily="34" charset="0"/>
                  </a:rPr>
                  <a:t>IF / ID</a:t>
                </a:r>
              </a:p>
              <a:p>
                <a:pPr algn="ctr" eaLnBrk="1" hangingPunct="1"/>
                <a:r>
                  <a:rPr lang="en-US" dirty="0">
                    <a:latin typeface="Gill Sans MT" pitchFamily="34" charset="0"/>
                  </a:rPr>
                  <a:t>Pipeline register</a:t>
                </a:r>
              </a:p>
            </p:txBody>
          </p:sp>
        </p:grpSp>
        <p:sp>
          <p:nvSpPr>
            <p:cNvPr id="79" name="Rectangle 36"/>
            <p:cNvSpPr>
              <a:spLocks noChangeArrowheads="1"/>
            </p:cNvSpPr>
            <p:nvPr/>
          </p:nvSpPr>
          <p:spPr bwMode="auto">
            <a:xfrm rot="-5400000">
              <a:off x="3672" y="1080"/>
              <a:ext cx="1296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Gill Sans MT" pitchFamily="34" charset="0"/>
                </a:rPr>
                <a:t>PC + 1</a:t>
              </a:r>
            </a:p>
          </p:txBody>
        </p:sp>
      </p:grpSp>
      <p:grpSp>
        <p:nvGrpSpPr>
          <p:cNvPr id="83" name="Group 37"/>
          <p:cNvGrpSpPr>
            <a:grpSpLocks/>
          </p:cNvGrpSpPr>
          <p:nvPr/>
        </p:nvGrpSpPr>
        <p:grpSpPr bwMode="auto">
          <a:xfrm>
            <a:off x="1846137" y="1637629"/>
            <a:ext cx="6477000" cy="782320"/>
            <a:chOff x="1104" y="384"/>
            <a:chExt cx="4080" cy="672"/>
          </a:xfrm>
        </p:grpSpPr>
        <p:sp>
          <p:nvSpPr>
            <p:cNvPr id="84" name="Rectangle 38"/>
            <p:cNvSpPr>
              <a:spLocks noChangeArrowheads="1"/>
            </p:cNvSpPr>
            <p:nvPr/>
          </p:nvSpPr>
          <p:spPr bwMode="auto">
            <a:xfrm rot="-5400000">
              <a:off x="4560" y="432"/>
              <a:ext cx="672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PC + 1</a:t>
              </a:r>
            </a:p>
          </p:txBody>
        </p:sp>
        <p:sp>
          <p:nvSpPr>
            <p:cNvPr id="85" name="Line 39"/>
            <p:cNvSpPr>
              <a:spLocks noChangeShapeType="1"/>
            </p:cNvSpPr>
            <p:nvPr/>
          </p:nvSpPr>
          <p:spPr bwMode="auto">
            <a:xfrm>
              <a:off x="1104" y="816"/>
              <a:ext cx="3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sz="1400">
                <a:latin typeface="Gill Sans MT" pitchFamily="34" charset="0"/>
              </a:endParaRPr>
            </a:p>
          </p:txBody>
        </p:sp>
      </p:grpSp>
      <p:grpSp>
        <p:nvGrpSpPr>
          <p:cNvPr id="87" name="Group 41"/>
          <p:cNvGrpSpPr>
            <a:grpSpLocks/>
          </p:cNvGrpSpPr>
          <p:nvPr/>
        </p:nvGrpSpPr>
        <p:grpSpPr bwMode="auto">
          <a:xfrm>
            <a:off x="2150937" y="4333836"/>
            <a:ext cx="6173789" cy="1161837"/>
            <a:chOff x="1296" y="2700"/>
            <a:chExt cx="3889" cy="998"/>
          </a:xfrm>
        </p:grpSpPr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 rot="16200000">
              <a:off x="4398" y="2911"/>
              <a:ext cx="998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Control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Signals/</a:t>
              </a:r>
              <a:r>
                <a:rPr lang="en-US" dirty="0" err="1">
                  <a:latin typeface="Gill Sans MT" pitchFamily="34" charset="0"/>
                </a:rPr>
                <a:t>imm</a:t>
              </a:r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>
              <a:off x="1296" y="273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1400">
                <a:latin typeface="Gill Sans MT" pitchFamily="34" charset="0"/>
              </a:endParaRPr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>
              <a:off x="1296" y="3216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 sz="1400">
                <a:latin typeface="Gill Sans MT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-5334" y="1628800"/>
            <a:ext cx="562686" cy="3442188"/>
            <a:chOff x="7740352" y="1844823"/>
            <a:chExt cx="562686" cy="3442188"/>
          </a:xfrm>
        </p:grpSpPr>
        <p:sp>
          <p:nvSpPr>
            <p:cNvPr id="93" name="Trapezoid 92"/>
            <p:cNvSpPr/>
            <p:nvPr/>
          </p:nvSpPr>
          <p:spPr>
            <a:xfrm rot="16200000">
              <a:off x="6300601" y="3284575"/>
              <a:ext cx="3442187" cy="562685"/>
            </a:xfrm>
            <a:prstGeom prst="trapezoid">
              <a:avLst>
                <a:gd name="adj" fmla="val 101654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10800000">
              <a:off x="7884368" y="1844823"/>
              <a:ext cx="418670" cy="344218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 algn="ctr"/>
              <a:r>
                <a:rPr lang="en-US" dirty="0">
                  <a:latin typeface="Gill Sans MT" pitchFamily="34" charset="0"/>
                </a:rPr>
                <a:t>Fetch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581314" y="1628800"/>
            <a:ext cx="562686" cy="3442188"/>
            <a:chOff x="7740352" y="1844823"/>
            <a:chExt cx="562686" cy="3442188"/>
          </a:xfrm>
        </p:grpSpPr>
        <p:sp>
          <p:nvSpPr>
            <p:cNvPr id="96" name="Trapezoid 95"/>
            <p:cNvSpPr/>
            <p:nvPr/>
          </p:nvSpPr>
          <p:spPr>
            <a:xfrm rot="16200000">
              <a:off x="6300601" y="3284575"/>
              <a:ext cx="3442187" cy="562685"/>
            </a:xfrm>
            <a:prstGeom prst="trapezoid">
              <a:avLst>
                <a:gd name="adj" fmla="val 101654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884368" y="1844823"/>
              <a:ext cx="418670" cy="344218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 algn="ctr"/>
              <a:r>
                <a:rPr lang="en-US" dirty="0">
                  <a:latin typeface="Gill Sans MT" pitchFamily="34" charset="0"/>
                </a:rPr>
                <a:t>Execute</a:t>
              </a:r>
            </a:p>
          </p:txBody>
        </p:sp>
      </p:grp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2743200" y="3369909"/>
            <a:ext cx="6400800" cy="2067560"/>
            <a:chOff x="1728" y="1872"/>
            <a:chExt cx="4032" cy="1776"/>
          </a:xfrm>
        </p:grpSpPr>
        <p:sp>
          <p:nvSpPr>
            <p:cNvPr id="49" name="Line 3"/>
            <p:cNvSpPr>
              <a:spLocks noChangeShapeType="1"/>
            </p:cNvSpPr>
            <p:nvPr/>
          </p:nvSpPr>
          <p:spPr bwMode="auto">
            <a:xfrm>
              <a:off x="1728" y="3648"/>
              <a:ext cx="40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0" name="Line 4"/>
            <p:cNvSpPr>
              <a:spLocks noChangeShapeType="1"/>
            </p:cNvSpPr>
            <p:nvPr/>
          </p:nvSpPr>
          <p:spPr bwMode="auto">
            <a:xfrm flipH="1">
              <a:off x="2064" y="2544"/>
              <a:ext cx="53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1" name="Line 5"/>
            <p:cNvSpPr>
              <a:spLocks noChangeShapeType="1"/>
            </p:cNvSpPr>
            <p:nvPr/>
          </p:nvSpPr>
          <p:spPr bwMode="auto">
            <a:xfrm>
              <a:off x="2064" y="2544"/>
              <a:ext cx="0" cy="9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2064" y="3469"/>
              <a:ext cx="369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 flipH="1">
              <a:off x="1728" y="2160"/>
              <a:ext cx="8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1728" y="2160"/>
              <a:ext cx="0" cy="14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776" y="1872"/>
              <a:ext cx="583" cy="3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err="1">
                  <a:latin typeface="Gill Sans MT" pitchFamily="34" charset="0"/>
                </a:rPr>
                <a:t>destReg</a:t>
              </a:r>
              <a:endParaRPr lang="en-US" sz="2000" dirty="0">
                <a:latin typeface="Gill Sans MT" pitchFamily="34" charset="0"/>
              </a:endParaRP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2016" y="2256"/>
              <a:ext cx="362" cy="3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Gill Sans MT" pitchFamily="34" charset="0"/>
                </a:rPr>
                <a:t>data</a:t>
              </a:r>
              <a:endParaRPr lang="en-US" sz="2000" dirty="0">
                <a:latin typeface="Gill Sans MT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1233588"/>
            <a:ext cx="8991600" cy="369332"/>
            <a:chOff x="152400" y="1233588"/>
            <a:chExt cx="8991600" cy="369332"/>
          </a:xfrm>
        </p:grpSpPr>
        <p:sp>
          <p:nvSpPr>
            <p:cNvPr id="86" name="Line 40"/>
            <p:cNvSpPr>
              <a:spLocks noChangeShapeType="1"/>
            </p:cNvSpPr>
            <p:nvPr/>
          </p:nvSpPr>
          <p:spPr bwMode="auto">
            <a:xfrm>
              <a:off x="152400" y="1525869"/>
              <a:ext cx="89916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38" name="Text Box 27"/>
            <p:cNvSpPr txBox="1">
              <a:spLocks noChangeArrowheads="1"/>
            </p:cNvSpPr>
            <p:nvPr/>
          </p:nvSpPr>
          <p:spPr bwMode="auto">
            <a:xfrm>
              <a:off x="8407901" y="1233588"/>
              <a:ext cx="736099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Gill Sans MT" pitchFamily="34" charset="0"/>
                </a:rPr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9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Stage 3: Execute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543791"/>
            <a:ext cx="8304335" cy="4633171"/>
          </a:xfrm>
        </p:spPr>
        <p:txBody>
          <a:bodyPr/>
          <a:lstStyle/>
          <a:p>
            <a:r>
              <a:rPr lang="en-US" dirty="0"/>
              <a:t>Perform ALU operations</a:t>
            </a:r>
          </a:p>
          <a:p>
            <a:pPr lvl="1"/>
            <a:r>
              <a:rPr lang="en-US" dirty="0"/>
              <a:t>Calculate result of instruction</a:t>
            </a:r>
          </a:p>
          <a:p>
            <a:pPr lvl="2"/>
            <a:r>
              <a:rPr lang="en-US" dirty="0"/>
              <a:t>Control signals select operation</a:t>
            </a:r>
          </a:p>
          <a:p>
            <a:pPr lvl="2"/>
            <a:r>
              <a:rPr lang="en-US" dirty="0"/>
              <a:t>Contents of </a:t>
            </a:r>
            <a:r>
              <a:rPr lang="en-US" dirty="0" err="1"/>
              <a:t>regA</a:t>
            </a:r>
            <a:r>
              <a:rPr lang="en-US" dirty="0"/>
              <a:t> used as one input</a:t>
            </a:r>
          </a:p>
          <a:p>
            <a:pPr lvl="2"/>
            <a:r>
              <a:rPr lang="en-US" dirty="0"/>
              <a:t>Either </a:t>
            </a:r>
            <a:r>
              <a:rPr lang="en-US" dirty="0" err="1"/>
              <a:t>regB</a:t>
            </a:r>
            <a:r>
              <a:rPr lang="en-US" dirty="0"/>
              <a:t> or constant offset (</a:t>
            </a:r>
            <a:r>
              <a:rPr lang="en-US" dirty="0" err="1"/>
              <a:t>imm</a:t>
            </a:r>
            <a:r>
              <a:rPr lang="en-US" dirty="0"/>
              <a:t> from </a:t>
            </a:r>
            <a:r>
              <a:rPr lang="en-US" dirty="0" err="1"/>
              <a:t>insn</a:t>
            </a:r>
            <a:r>
              <a:rPr lang="en-US" dirty="0"/>
              <a:t>) used as second input</a:t>
            </a:r>
          </a:p>
          <a:p>
            <a:pPr lvl="1"/>
            <a:r>
              <a:rPr lang="en-US" dirty="0"/>
              <a:t>Calculate PC-relative branch target</a:t>
            </a:r>
          </a:p>
          <a:p>
            <a:pPr lvl="2"/>
            <a:r>
              <a:rPr lang="en-US" dirty="0"/>
              <a:t>PC+1+(constant offset)</a:t>
            </a:r>
          </a:p>
          <a:p>
            <a:r>
              <a:rPr lang="en-US" dirty="0"/>
              <a:t>Write state to the pipeline register (EX/</a:t>
            </a:r>
            <a:r>
              <a:rPr lang="en-US" dirty="0" err="1"/>
              <a:t>Mem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ALU result, contents of </a:t>
            </a:r>
            <a:r>
              <a:rPr lang="en-US" dirty="0" err="1"/>
              <a:t>regB</a:t>
            </a:r>
            <a:r>
              <a:rPr lang="en-US" dirty="0"/>
              <a:t>, and PC+1+offset</a:t>
            </a:r>
          </a:p>
          <a:p>
            <a:pPr lvl="1"/>
            <a:r>
              <a:rPr lang="en-US" dirty="0"/>
              <a:t>Control signals (from </a:t>
            </a:r>
            <a:r>
              <a:rPr lang="en-US" dirty="0" err="1"/>
              <a:t>insn</a:t>
            </a:r>
            <a:r>
              <a:rPr lang="en-US" dirty="0"/>
              <a:t>) for </a:t>
            </a:r>
            <a:r>
              <a:rPr lang="en-US" dirty="0" err="1"/>
              <a:t>opcode</a:t>
            </a:r>
            <a:r>
              <a:rPr lang="en-US" dirty="0"/>
              <a:t> and </a:t>
            </a:r>
            <a:r>
              <a:rPr lang="en-US" dirty="0" err="1"/>
              <a:t>destReg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 3: Execute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9074"/>
            <a:ext cx="2438400" cy="4837113"/>
            <a:chOff x="4128" y="129"/>
            <a:chExt cx="1536" cy="415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560" y="129"/>
              <a:ext cx="672" cy="3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128" y="3729"/>
              <a:ext cx="1536" cy="5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Gill Sans MT" pitchFamily="34" charset="0"/>
                </a:rPr>
                <a:t>ID / EX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Pipeline register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 rot="16200000">
              <a:off x="4536" y="1128"/>
              <a:ext cx="720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 err="1">
                  <a:latin typeface="Gill Sans MT" pitchFamily="34" charset="0"/>
                </a:rPr>
                <a:t>regA</a:t>
              </a:r>
              <a:endParaRPr lang="en-US" dirty="0">
                <a:latin typeface="Gill Sans MT" pitchFamily="34" charset="0"/>
              </a:endParaRP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contents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16200000">
              <a:off x="4536" y="1922"/>
              <a:ext cx="720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 err="1">
                  <a:latin typeface="Gill Sans MT" pitchFamily="34" charset="0"/>
                </a:rPr>
                <a:t>regB</a:t>
              </a:r>
              <a:endParaRPr lang="en-US" dirty="0">
                <a:latin typeface="Gill Sans MT" pitchFamily="34" charset="0"/>
              </a:endParaRP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contents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37568" y="1379074"/>
            <a:ext cx="2438400" cy="4837113"/>
            <a:chOff x="6686059" y="1379074"/>
            <a:chExt cx="2438400" cy="4837113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395312" y="1379074"/>
              <a:ext cx="1066800" cy="419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686059" y="5570074"/>
              <a:ext cx="2438400" cy="646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Gill Sans MT" pitchFamily="34" charset="0"/>
                </a:rPr>
                <a:t>EX/</a:t>
              </a:r>
              <a:r>
                <a:rPr lang="en-US" dirty="0" err="1">
                  <a:solidFill>
                    <a:srgbClr val="FF0000"/>
                  </a:solidFill>
                  <a:latin typeface="Gill Sans MT" pitchFamily="34" charset="0"/>
                </a:rPr>
                <a:t>Mem</a:t>
              </a:r>
              <a:endParaRPr lang="en-US" dirty="0">
                <a:solidFill>
                  <a:srgbClr val="FF0000"/>
                </a:solidFill>
                <a:latin typeface="Gill Sans MT" pitchFamily="34" charset="0"/>
              </a:endParaRP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Pipeline register</a:t>
              </a:r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 rot="-5400000">
            <a:off x="828040" y="1554015"/>
            <a:ext cx="782320" cy="914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Gill Sans MT" pitchFamily="34" charset="0"/>
              </a:rPr>
              <a:t>PC + 1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 rot="-5400000">
            <a:off x="632460" y="4431835"/>
            <a:ext cx="1173480" cy="914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Gill Sans MT" pitchFamily="34" charset="0"/>
              </a:rPr>
              <a:t>Control</a:t>
            </a:r>
          </a:p>
          <a:p>
            <a:pPr algn="ctr" eaLnBrk="1" hangingPunct="1"/>
            <a:r>
              <a:rPr lang="en-US" dirty="0">
                <a:latin typeface="Gill Sans MT" pitchFamily="34" charset="0"/>
              </a:rPr>
              <a:t>Signals/</a:t>
            </a:r>
            <a:r>
              <a:rPr lang="en-US" dirty="0" err="1">
                <a:latin typeface="Gill Sans MT" pitchFamily="34" charset="0"/>
              </a:rPr>
              <a:t>imm</a:t>
            </a:r>
            <a:endParaRPr lang="en-US" dirty="0">
              <a:latin typeface="Gill Sans MT" pitchFamily="34" charset="0"/>
            </a:endParaRP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667000" y="4546770"/>
            <a:ext cx="5562600" cy="873125"/>
            <a:chOff x="1680" y="2850"/>
            <a:chExt cx="3504" cy="750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680" y="31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 rot="16200000">
              <a:off x="4521" y="2937"/>
              <a:ext cx="750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Control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Signals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52600" y="1452415"/>
            <a:ext cx="6477000" cy="2570480"/>
            <a:chOff x="1752600" y="1452415"/>
            <a:chExt cx="6477000" cy="2570480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 rot="16200000">
              <a:off x="7325360" y="1442255"/>
              <a:ext cx="894080" cy="91440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PC+1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+offset</a:t>
              </a:r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3201988" y="1675935"/>
              <a:ext cx="609600" cy="949960"/>
              <a:chOff x="624" y="1248"/>
              <a:chExt cx="240" cy="480"/>
            </a:xfrm>
          </p:grpSpPr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624" y="1248"/>
                <a:ext cx="240" cy="480"/>
              </a:xfrm>
              <a:custGeom>
                <a:avLst/>
                <a:gdLst>
                  <a:gd name="T0" fmla="*/ 0 w 240"/>
                  <a:gd name="T1" fmla="*/ 0 h 480"/>
                  <a:gd name="T2" fmla="*/ 240 w 240"/>
                  <a:gd name="T3" fmla="*/ 144 h 480"/>
                  <a:gd name="T4" fmla="*/ 240 w 240"/>
                  <a:gd name="T5" fmla="*/ 336 h 480"/>
                  <a:gd name="T6" fmla="*/ 0 w 240"/>
                  <a:gd name="T7" fmla="*/ 480 h 480"/>
                  <a:gd name="T8" fmla="*/ 0 w 240"/>
                  <a:gd name="T9" fmla="*/ 336 h 480"/>
                  <a:gd name="T10" fmla="*/ 96 w 240"/>
                  <a:gd name="T11" fmla="*/ 240 h 480"/>
                  <a:gd name="T12" fmla="*/ 0 w 240"/>
                  <a:gd name="T13" fmla="*/ 144 h 480"/>
                  <a:gd name="T14" fmla="*/ 0 w 240"/>
                  <a:gd name="T15" fmla="*/ 0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480"/>
                  <a:gd name="T26" fmla="*/ 240 w 240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480">
                    <a:moveTo>
                      <a:pt x="0" y="0"/>
                    </a:moveTo>
                    <a:lnTo>
                      <a:pt x="240" y="144"/>
                    </a:lnTo>
                    <a:lnTo>
                      <a:pt x="240" y="336"/>
                    </a:lnTo>
                    <a:lnTo>
                      <a:pt x="0" y="480"/>
                    </a:lnTo>
                    <a:lnTo>
                      <a:pt x="0" y="336"/>
                    </a:lnTo>
                    <a:lnTo>
                      <a:pt x="96" y="240"/>
                    </a:lnTo>
                    <a:lnTo>
                      <a:pt x="0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680" y="1248"/>
                <a:ext cx="176" cy="48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 anchorCtr="1">
                <a:no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bg1"/>
                    </a:solidFill>
                    <a:latin typeface="Gill Sans MT" pitchFamily="34" charset="0"/>
                  </a:rPr>
                  <a:t>  +</a:t>
                </a:r>
              </a:p>
            </p:txBody>
          </p:sp>
        </p:grp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667000" y="2514135"/>
              <a:ext cx="0" cy="1508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67000" y="2514135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752600" y="1787695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810000" y="2067095"/>
              <a:ext cx="3429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124200" y="3408215"/>
            <a:ext cx="5105400" cy="1117600"/>
            <a:chOff x="1968" y="1872"/>
            <a:chExt cx="3216" cy="960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 rot="-5400000">
              <a:off x="4512" y="1968"/>
              <a:ext cx="768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 err="1">
                  <a:latin typeface="Gill Sans MT" pitchFamily="34" charset="0"/>
                </a:rPr>
                <a:t>regB</a:t>
              </a:r>
              <a:endParaRPr lang="en-US" dirty="0">
                <a:latin typeface="Gill Sans MT" pitchFamily="34" charset="0"/>
              </a:endParaRP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contents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968" y="196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968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4032" y="24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032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 rot="10800000">
            <a:off x="-5334" y="1628800"/>
            <a:ext cx="562686" cy="3442188"/>
            <a:chOff x="7740352" y="1844823"/>
            <a:chExt cx="562686" cy="3442188"/>
          </a:xfrm>
        </p:grpSpPr>
        <p:sp>
          <p:nvSpPr>
            <p:cNvPr id="64" name="Trapezoid 63"/>
            <p:cNvSpPr/>
            <p:nvPr/>
          </p:nvSpPr>
          <p:spPr>
            <a:xfrm rot="16200000">
              <a:off x="6300601" y="3284575"/>
              <a:ext cx="3442187" cy="562685"/>
            </a:xfrm>
            <a:prstGeom prst="trapezoid">
              <a:avLst>
                <a:gd name="adj" fmla="val 101654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0800000">
              <a:off x="7884368" y="1844823"/>
              <a:ext cx="418670" cy="344218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 algn="ctr"/>
              <a:r>
                <a:rPr lang="en-US" dirty="0">
                  <a:latin typeface="Gill Sans MT" pitchFamily="34" charset="0"/>
                </a:rPr>
                <a:t>Decode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581314" y="1628800"/>
            <a:ext cx="562686" cy="3442188"/>
            <a:chOff x="7740352" y="1844823"/>
            <a:chExt cx="562686" cy="3442188"/>
          </a:xfrm>
        </p:grpSpPr>
        <p:sp>
          <p:nvSpPr>
            <p:cNvPr id="67" name="Trapezoid 66"/>
            <p:cNvSpPr/>
            <p:nvPr/>
          </p:nvSpPr>
          <p:spPr>
            <a:xfrm rot="16200000">
              <a:off x="6300601" y="3284575"/>
              <a:ext cx="3442187" cy="562685"/>
            </a:xfrm>
            <a:prstGeom prst="trapezoid">
              <a:avLst>
                <a:gd name="adj" fmla="val 101654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84368" y="1844823"/>
              <a:ext cx="418670" cy="344218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 algn="ctr"/>
              <a:r>
                <a:rPr lang="en-US" dirty="0">
                  <a:latin typeface="Gill Sans MT" pitchFamily="34" charset="0"/>
                </a:rPr>
                <a:t>Memory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" y="5013176"/>
            <a:ext cx="8915400" cy="559077"/>
            <a:chOff x="228600" y="5013176"/>
            <a:chExt cx="8915400" cy="559077"/>
          </a:xfrm>
        </p:grpSpPr>
        <p:grpSp>
          <p:nvGrpSpPr>
            <p:cNvPr id="38" name="Group 36"/>
            <p:cNvGrpSpPr>
              <a:grpSpLocks/>
            </p:cNvGrpSpPr>
            <p:nvPr/>
          </p:nvGrpSpPr>
          <p:grpSpPr bwMode="auto">
            <a:xfrm>
              <a:off x="228600" y="5301150"/>
              <a:ext cx="8915400" cy="174625"/>
              <a:chOff x="144" y="3498"/>
              <a:chExt cx="5616" cy="150"/>
            </a:xfrm>
          </p:grpSpPr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144" y="3648"/>
                <a:ext cx="561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>
                <a:off x="144" y="3498"/>
                <a:ext cx="561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5061743" y="5013176"/>
              <a:ext cx="925513" cy="3690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err="1">
                  <a:latin typeface="Gill Sans MT" pitchFamily="34" charset="0"/>
                </a:rPr>
                <a:t>destReg</a:t>
              </a:r>
              <a:endParaRPr lang="en-US" sz="2000" dirty="0">
                <a:latin typeface="Gill Sans MT" pitchFamily="34" charset="0"/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5869533" y="5203212"/>
              <a:ext cx="574675" cy="3690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Gill Sans MT" pitchFamily="34" charset="0"/>
                </a:rPr>
                <a:t>data</a:t>
              </a:r>
              <a:endParaRPr lang="en-US" sz="2000" dirty="0">
                <a:latin typeface="Gill Sans MT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8760" y="1247983"/>
            <a:ext cx="7790840" cy="651472"/>
            <a:chOff x="438760" y="1247983"/>
            <a:chExt cx="7790840" cy="651472"/>
          </a:xfrm>
        </p:grpSpPr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4003925" y="1247983"/>
              <a:ext cx="736099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Gill Sans MT" pitchFamily="34" charset="0"/>
                </a:rPr>
                <a:t>target</a:t>
              </a:r>
            </a:p>
          </p:txBody>
        </p:sp>
        <p:cxnSp>
          <p:nvCxnSpPr>
            <p:cNvPr id="57" name="Elbow Connector 56"/>
            <p:cNvCxnSpPr>
              <a:stCxn id="24" idx="2"/>
            </p:cNvCxnSpPr>
            <p:nvPr/>
          </p:nvCxnSpPr>
          <p:spPr>
            <a:xfrm flipH="1" flipV="1">
              <a:off x="438760" y="1333954"/>
              <a:ext cx="7790840" cy="565501"/>
            </a:xfrm>
            <a:prstGeom prst="bentConnector3">
              <a:avLst>
                <a:gd name="adj1" fmla="val -4911"/>
              </a:avLst>
            </a:prstGeom>
            <a:noFill/>
            <a:ln w="12700">
              <a:solidFill>
                <a:srgbClr val="0000FF"/>
              </a:solidFill>
              <a:prstDash val="sysDot"/>
              <a:round/>
              <a:headEnd type="none" w="med" len="med"/>
              <a:tailEnd type="triangle"/>
            </a:ln>
          </p:spPr>
        </p:cxnSp>
      </p:grpSp>
      <p:grpSp>
        <p:nvGrpSpPr>
          <p:cNvPr id="62" name="Group 61"/>
          <p:cNvGrpSpPr/>
          <p:nvPr/>
        </p:nvGrpSpPr>
        <p:grpSpPr>
          <a:xfrm>
            <a:off x="1752600" y="2122975"/>
            <a:ext cx="6477000" cy="2738120"/>
            <a:chOff x="1752600" y="2122975"/>
            <a:chExt cx="6477000" cy="2738120"/>
          </a:xfrm>
        </p:grpSpPr>
        <p:grpSp>
          <p:nvGrpSpPr>
            <p:cNvPr id="41" name="Group 39"/>
            <p:cNvGrpSpPr>
              <a:grpSpLocks/>
            </p:cNvGrpSpPr>
            <p:nvPr/>
          </p:nvGrpSpPr>
          <p:grpSpPr bwMode="auto">
            <a:xfrm>
              <a:off x="1752600" y="2122975"/>
              <a:ext cx="5486400" cy="2738120"/>
              <a:chOff x="1104" y="768"/>
              <a:chExt cx="3456" cy="2352"/>
            </a:xfrm>
          </p:grpSpPr>
          <p:grpSp>
            <p:nvGrpSpPr>
              <p:cNvPr id="42" name="Group 40"/>
              <p:cNvGrpSpPr>
                <a:grpSpLocks/>
              </p:cNvGrpSpPr>
              <p:nvPr/>
            </p:nvGrpSpPr>
            <p:grpSpPr bwMode="auto">
              <a:xfrm>
                <a:off x="1104" y="768"/>
                <a:ext cx="3456" cy="2352"/>
                <a:chOff x="1104" y="768"/>
                <a:chExt cx="3456" cy="2352"/>
              </a:xfrm>
            </p:grpSpPr>
            <p:sp>
              <p:nvSpPr>
                <p:cNvPr id="46" name="Line 53"/>
                <p:cNvSpPr>
                  <a:spLocks noChangeShapeType="1"/>
                </p:cNvSpPr>
                <p:nvPr/>
              </p:nvSpPr>
              <p:spPr bwMode="auto">
                <a:xfrm>
                  <a:off x="2592" y="2438"/>
                  <a:ext cx="0" cy="25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44" name="Line 41"/>
                <p:cNvSpPr>
                  <a:spLocks noChangeShapeType="1"/>
                </p:cNvSpPr>
                <p:nvPr/>
              </p:nvSpPr>
              <p:spPr bwMode="auto">
                <a:xfrm>
                  <a:off x="3840" y="2160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grpSp>
              <p:nvGrpSpPr>
                <p:cNvPr id="45" name="Group 42"/>
                <p:cNvGrpSpPr>
                  <a:grpSpLocks/>
                </p:cNvGrpSpPr>
                <p:nvPr/>
              </p:nvGrpSpPr>
              <p:grpSpPr bwMode="auto">
                <a:xfrm>
                  <a:off x="1104" y="768"/>
                  <a:ext cx="3456" cy="2352"/>
                  <a:chOff x="1104" y="768"/>
                  <a:chExt cx="3456" cy="2352"/>
                </a:xfrm>
              </p:grpSpPr>
              <p:grpSp>
                <p:nvGrpSpPr>
                  <p:cNvPr id="4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456" y="768"/>
                    <a:ext cx="736" cy="1670"/>
                    <a:chOff x="-72" y="2365"/>
                    <a:chExt cx="358" cy="1056"/>
                  </a:xfrm>
                </p:grpSpPr>
                <p:sp>
                  <p:nvSpPr>
                    <p:cNvPr id="55" name="Freeform 44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-421" y="2714"/>
                      <a:ext cx="1056" cy="358"/>
                    </a:xfrm>
                    <a:custGeom>
                      <a:avLst/>
                      <a:gdLst>
                        <a:gd name="T0" fmla="*/ 1185 w 672"/>
                        <a:gd name="T1" fmla="*/ 445 h 288"/>
                        <a:gd name="T2" fmla="*/ 1659 w 672"/>
                        <a:gd name="T3" fmla="*/ 0 h 288"/>
                        <a:gd name="T4" fmla="*/ 1067 w 672"/>
                        <a:gd name="T5" fmla="*/ 0 h 288"/>
                        <a:gd name="T6" fmla="*/ 948 w 672"/>
                        <a:gd name="T7" fmla="*/ 148 h 288"/>
                        <a:gd name="T8" fmla="*/ 712 w 672"/>
                        <a:gd name="T9" fmla="*/ 148 h 288"/>
                        <a:gd name="T10" fmla="*/ 592 w 672"/>
                        <a:gd name="T11" fmla="*/ 0 h 288"/>
                        <a:gd name="T12" fmla="*/ 0 w 672"/>
                        <a:gd name="T13" fmla="*/ 0 h 288"/>
                        <a:gd name="T14" fmla="*/ 475 w 672"/>
                        <a:gd name="T15" fmla="*/ 445 h 288"/>
                        <a:gd name="T16" fmla="*/ 1185 w 672"/>
                        <a:gd name="T17" fmla="*/ 445 h 28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672"/>
                        <a:gd name="T28" fmla="*/ 0 h 288"/>
                        <a:gd name="T29" fmla="*/ 672 w 672"/>
                        <a:gd name="T30" fmla="*/ 288 h 288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672" h="288">
                          <a:moveTo>
                            <a:pt x="480" y="288"/>
                          </a:moveTo>
                          <a:lnTo>
                            <a:pt x="672" y="0"/>
                          </a:lnTo>
                          <a:lnTo>
                            <a:pt x="432" y="0"/>
                          </a:lnTo>
                          <a:lnTo>
                            <a:pt x="384" y="96"/>
                          </a:lnTo>
                          <a:lnTo>
                            <a:pt x="288" y="96"/>
                          </a:lnTo>
                          <a:lnTo>
                            <a:pt x="240" y="0"/>
                          </a:lnTo>
                          <a:lnTo>
                            <a:pt x="0" y="0"/>
                          </a:lnTo>
                          <a:lnTo>
                            <a:pt x="192" y="288"/>
                          </a:lnTo>
                          <a:lnTo>
                            <a:pt x="480" y="28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none"/>
                    <a:lstStyle/>
                    <a:p>
                      <a:endParaRPr lang="en-US">
                        <a:latin typeface="Gill Sans MT" pitchFamily="34" charset="0"/>
                      </a:endParaRPr>
                    </a:p>
                  </p:txBody>
                </p:sp>
                <p:sp>
                  <p:nvSpPr>
                    <p:cNvPr id="56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" y="2377"/>
                      <a:ext cx="107" cy="1044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 anchorCtr="1">
                      <a:noAutofit/>
                    </a:bodyPr>
                    <a:lstStyle/>
                    <a:p>
                      <a:pPr eaLnBrk="1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itchFamily="34" charset="0"/>
                        </a:rPr>
                        <a:t>A</a:t>
                      </a:r>
                    </a:p>
                    <a:p>
                      <a:pPr eaLnBrk="1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itchFamily="34" charset="0"/>
                        </a:rPr>
                        <a:t>L</a:t>
                      </a:r>
                    </a:p>
                    <a:p>
                      <a:pPr eaLnBrk="1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Gill Sans MT" pitchFamily="34" charset="0"/>
                        </a:rPr>
                        <a:t>U</a:t>
                      </a:r>
                    </a:p>
                  </p:txBody>
                </p:sp>
              </p:grpSp>
              <p:sp>
                <p:nvSpPr>
                  <p:cNvPr id="48" name="AutoShape 46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25" y="1959"/>
                    <a:ext cx="1056" cy="402"/>
                  </a:xfrm>
                  <a:custGeom>
                    <a:avLst/>
                    <a:gdLst>
                      <a:gd name="T0" fmla="*/ 2 w 21600"/>
                      <a:gd name="T1" fmla="*/ 0 h 21600"/>
                      <a:gd name="T2" fmla="*/ 1 w 21600"/>
                      <a:gd name="T3" fmla="*/ 0 h 21600"/>
                      <a:gd name="T4" fmla="*/ 0 w 21600"/>
                      <a:gd name="T5" fmla="*/ 0 h 21600"/>
                      <a:gd name="T6" fmla="*/ 1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513 h 21600"/>
                      <a:gd name="T14" fmla="*/ 17100 w 21600"/>
                      <a:gd name="T15" fmla="*/ 17087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9966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vert="eaVert" wrap="none" anchor="ctr"/>
                  <a:lstStyle/>
                  <a:p>
                    <a:pPr algn="ctr" eaLnBrk="1" hangingPunct="1"/>
                    <a:r>
                      <a:rPr lang="en-US" b="0" dirty="0">
                        <a:latin typeface="Gill Sans MT" pitchFamily="34" charset="0"/>
                      </a:rPr>
                      <a:t>M</a:t>
                    </a:r>
                  </a:p>
                  <a:p>
                    <a:pPr algn="ctr" eaLnBrk="1" hangingPunct="1"/>
                    <a:r>
                      <a:rPr lang="en-US" b="0" dirty="0">
                        <a:latin typeface="Gill Sans MT" pitchFamily="34" charset="0"/>
                      </a:rPr>
                      <a:t>U</a:t>
                    </a:r>
                  </a:p>
                  <a:p>
                    <a:pPr algn="ctr" eaLnBrk="1" hangingPunct="1"/>
                    <a:r>
                      <a:rPr lang="en-US" b="0" dirty="0">
                        <a:latin typeface="Gill Sans MT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54" y="2160"/>
                    <a:ext cx="7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192" y="1584"/>
                    <a:ext cx="3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3120"/>
                    <a:ext cx="5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968"/>
                    <a:ext cx="12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5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40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5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400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</p:grpSp>
          <p:sp>
            <p:nvSpPr>
              <p:cNvPr id="43" name="Line 54"/>
              <p:cNvSpPr>
                <a:spLocks noChangeShapeType="1"/>
              </p:cNvSpPr>
              <p:nvPr/>
            </p:nvSpPr>
            <p:spPr bwMode="auto">
              <a:xfrm>
                <a:off x="1104" y="1248"/>
                <a:ext cx="23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 rot="16200000">
              <a:off x="7325360" y="2392217"/>
              <a:ext cx="894080" cy="91440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ALU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2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 4: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data cache access</a:t>
            </a:r>
          </a:p>
          <a:p>
            <a:pPr lvl="1"/>
            <a:r>
              <a:rPr lang="en-US" dirty="0"/>
              <a:t>ALU result contains address for LD or ST</a:t>
            </a:r>
          </a:p>
          <a:p>
            <a:pPr lvl="1"/>
            <a:r>
              <a:rPr lang="en-US" dirty="0" err="1"/>
              <a:t>Opcode</a:t>
            </a:r>
            <a:r>
              <a:rPr lang="en-US" dirty="0"/>
              <a:t> bits control R/W and enable signals</a:t>
            </a:r>
          </a:p>
          <a:p>
            <a:r>
              <a:rPr lang="en-US" dirty="0"/>
              <a:t>Write state to the pipeline register (</a:t>
            </a:r>
            <a:r>
              <a:rPr lang="en-US" dirty="0" err="1"/>
              <a:t>Mem</a:t>
            </a:r>
            <a:r>
              <a:rPr lang="en-US" dirty="0"/>
              <a:t>/WB)</a:t>
            </a:r>
          </a:p>
          <a:p>
            <a:pPr lvl="1"/>
            <a:r>
              <a:rPr lang="en-US" dirty="0"/>
              <a:t>ALU result and Loaded data</a:t>
            </a:r>
          </a:p>
          <a:p>
            <a:pPr lvl="1"/>
            <a:r>
              <a:rPr lang="en-US" dirty="0"/>
              <a:t>Control signals (from </a:t>
            </a:r>
            <a:r>
              <a:rPr lang="en-US" dirty="0" err="1"/>
              <a:t>insn</a:t>
            </a:r>
            <a:r>
              <a:rPr lang="en-US" dirty="0"/>
              <a:t>) for </a:t>
            </a:r>
            <a:r>
              <a:rPr lang="en-US" dirty="0" err="1"/>
              <a:t>opcode</a:t>
            </a:r>
            <a:r>
              <a:rPr lang="en-US" dirty="0"/>
              <a:t> and </a:t>
            </a:r>
            <a:r>
              <a:rPr lang="en-US" dirty="0" err="1"/>
              <a:t>destReg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 4: Memory Diagram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52600" y="1400199"/>
            <a:ext cx="7391400" cy="4837113"/>
            <a:chOff x="1104" y="129"/>
            <a:chExt cx="4656" cy="4155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224" y="129"/>
              <a:ext cx="1536" cy="4155"/>
              <a:chOff x="4128" y="129"/>
              <a:chExt cx="1536" cy="4155"/>
            </a:xfrm>
          </p:grpSpPr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4560" y="129"/>
                <a:ext cx="672" cy="3600"/>
                <a:chOff x="4560" y="129"/>
                <a:chExt cx="672" cy="3600"/>
              </a:xfrm>
            </p:grpSpPr>
            <p:sp>
              <p:nvSpPr>
                <p:cNvPr id="11" name="Rectangle 6"/>
                <p:cNvSpPr>
                  <a:spLocks noChangeArrowheads="1"/>
                </p:cNvSpPr>
                <p:nvPr/>
              </p:nvSpPr>
              <p:spPr bwMode="auto">
                <a:xfrm>
                  <a:off x="4560" y="129"/>
                  <a:ext cx="672" cy="36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2" name="Rectangle 7"/>
                <p:cNvSpPr>
                  <a:spLocks noChangeArrowheads="1"/>
                </p:cNvSpPr>
                <p:nvPr/>
              </p:nvSpPr>
              <p:spPr bwMode="auto">
                <a:xfrm rot="16200000">
                  <a:off x="4512" y="916"/>
                  <a:ext cx="768" cy="576"/>
                </a:xfrm>
                <a:prstGeom prst="rect">
                  <a:avLst/>
                </a:prstGeom>
                <a:solidFill>
                  <a:srgbClr val="FF7C8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dirty="0">
                      <a:latin typeface="Gill Sans MT" pitchFamily="34" charset="0"/>
                    </a:rPr>
                    <a:t>ALU</a:t>
                  </a:r>
                </a:p>
                <a:p>
                  <a:pPr algn="ctr" eaLnBrk="1" hangingPunct="1"/>
                  <a:r>
                    <a:rPr lang="en-US" dirty="0">
                      <a:latin typeface="Gill Sans MT" pitchFamily="34" charset="0"/>
                    </a:rPr>
                    <a:t>result</a:t>
                  </a:r>
                </a:p>
              </p:txBody>
            </p:sp>
          </p:grp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4128" y="3729"/>
                <a:ext cx="1536" cy="5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dirty="0" err="1">
                    <a:solidFill>
                      <a:srgbClr val="FF0000"/>
                    </a:solidFill>
                    <a:latin typeface="Gill Sans MT" pitchFamily="34" charset="0"/>
                  </a:rPr>
                  <a:t>Mem</a:t>
                </a:r>
                <a:r>
                  <a:rPr lang="en-US" dirty="0">
                    <a:solidFill>
                      <a:srgbClr val="FF0000"/>
                    </a:solidFill>
                    <a:latin typeface="Gill Sans MT" pitchFamily="34" charset="0"/>
                  </a:rPr>
                  <a:t>/WB</a:t>
                </a:r>
              </a:p>
              <a:p>
                <a:pPr algn="ctr" eaLnBrk="1" hangingPunct="1"/>
                <a:r>
                  <a:rPr lang="en-US" dirty="0">
                    <a:latin typeface="Gill Sans MT" pitchFamily="34" charset="0"/>
                  </a:rPr>
                  <a:t>Pipeline register</a:t>
                </a:r>
              </a:p>
            </p:txBody>
          </p:sp>
        </p:grp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104" y="1191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0" y="1379074"/>
            <a:ext cx="2438400" cy="4837113"/>
            <a:chOff x="4128" y="129"/>
            <a:chExt cx="1536" cy="4155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4560" y="129"/>
              <a:ext cx="672" cy="3600"/>
              <a:chOff x="4560" y="129"/>
              <a:chExt cx="672" cy="3600"/>
            </a:xfrm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560" y="129"/>
                <a:ext cx="672" cy="36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 rot="16200000">
                <a:off x="4512" y="1127"/>
                <a:ext cx="768" cy="576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algn="ctr" eaLnBrk="1" hangingPunct="1"/>
                <a:r>
                  <a:rPr lang="en-US" dirty="0">
                    <a:latin typeface="Gill Sans MT" pitchFamily="34" charset="0"/>
                  </a:rPr>
                  <a:t>ALU</a:t>
                </a:r>
              </a:p>
              <a:p>
                <a:pPr algn="ctr" eaLnBrk="1" hangingPunct="1"/>
                <a:r>
                  <a:rPr lang="en-US" dirty="0">
                    <a:latin typeface="Gill Sans MT" pitchFamily="34" charset="0"/>
                  </a:rPr>
                  <a:t>result</a:t>
                </a:r>
              </a:p>
            </p:txBody>
          </p:sp>
        </p:grp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128" y="3729"/>
              <a:ext cx="1536" cy="5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Gill Sans MT" pitchFamily="34" charset="0"/>
                </a:rPr>
                <a:t>EX/</a:t>
              </a:r>
              <a:r>
                <a:rPr lang="en-US" dirty="0" err="1">
                  <a:solidFill>
                    <a:srgbClr val="FF0000"/>
                  </a:solidFill>
                  <a:latin typeface="Gill Sans MT" pitchFamily="34" charset="0"/>
                </a:rPr>
                <a:t>Mem</a:t>
              </a:r>
              <a:endParaRPr lang="en-US" dirty="0">
                <a:solidFill>
                  <a:srgbClr val="FF0000"/>
                </a:solidFill>
                <a:latin typeface="Gill Sans MT" pitchFamily="34" charset="0"/>
              </a:endParaRP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Pipeline register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 rot="-5400000">
            <a:off x="772160" y="4515655"/>
            <a:ext cx="894080" cy="914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Gill Sans MT" pitchFamily="34" charset="0"/>
              </a:rPr>
              <a:t>Control</a:t>
            </a:r>
          </a:p>
          <a:p>
            <a:pPr algn="ctr" eaLnBrk="1" hangingPunct="1"/>
            <a:r>
              <a:rPr lang="en-US" dirty="0">
                <a:latin typeface="Gill Sans MT" pitchFamily="34" charset="0"/>
              </a:rPr>
              <a:t>signals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-5400000">
            <a:off x="772160" y="1442255"/>
            <a:ext cx="894080" cy="914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Gill Sans MT" pitchFamily="34" charset="0"/>
              </a:rPr>
              <a:t>PC+1</a:t>
            </a:r>
          </a:p>
          <a:p>
            <a:pPr algn="ctr" eaLnBrk="1" hangingPunct="1"/>
            <a:r>
              <a:rPr lang="en-US" dirty="0">
                <a:latin typeface="Gill Sans MT" pitchFamily="34" charset="0"/>
              </a:rPr>
              <a:t>+offset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-5400000">
            <a:off x="772160" y="3398055"/>
            <a:ext cx="894080" cy="914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dirty="0" err="1">
                <a:latin typeface="Gill Sans MT" pitchFamily="34" charset="0"/>
              </a:rPr>
              <a:t>regB</a:t>
            </a:r>
            <a:endParaRPr lang="en-US" dirty="0">
              <a:latin typeface="Gill Sans MT" pitchFamily="34" charset="0"/>
            </a:endParaRPr>
          </a:p>
          <a:p>
            <a:pPr algn="ctr" eaLnBrk="1" hangingPunct="1"/>
            <a:r>
              <a:rPr lang="en-US" dirty="0">
                <a:latin typeface="Gill Sans MT" pitchFamily="34" charset="0"/>
              </a:rPr>
              <a:t>contents</a:t>
            </a: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1752600" y="2636289"/>
            <a:ext cx="6629400" cy="2232872"/>
            <a:chOff x="1104" y="1346"/>
            <a:chExt cx="4176" cy="1918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 rot="-5400000">
              <a:off x="4608" y="1968"/>
              <a:ext cx="768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Loaded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data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592" y="3024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96" y="1536"/>
              <a:ext cx="1104" cy="14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endParaRPr lang="en-US" b="0" dirty="0">
                <a:latin typeface="Gill Sans MT" pitchFamily="34" charset="0"/>
              </a:endParaRPr>
            </a:p>
            <a:p>
              <a:pPr algn="ctr" eaLnBrk="1" hangingPunct="1"/>
              <a:r>
                <a:rPr lang="en-US" b="0" dirty="0">
                  <a:latin typeface="Gill Sans MT" pitchFamily="34" charset="0"/>
                </a:rPr>
                <a:t>Data Cache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218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680" y="170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600" y="230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680" y="1346"/>
              <a:ext cx="0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496" y="2832"/>
              <a:ext cx="48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dirty="0">
                  <a:latin typeface="Gill Sans MT" pitchFamily="34" charset="0"/>
                </a:rPr>
                <a:t>en   R/W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811" y="3024"/>
              <a:ext cx="0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2496" y="1581"/>
              <a:ext cx="417" cy="7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dirty="0" err="1">
                  <a:latin typeface="Gill Sans MT" pitchFamily="34" charset="0"/>
                </a:rPr>
                <a:t>in_addr</a:t>
              </a:r>
              <a:endParaRPr lang="en-US" sz="1200" dirty="0">
                <a:latin typeface="Gill Sans MT" pitchFamily="34" charset="0"/>
              </a:endParaRPr>
            </a:p>
            <a:p>
              <a:pPr eaLnBrk="1" hangingPunct="1"/>
              <a:endParaRPr lang="en-US" sz="1200" dirty="0">
                <a:latin typeface="Gill Sans MT" pitchFamily="34" charset="0"/>
              </a:endParaRPr>
            </a:p>
            <a:p>
              <a:pPr eaLnBrk="1" hangingPunct="1"/>
              <a:endParaRPr lang="en-US" sz="1200" dirty="0">
                <a:latin typeface="Gill Sans MT" pitchFamily="34" charset="0"/>
              </a:endParaRPr>
            </a:p>
            <a:p>
              <a:pPr eaLnBrk="1" hangingPunct="1"/>
              <a:r>
                <a:rPr lang="en-US" sz="1200" dirty="0" err="1">
                  <a:latin typeface="Gill Sans MT" pitchFamily="34" charset="0"/>
                </a:rPr>
                <a:t>in_data</a:t>
              </a:r>
              <a:endParaRPr lang="en-US" sz="1200" dirty="0">
                <a:latin typeface="Gill Sans MT" pitchFamily="34" charset="0"/>
              </a:endParaRPr>
            </a:p>
          </p:txBody>
        </p:sp>
      </p:grp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1752600" y="4525815"/>
            <a:ext cx="6629400" cy="894080"/>
            <a:chOff x="1104" y="2832"/>
            <a:chExt cx="4176" cy="768"/>
          </a:xfrm>
        </p:grpSpPr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 rot="-5400000">
              <a:off x="4608" y="2928"/>
              <a:ext cx="768" cy="57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Gill Sans MT" pitchFamily="34" charset="0"/>
                </a:rPr>
                <a:t>Control</a:t>
              </a:r>
            </a:p>
            <a:p>
              <a:pPr algn="ctr" eaLnBrk="1" hangingPunct="1"/>
              <a:r>
                <a:rPr lang="en-US" dirty="0">
                  <a:latin typeface="Gill Sans MT" pitchFamily="34" charset="0"/>
                </a:rPr>
                <a:t>signals</a:t>
              </a: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1104" y="3251"/>
              <a:ext cx="35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10800000">
            <a:off x="-5334" y="1628800"/>
            <a:ext cx="562686" cy="3442188"/>
            <a:chOff x="7740352" y="1844823"/>
            <a:chExt cx="562686" cy="3442188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6300601" y="3284575"/>
              <a:ext cx="3442187" cy="562685"/>
            </a:xfrm>
            <a:prstGeom prst="trapezoid">
              <a:avLst>
                <a:gd name="adj" fmla="val 101654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0800000">
              <a:off x="7884368" y="1844823"/>
              <a:ext cx="418670" cy="344218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 algn="ctr"/>
              <a:r>
                <a:rPr lang="en-US" dirty="0">
                  <a:latin typeface="Gill Sans MT" pitchFamily="34" charset="0"/>
                </a:rPr>
                <a:t>Execute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581314" y="1628800"/>
            <a:ext cx="562686" cy="3442188"/>
            <a:chOff x="7740352" y="1844823"/>
            <a:chExt cx="562686" cy="3442188"/>
          </a:xfrm>
        </p:grpSpPr>
        <p:sp>
          <p:nvSpPr>
            <p:cNvPr id="50" name="Trapezoid 49"/>
            <p:cNvSpPr/>
            <p:nvPr/>
          </p:nvSpPr>
          <p:spPr>
            <a:xfrm rot="16200000">
              <a:off x="6300601" y="3284575"/>
              <a:ext cx="3442187" cy="562685"/>
            </a:xfrm>
            <a:prstGeom prst="trapezoid">
              <a:avLst>
                <a:gd name="adj" fmla="val 101654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84368" y="1844823"/>
              <a:ext cx="418670" cy="344218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 algn="ctr"/>
              <a:r>
                <a:rPr lang="en-US" dirty="0">
                  <a:latin typeface="Gill Sans MT" pitchFamily="34" charset="0"/>
                </a:rPr>
                <a:t>Write-back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" y="5013176"/>
            <a:ext cx="8763000" cy="559077"/>
            <a:chOff x="228600" y="5013176"/>
            <a:chExt cx="8763000" cy="559077"/>
          </a:xfrm>
        </p:grpSpPr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28600" y="5301150"/>
              <a:ext cx="8763000" cy="174625"/>
              <a:chOff x="144" y="3498"/>
              <a:chExt cx="5616" cy="150"/>
            </a:xfrm>
          </p:grpSpPr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144" y="3648"/>
                <a:ext cx="561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144" y="3498"/>
                <a:ext cx="561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5061743" y="5013176"/>
              <a:ext cx="925513" cy="3690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err="1">
                  <a:latin typeface="Gill Sans MT" pitchFamily="34" charset="0"/>
                </a:rPr>
                <a:t>destReg</a:t>
              </a:r>
              <a:endParaRPr lang="en-US" sz="2000" dirty="0">
                <a:latin typeface="Gill Sans MT" pitchFamily="34" charset="0"/>
              </a:endParaRP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5869533" y="5203212"/>
              <a:ext cx="574675" cy="3690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Gill Sans MT" pitchFamily="34" charset="0"/>
                </a:rPr>
                <a:t>data</a:t>
              </a:r>
              <a:endParaRPr lang="en-US" sz="2000" dirty="0">
                <a:latin typeface="Gill Sans MT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1396536"/>
            <a:ext cx="3059832" cy="425211"/>
            <a:chOff x="0" y="1396536"/>
            <a:chExt cx="3059832" cy="425211"/>
          </a:xfrm>
        </p:grpSpPr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0" y="1396536"/>
              <a:ext cx="3059832" cy="391160"/>
              <a:chOff x="0" y="144"/>
              <a:chExt cx="1584" cy="336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158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907" y="480"/>
                <a:ext cx="677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584" y="144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1979712" y="1452415"/>
              <a:ext cx="736099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Gill Sans MT" pitchFamily="34" charset="0"/>
                </a:rPr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5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 5: Write-back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result to register file (if required)</a:t>
            </a:r>
          </a:p>
          <a:p>
            <a:pPr lvl="1"/>
            <a:r>
              <a:rPr lang="en-US" dirty="0"/>
              <a:t>Write Loaded data to </a:t>
            </a:r>
            <a:r>
              <a:rPr lang="en-US" dirty="0" err="1"/>
              <a:t>destReg</a:t>
            </a:r>
            <a:r>
              <a:rPr lang="en-US" dirty="0"/>
              <a:t> for LD </a:t>
            </a:r>
          </a:p>
          <a:p>
            <a:pPr lvl="1"/>
            <a:r>
              <a:rPr lang="en-US" dirty="0"/>
              <a:t>Write ALU result to </a:t>
            </a:r>
            <a:r>
              <a:rPr lang="en-US" dirty="0" err="1"/>
              <a:t>destReg</a:t>
            </a:r>
            <a:r>
              <a:rPr lang="en-US" dirty="0"/>
              <a:t> for ALU </a:t>
            </a:r>
            <a:r>
              <a:rPr lang="en-US" dirty="0" err="1"/>
              <a:t>insn</a:t>
            </a:r>
            <a:endParaRPr lang="en-US" dirty="0"/>
          </a:p>
          <a:p>
            <a:pPr lvl="1"/>
            <a:r>
              <a:rPr lang="en-US" dirty="0" err="1"/>
              <a:t>Opcode</a:t>
            </a:r>
            <a:r>
              <a:rPr lang="en-US" dirty="0"/>
              <a:t> bits control register write enable signal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 5: Write-back Diagram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1297632" y="1375554"/>
            <a:ext cx="1066800" cy="419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 rot="-5400000">
            <a:off x="1383992" y="1718136"/>
            <a:ext cx="894080" cy="914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Gill Sans MT" pitchFamily="34" charset="0"/>
              </a:rPr>
              <a:t>ALU</a:t>
            </a:r>
          </a:p>
          <a:p>
            <a:pPr algn="ctr" eaLnBrk="1" hangingPunct="1"/>
            <a:r>
              <a:rPr lang="en-US" dirty="0">
                <a:latin typeface="Gill Sans MT" pitchFamily="34" charset="0"/>
              </a:rPr>
              <a:t>result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11832" y="5566555"/>
            <a:ext cx="24384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dirty="0" err="1">
                <a:solidFill>
                  <a:srgbClr val="FF0000"/>
                </a:solidFill>
                <a:latin typeface="Gill Sans MT" pitchFamily="34" charset="0"/>
              </a:rPr>
              <a:t>Mem</a:t>
            </a:r>
            <a:r>
              <a:rPr lang="en-US" dirty="0">
                <a:solidFill>
                  <a:srgbClr val="FF0000"/>
                </a:solidFill>
                <a:latin typeface="Gill Sans MT" pitchFamily="34" charset="0"/>
              </a:rPr>
              <a:t>/WB</a:t>
            </a:r>
          </a:p>
          <a:p>
            <a:pPr algn="ctr" eaLnBrk="1" hangingPunct="1"/>
            <a:r>
              <a:rPr lang="en-US" dirty="0">
                <a:latin typeface="Gill Sans MT" pitchFamily="34" charset="0"/>
              </a:rPr>
              <a:t>Pipeline register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 rot="-5400000">
            <a:off x="1383992" y="4512136"/>
            <a:ext cx="894080" cy="914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Gill Sans MT" pitchFamily="34" charset="0"/>
              </a:rPr>
              <a:t>Control</a:t>
            </a:r>
          </a:p>
          <a:p>
            <a:pPr algn="ctr" eaLnBrk="1" hangingPunct="1"/>
            <a:r>
              <a:rPr lang="en-US" dirty="0">
                <a:latin typeface="Gill Sans MT" pitchFamily="34" charset="0"/>
              </a:rPr>
              <a:t>signals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 rot="-5400000">
            <a:off x="1383992" y="2668096"/>
            <a:ext cx="894080" cy="914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Gill Sans MT" pitchFamily="34" charset="0"/>
              </a:rPr>
              <a:t>Loaded</a:t>
            </a:r>
          </a:p>
          <a:p>
            <a:pPr algn="ctr" eaLnBrk="1" hangingPunct="1"/>
            <a:r>
              <a:rPr lang="en-US" dirty="0">
                <a:latin typeface="Gill Sans MT" pitchFamily="34" charset="0"/>
              </a:rPr>
              <a:t>data</a:t>
            </a: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4000500" y="6813376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2364432" y="2063576"/>
            <a:ext cx="5105400" cy="2402840"/>
            <a:chOff x="1104" y="720"/>
            <a:chExt cx="3216" cy="2064"/>
          </a:xfrm>
        </p:grpSpPr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3456" y="2448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544" y="2160"/>
              <a:ext cx="76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4" name="AutoShape 11"/>
            <p:cNvSpPr>
              <a:spLocks noChangeArrowheads="1"/>
            </p:cNvSpPr>
            <p:nvPr/>
          </p:nvSpPr>
          <p:spPr bwMode="auto">
            <a:xfrm rot="5400000" flipH="1">
              <a:off x="3024" y="1968"/>
              <a:ext cx="912" cy="336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10800000" vert="eaVert" wrap="none" anchor="ctr"/>
            <a:lstStyle/>
            <a:p>
              <a:pPr algn="ctr" eaLnBrk="1" hangingPunct="1"/>
              <a:r>
                <a:rPr lang="en-US" sz="1600" b="0" dirty="0">
                  <a:latin typeface="Gill Sans MT" pitchFamily="34" charset="0"/>
                </a:rPr>
                <a:t>M</a:t>
              </a:r>
            </a:p>
            <a:p>
              <a:pPr algn="ctr" eaLnBrk="1" hangingPunct="1"/>
              <a:r>
                <a:rPr lang="en-US" sz="1600" b="0" dirty="0">
                  <a:latin typeface="Gill Sans MT" pitchFamily="34" charset="0"/>
                </a:rPr>
                <a:t>U</a:t>
              </a:r>
            </a:p>
            <a:p>
              <a:pPr algn="ctr" eaLnBrk="1" hangingPunct="1"/>
              <a:r>
                <a:rPr lang="en-US" sz="1600" b="0" dirty="0">
                  <a:latin typeface="Gill Sans MT" pitchFamily="34" charset="0"/>
                </a:rPr>
                <a:t>X</a:t>
              </a:r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1104" y="720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104" y="1584"/>
              <a:ext cx="27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320" y="72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3840" y="158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3648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3648" y="240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8" y="1929"/>
              <a:ext cx="362" cy="3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>
                  <a:latin typeface="Gill Sans MT" pitchFamily="34" charset="0"/>
                </a:rPr>
                <a:t>data</a:t>
              </a:r>
            </a:p>
          </p:txBody>
        </p:sp>
      </p:grpSp>
      <p:grpSp>
        <p:nvGrpSpPr>
          <p:cNvPr id="53" name="Group 20"/>
          <p:cNvGrpSpPr>
            <a:grpSpLocks/>
          </p:cNvGrpSpPr>
          <p:nvPr/>
        </p:nvGrpSpPr>
        <p:grpSpPr bwMode="auto">
          <a:xfrm>
            <a:off x="2364432" y="4745816"/>
            <a:ext cx="6096000" cy="1285240"/>
            <a:chOff x="1104" y="3024"/>
            <a:chExt cx="3840" cy="1104"/>
          </a:xfrm>
        </p:grpSpPr>
        <p:sp>
          <p:nvSpPr>
            <p:cNvPr id="54" name="Line 21"/>
            <p:cNvSpPr>
              <a:spLocks noChangeShapeType="1"/>
            </p:cNvSpPr>
            <p:nvPr/>
          </p:nvSpPr>
          <p:spPr bwMode="auto">
            <a:xfrm flipV="1">
              <a:off x="2544" y="3696"/>
              <a:ext cx="110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2693" y="3456"/>
              <a:ext cx="583" cy="3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err="1">
                  <a:latin typeface="Gill Sans MT" pitchFamily="34" charset="0"/>
                </a:rPr>
                <a:t>destReg</a:t>
              </a:r>
              <a:endParaRPr lang="en-US" dirty="0">
                <a:latin typeface="Gill Sans MT" pitchFamily="34" charset="0"/>
              </a:endParaRPr>
            </a:p>
          </p:txBody>
        </p:sp>
        <p:sp>
          <p:nvSpPr>
            <p:cNvPr id="56" name="AutoShape 23"/>
            <p:cNvSpPr>
              <a:spLocks noChangeArrowheads="1"/>
            </p:cNvSpPr>
            <p:nvPr/>
          </p:nvSpPr>
          <p:spPr bwMode="auto">
            <a:xfrm rot="5400000" flipH="1">
              <a:off x="3360" y="3504"/>
              <a:ext cx="912" cy="336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rot="10800000" vert="eaVert" wrap="none" anchor="ctr"/>
            <a:lstStyle/>
            <a:p>
              <a:pPr algn="ctr" eaLnBrk="1" hangingPunct="1"/>
              <a:r>
                <a:rPr lang="en-US" sz="1600" b="0">
                  <a:latin typeface="Gill Sans MT" pitchFamily="34" charset="0"/>
                </a:rPr>
                <a:t>M</a:t>
              </a:r>
            </a:p>
            <a:p>
              <a:pPr algn="ctr" eaLnBrk="1" hangingPunct="1"/>
              <a:r>
                <a:rPr lang="en-US" sz="1600" b="0">
                  <a:latin typeface="Gill Sans MT" pitchFamily="34" charset="0"/>
                </a:rPr>
                <a:t>U</a:t>
              </a:r>
            </a:p>
            <a:p>
              <a:pPr algn="ctr" eaLnBrk="1" hangingPunct="1"/>
              <a:r>
                <a:rPr lang="en-US" sz="1600" b="0">
                  <a:latin typeface="Gill Sans MT" pitchFamily="34" charset="0"/>
                </a:rPr>
                <a:t>X</a:t>
              </a:r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1104" y="3024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3984" y="3504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3984" y="384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4944" y="3024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rot="10800000">
            <a:off x="-5334" y="1628800"/>
            <a:ext cx="562686" cy="3442188"/>
            <a:chOff x="7740352" y="1844823"/>
            <a:chExt cx="562686" cy="3442188"/>
          </a:xfrm>
        </p:grpSpPr>
        <p:sp>
          <p:nvSpPr>
            <p:cNvPr id="70" name="Trapezoid 69"/>
            <p:cNvSpPr/>
            <p:nvPr/>
          </p:nvSpPr>
          <p:spPr>
            <a:xfrm rot="16200000">
              <a:off x="6300601" y="3284575"/>
              <a:ext cx="3442187" cy="562685"/>
            </a:xfrm>
            <a:prstGeom prst="trapezoid">
              <a:avLst>
                <a:gd name="adj" fmla="val 101654"/>
              </a:avLst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0800000">
              <a:off x="7884368" y="1844823"/>
              <a:ext cx="418670" cy="3442187"/>
            </a:xfrm>
            <a:prstGeom prst="rect">
              <a:avLst/>
            </a:prstGeom>
            <a:noFill/>
          </p:spPr>
          <p:txBody>
            <a:bodyPr vert="vert270" wrap="square" rtlCol="0">
              <a:noAutofit/>
            </a:bodyPr>
            <a:lstStyle/>
            <a:p>
              <a:pPr algn="ctr"/>
              <a:r>
                <a:rPr lang="en-US" dirty="0">
                  <a:latin typeface="Gill Sans MT" pitchFamily="34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04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 49"/>
          <p:cNvSpPr>
            <a:spLocks noChangeShapeType="1"/>
          </p:cNvSpPr>
          <p:nvPr/>
        </p:nvSpPr>
        <p:spPr bwMode="auto">
          <a:xfrm>
            <a:off x="5184920" y="2672005"/>
            <a:ext cx="66938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8229600" y="490701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6324600" y="45158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048000" y="490701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3398250"/>
            <a:ext cx="381000" cy="50292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b="0">
                <a:latin typeface="Gill Sans MT" pitchFamily="34" charset="0"/>
              </a:rPr>
              <a:t>PC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3398250"/>
            <a:ext cx="533400" cy="6146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b="0" dirty="0" err="1">
                <a:latin typeface="Gill Sans MT" pitchFamily="34" charset="0"/>
              </a:rPr>
              <a:t>Inst</a:t>
            </a:r>
            <a:endParaRPr lang="en-US" sz="1400" b="0" dirty="0">
              <a:latin typeface="Gill Sans MT" pitchFamily="34" charset="0"/>
            </a:endParaRPr>
          </a:p>
          <a:p>
            <a:pPr algn="ctr" eaLnBrk="1" hangingPunct="1"/>
            <a:r>
              <a:rPr lang="en-US" sz="1400" b="0" dirty="0">
                <a:latin typeface="Gill Sans MT" pitchFamily="34" charset="0"/>
              </a:rPr>
              <a:t>Cache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0327" y="3093325"/>
            <a:ext cx="843684" cy="111685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normAutofit lnSpcReduction="10000"/>
          </a:bodyPr>
          <a:lstStyle/>
          <a:p>
            <a:pPr algn="ctr" eaLnBrk="1" hangingPunct="1"/>
            <a:endParaRPr lang="en-US" sz="1400" b="0" dirty="0">
              <a:latin typeface="Gill Sans MT" pitchFamily="34" charset="0"/>
            </a:endParaRPr>
          </a:p>
          <a:p>
            <a:pPr algn="ctr" eaLnBrk="1" hangingPunct="1"/>
            <a:endParaRPr lang="en-US" sz="1400" dirty="0">
              <a:latin typeface="Gill Sans MT" pitchFamily="34" charset="0"/>
            </a:endParaRPr>
          </a:p>
          <a:p>
            <a:pPr algn="ctr" eaLnBrk="1" hangingPunct="1"/>
            <a:endParaRPr lang="en-US" sz="1400" b="0" dirty="0">
              <a:latin typeface="Gill Sans MT" pitchFamily="34" charset="0"/>
            </a:endParaRPr>
          </a:p>
          <a:p>
            <a:pPr algn="ctr" eaLnBrk="1" hangingPunct="1"/>
            <a:r>
              <a:rPr lang="en-US" sz="1400" b="0" dirty="0">
                <a:latin typeface="Gill Sans MT" pitchFamily="34" charset="0"/>
              </a:rPr>
              <a:t>Register</a:t>
            </a:r>
          </a:p>
          <a:p>
            <a:pPr algn="ctr" eaLnBrk="1" hangingPunct="1"/>
            <a:r>
              <a:rPr lang="en-US" sz="1400" dirty="0">
                <a:latin typeface="Gill Sans MT" pitchFamily="34" charset="0"/>
              </a:rPr>
              <a:t>F</a:t>
            </a:r>
            <a:r>
              <a:rPr lang="en-US" sz="1400" b="0" dirty="0">
                <a:latin typeface="Gill Sans MT" pitchFamily="34" charset="0"/>
              </a:rPr>
              <a:t>ile</a:t>
            </a:r>
          </a:p>
          <a:p>
            <a:pPr eaLnBrk="1" hangingPunct="1"/>
            <a:endParaRPr lang="en-US" sz="1400" b="0" dirty="0">
              <a:latin typeface="Gill Sans MT" pitchFamily="34" charset="0"/>
            </a:endParaRPr>
          </a:p>
          <a:p>
            <a:pPr eaLnBrk="1" hangingPunct="1"/>
            <a:endParaRPr lang="en-US" sz="1400" b="0" dirty="0">
              <a:latin typeface="Gill Sans MT" pitchFamily="34" charset="0"/>
            </a:endParaRPr>
          </a:p>
          <a:p>
            <a:pPr eaLnBrk="1" hangingPunct="1"/>
            <a:endParaRPr lang="en-US" sz="1400" b="0" dirty="0">
              <a:latin typeface="Gill Sans MT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-5400000">
            <a:off x="8266430" y="3310620"/>
            <a:ext cx="726440" cy="342900"/>
          </a:xfrm>
          <a:custGeom>
            <a:avLst/>
            <a:gdLst>
              <a:gd name="T0" fmla="*/ 1823035742 w 21600"/>
              <a:gd name="T1" fmla="*/ 43208067 h 21600"/>
              <a:gd name="T2" fmla="*/ 1041734762 w 21600"/>
              <a:gd name="T3" fmla="*/ 86416134 h 21600"/>
              <a:gd name="T4" fmla="*/ 260433691 w 21600"/>
              <a:gd name="T5" fmla="*/ 43208067 h 21600"/>
              <a:gd name="T6" fmla="*/ 104173476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eaVert" wrap="none" anchor="ctr"/>
          <a:lstStyle/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M</a:t>
            </a:r>
          </a:p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U</a:t>
            </a:r>
          </a:p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X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105405" y="3230610"/>
            <a:ext cx="544293" cy="1005840"/>
            <a:chOff x="-72" y="2365"/>
            <a:chExt cx="398" cy="105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185 w 672"/>
                <a:gd name="T1" fmla="*/ 445 h 288"/>
                <a:gd name="T2" fmla="*/ 1659 w 672"/>
                <a:gd name="T3" fmla="*/ 0 h 288"/>
                <a:gd name="T4" fmla="*/ 1067 w 672"/>
                <a:gd name="T5" fmla="*/ 0 h 288"/>
                <a:gd name="T6" fmla="*/ 948 w 672"/>
                <a:gd name="T7" fmla="*/ 148 h 288"/>
                <a:gd name="T8" fmla="*/ 712 w 672"/>
                <a:gd name="T9" fmla="*/ 148 h 288"/>
                <a:gd name="T10" fmla="*/ 592 w 672"/>
                <a:gd name="T11" fmla="*/ 0 h 288"/>
                <a:gd name="T12" fmla="*/ 0 w 672"/>
                <a:gd name="T13" fmla="*/ 0 h 288"/>
                <a:gd name="T14" fmla="*/ 475 w 672"/>
                <a:gd name="T15" fmla="*/ 445 h 288"/>
                <a:gd name="T16" fmla="*/ 1185 w 672"/>
                <a:gd name="T17" fmla="*/ 44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/>
            <a:lstStyle/>
            <a:p>
              <a:endParaRPr lang="en-US" sz="1400">
                <a:latin typeface="Gill Sans MT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-70" y="2365"/>
              <a:ext cx="396" cy="10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 anchorCtr="1">
              <a:noAutofit/>
            </a:bodyPr>
            <a:lstStyle/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Gill Sans MT" pitchFamily="34" charset="0"/>
                </a:rPr>
                <a:t>A</a:t>
              </a:r>
            </a:p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Gill Sans MT" pitchFamily="34" charset="0"/>
                </a:rPr>
                <a:t>L</a:t>
              </a:r>
            </a:p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Gill Sans MT" pitchFamily="34" charset="0"/>
                </a:rPr>
                <a:t>U</a:t>
              </a:r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09600" y="2564904"/>
            <a:ext cx="228600" cy="26775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1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00200" y="1777730"/>
            <a:ext cx="457200" cy="3632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0" y="1777730"/>
            <a:ext cx="457200" cy="3632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867400" y="1777730"/>
            <a:ext cx="457200" cy="3632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629400" y="3398250"/>
            <a:ext cx="838200" cy="122936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b="0" dirty="0">
                <a:latin typeface="Gill Sans MT" pitchFamily="34" charset="0"/>
              </a:rPr>
              <a:t>Data</a:t>
            </a:r>
          </a:p>
          <a:p>
            <a:pPr algn="ctr" eaLnBrk="1" hangingPunct="1"/>
            <a:r>
              <a:rPr lang="en-US" sz="1400" b="0" dirty="0">
                <a:latin typeface="Gill Sans MT" pitchFamily="34" charset="0"/>
              </a:rPr>
              <a:t>Cache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772400" y="1777730"/>
            <a:ext cx="457200" cy="3632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1400">
              <a:latin typeface="Gill Sans MT" pitchFamily="34" charset="0"/>
            </a:endParaRP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066799" y="2560050"/>
            <a:ext cx="381000" cy="558800"/>
            <a:chOff x="624" y="1248"/>
            <a:chExt cx="240" cy="48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/>
            <a:lstStyle/>
            <a:p>
              <a:endParaRPr lang="en-US" sz="1400">
                <a:latin typeface="Gill Sans MT" pitchFamily="34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80" y="1346"/>
              <a:ext cx="182" cy="2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Gill Sans MT" pitchFamily="34" charset="0"/>
                </a:rPr>
                <a:t>+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876799" y="2392410"/>
            <a:ext cx="381000" cy="558800"/>
            <a:chOff x="624" y="1248"/>
            <a:chExt cx="240" cy="48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24" y="1248"/>
              <a:ext cx="240" cy="480"/>
            </a:xfrm>
            <a:custGeom>
              <a:avLst/>
              <a:gdLst>
                <a:gd name="T0" fmla="*/ 0 w 240"/>
                <a:gd name="T1" fmla="*/ 0 h 480"/>
                <a:gd name="T2" fmla="*/ 240 w 240"/>
                <a:gd name="T3" fmla="*/ 144 h 480"/>
                <a:gd name="T4" fmla="*/ 240 w 240"/>
                <a:gd name="T5" fmla="*/ 336 h 480"/>
                <a:gd name="T6" fmla="*/ 0 w 240"/>
                <a:gd name="T7" fmla="*/ 480 h 480"/>
                <a:gd name="T8" fmla="*/ 0 w 240"/>
                <a:gd name="T9" fmla="*/ 336 h 480"/>
                <a:gd name="T10" fmla="*/ 96 w 240"/>
                <a:gd name="T11" fmla="*/ 240 h 480"/>
                <a:gd name="T12" fmla="*/ 0 w 240"/>
                <a:gd name="T13" fmla="*/ 144 h 480"/>
                <a:gd name="T14" fmla="*/ 0 w 240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480"/>
                <a:gd name="T26" fmla="*/ 240 w 240"/>
                <a:gd name="T27" fmla="*/ 480 h 4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480">
                  <a:moveTo>
                    <a:pt x="0" y="0"/>
                  </a:moveTo>
                  <a:lnTo>
                    <a:pt x="240" y="144"/>
                  </a:lnTo>
                  <a:lnTo>
                    <a:pt x="240" y="336"/>
                  </a:lnTo>
                  <a:lnTo>
                    <a:pt x="0" y="480"/>
                  </a:lnTo>
                  <a:lnTo>
                    <a:pt x="0" y="336"/>
                  </a:lnTo>
                  <a:lnTo>
                    <a:pt x="96" y="240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/>
            <a:lstStyle/>
            <a:p>
              <a:endParaRPr lang="en-US" sz="1400">
                <a:latin typeface="Gill Sans MT" pitchFamily="34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80" y="1248"/>
              <a:ext cx="180" cy="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 anchorCtr="1">
              <a:noAutofit/>
            </a:bodyPr>
            <a:lstStyle/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Gill Sans MT" pitchFamily="34" charset="0"/>
                </a:rPr>
                <a:t>+</a:t>
              </a:r>
            </a:p>
          </p:txBody>
        </p:sp>
      </p:grp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524000" y="362177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447800" y="283945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1524000" y="228065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714380" y="2280650"/>
            <a:ext cx="809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838200" y="267181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685800" y="362177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838200" y="3007090"/>
            <a:ext cx="0" cy="614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38200" y="300709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152400" y="2113010"/>
            <a:ext cx="0" cy="15087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152400" y="211301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152400" y="362177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2057400" y="362177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133600" y="3342370"/>
            <a:ext cx="0" cy="1899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133600" y="434821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2133600" y="334237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2133600" y="351001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3429000" y="39011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3429000" y="345413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4267200" y="39011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4267200" y="345413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2057400" y="28394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267200" y="28394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267200" y="434821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4419600" y="2504170"/>
            <a:ext cx="0" cy="1844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4419600" y="250417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2" name="AutoShape 50"/>
          <p:cNvSpPr>
            <a:spLocks noChangeArrowheads="1"/>
          </p:cNvSpPr>
          <p:nvPr/>
        </p:nvSpPr>
        <p:spPr bwMode="auto">
          <a:xfrm rot="-5400000">
            <a:off x="4456430" y="3925300"/>
            <a:ext cx="726440" cy="342900"/>
          </a:xfrm>
          <a:custGeom>
            <a:avLst/>
            <a:gdLst>
              <a:gd name="T0" fmla="*/ 1823035742 w 21600"/>
              <a:gd name="T1" fmla="*/ 43208067 h 21600"/>
              <a:gd name="T2" fmla="*/ 1041734762 w 21600"/>
              <a:gd name="T3" fmla="*/ 86416134 h 21600"/>
              <a:gd name="T4" fmla="*/ 260433691 w 21600"/>
              <a:gd name="T5" fmla="*/ 43208067 h 21600"/>
              <a:gd name="T6" fmla="*/ 104173476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eaVert" wrap="none" anchor="ctr"/>
          <a:lstStyle/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M</a:t>
            </a:r>
          </a:p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U</a:t>
            </a:r>
          </a:p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X</a:t>
            </a: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 flipV="1">
            <a:off x="4987930" y="4068810"/>
            <a:ext cx="117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5586418" y="3677650"/>
            <a:ext cx="280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6324600" y="36776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V="1">
            <a:off x="6477000" y="3286490"/>
            <a:ext cx="0" cy="391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6477000" y="328649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7467600" y="36776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8229600" y="36776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8229600" y="328649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343400" y="3901170"/>
            <a:ext cx="0" cy="614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4343400" y="451585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2286000" y="39570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2286000" y="373353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2133600" y="485113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142402" y="2672005"/>
            <a:ext cx="3435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V="1">
            <a:off x="6477003" y="1945370"/>
            <a:ext cx="0" cy="7264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>
            <a:off x="719138" y="1945370"/>
            <a:ext cx="5757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1454832" y="5425479"/>
            <a:ext cx="74793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IF/ID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3635653" y="5425479"/>
            <a:ext cx="80589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ID/EX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5558840" y="5425479"/>
            <a:ext cx="10743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EX/</a:t>
            </a:r>
            <a:r>
              <a:rPr lang="en-US" sz="1400" dirty="0" err="1">
                <a:latin typeface="Gill Sans MT" pitchFamily="34" charset="0"/>
              </a:rPr>
              <a:t>Mem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7416559" y="5425479"/>
            <a:ext cx="116888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 err="1">
                <a:latin typeface="Gill Sans MT" pitchFamily="34" charset="0"/>
              </a:rPr>
              <a:t>Mem</a:t>
            </a:r>
            <a:r>
              <a:rPr lang="en-US" sz="1400" dirty="0">
                <a:latin typeface="Gill Sans MT" pitchFamily="34" charset="0"/>
              </a:rPr>
              <a:t>/WB</a:t>
            </a: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>
            <a:off x="4267200" y="524229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2133600" y="501877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77" name="AutoShape 75"/>
          <p:cNvSpPr>
            <a:spLocks noChangeArrowheads="1"/>
          </p:cNvSpPr>
          <p:nvPr/>
        </p:nvSpPr>
        <p:spPr bwMode="auto">
          <a:xfrm rot="-5400000">
            <a:off x="2694147" y="4764103"/>
            <a:ext cx="502920" cy="280987"/>
          </a:xfrm>
          <a:custGeom>
            <a:avLst/>
            <a:gdLst>
              <a:gd name="T0" fmla="*/ 284616112 w 21600"/>
              <a:gd name="T1" fmla="*/ 7408791 h 21600"/>
              <a:gd name="T2" fmla="*/ 162637799 w 21600"/>
              <a:gd name="T3" fmla="*/ 14817583 h 21600"/>
              <a:gd name="T4" fmla="*/ 40659450 w 21600"/>
              <a:gd name="T5" fmla="*/ 7408791 h 21600"/>
              <a:gd name="T6" fmla="*/ 16263779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eaVert" wrap="none" anchor="ctr"/>
          <a:lstStyle/>
          <a:p>
            <a:pPr algn="ctr" eaLnBrk="1" hangingPunct="1"/>
            <a:r>
              <a:rPr lang="en-US" sz="800" b="0" dirty="0">
                <a:latin typeface="Gill Sans MT" pitchFamily="34" charset="0"/>
              </a:rPr>
              <a:t>M</a:t>
            </a:r>
          </a:p>
          <a:p>
            <a:pPr algn="ctr" eaLnBrk="1" hangingPunct="1"/>
            <a:r>
              <a:rPr lang="en-US" sz="800" b="0" dirty="0">
                <a:latin typeface="Gill Sans MT" pitchFamily="34" charset="0"/>
              </a:rPr>
              <a:t>U</a:t>
            </a:r>
          </a:p>
          <a:p>
            <a:pPr algn="ctr" eaLnBrk="1" hangingPunct="1"/>
            <a:r>
              <a:rPr lang="en-US" sz="800" b="0" dirty="0">
                <a:latin typeface="Gill Sans MT" pitchFamily="34" charset="0"/>
              </a:rPr>
              <a:t>X</a:t>
            </a:r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2133600" y="524229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 rot="16200000">
            <a:off x="3438728" y="4581457"/>
            <a:ext cx="1199746" cy="457198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Control</a:t>
            </a:r>
          </a:p>
          <a:p>
            <a:pPr algn="ctr" eaLnBrk="1" hangingPunct="1"/>
            <a:r>
              <a:rPr lang="en-US" sz="1400" dirty="0">
                <a:latin typeface="Gill Sans MT" pitchFamily="34" charset="0"/>
              </a:rPr>
              <a:t>signals/</a:t>
            </a:r>
            <a:r>
              <a:rPr lang="en-US" sz="1400" dirty="0" err="1">
                <a:latin typeface="Gill Sans MT" pitchFamily="34" charset="0"/>
              </a:rPr>
              <a:t>imm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3810000" y="3789410"/>
            <a:ext cx="457200" cy="279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Gill Sans MT" pitchFamily="34" charset="0"/>
              </a:rPr>
              <a:t>valB</a:t>
            </a: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3810000" y="3342370"/>
            <a:ext cx="457200" cy="279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dirty="0" err="1">
                <a:latin typeface="Gill Sans MT" pitchFamily="34" charset="0"/>
              </a:rPr>
              <a:t>valA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3810000" y="2727690"/>
            <a:ext cx="457200" cy="279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Gill Sans MT" pitchFamily="34" charset="0"/>
              </a:rPr>
              <a:t>PC+1</a:t>
            </a: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1600200" y="2727690"/>
            <a:ext cx="457200" cy="279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Gill Sans MT" pitchFamily="34" charset="0"/>
              </a:rPr>
              <a:t>PC+1</a:t>
            </a: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5867400" y="2560050"/>
            <a:ext cx="457200" cy="279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Gill Sans MT" pitchFamily="34" charset="0"/>
              </a:rPr>
              <a:t>target</a:t>
            </a: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5867400" y="3510010"/>
            <a:ext cx="457200" cy="4191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ALU</a:t>
            </a:r>
          </a:p>
          <a:p>
            <a:pPr algn="ctr" eaLnBrk="1" hangingPunct="1"/>
            <a:r>
              <a:rPr lang="en-US" sz="1400" dirty="0">
                <a:latin typeface="Gill Sans MT" pitchFamily="34" charset="0"/>
              </a:rPr>
              <a:t>result</a:t>
            </a: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 rot="16200000">
            <a:off x="5788660" y="4873988"/>
            <a:ext cx="614679" cy="457201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Control</a:t>
            </a:r>
          </a:p>
          <a:p>
            <a:pPr algn="ctr" eaLnBrk="1" hangingPunct="1"/>
            <a:r>
              <a:rPr lang="en-US" sz="1400" dirty="0">
                <a:latin typeface="Gill Sans MT" pitchFamily="34" charset="0"/>
              </a:rPr>
              <a:t>signals</a:t>
            </a:r>
          </a:p>
        </p:txBody>
      </p:sp>
      <p:sp>
        <p:nvSpPr>
          <p:cNvPr id="92" name="Rectangle 90"/>
          <p:cNvSpPr>
            <a:spLocks noChangeArrowheads="1"/>
          </p:cNvSpPr>
          <p:nvPr/>
        </p:nvSpPr>
        <p:spPr bwMode="auto">
          <a:xfrm>
            <a:off x="5867400" y="4404090"/>
            <a:ext cx="457199" cy="279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Gill Sans MT" pitchFamily="34" charset="0"/>
              </a:rPr>
              <a:t>valB</a:t>
            </a: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4267200" y="490701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7772400" y="3063923"/>
            <a:ext cx="457200" cy="4191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ALU</a:t>
            </a:r>
          </a:p>
          <a:p>
            <a:pPr algn="ctr" eaLnBrk="1" hangingPunct="1"/>
            <a:r>
              <a:rPr lang="en-US" sz="1400" dirty="0">
                <a:latin typeface="Gill Sans MT" pitchFamily="34" charset="0"/>
              </a:rPr>
              <a:t>result</a:t>
            </a: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7772400" y="3565890"/>
            <a:ext cx="457200" cy="279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Gill Sans MT" pitchFamily="34" charset="0"/>
              </a:rPr>
              <a:t>mdata</a:t>
            </a:r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>
            <a:off x="6324600" y="5110206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 flipH="1">
            <a:off x="8382000" y="45158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00" name="Line 98"/>
          <p:cNvSpPr>
            <a:spLocks noChangeShapeType="1"/>
          </p:cNvSpPr>
          <p:nvPr/>
        </p:nvSpPr>
        <p:spPr bwMode="auto">
          <a:xfrm flipH="1">
            <a:off x="8382000" y="429233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8796338" y="3454130"/>
            <a:ext cx="195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8991600" y="345413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03" name="Line 101"/>
          <p:cNvSpPr>
            <a:spLocks noChangeShapeType="1"/>
          </p:cNvSpPr>
          <p:nvPr/>
        </p:nvSpPr>
        <p:spPr bwMode="auto">
          <a:xfrm flipV="1">
            <a:off x="8991600" y="4515850"/>
            <a:ext cx="0" cy="391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5867400" y="3007090"/>
            <a:ext cx="457200" cy="2794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Gill Sans MT" pitchFamily="34" charset="0"/>
              </a:rPr>
              <a:t>eq?</a:t>
            </a:r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 flipV="1">
            <a:off x="5486400" y="3174730"/>
            <a:ext cx="381000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1400">
              <a:latin typeface="Gill Sans MT" pitchFamily="34" charset="0"/>
            </a:endParaRPr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 rot="5400000">
            <a:off x="1270000" y="3393170"/>
            <a:ext cx="1117600" cy="4572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>
                <a:latin typeface="Gill Sans MT" pitchFamily="34" charset="0"/>
              </a:rPr>
              <a:t>instruction</a:t>
            </a:r>
          </a:p>
        </p:txBody>
      </p:sp>
      <p:sp>
        <p:nvSpPr>
          <p:cNvPr id="123" name="Text Box 121"/>
          <p:cNvSpPr txBox="1">
            <a:spLocks noChangeArrowheads="1"/>
          </p:cNvSpPr>
          <p:nvPr/>
        </p:nvSpPr>
        <p:spPr bwMode="auto">
          <a:xfrm>
            <a:off x="2143128" y="3094107"/>
            <a:ext cx="54373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dirty="0" err="1">
                <a:latin typeface="Gill Sans MT" pitchFamily="34" charset="0"/>
              </a:rPr>
              <a:t>regA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124" name="Text Box 122"/>
          <p:cNvSpPr txBox="1">
            <a:spLocks noChangeArrowheads="1"/>
          </p:cNvSpPr>
          <p:nvPr/>
        </p:nvSpPr>
        <p:spPr bwMode="auto">
          <a:xfrm>
            <a:off x="2147889" y="3265239"/>
            <a:ext cx="53412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Gill Sans MT" pitchFamily="34" charset="0"/>
              </a:rPr>
              <a:t>regB</a:t>
            </a:r>
          </a:p>
        </p:txBody>
      </p:sp>
      <p:sp>
        <p:nvSpPr>
          <p:cNvPr id="126" name="Text Box 124"/>
          <p:cNvSpPr txBox="1">
            <a:spLocks noChangeArrowheads="1"/>
          </p:cNvSpPr>
          <p:nvPr/>
        </p:nvSpPr>
        <p:spPr bwMode="auto">
          <a:xfrm>
            <a:off x="8460432" y="4057980"/>
            <a:ext cx="48923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dirty="0">
                <a:latin typeface="Gill Sans MT" pitchFamily="34" charset="0"/>
              </a:rPr>
              <a:t>data</a:t>
            </a:r>
          </a:p>
        </p:txBody>
      </p:sp>
      <p:sp>
        <p:nvSpPr>
          <p:cNvPr id="127" name="Text Box 125"/>
          <p:cNvSpPr txBox="1">
            <a:spLocks noChangeArrowheads="1"/>
          </p:cNvSpPr>
          <p:nvPr/>
        </p:nvSpPr>
        <p:spPr bwMode="auto">
          <a:xfrm>
            <a:off x="8476306" y="4273351"/>
            <a:ext cx="49084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dirty="0" err="1">
                <a:latin typeface="Gill Sans MT" pitchFamily="34" charset="0"/>
              </a:rPr>
              <a:t>dest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5400000" flipH="1">
            <a:off x="189230" y="1958226"/>
            <a:ext cx="726440" cy="342900"/>
          </a:xfrm>
          <a:custGeom>
            <a:avLst/>
            <a:gdLst>
              <a:gd name="T0" fmla="*/ 829784680 w 21600"/>
              <a:gd name="T1" fmla="*/ 43208067 h 21600"/>
              <a:gd name="T2" fmla="*/ 474162654 w 21600"/>
              <a:gd name="T3" fmla="*/ 86416134 h 21600"/>
              <a:gd name="T4" fmla="*/ 118540664 w 21600"/>
              <a:gd name="T5" fmla="*/ 43208067 h 21600"/>
              <a:gd name="T6" fmla="*/ 47416265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ot="10800000" vert="eaVert" wrap="none" anchor="ctr"/>
          <a:lstStyle/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M</a:t>
            </a:r>
          </a:p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U</a:t>
            </a:r>
          </a:p>
          <a:p>
            <a:pPr algn="ctr" eaLnBrk="1" hangingPunct="1"/>
            <a:r>
              <a:rPr lang="en-US" sz="1100" b="0" dirty="0">
                <a:latin typeface="Gill Sans MT" pitchFamily="34" charset="0"/>
              </a:rPr>
              <a:t>X</a:t>
            </a:r>
          </a:p>
        </p:txBody>
      </p:sp>
      <p:sp>
        <p:nvSpPr>
          <p:cNvPr id="128" name="Isosceles Triangle 127"/>
          <p:cNvSpPr/>
          <p:nvPr/>
        </p:nvSpPr>
        <p:spPr bwMode="auto">
          <a:xfrm>
            <a:off x="352500" y="3759869"/>
            <a:ext cx="216844" cy="144248"/>
          </a:xfrm>
          <a:prstGeom prst="triangle">
            <a:avLst/>
          </a:prstGeom>
          <a:solidFill>
            <a:srgbClr val="7030A0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2147889" y="3631858"/>
            <a:ext cx="48923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dirty="0">
                <a:latin typeface="Gill Sans MT" pitchFamily="34" charset="0"/>
              </a:rPr>
              <a:t>data</a:t>
            </a:r>
          </a:p>
        </p:txBody>
      </p:sp>
      <p:sp>
        <p:nvSpPr>
          <p:cNvPr id="130" name="Text Box 125"/>
          <p:cNvSpPr txBox="1">
            <a:spLocks noChangeArrowheads="1"/>
          </p:cNvSpPr>
          <p:nvPr/>
        </p:nvSpPr>
        <p:spPr bwMode="auto">
          <a:xfrm>
            <a:off x="2146285" y="3869281"/>
            <a:ext cx="49084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dirty="0" err="1">
                <a:latin typeface="Gill Sans MT" pitchFamily="34" charset="0"/>
              </a:rPr>
              <a:t>dest</a:t>
            </a:r>
            <a:endParaRPr lang="en-US" sz="1400" dirty="0">
              <a:latin typeface="Gill Sans MT" pitchFamily="34" charset="0"/>
            </a:endParaRPr>
          </a:p>
        </p:txBody>
      </p:sp>
      <p:sp>
        <p:nvSpPr>
          <p:cNvPr id="112" name="Rectangle 89"/>
          <p:cNvSpPr>
            <a:spLocks noChangeArrowheads="1"/>
          </p:cNvSpPr>
          <p:nvPr/>
        </p:nvSpPr>
        <p:spPr bwMode="auto">
          <a:xfrm rot="16200000">
            <a:off x="7693660" y="4889540"/>
            <a:ext cx="614679" cy="4572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1" hangingPunct="1"/>
            <a:r>
              <a:rPr lang="en-US" sz="1400" dirty="0">
                <a:latin typeface="Gill Sans MT" pitchFamily="34" charset="0"/>
              </a:rPr>
              <a:t>Control</a:t>
            </a:r>
          </a:p>
          <a:p>
            <a:pPr algn="ctr" eaLnBrk="1" hangingPunct="1"/>
            <a:r>
              <a:rPr lang="en-US" sz="1400" dirty="0">
                <a:latin typeface="Gill Sans MT" pitchFamily="34" charset="0"/>
              </a:rPr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124515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Generic 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8288704" cy="4633171"/>
          </a:xfrm>
        </p:spPr>
        <p:txBody>
          <a:bodyPr>
            <a:normAutofit/>
          </a:bodyPr>
          <a:lstStyle/>
          <a:p>
            <a:r>
              <a:rPr lang="en-US"/>
              <a:t>Steps in processing an instruction:</a:t>
            </a:r>
          </a:p>
          <a:p>
            <a:pPr lvl="1"/>
            <a:r>
              <a:rPr lang="en-US"/>
              <a:t>Instruction Fetch (</a:t>
            </a:r>
            <a:r>
              <a:rPr lang="en-US" b="1"/>
              <a:t>IF_STEP</a:t>
            </a:r>
            <a:r>
              <a:rPr lang="en-US"/>
              <a:t>)</a:t>
            </a:r>
          </a:p>
          <a:p>
            <a:pPr lvl="1"/>
            <a:r>
              <a:rPr lang="en-US"/>
              <a:t>Instruction Decode (</a:t>
            </a:r>
            <a:r>
              <a:rPr lang="en-US" b="1"/>
              <a:t>ID_STEP</a:t>
            </a:r>
            <a:r>
              <a:rPr lang="en-US"/>
              <a:t>)</a:t>
            </a:r>
          </a:p>
          <a:p>
            <a:pPr lvl="1"/>
            <a:r>
              <a:rPr lang="en-US"/>
              <a:t>Operand Fetch (</a:t>
            </a:r>
            <a:r>
              <a:rPr lang="en-US" b="1"/>
              <a:t>OF_STEP</a:t>
            </a:r>
            <a:r>
              <a:rPr lang="en-US"/>
              <a:t>)</a:t>
            </a:r>
          </a:p>
          <a:p>
            <a:pPr lvl="1"/>
            <a:r>
              <a:rPr lang="en-US"/>
              <a:t>Execute (</a:t>
            </a:r>
            <a:r>
              <a:rPr lang="en-US" b="1"/>
              <a:t>EX_STEP</a:t>
            </a:r>
            <a:r>
              <a:rPr lang="en-US"/>
              <a:t>)</a:t>
            </a:r>
          </a:p>
          <a:p>
            <a:pPr lvl="1"/>
            <a:r>
              <a:rPr lang="en-US"/>
              <a:t>Result Store or Write Back (</a:t>
            </a:r>
            <a:r>
              <a:rPr lang="en-US" b="1"/>
              <a:t>RS_STEP</a:t>
            </a:r>
            <a:r>
              <a:rPr lang="en-US"/>
              <a:t>)</a:t>
            </a:r>
          </a:p>
          <a:p>
            <a:r>
              <a:rPr lang="en-US"/>
              <a:t>Actions per instruction at each stage given by ISA</a:t>
            </a:r>
          </a:p>
          <a:p>
            <a:r>
              <a:rPr lang="el-GR"/>
              <a:t>μ</a:t>
            </a:r>
            <a:r>
              <a:rPr lang="en-US"/>
              <a:t>Arch determines how HW implements the steps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Pipelining Idealism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Uniform Sub-operations</a:t>
            </a:r>
          </a:p>
          <a:p>
            <a:pPr lvl="1"/>
            <a:r>
              <a:rPr lang="en-US" dirty="0"/>
              <a:t>Operation can partitioned into uniform-latency sub-ops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Repetition of Identical Operations</a:t>
            </a:r>
          </a:p>
          <a:p>
            <a:pPr lvl="1"/>
            <a:r>
              <a:rPr lang="en-US" dirty="0"/>
              <a:t>Same ops performed on many different inputs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Independent Operations</a:t>
            </a:r>
          </a:p>
          <a:p>
            <a:pPr lvl="1"/>
            <a:r>
              <a:rPr lang="en-US" dirty="0"/>
              <a:t>All ops are mutually independent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631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Pipeline Realism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43791"/>
            <a:ext cx="8163658" cy="46331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Uniform Sub-operations … </a:t>
            </a:r>
            <a:r>
              <a:rPr lang="en-US" dirty="0">
                <a:solidFill>
                  <a:srgbClr val="FF0000"/>
                </a:solidFill>
              </a:rPr>
              <a:t>NOT!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Balance pipeline stages</a:t>
            </a:r>
          </a:p>
          <a:p>
            <a:pPr lvl="2"/>
            <a:r>
              <a:rPr lang="en-US" dirty="0"/>
              <a:t>Stage quantization to yield balanced stages</a:t>
            </a:r>
          </a:p>
          <a:p>
            <a:pPr lvl="2"/>
            <a:r>
              <a:rPr lang="en-US" dirty="0"/>
              <a:t>Minimize internal fragmentation (left-over time near end of cycle)</a:t>
            </a:r>
          </a:p>
          <a:p>
            <a:r>
              <a:rPr lang="en-US" dirty="0"/>
              <a:t>Repetition of Identical Operations … </a:t>
            </a:r>
            <a:r>
              <a:rPr lang="en-US" dirty="0">
                <a:solidFill>
                  <a:srgbClr val="FF0000"/>
                </a:solidFill>
              </a:rPr>
              <a:t>NOT!</a:t>
            </a:r>
          </a:p>
          <a:p>
            <a:pPr lvl="1"/>
            <a:r>
              <a:rPr lang="en-US" dirty="0"/>
              <a:t>Unifying instruction types</a:t>
            </a:r>
          </a:p>
          <a:p>
            <a:pPr lvl="2"/>
            <a:r>
              <a:rPr lang="en-US" dirty="0"/>
              <a:t>Coalescing instruction types into one “multi-function” pipe</a:t>
            </a:r>
          </a:p>
          <a:p>
            <a:pPr lvl="2"/>
            <a:r>
              <a:rPr lang="en-US" dirty="0"/>
              <a:t>Minimize external fragmentation (idle stages to match length)</a:t>
            </a:r>
          </a:p>
          <a:p>
            <a:r>
              <a:rPr lang="en-US" dirty="0"/>
              <a:t>Independent Operations … </a:t>
            </a:r>
            <a:r>
              <a:rPr lang="en-US" dirty="0">
                <a:solidFill>
                  <a:srgbClr val="FF0000"/>
                </a:solidFill>
              </a:rPr>
              <a:t>NOT!</a:t>
            </a:r>
          </a:p>
          <a:p>
            <a:pPr lvl="1"/>
            <a:r>
              <a:rPr lang="en-US" dirty="0"/>
              <a:t>Resolve data and resource hazards</a:t>
            </a:r>
          </a:p>
          <a:p>
            <a:pPr lvl="2"/>
            <a:r>
              <a:rPr lang="en-US" dirty="0"/>
              <a:t>Inter-instruction dependency detection and resolution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Pipelining is expensive</a:t>
            </a:r>
          </a:p>
        </p:txBody>
      </p:sp>
    </p:spTree>
    <p:extLst>
      <p:ext uri="{BB962C8B-B14F-4D97-AF65-F5344CB8AC3E}">
        <p14:creationId xmlns:p14="http://schemas.microsoft.com/office/powerpoint/2010/main" val="40075863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Generic Instruction Pipeline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370" name="Rectangle 98"/>
          <p:cNvSpPr>
            <a:spLocks noChangeArrowheads="1"/>
          </p:cNvSpPr>
          <p:nvPr/>
        </p:nvSpPr>
        <p:spPr bwMode="auto">
          <a:xfrm>
            <a:off x="2103512" y="2239963"/>
            <a:ext cx="15899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Instruction Fetch</a:t>
            </a:r>
          </a:p>
        </p:txBody>
      </p:sp>
      <p:sp>
        <p:nvSpPr>
          <p:cNvPr id="54372" name="Rectangle 100"/>
          <p:cNvSpPr>
            <a:spLocks noChangeArrowheads="1"/>
          </p:cNvSpPr>
          <p:nvPr/>
        </p:nvSpPr>
        <p:spPr bwMode="auto">
          <a:xfrm>
            <a:off x="2125737" y="2984500"/>
            <a:ext cx="18194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Instruction Decode</a:t>
            </a:r>
          </a:p>
        </p:txBody>
      </p:sp>
      <p:sp>
        <p:nvSpPr>
          <p:cNvPr id="54374" name="Rectangle 102"/>
          <p:cNvSpPr>
            <a:spLocks noChangeArrowheads="1"/>
          </p:cNvSpPr>
          <p:nvPr/>
        </p:nvSpPr>
        <p:spPr bwMode="auto">
          <a:xfrm>
            <a:off x="2103512" y="3840163"/>
            <a:ext cx="14119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Operand Fetch</a:t>
            </a:r>
          </a:p>
        </p:txBody>
      </p:sp>
      <p:sp>
        <p:nvSpPr>
          <p:cNvPr id="54376" name="Rectangle 104"/>
          <p:cNvSpPr>
            <a:spLocks noChangeArrowheads="1"/>
          </p:cNvSpPr>
          <p:nvPr/>
        </p:nvSpPr>
        <p:spPr bwMode="auto">
          <a:xfrm>
            <a:off x="2103512" y="4678363"/>
            <a:ext cx="1883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Instruction  Execute</a:t>
            </a:r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2103512" y="5516563"/>
            <a:ext cx="10708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Write-back</a:t>
            </a:r>
          </a:p>
        </p:txBody>
      </p:sp>
      <p:sp>
        <p:nvSpPr>
          <p:cNvPr id="54392" name="Rectangle 120"/>
          <p:cNvSpPr>
            <a:spLocks noChangeArrowheads="1"/>
          </p:cNvSpPr>
          <p:nvPr/>
        </p:nvSpPr>
        <p:spPr bwMode="auto">
          <a:xfrm>
            <a:off x="4899248" y="2133600"/>
            <a:ext cx="1905000" cy="457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4899248" y="2895600"/>
            <a:ext cx="19050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4899248" y="3733800"/>
            <a:ext cx="19050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OF</a:t>
            </a:r>
          </a:p>
        </p:txBody>
      </p:sp>
      <p:sp>
        <p:nvSpPr>
          <p:cNvPr id="54395" name="Rectangle 123"/>
          <p:cNvSpPr>
            <a:spLocks noChangeArrowheads="1"/>
          </p:cNvSpPr>
          <p:nvPr/>
        </p:nvSpPr>
        <p:spPr bwMode="auto">
          <a:xfrm>
            <a:off x="4899248" y="4572000"/>
            <a:ext cx="1905000" cy="4572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EX</a:t>
            </a:r>
          </a:p>
        </p:txBody>
      </p:sp>
      <p:sp>
        <p:nvSpPr>
          <p:cNvPr id="54396" name="Rectangle 124"/>
          <p:cNvSpPr>
            <a:spLocks noChangeArrowheads="1"/>
          </p:cNvSpPr>
          <p:nvPr/>
        </p:nvSpPr>
        <p:spPr bwMode="auto">
          <a:xfrm>
            <a:off x="4899248" y="5410200"/>
            <a:ext cx="1905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cxnSp>
        <p:nvCxnSpPr>
          <p:cNvPr id="54397" name="AutoShape 125"/>
          <p:cNvCxnSpPr>
            <a:cxnSpLocks noChangeShapeType="1"/>
            <a:stCxn id="54392" idx="2"/>
            <a:endCxn id="54393" idx="0"/>
          </p:cNvCxnSpPr>
          <p:nvPr/>
        </p:nvCxnSpPr>
        <p:spPr bwMode="auto">
          <a:xfrm>
            <a:off x="5851748" y="2590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98" name="AutoShape 126"/>
          <p:cNvCxnSpPr>
            <a:cxnSpLocks noChangeShapeType="1"/>
            <a:stCxn id="54393" idx="2"/>
            <a:endCxn id="54394" idx="0"/>
          </p:cNvCxnSpPr>
          <p:nvPr/>
        </p:nvCxnSpPr>
        <p:spPr bwMode="auto">
          <a:xfrm>
            <a:off x="5851748" y="3352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99" name="AutoShape 127"/>
          <p:cNvCxnSpPr>
            <a:cxnSpLocks noChangeShapeType="1"/>
            <a:stCxn id="54394" idx="2"/>
            <a:endCxn id="54395" idx="0"/>
          </p:cNvCxnSpPr>
          <p:nvPr/>
        </p:nvCxnSpPr>
        <p:spPr bwMode="auto">
          <a:xfrm>
            <a:off x="5851748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400" name="AutoShape 128"/>
          <p:cNvCxnSpPr>
            <a:cxnSpLocks noChangeShapeType="1"/>
            <a:stCxn id="54395" idx="2"/>
            <a:endCxn id="54396" idx="0"/>
          </p:cNvCxnSpPr>
          <p:nvPr/>
        </p:nvCxnSpPr>
        <p:spPr bwMode="auto">
          <a:xfrm>
            <a:off x="5851748" y="5029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302767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543" name="AutoShape 247"/>
          <p:cNvCxnSpPr>
            <a:cxnSpLocks noChangeShapeType="1"/>
            <a:endCxn id="55486" idx="0"/>
          </p:cNvCxnSpPr>
          <p:nvPr/>
        </p:nvCxnSpPr>
        <p:spPr bwMode="auto">
          <a:xfrm>
            <a:off x="1943100" y="1916832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44" name="AutoShape 248"/>
          <p:cNvCxnSpPr>
            <a:cxnSpLocks noChangeShapeType="1"/>
            <a:endCxn id="55487" idx="0"/>
          </p:cNvCxnSpPr>
          <p:nvPr/>
        </p:nvCxnSpPr>
        <p:spPr bwMode="auto">
          <a:xfrm>
            <a:off x="1943100" y="2924944"/>
            <a:ext cx="0" cy="445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45" name="AutoShape 249"/>
          <p:cNvCxnSpPr>
            <a:cxnSpLocks noChangeShapeType="1"/>
            <a:endCxn id="55488" idx="0"/>
          </p:cNvCxnSpPr>
          <p:nvPr/>
        </p:nvCxnSpPr>
        <p:spPr bwMode="auto">
          <a:xfrm>
            <a:off x="1943100" y="4005064"/>
            <a:ext cx="0" cy="439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46" name="AutoShape 250"/>
          <p:cNvCxnSpPr>
            <a:cxnSpLocks noChangeShapeType="1"/>
            <a:endCxn id="55489" idx="0"/>
          </p:cNvCxnSpPr>
          <p:nvPr/>
        </p:nvCxnSpPr>
        <p:spPr bwMode="auto">
          <a:xfrm>
            <a:off x="1943100" y="5085184"/>
            <a:ext cx="0" cy="432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Balancing Pipeline Stages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Can we do better?</a:t>
            </a:r>
          </a:p>
        </p:txBody>
      </p:sp>
      <p:sp>
        <p:nvSpPr>
          <p:cNvPr id="55387" name="Text Box 91"/>
          <p:cNvSpPr txBox="1">
            <a:spLocks noChangeArrowheads="1"/>
          </p:cNvSpPr>
          <p:nvPr/>
        </p:nvSpPr>
        <p:spPr bwMode="auto">
          <a:xfrm>
            <a:off x="3254375" y="1447800"/>
            <a:ext cx="1260281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IF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= 6 units</a:t>
            </a:r>
          </a:p>
        </p:txBody>
      </p:sp>
      <p:sp>
        <p:nvSpPr>
          <p:cNvPr id="55388" name="Text Box 92"/>
          <p:cNvSpPr txBox="1">
            <a:spLocks noChangeArrowheads="1"/>
          </p:cNvSpPr>
          <p:nvPr/>
        </p:nvSpPr>
        <p:spPr bwMode="auto">
          <a:xfrm>
            <a:off x="3254375" y="2450232"/>
            <a:ext cx="13035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ID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= 2 units</a:t>
            </a:r>
          </a:p>
        </p:txBody>
      </p:sp>
      <p:sp>
        <p:nvSpPr>
          <p:cNvPr id="55389" name="Text Box 93"/>
          <p:cNvSpPr txBox="1">
            <a:spLocks noChangeArrowheads="1"/>
          </p:cNvSpPr>
          <p:nvPr/>
        </p:nvSpPr>
        <p:spPr bwMode="auto">
          <a:xfrm>
            <a:off x="3254375" y="3537000"/>
            <a:ext cx="13035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ID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= 9 units</a:t>
            </a:r>
          </a:p>
        </p:txBody>
      </p:sp>
      <p:sp>
        <p:nvSpPr>
          <p:cNvPr id="55390" name="Text Box 94"/>
          <p:cNvSpPr txBox="1">
            <a:spLocks noChangeArrowheads="1"/>
          </p:cNvSpPr>
          <p:nvPr/>
        </p:nvSpPr>
        <p:spPr bwMode="auto">
          <a:xfrm>
            <a:off x="3254375" y="4611440"/>
            <a:ext cx="133562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EX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= 5 units</a:t>
            </a:r>
          </a:p>
        </p:txBody>
      </p:sp>
      <p:sp>
        <p:nvSpPr>
          <p:cNvPr id="55391" name="Text Box 95"/>
          <p:cNvSpPr txBox="1">
            <a:spLocks noChangeArrowheads="1"/>
          </p:cNvSpPr>
          <p:nvPr/>
        </p:nvSpPr>
        <p:spPr bwMode="auto">
          <a:xfrm>
            <a:off x="3254375" y="5683920"/>
            <a:ext cx="133183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OS</a:t>
            </a: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= 9 units</a:t>
            </a:r>
          </a:p>
        </p:txBody>
      </p:sp>
      <p:sp>
        <p:nvSpPr>
          <p:cNvPr id="55484" name="Rectangle 188"/>
          <p:cNvSpPr>
            <a:spLocks noChangeArrowheads="1"/>
          </p:cNvSpPr>
          <p:nvPr/>
        </p:nvSpPr>
        <p:spPr bwMode="auto">
          <a:xfrm>
            <a:off x="5014664" y="1790700"/>
            <a:ext cx="3733800" cy="3510508"/>
          </a:xfrm>
          <a:prstGeom prst="rect">
            <a:avLst/>
          </a:prstGeom>
          <a:solidFill>
            <a:srgbClr val="FF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Without pipelining</a:t>
            </a:r>
            <a:endParaRPr lang="en-US" sz="2000" baseline="-25000" dirty="0">
              <a:solidFill>
                <a:srgbClr val="000000"/>
              </a:solidFill>
              <a:latin typeface="Gill Sans MT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</a:rPr>
              <a:t>cyc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sym typeface="Symbol" pitchFamily="18" charset="2"/>
              </a:rPr>
              <a:t> 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+T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+T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+T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EX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+T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OS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= 31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dirty="0">
              <a:solidFill>
                <a:srgbClr val="000000"/>
              </a:solidFill>
              <a:latin typeface="Gill Sans MT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Pipelined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</a:rPr>
              <a:t>cyc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  <a:sym typeface="Symbol" pitchFamily="18" charset="2"/>
              </a:rPr>
              <a:t>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 max{T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, 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, 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, 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EX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, T</a:t>
            </a:r>
            <a:r>
              <a:rPr lang="en-US" baseline="-25000" dirty="0">
                <a:solidFill>
                  <a:srgbClr val="000000"/>
                </a:solidFill>
                <a:latin typeface="Gill Sans MT" pitchFamily="34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}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		= 9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Gill Sans MT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Speedup = 31 / 9 = 3.44</a:t>
            </a:r>
          </a:p>
        </p:txBody>
      </p:sp>
      <p:sp>
        <p:nvSpPr>
          <p:cNvPr id="55485" name="Rectangle 189"/>
          <p:cNvSpPr>
            <a:spLocks noChangeArrowheads="1"/>
          </p:cNvSpPr>
          <p:nvPr/>
        </p:nvSpPr>
        <p:spPr bwMode="auto">
          <a:xfrm>
            <a:off x="990600" y="1295400"/>
            <a:ext cx="1905000" cy="457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55486" name="Rectangle 190"/>
          <p:cNvSpPr>
            <a:spLocks noChangeArrowheads="1"/>
          </p:cNvSpPr>
          <p:nvPr/>
        </p:nvSpPr>
        <p:spPr bwMode="auto">
          <a:xfrm>
            <a:off x="990600" y="2297832"/>
            <a:ext cx="1905000" cy="152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55487" name="Rectangle 191"/>
          <p:cNvSpPr>
            <a:spLocks noChangeArrowheads="1"/>
          </p:cNvSpPr>
          <p:nvPr/>
        </p:nvSpPr>
        <p:spPr bwMode="auto">
          <a:xfrm>
            <a:off x="990600" y="3370312"/>
            <a:ext cx="1905000" cy="685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OF</a:t>
            </a:r>
          </a:p>
        </p:txBody>
      </p:sp>
      <p:sp>
        <p:nvSpPr>
          <p:cNvPr id="55488" name="Rectangle 192"/>
          <p:cNvSpPr>
            <a:spLocks noChangeArrowheads="1"/>
          </p:cNvSpPr>
          <p:nvPr/>
        </p:nvSpPr>
        <p:spPr bwMode="auto">
          <a:xfrm>
            <a:off x="990600" y="4444752"/>
            <a:ext cx="1905000" cy="4572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EX</a:t>
            </a:r>
          </a:p>
        </p:txBody>
      </p:sp>
      <p:sp>
        <p:nvSpPr>
          <p:cNvPr id="55489" name="Rectangle 193"/>
          <p:cNvSpPr>
            <a:spLocks noChangeArrowheads="1"/>
          </p:cNvSpPr>
          <p:nvPr/>
        </p:nvSpPr>
        <p:spPr bwMode="auto">
          <a:xfrm>
            <a:off x="990600" y="5517232"/>
            <a:ext cx="1905000" cy="6858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55540" name="Rectangle 244"/>
          <p:cNvSpPr>
            <a:spLocks noChangeArrowheads="1"/>
          </p:cNvSpPr>
          <p:nvPr/>
        </p:nvSpPr>
        <p:spPr bwMode="auto">
          <a:xfrm>
            <a:off x="990600" y="1752600"/>
            <a:ext cx="1905000" cy="2286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41" name="Rectangle 245"/>
          <p:cNvSpPr>
            <a:spLocks noChangeArrowheads="1"/>
          </p:cNvSpPr>
          <p:nvPr/>
        </p:nvSpPr>
        <p:spPr bwMode="auto">
          <a:xfrm>
            <a:off x="990600" y="2450232"/>
            <a:ext cx="1905000" cy="533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42" name="Rectangle 246"/>
          <p:cNvSpPr>
            <a:spLocks noChangeArrowheads="1"/>
          </p:cNvSpPr>
          <p:nvPr/>
        </p:nvSpPr>
        <p:spPr bwMode="auto">
          <a:xfrm>
            <a:off x="990600" y="4901952"/>
            <a:ext cx="1905000" cy="2286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494" name="Rectangle 198"/>
          <p:cNvSpPr>
            <a:spLocks noChangeArrowheads="1"/>
          </p:cNvSpPr>
          <p:nvPr/>
        </p:nvSpPr>
        <p:spPr bwMode="auto">
          <a:xfrm>
            <a:off x="914400" y="12954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495" name="Rectangle 199"/>
          <p:cNvSpPr>
            <a:spLocks noChangeArrowheads="1"/>
          </p:cNvSpPr>
          <p:nvPr/>
        </p:nvSpPr>
        <p:spPr bwMode="auto">
          <a:xfrm>
            <a:off x="914400" y="13716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496" name="Rectangle 200"/>
          <p:cNvSpPr>
            <a:spLocks noChangeArrowheads="1"/>
          </p:cNvSpPr>
          <p:nvPr/>
        </p:nvSpPr>
        <p:spPr bwMode="auto">
          <a:xfrm>
            <a:off x="914400" y="14478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497" name="Rectangle 201"/>
          <p:cNvSpPr>
            <a:spLocks noChangeArrowheads="1"/>
          </p:cNvSpPr>
          <p:nvPr/>
        </p:nvSpPr>
        <p:spPr bwMode="auto">
          <a:xfrm>
            <a:off x="914400" y="15240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498" name="Rectangle 202"/>
          <p:cNvSpPr>
            <a:spLocks noChangeArrowheads="1"/>
          </p:cNvSpPr>
          <p:nvPr/>
        </p:nvSpPr>
        <p:spPr bwMode="auto">
          <a:xfrm>
            <a:off x="914400" y="16002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499" name="Rectangle 203"/>
          <p:cNvSpPr>
            <a:spLocks noChangeArrowheads="1"/>
          </p:cNvSpPr>
          <p:nvPr/>
        </p:nvSpPr>
        <p:spPr bwMode="auto">
          <a:xfrm>
            <a:off x="914400" y="16764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0" name="Rectangle 204"/>
          <p:cNvSpPr>
            <a:spLocks noChangeArrowheads="1"/>
          </p:cNvSpPr>
          <p:nvPr/>
        </p:nvSpPr>
        <p:spPr bwMode="auto">
          <a:xfrm>
            <a:off x="914400" y="17526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1" name="Rectangle 205"/>
          <p:cNvSpPr>
            <a:spLocks noChangeArrowheads="1"/>
          </p:cNvSpPr>
          <p:nvPr/>
        </p:nvSpPr>
        <p:spPr bwMode="auto">
          <a:xfrm>
            <a:off x="914400" y="18288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2" name="Rectangle 206"/>
          <p:cNvSpPr>
            <a:spLocks noChangeArrowheads="1"/>
          </p:cNvSpPr>
          <p:nvPr/>
        </p:nvSpPr>
        <p:spPr bwMode="auto">
          <a:xfrm>
            <a:off x="914400" y="1905000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3" name="Rectangle 207"/>
          <p:cNvSpPr>
            <a:spLocks noChangeArrowheads="1"/>
          </p:cNvSpPr>
          <p:nvPr/>
        </p:nvSpPr>
        <p:spPr bwMode="auto">
          <a:xfrm>
            <a:off x="914400" y="22978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4" name="Rectangle 208"/>
          <p:cNvSpPr>
            <a:spLocks noChangeArrowheads="1"/>
          </p:cNvSpPr>
          <p:nvPr/>
        </p:nvSpPr>
        <p:spPr bwMode="auto">
          <a:xfrm>
            <a:off x="914400" y="23740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5" name="Rectangle 209"/>
          <p:cNvSpPr>
            <a:spLocks noChangeArrowheads="1"/>
          </p:cNvSpPr>
          <p:nvPr/>
        </p:nvSpPr>
        <p:spPr bwMode="auto">
          <a:xfrm>
            <a:off x="914400" y="24502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6" name="Rectangle 210"/>
          <p:cNvSpPr>
            <a:spLocks noChangeArrowheads="1"/>
          </p:cNvSpPr>
          <p:nvPr/>
        </p:nvSpPr>
        <p:spPr bwMode="auto">
          <a:xfrm>
            <a:off x="914400" y="25264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7" name="Rectangle 211"/>
          <p:cNvSpPr>
            <a:spLocks noChangeArrowheads="1"/>
          </p:cNvSpPr>
          <p:nvPr/>
        </p:nvSpPr>
        <p:spPr bwMode="auto">
          <a:xfrm>
            <a:off x="914400" y="26026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8" name="Rectangle 212"/>
          <p:cNvSpPr>
            <a:spLocks noChangeArrowheads="1"/>
          </p:cNvSpPr>
          <p:nvPr/>
        </p:nvSpPr>
        <p:spPr bwMode="auto">
          <a:xfrm>
            <a:off x="914400" y="26788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09" name="Rectangle 213"/>
          <p:cNvSpPr>
            <a:spLocks noChangeArrowheads="1"/>
          </p:cNvSpPr>
          <p:nvPr/>
        </p:nvSpPr>
        <p:spPr bwMode="auto">
          <a:xfrm>
            <a:off x="914400" y="27550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0" name="Rectangle 214"/>
          <p:cNvSpPr>
            <a:spLocks noChangeArrowheads="1"/>
          </p:cNvSpPr>
          <p:nvPr/>
        </p:nvSpPr>
        <p:spPr bwMode="auto">
          <a:xfrm>
            <a:off x="914400" y="28312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1" name="Rectangle 215"/>
          <p:cNvSpPr>
            <a:spLocks noChangeArrowheads="1"/>
          </p:cNvSpPr>
          <p:nvPr/>
        </p:nvSpPr>
        <p:spPr bwMode="auto">
          <a:xfrm>
            <a:off x="914400" y="29074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2" name="Rectangle 216"/>
          <p:cNvSpPr>
            <a:spLocks noChangeArrowheads="1"/>
          </p:cNvSpPr>
          <p:nvPr/>
        </p:nvSpPr>
        <p:spPr bwMode="auto">
          <a:xfrm>
            <a:off x="914400" y="33703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3" name="Rectangle 217"/>
          <p:cNvSpPr>
            <a:spLocks noChangeArrowheads="1"/>
          </p:cNvSpPr>
          <p:nvPr/>
        </p:nvSpPr>
        <p:spPr bwMode="auto">
          <a:xfrm>
            <a:off x="914400" y="34465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4" name="Rectangle 218"/>
          <p:cNvSpPr>
            <a:spLocks noChangeArrowheads="1"/>
          </p:cNvSpPr>
          <p:nvPr/>
        </p:nvSpPr>
        <p:spPr bwMode="auto">
          <a:xfrm>
            <a:off x="914400" y="35227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5" name="Rectangle 219"/>
          <p:cNvSpPr>
            <a:spLocks noChangeArrowheads="1"/>
          </p:cNvSpPr>
          <p:nvPr/>
        </p:nvSpPr>
        <p:spPr bwMode="auto">
          <a:xfrm>
            <a:off x="914400" y="35989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6" name="Rectangle 220"/>
          <p:cNvSpPr>
            <a:spLocks noChangeArrowheads="1"/>
          </p:cNvSpPr>
          <p:nvPr/>
        </p:nvSpPr>
        <p:spPr bwMode="auto">
          <a:xfrm>
            <a:off x="914400" y="36751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7" name="Rectangle 221"/>
          <p:cNvSpPr>
            <a:spLocks noChangeArrowheads="1"/>
          </p:cNvSpPr>
          <p:nvPr/>
        </p:nvSpPr>
        <p:spPr bwMode="auto">
          <a:xfrm>
            <a:off x="914400" y="37513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8" name="Rectangle 222"/>
          <p:cNvSpPr>
            <a:spLocks noChangeArrowheads="1"/>
          </p:cNvSpPr>
          <p:nvPr/>
        </p:nvSpPr>
        <p:spPr bwMode="auto">
          <a:xfrm>
            <a:off x="914400" y="38275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19" name="Rectangle 223"/>
          <p:cNvSpPr>
            <a:spLocks noChangeArrowheads="1"/>
          </p:cNvSpPr>
          <p:nvPr/>
        </p:nvSpPr>
        <p:spPr bwMode="auto">
          <a:xfrm>
            <a:off x="914400" y="39037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0" name="Rectangle 224"/>
          <p:cNvSpPr>
            <a:spLocks noChangeArrowheads="1"/>
          </p:cNvSpPr>
          <p:nvPr/>
        </p:nvSpPr>
        <p:spPr bwMode="auto">
          <a:xfrm>
            <a:off x="914400" y="397991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1" name="Rectangle 225"/>
          <p:cNvSpPr>
            <a:spLocks noChangeArrowheads="1"/>
          </p:cNvSpPr>
          <p:nvPr/>
        </p:nvSpPr>
        <p:spPr bwMode="auto">
          <a:xfrm>
            <a:off x="914400" y="44447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2" name="Rectangle 226"/>
          <p:cNvSpPr>
            <a:spLocks noChangeArrowheads="1"/>
          </p:cNvSpPr>
          <p:nvPr/>
        </p:nvSpPr>
        <p:spPr bwMode="auto">
          <a:xfrm>
            <a:off x="914400" y="45209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3" name="Rectangle 227"/>
          <p:cNvSpPr>
            <a:spLocks noChangeArrowheads="1"/>
          </p:cNvSpPr>
          <p:nvPr/>
        </p:nvSpPr>
        <p:spPr bwMode="auto">
          <a:xfrm>
            <a:off x="914400" y="45971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4" name="Rectangle 228"/>
          <p:cNvSpPr>
            <a:spLocks noChangeArrowheads="1"/>
          </p:cNvSpPr>
          <p:nvPr/>
        </p:nvSpPr>
        <p:spPr bwMode="auto">
          <a:xfrm>
            <a:off x="914400" y="46733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5" name="Rectangle 229"/>
          <p:cNvSpPr>
            <a:spLocks noChangeArrowheads="1"/>
          </p:cNvSpPr>
          <p:nvPr/>
        </p:nvSpPr>
        <p:spPr bwMode="auto">
          <a:xfrm>
            <a:off x="914400" y="47495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6" name="Rectangle 230"/>
          <p:cNvSpPr>
            <a:spLocks noChangeArrowheads="1"/>
          </p:cNvSpPr>
          <p:nvPr/>
        </p:nvSpPr>
        <p:spPr bwMode="auto">
          <a:xfrm>
            <a:off x="914400" y="48257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7" name="Rectangle 231"/>
          <p:cNvSpPr>
            <a:spLocks noChangeArrowheads="1"/>
          </p:cNvSpPr>
          <p:nvPr/>
        </p:nvSpPr>
        <p:spPr bwMode="auto">
          <a:xfrm>
            <a:off x="914400" y="49019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8" name="Rectangle 232"/>
          <p:cNvSpPr>
            <a:spLocks noChangeArrowheads="1"/>
          </p:cNvSpPr>
          <p:nvPr/>
        </p:nvSpPr>
        <p:spPr bwMode="auto">
          <a:xfrm>
            <a:off x="914400" y="49781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29" name="Rectangle 233"/>
          <p:cNvSpPr>
            <a:spLocks noChangeArrowheads="1"/>
          </p:cNvSpPr>
          <p:nvPr/>
        </p:nvSpPr>
        <p:spPr bwMode="auto">
          <a:xfrm>
            <a:off x="914400" y="505435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0" name="Rectangle 234"/>
          <p:cNvSpPr>
            <a:spLocks noChangeArrowheads="1"/>
          </p:cNvSpPr>
          <p:nvPr/>
        </p:nvSpPr>
        <p:spPr bwMode="auto">
          <a:xfrm>
            <a:off x="914400" y="55172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1" name="Rectangle 235"/>
          <p:cNvSpPr>
            <a:spLocks noChangeArrowheads="1"/>
          </p:cNvSpPr>
          <p:nvPr/>
        </p:nvSpPr>
        <p:spPr bwMode="auto">
          <a:xfrm>
            <a:off x="914400" y="55934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2" name="Rectangle 236"/>
          <p:cNvSpPr>
            <a:spLocks noChangeArrowheads="1"/>
          </p:cNvSpPr>
          <p:nvPr/>
        </p:nvSpPr>
        <p:spPr bwMode="auto">
          <a:xfrm>
            <a:off x="914400" y="56696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3" name="Rectangle 237"/>
          <p:cNvSpPr>
            <a:spLocks noChangeArrowheads="1"/>
          </p:cNvSpPr>
          <p:nvPr/>
        </p:nvSpPr>
        <p:spPr bwMode="auto">
          <a:xfrm>
            <a:off x="914400" y="57458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4" name="Rectangle 238"/>
          <p:cNvSpPr>
            <a:spLocks noChangeArrowheads="1"/>
          </p:cNvSpPr>
          <p:nvPr/>
        </p:nvSpPr>
        <p:spPr bwMode="auto">
          <a:xfrm>
            <a:off x="914400" y="58220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5" name="Rectangle 239"/>
          <p:cNvSpPr>
            <a:spLocks noChangeArrowheads="1"/>
          </p:cNvSpPr>
          <p:nvPr/>
        </p:nvSpPr>
        <p:spPr bwMode="auto">
          <a:xfrm>
            <a:off x="914400" y="58982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6" name="Rectangle 240"/>
          <p:cNvSpPr>
            <a:spLocks noChangeArrowheads="1"/>
          </p:cNvSpPr>
          <p:nvPr/>
        </p:nvSpPr>
        <p:spPr bwMode="auto">
          <a:xfrm>
            <a:off x="914400" y="59744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7" name="Rectangle 241"/>
          <p:cNvSpPr>
            <a:spLocks noChangeArrowheads="1"/>
          </p:cNvSpPr>
          <p:nvPr/>
        </p:nvSpPr>
        <p:spPr bwMode="auto">
          <a:xfrm>
            <a:off x="914400" y="60506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538" name="Rectangle 242"/>
          <p:cNvSpPr>
            <a:spLocks noChangeArrowheads="1"/>
          </p:cNvSpPr>
          <p:nvPr/>
        </p:nvSpPr>
        <p:spPr bwMode="auto">
          <a:xfrm>
            <a:off x="914400" y="6126832"/>
            <a:ext cx="76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536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Balancing Pipeline Stages (1/2)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 for stage quantization</a:t>
            </a:r>
          </a:p>
          <a:p>
            <a:pPr lvl="1"/>
            <a:r>
              <a:rPr lang="en-US" dirty="0"/>
              <a:t>Divide sub-ops into smaller pieces</a:t>
            </a:r>
          </a:p>
          <a:p>
            <a:pPr lvl="1"/>
            <a:r>
              <a:rPr lang="en-US" dirty="0"/>
              <a:t>Merge multiple sub-ops into one</a:t>
            </a:r>
          </a:p>
          <a:p>
            <a:r>
              <a:rPr lang="en-US" dirty="0"/>
              <a:t>Recent/Current trends</a:t>
            </a:r>
          </a:p>
          <a:p>
            <a:pPr lvl="1"/>
            <a:r>
              <a:rPr lang="en-US" dirty="0"/>
              <a:t>Deeper pipelines (more and more stages)</a:t>
            </a:r>
          </a:p>
          <a:p>
            <a:pPr lvl="1"/>
            <a:r>
              <a:rPr lang="en-US" dirty="0"/>
              <a:t>Pipelining of memory accesses</a:t>
            </a:r>
          </a:p>
          <a:p>
            <a:pPr lvl="1"/>
            <a:r>
              <a:rPr lang="en-US" dirty="0"/>
              <a:t>Multiple different pipelines/sub-pipelines</a:t>
            </a:r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87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Balancing Pipeline Stages (2/2)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259632" y="126876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Coarser-Grained Machine Cycle: 4 machine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cyc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/ instruction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755976" y="1268760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Finer-Grained Machine Cycle: 11 machine </a:t>
            </a:r>
            <a:r>
              <a:rPr lang="en-US" dirty="0" err="1">
                <a:solidFill>
                  <a:srgbClr val="000000"/>
                </a:solidFill>
                <a:latin typeface="Calibri" pitchFamily="34" charset="0"/>
              </a:rPr>
              <a:t>cyc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/instruction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80627" y="2078385"/>
            <a:ext cx="2674127" cy="3657600"/>
            <a:chOff x="1143000" y="1981200"/>
            <a:chExt cx="2674127" cy="3657600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2454253" y="2133600"/>
              <a:ext cx="1362874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T</a:t>
              </a:r>
              <a:r>
                <a:rPr lang="en-US" sz="1600" baseline="-25000">
                  <a:solidFill>
                    <a:srgbClr val="000000"/>
                  </a:solidFill>
                  <a:latin typeface="Gill Sans MT" pitchFamily="34" charset="0"/>
                </a:rPr>
                <a:t>IF&amp;ID</a:t>
              </a: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= 8 units</a:t>
              </a:r>
            </a:p>
          </p:txBody>
        </p:sp>
        <p:sp>
          <p:nvSpPr>
            <p:cNvPr id="57351" name="Text Box 7"/>
            <p:cNvSpPr txBox="1">
              <a:spLocks noChangeArrowheads="1"/>
            </p:cNvSpPr>
            <p:nvPr/>
          </p:nvSpPr>
          <p:spPr bwMode="auto">
            <a:xfrm>
              <a:off x="2454253" y="3124200"/>
              <a:ext cx="120686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T</a:t>
              </a:r>
              <a:r>
                <a:rPr lang="en-US" sz="1600" baseline="-25000">
                  <a:solidFill>
                    <a:srgbClr val="000000"/>
                  </a:solidFill>
                  <a:latin typeface="Gill Sans MT" pitchFamily="34" charset="0"/>
                </a:rPr>
                <a:t>OF</a:t>
              </a: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= 9 units</a:t>
              </a: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2454253" y="4089400"/>
              <a:ext cx="1208985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T</a:t>
              </a:r>
              <a:r>
                <a:rPr lang="en-US" sz="1600" baseline="-25000">
                  <a:solidFill>
                    <a:srgbClr val="000000"/>
                  </a:solidFill>
                  <a:latin typeface="Gill Sans MT" pitchFamily="34" charset="0"/>
                </a:rPr>
                <a:t>EX</a:t>
              </a:r>
              <a:r>
                <a:rPr lang="en-US" sz="1600">
                  <a:solidFill>
                    <a:srgbClr val="000000"/>
                  </a:solidFill>
                  <a:latin typeface="Gill Sans MT" pitchFamily="34" charset="0"/>
                </a:rPr>
                <a:t>= 5 units</a:t>
              </a:r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2454253" y="5073650"/>
              <a:ext cx="1205266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T</a:t>
              </a:r>
              <a:r>
                <a:rPr lang="en-US" sz="1600" baseline="-25000" dirty="0">
                  <a:solidFill>
                    <a:srgbClr val="000000"/>
                  </a:solidFill>
                  <a:latin typeface="Gill Sans MT" pitchFamily="34" charset="0"/>
                </a:rPr>
                <a:t>OS</a:t>
              </a: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= 9 units</a:t>
              </a:r>
            </a:p>
          </p:txBody>
        </p:sp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1219200" y="1981200"/>
              <a:ext cx="1066800" cy="457200"/>
            </a:xfrm>
            <a:prstGeom prst="rect">
              <a:avLst/>
            </a:prstGeom>
            <a:solidFill>
              <a:srgbClr val="80008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IF</a:t>
              </a:r>
            </a:p>
          </p:txBody>
        </p:sp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1219200" y="2438400"/>
              <a:ext cx="1066800" cy="1524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ID</a:t>
              </a:r>
            </a:p>
          </p:txBody>
        </p:sp>
        <p:sp>
          <p:nvSpPr>
            <p:cNvPr id="57370" name="Rectangle 26"/>
            <p:cNvSpPr>
              <a:spLocks noChangeArrowheads="1"/>
            </p:cNvSpPr>
            <p:nvPr/>
          </p:nvSpPr>
          <p:spPr bwMode="auto">
            <a:xfrm>
              <a:off x="1219200" y="2590800"/>
              <a:ext cx="1066800" cy="7620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71" name="Rectangle 27"/>
            <p:cNvSpPr>
              <a:spLocks noChangeArrowheads="1"/>
            </p:cNvSpPr>
            <p:nvPr/>
          </p:nvSpPr>
          <p:spPr bwMode="auto">
            <a:xfrm>
              <a:off x="1219200" y="2971800"/>
              <a:ext cx="1066800" cy="6858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OF</a:t>
              </a:r>
            </a:p>
          </p:txBody>
        </p:sp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1219200" y="4953000"/>
              <a:ext cx="1066800" cy="6858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WB</a:t>
              </a: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1219200" y="3962400"/>
              <a:ext cx="1066800" cy="381000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EX</a:t>
              </a: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1219200" y="4343400"/>
              <a:ext cx="1066800" cy="30480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cxnSp>
          <p:nvCxnSpPr>
            <p:cNvPr id="57402" name="AutoShape 58"/>
            <p:cNvCxnSpPr>
              <a:cxnSpLocks noChangeShapeType="1"/>
              <a:stCxn id="57370" idx="2"/>
              <a:endCxn id="57371" idx="0"/>
            </p:cNvCxnSpPr>
            <p:nvPr/>
          </p:nvCxnSpPr>
          <p:spPr bwMode="auto">
            <a:xfrm>
              <a:off x="1752600" y="26670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03" name="AutoShape 59"/>
            <p:cNvCxnSpPr>
              <a:cxnSpLocks noChangeShapeType="1"/>
              <a:stCxn id="57371" idx="2"/>
              <a:endCxn id="57373" idx="0"/>
            </p:cNvCxnSpPr>
            <p:nvPr/>
          </p:nvCxnSpPr>
          <p:spPr bwMode="auto">
            <a:xfrm>
              <a:off x="1752600" y="3657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04" name="AutoShape 60"/>
            <p:cNvCxnSpPr>
              <a:cxnSpLocks noChangeShapeType="1"/>
              <a:stCxn id="57374" idx="2"/>
              <a:endCxn id="57372" idx="0"/>
            </p:cNvCxnSpPr>
            <p:nvPr/>
          </p:nvCxnSpPr>
          <p:spPr bwMode="auto">
            <a:xfrm>
              <a:off x="1752600" y="4648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1143000" y="1981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1143000" y="2057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1143000" y="2133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1143000" y="22098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1143000" y="22860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1143000" y="2362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1143000" y="2438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1143000" y="2514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1143000" y="25908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1143000" y="29718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1143000" y="30480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77" name="Rectangle 33"/>
            <p:cNvSpPr>
              <a:spLocks noChangeArrowheads="1"/>
            </p:cNvSpPr>
            <p:nvPr/>
          </p:nvSpPr>
          <p:spPr bwMode="auto">
            <a:xfrm>
              <a:off x="1143000" y="3124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1143000" y="3200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79" name="Rectangle 35"/>
            <p:cNvSpPr>
              <a:spLocks noChangeArrowheads="1"/>
            </p:cNvSpPr>
            <p:nvPr/>
          </p:nvSpPr>
          <p:spPr bwMode="auto">
            <a:xfrm>
              <a:off x="1143000" y="3276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1143000" y="33528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1143000" y="34290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2" name="Rectangle 38"/>
            <p:cNvSpPr>
              <a:spLocks noChangeArrowheads="1"/>
            </p:cNvSpPr>
            <p:nvPr/>
          </p:nvSpPr>
          <p:spPr bwMode="auto">
            <a:xfrm>
              <a:off x="1143000" y="3505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1143000" y="3581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1143000" y="3962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1143000" y="4038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1143000" y="41148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1143000" y="41910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8" name="Rectangle 44"/>
            <p:cNvSpPr>
              <a:spLocks noChangeArrowheads="1"/>
            </p:cNvSpPr>
            <p:nvPr/>
          </p:nvSpPr>
          <p:spPr bwMode="auto">
            <a:xfrm>
              <a:off x="1143000" y="4267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1143000" y="4343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0" name="Rectangle 46"/>
            <p:cNvSpPr>
              <a:spLocks noChangeArrowheads="1"/>
            </p:cNvSpPr>
            <p:nvPr/>
          </p:nvSpPr>
          <p:spPr bwMode="auto">
            <a:xfrm>
              <a:off x="1143000" y="4419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1143000" y="44958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1143000" y="45720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3" name="Rectangle 49"/>
            <p:cNvSpPr>
              <a:spLocks noChangeArrowheads="1"/>
            </p:cNvSpPr>
            <p:nvPr/>
          </p:nvSpPr>
          <p:spPr bwMode="auto">
            <a:xfrm>
              <a:off x="1143000" y="49530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4" name="Rectangle 50"/>
            <p:cNvSpPr>
              <a:spLocks noChangeArrowheads="1"/>
            </p:cNvSpPr>
            <p:nvPr/>
          </p:nvSpPr>
          <p:spPr bwMode="auto">
            <a:xfrm>
              <a:off x="1143000" y="5029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5" name="Rectangle 51"/>
            <p:cNvSpPr>
              <a:spLocks noChangeArrowheads="1"/>
            </p:cNvSpPr>
            <p:nvPr/>
          </p:nvSpPr>
          <p:spPr bwMode="auto">
            <a:xfrm>
              <a:off x="1143000" y="5105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6" name="Rectangle 52"/>
            <p:cNvSpPr>
              <a:spLocks noChangeArrowheads="1"/>
            </p:cNvSpPr>
            <p:nvPr/>
          </p:nvSpPr>
          <p:spPr bwMode="auto">
            <a:xfrm>
              <a:off x="1143000" y="5181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7" name="Rectangle 53"/>
            <p:cNvSpPr>
              <a:spLocks noChangeArrowheads="1"/>
            </p:cNvSpPr>
            <p:nvPr/>
          </p:nvSpPr>
          <p:spPr bwMode="auto">
            <a:xfrm>
              <a:off x="1143000" y="52578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8" name="Rectangle 54"/>
            <p:cNvSpPr>
              <a:spLocks noChangeArrowheads="1"/>
            </p:cNvSpPr>
            <p:nvPr/>
          </p:nvSpPr>
          <p:spPr bwMode="auto">
            <a:xfrm>
              <a:off x="1143000" y="53340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399" name="Rectangle 55"/>
            <p:cNvSpPr>
              <a:spLocks noChangeArrowheads="1"/>
            </p:cNvSpPr>
            <p:nvPr/>
          </p:nvSpPr>
          <p:spPr bwMode="auto">
            <a:xfrm>
              <a:off x="1143000" y="5410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00" name="Rectangle 56"/>
            <p:cNvSpPr>
              <a:spLocks noChangeArrowheads="1"/>
            </p:cNvSpPr>
            <p:nvPr/>
          </p:nvSpPr>
          <p:spPr bwMode="auto">
            <a:xfrm>
              <a:off x="1143000" y="5486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01" name="Rectangle 57"/>
            <p:cNvSpPr>
              <a:spLocks noChangeArrowheads="1"/>
            </p:cNvSpPr>
            <p:nvPr/>
          </p:nvSpPr>
          <p:spPr bwMode="auto">
            <a:xfrm>
              <a:off x="1143000" y="5562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39360" y="2106960"/>
            <a:ext cx="3051584" cy="4038600"/>
            <a:chOff x="5105400" y="1981200"/>
            <a:chExt cx="3051584" cy="4038600"/>
          </a:xfrm>
        </p:grpSpPr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6720372" y="3657600"/>
              <a:ext cx="1436612" cy="646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# stages = 11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  <a:latin typeface="Gill Sans MT" pitchFamily="34" charset="0"/>
                </a:rPr>
                <a:t>T</a:t>
              </a:r>
              <a:r>
                <a:rPr lang="en-US" baseline="-25000" dirty="0" err="1">
                  <a:solidFill>
                    <a:srgbClr val="000000"/>
                  </a:solidFill>
                  <a:latin typeface="Gill Sans MT" pitchFamily="34" charset="0"/>
                </a:rPr>
                <a:t>cyc</a:t>
              </a: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= 3 units</a:t>
              </a:r>
            </a:p>
          </p:txBody>
        </p:sp>
        <p:sp>
          <p:nvSpPr>
            <p:cNvPr id="57414" name="Rectangle 70"/>
            <p:cNvSpPr>
              <a:spLocks noChangeArrowheads="1"/>
            </p:cNvSpPr>
            <p:nvPr/>
          </p:nvSpPr>
          <p:spPr bwMode="auto">
            <a:xfrm>
              <a:off x="5181600" y="1981200"/>
              <a:ext cx="1066800" cy="228600"/>
            </a:xfrm>
            <a:prstGeom prst="rect">
              <a:avLst/>
            </a:prstGeom>
            <a:solidFill>
              <a:srgbClr val="80008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IF</a:t>
              </a:r>
            </a:p>
          </p:txBody>
        </p:sp>
        <p:sp>
          <p:nvSpPr>
            <p:cNvPr id="57415" name="Rectangle 71"/>
            <p:cNvSpPr>
              <a:spLocks noChangeArrowheads="1"/>
            </p:cNvSpPr>
            <p:nvPr/>
          </p:nvSpPr>
          <p:spPr bwMode="auto">
            <a:xfrm>
              <a:off x="5181600" y="2362200"/>
              <a:ext cx="1066800" cy="228600"/>
            </a:xfrm>
            <a:prstGeom prst="rect">
              <a:avLst/>
            </a:prstGeom>
            <a:solidFill>
              <a:srgbClr val="80008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IF</a:t>
              </a:r>
            </a:p>
          </p:txBody>
        </p:sp>
        <p:sp>
          <p:nvSpPr>
            <p:cNvPr id="57416" name="Rectangle 72"/>
            <p:cNvSpPr>
              <a:spLocks noChangeArrowheads="1"/>
            </p:cNvSpPr>
            <p:nvPr/>
          </p:nvSpPr>
          <p:spPr bwMode="auto">
            <a:xfrm>
              <a:off x="5181600" y="2743200"/>
              <a:ext cx="1066800" cy="1524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ID</a:t>
              </a:r>
            </a:p>
          </p:txBody>
        </p:sp>
        <p:sp>
          <p:nvSpPr>
            <p:cNvPr id="57417" name="Rectangle 73"/>
            <p:cNvSpPr>
              <a:spLocks noChangeArrowheads="1"/>
            </p:cNvSpPr>
            <p:nvPr/>
          </p:nvSpPr>
          <p:spPr bwMode="auto">
            <a:xfrm>
              <a:off x="5181600" y="2895600"/>
              <a:ext cx="1066800" cy="7620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42" name="Rectangle 98"/>
            <p:cNvSpPr>
              <a:spLocks noChangeArrowheads="1"/>
            </p:cNvSpPr>
            <p:nvPr/>
          </p:nvSpPr>
          <p:spPr bwMode="auto">
            <a:xfrm>
              <a:off x="5181600" y="3124200"/>
              <a:ext cx="1066800" cy="2286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OF</a:t>
              </a:r>
            </a:p>
          </p:txBody>
        </p:sp>
        <p:sp>
          <p:nvSpPr>
            <p:cNvPr id="57443" name="Rectangle 99"/>
            <p:cNvSpPr>
              <a:spLocks noChangeArrowheads="1"/>
            </p:cNvSpPr>
            <p:nvPr/>
          </p:nvSpPr>
          <p:spPr bwMode="auto">
            <a:xfrm>
              <a:off x="5181600" y="3505200"/>
              <a:ext cx="1066800" cy="2286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OF</a:t>
              </a:r>
            </a:p>
          </p:txBody>
        </p:sp>
        <p:sp>
          <p:nvSpPr>
            <p:cNvPr id="57444" name="Rectangle 100"/>
            <p:cNvSpPr>
              <a:spLocks noChangeArrowheads="1"/>
            </p:cNvSpPr>
            <p:nvPr/>
          </p:nvSpPr>
          <p:spPr bwMode="auto">
            <a:xfrm>
              <a:off x="5181600" y="3886200"/>
              <a:ext cx="1066800" cy="2286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OF</a:t>
              </a:r>
            </a:p>
          </p:txBody>
        </p:sp>
        <p:sp>
          <p:nvSpPr>
            <p:cNvPr id="57445" name="Rectangle 101"/>
            <p:cNvSpPr>
              <a:spLocks noChangeArrowheads="1"/>
            </p:cNvSpPr>
            <p:nvPr/>
          </p:nvSpPr>
          <p:spPr bwMode="auto">
            <a:xfrm>
              <a:off x="5181600" y="4267200"/>
              <a:ext cx="1066800" cy="228600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EX</a:t>
              </a:r>
            </a:p>
          </p:txBody>
        </p:sp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5181600" y="4648200"/>
              <a:ext cx="1066800" cy="152400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EX</a:t>
              </a:r>
            </a:p>
          </p:txBody>
        </p:sp>
        <p:sp>
          <p:nvSpPr>
            <p:cNvPr id="57447" name="Rectangle 103"/>
            <p:cNvSpPr>
              <a:spLocks noChangeArrowheads="1"/>
            </p:cNvSpPr>
            <p:nvPr/>
          </p:nvSpPr>
          <p:spPr bwMode="auto">
            <a:xfrm>
              <a:off x="5181600" y="4800600"/>
              <a:ext cx="1066800" cy="7620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48" name="Rectangle 104"/>
            <p:cNvSpPr>
              <a:spLocks noChangeArrowheads="1"/>
            </p:cNvSpPr>
            <p:nvPr/>
          </p:nvSpPr>
          <p:spPr bwMode="auto">
            <a:xfrm>
              <a:off x="5181600" y="5029200"/>
              <a:ext cx="1066800" cy="2286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WB</a:t>
              </a:r>
            </a:p>
          </p:txBody>
        </p:sp>
        <p:sp>
          <p:nvSpPr>
            <p:cNvPr id="57449" name="Rectangle 105"/>
            <p:cNvSpPr>
              <a:spLocks noChangeArrowheads="1"/>
            </p:cNvSpPr>
            <p:nvPr/>
          </p:nvSpPr>
          <p:spPr bwMode="auto">
            <a:xfrm>
              <a:off x="5181600" y="5410200"/>
              <a:ext cx="1066800" cy="2286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WB</a:t>
              </a:r>
            </a:p>
          </p:txBody>
        </p:sp>
        <p:sp>
          <p:nvSpPr>
            <p:cNvPr id="57450" name="Rectangle 106"/>
            <p:cNvSpPr>
              <a:spLocks noChangeArrowheads="1"/>
            </p:cNvSpPr>
            <p:nvPr/>
          </p:nvSpPr>
          <p:spPr bwMode="auto">
            <a:xfrm>
              <a:off x="5181600" y="5791200"/>
              <a:ext cx="1066800" cy="228600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WB</a:t>
              </a:r>
            </a:p>
          </p:txBody>
        </p:sp>
        <p:cxnSp>
          <p:nvCxnSpPr>
            <p:cNvPr id="57451" name="AutoShape 107"/>
            <p:cNvCxnSpPr>
              <a:cxnSpLocks noChangeShapeType="1"/>
              <a:stCxn id="57414" idx="2"/>
              <a:endCxn id="57415" idx="0"/>
            </p:cNvCxnSpPr>
            <p:nvPr/>
          </p:nvCxnSpPr>
          <p:spPr bwMode="auto">
            <a:xfrm>
              <a:off x="5715000" y="2209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52" name="AutoShape 108"/>
            <p:cNvCxnSpPr>
              <a:cxnSpLocks noChangeShapeType="1"/>
              <a:stCxn id="57415" idx="2"/>
              <a:endCxn id="57416" idx="0"/>
            </p:cNvCxnSpPr>
            <p:nvPr/>
          </p:nvCxnSpPr>
          <p:spPr bwMode="auto">
            <a:xfrm>
              <a:off x="5715000" y="2590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53" name="AutoShape 109"/>
            <p:cNvCxnSpPr>
              <a:cxnSpLocks noChangeShapeType="1"/>
              <a:stCxn id="57417" idx="2"/>
              <a:endCxn id="57442" idx="0"/>
            </p:cNvCxnSpPr>
            <p:nvPr/>
          </p:nvCxnSpPr>
          <p:spPr bwMode="auto">
            <a:xfrm>
              <a:off x="5715000" y="2971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54" name="AutoShape 110"/>
            <p:cNvCxnSpPr>
              <a:cxnSpLocks noChangeShapeType="1"/>
              <a:stCxn id="57442" idx="2"/>
              <a:endCxn id="57443" idx="0"/>
            </p:cNvCxnSpPr>
            <p:nvPr/>
          </p:nvCxnSpPr>
          <p:spPr bwMode="auto">
            <a:xfrm>
              <a:off x="5715000" y="3352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55" name="AutoShape 111"/>
            <p:cNvCxnSpPr>
              <a:cxnSpLocks noChangeShapeType="1"/>
              <a:stCxn id="57443" idx="2"/>
              <a:endCxn id="57444" idx="0"/>
            </p:cNvCxnSpPr>
            <p:nvPr/>
          </p:nvCxnSpPr>
          <p:spPr bwMode="auto">
            <a:xfrm>
              <a:off x="5715000" y="3733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56" name="AutoShape 112"/>
            <p:cNvCxnSpPr>
              <a:cxnSpLocks noChangeShapeType="1"/>
              <a:stCxn id="57444" idx="2"/>
              <a:endCxn id="57445" idx="0"/>
            </p:cNvCxnSpPr>
            <p:nvPr/>
          </p:nvCxnSpPr>
          <p:spPr bwMode="auto">
            <a:xfrm>
              <a:off x="5715000" y="4114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57" name="AutoShape 113"/>
            <p:cNvCxnSpPr>
              <a:cxnSpLocks noChangeShapeType="1"/>
              <a:stCxn id="57445" idx="2"/>
              <a:endCxn id="57446" idx="0"/>
            </p:cNvCxnSpPr>
            <p:nvPr/>
          </p:nvCxnSpPr>
          <p:spPr bwMode="auto">
            <a:xfrm>
              <a:off x="5715000" y="4495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58" name="AutoShape 114"/>
            <p:cNvCxnSpPr>
              <a:cxnSpLocks noChangeShapeType="1"/>
              <a:stCxn id="57447" idx="2"/>
              <a:endCxn id="57448" idx="0"/>
            </p:cNvCxnSpPr>
            <p:nvPr/>
          </p:nvCxnSpPr>
          <p:spPr bwMode="auto">
            <a:xfrm>
              <a:off x="5715000" y="4876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59" name="AutoShape 115"/>
            <p:cNvCxnSpPr>
              <a:cxnSpLocks noChangeShapeType="1"/>
              <a:stCxn id="57448" idx="2"/>
              <a:endCxn id="57449" idx="0"/>
            </p:cNvCxnSpPr>
            <p:nvPr/>
          </p:nvCxnSpPr>
          <p:spPr bwMode="auto">
            <a:xfrm>
              <a:off x="5715000" y="5257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460" name="AutoShape 116"/>
            <p:cNvCxnSpPr>
              <a:cxnSpLocks noChangeShapeType="1"/>
              <a:stCxn id="57449" idx="2"/>
              <a:endCxn id="57450" idx="0"/>
            </p:cNvCxnSpPr>
            <p:nvPr/>
          </p:nvCxnSpPr>
          <p:spPr bwMode="auto">
            <a:xfrm>
              <a:off x="5715000" y="5638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7405" name="Rectangle 61"/>
            <p:cNvSpPr>
              <a:spLocks noChangeArrowheads="1"/>
            </p:cNvSpPr>
            <p:nvPr/>
          </p:nvSpPr>
          <p:spPr bwMode="auto">
            <a:xfrm>
              <a:off x="5105400" y="1981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06" name="Rectangle 62"/>
            <p:cNvSpPr>
              <a:spLocks noChangeArrowheads="1"/>
            </p:cNvSpPr>
            <p:nvPr/>
          </p:nvSpPr>
          <p:spPr bwMode="auto">
            <a:xfrm>
              <a:off x="5105400" y="2057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07" name="Rectangle 63"/>
            <p:cNvSpPr>
              <a:spLocks noChangeArrowheads="1"/>
            </p:cNvSpPr>
            <p:nvPr/>
          </p:nvSpPr>
          <p:spPr bwMode="auto">
            <a:xfrm>
              <a:off x="5105400" y="2133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5105400" y="2362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5105400" y="2438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5105400" y="2514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5105400" y="2743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5105400" y="2819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13" name="Rectangle 69"/>
            <p:cNvSpPr>
              <a:spLocks noChangeArrowheads="1"/>
            </p:cNvSpPr>
            <p:nvPr/>
          </p:nvSpPr>
          <p:spPr bwMode="auto">
            <a:xfrm>
              <a:off x="5105400" y="2895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18" name="Rectangle 74"/>
            <p:cNvSpPr>
              <a:spLocks noChangeArrowheads="1"/>
            </p:cNvSpPr>
            <p:nvPr/>
          </p:nvSpPr>
          <p:spPr bwMode="auto">
            <a:xfrm>
              <a:off x="5105400" y="3124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19" name="Rectangle 75"/>
            <p:cNvSpPr>
              <a:spLocks noChangeArrowheads="1"/>
            </p:cNvSpPr>
            <p:nvPr/>
          </p:nvSpPr>
          <p:spPr bwMode="auto">
            <a:xfrm>
              <a:off x="5105400" y="3200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0" name="Rectangle 76"/>
            <p:cNvSpPr>
              <a:spLocks noChangeArrowheads="1"/>
            </p:cNvSpPr>
            <p:nvPr/>
          </p:nvSpPr>
          <p:spPr bwMode="auto">
            <a:xfrm>
              <a:off x="5105400" y="3276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1" name="Rectangle 77"/>
            <p:cNvSpPr>
              <a:spLocks noChangeArrowheads="1"/>
            </p:cNvSpPr>
            <p:nvPr/>
          </p:nvSpPr>
          <p:spPr bwMode="auto">
            <a:xfrm>
              <a:off x="5105400" y="3505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2" name="Rectangle 78"/>
            <p:cNvSpPr>
              <a:spLocks noChangeArrowheads="1"/>
            </p:cNvSpPr>
            <p:nvPr/>
          </p:nvSpPr>
          <p:spPr bwMode="auto">
            <a:xfrm>
              <a:off x="5105400" y="3581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3" name="Rectangle 79"/>
            <p:cNvSpPr>
              <a:spLocks noChangeArrowheads="1"/>
            </p:cNvSpPr>
            <p:nvPr/>
          </p:nvSpPr>
          <p:spPr bwMode="auto">
            <a:xfrm>
              <a:off x="5105400" y="3657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4" name="Rectangle 80"/>
            <p:cNvSpPr>
              <a:spLocks noChangeArrowheads="1"/>
            </p:cNvSpPr>
            <p:nvPr/>
          </p:nvSpPr>
          <p:spPr bwMode="auto">
            <a:xfrm>
              <a:off x="5105400" y="3886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5" name="Rectangle 81"/>
            <p:cNvSpPr>
              <a:spLocks noChangeArrowheads="1"/>
            </p:cNvSpPr>
            <p:nvPr/>
          </p:nvSpPr>
          <p:spPr bwMode="auto">
            <a:xfrm>
              <a:off x="5105400" y="3962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6" name="Rectangle 82"/>
            <p:cNvSpPr>
              <a:spLocks noChangeArrowheads="1"/>
            </p:cNvSpPr>
            <p:nvPr/>
          </p:nvSpPr>
          <p:spPr bwMode="auto">
            <a:xfrm>
              <a:off x="5105400" y="4038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7" name="Rectangle 83"/>
            <p:cNvSpPr>
              <a:spLocks noChangeArrowheads="1"/>
            </p:cNvSpPr>
            <p:nvPr/>
          </p:nvSpPr>
          <p:spPr bwMode="auto">
            <a:xfrm>
              <a:off x="5105400" y="4267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8" name="Rectangle 84"/>
            <p:cNvSpPr>
              <a:spLocks noChangeArrowheads="1"/>
            </p:cNvSpPr>
            <p:nvPr/>
          </p:nvSpPr>
          <p:spPr bwMode="auto">
            <a:xfrm>
              <a:off x="5105400" y="4343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29" name="Rectangle 85"/>
            <p:cNvSpPr>
              <a:spLocks noChangeArrowheads="1"/>
            </p:cNvSpPr>
            <p:nvPr/>
          </p:nvSpPr>
          <p:spPr bwMode="auto">
            <a:xfrm>
              <a:off x="5105400" y="4419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0" name="Rectangle 86"/>
            <p:cNvSpPr>
              <a:spLocks noChangeArrowheads="1"/>
            </p:cNvSpPr>
            <p:nvPr/>
          </p:nvSpPr>
          <p:spPr bwMode="auto">
            <a:xfrm>
              <a:off x="5105400" y="4648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1" name="Rectangle 87"/>
            <p:cNvSpPr>
              <a:spLocks noChangeArrowheads="1"/>
            </p:cNvSpPr>
            <p:nvPr/>
          </p:nvSpPr>
          <p:spPr bwMode="auto">
            <a:xfrm>
              <a:off x="5105400" y="4724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2" name="Rectangle 88"/>
            <p:cNvSpPr>
              <a:spLocks noChangeArrowheads="1"/>
            </p:cNvSpPr>
            <p:nvPr/>
          </p:nvSpPr>
          <p:spPr bwMode="auto">
            <a:xfrm>
              <a:off x="5105400" y="4800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3" name="Rectangle 89"/>
            <p:cNvSpPr>
              <a:spLocks noChangeArrowheads="1"/>
            </p:cNvSpPr>
            <p:nvPr/>
          </p:nvSpPr>
          <p:spPr bwMode="auto">
            <a:xfrm>
              <a:off x="5105400" y="5029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4" name="Rectangle 90"/>
            <p:cNvSpPr>
              <a:spLocks noChangeArrowheads="1"/>
            </p:cNvSpPr>
            <p:nvPr/>
          </p:nvSpPr>
          <p:spPr bwMode="auto">
            <a:xfrm>
              <a:off x="5105400" y="5105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5" name="Rectangle 91"/>
            <p:cNvSpPr>
              <a:spLocks noChangeArrowheads="1"/>
            </p:cNvSpPr>
            <p:nvPr/>
          </p:nvSpPr>
          <p:spPr bwMode="auto">
            <a:xfrm>
              <a:off x="5105400" y="5181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6" name="Rectangle 92"/>
            <p:cNvSpPr>
              <a:spLocks noChangeArrowheads="1"/>
            </p:cNvSpPr>
            <p:nvPr/>
          </p:nvSpPr>
          <p:spPr bwMode="auto">
            <a:xfrm>
              <a:off x="5105400" y="5410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7" name="Rectangle 93"/>
            <p:cNvSpPr>
              <a:spLocks noChangeArrowheads="1"/>
            </p:cNvSpPr>
            <p:nvPr/>
          </p:nvSpPr>
          <p:spPr bwMode="auto">
            <a:xfrm>
              <a:off x="5105400" y="5486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8" name="Rectangle 94"/>
            <p:cNvSpPr>
              <a:spLocks noChangeArrowheads="1"/>
            </p:cNvSpPr>
            <p:nvPr/>
          </p:nvSpPr>
          <p:spPr bwMode="auto">
            <a:xfrm>
              <a:off x="5105400" y="5562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39" name="Rectangle 95"/>
            <p:cNvSpPr>
              <a:spLocks noChangeArrowheads="1"/>
            </p:cNvSpPr>
            <p:nvPr/>
          </p:nvSpPr>
          <p:spPr bwMode="auto">
            <a:xfrm>
              <a:off x="5105400" y="57912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40" name="Rectangle 96"/>
            <p:cNvSpPr>
              <a:spLocks noChangeArrowheads="1"/>
            </p:cNvSpPr>
            <p:nvPr/>
          </p:nvSpPr>
          <p:spPr bwMode="auto">
            <a:xfrm>
              <a:off x="5105400" y="58674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7441" name="Rectangle 97"/>
            <p:cNvSpPr>
              <a:spLocks noChangeArrowheads="1"/>
            </p:cNvSpPr>
            <p:nvPr/>
          </p:nvSpPr>
          <p:spPr bwMode="auto">
            <a:xfrm>
              <a:off x="5105400" y="5943600"/>
              <a:ext cx="76200" cy="76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118" name="Rectangle 13"/>
          <p:cNvSpPr>
            <a:spLocks noChangeArrowheads="1"/>
          </p:cNvSpPr>
          <p:nvPr/>
        </p:nvSpPr>
        <p:spPr bwMode="auto">
          <a:xfrm>
            <a:off x="412036" y="3783360"/>
            <a:ext cx="1351652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# stages = 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baseline="-25000" dirty="0" err="1">
                <a:solidFill>
                  <a:srgbClr val="000000"/>
                </a:solidFill>
                <a:latin typeface="Gill Sans MT" pitchFamily="34" charset="0"/>
              </a:rPr>
              <a:t>cyc</a:t>
            </a: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= 9 units</a:t>
            </a:r>
          </a:p>
        </p:txBody>
      </p:sp>
    </p:spTree>
    <p:extLst>
      <p:ext uri="{BB962C8B-B14F-4D97-AF65-F5344CB8AC3E}">
        <p14:creationId xmlns:p14="http://schemas.microsoft.com/office/powerpoint/2010/main" val="335303549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Pipeline 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799" name="Rectangle 407"/>
          <p:cNvSpPr>
            <a:spLocks noChangeArrowheads="1"/>
          </p:cNvSpPr>
          <p:nvPr/>
        </p:nvSpPr>
        <p:spPr bwMode="auto">
          <a:xfrm>
            <a:off x="2552098" y="2583904"/>
            <a:ext cx="838200" cy="457200"/>
          </a:xfrm>
          <a:prstGeom prst="rect">
            <a:avLst/>
          </a:prstGeom>
          <a:gradFill rotWithShape="1">
            <a:gsLst>
              <a:gs pos="0">
                <a:srgbClr val="800080"/>
              </a:gs>
              <a:gs pos="100000">
                <a:srgbClr val="00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59800" name="Rectangle 408"/>
          <p:cNvSpPr>
            <a:spLocks noChangeArrowheads="1"/>
          </p:cNvSpPr>
          <p:nvPr/>
        </p:nvSpPr>
        <p:spPr bwMode="auto">
          <a:xfrm>
            <a:off x="2552098" y="3269704"/>
            <a:ext cx="838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59801" name="Rectangle 409"/>
          <p:cNvSpPr>
            <a:spLocks noChangeArrowheads="1"/>
          </p:cNvSpPr>
          <p:nvPr/>
        </p:nvSpPr>
        <p:spPr bwMode="auto">
          <a:xfrm>
            <a:off x="2552098" y="3955504"/>
            <a:ext cx="838200" cy="4572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59802" name="Rectangle 410"/>
          <p:cNvSpPr>
            <a:spLocks noChangeArrowheads="1"/>
          </p:cNvSpPr>
          <p:nvPr/>
        </p:nvSpPr>
        <p:spPr bwMode="auto">
          <a:xfrm>
            <a:off x="2552098" y="4641304"/>
            <a:ext cx="838200" cy="4572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9900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59803" name="Rectangle 411"/>
          <p:cNvSpPr>
            <a:spLocks noChangeArrowheads="1"/>
          </p:cNvSpPr>
          <p:nvPr/>
        </p:nvSpPr>
        <p:spPr bwMode="auto">
          <a:xfrm>
            <a:off x="2552098" y="5327104"/>
            <a:ext cx="8382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WB</a:t>
            </a:r>
          </a:p>
        </p:txBody>
      </p:sp>
      <p:cxnSp>
        <p:nvCxnSpPr>
          <p:cNvPr id="59804" name="AutoShape 412"/>
          <p:cNvCxnSpPr>
            <a:cxnSpLocks noChangeShapeType="1"/>
            <a:stCxn id="59799" idx="2"/>
            <a:endCxn id="59800" idx="0"/>
          </p:cNvCxnSpPr>
          <p:nvPr/>
        </p:nvCxnSpPr>
        <p:spPr bwMode="auto">
          <a:xfrm>
            <a:off x="2971198" y="3041104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5" name="AutoShape 413"/>
          <p:cNvCxnSpPr>
            <a:cxnSpLocks noChangeShapeType="1"/>
            <a:stCxn id="59800" idx="2"/>
            <a:endCxn id="59801" idx="0"/>
          </p:cNvCxnSpPr>
          <p:nvPr/>
        </p:nvCxnSpPr>
        <p:spPr bwMode="auto">
          <a:xfrm>
            <a:off x="2971198" y="3726904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6" name="AutoShape 414"/>
          <p:cNvCxnSpPr>
            <a:cxnSpLocks noChangeShapeType="1"/>
            <a:stCxn id="59801" idx="2"/>
            <a:endCxn id="59802" idx="0"/>
          </p:cNvCxnSpPr>
          <p:nvPr/>
        </p:nvCxnSpPr>
        <p:spPr bwMode="auto">
          <a:xfrm>
            <a:off x="2971198" y="4412704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807" name="AutoShape 415"/>
          <p:cNvCxnSpPr>
            <a:cxnSpLocks noChangeShapeType="1"/>
            <a:stCxn id="59802" idx="2"/>
            <a:endCxn id="59803" idx="0"/>
          </p:cNvCxnSpPr>
          <p:nvPr/>
        </p:nvCxnSpPr>
        <p:spPr bwMode="auto">
          <a:xfrm>
            <a:off x="2971198" y="5098504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808" name="Text Box 416"/>
          <p:cNvSpPr txBox="1">
            <a:spLocks noChangeArrowheads="1"/>
          </p:cNvSpPr>
          <p:nvPr/>
        </p:nvSpPr>
        <p:spPr bwMode="auto">
          <a:xfrm>
            <a:off x="1000564" y="2406968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IF_STEP</a:t>
            </a:r>
          </a:p>
        </p:txBody>
      </p:sp>
      <p:sp>
        <p:nvSpPr>
          <p:cNvPr id="59809" name="Text Box 417"/>
          <p:cNvSpPr txBox="1">
            <a:spLocks noChangeArrowheads="1"/>
          </p:cNvSpPr>
          <p:nvPr/>
        </p:nvSpPr>
        <p:spPr bwMode="auto">
          <a:xfrm>
            <a:off x="936444" y="2887117"/>
            <a:ext cx="1019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ID_STEP</a:t>
            </a:r>
          </a:p>
        </p:txBody>
      </p:sp>
      <p:sp>
        <p:nvSpPr>
          <p:cNvPr id="59810" name="Text Box 418"/>
          <p:cNvSpPr txBox="1">
            <a:spLocks noChangeArrowheads="1"/>
          </p:cNvSpPr>
          <p:nvPr/>
        </p:nvSpPr>
        <p:spPr bwMode="auto">
          <a:xfrm>
            <a:off x="867515" y="3344317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OF_STEP</a:t>
            </a:r>
          </a:p>
        </p:txBody>
      </p:sp>
      <p:sp>
        <p:nvSpPr>
          <p:cNvPr id="59811" name="Text Box 419"/>
          <p:cNvSpPr txBox="1">
            <a:spLocks noChangeArrowheads="1"/>
          </p:cNvSpPr>
          <p:nvPr/>
        </p:nvSpPr>
        <p:spPr bwMode="auto">
          <a:xfrm>
            <a:off x="888354" y="4030117"/>
            <a:ext cx="1067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EX_STEP</a:t>
            </a:r>
          </a:p>
        </p:txBody>
      </p:sp>
      <p:sp>
        <p:nvSpPr>
          <p:cNvPr id="59812" name="Text Box 420"/>
          <p:cNvSpPr txBox="1">
            <a:spLocks noChangeArrowheads="1"/>
          </p:cNvSpPr>
          <p:nvPr/>
        </p:nvSpPr>
        <p:spPr bwMode="auto">
          <a:xfrm>
            <a:off x="922018" y="4715917"/>
            <a:ext cx="10342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RS_STEP</a:t>
            </a:r>
          </a:p>
        </p:txBody>
      </p:sp>
      <p:sp>
        <p:nvSpPr>
          <p:cNvPr id="59813" name="Line 421"/>
          <p:cNvSpPr>
            <a:spLocks noChangeShapeType="1"/>
          </p:cNvSpPr>
          <p:nvPr/>
        </p:nvSpPr>
        <p:spPr bwMode="auto">
          <a:xfrm>
            <a:off x="1942498" y="2619546"/>
            <a:ext cx="533400" cy="116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14" name="Line 422"/>
          <p:cNvSpPr>
            <a:spLocks noChangeShapeType="1"/>
          </p:cNvSpPr>
          <p:nvPr/>
        </p:nvSpPr>
        <p:spPr bwMode="auto">
          <a:xfrm flipV="1">
            <a:off x="1942498" y="2888704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15" name="Line 423"/>
          <p:cNvSpPr>
            <a:spLocks noChangeShapeType="1"/>
          </p:cNvSpPr>
          <p:nvPr/>
        </p:nvSpPr>
        <p:spPr bwMode="auto">
          <a:xfrm>
            <a:off x="1942498" y="349830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16" name="Line 424"/>
          <p:cNvSpPr>
            <a:spLocks noChangeShapeType="1"/>
          </p:cNvSpPr>
          <p:nvPr/>
        </p:nvSpPr>
        <p:spPr bwMode="auto">
          <a:xfrm>
            <a:off x="1942498" y="3498304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17" name="Line 425"/>
          <p:cNvSpPr>
            <a:spLocks noChangeShapeType="1"/>
          </p:cNvSpPr>
          <p:nvPr/>
        </p:nvSpPr>
        <p:spPr bwMode="auto">
          <a:xfrm flipV="1">
            <a:off x="1942499" y="4184102"/>
            <a:ext cx="533400" cy="35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18" name="Line 426"/>
          <p:cNvSpPr>
            <a:spLocks noChangeShapeType="1"/>
          </p:cNvSpPr>
          <p:nvPr/>
        </p:nvSpPr>
        <p:spPr bwMode="auto">
          <a:xfrm flipV="1">
            <a:off x="1956274" y="4869902"/>
            <a:ext cx="519623" cy="76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19" name="Line 427"/>
          <p:cNvSpPr>
            <a:spLocks noChangeShapeType="1"/>
          </p:cNvSpPr>
          <p:nvPr/>
        </p:nvSpPr>
        <p:spPr bwMode="auto">
          <a:xfrm>
            <a:off x="1942499" y="4946102"/>
            <a:ext cx="533400" cy="533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20" name="Rectangle 428"/>
          <p:cNvSpPr>
            <a:spLocks noChangeArrowheads="1"/>
          </p:cNvSpPr>
          <p:nvPr/>
        </p:nvSpPr>
        <p:spPr bwMode="auto">
          <a:xfrm>
            <a:off x="5981098" y="1745704"/>
            <a:ext cx="14478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PC GEN</a:t>
            </a:r>
          </a:p>
        </p:txBody>
      </p:sp>
      <p:sp>
        <p:nvSpPr>
          <p:cNvPr id="59822" name="Rectangle 430"/>
          <p:cNvSpPr>
            <a:spLocks noChangeArrowheads="1"/>
          </p:cNvSpPr>
          <p:nvPr/>
        </p:nvSpPr>
        <p:spPr bwMode="auto">
          <a:xfrm>
            <a:off x="5981098" y="2126704"/>
            <a:ext cx="14478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Cache Read</a:t>
            </a:r>
          </a:p>
        </p:txBody>
      </p:sp>
      <p:sp>
        <p:nvSpPr>
          <p:cNvPr id="59823" name="Rectangle 431"/>
          <p:cNvSpPr>
            <a:spLocks noChangeArrowheads="1"/>
          </p:cNvSpPr>
          <p:nvPr/>
        </p:nvSpPr>
        <p:spPr bwMode="auto">
          <a:xfrm>
            <a:off x="5981098" y="2507704"/>
            <a:ext cx="14478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Cache Read</a:t>
            </a:r>
          </a:p>
        </p:txBody>
      </p:sp>
      <p:sp>
        <p:nvSpPr>
          <p:cNvPr id="59824" name="Rectangle 432"/>
          <p:cNvSpPr>
            <a:spLocks noChangeArrowheads="1"/>
          </p:cNvSpPr>
          <p:nvPr/>
        </p:nvSpPr>
        <p:spPr bwMode="auto">
          <a:xfrm>
            <a:off x="5981098" y="2888704"/>
            <a:ext cx="14478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Decode</a:t>
            </a:r>
          </a:p>
        </p:txBody>
      </p:sp>
      <p:sp>
        <p:nvSpPr>
          <p:cNvPr id="59825" name="Rectangle 433"/>
          <p:cNvSpPr>
            <a:spLocks noChangeArrowheads="1"/>
          </p:cNvSpPr>
          <p:nvPr/>
        </p:nvSpPr>
        <p:spPr bwMode="auto">
          <a:xfrm>
            <a:off x="5981098" y="3269704"/>
            <a:ext cx="14478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Read REG</a:t>
            </a:r>
          </a:p>
        </p:txBody>
      </p:sp>
      <p:sp>
        <p:nvSpPr>
          <p:cNvPr id="59826" name="Rectangle 434"/>
          <p:cNvSpPr>
            <a:spLocks noChangeArrowheads="1"/>
          </p:cNvSpPr>
          <p:nvPr/>
        </p:nvSpPr>
        <p:spPr bwMode="auto">
          <a:xfrm>
            <a:off x="5981098" y="3650704"/>
            <a:ext cx="14478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Addr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 GEN</a:t>
            </a:r>
          </a:p>
        </p:txBody>
      </p:sp>
      <p:sp>
        <p:nvSpPr>
          <p:cNvPr id="59827" name="Rectangle 435"/>
          <p:cNvSpPr>
            <a:spLocks noChangeArrowheads="1"/>
          </p:cNvSpPr>
          <p:nvPr/>
        </p:nvSpPr>
        <p:spPr bwMode="auto">
          <a:xfrm>
            <a:off x="5981098" y="4031704"/>
            <a:ext cx="14478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Cache Read</a:t>
            </a:r>
          </a:p>
        </p:txBody>
      </p:sp>
      <p:sp>
        <p:nvSpPr>
          <p:cNvPr id="59828" name="Rectangle 436"/>
          <p:cNvSpPr>
            <a:spLocks noChangeArrowheads="1"/>
          </p:cNvSpPr>
          <p:nvPr/>
        </p:nvSpPr>
        <p:spPr bwMode="auto">
          <a:xfrm>
            <a:off x="5981098" y="4412704"/>
            <a:ext cx="14478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Cache Read</a:t>
            </a:r>
          </a:p>
        </p:txBody>
      </p:sp>
      <p:sp>
        <p:nvSpPr>
          <p:cNvPr id="59829" name="Rectangle 437"/>
          <p:cNvSpPr>
            <a:spLocks noChangeArrowheads="1"/>
          </p:cNvSpPr>
          <p:nvPr/>
        </p:nvSpPr>
        <p:spPr bwMode="auto">
          <a:xfrm>
            <a:off x="5981098" y="4793704"/>
            <a:ext cx="14478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EX 1</a:t>
            </a:r>
          </a:p>
        </p:txBody>
      </p:sp>
      <p:sp>
        <p:nvSpPr>
          <p:cNvPr id="59830" name="Rectangle 438"/>
          <p:cNvSpPr>
            <a:spLocks noChangeArrowheads="1"/>
          </p:cNvSpPr>
          <p:nvPr/>
        </p:nvSpPr>
        <p:spPr bwMode="auto">
          <a:xfrm>
            <a:off x="5981098" y="5174704"/>
            <a:ext cx="14478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EX 2</a:t>
            </a:r>
          </a:p>
        </p:txBody>
      </p:sp>
      <p:sp>
        <p:nvSpPr>
          <p:cNvPr id="59831" name="Rectangle 439"/>
          <p:cNvSpPr>
            <a:spLocks noChangeArrowheads="1"/>
          </p:cNvSpPr>
          <p:nvPr/>
        </p:nvSpPr>
        <p:spPr bwMode="auto">
          <a:xfrm>
            <a:off x="5981098" y="5555704"/>
            <a:ext cx="14478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Check Result</a:t>
            </a:r>
          </a:p>
        </p:txBody>
      </p:sp>
      <p:sp>
        <p:nvSpPr>
          <p:cNvPr id="59832" name="Rectangle 440"/>
          <p:cNvSpPr>
            <a:spLocks noChangeArrowheads="1"/>
          </p:cNvSpPr>
          <p:nvPr/>
        </p:nvSpPr>
        <p:spPr bwMode="auto">
          <a:xfrm>
            <a:off x="5981098" y="5936704"/>
            <a:ext cx="14478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Write Result</a:t>
            </a:r>
          </a:p>
        </p:txBody>
      </p:sp>
      <p:sp>
        <p:nvSpPr>
          <p:cNvPr id="59838" name="Line 446"/>
          <p:cNvSpPr>
            <a:spLocks noChangeShapeType="1"/>
          </p:cNvSpPr>
          <p:nvPr/>
        </p:nvSpPr>
        <p:spPr bwMode="auto">
          <a:xfrm>
            <a:off x="5523898" y="182190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39" name="Line 447"/>
          <p:cNvSpPr>
            <a:spLocks noChangeShapeType="1"/>
          </p:cNvSpPr>
          <p:nvPr/>
        </p:nvSpPr>
        <p:spPr bwMode="auto">
          <a:xfrm>
            <a:off x="5523898" y="182190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0" name="Line 448"/>
          <p:cNvSpPr>
            <a:spLocks noChangeShapeType="1"/>
          </p:cNvSpPr>
          <p:nvPr/>
        </p:nvSpPr>
        <p:spPr bwMode="auto">
          <a:xfrm>
            <a:off x="5523898" y="1821904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1" name="Line 449"/>
          <p:cNvSpPr>
            <a:spLocks noChangeShapeType="1"/>
          </p:cNvSpPr>
          <p:nvPr/>
        </p:nvSpPr>
        <p:spPr bwMode="auto">
          <a:xfrm>
            <a:off x="5523898" y="296490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2" name="Line 450"/>
          <p:cNvSpPr>
            <a:spLocks noChangeShapeType="1"/>
          </p:cNvSpPr>
          <p:nvPr/>
        </p:nvSpPr>
        <p:spPr bwMode="auto">
          <a:xfrm>
            <a:off x="5523898" y="334590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3" name="Line 451"/>
          <p:cNvSpPr>
            <a:spLocks noChangeShapeType="1"/>
          </p:cNvSpPr>
          <p:nvPr/>
        </p:nvSpPr>
        <p:spPr bwMode="auto">
          <a:xfrm>
            <a:off x="5523898" y="334590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4" name="Line 452"/>
          <p:cNvSpPr>
            <a:spLocks noChangeShapeType="1"/>
          </p:cNvSpPr>
          <p:nvPr/>
        </p:nvSpPr>
        <p:spPr bwMode="auto">
          <a:xfrm>
            <a:off x="5523898" y="3345904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5" name="Line 453"/>
          <p:cNvSpPr>
            <a:spLocks noChangeShapeType="1"/>
          </p:cNvSpPr>
          <p:nvPr/>
        </p:nvSpPr>
        <p:spPr bwMode="auto">
          <a:xfrm>
            <a:off x="5523898" y="3345904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6" name="Line 454"/>
          <p:cNvSpPr>
            <a:spLocks noChangeShapeType="1"/>
          </p:cNvSpPr>
          <p:nvPr/>
        </p:nvSpPr>
        <p:spPr bwMode="auto">
          <a:xfrm>
            <a:off x="5523898" y="486990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7" name="Line 455"/>
          <p:cNvSpPr>
            <a:spLocks noChangeShapeType="1"/>
          </p:cNvSpPr>
          <p:nvPr/>
        </p:nvSpPr>
        <p:spPr bwMode="auto">
          <a:xfrm>
            <a:off x="5523898" y="486990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8" name="Line 456"/>
          <p:cNvSpPr>
            <a:spLocks noChangeShapeType="1"/>
          </p:cNvSpPr>
          <p:nvPr/>
        </p:nvSpPr>
        <p:spPr bwMode="auto">
          <a:xfrm>
            <a:off x="5523898" y="563190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49" name="Line 457"/>
          <p:cNvSpPr>
            <a:spLocks noChangeShapeType="1"/>
          </p:cNvSpPr>
          <p:nvPr/>
        </p:nvSpPr>
        <p:spPr bwMode="auto">
          <a:xfrm>
            <a:off x="5523898" y="563190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59851" name="Text Box 459"/>
          <p:cNvSpPr txBox="1">
            <a:spLocks noChangeArrowheads="1"/>
          </p:cNvSpPr>
          <p:nvPr/>
        </p:nvSpPr>
        <p:spPr bwMode="auto">
          <a:xfrm>
            <a:off x="1713898" y="1979548"/>
            <a:ext cx="1975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MIPS R2000/R3000</a:t>
            </a:r>
          </a:p>
        </p:txBody>
      </p:sp>
      <p:sp>
        <p:nvSpPr>
          <p:cNvPr id="59852" name="Text Box 460"/>
          <p:cNvSpPr txBox="1">
            <a:spLocks noChangeArrowheads="1"/>
          </p:cNvSpPr>
          <p:nvPr/>
        </p:nvSpPr>
        <p:spPr bwMode="auto">
          <a:xfrm>
            <a:off x="5752498" y="1259468"/>
            <a:ext cx="1843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AMDAHL 470V/7</a:t>
            </a:r>
          </a:p>
        </p:txBody>
      </p:sp>
      <p:sp>
        <p:nvSpPr>
          <p:cNvPr id="58" name="Text Box 416"/>
          <p:cNvSpPr txBox="1">
            <a:spLocks noChangeArrowheads="1"/>
          </p:cNvSpPr>
          <p:nvPr/>
        </p:nvSpPr>
        <p:spPr bwMode="auto">
          <a:xfrm>
            <a:off x="4568187" y="1663077"/>
            <a:ext cx="9557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IF_STEP</a:t>
            </a:r>
          </a:p>
        </p:txBody>
      </p:sp>
      <p:sp>
        <p:nvSpPr>
          <p:cNvPr id="59" name="Text Box 417"/>
          <p:cNvSpPr txBox="1">
            <a:spLocks noChangeArrowheads="1"/>
          </p:cNvSpPr>
          <p:nvPr/>
        </p:nvSpPr>
        <p:spPr bwMode="auto">
          <a:xfrm>
            <a:off x="4504067" y="2784211"/>
            <a:ext cx="1019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ID_STEP</a:t>
            </a:r>
          </a:p>
        </p:txBody>
      </p:sp>
      <p:sp>
        <p:nvSpPr>
          <p:cNvPr id="60" name="Text Box 418"/>
          <p:cNvSpPr txBox="1">
            <a:spLocks noChangeArrowheads="1"/>
          </p:cNvSpPr>
          <p:nvPr/>
        </p:nvSpPr>
        <p:spPr bwMode="auto">
          <a:xfrm>
            <a:off x="4435138" y="3176280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OF_STEP</a:t>
            </a:r>
          </a:p>
        </p:txBody>
      </p:sp>
      <p:sp>
        <p:nvSpPr>
          <p:cNvPr id="61" name="Text Box 419"/>
          <p:cNvSpPr txBox="1">
            <a:spLocks noChangeArrowheads="1"/>
          </p:cNvSpPr>
          <p:nvPr/>
        </p:nvSpPr>
        <p:spPr bwMode="auto">
          <a:xfrm>
            <a:off x="4455977" y="4715917"/>
            <a:ext cx="1067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EX_STEP</a:t>
            </a:r>
          </a:p>
        </p:txBody>
      </p:sp>
      <p:sp>
        <p:nvSpPr>
          <p:cNvPr id="62" name="Text Box 420"/>
          <p:cNvSpPr txBox="1">
            <a:spLocks noChangeArrowheads="1"/>
          </p:cNvSpPr>
          <p:nvPr/>
        </p:nvSpPr>
        <p:spPr bwMode="auto">
          <a:xfrm>
            <a:off x="4489641" y="5454996"/>
            <a:ext cx="10342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RS_STEP</a:t>
            </a:r>
          </a:p>
        </p:txBody>
      </p:sp>
    </p:spTree>
    <p:extLst>
      <p:ext uri="{BB962C8B-B14F-4D97-AF65-F5344CB8AC3E}">
        <p14:creationId xmlns:p14="http://schemas.microsoft.com/office/powerpoint/2010/main" val="243543636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 Dependencies (1/2)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543791"/>
            <a:ext cx="8202735" cy="4633171"/>
          </a:xfrm>
        </p:spPr>
        <p:txBody>
          <a:bodyPr>
            <a:normAutofit/>
          </a:bodyPr>
          <a:lstStyle/>
          <a:p>
            <a:r>
              <a:rPr lang="en-US" dirty="0"/>
              <a:t>Data Dependence</a:t>
            </a:r>
          </a:p>
          <a:p>
            <a:pPr lvl="1"/>
            <a:r>
              <a:rPr lang="en-US" i="1" u="sng" dirty="0"/>
              <a:t>Read-After-Write</a:t>
            </a:r>
            <a:r>
              <a:rPr lang="en-US" dirty="0"/>
              <a:t> (</a:t>
            </a:r>
            <a:r>
              <a:rPr lang="en-US" i="1" u="sng" dirty="0"/>
              <a:t>RAW</a:t>
            </a:r>
            <a:r>
              <a:rPr lang="en-US" dirty="0"/>
              <a:t>) (the only true dependence)</a:t>
            </a:r>
          </a:p>
          <a:p>
            <a:pPr lvl="2"/>
            <a:r>
              <a:rPr lang="en-US" dirty="0"/>
              <a:t>Read must wait until earlier write finishes</a:t>
            </a:r>
          </a:p>
          <a:p>
            <a:pPr lvl="1"/>
            <a:r>
              <a:rPr lang="en-US" i="1" u="sng" dirty="0"/>
              <a:t>Anti-Dependence</a:t>
            </a:r>
            <a:r>
              <a:rPr lang="en-US" dirty="0"/>
              <a:t> (</a:t>
            </a:r>
            <a:r>
              <a:rPr lang="en-US" i="1" u="sng" dirty="0"/>
              <a:t>WAR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Write must wait until earlier read finishes (avoid clobbering)</a:t>
            </a:r>
          </a:p>
          <a:p>
            <a:pPr lvl="1"/>
            <a:r>
              <a:rPr lang="en-US" i="1" u="sng" dirty="0"/>
              <a:t>Output Dependence</a:t>
            </a:r>
            <a:r>
              <a:rPr lang="en-US" dirty="0"/>
              <a:t> (</a:t>
            </a:r>
            <a:r>
              <a:rPr lang="en-US" i="1" u="sng" dirty="0"/>
              <a:t>WAW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Earlier write can’t overwrite later write</a:t>
            </a:r>
          </a:p>
          <a:p>
            <a:r>
              <a:rPr lang="en-US" dirty="0"/>
              <a:t>Control Dependence (a.k.a. Procedural Dependence)</a:t>
            </a:r>
          </a:p>
          <a:p>
            <a:pPr lvl="1"/>
            <a:r>
              <a:rPr lang="en-US" dirty="0"/>
              <a:t>Branch condition must execute before branch target</a:t>
            </a:r>
          </a:p>
          <a:p>
            <a:pPr lvl="1"/>
            <a:r>
              <a:rPr lang="en-US" dirty="0"/>
              <a:t>Instructions after branch cannot run before branch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40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 Dependencies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Real code has lots of dependencies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547664" y="1564833"/>
            <a:ext cx="6603782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lvl="1" indent="-45720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808080"/>
                </a:solidFill>
                <a:latin typeface="Gill Sans MT" pitchFamily="34" charset="0"/>
              </a:rPr>
              <a:t>#	for ( ; (j &lt; high) &amp;&amp; (array[j] &lt; array[low]); ++j);</a:t>
            </a:r>
            <a:endParaRPr lang="en-US" sz="2400" dirty="0">
              <a:solidFill>
                <a:srgbClr val="000000"/>
              </a:solidFill>
              <a:latin typeface="Gill Sans MT" pitchFamily="34" charset="0"/>
            </a:endParaRP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bge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j,    high,  L</a:t>
            </a:r>
            <a:r>
              <a:rPr lang="en-US" sz="2000" baseline="-25000" dirty="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mul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$15,    j,       4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addu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$24,    array, $15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lw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$25,    0($24)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mul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$13,    low,   4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addu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$14,    array, $13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lw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$15,    0($14)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bge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$25,    $15,   L</a:t>
            </a:r>
            <a:r>
              <a:rPr lang="en-US" sz="2000" baseline="-25000" dirty="0">
                <a:solidFill>
                  <a:srgbClr val="000000"/>
                </a:solidFill>
                <a:latin typeface="Gill Sans MT" pitchFamily="34" charset="0"/>
              </a:rPr>
              <a:t>2</a:t>
            </a:r>
            <a:endParaRPr lang="en-US" sz="2000" dirty="0">
              <a:solidFill>
                <a:srgbClr val="000000"/>
              </a:solidFill>
              <a:latin typeface="Gill Sans MT" pitchFamily="34" charset="0"/>
            </a:endParaRPr>
          </a:p>
          <a:p>
            <a:pPr marL="342900" indent="-34290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Gill Sans MT" pitchFamily="34" charset="0"/>
              </a:rPr>
              <a:t>			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addu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j,     j,       1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. . .</a:t>
            </a:r>
          </a:p>
          <a:p>
            <a:pPr marL="342900" indent="-34290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: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Gill Sans MT" pitchFamily="34" charset="0"/>
              </a:rPr>
              <a:t>addu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			$11,   $11,   -1</a:t>
            </a:r>
          </a:p>
          <a:p>
            <a:pPr marL="742950" lvl="1" indent="-28575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</a:rPr>
              <a:t>		. . .</a:t>
            </a:r>
          </a:p>
        </p:txBody>
      </p:sp>
      <p:sp>
        <p:nvSpPr>
          <p:cNvPr id="61446" name="AutoShape 6"/>
          <p:cNvSpPr>
            <a:spLocks/>
          </p:cNvSpPr>
          <p:nvPr/>
        </p:nvSpPr>
        <p:spPr bwMode="auto">
          <a:xfrm>
            <a:off x="6926601" y="2517333"/>
            <a:ext cx="228600" cy="2656450"/>
          </a:xfrm>
          <a:prstGeom prst="rightBrace">
            <a:avLst>
              <a:gd name="adj1" fmla="val 80556"/>
              <a:gd name="adj2" fmla="val 50000"/>
            </a:avLst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653064" y="4625429"/>
            <a:ext cx="228600" cy="548354"/>
          </a:xfrm>
          <a:prstGeom prst="rightBrace">
            <a:avLst>
              <a:gd name="adj1" fmla="val 25000"/>
              <a:gd name="adj2" fmla="val 50000"/>
            </a:avLst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49" name="Freeform 9"/>
          <p:cNvSpPr>
            <a:spLocks/>
          </p:cNvSpPr>
          <p:nvPr/>
        </p:nvSpPr>
        <p:spPr bwMode="auto">
          <a:xfrm>
            <a:off x="6416040" y="4292792"/>
            <a:ext cx="1227624" cy="605373"/>
          </a:xfrm>
          <a:custGeom>
            <a:avLst/>
            <a:gdLst/>
            <a:ahLst/>
            <a:cxnLst>
              <a:cxn ang="0">
                <a:pos x="192" y="672"/>
              </a:cxn>
              <a:cxn ang="0">
                <a:pos x="480" y="144"/>
              </a:cxn>
              <a:cxn ang="0">
                <a:pos x="0" y="0"/>
              </a:cxn>
            </a:cxnLst>
            <a:rect l="0" t="0" r="r" b="b"/>
            <a:pathLst>
              <a:path w="512" h="672">
                <a:moveTo>
                  <a:pt x="192" y="672"/>
                </a:moveTo>
                <a:cubicBezTo>
                  <a:pt x="352" y="464"/>
                  <a:pt x="512" y="256"/>
                  <a:pt x="480" y="144"/>
                </a:cubicBezTo>
                <a:cubicBezTo>
                  <a:pt x="448" y="32"/>
                  <a:pt x="224" y="16"/>
                  <a:pt x="0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720472" y="2646873"/>
            <a:ext cx="1058377" cy="2072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20472" y="2928813"/>
            <a:ext cx="720751" cy="28274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720472" y="3471357"/>
            <a:ext cx="1058376" cy="24119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720472" y="3787229"/>
            <a:ext cx="720751" cy="2312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5720472" y="4039497"/>
            <a:ext cx="457200" cy="20051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H="1">
            <a:off x="5620608" y="2989773"/>
            <a:ext cx="1183640" cy="10287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1456" name="Freeform 16"/>
          <p:cNvSpPr>
            <a:spLocks/>
          </p:cNvSpPr>
          <p:nvPr/>
        </p:nvSpPr>
        <p:spPr bwMode="auto">
          <a:xfrm>
            <a:off x="4851804" y="2646873"/>
            <a:ext cx="457200" cy="1435762"/>
          </a:xfrm>
          <a:custGeom>
            <a:avLst/>
            <a:gdLst/>
            <a:ahLst/>
            <a:cxnLst>
              <a:cxn ang="0">
                <a:pos x="296" y="768"/>
              </a:cxn>
              <a:cxn ang="0">
                <a:pos x="8" y="288"/>
              </a:cxn>
              <a:cxn ang="0">
                <a:pos x="248" y="0"/>
              </a:cxn>
            </a:cxnLst>
            <a:rect l="0" t="0" r="r" b="b"/>
            <a:pathLst>
              <a:path w="296" h="768">
                <a:moveTo>
                  <a:pt x="296" y="768"/>
                </a:moveTo>
                <a:cubicBezTo>
                  <a:pt x="156" y="592"/>
                  <a:pt x="16" y="416"/>
                  <a:pt x="8" y="288"/>
                </a:cubicBezTo>
                <a:cubicBezTo>
                  <a:pt x="0" y="160"/>
                  <a:pt x="124" y="80"/>
                  <a:pt x="24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6416040" y="2349693"/>
            <a:ext cx="2047010" cy="1534553"/>
          </a:xfrm>
          <a:custGeom>
            <a:avLst/>
            <a:gdLst/>
            <a:ahLst/>
            <a:cxnLst>
              <a:cxn ang="0">
                <a:pos x="192" y="672"/>
              </a:cxn>
              <a:cxn ang="0">
                <a:pos x="480" y="144"/>
              </a:cxn>
              <a:cxn ang="0">
                <a:pos x="0" y="0"/>
              </a:cxn>
            </a:cxnLst>
            <a:rect l="0" t="0" r="r" b="b"/>
            <a:pathLst>
              <a:path w="512" h="672">
                <a:moveTo>
                  <a:pt x="192" y="672"/>
                </a:moveTo>
                <a:cubicBezTo>
                  <a:pt x="352" y="464"/>
                  <a:pt x="512" y="256"/>
                  <a:pt x="480" y="144"/>
                </a:cubicBezTo>
                <a:cubicBezTo>
                  <a:pt x="448" y="32"/>
                  <a:pt x="224" y="16"/>
                  <a:pt x="0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645" y="1408529"/>
            <a:ext cx="125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  <a:p>
            <a:r>
              <a:rPr lang="en-US" dirty="0"/>
              <a:t>Quicksort:</a:t>
            </a: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851804" y="3211560"/>
            <a:ext cx="457200" cy="1081231"/>
          </a:xfrm>
          <a:custGeom>
            <a:avLst/>
            <a:gdLst/>
            <a:ahLst/>
            <a:cxnLst>
              <a:cxn ang="0">
                <a:pos x="296" y="768"/>
              </a:cxn>
              <a:cxn ang="0">
                <a:pos x="8" y="288"/>
              </a:cxn>
              <a:cxn ang="0">
                <a:pos x="248" y="0"/>
              </a:cxn>
            </a:cxnLst>
            <a:rect l="0" t="0" r="r" b="b"/>
            <a:pathLst>
              <a:path w="296" h="768">
                <a:moveTo>
                  <a:pt x="296" y="768"/>
                </a:moveTo>
                <a:cubicBezTo>
                  <a:pt x="156" y="592"/>
                  <a:pt x="16" y="416"/>
                  <a:pt x="8" y="288"/>
                </a:cubicBezTo>
                <a:cubicBezTo>
                  <a:pt x="0" y="160"/>
                  <a:pt x="124" y="80"/>
                  <a:pt x="24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27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61448" grpId="0" animBg="1"/>
      <p:bldP spid="61449" grpId="0" animBg="1"/>
      <p:bldP spid="61450" grpId="0" animBg="1"/>
      <p:bldP spid="61451" grpId="0" animBg="1"/>
      <p:bldP spid="61452" grpId="0" animBg="1"/>
      <p:bldP spid="61453" grpId="0" animBg="1"/>
      <p:bldP spid="61454" grpId="0" animBg="1"/>
      <p:bldP spid="61455" grpId="0" animBg="1"/>
      <p:bldP spid="61456" grpId="0" animBg="1"/>
      <p:bldP spid="2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Hardware Dependency Analysis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must handle</a:t>
            </a:r>
          </a:p>
          <a:p>
            <a:pPr lvl="1"/>
            <a:r>
              <a:rPr lang="en-US" dirty="0"/>
              <a:t>Register Data Dependencies (same register)</a:t>
            </a:r>
          </a:p>
          <a:p>
            <a:pPr lvl="2"/>
            <a:r>
              <a:rPr lang="en-US" dirty="0"/>
              <a:t>RAW, WAW, WAR</a:t>
            </a:r>
          </a:p>
          <a:p>
            <a:pPr lvl="1"/>
            <a:r>
              <a:rPr lang="en-US" dirty="0"/>
              <a:t>Memory Data Dependencies (same address)</a:t>
            </a:r>
          </a:p>
          <a:p>
            <a:pPr lvl="2"/>
            <a:r>
              <a:rPr lang="en-US" dirty="0"/>
              <a:t>RAW, WAW, WAR</a:t>
            </a:r>
          </a:p>
          <a:p>
            <a:pPr lvl="1"/>
            <a:r>
              <a:rPr lang="en-US" dirty="0"/>
              <a:t>Control Dependencies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97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Datapath</a:t>
            </a:r>
            <a:r>
              <a:rPr lang="en-US" dirty="0"/>
              <a:t> vs. Control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Datapath</a:t>
            </a:r>
            <a:r>
              <a:rPr lang="en-US" dirty="0"/>
              <a:t> is HW components and connections</a:t>
            </a:r>
          </a:p>
          <a:p>
            <a:pPr lvl="1"/>
            <a:r>
              <a:rPr lang="en-US" dirty="0"/>
              <a:t>Determines the </a:t>
            </a:r>
            <a:r>
              <a:rPr lang="en-US" i="1" dirty="0"/>
              <a:t>static</a:t>
            </a:r>
            <a:r>
              <a:rPr lang="en-US" dirty="0"/>
              <a:t> structure of processor</a:t>
            </a:r>
          </a:p>
          <a:p>
            <a:r>
              <a:rPr lang="en-US" b="1" i="1" dirty="0"/>
              <a:t>Control</a:t>
            </a:r>
            <a:r>
              <a:rPr lang="en-US" dirty="0"/>
              <a:t> </a:t>
            </a:r>
            <a:r>
              <a:rPr lang="en-US" b="1" i="1" dirty="0"/>
              <a:t>logic</a:t>
            </a:r>
            <a:r>
              <a:rPr lang="en-US" dirty="0"/>
              <a:t> controls data flow in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Control is determined by</a:t>
            </a:r>
          </a:p>
          <a:p>
            <a:pPr lvl="2"/>
            <a:r>
              <a:rPr lang="en-US" dirty="0"/>
              <a:t>Instruction words</a:t>
            </a:r>
          </a:p>
          <a:p>
            <a:pPr lvl="2"/>
            <a:r>
              <a:rPr lang="en-US" dirty="0"/>
              <a:t>State of the processor</a:t>
            </a:r>
          </a:p>
          <a:p>
            <a:pPr lvl="2"/>
            <a:r>
              <a:rPr lang="en-US" dirty="0"/>
              <a:t>Execution results at each stage</a:t>
            </a:r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Pipeline Terminology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43791"/>
            <a:ext cx="8030796" cy="4739779"/>
          </a:xfrm>
        </p:spPr>
        <p:txBody>
          <a:bodyPr>
            <a:normAutofit fontScale="92500" lnSpcReduction="20000"/>
          </a:bodyPr>
          <a:lstStyle/>
          <a:p>
            <a:r>
              <a:rPr lang="en-US" i="1" u="sng" dirty="0"/>
              <a:t>Pipeline Hazards</a:t>
            </a:r>
          </a:p>
          <a:p>
            <a:pPr lvl="1"/>
            <a:r>
              <a:rPr lang="en-US" dirty="0"/>
              <a:t>Potential violations of program dependencies</a:t>
            </a:r>
          </a:p>
          <a:p>
            <a:pPr lvl="2"/>
            <a:r>
              <a:rPr lang="en-US" dirty="0"/>
              <a:t>Due to multiple in-flight instructions</a:t>
            </a:r>
          </a:p>
          <a:p>
            <a:pPr lvl="1"/>
            <a:r>
              <a:rPr lang="en-US" dirty="0"/>
              <a:t>Must ensure program dependencies are not violated</a:t>
            </a:r>
          </a:p>
          <a:p>
            <a:pPr>
              <a:spcBef>
                <a:spcPts val="1800"/>
              </a:spcBef>
            </a:pPr>
            <a:r>
              <a:rPr lang="en-US" i="1" u="sng" dirty="0"/>
              <a:t>Hazard Resolution</a:t>
            </a:r>
          </a:p>
          <a:p>
            <a:pPr lvl="1"/>
            <a:r>
              <a:rPr lang="en-US" dirty="0"/>
              <a:t>Static method: compiler guarantees correctness</a:t>
            </a:r>
          </a:p>
          <a:p>
            <a:pPr lvl="2"/>
            <a:r>
              <a:rPr lang="en-US" dirty="0"/>
              <a:t>By inserting No-Ops or independent </a:t>
            </a:r>
            <a:r>
              <a:rPr lang="en-US" dirty="0" err="1"/>
              <a:t>insns</a:t>
            </a:r>
            <a:r>
              <a:rPr lang="en-US" dirty="0"/>
              <a:t> between dependent </a:t>
            </a:r>
            <a:r>
              <a:rPr lang="en-US" dirty="0" err="1"/>
              <a:t>insns</a:t>
            </a:r>
            <a:endParaRPr lang="en-US" dirty="0"/>
          </a:p>
          <a:p>
            <a:pPr lvl="1"/>
            <a:r>
              <a:rPr lang="en-US" dirty="0"/>
              <a:t>Dynamic method: hardware checks at runtime</a:t>
            </a:r>
          </a:p>
          <a:p>
            <a:pPr lvl="2"/>
            <a:r>
              <a:rPr lang="en-US" dirty="0"/>
              <a:t>Two basic techniques: </a:t>
            </a:r>
            <a:r>
              <a:rPr lang="en-US" b="1" i="1" dirty="0"/>
              <a:t>Stall</a:t>
            </a:r>
            <a:r>
              <a:rPr lang="en-US" dirty="0"/>
              <a:t> (costs </a:t>
            </a:r>
            <a:r>
              <a:rPr lang="en-US" dirty="0" err="1"/>
              <a:t>perf</a:t>
            </a:r>
            <a:r>
              <a:rPr lang="en-US" dirty="0"/>
              <a:t>.), </a:t>
            </a:r>
            <a:r>
              <a:rPr lang="en-US" b="1" i="1" dirty="0"/>
              <a:t>Forward</a:t>
            </a:r>
            <a:r>
              <a:rPr lang="en-US" dirty="0"/>
              <a:t> (costs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i="1" u="sng" dirty="0"/>
              <a:t>Pipeline Interlock</a:t>
            </a:r>
          </a:p>
          <a:p>
            <a:pPr lvl="1"/>
            <a:r>
              <a:rPr lang="en-US" dirty="0"/>
              <a:t>Hardware mechanism for dynamic hazard resolution</a:t>
            </a:r>
          </a:p>
          <a:p>
            <a:pPr lvl="1"/>
            <a:r>
              <a:rPr lang="en-US" dirty="0"/>
              <a:t>Must detect and enforce dependencies at runtime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826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Pipeline: Steady 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69" name="Rectangle 57"/>
          <p:cNvSpPr>
            <a:spLocks noChangeArrowheads="1"/>
          </p:cNvSpPr>
          <p:nvPr/>
        </p:nvSpPr>
        <p:spPr bwMode="auto">
          <a:xfrm>
            <a:off x="1360984" y="2045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570" name="Rectangle 58"/>
          <p:cNvSpPr>
            <a:spLocks noChangeArrowheads="1"/>
          </p:cNvSpPr>
          <p:nvPr/>
        </p:nvSpPr>
        <p:spPr bwMode="auto">
          <a:xfrm>
            <a:off x="1894384" y="2045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571" name="Rectangle 59"/>
          <p:cNvSpPr>
            <a:spLocks noChangeArrowheads="1"/>
          </p:cNvSpPr>
          <p:nvPr/>
        </p:nvSpPr>
        <p:spPr bwMode="auto">
          <a:xfrm>
            <a:off x="2427784" y="2045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4572" name="Rectangle 60"/>
          <p:cNvSpPr>
            <a:spLocks noChangeArrowheads="1"/>
          </p:cNvSpPr>
          <p:nvPr/>
        </p:nvSpPr>
        <p:spPr bwMode="auto">
          <a:xfrm>
            <a:off x="2961184" y="2045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4573" name="Rectangle 61"/>
          <p:cNvSpPr>
            <a:spLocks noChangeArrowheads="1"/>
          </p:cNvSpPr>
          <p:nvPr/>
        </p:nvSpPr>
        <p:spPr bwMode="auto">
          <a:xfrm>
            <a:off x="3494584" y="2045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4574" name="Rectangle 62"/>
          <p:cNvSpPr>
            <a:spLocks noChangeArrowheads="1"/>
          </p:cNvSpPr>
          <p:nvPr/>
        </p:nvSpPr>
        <p:spPr bwMode="auto">
          <a:xfrm>
            <a:off x="4027984" y="20457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4575" name="Rectangle 63"/>
          <p:cNvSpPr>
            <a:spLocks noChangeArrowheads="1"/>
          </p:cNvSpPr>
          <p:nvPr/>
        </p:nvSpPr>
        <p:spPr bwMode="auto">
          <a:xfrm>
            <a:off x="1894384" y="2350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576" name="Rectangle 64"/>
          <p:cNvSpPr>
            <a:spLocks noChangeArrowheads="1"/>
          </p:cNvSpPr>
          <p:nvPr/>
        </p:nvSpPr>
        <p:spPr bwMode="auto">
          <a:xfrm>
            <a:off x="2427784" y="2350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577" name="Rectangle 65"/>
          <p:cNvSpPr>
            <a:spLocks noChangeArrowheads="1"/>
          </p:cNvSpPr>
          <p:nvPr/>
        </p:nvSpPr>
        <p:spPr bwMode="auto">
          <a:xfrm>
            <a:off x="2961184" y="2350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4578" name="Rectangle 66"/>
          <p:cNvSpPr>
            <a:spLocks noChangeArrowheads="1"/>
          </p:cNvSpPr>
          <p:nvPr/>
        </p:nvSpPr>
        <p:spPr bwMode="auto">
          <a:xfrm>
            <a:off x="3494584" y="2350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4579" name="Rectangle 67"/>
          <p:cNvSpPr>
            <a:spLocks noChangeArrowheads="1"/>
          </p:cNvSpPr>
          <p:nvPr/>
        </p:nvSpPr>
        <p:spPr bwMode="auto">
          <a:xfrm>
            <a:off x="4027984" y="23505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4580" name="Rectangle 68"/>
          <p:cNvSpPr>
            <a:spLocks noChangeArrowheads="1"/>
          </p:cNvSpPr>
          <p:nvPr/>
        </p:nvSpPr>
        <p:spPr bwMode="auto">
          <a:xfrm>
            <a:off x="4561384" y="23505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4581" name="Rectangle 69"/>
          <p:cNvSpPr>
            <a:spLocks noChangeArrowheads="1"/>
          </p:cNvSpPr>
          <p:nvPr/>
        </p:nvSpPr>
        <p:spPr bwMode="auto">
          <a:xfrm>
            <a:off x="2427784" y="2655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582" name="Rectangle 70"/>
          <p:cNvSpPr>
            <a:spLocks noChangeArrowheads="1"/>
          </p:cNvSpPr>
          <p:nvPr/>
        </p:nvSpPr>
        <p:spPr bwMode="auto">
          <a:xfrm>
            <a:off x="2961184" y="2655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583" name="Rectangle 71"/>
          <p:cNvSpPr>
            <a:spLocks noChangeArrowheads="1"/>
          </p:cNvSpPr>
          <p:nvPr/>
        </p:nvSpPr>
        <p:spPr bwMode="auto">
          <a:xfrm>
            <a:off x="3494584" y="2655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4584" name="Rectangle 72"/>
          <p:cNvSpPr>
            <a:spLocks noChangeArrowheads="1"/>
          </p:cNvSpPr>
          <p:nvPr/>
        </p:nvSpPr>
        <p:spPr bwMode="auto">
          <a:xfrm>
            <a:off x="4027984" y="26553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4585" name="Rectangle 73"/>
          <p:cNvSpPr>
            <a:spLocks noChangeArrowheads="1"/>
          </p:cNvSpPr>
          <p:nvPr/>
        </p:nvSpPr>
        <p:spPr bwMode="auto">
          <a:xfrm>
            <a:off x="4561384" y="26553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4586" name="Rectangle 74"/>
          <p:cNvSpPr>
            <a:spLocks noChangeArrowheads="1"/>
          </p:cNvSpPr>
          <p:nvPr/>
        </p:nvSpPr>
        <p:spPr bwMode="auto">
          <a:xfrm>
            <a:off x="5094784" y="26553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4587" name="Rectangle 75"/>
          <p:cNvSpPr>
            <a:spLocks noChangeArrowheads="1"/>
          </p:cNvSpPr>
          <p:nvPr/>
        </p:nvSpPr>
        <p:spPr bwMode="auto">
          <a:xfrm>
            <a:off x="2961184" y="2960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588" name="Rectangle 76"/>
          <p:cNvSpPr>
            <a:spLocks noChangeArrowheads="1"/>
          </p:cNvSpPr>
          <p:nvPr/>
        </p:nvSpPr>
        <p:spPr bwMode="auto">
          <a:xfrm>
            <a:off x="3494584" y="2960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589" name="Rectangle 77"/>
          <p:cNvSpPr>
            <a:spLocks noChangeArrowheads="1"/>
          </p:cNvSpPr>
          <p:nvPr/>
        </p:nvSpPr>
        <p:spPr bwMode="auto">
          <a:xfrm>
            <a:off x="4027984" y="29601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4590" name="Rectangle 78"/>
          <p:cNvSpPr>
            <a:spLocks noChangeArrowheads="1"/>
          </p:cNvSpPr>
          <p:nvPr/>
        </p:nvSpPr>
        <p:spPr bwMode="auto">
          <a:xfrm>
            <a:off x="4561384" y="29601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4591" name="Rectangle 79"/>
          <p:cNvSpPr>
            <a:spLocks noChangeArrowheads="1"/>
          </p:cNvSpPr>
          <p:nvPr/>
        </p:nvSpPr>
        <p:spPr bwMode="auto">
          <a:xfrm>
            <a:off x="5094784" y="29601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4592" name="Rectangle 80"/>
          <p:cNvSpPr>
            <a:spLocks noChangeArrowheads="1"/>
          </p:cNvSpPr>
          <p:nvPr/>
        </p:nvSpPr>
        <p:spPr bwMode="auto">
          <a:xfrm>
            <a:off x="5628184" y="29601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4593" name="Rectangle 81"/>
          <p:cNvSpPr>
            <a:spLocks noChangeArrowheads="1"/>
          </p:cNvSpPr>
          <p:nvPr/>
        </p:nvSpPr>
        <p:spPr bwMode="auto">
          <a:xfrm>
            <a:off x="3494584" y="3264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594" name="Rectangle 82"/>
          <p:cNvSpPr>
            <a:spLocks noChangeArrowheads="1"/>
          </p:cNvSpPr>
          <p:nvPr/>
        </p:nvSpPr>
        <p:spPr bwMode="auto">
          <a:xfrm>
            <a:off x="4027984" y="32649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595" name="Rectangle 83"/>
          <p:cNvSpPr>
            <a:spLocks noChangeArrowheads="1"/>
          </p:cNvSpPr>
          <p:nvPr/>
        </p:nvSpPr>
        <p:spPr bwMode="auto">
          <a:xfrm>
            <a:off x="4561384" y="32649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4596" name="Rectangle 84"/>
          <p:cNvSpPr>
            <a:spLocks noChangeArrowheads="1"/>
          </p:cNvSpPr>
          <p:nvPr/>
        </p:nvSpPr>
        <p:spPr bwMode="auto">
          <a:xfrm>
            <a:off x="5094784" y="32649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4597" name="Rectangle 85"/>
          <p:cNvSpPr>
            <a:spLocks noChangeArrowheads="1"/>
          </p:cNvSpPr>
          <p:nvPr/>
        </p:nvSpPr>
        <p:spPr bwMode="auto">
          <a:xfrm>
            <a:off x="5628184" y="32649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4598" name="Rectangle 86"/>
          <p:cNvSpPr>
            <a:spLocks noChangeArrowheads="1"/>
          </p:cNvSpPr>
          <p:nvPr/>
        </p:nvSpPr>
        <p:spPr bwMode="auto">
          <a:xfrm>
            <a:off x="6161584" y="32649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4599" name="Rectangle 87"/>
          <p:cNvSpPr>
            <a:spLocks noChangeArrowheads="1"/>
          </p:cNvSpPr>
          <p:nvPr/>
        </p:nvSpPr>
        <p:spPr bwMode="auto">
          <a:xfrm>
            <a:off x="4027984" y="3569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600" name="Rectangle 88"/>
          <p:cNvSpPr>
            <a:spLocks noChangeArrowheads="1"/>
          </p:cNvSpPr>
          <p:nvPr/>
        </p:nvSpPr>
        <p:spPr bwMode="auto">
          <a:xfrm>
            <a:off x="4561384" y="3569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601" name="Rectangle 89"/>
          <p:cNvSpPr>
            <a:spLocks noChangeArrowheads="1"/>
          </p:cNvSpPr>
          <p:nvPr/>
        </p:nvSpPr>
        <p:spPr bwMode="auto">
          <a:xfrm>
            <a:off x="5094784" y="3569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4602" name="Rectangle 90"/>
          <p:cNvSpPr>
            <a:spLocks noChangeArrowheads="1"/>
          </p:cNvSpPr>
          <p:nvPr/>
        </p:nvSpPr>
        <p:spPr bwMode="auto">
          <a:xfrm>
            <a:off x="5628184" y="3569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4603" name="Rectangle 91"/>
          <p:cNvSpPr>
            <a:spLocks noChangeArrowheads="1"/>
          </p:cNvSpPr>
          <p:nvPr/>
        </p:nvSpPr>
        <p:spPr bwMode="auto">
          <a:xfrm>
            <a:off x="6161584" y="3569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4605" name="Rectangle 93"/>
          <p:cNvSpPr>
            <a:spLocks noChangeArrowheads="1"/>
          </p:cNvSpPr>
          <p:nvPr/>
        </p:nvSpPr>
        <p:spPr bwMode="auto">
          <a:xfrm>
            <a:off x="4561384" y="3874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606" name="Rectangle 94"/>
          <p:cNvSpPr>
            <a:spLocks noChangeArrowheads="1"/>
          </p:cNvSpPr>
          <p:nvPr/>
        </p:nvSpPr>
        <p:spPr bwMode="auto">
          <a:xfrm>
            <a:off x="5094784" y="3874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607" name="Rectangle 95"/>
          <p:cNvSpPr>
            <a:spLocks noChangeArrowheads="1"/>
          </p:cNvSpPr>
          <p:nvPr/>
        </p:nvSpPr>
        <p:spPr bwMode="auto">
          <a:xfrm>
            <a:off x="5628184" y="3874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4608" name="Rectangle 96"/>
          <p:cNvSpPr>
            <a:spLocks noChangeArrowheads="1"/>
          </p:cNvSpPr>
          <p:nvPr/>
        </p:nvSpPr>
        <p:spPr bwMode="auto">
          <a:xfrm>
            <a:off x="6161584" y="3874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4611" name="Rectangle 99"/>
          <p:cNvSpPr>
            <a:spLocks noChangeArrowheads="1"/>
          </p:cNvSpPr>
          <p:nvPr/>
        </p:nvSpPr>
        <p:spPr bwMode="auto">
          <a:xfrm>
            <a:off x="5094784" y="4179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612" name="Rectangle 100"/>
          <p:cNvSpPr>
            <a:spLocks noChangeArrowheads="1"/>
          </p:cNvSpPr>
          <p:nvPr/>
        </p:nvSpPr>
        <p:spPr bwMode="auto">
          <a:xfrm>
            <a:off x="5628184" y="4179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613" name="Rectangle 101"/>
          <p:cNvSpPr>
            <a:spLocks noChangeArrowheads="1"/>
          </p:cNvSpPr>
          <p:nvPr/>
        </p:nvSpPr>
        <p:spPr bwMode="auto">
          <a:xfrm>
            <a:off x="6161584" y="4179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4617" name="Rectangle 105"/>
          <p:cNvSpPr>
            <a:spLocks noChangeArrowheads="1"/>
          </p:cNvSpPr>
          <p:nvPr/>
        </p:nvSpPr>
        <p:spPr bwMode="auto">
          <a:xfrm>
            <a:off x="5628184" y="4484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618" name="Rectangle 106"/>
          <p:cNvSpPr>
            <a:spLocks noChangeArrowheads="1"/>
          </p:cNvSpPr>
          <p:nvPr/>
        </p:nvSpPr>
        <p:spPr bwMode="auto">
          <a:xfrm>
            <a:off x="6161584" y="4484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4623" name="Rectangle 111"/>
          <p:cNvSpPr>
            <a:spLocks noChangeArrowheads="1"/>
          </p:cNvSpPr>
          <p:nvPr/>
        </p:nvSpPr>
        <p:spPr bwMode="auto">
          <a:xfrm>
            <a:off x="6161584" y="4788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624" name="Text Box 112"/>
          <p:cNvSpPr txBox="1">
            <a:spLocks noChangeArrowheads="1"/>
          </p:cNvSpPr>
          <p:nvPr/>
        </p:nvSpPr>
        <p:spPr bwMode="auto">
          <a:xfrm>
            <a:off x="1360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64625" name="Text Box 113"/>
          <p:cNvSpPr txBox="1">
            <a:spLocks noChangeArrowheads="1"/>
          </p:cNvSpPr>
          <p:nvPr/>
        </p:nvSpPr>
        <p:spPr bwMode="auto">
          <a:xfrm>
            <a:off x="18943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64626" name="Text Box 114"/>
          <p:cNvSpPr txBox="1">
            <a:spLocks noChangeArrowheads="1"/>
          </p:cNvSpPr>
          <p:nvPr/>
        </p:nvSpPr>
        <p:spPr bwMode="auto">
          <a:xfrm>
            <a:off x="24277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64627" name="Text Box 115"/>
          <p:cNvSpPr txBox="1">
            <a:spLocks noChangeArrowheads="1"/>
          </p:cNvSpPr>
          <p:nvPr/>
        </p:nvSpPr>
        <p:spPr bwMode="auto">
          <a:xfrm>
            <a:off x="29611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64628" name="Text Box 116"/>
          <p:cNvSpPr txBox="1">
            <a:spLocks noChangeArrowheads="1"/>
          </p:cNvSpPr>
          <p:nvPr/>
        </p:nvSpPr>
        <p:spPr bwMode="auto">
          <a:xfrm>
            <a:off x="34945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64629" name="Text Box 117"/>
          <p:cNvSpPr txBox="1">
            <a:spLocks noChangeArrowheads="1"/>
          </p:cNvSpPr>
          <p:nvPr/>
        </p:nvSpPr>
        <p:spPr bwMode="auto">
          <a:xfrm>
            <a:off x="4027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64630" name="AutoShape 118"/>
          <p:cNvSpPr>
            <a:spLocks noChangeArrowheads="1"/>
          </p:cNvSpPr>
          <p:nvPr/>
        </p:nvSpPr>
        <p:spPr bwMode="auto">
          <a:xfrm>
            <a:off x="4637584" y="1664742"/>
            <a:ext cx="1981200" cy="228600"/>
          </a:xfrm>
          <a:prstGeom prst="rightArrow">
            <a:avLst>
              <a:gd name="adj1" fmla="val 50000"/>
              <a:gd name="adj2" fmla="val 216667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4636" name="AutoShape 124"/>
          <p:cNvSpPr>
            <a:spLocks noChangeArrowheads="1"/>
          </p:cNvSpPr>
          <p:nvPr/>
        </p:nvSpPr>
        <p:spPr bwMode="auto">
          <a:xfrm>
            <a:off x="522784" y="2694417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4637" name="Text Box 125"/>
          <p:cNvSpPr txBox="1">
            <a:spLocks noChangeArrowheads="1"/>
          </p:cNvSpPr>
          <p:nvPr/>
        </p:nvSpPr>
        <p:spPr bwMode="auto">
          <a:xfrm>
            <a:off x="827584" y="2045742"/>
            <a:ext cx="609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00FF"/>
                </a:solidFill>
                <a:latin typeface="Gill Sans MT" pitchFamily="34" charset="0"/>
              </a:rPr>
              <a:t>Inst</a:t>
            </a:r>
            <a:r>
              <a:rPr lang="en-US" sz="1400" b="1" baseline="-25000" dirty="0" err="1">
                <a:solidFill>
                  <a:srgbClr val="0000FF"/>
                </a:solidFill>
                <a:latin typeface="Gill Sans MT" pitchFamily="34" charset="0"/>
              </a:rPr>
              <a:t>j</a:t>
            </a:r>
            <a:endParaRPr lang="en-US" sz="1400" b="1" baseline="-25000" dirty="0">
              <a:solidFill>
                <a:srgbClr val="0000FF"/>
              </a:solidFill>
              <a:latin typeface="Gill Sans MT" pitchFamily="34" charset="0"/>
            </a:endParaRPr>
          </a:p>
        </p:txBody>
      </p:sp>
      <p:sp>
        <p:nvSpPr>
          <p:cNvPr id="64638" name="Text Box 126"/>
          <p:cNvSpPr txBox="1">
            <a:spLocks noChangeArrowheads="1"/>
          </p:cNvSpPr>
          <p:nvPr/>
        </p:nvSpPr>
        <p:spPr bwMode="auto">
          <a:xfrm>
            <a:off x="827584" y="2366417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3399FF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3399FF"/>
                </a:solidFill>
                <a:latin typeface="Gill Sans MT" pitchFamily="34" charset="0"/>
              </a:rPr>
              <a:t>j+1</a:t>
            </a:r>
          </a:p>
        </p:txBody>
      </p:sp>
      <p:sp>
        <p:nvSpPr>
          <p:cNvPr id="64639" name="Text Box 127"/>
          <p:cNvSpPr txBox="1">
            <a:spLocks noChangeArrowheads="1"/>
          </p:cNvSpPr>
          <p:nvPr/>
        </p:nvSpPr>
        <p:spPr bwMode="auto">
          <a:xfrm>
            <a:off x="827584" y="26712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0066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FF0066"/>
                </a:solidFill>
                <a:latin typeface="Gill Sans MT" pitchFamily="34" charset="0"/>
              </a:rPr>
              <a:t>j+2</a:t>
            </a:r>
          </a:p>
        </p:txBody>
      </p:sp>
      <p:sp>
        <p:nvSpPr>
          <p:cNvPr id="64640" name="Text Box 128"/>
          <p:cNvSpPr txBox="1">
            <a:spLocks noChangeArrowheads="1"/>
          </p:cNvSpPr>
          <p:nvPr/>
        </p:nvSpPr>
        <p:spPr bwMode="auto">
          <a:xfrm>
            <a:off x="827584" y="29760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9933FF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9933FF"/>
                </a:solidFill>
                <a:latin typeface="Gill Sans MT" pitchFamily="34" charset="0"/>
              </a:rPr>
              <a:t>j+3</a:t>
            </a:r>
          </a:p>
        </p:txBody>
      </p:sp>
      <p:sp>
        <p:nvSpPr>
          <p:cNvPr id="64641" name="Text Box 129"/>
          <p:cNvSpPr txBox="1">
            <a:spLocks noChangeArrowheads="1"/>
          </p:cNvSpPr>
          <p:nvPr/>
        </p:nvSpPr>
        <p:spPr bwMode="auto">
          <a:xfrm>
            <a:off x="827584" y="3280817"/>
            <a:ext cx="914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9999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009999"/>
                </a:solidFill>
                <a:latin typeface="Gill Sans MT" pitchFamily="34" charset="0"/>
              </a:rPr>
              <a:t>j+4</a:t>
            </a:r>
          </a:p>
        </p:txBody>
      </p:sp>
    </p:spTree>
    <p:extLst>
      <p:ext uri="{BB962C8B-B14F-4D97-AF65-F5344CB8AC3E}">
        <p14:creationId xmlns:p14="http://schemas.microsoft.com/office/powerpoint/2010/main" val="6806719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Data Hazards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7397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Necessary conditions:</a:t>
            </a:r>
          </a:p>
          <a:p>
            <a:pPr lvl="1"/>
            <a:r>
              <a:rPr lang="en-US" dirty="0"/>
              <a:t>WAR: write stage earlier than read stage</a:t>
            </a:r>
          </a:p>
          <a:p>
            <a:pPr lvl="2"/>
            <a:r>
              <a:rPr lang="en-US" dirty="0"/>
              <a:t>Is this possible in IF-ID-RD-EX-MEM-WB?</a:t>
            </a:r>
          </a:p>
          <a:p>
            <a:pPr lvl="1"/>
            <a:r>
              <a:rPr lang="en-US" dirty="0"/>
              <a:t>WAW: write stage earlier than write stage</a:t>
            </a:r>
          </a:p>
          <a:p>
            <a:pPr lvl="2"/>
            <a:r>
              <a:rPr lang="en-US" dirty="0"/>
              <a:t>Is this possible in IF-ID-RD-EX-MEM-WB?</a:t>
            </a:r>
          </a:p>
          <a:p>
            <a:pPr lvl="1"/>
            <a:r>
              <a:rPr lang="en-US" dirty="0"/>
              <a:t>RAW: read stage earlier than write stage</a:t>
            </a:r>
          </a:p>
          <a:p>
            <a:pPr lvl="2"/>
            <a:r>
              <a:rPr lang="en-US" dirty="0"/>
              <a:t>Is this possible in IF-ID-RD-EX-MEM-WB?</a:t>
            </a:r>
          </a:p>
          <a:p>
            <a:pPr>
              <a:lnSpc>
                <a:spcPct val="80000"/>
              </a:lnSpc>
            </a:pPr>
            <a:r>
              <a:rPr lang="en-US" dirty="0"/>
              <a:t>If conditions not met, no need to resolve</a:t>
            </a:r>
          </a:p>
          <a:p>
            <a:pPr>
              <a:lnSpc>
                <a:spcPct val="80000"/>
              </a:lnSpc>
            </a:pPr>
            <a:r>
              <a:rPr lang="en-US" dirty="0"/>
              <a:t>Check for both register and memory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30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Pipeline: Data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60342"/>
            <a:ext cx="7886700" cy="161662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Only RAW in our case</a:t>
            </a:r>
          </a:p>
          <a:p>
            <a:pPr>
              <a:lnSpc>
                <a:spcPct val="80000"/>
              </a:lnSpc>
            </a:pPr>
            <a:r>
              <a:rPr lang="en-US" dirty="0"/>
              <a:t>How to detect?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Compare read register specifiers for newer instructions with write register specifiers for older instructions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1360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65586" name="Text Box 50"/>
          <p:cNvSpPr txBox="1">
            <a:spLocks noChangeArrowheads="1"/>
          </p:cNvSpPr>
          <p:nvPr/>
        </p:nvSpPr>
        <p:spPr bwMode="auto">
          <a:xfrm>
            <a:off x="18943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65587" name="Text Box 51"/>
          <p:cNvSpPr txBox="1">
            <a:spLocks noChangeArrowheads="1"/>
          </p:cNvSpPr>
          <p:nvPr/>
        </p:nvSpPr>
        <p:spPr bwMode="auto">
          <a:xfrm>
            <a:off x="24277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29611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65589" name="Text Box 53"/>
          <p:cNvSpPr txBox="1">
            <a:spLocks noChangeArrowheads="1"/>
          </p:cNvSpPr>
          <p:nvPr/>
        </p:nvSpPr>
        <p:spPr bwMode="auto">
          <a:xfrm>
            <a:off x="34945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4027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65591" name="AutoShape 55"/>
          <p:cNvSpPr>
            <a:spLocks noChangeArrowheads="1"/>
          </p:cNvSpPr>
          <p:nvPr/>
        </p:nvSpPr>
        <p:spPr bwMode="auto">
          <a:xfrm>
            <a:off x="4637584" y="1664742"/>
            <a:ext cx="1981200" cy="228600"/>
          </a:xfrm>
          <a:prstGeom prst="rightArrow">
            <a:avLst>
              <a:gd name="adj1" fmla="val 50000"/>
              <a:gd name="adj2" fmla="val 216667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1360984" y="2045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01" name="Rectangle 65"/>
          <p:cNvSpPr>
            <a:spLocks noChangeArrowheads="1"/>
          </p:cNvSpPr>
          <p:nvPr/>
        </p:nvSpPr>
        <p:spPr bwMode="auto">
          <a:xfrm>
            <a:off x="1894384" y="2045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02" name="Rectangle 66"/>
          <p:cNvSpPr>
            <a:spLocks noChangeArrowheads="1"/>
          </p:cNvSpPr>
          <p:nvPr/>
        </p:nvSpPr>
        <p:spPr bwMode="auto">
          <a:xfrm>
            <a:off x="2427784" y="2045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5603" name="Rectangle 67"/>
          <p:cNvSpPr>
            <a:spLocks noChangeArrowheads="1"/>
          </p:cNvSpPr>
          <p:nvPr/>
        </p:nvSpPr>
        <p:spPr bwMode="auto">
          <a:xfrm>
            <a:off x="2961184" y="2045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5604" name="Rectangle 68"/>
          <p:cNvSpPr>
            <a:spLocks noChangeArrowheads="1"/>
          </p:cNvSpPr>
          <p:nvPr/>
        </p:nvSpPr>
        <p:spPr bwMode="auto">
          <a:xfrm>
            <a:off x="3494584" y="2045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5605" name="Rectangle 69"/>
          <p:cNvSpPr>
            <a:spLocks noChangeArrowheads="1"/>
          </p:cNvSpPr>
          <p:nvPr/>
        </p:nvSpPr>
        <p:spPr bwMode="auto">
          <a:xfrm>
            <a:off x="4027984" y="20457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5606" name="Rectangle 70"/>
          <p:cNvSpPr>
            <a:spLocks noChangeArrowheads="1"/>
          </p:cNvSpPr>
          <p:nvPr/>
        </p:nvSpPr>
        <p:spPr bwMode="auto">
          <a:xfrm>
            <a:off x="1894384" y="2350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07" name="Rectangle 71"/>
          <p:cNvSpPr>
            <a:spLocks noChangeArrowheads="1"/>
          </p:cNvSpPr>
          <p:nvPr/>
        </p:nvSpPr>
        <p:spPr bwMode="auto">
          <a:xfrm>
            <a:off x="2427784" y="2350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08" name="Rectangle 72"/>
          <p:cNvSpPr>
            <a:spLocks noChangeArrowheads="1"/>
          </p:cNvSpPr>
          <p:nvPr/>
        </p:nvSpPr>
        <p:spPr bwMode="auto">
          <a:xfrm>
            <a:off x="2961184" y="2350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5609" name="Rectangle 73"/>
          <p:cNvSpPr>
            <a:spLocks noChangeArrowheads="1"/>
          </p:cNvSpPr>
          <p:nvPr/>
        </p:nvSpPr>
        <p:spPr bwMode="auto">
          <a:xfrm>
            <a:off x="3494584" y="2350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5610" name="Rectangle 74"/>
          <p:cNvSpPr>
            <a:spLocks noChangeArrowheads="1"/>
          </p:cNvSpPr>
          <p:nvPr/>
        </p:nvSpPr>
        <p:spPr bwMode="auto">
          <a:xfrm>
            <a:off x="4027984" y="23505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5611" name="Rectangle 75"/>
          <p:cNvSpPr>
            <a:spLocks noChangeArrowheads="1"/>
          </p:cNvSpPr>
          <p:nvPr/>
        </p:nvSpPr>
        <p:spPr bwMode="auto">
          <a:xfrm>
            <a:off x="4561384" y="23505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5612" name="Rectangle 76"/>
          <p:cNvSpPr>
            <a:spLocks noChangeArrowheads="1"/>
          </p:cNvSpPr>
          <p:nvPr/>
        </p:nvSpPr>
        <p:spPr bwMode="auto">
          <a:xfrm>
            <a:off x="2427784" y="2655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13" name="Rectangle 77"/>
          <p:cNvSpPr>
            <a:spLocks noChangeArrowheads="1"/>
          </p:cNvSpPr>
          <p:nvPr/>
        </p:nvSpPr>
        <p:spPr bwMode="auto">
          <a:xfrm>
            <a:off x="2961184" y="2655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14" name="Rectangle 78"/>
          <p:cNvSpPr>
            <a:spLocks noChangeArrowheads="1"/>
          </p:cNvSpPr>
          <p:nvPr/>
        </p:nvSpPr>
        <p:spPr bwMode="auto">
          <a:xfrm>
            <a:off x="3494584" y="2655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5615" name="Rectangle 79"/>
          <p:cNvSpPr>
            <a:spLocks noChangeArrowheads="1"/>
          </p:cNvSpPr>
          <p:nvPr/>
        </p:nvSpPr>
        <p:spPr bwMode="auto">
          <a:xfrm>
            <a:off x="4027984" y="26553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5616" name="Rectangle 80"/>
          <p:cNvSpPr>
            <a:spLocks noChangeArrowheads="1"/>
          </p:cNvSpPr>
          <p:nvPr/>
        </p:nvSpPr>
        <p:spPr bwMode="auto">
          <a:xfrm>
            <a:off x="4561384" y="26553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5617" name="Rectangle 81"/>
          <p:cNvSpPr>
            <a:spLocks noChangeArrowheads="1"/>
          </p:cNvSpPr>
          <p:nvPr/>
        </p:nvSpPr>
        <p:spPr bwMode="auto">
          <a:xfrm>
            <a:off x="5094784" y="26553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5618" name="Rectangle 82"/>
          <p:cNvSpPr>
            <a:spLocks noChangeArrowheads="1"/>
          </p:cNvSpPr>
          <p:nvPr/>
        </p:nvSpPr>
        <p:spPr bwMode="auto">
          <a:xfrm>
            <a:off x="2961184" y="2960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19" name="Rectangle 83"/>
          <p:cNvSpPr>
            <a:spLocks noChangeArrowheads="1"/>
          </p:cNvSpPr>
          <p:nvPr/>
        </p:nvSpPr>
        <p:spPr bwMode="auto">
          <a:xfrm>
            <a:off x="3494584" y="2960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20" name="Rectangle 84"/>
          <p:cNvSpPr>
            <a:spLocks noChangeArrowheads="1"/>
          </p:cNvSpPr>
          <p:nvPr/>
        </p:nvSpPr>
        <p:spPr bwMode="auto">
          <a:xfrm>
            <a:off x="4027984" y="29601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5621" name="Rectangle 85"/>
          <p:cNvSpPr>
            <a:spLocks noChangeArrowheads="1"/>
          </p:cNvSpPr>
          <p:nvPr/>
        </p:nvSpPr>
        <p:spPr bwMode="auto">
          <a:xfrm>
            <a:off x="4561384" y="29601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5622" name="Rectangle 86"/>
          <p:cNvSpPr>
            <a:spLocks noChangeArrowheads="1"/>
          </p:cNvSpPr>
          <p:nvPr/>
        </p:nvSpPr>
        <p:spPr bwMode="auto">
          <a:xfrm>
            <a:off x="5094784" y="29601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5623" name="Rectangle 87"/>
          <p:cNvSpPr>
            <a:spLocks noChangeArrowheads="1"/>
          </p:cNvSpPr>
          <p:nvPr/>
        </p:nvSpPr>
        <p:spPr bwMode="auto">
          <a:xfrm>
            <a:off x="5628184" y="29601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5624" name="Rectangle 88"/>
          <p:cNvSpPr>
            <a:spLocks noChangeArrowheads="1"/>
          </p:cNvSpPr>
          <p:nvPr/>
        </p:nvSpPr>
        <p:spPr bwMode="auto">
          <a:xfrm>
            <a:off x="3494584" y="3264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25" name="Rectangle 89"/>
          <p:cNvSpPr>
            <a:spLocks noChangeArrowheads="1"/>
          </p:cNvSpPr>
          <p:nvPr/>
        </p:nvSpPr>
        <p:spPr bwMode="auto">
          <a:xfrm>
            <a:off x="4027984" y="32649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26" name="Rectangle 90"/>
          <p:cNvSpPr>
            <a:spLocks noChangeArrowheads="1"/>
          </p:cNvSpPr>
          <p:nvPr/>
        </p:nvSpPr>
        <p:spPr bwMode="auto">
          <a:xfrm>
            <a:off x="4561384" y="32649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5627" name="Rectangle 91"/>
          <p:cNvSpPr>
            <a:spLocks noChangeArrowheads="1"/>
          </p:cNvSpPr>
          <p:nvPr/>
        </p:nvSpPr>
        <p:spPr bwMode="auto">
          <a:xfrm>
            <a:off x="5094784" y="32649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5628" name="Rectangle 92"/>
          <p:cNvSpPr>
            <a:spLocks noChangeArrowheads="1"/>
          </p:cNvSpPr>
          <p:nvPr/>
        </p:nvSpPr>
        <p:spPr bwMode="auto">
          <a:xfrm>
            <a:off x="5628184" y="32649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5629" name="Rectangle 93"/>
          <p:cNvSpPr>
            <a:spLocks noChangeArrowheads="1"/>
          </p:cNvSpPr>
          <p:nvPr/>
        </p:nvSpPr>
        <p:spPr bwMode="auto">
          <a:xfrm>
            <a:off x="6161584" y="32649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5630" name="Rectangle 94"/>
          <p:cNvSpPr>
            <a:spLocks noChangeArrowheads="1"/>
          </p:cNvSpPr>
          <p:nvPr/>
        </p:nvSpPr>
        <p:spPr bwMode="auto">
          <a:xfrm>
            <a:off x="4027984" y="3569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31" name="Rectangle 95"/>
          <p:cNvSpPr>
            <a:spLocks noChangeArrowheads="1"/>
          </p:cNvSpPr>
          <p:nvPr/>
        </p:nvSpPr>
        <p:spPr bwMode="auto">
          <a:xfrm>
            <a:off x="4561384" y="3569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32" name="Rectangle 96"/>
          <p:cNvSpPr>
            <a:spLocks noChangeArrowheads="1"/>
          </p:cNvSpPr>
          <p:nvPr/>
        </p:nvSpPr>
        <p:spPr bwMode="auto">
          <a:xfrm>
            <a:off x="5094784" y="3569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5633" name="Rectangle 97"/>
          <p:cNvSpPr>
            <a:spLocks noChangeArrowheads="1"/>
          </p:cNvSpPr>
          <p:nvPr/>
        </p:nvSpPr>
        <p:spPr bwMode="auto">
          <a:xfrm>
            <a:off x="5628184" y="3569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5634" name="Rectangle 98"/>
          <p:cNvSpPr>
            <a:spLocks noChangeArrowheads="1"/>
          </p:cNvSpPr>
          <p:nvPr/>
        </p:nvSpPr>
        <p:spPr bwMode="auto">
          <a:xfrm>
            <a:off x="6161584" y="3569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5635" name="Rectangle 99"/>
          <p:cNvSpPr>
            <a:spLocks noChangeArrowheads="1"/>
          </p:cNvSpPr>
          <p:nvPr/>
        </p:nvSpPr>
        <p:spPr bwMode="auto">
          <a:xfrm>
            <a:off x="4561384" y="3874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36" name="Rectangle 100"/>
          <p:cNvSpPr>
            <a:spLocks noChangeArrowheads="1"/>
          </p:cNvSpPr>
          <p:nvPr/>
        </p:nvSpPr>
        <p:spPr bwMode="auto">
          <a:xfrm>
            <a:off x="5094784" y="3874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37" name="Rectangle 101"/>
          <p:cNvSpPr>
            <a:spLocks noChangeArrowheads="1"/>
          </p:cNvSpPr>
          <p:nvPr/>
        </p:nvSpPr>
        <p:spPr bwMode="auto">
          <a:xfrm>
            <a:off x="5628184" y="3874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5638" name="Rectangle 102"/>
          <p:cNvSpPr>
            <a:spLocks noChangeArrowheads="1"/>
          </p:cNvSpPr>
          <p:nvPr/>
        </p:nvSpPr>
        <p:spPr bwMode="auto">
          <a:xfrm>
            <a:off x="6161584" y="3874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5639" name="Rectangle 103"/>
          <p:cNvSpPr>
            <a:spLocks noChangeArrowheads="1"/>
          </p:cNvSpPr>
          <p:nvPr/>
        </p:nvSpPr>
        <p:spPr bwMode="auto">
          <a:xfrm>
            <a:off x="5094784" y="4179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40" name="Rectangle 104"/>
          <p:cNvSpPr>
            <a:spLocks noChangeArrowheads="1"/>
          </p:cNvSpPr>
          <p:nvPr/>
        </p:nvSpPr>
        <p:spPr bwMode="auto">
          <a:xfrm>
            <a:off x="5628184" y="4179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41" name="Rectangle 105"/>
          <p:cNvSpPr>
            <a:spLocks noChangeArrowheads="1"/>
          </p:cNvSpPr>
          <p:nvPr/>
        </p:nvSpPr>
        <p:spPr bwMode="auto">
          <a:xfrm>
            <a:off x="6161584" y="4179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5642" name="Rectangle 106"/>
          <p:cNvSpPr>
            <a:spLocks noChangeArrowheads="1"/>
          </p:cNvSpPr>
          <p:nvPr/>
        </p:nvSpPr>
        <p:spPr bwMode="auto">
          <a:xfrm>
            <a:off x="5628184" y="4484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643" name="Rectangle 107"/>
          <p:cNvSpPr>
            <a:spLocks noChangeArrowheads="1"/>
          </p:cNvSpPr>
          <p:nvPr/>
        </p:nvSpPr>
        <p:spPr bwMode="auto">
          <a:xfrm>
            <a:off x="6161584" y="4484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5644" name="Rectangle 108"/>
          <p:cNvSpPr>
            <a:spLocks noChangeArrowheads="1"/>
          </p:cNvSpPr>
          <p:nvPr/>
        </p:nvSpPr>
        <p:spPr bwMode="auto">
          <a:xfrm>
            <a:off x="6161584" y="4788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5599" name="Freeform 63"/>
          <p:cNvSpPr>
            <a:spLocks/>
          </p:cNvSpPr>
          <p:nvPr/>
        </p:nvSpPr>
        <p:spPr bwMode="auto">
          <a:xfrm>
            <a:off x="2986584" y="2502942"/>
            <a:ext cx="2463800" cy="304800"/>
          </a:xfrm>
          <a:custGeom>
            <a:avLst/>
            <a:gdLst/>
            <a:ahLst/>
            <a:cxnLst>
              <a:cxn ang="0">
                <a:pos x="1232" y="0"/>
              </a:cxn>
              <a:cxn ang="0">
                <a:pos x="1376" y="96"/>
              </a:cxn>
              <a:cxn ang="0">
                <a:pos x="176" y="96"/>
              </a:cxn>
              <a:cxn ang="0">
                <a:pos x="320" y="192"/>
              </a:cxn>
            </a:cxnLst>
            <a:rect l="0" t="0" r="r" b="b"/>
            <a:pathLst>
              <a:path w="1552" h="192">
                <a:moveTo>
                  <a:pt x="1232" y="0"/>
                </a:moveTo>
                <a:cubicBezTo>
                  <a:pt x="1392" y="40"/>
                  <a:pt x="1552" y="80"/>
                  <a:pt x="1376" y="96"/>
                </a:cubicBezTo>
                <a:cubicBezTo>
                  <a:pt x="1200" y="112"/>
                  <a:pt x="352" y="80"/>
                  <a:pt x="176" y="96"/>
                </a:cubicBezTo>
                <a:cubicBezTo>
                  <a:pt x="0" y="112"/>
                  <a:pt x="160" y="152"/>
                  <a:pt x="320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5645" name="Text Box 109"/>
          <p:cNvSpPr txBox="1">
            <a:spLocks noChangeArrowheads="1"/>
          </p:cNvSpPr>
          <p:nvPr/>
        </p:nvSpPr>
        <p:spPr bwMode="auto">
          <a:xfrm>
            <a:off x="827584" y="2045742"/>
            <a:ext cx="609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00FF"/>
                </a:solidFill>
                <a:latin typeface="Gill Sans MT" pitchFamily="34" charset="0"/>
              </a:rPr>
              <a:t>Inst</a:t>
            </a:r>
            <a:r>
              <a:rPr lang="en-US" sz="1400" b="1" baseline="-25000" dirty="0" err="1">
                <a:solidFill>
                  <a:srgbClr val="0000FF"/>
                </a:solidFill>
                <a:latin typeface="Gill Sans MT" pitchFamily="34" charset="0"/>
              </a:rPr>
              <a:t>j</a:t>
            </a:r>
            <a:endParaRPr lang="en-US" sz="1400" b="1" baseline="-25000" dirty="0">
              <a:solidFill>
                <a:srgbClr val="0000FF"/>
              </a:solidFill>
              <a:latin typeface="Gill Sans MT" pitchFamily="34" charset="0"/>
            </a:endParaRPr>
          </a:p>
        </p:txBody>
      </p:sp>
      <p:sp>
        <p:nvSpPr>
          <p:cNvPr id="65646" name="Text Box 110"/>
          <p:cNvSpPr txBox="1">
            <a:spLocks noChangeArrowheads="1"/>
          </p:cNvSpPr>
          <p:nvPr/>
        </p:nvSpPr>
        <p:spPr bwMode="auto">
          <a:xfrm>
            <a:off x="827584" y="2366417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3399FF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3399FF"/>
                </a:solidFill>
                <a:latin typeface="Gill Sans MT" pitchFamily="34" charset="0"/>
              </a:rPr>
              <a:t>j+1</a:t>
            </a:r>
          </a:p>
        </p:txBody>
      </p:sp>
      <p:sp>
        <p:nvSpPr>
          <p:cNvPr id="65647" name="Text Box 111"/>
          <p:cNvSpPr txBox="1">
            <a:spLocks noChangeArrowheads="1"/>
          </p:cNvSpPr>
          <p:nvPr/>
        </p:nvSpPr>
        <p:spPr bwMode="auto">
          <a:xfrm>
            <a:off x="827584" y="26712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0066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FF0066"/>
                </a:solidFill>
                <a:latin typeface="Gill Sans MT" pitchFamily="34" charset="0"/>
              </a:rPr>
              <a:t>j+2</a:t>
            </a:r>
          </a:p>
        </p:txBody>
      </p:sp>
      <p:sp>
        <p:nvSpPr>
          <p:cNvPr id="65648" name="Text Box 112"/>
          <p:cNvSpPr txBox="1">
            <a:spLocks noChangeArrowheads="1"/>
          </p:cNvSpPr>
          <p:nvPr/>
        </p:nvSpPr>
        <p:spPr bwMode="auto">
          <a:xfrm>
            <a:off x="827584" y="29760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9933FF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9933FF"/>
                </a:solidFill>
                <a:latin typeface="Gill Sans MT" pitchFamily="34" charset="0"/>
              </a:rPr>
              <a:t>j+3</a:t>
            </a:r>
          </a:p>
        </p:txBody>
      </p:sp>
      <p:sp>
        <p:nvSpPr>
          <p:cNvPr id="65649" name="Text Box 113"/>
          <p:cNvSpPr txBox="1">
            <a:spLocks noChangeArrowheads="1"/>
          </p:cNvSpPr>
          <p:nvPr/>
        </p:nvSpPr>
        <p:spPr bwMode="auto">
          <a:xfrm>
            <a:off x="827584" y="3280817"/>
            <a:ext cx="914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9999"/>
                </a:solidFill>
                <a:latin typeface="Gill Sans MT" pitchFamily="34" charset="0"/>
              </a:rPr>
              <a:t>Inst</a:t>
            </a:r>
            <a:r>
              <a:rPr lang="en-US" sz="1400" b="1" baseline="-25000" dirty="0">
                <a:solidFill>
                  <a:srgbClr val="009999"/>
                </a:solidFill>
                <a:latin typeface="Gill Sans MT" pitchFamily="34" charset="0"/>
              </a:rPr>
              <a:t>j+4</a:t>
            </a:r>
          </a:p>
        </p:txBody>
      </p:sp>
      <p:sp>
        <p:nvSpPr>
          <p:cNvPr id="64" name="AutoShape 124"/>
          <p:cNvSpPr>
            <a:spLocks noChangeArrowheads="1"/>
          </p:cNvSpPr>
          <p:nvPr/>
        </p:nvSpPr>
        <p:spPr bwMode="auto">
          <a:xfrm>
            <a:off x="522784" y="2694417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0176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1: Stall on Data Hazard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4302371"/>
            <a:ext cx="7886700" cy="187459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Instructions in IF and ID stay</a:t>
            </a:r>
          </a:p>
          <a:p>
            <a:pPr>
              <a:spcBef>
                <a:spcPts val="1200"/>
              </a:spcBef>
            </a:pPr>
            <a:r>
              <a:rPr lang="en-US" dirty="0"/>
              <a:t>IF/ID pipeline latch not updated</a:t>
            </a:r>
          </a:p>
          <a:p>
            <a:pPr>
              <a:spcBef>
                <a:spcPts val="1200"/>
              </a:spcBef>
            </a:pPr>
            <a:r>
              <a:rPr lang="en-US" dirty="0"/>
              <a:t>Send no-op down pipeline (called a bubble)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60984" y="20415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894384" y="2041525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427784" y="2041525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2961184" y="2041525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494584" y="2041525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027984" y="2041525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1894384" y="23463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2427784" y="2346325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2961184" y="2346325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3494584" y="2346325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4027984" y="2346325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4561384" y="2346325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2427784" y="26511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2961184" y="2651125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3494584" y="2651125"/>
            <a:ext cx="1524000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Stalled in </a:t>
            </a:r>
            <a:r>
              <a:rPr lang="en-US" sz="14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5628184" y="2651125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6161584" y="2651125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6694984" y="2651125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2961184" y="29559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3494584" y="2955925"/>
            <a:ext cx="1524000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Stalled in </a:t>
            </a:r>
            <a:r>
              <a:rPr lang="en-US" sz="1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5628184" y="2955925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6161584" y="2955925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6694984" y="2955925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7228384" y="2955925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3494584" y="3260725"/>
            <a:ext cx="1524000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Stalled in </a:t>
            </a:r>
            <a:r>
              <a:rPr lang="en-US" sz="1400" b="1" i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5628184" y="3260725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6161584" y="3260725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6591" name="Rectangle 31"/>
          <p:cNvSpPr>
            <a:spLocks noChangeArrowheads="1"/>
          </p:cNvSpPr>
          <p:nvPr/>
        </p:nvSpPr>
        <p:spPr bwMode="auto">
          <a:xfrm>
            <a:off x="6694984" y="3260725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7228384" y="3260725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5628184" y="35655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6161584" y="3565525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6694984" y="3565525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7228384" y="3565525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1360984" y="15525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1894384" y="15525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2427784" y="15525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2961184" y="15525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3494584" y="15525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4027984" y="15525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66615" name="AutoShape 55"/>
          <p:cNvSpPr>
            <a:spLocks noChangeArrowheads="1"/>
          </p:cNvSpPr>
          <p:nvPr/>
        </p:nvSpPr>
        <p:spPr bwMode="auto">
          <a:xfrm>
            <a:off x="4637584" y="1660525"/>
            <a:ext cx="1981200" cy="228600"/>
          </a:xfrm>
          <a:prstGeom prst="rightArrow">
            <a:avLst>
              <a:gd name="adj1" fmla="val 50000"/>
              <a:gd name="adj2" fmla="val 216667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6623" name="Rectangle 63"/>
          <p:cNvSpPr>
            <a:spLocks noChangeArrowheads="1"/>
          </p:cNvSpPr>
          <p:nvPr/>
        </p:nvSpPr>
        <p:spPr bwMode="auto">
          <a:xfrm>
            <a:off x="5094784" y="2651125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6624" name="Rectangle 64"/>
          <p:cNvSpPr>
            <a:spLocks noChangeArrowheads="1"/>
          </p:cNvSpPr>
          <p:nvPr/>
        </p:nvSpPr>
        <p:spPr bwMode="auto">
          <a:xfrm>
            <a:off x="5094784" y="2955925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625" name="Rectangle 65"/>
          <p:cNvSpPr>
            <a:spLocks noChangeArrowheads="1"/>
          </p:cNvSpPr>
          <p:nvPr/>
        </p:nvSpPr>
        <p:spPr bwMode="auto">
          <a:xfrm>
            <a:off x="5094784" y="32607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626" name="Line 66"/>
          <p:cNvSpPr>
            <a:spLocks noChangeShapeType="1"/>
          </p:cNvSpPr>
          <p:nvPr/>
        </p:nvSpPr>
        <p:spPr bwMode="auto">
          <a:xfrm>
            <a:off x="4942384" y="2498725"/>
            <a:ext cx="228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6627" name="Rectangle 67"/>
          <p:cNvSpPr>
            <a:spLocks noChangeArrowheads="1"/>
          </p:cNvSpPr>
          <p:nvPr/>
        </p:nvSpPr>
        <p:spPr bwMode="auto">
          <a:xfrm>
            <a:off x="6161584" y="38703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628" name="Rectangle 68"/>
          <p:cNvSpPr>
            <a:spLocks noChangeArrowheads="1"/>
          </p:cNvSpPr>
          <p:nvPr/>
        </p:nvSpPr>
        <p:spPr bwMode="auto">
          <a:xfrm>
            <a:off x="6694984" y="3870325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629" name="Rectangle 69"/>
          <p:cNvSpPr>
            <a:spLocks noChangeArrowheads="1"/>
          </p:cNvSpPr>
          <p:nvPr/>
        </p:nvSpPr>
        <p:spPr bwMode="auto">
          <a:xfrm>
            <a:off x="7228384" y="3870325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6630" name="Rectangle 70"/>
          <p:cNvSpPr>
            <a:spLocks noChangeArrowheads="1"/>
          </p:cNvSpPr>
          <p:nvPr/>
        </p:nvSpPr>
        <p:spPr bwMode="auto">
          <a:xfrm>
            <a:off x="6694984" y="41751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6631" name="Rectangle 71"/>
          <p:cNvSpPr>
            <a:spLocks noChangeArrowheads="1"/>
          </p:cNvSpPr>
          <p:nvPr/>
        </p:nvSpPr>
        <p:spPr bwMode="auto">
          <a:xfrm>
            <a:off x="7228384" y="4175125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6632" name="Rectangle 72"/>
          <p:cNvSpPr>
            <a:spLocks noChangeArrowheads="1"/>
          </p:cNvSpPr>
          <p:nvPr/>
        </p:nvSpPr>
        <p:spPr bwMode="auto">
          <a:xfrm>
            <a:off x="7228384" y="4479925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4" name="Text Box 109"/>
          <p:cNvSpPr txBox="1">
            <a:spLocks noChangeArrowheads="1"/>
          </p:cNvSpPr>
          <p:nvPr/>
        </p:nvSpPr>
        <p:spPr bwMode="auto">
          <a:xfrm>
            <a:off x="827584" y="2045742"/>
            <a:ext cx="609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00FF"/>
                </a:solidFill>
                <a:latin typeface="Gill Sans MT" pitchFamily="34" charset="0"/>
              </a:rPr>
              <a:t>Inst</a:t>
            </a:r>
            <a:r>
              <a:rPr lang="en-US" sz="1400" b="1" baseline="-25000" dirty="0" err="1">
                <a:solidFill>
                  <a:srgbClr val="0000FF"/>
                </a:solidFill>
                <a:latin typeface="Gill Sans MT" pitchFamily="34" charset="0"/>
              </a:rPr>
              <a:t>j</a:t>
            </a:r>
            <a:endParaRPr lang="en-US" sz="1400" b="1" baseline="-25000" dirty="0">
              <a:solidFill>
                <a:srgbClr val="0000FF"/>
              </a:solidFill>
              <a:latin typeface="Gill Sans MT" pitchFamily="34" charset="0"/>
            </a:endParaRPr>
          </a:p>
        </p:txBody>
      </p:sp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827584" y="2366417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3399FF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3399FF"/>
                </a:solidFill>
                <a:latin typeface="Gill Sans MT" pitchFamily="34" charset="0"/>
              </a:rPr>
              <a:t>j+1</a:t>
            </a:r>
          </a:p>
        </p:txBody>
      </p:sp>
      <p:sp>
        <p:nvSpPr>
          <p:cNvPr id="66" name="Text Box 111"/>
          <p:cNvSpPr txBox="1">
            <a:spLocks noChangeArrowheads="1"/>
          </p:cNvSpPr>
          <p:nvPr/>
        </p:nvSpPr>
        <p:spPr bwMode="auto">
          <a:xfrm>
            <a:off x="827584" y="26712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0066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FF0066"/>
                </a:solidFill>
                <a:latin typeface="Gill Sans MT" pitchFamily="34" charset="0"/>
              </a:rPr>
              <a:t>j+2</a:t>
            </a: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27584" y="29760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9933FF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9933FF"/>
                </a:solidFill>
                <a:latin typeface="Gill Sans MT" pitchFamily="34" charset="0"/>
              </a:rPr>
              <a:t>j+3</a:t>
            </a:r>
          </a:p>
        </p:txBody>
      </p:sp>
      <p:sp>
        <p:nvSpPr>
          <p:cNvPr id="68" name="Text Box 113"/>
          <p:cNvSpPr txBox="1">
            <a:spLocks noChangeArrowheads="1"/>
          </p:cNvSpPr>
          <p:nvPr/>
        </p:nvSpPr>
        <p:spPr bwMode="auto">
          <a:xfrm>
            <a:off x="827584" y="3280817"/>
            <a:ext cx="914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9999"/>
                </a:solidFill>
                <a:latin typeface="Gill Sans MT" pitchFamily="34" charset="0"/>
              </a:rPr>
              <a:t>Inst</a:t>
            </a:r>
            <a:r>
              <a:rPr lang="en-US" sz="1400" b="1" baseline="-25000" dirty="0">
                <a:solidFill>
                  <a:srgbClr val="009999"/>
                </a:solidFill>
                <a:latin typeface="Gill Sans MT" pitchFamily="34" charset="0"/>
              </a:rPr>
              <a:t>j+4</a:t>
            </a:r>
          </a:p>
        </p:txBody>
      </p:sp>
    </p:spTree>
    <p:extLst>
      <p:ext uri="{BB962C8B-B14F-4D97-AF65-F5344CB8AC3E}">
        <p14:creationId xmlns:p14="http://schemas.microsoft.com/office/powerpoint/2010/main" val="32880033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676656"/>
            <a:ext cx="8351227" cy="704088"/>
          </a:xfrm>
        </p:spPr>
        <p:txBody>
          <a:bodyPr>
            <a:noAutofit/>
          </a:bodyPr>
          <a:lstStyle/>
          <a:p>
            <a:r>
              <a:rPr lang="en-US" dirty="0"/>
              <a:t>Option 2: Forwarding Paths (1/3)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360984" y="2045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894384" y="2045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427784" y="2045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961184" y="2045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3494584" y="2045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4027984" y="20457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894384" y="2350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2427784" y="2350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2961184" y="2350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494584" y="2350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027984" y="23505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4561384" y="23505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2427784" y="2655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2961184" y="2655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3494584" y="2655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4027984" y="26553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4561384" y="26553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5094784" y="26553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2961184" y="2960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494584" y="2960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4027984" y="29601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4561384" y="29601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5094784" y="29601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5628184" y="29601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3494584" y="3264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4027984" y="32649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4561384" y="32649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5094784" y="32649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5628184" y="32649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6161584" y="32649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4027984" y="3569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4561384" y="3569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5094784" y="3569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9669" name="Rectangle 37"/>
          <p:cNvSpPr>
            <a:spLocks noChangeArrowheads="1"/>
          </p:cNvSpPr>
          <p:nvPr/>
        </p:nvSpPr>
        <p:spPr bwMode="auto">
          <a:xfrm>
            <a:off x="5628184" y="3569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9670" name="Rectangle 38"/>
          <p:cNvSpPr>
            <a:spLocks noChangeArrowheads="1"/>
          </p:cNvSpPr>
          <p:nvPr/>
        </p:nvSpPr>
        <p:spPr bwMode="auto">
          <a:xfrm>
            <a:off x="6161584" y="3569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9671" name="Rectangle 39"/>
          <p:cNvSpPr>
            <a:spLocks noChangeArrowheads="1"/>
          </p:cNvSpPr>
          <p:nvPr/>
        </p:nvSpPr>
        <p:spPr bwMode="auto">
          <a:xfrm>
            <a:off x="4561384" y="3874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72" name="Rectangle 40"/>
          <p:cNvSpPr>
            <a:spLocks noChangeArrowheads="1"/>
          </p:cNvSpPr>
          <p:nvPr/>
        </p:nvSpPr>
        <p:spPr bwMode="auto">
          <a:xfrm>
            <a:off x="5094784" y="3874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73" name="Rectangle 41"/>
          <p:cNvSpPr>
            <a:spLocks noChangeArrowheads="1"/>
          </p:cNvSpPr>
          <p:nvPr/>
        </p:nvSpPr>
        <p:spPr bwMode="auto">
          <a:xfrm>
            <a:off x="5628184" y="3874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6161584" y="3874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69675" name="Rectangle 43"/>
          <p:cNvSpPr>
            <a:spLocks noChangeArrowheads="1"/>
          </p:cNvSpPr>
          <p:nvPr/>
        </p:nvSpPr>
        <p:spPr bwMode="auto">
          <a:xfrm>
            <a:off x="5094784" y="4179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76" name="Rectangle 44"/>
          <p:cNvSpPr>
            <a:spLocks noChangeArrowheads="1"/>
          </p:cNvSpPr>
          <p:nvPr/>
        </p:nvSpPr>
        <p:spPr bwMode="auto">
          <a:xfrm>
            <a:off x="5628184" y="4179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6161584" y="4179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auto">
          <a:xfrm>
            <a:off x="5628184" y="4484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6161584" y="4484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6161584" y="4788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1360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69682" name="Text Box 50"/>
          <p:cNvSpPr txBox="1">
            <a:spLocks noChangeArrowheads="1"/>
          </p:cNvSpPr>
          <p:nvPr/>
        </p:nvSpPr>
        <p:spPr bwMode="auto">
          <a:xfrm>
            <a:off x="18943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69683" name="Text Box 51"/>
          <p:cNvSpPr txBox="1">
            <a:spLocks noChangeArrowheads="1"/>
          </p:cNvSpPr>
          <p:nvPr/>
        </p:nvSpPr>
        <p:spPr bwMode="auto">
          <a:xfrm>
            <a:off x="24277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29611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69685" name="Text Box 53"/>
          <p:cNvSpPr txBox="1">
            <a:spLocks noChangeArrowheads="1"/>
          </p:cNvSpPr>
          <p:nvPr/>
        </p:nvSpPr>
        <p:spPr bwMode="auto">
          <a:xfrm>
            <a:off x="34945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4027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69687" name="AutoShape 55"/>
          <p:cNvSpPr>
            <a:spLocks noChangeArrowheads="1"/>
          </p:cNvSpPr>
          <p:nvPr/>
        </p:nvSpPr>
        <p:spPr bwMode="auto">
          <a:xfrm>
            <a:off x="4637584" y="1664742"/>
            <a:ext cx="1981200" cy="228600"/>
          </a:xfrm>
          <a:prstGeom prst="rightArrow">
            <a:avLst>
              <a:gd name="adj1" fmla="val 50000"/>
              <a:gd name="adj2" fmla="val 216667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9694" name="Freeform 62"/>
          <p:cNvSpPr>
            <a:spLocks/>
          </p:cNvSpPr>
          <p:nvPr/>
        </p:nvSpPr>
        <p:spPr bwMode="auto">
          <a:xfrm>
            <a:off x="2986584" y="2426742"/>
            <a:ext cx="2463800" cy="304800"/>
          </a:xfrm>
          <a:custGeom>
            <a:avLst/>
            <a:gdLst/>
            <a:ahLst/>
            <a:cxnLst>
              <a:cxn ang="0">
                <a:pos x="1232" y="0"/>
              </a:cxn>
              <a:cxn ang="0">
                <a:pos x="1376" y="96"/>
              </a:cxn>
              <a:cxn ang="0">
                <a:pos x="176" y="96"/>
              </a:cxn>
              <a:cxn ang="0">
                <a:pos x="320" y="192"/>
              </a:cxn>
            </a:cxnLst>
            <a:rect l="0" t="0" r="r" b="b"/>
            <a:pathLst>
              <a:path w="1552" h="192">
                <a:moveTo>
                  <a:pt x="1232" y="0"/>
                </a:moveTo>
                <a:cubicBezTo>
                  <a:pt x="1392" y="40"/>
                  <a:pt x="1552" y="80"/>
                  <a:pt x="1376" y="96"/>
                </a:cubicBezTo>
                <a:cubicBezTo>
                  <a:pt x="1200" y="112"/>
                  <a:pt x="352" y="80"/>
                  <a:pt x="176" y="96"/>
                </a:cubicBezTo>
                <a:cubicBezTo>
                  <a:pt x="0" y="112"/>
                  <a:pt x="160" y="152"/>
                  <a:pt x="320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9695" name="Line 63"/>
          <p:cNvSpPr>
            <a:spLocks noChangeShapeType="1"/>
          </p:cNvSpPr>
          <p:nvPr/>
        </p:nvSpPr>
        <p:spPr bwMode="auto">
          <a:xfrm>
            <a:off x="3875584" y="2502942"/>
            <a:ext cx="228600" cy="228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942384" y="3112542"/>
            <a:ext cx="1295400" cy="838200"/>
            <a:chOff x="3456" y="2256"/>
            <a:chExt cx="816" cy="528"/>
          </a:xfrm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69696" name="Line 64"/>
            <p:cNvSpPr>
              <a:spLocks noChangeShapeType="1"/>
            </p:cNvSpPr>
            <p:nvPr/>
          </p:nvSpPr>
          <p:spPr bwMode="auto">
            <a:xfrm>
              <a:off x="3456" y="2256"/>
              <a:ext cx="144" cy="336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9697" name="Line 65"/>
            <p:cNvSpPr>
              <a:spLocks noChangeShapeType="1"/>
            </p:cNvSpPr>
            <p:nvPr/>
          </p:nvSpPr>
          <p:spPr bwMode="auto">
            <a:xfrm>
              <a:off x="4128" y="2448"/>
              <a:ext cx="144" cy="336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9698" name="Line 66"/>
            <p:cNvSpPr>
              <a:spLocks noChangeShapeType="1"/>
            </p:cNvSpPr>
            <p:nvPr/>
          </p:nvSpPr>
          <p:spPr bwMode="auto">
            <a:xfrm>
              <a:off x="3792" y="2256"/>
              <a:ext cx="144" cy="144"/>
            </a:xfrm>
            <a:prstGeom prst="line">
              <a:avLst/>
            </a:prstGeom>
            <a:noFill/>
            <a:ln w="38100">
              <a:noFill/>
              <a:round/>
              <a:headEnd/>
              <a:tailEnd type="triangl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69700" name="Text Box 68"/>
          <p:cNvSpPr txBox="1">
            <a:spLocks noChangeArrowheads="1"/>
          </p:cNvSpPr>
          <p:nvPr/>
        </p:nvSpPr>
        <p:spPr bwMode="auto">
          <a:xfrm>
            <a:off x="5628184" y="2121942"/>
            <a:ext cx="2060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Many possible paths</a:t>
            </a:r>
          </a:p>
        </p:txBody>
      </p:sp>
      <p:sp>
        <p:nvSpPr>
          <p:cNvPr id="69701" name="Text Box 69"/>
          <p:cNvSpPr txBox="1">
            <a:spLocks noChangeArrowheads="1"/>
          </p:cNvSpPr>
          <p:nvPr/>
        </p:nvSpPr>
        <p:spPr bwMode="auto">
          <a:xfrm>
            <a:off x="827584" y="2045742"/>
            <a:ext cx="609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00FF"/>
                </a:solidFill>
                <a:latin typeface="Gill Sans MT" pitchFamily="34" charset="0"/>
              </a:rPr>
              <a:t>Inst</a:t>
            </a:r>
            <a:r>
              <a:rPr lang="en-US" sz="1400" b="1" baseline="-25000" dirty="0" err="1">
                <a:solidFill>
                  <a:srgbClr val="0000FF"/>
                </a:solidFill>
                <a:latin typeface="Gill Sans MT" pitchFamily="34" charset="0"/>
              </a:rPr>
              <a:t>j</a:t>
            </a:r>
            <a:endParaRPr lang="en-US" sz="1400" b="1" baseline="-25000" dirty="0">
              <a:solidFill>
                <a:srgbClr val="0000FF"/>
              </a:solidFill>
              <a:latin typeface="Gill Sans MT" pitchFamily="34" charset="0"/>
            </a:endParaRPr>
          </a:p>
        </p:txBody>
      </p:sp>
      <p:sp>
        <p:nvSpPr>
          <p:cNvPr id="69702" name="Text Box 70"/>
          <p:cNvSpPr txBox="1">
            <a:spLocks noChangeArrowheads="1"/>
          </p:cNvSpPr>
          <p:nvPr/>
        </p:nvSpPr>
        <p:spPr bwMode="auto">
          <a:xfrm>
            <a:off x="827584" y="2366417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3399FF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3399FF"/>
                </a:solidFill>
                <a:latin typeface="Gill Sans MT" pitchFamily="34" charset="0"/>
              </a:rPr>
              <a:t>j+1</a:t>
            </a:r>
          </a:p>
        </p:txBody>
      </p:sp>
      <p:sp>
        <p:nvSpPr>
          <p:cNvPr id="69703" name="Text Box 71"/>
          <p:cNvSpPr txBox="1">
            <a:spLocks noChangeArrowheads="1"/>
          </p:cNvSpPr>
          <p:nvPr/>
        </p:nvSpPr>
        <p:spPr bwMode="auto">
          <a:xfrm>
            <a:off x="827584" y="26712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0066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FF0066"/>
                </a:solidFill>
                <a:latin typeface="Gill Sans MT" pitchFamily="34" charset="0"/>
              </a:rPr>
              <a:t>j+2</a:t>
            </a:r>
          </a:p>
        </p:txBody>
      </p:sp>
      <p:sp>
        <p:nvSpPr>
          <p:cNvPr id="69704" name="Text Box 72"/>
          <p:cNvSpPr txBox="1">
            <a:spLocks noChangeArrowheads="1"/>
          </p:cNvSpPr>
          <p:nvPr/>
        </p:nvSpPr>
        <p:spPr bwMode="auto">
          <a:xfrm>
            <a:off x="827584" y="29760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9933FF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9933FF"/>
                </a:solidFill>
                <a:latin typeface="Gill Sans MT" pitchFamily="34" charset="0"/>
              </a:rPr>
              <a:t>j+3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27584" y="3280817"/>
            <a:ext cx="914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9999"/>
                </a:solidFill>
                <a:latin typeface="Gill Sans MT" pitchFamily="34" charset="0"/>
              </a:rPr>
              <a:t>Inst</a:t>
            </a:r>
            <a:r>
              <a:rPr lang="en-US" sz="1400" b="1" baseline="-25000">
                <a:solidFill>
                  <a:srgbClr val="009999"/>
                </a:solidFill>
                <a:latin typeface="Gill Sans MT" pitchFamily="34" charset="0"/>
              </a:rPr>
              <a:t>j+4</a:t>
            </a:r>
          </a:p>
        </p:txBody>
      </p:sp>
      <p:sp>
        <p:nvSpPr>
          <p:cNvPr id="69706" name="Rectangle 74"/>
          <p:cNvSpPr>
            <a:spLocks noChangeArrowheads="1"/>
          </p:cNvSpPr>
          <p:nvPr/>
        </p:nvSpPr>
        <p:spPr bwMode="auto">
          <a:xfrm>
            <a:off x="1360984" y="5533480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69707" name="Rectangle 75"/>
          <p:cNvSpPr>
            <a:spLocks noChangeArrowheads="1"/>
          </p:cNvSpPr>
          <p:nvPr/>
        </p:nvSpPr>
        <p:spPr bwMode="auto">
          <a:xfrm>
            <a:off x="2351584" y="5533480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cxnSp>
        <p:nvCxnSpPr>
          <p:cNvPr id="69708" name="AutoShape 76"/>
          <p:cNvCxnSpPr>
            <a:cxnSpLocks noChangeShapeType="1"/>
            <a:stCxn id="69706" idx="3"/>
            <a:endCxn id="69707" idx="1"/>
          </p:cNvCxnSpPr>
          <p:nvPr/>
        </p:nvCxnSpPr>
        <p:spPr bwMode="auto">
          <a:xfrm>
            <a:off x="1818184" y="564778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709" name="Text Box 77"/>
          <p:cNvSpPr txBox="1">
            <a:spLocks noChangeArrowheads="1"/>
          </p:cNvSpPr>
          <p:nvPr/>
        </p:nvSpPr>
        <p:spPr bwMode="auto">
          <a:xfrm>
            <a:off x="3021509" y="5474742"/>
            <a:ext cx="3844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Requires stalling even with forwarding paths</a:t>
            </a:r>
          </a:p>
        </p:txBody>
      </p:sp>
      <p:sp>
        <p:nvSpPr>
          <p:cNvPr id="73" name="AutoShape 124"/>
          <p:cNvSpPr>
            <a:spLocks noChangeArrowheads="1"/>
          </p:cNvSpPr>
          <p:nvPr/>
        </p:nvSpPr>
        <p:spPr bwMode="auto">
          <a:xfrm>
            <a:off x="522784" y="2694417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16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0" grpId="0"/>
      <p:bldP spid="69706" grpId="0" animBg="1"/>
      <p:bldP spid="69707" grpId="0" animBg="1"/>
      <p:bldP spid="697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5"/>
          <p:cNvSpPr>
            <a:spLocks/>
          </p:cNvSpPr>
          <p:nvPr/>
        </p:nvSpPr>
        <p:spPr bwMode="auto">
          <a:xfrm>
            <a:off x="5181600" y="5963564"/>
            <a:ext cx="2918792" cy="27184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488" y="144"/>
              </a:cxn>
            </a:cxnLst>
            <a:rect l="0" t="0" r="r" b="b"/>
            <a:pathLst>
              <a:path w="1488" h="144">
                <a:moveTo>
                  <a:pt x="0" y="0"/>
                </a:moveTo>
                <a:lnTo>
                  <a:pt x="0" y="144"/>
                </a:lnTo>
                <a:lnTo>
                  <a:pt x="1488" y="144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Option 2: Forwarding Paths (2/3)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687" name="Freeform 31"/>
          <p:cNvSpPr>
            <a:spLocks/>
          </p:cNvSpPr>
          <p:nvPr/>
        </p:nvSpPr>
        <p:spPr bwMode="auto">
          <a:xfrm>
            <a:off x="6093644" y="1830859"/>
            <a:ext cx="1862732" cy="4268630"/>
          </a:xfrm>
          <a:custGeom>
            <a:avLst/>
            <a:gdLst/>
            <a:ahLst/>
            <a:cxnLst>
              <a:cxn ang="0">
                <a:pos x="672" y="1248"/>
              </a:cxn>
              <a:cxn ang="0">
                <a:pos x="672" y="0"/>
              </a:cxn>
              <a:cxn ang="0">
                <a:pos x="0" y="0"/>
              </a:cxn>
            </a:cxnLst>
            <a:rect l="0" t="0" r="r" b="b"/>
            <a:pathLst>
              <a:path w="672" h="1248">
                <a:moveTo>
                  <a:pt x="672" y="1248"/>
                </a:move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90" name="Freeform 34"/>
          <p:cNvSpPr>
            <a:spLocks/>
          </p:cNvSpPr>
          <p:nvPr/>
        </p:nvSpPr>
        <p:spPr bwMode="auto">
          <a:xfrm>
            <a:off x="6099448" y="1559011"/>
            <a:ext cx="2000944" cy="4676402"/>
          </a:xfrm>
          <a:custGeom>
            <a:avLst/>
            <a:gdLst/>
            <a:ahLst/>
            <a:cxnLst>
              <a:cxn ang="0">
                <a:pos x="672" y="1248"/>
              </a:cxn>
              <a:cxn ang="0">
                <a:pos x="672" y="0"/>
              </a:cxn>
              <a:cxn ang="0">
                <a:pos x="0" y="0"/>
              </a:cxn>
            </a:cxnLst>
            <a:rect l="0" t="0" r="r" b="b"/>
            <a:pathLst>
              <a:path w="672" h="1248">
                <a:moveTo>
                  <a:pt x="672" y="1248"/>
                </a:move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4419600" y="4209535"/>
            <a:ext cx="1600200" cy="40777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4419600" y="4941168"/>
            <a:ext cx="1600200" cy="407773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505200" y="4277497"/>
            <a:ext cx="609600" cy="271849"/>
            <a:chOff x="1488" y="2976"/>
            <a:chExt cx="384" cy="192"/>
          </a:xfrm>
        </p:grpSpPr>
        <p:sp>
          <p:nvSpPr>
            <p:cNvPr id="70722" name="Rectangle 66"/>
            <p:cNvSpPr>
              <a:spLocks noChangeArrowheads="1"/>
            </p:cNvSpPr>
            <p:nvPr/>
          </p:nvSpPr>
          <p:spPr bwMode="auto">
            <a:xfrm>
              <a:off x="1488" y="2976"/>
              <a:ext cx="384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0723" name="Freeform 67"/>
            <p:cNvSpPr>
              <a:spLocks/>
            </p:cNvSpPr>
            <p:nvPr/>
          </p:nvSpPr>
          <p:spPr bwMode="auto">
            <a:xfrm>
              <a:off x="1488" y="3024"/>
              <a:ext cx="9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0726" name="Freeform 70"/>
          <p:cNvSpPr>
            <a:spLocks/>
          </p:cNvSpPr>
          <p:nvPr/>
        </p:nvSpPr>
        <p:spPr bwMode="auto">
          <a:xfrm>
            <a:off x="3352800" y="2170670"/>
            <a:ext cx="457200" cy="2106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1536"/>
              </a:cxn>
            </a:cxnLst>
            <a:rect l="0" t="0" r="r" b="b"/>
            <a:pathLst>
              <a:path w="288" h="1536">
                <a:moveTo>
                  <a:pt x="0" y="0"/>
                </a:moveTo>
                <a:lnTo>
                  <a:pt x="288" y="0"/>
                </a:lnTo>
                <a:lnTo>
                  <a:pt x="288" y="15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505200" y="4941168"/>
            <a:ext cx="609600" cy="271849"/>
            <a:chOff x="1488" y="2976"/>
            <a:chExt cx="384" cy="192"/>
          </a:xfrm>
        </p:grpSpPr>
        <p:sp>
          <p:nvSpPr>
            <p:cNvPr id="70728" name="Rectangle 72"/>
            <p:cNvSpPr>
              <a:spLocks noChangeArrowheads="1"/>
            </p:cNvSpPr>
            <p:nvPr/>
          </p:nvSpPr>
          <p:spPr bwMode="auto">
            <a:xfrm>
              <a:off x="1488" y="2976"/>
              <a:ext cx="384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0729" name="Freeform 73"/>
            <p:cNvSpPr>
              <a:spLocks/>
            </p:cNvSpPr>
            <p:nvPr/>
          </p:nvSpPr>
          <p:spPr bwMode="auto">
            <a:xfrm>
              <a:off x="1488" y="3024"/>
              <a:ext cx="9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0730" name="Line 74"/>
          <p:cNvSpPr>
            <a:spLocks noChangeShapeType="1"/>
          </p:cNvSpPr>
          <p:nvPr/>
        </p:nvSpPr>
        <p:spPr bwMode="auto">
          <a:xfrm>
            <a:off x="3810000" y="4549347"/>
            <a:ext cx="0" cy="39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2" name="Rectangle 193"/>
          <p:cNvSpPr>
            <a:spLocks noChangeArrowheads="1"/>
          </p:cNvSpPr>
          <p:nvPr/>
        </p:nvSpPr>
        <p:spPr bwMode="auto">
          <a:xfrm>
            <a:off x="4421957" y="5648020"/>
            <a:ext cx="1597843" cy="40777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grpSp>
        <p:nvGrpSpPr>
          <p:cNvPr id="67" name="Group 71"/>
          <p:cNvGrpSpPr>
            <a:grpSpLocks/>
          </p:cNvGrpSpPr>
          <p:nvPr/>
        </p:nvGrpSpPr>
        <p:grpSpPr bwMode="auto">
          <a:xfrm>
            <a:off x="3505200" y="5607571"/>
            <a:ext cx="609600" cy="271849"/>
            <a:chOff x="1488" y="2976"/>
            <a:chExt cx="384" cy="192"/>
          </a:xfrm>
        </p:grpSpPr>
        <p:sp>
          <p:nvSpPr>
            <p:cNvPr id="68" name="Rectangle 72"/>
            <p:cNvSpPr>
              <a:spLocks noChangeArrowheads="1"/>
            </p:cNvSpPr>
            <p:nvPr/>
          </p:nvSpPr>
          <p:spPr bwMode="auto">
            <a:xfrm>
              <a:off x="1488" y="2976"/>
              <a:ext cx="384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auto">
            <a:xfrm>
              <a:off x="1488" y="3024"/>
              <a:ext cx="9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0" name="Line 74"/>
          <p:cNvSpPr>
            <a:spLocks noChangeShapeType="1"/>
          </p:cNvSpPr>
          <p:nvPr/>
        </p:nvSpPr>
        <p:spPr bwMode="auto">
          <a:xfrm>
            <a:off x="3810000" y="5215750"/>
            <a:ext cx="0" cy="39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" name="Freeform 76"/>
          <p:cNvSpPr>
            <a:spLocks/>
          </p:cNvSpPr>
          <p:nvPr/>
        </p:nvSpPr>
        <p:spPr bwMode="auto">
          <a:xfrm>
            <a:off x="3810000" y="5895603"/>
            <a:ext cx="4146376" cy="2137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48" y="96"/>
              </a:cxn>
            </a:cxnLst>
            <a:rect l="0" t="0" r="r" b="b"/>
            <a:pathLst>
              <a:path w="2448" h="96">
                <a:moveTo>
                  <a:pt x="0" y="0"/>
                </a:moveTo>
                <a:lnTo>
                  <a:pt x="0" y="96"/>
                </a:lnTo>
                <a:lnTo>
                  <a:pt x="244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1676400" y="1355124"/>
            <a:ext cx="533400" cy="95147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3203848" y="149104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3352800" y="1219200"/>
            <a:ext cx="532197" cy="30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src1</a:t>
            </a: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3203848" y="183085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3352800" y="1559011"/>
            <a:ext cx="532197" cy="30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src2</a:t>
            </a:r>
          </a:p>
        </p:txBody>
      </p: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3352800" y="1870504"/>
            <a:ext cx="533400" cy="30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dest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819400" y="1355124"/>
            <a:ext cx="533400" cy="95147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4955800" y="1966784"/>
            <a:ext cx="0" cy="226480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5489200" y="1870505"/>
            <a:ext cx="0" cy="23610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4499248" y="1355124"/>
            <a:ext cx="1600200" cy="611659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9900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Register File</a:t>
            </a:r>
          </a:p>
        </p:txBody>
      </p:sp>
      <p:sp>
        <p:nvSpPr>
          <p:cNvPr id="45" name="Line 77"/>
          <p:cNvSpPr>
            <a:spLocks noChangeShapeType="1"/>
          </p:cNvSpPr>
          <p:nvPr/>
        </p:nvSpPr>
        <p:spPr bwMode="auto">
          <a:xfrm>
            <a:off x="5181600" y="4617309"/>
            <a:ext cx="0" cy="3238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6" name="Line 77"/>
          <p:cNvSpPr>
            <a:spLocks noChangeShapeType="1"/>
          </p:cNvSpPr>
          <p:nvPr/>
        </p:nvSpPr>
        <p:spPr bwMode="auto">
          <a:xfrm>
            <a:off x="5181600" y="5324160"/>
            <a:ext cx="0" cy="3238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8278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43"/>
          <p:cNvSpPr>
            <a:spLocks noChangeShapeType="1"/>
          </p:cNvSpPr>
          <p:nvPr/>
        </p:nvSpPr>
        <p:spPr bwMode="auto">
          <a:xfrm>
            <a:off x="5410200" y="3310825"/>
            <a:ext cx="0" cy="61053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8" name="Freeform 65"/>
          <p:cNvSpPr>
            <a:spLocks/>
          </p:cNvSpPr>
          <p:nvPr/>
        </p:nvSpPr>
        <p:spPr bwMode="auto">
          <a:xfrm>
            <a:off x="5181600" y="5301208"/>
            <a:ext cx="2667000" cy="1998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488" y="144"/>
              </a:cxn>
            </a:cxnLst>
            <a:rect l="0" t="0" r="r" b="b"/>
            <a:pathLst>
              <a:path w="1488" h="144">
                <a:moveTo>
                  <a:pt x="0" y="0"/>
                </a:moveTo>
                <a:lnTo>
                  <a:pt x="0" y="144"/>
                </a:lnTo>
                <a:lnTo>
                  <a:pt x="1488" y="144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4267200" y="1491049"/>
            <a:ext cx="2057400" cy="14000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1536" y="432"/>
              </a:cxn>
            </a:cxnLst>
            <a:rect l="0" t="0" r="r" b="b"/>
            <a:pathLst>
              <a:path w="1536" h="432">
                <a:moveTo>
                  <a:pt x="0" y="0"/>
                </a:moveTo>
                <a:lnTo>
                  <a:pt x="0" y="432"/>
                </a:lnTo>
                <a:lnTo>
                  <a:pt x="153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2" name="Freeform 23"/>
          <p:cNvSpPr>
            <a:spLocks/>
          </p:cNvSpPr>
          <p:nvPr/>
        </p:nvSpPr>
        <p:spPr bwMode="auto">
          <a:xfrm>
            <a:off x="4038600" y="1830859"/>
            <a:ext cx="2590800" cy="12919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1536" y="432"/>
              </a:cxn>
            </a:cxnLst>
            <a:rect l="0" t="0" r="r" b="b"/>
            <a:pathLst>
              <a:path w="1536" h="432">
                <a:moveTo>
                  <a:pt x="0" y="0"/>
                </a:moveTo>
                <a:lnTo>
                  <a:pt x="0" y="432"/>
                </a:lnTo>
                <a:lnTo>
                  <a:pt x="153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3" name="Line 58"/>
          <p:cNvSpPr>
            <a:spLocks noChangeShapeType="1"/>
          </p:cNvSpPr>
          <p:nvPr/>
        </p:nvSpPr>
        <p:spPr bwMode="auto">
          <a:xfrm>
            <a:off x="7543800" y="3412580"/>
            <a:ext cx="0" cy="136269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4" name="Freeform 60"/>
          <p:cNvSpPr>
            <a:spLocks/>
          </p:cNvSpPr>
          <p:nvPr/>
        </p:nvSpPr>
        <p:spPr bwMode="auto">
          <a:xfrm>
            <a:off x="6629400" y="3565212"/>
            <a:ext cx="762000" cy="1155886"/>
          </a:xfrm>
          <a:custGeom>
            <a:avLst/>
            <a:gdLst/>
            <a:ahLst/>
            <a:cxnLst>
              <a:cxn ang="0">
                <a:pos x="480" y="240"/>
              </a:cxn>
              <a:cxn ang="0">
                <a:pos x="480" y="0"/>
              </a:cxn>
              <a:cxn ang="0">
                <a:pos x="0" y="0"/>
              </a:cxn>
            </a:cxnLst>
            <a:rect l="0" t="0" r="r" b="b"/>
            <a:pathLst>
              <a:path w="480" h="240">
                <a:moveTo>
                  <a:pt x="480" y="240"/>
                </a:move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6" name="Freeform 64"/>
          <p:cNvSpPr>
            <a:spLocks/>
          </p:cNvSpPr>
          <p:nvPr/>
        </p:nvSpPr>
        <p:spPr bwMode="auto">
          <a:xfrm>
            <a:off x="5181600" y="4617308"/>
            <a:ext cx="2362200" cy="16999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488" y="144"/>
              </a:cxn>
            </a:cxnLst>
            <a:rect l="0" t="0" r="r" b="b"/>
            <a:pathLst>
              <a:path w="1488" h="144">
                <a:moveTo>
                  <a:pt x="0" y="0"/>
                </a:moveTo>
                <a:lnTo>
                  <a:pt x="0" y="144"/>
                </a:lnTo>
                <a:lnTo>
                  <a:pt x="1488" y="144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7" name="Line 75"/>
          <p:cNvSpPr>
            <a:spLocks noChangeShapeType="1"/>
          </p:cNvSpPr>
          <p:nvPr/>
        </p:nvSpPr>
        <p:spPr bwMode="auto">
          <a:xfrm flipH="1">
            <a:off x="3810000" y="4725144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8" name="Freeform 76"/>
          <p:cNvSpPr>
            <a:spLocks/>
          </p:cNvSpPr>
          <p:nvPr/>
        </p:nvSpPr>
        <p:spPr bwMode="auto">
          <a:xfrm>
            <a:off x="3810000" y="5229200"/>
            <a:ext cx="3886200" cy="2038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48" y="96"/>
              </a:cxn>
            </a:cxnLst>
            <a:rect l="0" t="0" r="r" b="b"/>
            <a:pathLst>
              <a:path w="2448" h="96">
                <a:moveTo>
                  <a:pt x="0" y="0"/>
                </a:moveTo>
                <a:lnTo>
                  <a:pt x="0" y="96"/>
                </a:lnTo>
                <a:lnTo>
                  <a:pt x="244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7848600" y="2743200"/>
            <a:ext cx="0" cy="27578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5" name="Freeform 60"/>
          <p:cNvSpPr>
            <a:spLocks/>
          </p:cNvSpPr>
          <p:nvPr/>
        </p:nvSpPr>
        <p:spPr bwMode="auto">
          <a:xfrm>
            <a:off x="6629400" y="2891085"/>
            <a:ext cx="1073989" cy="2546047"/>
          </a:xfrm>
          <a:custGeom>
            <a:avLst/>
            <a:gdLst/>
            <a:ahLst/>
            <a:cxnLst>
              <a:cxn ang="0">
                <a:pos x="480" y="240"/>
              </a:cxn>
              <a:cxn ang="0">
                <a:pos x="480" y="0"/>
              </a:cxn>
              <a:cxn ang="0">
                <a:pos x="0" y="0"/>
              </a:cxn>
            </a:cxnLst>
            <a:rect l="0" t="0" r="r" b="b"/>
            <a:pathLst>
              <a:path w="480" h="240">
                <a:moveTo>
                  <a:pt x="480" y="240"/>
                </a:move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5181600" y="5963564"/>
            <a:ext cx="2918792" cy="27184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488" y="144"/>
              </a:cxn>
            </a:cxnLst>
            <a:rect l="0" t="0" r="r" b="b"/>
            <a:pathLst>
              <a:path w="1488" h="144">
                <a:moveTo>
                  <a:pt x="0" y="0"/>
                </a:moveTo>
                <a:lnTo>
                  <a:pt x="0" y="144"/>
                </a:lnTo>
                <a:lnTo>
                  <a:pt x="1488" y="144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Option 2: Forwarding Paths (3/3)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667" name="AutoShape 11"/>
          <p:cNvSpPr>
            <a:spLocks noChangeArrowheads="1"/>
          </p:cNvSpPr>
          <p:nvPr/>
        </p:nvSpPr>
        <p:spPr bwMode="auto">
          <a:xfrm>
            <a:off x="508535" y="3043718"/>
            <a:ext cx="2747566" cy="918678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Deeper pipelines in general require additional forwarding paths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1676400" y="1355124"/>
            <a:ext cx="533400" cy="95147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4499248" y="1355124"/>
            <a:ext cx="1600200" cy="611659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9900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Register File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3203848" y="149104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352800" y="1219200"/>
            <a:ext cx="532197" cy="30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src1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203848" y="183085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3352800" y="1559011"/>
            <a:ext cx="532197" cy="30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src2</a:t>
            </a:r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4724400" y="1966785"/>
            <a:ext cx="0" cy="3769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5257800" y="1966784"/>
            <a:ext cx="0" cy="63130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87" name="Freeform 31"/>
          <p:cNvSpPr>
            <a:spLocks/>
          </p:cNvSpPr>
          <p:nvPr/>
        </p:nvSpPr>
        <p:spPr bwMode="auto">
          <a:xfrm>
            <a:off x="6099448" y="1830859"/>
            <a:ext cx="1856928" cy="4268630"/>
          </a:xfrm>
          <a:custGeom>
            <a:avLst/>
            <a:gdLst/>
            <a:ahLst/>
            <a:cxnLst>
              <a:cxn ang="0">
                <a:pos x="672" y="1248"/>
              </a:cxn>
              <a:cxn ang="0">
                <a:pos x="672" y="0"/>
              </a:cxn>
              <a:cxn ang="0">
                <a:pos x="0" y="0"/>
              </a:cxn>
            </a:cxnLst>
            <a:rect l="0" t="0" r="r" b="b"/>
            <a:pathLst>
              <a:path w="672" h="1248">
                <a:moveTo>
                  <a:pt x="672" y="1248"/>
                </a:move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90" name="Freeform 34"/>
          <p:cNvSpPr>
            <a:spLocks/>
          </p:cNvSpPr>
          <p:nvPr/>
        </p:nvSpPr>
        <p:spPr bwMode="auto">
          <a:xfrm>
            <a:off x="6099448" y="1559011"/>
            <a:ext cx="2000944" cy="4676402"/>
          </a:xfrm>
          <a:custGeom>
            <a:avLst/>
            <a:gdLst/>
            <a:ahLst/>
            <a:cxnLst>
              <a:cxn ang="0">
                <a:pos x="672" y="1248"/>
              </a:cxn>
              <a:cxn ang="0">
                <a:pos x="672" y="0"/>
              </a:cxn>
              <a:cxn ang="0">
                <a:pos x="0" y="0"/>
              </a:cxn>
            </a:cxnLst>
            <a:rect l="0" t="0" r="r" b="b"/>
            <a:pathLst>
              <a:path w="672" h="1248">
                <a:moveTo>
                  <a:pt x="672" y="1248"/>
                </a:moveTo>
                <a:lnTo>
                  <a:pt x="672" y="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4419600" y="4209535"/>
            <a:ext cx="1600200" cy="40777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4419600" y="4941168"/>
            <a:ext cx="1600200" cy="407773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0719" name="Text Box 63"/>
          <p:cNvSpPr txBox="1">
            <a:spLocks noChangeArrowheads="1"/>
          </p:cNvSpPr>
          <p:nvPr/>
        </p:nvSpPr>
        <p:spPr bwMode="auto">
          <a:xfrm>
            <a:off x="3352800" y="1870504"/>
            <a:ext cx="533400" cy="30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dest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505200" y="4277497"/>
            <a:ext cx="609600" cy="271849"/>
            <a:chOff x="1488" y="2976"/>
            <a:chExt cx="384" cy="192"/>
          </a:xfrm>
        </p:grpSpPr>
        <p:sp>
          <p:nvSpPr>
            <p:cNvPr id="70722" name="Rectangle 66"/>
            <p:cNvSpPr>
              <a:spLocks noChangeArrowheads="1"/>
            </p:cNvSpPr>
            <p:nvPr/>
          </p:nvSpPr>
          <p:spPr bwMode="auto">
            <a:xfrm>
              <a:off x="1488" y="2976"/>
              <a:ext cx="384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0723" name="Freeform 67"/>
            <p:cNvSpPr>
              <a:spLocks/>
            </p:cNvSpPr>
            <p:nvPr/>
          </p:nvSpPr>
          <p:spPr bwMode="auto">
            <a:xfrm>
              <a:off x="1488" y="3024"/>
              <a:ext cx="9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109" name="AutoShape 20"/>
          <p:cNvSpPr>
            <a:spLocks noChangeArrowheads="1"/>
          </p:cNvSpPr>
          <p:nvPr/>
        </p:nvSpPr>
        <p:spPr bwMode="auto">
          <a:xfrm>
            <a:off x="6324600" y="2776610"/>
            <a:ext cx="304800" cy="22895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110" name="AutoShape 21"/>
          <p:cNvSpPr>
            <a:spLocks noChangeArrowheads="1"/>
          </p:cNvSpPr>
          <p:nvPr/>
        </p:nvSpPr>
        <p:spPr bwMode="auto">
          <a:xfrm>
            <a:off x="6629400" y="3008288"/>
            <a:ext cx="304800" cy="22895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113" name="AutoShape 24"/>
          <p:cNvSpPr>
            <a:spLocks noChangeArrowheads="1"/>
          </p:cNvSpPr>
          <p:nvPr/>
        </p:nvSpPr>
        <p:spPr bwMode="auto">
          <a:xfrm>
            <a:off x="4648200" y="3005559"/>
            <a:ext cx="457200" cy="10175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4" name="AutoShape 27"/>
          <p:cNvSpPr>
            <a:spLocks noChangeArrowheads="1"/>
          </p:cNvSpPr>
          <p:nvPr/>
        </p:nvSpPr>
        <p:spPr bwMode="auto">
          <a:xfrm>
            <a:off x="5181600" y="3259947"/>
            <a:ext cx="457200" cy="10175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6" name="Line 33"/>
          <p:cNvSpPr>
            <a:spLocks noChangeShapeType="1"/>
          </p:cNvSpPr>
          <p:nvPr/>
        </p:nvSpPr>
        <p:spPr bwMode="auto">
          <a:xfrm flipH="1">
            <a:off x="6934200" y="3115061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7" name="Freeform 35"/>
          <p:cNvSpPr>
            <a:spLocks/>
          </p:cNvSpPr>
          <p:nvPr/>
        </p:nvSpPr>
        <p:spPr bwMode="auto">
          <a:xfrm>
            <a:off x="4953000" y="2743200"/>
            <a:ext cx="2895600" cy="262359"/>
          </a:xfrm>
          <a:custGeom>
            <a:avLst/>
            <a:gdLst/>
            <a:ahLst/>
            <a:cxnLst>
              <a:cxn ang="0">
                <a:pos x="1776" y="0"/>
              </a:cxn>
              <a:cxn ang="0">
                <a:pos x="0" y="0"/>
              </a:cxn>
              <a:cxn ang="0">
                <a:pos x="0" y="288"/>
              </a:cxn>
            </a:cxnLst>
            <a:rect l="0" t="0" r="r" b="b"/>
            <a:pathLst>
              <a:path w="1776" h="288">
                <a:moveTo>
                  <a:pt x="1776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8" name="Line 42"/>
          <p:cNvSpPr>
            <a:spLocks noChangeShapeType="1"/>
          </p:cNvSpPr>
          <p:nvPr/>
        </p:nvSpPr>
        <p:spPr bwMode="auto">
          <a:xfrm>
            <a:off x="4876800" y="3107314"/>
            <a:ext cx="0" cy="55965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0" name="Line 44"/>
          <p:cNvSpPr>
            <a:spLocks noChangeShapeType="1"/>
          </p:cNvSpPr>
          <p:nvPr/>
        </p:nvSpPr>
        <p:spPr bwMode="auto">
          <a:xfrm>
            <a:off x="5486400" y="2743200"/>
            <a:ext cx="0" cy="5167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1" name="AutoShape 45"/>
          <p:cNvSpPr>
            <a:spLocks noChangeArrowheads="1"/>
          </p:cNvSpPr>
          <p:nvPr/>
        </p:nvSpPr>
        <p:spPr bwMode="auto">
          <a:xfrm>
            <a:off x="4724400" y="3666967"/>
            <a:ext cx="457200" cy="10175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2" name="AutoShape 46"/>
          <p:cNvSpPr>
            <a:spLocks noChangeArrowheads="1"/>
          </p:cNvSpPr>
          <p:nvPr/>
        </p:nvSpPr>
        <p:spPr bwMode="auto">
          <a:xfrm>
            <a:off x="5257800" y="3921354"/>
            <a:ext cx="457200" cy="10175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3" name="AutoShape 47"/>
          <p:cNvSpPr>
            <a:spLocks noChangeArrowheads="1"/>
          </p:cNvSpPr>
          <p:nvPr/>
        </p:nvSpPr>
        <p:spPr bwMode="auto">
          <a:xfrm>
            <a:off x="6324600" y="3438018"/>
            <a:ext cx="304800" cy="22895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124" name="AutoShape 48"/>
          <p:cNvSpPr>
            <a:spLocks noChangeArrowheads="1"/>
          </p:cNvSpPr>
          <p:nvPr/>
        </p:nvSpPr>
        <p:spPr bwMode="auto">
          <a:xfrm>
            <a:off x="6629400" y="3692405"/>
            <a:ext cx="304800" cy="22895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cxnSp>
        <p:nvCxnSpPr>
          <p:cNvPr id="125" name="AutoShape 49"/>
          <p:cNvCxnSpPr>
            <a:cxnSpLocks noChangeShapeType="1"/>
            <a:endCxn id="113" idx="0"/>
          </p:cNvCxnSpPr>
          <p:nvPr/>
        </p:nvCxnSpPr>
        <p:spPr bwMode="auto">
          <a:xfrm rot="5400000">
            <a:off x="5737186" y="2316623"/>
            <a:ext cx="50877" cy="1428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6" name="AutoShape 50"/>
          <p:cNvCxnSpPr>
            <a:cxnSpLocks noChangeShapeType="1"/>
            <a:stCxn id="110" idx="4"/>
            <a:endCxn id="114" idx="0"/>
          </p:cNvCxnSpPr>
          <p:nvPr/>
        </p:nvCxnSpPr>
        <p:spPr bwMode="auto">
          <a:xfrm rot="5400000">
            <a:off x="6144932" y="2673956"/>
            <a:ext cx="73587" cy="1200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7" name="Freeform 51"/>
          <p:cNvSpPr>
            <a:spLocks/>
          </p:cNvSpPr>
          <p:nvPr/>
        </p:nvSpPr>
        <p:spPr bwMode="auto">
          <a:xfrm>
            <a:off x="4267200" y="2852927"/>
            <a:ext cx="2057400" cy="7122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1536" y="432"/>
              </a:cxn>
            </a:cxnLst>
            <a:rect l="0" t="0" r="r" b="b"/>
            <a:pathLst>
              <a:path w="1536" h="432">
                <a:moveTo>
                  <a:pt x="0" y="0"/>
                </a:moveTo>
                <a:lnTo>
                  <a:pt x="0" y="432"/>
                </a:lnTo>
                <a:lnTo>
                  <a:pt x="153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8" name="Freeform 52"/>
          <p:cNvSpPr>
            <a:spLocks/>
          </p:cNvSpPr>
          <p:nvPr/>
        </p:nvSpPr>
        <p:spPr bwMode="auto">
          <a:xfrm>
            <a:off x="4038600" y="1830860"/>
            <a:ext cx="2590800" cy="19887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1536" y="432"/>
              </a:cxn>
            </a:cxnLst>
            <a:rect l="0" t="0" r="r" b="b"/>
            <a:pathLst>
              <a:path w="1536" h="432">
                <a:moveTo>
                  <a:pt x="0" y="0"/>
                </a:moveTo>
                <a:lnTo>
                  <a:pt x="0" y="432"/>
                </a:lnTo>
                <a:lnTo>
                  <a:pt x="153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9" name="Freeform 53"/>
          <p:cNvSpPr>
            <a:spLocks/>
          </p:cNvSpPr>
          <p:nvPr/>
        </p:nvSpPr>
        <p:spPr bwMode="auto">
          <a:xfrm>
            <a:off x="5029200" y="3412580"/>
            <a:ext cx="2514600" cy="254388"/>
          </a:xfrm>
          <a:custGeom>
            <a:avLst/>
            <a:gdLst/>
            <a:ahLst/>
            <a:cxnLst>
              <a:cxn ang="0">
                <a:pos x="1776" y="0"/>
              </a:cxn>
              <a:cxn ang="0">
                <a:pos x="0" y="0"/>
              </a:cxn>
              <a:cxn ang="0">
                <a:pos x="0" y="288"/>
              </a:cxn>
            </a:cxnLst>
            <a:rect l="0" t="0" r="r" b="b"/>
            <a:pathLst>
              <a:path w="1776" h="288">
                <a:moveTo>
                  <a:pt x="1776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130" name="AutoShape 54"/>
          <p:cNvCxnSpPr>
            <a:cxnSpLocks noChangeShapeType="1"/>
            <a:endCxn id="121" idx="0"/>
          </p:cNvCxnSpPr>
          <p:nvPr/>
        </p:nvCxnSpPr>
        <p:spPr bwMode="auto">
          <a:xfrm rot="5400000">
            <a:off x="5775286" y="3016130"/>
            <a:ext cx="50877" cy="1352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1" name="AutoShape 55"/>
          <p:cNvCxnSpPr>
            <a:cxnSpLocks noChangeShapeType="1"/>
            <a:stCxn id="124" idx="4"/>
            <a:endCxn id="122" idx="0"/>
          </p:cNvCxnSpPr>
          <p:nvPr/>
        </p:nvCxnSpPr>
        <p:spPr bwMode="auto">
          <a:xfrm rot="5400000">
            <a:off x="6194387" y="3384818"/>
            <a:ext cx="50877" cy="1123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2" name="Line 57"/>
          <p:cNvSpPr>
            <a:spLocks noChangeShapeType="1"/>
          </p:cNvSpPr>
          <p:nvPr/>
        </p:nvSpPr>
        <p:spPr bwMode="auto">
          <a:xfrm>
            <a:off x="5562600" y="3412580"/>
            <a:ext cx="0" cy="5087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5" name="Line 62"/>
          <p:cNvSpPr>
            <a:spLocks noChangeShapeType="1"/>
          </p:cNvSpPr>
          <p:nvPr/>
        </p:nvSpPr>
        <p:spPr bwMode="auto">
          <a:xfrm flipH="1">
            <a:off x="6934200" y="38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39" name="Line 77"/>
          <p:cNvSpPr>
            <a:spLocks noChangeShapeType="1"/>
          </p:cNvSpPr>
          <p:nvPr/>
        </p:nvSpPr>
        <p:spPr bwMode="auto">
          <a:xfrm>
            <a:off x="4953000" y="3768722"/>
            <a:ext cx="0" cy="45789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40" name="Line 78"/>
          <p:cNvSpPr>
            <a:spLocks noChangeShapeType="1"/>
          </p:cNvSpPr>
          <p:nvPr/>
        </p:nvSpPr>
        <p:spPr bwMode="auto">
          <a:xfrm>
            <a:off x="5486400" y="4023109"/>
            <a:ext cx="0" cy="20351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726" name="Freeform 70"/>
          <p:cNvSpPr>
            <a:spLocks/>
          </p:cNvSpPr>
          <p:nvPr/>
        </p:nvSpPr>
        <p:spPr bwMode="auto">
          <a:xfrm>
            <a:off x="3352800" y="2170670"/>
            <a:ext cx="457200" cy="2106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1536"/>
              </a:cxn>
            </a:cxnLst>
            <a:rect l="0" t="0" r="r" b="b"/>
            <a:pathLst>
              <a:path w="288" h="1536">
                <a:moveTo>
                  <a:pt x="0" y="0"/>
                </a:moveTo>
                <a:lnTo>
                  <a:pt x="288" y="0"/>
                </a:lnTo>
                <a:lnTo>
                  <a:pt x="288" y="15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505200" y="4941168"/>
            <a:ext cx="609600" cy="271849"/>
            <a:chOff x="1488" y="2976"/>
            <a:chExt cx="384" cy="192"/>
          </a:xfrm>
        </p:grpSpPr>
        <p:sp>
          <p:nvSpPr>
            <p:cNvPr id="70728" name="Rectangle 72"/>
            <p:cNvSpPr>
              <a:spLocks noChangeArrowheads="1"/>
            </p:cNvSpPr>
            <p:nvPr/>
          </p:nvSpPr>
          <p:spPr bwMode="auto">
            <a:xfrm>
              <a:off x="1488" y="2976"/>
              <a:ext cx="384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0729" name="Freeform 73"/>
            <p:cNvSpPr>
              <a:spLocks/>
            </p:cNvSpPr>
            <p:nvPr/>
          </p:nvSpPr>
          <p:spPr bwMode="auto">
            <a:xfrm>
              <a:off x="1488" y="3024"/>
              <a:ext cx="9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0730" name="Line 74"/>
          <p:cNvSpPr>
            <a:spLocks noChangeShapeType="1"/>
          </p:cNvSpPr>
          <p:nvPr/>
        </p:nvSpPr>
        <p:spPr bwMode="auto">
          <a:xfrm>
            <a:off x="3810000" y="4549347"/>
            <a:ext cx="0" cy="39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2" name="Rectangle 193"/>
          <p:cNvSpPr>
            <a:spLocks noChangeArrowheads="1"/>
          </p:cNvSpPr>
          <p:nvPr/>
        </p:nvSpPr>
        <p:spPr bwMode="auto">
          <a:xfrm>
            <a:off x="4421957" y="5648020"/>
            <a:ext cx="1597843" cy="40777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grpSp>
        <p:nvGrpSpPr>
          <p:cNvPr id="67" name="Group 71"/>
          <p:cNvGrpSpPr>
            <a:grpSpLocks/>
          </p:cNvGrpSpPr>
          <p:nvPr/>
        </p:nvGrpSpPr>
        <p:grpSpPr bwMode="auto">
          <a:xfrm>
            <a:off x="3505200" y="5607571"/>
            <a:ext cx="609600" cy="271849"/>
            <a:chOff x="1488" y="2976"/>
            <a:chExt cx="384" cy="192"/>
          </a:xfrm>
        </p:grpSpPr>
        <p:sp>
          <p:nvSpPr>
            <p:cNvPr id="68" name="Rectangle 72"/>
            <p:cNvSpPr>
              <a:spLocks noChangeArrowheads="1"/>
            </p:cNvSpPr>
            <p:nvPr/>
          </p:nvSpPr>
          <p:spPr bwMode="auto">
            <a:xfrm>
              <a:off x="1488" y="2976"/>
              <a:ext cx="384" cy="19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auto">
            <a:xfrm>
              <a:off x="1488" y="3024"/>
              <a:ext cx="9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0" name="Line 74"/>
          <p:cNvSpPr>
            <a:spLocks noChangeShapeType="1"/>
          </p:cNvSpPr>
          <p:nvPr/>
        </p:nvSpPr>
        <p:spPr bwMode="auto">
          <a:xfrm>
            <a:off x="3810000" y="5215750"/>
            <a:ext cx="0" cy="39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" name="Freeform 76"/>
          <p:cNvSpPr>
            <a:spLocks/>
          </p:cNvSpPr>
          <p:nvPr/>
        </p:nvSpPr>
        <p:spPr bwMode="auto">
          <a:xfrm>
            <a:off x="3810000" y="5895603"/>
            <a:ext cx="4146376" cy="2175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48" y="96"/>
              </a:cxn>
            </a:cxnLst>
            <a:rect l="0" t="0" r="r" b="b"/>
            <a:pathLst>
              <a:path w="2448" h="96">
                <a:moveTo>
                  <a:pt x="0" y="0"/>
                </a:moveTo>
                <a:lnTo>
                  <a:pt x="0" y="96"/>
                </a:lnTo>
                <a:lnTo>
                  <a:pt x="244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2" name="Freeform 60"/>
          <p:cNvSpPr>
            <a:spLocks/>
          </p:cNvSpPr>
          <p:nvPr/>
        </p:nvSpPr>
        <p:spPr bwMode="auto">
          <a:xfrm>
            <a:off x="6629400" y="2229225"/>
            <a:ext cx="1326976" cy="2546047"/>
          </a:xfrm>
          <a:custGeom>
            <a:avLst/>
            <a:gdLst/>
            <a:ahLst/>
            <a:cxnLst>
              <a:cxn ang="0">
                <a:pos x="480" y="240"/>
              </a:cxn>
              <a:cxn ang="0">
                <a:pos x="480" y="0"/>
              </a:cxn>
              <a:cxn ang="0">
                <a:pos x="0" y="0"/>
              </a:cxn>
            </a:cxnLst>
            <a:rect l="0" t="0" r="r" b="b"/>
            <a:pathLst>
              <a:path w="480" h="240">
                <a:moveTo>
                  <a:pt x="480" y="240"/>
                </a:move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3" name="AutoShape 20"/>
          <p:cNvSpPr>
            <a:spLocks noChangeArrowheads="1"/>
          </p:cNvSpPr>
          <p:nvPr/>
        </p:nvSpPr>
        <p:spPr bwMode="auto">
          <a:xfrm>
            <a:off x="6324600" y="2114750"/>
            <a:ext cx="304800" cy="22895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84" name="AutoShape 21"/>
          <p:cNvSpPr>
            <a:spLocks noChangeArrowheads="1"/>
          </p:cNvSpPr>
          <p:nvPr/>
        </p:nvSpPr>
        <p:spPr bwMode="auto">
          <a:xfrm>
            <a:off x="6629400" y="2343699"/>
            <a:ext cx="304800" cy="22895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tIns="0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auto">
          <a:xfrm>
            <a:off x="4572000" y="2343699"/>
            <a:ext cx="457200" cy="10175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6" name="AutoShape 27"/>
          <p:cNvSpPr>
            <a:spLocks noChangeArrowheads="1"/>
          </p:cNvSpPr>
          <p:nvPr/>
        </p:nvSpPr>
        <p:spPr bwMode="auto">
          <a:xfrm>
            <a:off x="5105400" y="2598087"/>
            <a:ext cx="457200" cy="10175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7" name="Line 33"/>
          <p:cNvSpPr>
            <a:spLocks noChangeShapeType="1"/>
          </p:cNvSpPr>
          <p:nvPr/>
        </p:nvSpPr>
        <p:spPr bwMode="auto">
          <a:xfrm flipH="1">
            <a:off x="6934200" y="2462856"/>
            <a:ext cx="10221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8" name="Freeform 35"/>
          <p:cNvSpPr>
            <a:spLocks/>
          </p:cNvSpPr>
          <p:nvPr/>
        </p:nvSpPr>
        <p:spPr bwMode="auto">
          <a:xfrm>
            <a:off x="4876800" y="2031044"/>
            <a:ext cx="3223592" cy="312656"/>
          </a:xfrm>
          <a:custGeom>
            <a:avLst/>
            <a:gdLst/>
            <a:ahLst/>
            <a:cxnLst>
              <a:cxn ang="0">
                <a:pos x="1776" y="0"/>
              </a:cxn>
              <a:cxn ang="0">
                <a:pos x="0" y="0"/>
              </a:cxn>
              <a:cxn ang="0">
                <a:pos x="0" y="288"/>
              </a:cxn>
            </a:cxnLst>
            <a:rect l="0" t="0" r="r" b="b"/>
            <a:pathLst>
              <a:path w="1776" h="288">
                <a:moveTo>
                  <a:pt x="1776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89" name="Line 44"/>
          <p:cNvSpPr>
            <a:spLocks noChangeShapeType="1"/>
          </p:cNvSpPr>
          <p:nvPr/>
        </p:nvSpPr>
        <p:spPr bwMode="auto">
          <a:xfrm>
            <a:off x="5410200" y="2038434"/>
            <a:ext cx="0" cy="55965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90" name="AutoShape 49"/>
          <p:cNvCxnSpPr>
            <a:cxnSpLocks noChangeShapeType="1"/>
            <a:stCxn id="83" idx="4"/>
            <a:endCxn id="85" idx="0"/>
          </p:cNvCxnSpPr>
          <p:nvPr/>
        </p:nvCxnSpPr>
        <p:spPr bwMode="auto">
          <a:xfrm rot="5400000">
            <a:off x="5699087" y="1616663"/>
            <a:ext cx="50877" cy="1504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1" name="AutoShape 50"/>
          <p:cNvCxnSpPr>
            <a:cxnSpLocks noChangeShapeType="1"/>
            <a:stCxn id="84" idx="4"/>
            <a:endCxn id="86" idx="0"/>
          </p:cNvCxnSpPr>
          <p:nvPr/>
        </p:nvCxnSpPr>
        <p:spPr bwMode="auto">
          <a:xfrm rot="5400000">
            <a:off x="6105467" y="1972632"/>
            <a:ext cx="76316" cy="12763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2" name="Line 28"/>
          <p:cNvSpPr>
            <a:spLocks noChangeShapeType="1"/>
          </p:cNvSpPr>
          <p:nvPr/>
        </p:nvSpPr>
        <p:spPr bwMode="auto">
          <a:xfrm>
            <a:off x="4800600" y="2435066"/>
            <a:ext cx="0" cy="57049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>
            <a:off x="5334000" y="2700295"/>
            <a:ext cx="0" cy="55965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4" name="Freeform 22"/>
          <p:cNvSpPr>
            <a:spLocks/>
          </p:cNvSpPr>
          <p:nvPr/>
        </p:nvSpPr>
        <p:spPr bwMode="auto">
          <a:xfrm>
            <a:off x="4267200" y="1491050"/>
            <a:ext cx="2057400" cy="7381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1536" y="432"/>
              </a:cxn>
            </a:cxnLst>
            <a:rect l="0" t="0" r="r" b="b"/>
            <a:pathLst>
              <a:path w="1536" h="432">
                <a:moveTo>
                  <a:pt x="0" y="0"/>
                </a:moveTo>
                <a:lnTo>
                  <a:pt x="0" y="432"/>
                </a:lnTo>
                <a:lnTo>
                  <a:pt x="153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" name="Freeform 23"/>
          <p:cNvSpPr>
            <a:spLocks/>
          </p:cNvSpPr>
          <p:nvPr/>
        </p:nvSpPr>
        <p:spPr bwMode="auto">
          <a:xfrm>
            <a:off x="4038600" y="2038434"/>
            <a:ext cx="2590800" cy="42872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32"/>
              </a:cxn>
              <a:cxn ang="0">
                <a:pos x="1536" y="432"/>
              </a:cxn>
            </a:cxnLst>
            <a:rect l="0" t="0" r="r" b="b"/>
            <a:pathLst>
              <a:path w="1536" h="432">
                <a:moveTo>
                  <a:pt x="0" y="0"/>
                </a:moveTo>
                <a:lnTo>
                  <a:pt x="0" y="432"/>
                </a:lnTo>
                <a:lnTo>
                  <a:pt x="1536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819400" y="1355124"/>
            <a:ext cx="533400" cy="95147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96" name="Line 77"/>
          <p:cNvSpPr>
            <a:spLocks noChangeShapeType="1"/>
          </p:cNvSpPr>
          <p:nvPr/>
        </p:nvSpPr>
        <p:spPr bwMode="auto">
          <a:xfrm>
            <a:off x="5181600" y="4617309"/>
            <a:ext cx="0" cy="3238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" name="Line 77"/>
          <p:cNvSpPr>
            <a:spLocks noChangeShapeType="1"/>
          </p:cNvSpPr>
          <p:nvPr/>
        </p:nvSpPr>
        <p:spPr bwMode="auto">
          <a:xfrm>
            <a:off x="5181600" y="5324160"/>
            <a:ext cx="0" cy="3238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06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Pipeline: Control Hazard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1360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18943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24277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29611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34945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72758" name="Text Box 54"/>
          <p:cNvSpPr txBox="1">
            <a:spLocks noChangeArrowheads="1"/>
          </p:cNvSpPr>
          <p:nvPr/>
        </p:nvSpPr>
        <p:spPr bwMode="auto">
          <a:xfrm>
            <a:off x="4027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72759" name="AutoShape 55"/>
          <p:cNvSpPr>
            <a:spLocks noChangeArrowheads="1"/>
          </p:cNvSpPr>
          <p:nvPr/>
        </p:nvSpPr>
        <p:spPr bwMode="auto">
          <a:xfrm>
            <a:off x="4637584" y="1664742"/>
            <a:ext cx="1981200" cy="228600"/>
          </a:xfrm>
          <a:prstGeom prst="rightArrow">
            <a:avLst>
              <a:gd name="adj1" fmla="val 50000"/>
              <a:gd name="adj2" fmla="val 216667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751384" y="2045742"/>
            <a:ext cx="495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</a:t>
            </a:r>
          </a:p>
        </p:txBody>
      </p:sp>
      <p:sp>
        <p:nvSpPr>
          <p:cNvPr id="72761" name="Text Box 57"/>
          <p:cNvSpPr txBox="1">
            <a:spLocks noChangeArrowheads="1"/>
          </p:cNvSpPr>
          <p:nvPr/>
        </p:nvSpPr>
        <p:spPr bwMode="auto">
          <a:xfrm>
            <a:off x="751384" y="2366417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i+1</a:t>
            </a:r>
          </a:p>
        </p:txBody>
      </p:sp>
      <p:sp>
        <p:nvSpPr>
          <p:cNvPr id="72762" name="Text Box 58"/>
          <p:cNvSpPr txBox="1">
            <a:spLocks noChangeArrowheads="1"/>
          </p:cNvSpPr>
          <p:nvPr/>
        </p:nvSpPr>
        <p:spPr bwMode="auto">
          <a:xfrm>
            <a:off x="751384" y="26712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i+2</a:t>
            </a:r>
          </a:p>
        </p:txBody>
      </p:sp>
      <p:sp>
        <p:nvSpPr>
          <p:cNvPr id="72763" name="Text Box 59"/>
          <p:cNvSpPr txBox="1">
            <a:spLocks noChangeArrowheads="1"/>
          </p:cNvSpPr>
          <p:nvPr/>
        </p:nvSpPr>
        <p:spPr bwMode="auto">
          <a:xfrm>
            <a:off x="751384" y="29760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i+3</a:t>
            </a:r>
          </a:p>
        </p:txBody>
      </p:sp>
      <p:sp>
        <p:nvSpPr>
          <p:cNvPr id="72764" name="Text Box 60"/>
          <p:cNvSpPr txBox="1">
            <a:spLocks noChangeArrowheads="1"/>
          </p:cNvSpPr>
          <p:nvPr/>
        </p:nvSpPr>
        <p:spPr bwMode="auto">
          <a:xfrm>
            <a:off x="751384" y="3280817"/>
            <a:ext cx="914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i+4</a:t>
            </a:r>
          </a:p>
        </p:txBody>
      </p:sp>
      <p:sp>
        <p:nvSpPr>
          <p:cNvPr id="72767" name="Rectangle 63"/>
          <p:cNvSpPr>
            <a:spLocks noChangeArrowheads="1"/>
          </p:cNvSpPr>
          <p:nvPr/>
        </p:nvSpPr>
        <p:spPr bwMode="auto">
          <a:xfrm>
            <a:off x="1360984" y="2045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768" name="Rectangle 64"/>
          <p:cNvSpPr>
            <a:spLocks noChangeArrowheads="1"/>
          </p:cNvSpPr>
          <p:nvPr/>
        </p:nvSpPr>
        <p:spPr bwMode="auto">
          <a:xfrm>
            <a:off x="1894384" y="2045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769" name="Rectangle 65"/>
          <p:cNvSpPr>
            <a:spLocks noChangeArrowheads="1"/>
          </p:cNvSpPr>
          <p:nvPr/>
        </p:nvSpPr>
        <p:spPr bwMode="auto">
          <a:xfrm>
            <a:off x="2427784" y="2045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2770" name="Rectangle 66"/>
          <p:cNvSpPr>
            <a:spLocks noChangeArrowheads="1"/>
          </p:cNvSpPr>
          <p:nvPr/>
        </p:nvSpPr>
        <p:spPr bwMode="auto">
          <a:xfrm>
            <a:off x="2961184" y="2045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2771" name="Rectangle 67"/>
          <p:cNvSpPr>
            <a:spLocks noChangeArrowheads="1"/>
          </p:cNvSpPr>
          <p:nvPr/>
        </p:nvSpPr>
        <p:spPr bwMode="auto">
          <a:xfrm>
            <a:off x="3494584" y="2045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2772" name="Rectangle 68"/>
          <p:cNvSpPr>
            <a:spLocks noChangeArrowheads="1"/>
          </p:cNvSpPr>
          <p:nvPr/>
        </p:nvSpPr>
        <p:spPr bwMode="auto">
          <a:xfrm>
            <a:off x="4027984" y="20457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2773" name="Rectangle 69"/>
          <p:cNvSpPr>
            <a:spLocks noChangeArrowheads="1"/>
          </p:cNvSpPr>
          <p:nvPr/>
        </p:nvSpPr>
        <p:spPr bwMode="auto">
          <a:xfrm>
            <a:off x="1894384" y="2350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774" name="Rectangle 70"/>
          <p:cNvSpPr>
            <a:spLocks noChangeArrowheads="1"/>
          </p:cNvSpPr>
          <p:nvPr/>
        </p:nvSpPr>
        <p:spPr bwMode="auto">
          <a:xfrm>
            <a:off x="2427784" y="2350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775" name="Rectangle 71"/>
          <p:cNvSpPr>
            <a:spLocks noChangeArrowheads="1"/>
          </p:cNvSpPr>
          <p:nvPr/>
        </p:nvSpPr>
        <p:spPr bwMode="auto">
          <a:xfrm>
            <a:off x="2961184" y="2350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2776" name="Rectangle 72"/>
          <p:cNvSpPr>
            <a:spLocks noChangeArrowheads="1"/>
          </p:cNvSpPr>
          <p:nvPr/>
        </p:nvSpPr>
        <p:spPr bwMode="auto">
          <a:xfrm>
            <a:off x="3494584" y="2350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2777" name="Rectangle 73"/>
          <p:cNvSpPr>
            <a:spLocks noChangeArrowheads="1"/>
          </p:cNvSpPr>
          <p:nvPr/>
        </p:nvSpPr>
        <p:spPr bwMode="auto">
          <a:xfrm>
            <a:off x="4027984" y="23505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2778" name="Rectangle 74"/>
          <p:cNvSpPr>
            <a:spLocks noChangeArrowheads="1"/>
          </p:cNvSpPr>
          <p:nvPr/>
        </p:nvSpPr>
        <p:spPr bwMode="auto">
          <a:xfrm>
            <a:off x="4561384" y="23505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2779" name="Rectangle 75"/>
          <p:cNvSpPr>
            <a:spLocks noChangeArrowheads="1"/>
          </p:cNvSpPr>
          <p:nvPr/>
        </p:nvSpPr>
        <p:spPr bwMode="auto">
          <a:xfrm>
            <a:off x="2427784" y="2655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780" name="Rectangle 76"/>
          <p:cNvSpPr>
            <a:spLocks noChangeArrowheads="1"/>
          </p:cNvSpPr>
          <p:nvPr/>
        </p:nvSpPr>
        <p:spPr bwMode="auto">
          <a:xfrm>
            <a:off x="2961184" y="2655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781" name="Rectangle 77"/>
          <p:cNvSpPr>
            <a:spLocks noChangeArrowheads="1"/>
          </p:cNvSpPr>
          <p:nvPr/>
        </p:nvSpPr>
        <p:spPr bwMode="auto">
          <a:xfrm>
            <a:off x="3494584" y="2655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2782" name="Rectangle 78"/>
          <p:cNvSpPr>
            <a:spLocks noChangeArrowheads="1"/>
          </p:cNvSpPr>
          <p:nvPr/>
        </p:nvSpPr>
        <p:spPr bwMode="auto">
          <a:xfrm>
            <a:off x="4027984" y="26553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2783" name="Rectangle 79"/>
          <p:cNvSpPr>
            <a:spLocks noChangeArrowheads="1"/>
          </p:cNvSpPr>
          <p:nvPr/>
        </p:nvSpPr>
        <p:spPr bwMode="auto">
          <a:xfrm>
            <a:off x="4561384" y="26553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2784" name="Rectangle 80"/>
          <p:cNvSpPr>
            <a:spLocks noChangeArrowheads="1"/>
          </p:cNvSpPr>
          <p:nvPr/>
        </p:nvSpPr>
        <p:spPr bwMode="auto">
          <a:xfrm>
            <a:off x="5094784" y="26553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2785" name="Rectangle 81"/>
          <p:cNvSpPr>
            <a:spLocks noChangeArrowheads="1"/>
          </p:cNvSpPr>
          <p:nvPr/>
        </p:nvSpPr>
        <p:spPr bwMode="auto">
          <a:xfrm>
            <a:off x="2961184" y="2960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786" name="Rectangle 82"/>
          <p:cNvSpPr>
            <a:spLocks noChangeArrowheads="1"/>
          </p:cNvSpPr>
          <p:nvPr/>
        </p:nvSpPr>
        <p:spPr bwMode="auto">
          <a:xfrm>
            <a:off x="3494584" y="2960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787" name="Rectangle 83"/>
          <p:cNvSpPr>
            <a:spLocks noChangeArrowheads="1"/>
          </p:cNvSpPr>
          <p:nvPr/>
        </p:nvSpPr>
        <p:spPr bwMode="auto">
          <a:xfrm>
            <a:off x="4027984" y="29601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2788" name="Rectangle 84"/>
          <p:cNvSpPr>
            <a:spLocks noChangeArrowheads="1"/>
          </p:cNvSpPr>
          <p:nvPr/>
        </p:nvSpPr>
        <p:spPr bwMode="auto">
          <a:xfrm>
            <a:off x="4561384" y="29601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2789" name="Rectangle 85"/>
          <p:cNvSpPr>
            <a:spLocks noChangeArrowheads="1"/>
          </p:cNvSpPr>
          <p:nvPr/>
        </p:nvSpPr>
        <p:spPr bwMode="auto">
          <a:xfrm>
            <a:off x="5094784" y="29601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2790" name="Rectangle 86"/>
          <p:cNvSpPr>
            <a:spLocks noChangeArrowheads="1"/>
          </p:cNvSpPr>
          <p:nvPr/>
        </p:nvSpPr>
        <p:spPr bwMode="auto">
          <a:xfrm>
            <a:off x="5628184" y="29601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2791" name="Rectangle 87"/>
          <p:cNvSpPr>
            <a:spLocks noChangeArrowheads="1"/>
          </p:cNvSpPr>
          <p:nvPr/>
        </p:nvSpPr>
        <p:spPr bwMode="auto">
          <a:xfrm>
            <a:off x="3494584" y="3264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792" name="Rectangle 88"/>
          <p:cNvSpPr>
            <a:spLocks noChangeArrowheads="1"/>
          </p:cNvSpPr>
          <p:nvPr/>
        </p:nvSpPr>
        <p:spPr bwMode="auto">
          <a:xfrm>
            <a:off x="4027984" y="32649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793" name="Rectangle 89"/>
          <p:cNvSpPr>
            <a:spLocks noChangeArrowheads="1"/>
          </p:cNvSpPr>
          <p:nvPr/>
        </p:nvSpPr>
        <p:spPr bwMode="auto">
          <a:xfrm>
            <a:off x="4561384" y="32649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2794" name="Rectangle 90"/>
          <p:cNvSpPr>
            <a:spLocks noChangeArrowheads="1"/>
          </p:cNvSpPr>
          <p:nvPr/>
        </p:nvSpPr>
        <p:spPr bwMode="auto">
          <a:xfrm>
            <a:off x="5094784" y="32649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2795" name="Rectangle 91"/>
          <p:cNvSpPr>
            <a:spLocks noChangeArrowheads="1"/>
          </p:cNvSpPr>
          <p:nvPr/>
        </p:nvSpPr>
        <p:spPr bwMode="auto">
          <a:xfrm>
            <a:off x="5628184" y="32649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2796" name="Rectangle 92"/>
          <p:cNvSpPr>
            <a:spLocks noChangeArrowheads="1"/>
          </p:cNvSpPr>
          <p:nvPr/>
        </p:nvSpPr>
        <p:spPr bwMode="auto">
          <a:xfrm>
            <a:off x="6161584" y="32649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2797" name="Rectangle 93"/>
          <p:cNvSpPr>
            <a:spLocks noChangeArrowheads="1"/>
          </p:cNvSpPr>
          <p:nvPr/>
        </p:nvSpPr>
        <p:spPr bwMode="auto">
          <a:xfrm>
            <a:off x="4027984" y="3569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798" name="Rectangle 94"/>
          <p:cNvSpPr>
            <a:spLocks noChangeArrowheads="1"/>
          </p:cNvSpPr>
          <p:nvPr/>
        </p:nvSpPr>
        <p:spPr bwMode="auto">
          <a:xfrm>
            <a:off x="4561384" y="3569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799" name="Rectangle 95"/>
          <p:cNvSpPr>
            <a:spLocks noChangeArrowheads="1"/>
          </p:cNvSpPr>
          <p:nvPr/>
        </p:nvSpPr>
        <p:spPr bwMode="auto">
          <a:xfrm>
            <a:off x="5094784" y="3569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2800" name="Rectangle 96"/>
          <p:cNvSpPr>
            <a:spLocks noChangeArrowheads="1"/>
          </p:cNvSpPr>
          <p:nvPr/>
        </p:nvSpPr>
        <p:spPr bwMode="auto">
          <a:xfrm>
            <a:off x="5628184" y="3569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2801" name="Rectangle 97"/>
          <p:cNvSpPr>
            <a:spLocks noChangeArrowheads="1"/>
          </p:cNvSpPr>
          <p:nvPr/>
        </p:nvSpPr>
        <p:spPr bwMode="auto">
          <a:xfrm>
            <a:off x="6161584" y="3569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2802" name="Rectangle 98"/>
          <p:cNvSpPr>
            <a:spLocks noChangeArrowheads="1"/>
          </p:cNvSpPr>
          <p:nvPr/>
        </p:nvSpPr>
        <p:spPr bwMode="auto">
          <a:xfrm>
            <a:off x="4561384" y="3874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803" name="Rectangle 99"/>
          <p:cNvSpPr>
            <a:spLocks noChangeArrowheads="1"/>
          </p:cNvSpPr>
          <p:nvPr/>
        </p:nvSpPr>
        <p:spPr bwMode="auto">
          <a:xfrm>
            <a:off x="5094784" y="3874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804" name="Rectangle 100"/>
          <p:cNvSpPr>
            <a:spLocks noChangeArrowheads="1"/>
          </p:cNvSpPr>
          <p:nvPr/>
        </p:nvSpPr>
        <p:spPr bwMode="auto">
          <a:xfrm>
            <a:off x="5628184" y="3874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2805" name="Rectangle 101"/>
          <p:cNvSpPr>
            <a:spLocks noChangeArrowheads="1"/>
          </p:cNvSpPr>
          <p:nvPr/>
        </p:nvSpPr>
        <p:spPr bwMode="auto">
          <a:xfrm>
            <a:off x="6161584" y="3874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2806" name="Rectangle 102"/>
          <p:cNvSpPr>
            <a:spLocks noChangeArrowheads="1"/>
          </p:cNvSpPr>
          <p:nvPr/>
        </p:nvSpPr>
        <p:spPr bwMode="auto">
          <a:xfrm>
            <a:off x="5094784" y="4179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807" name="Rectangle 103"/>
          <p:cNvSpPr>
            <a:spLocks noChangeArrowheads="1"/>
          </p:cNvSpPr>
          <p:nvPr/>
        </p:nvSpPr>
        <p:spPr bwMode="auto">
          <a:xfrm>
            <a:off x="5628184" y="4179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808" name="Rectangle 104"/>
          <p:cNvSpPr>
            <a:spLocks noChangeArrowheads="1"/>
          </p:cNvSpPr>
          <p:nvPr/>
        </p:nvSpPr>
        <p:spPr bwMode="auto">
          <a:xfrm>
            <a:off x="6161584" y="4179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2809" name="Rectangle 105"/>
          <p:cNvSpPr>
            <a:spLocks noChangeArrowheads="1"/>
          </p:cNvSpPr>
          <p:nvPr/>
        </p:nvSpPr>
        <p:spPr bwMode="auto">
          <a:xfrm>
            <a:off x="5628184" y="4484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810" name="Rectangle 106"/>
          <p:cNvSpPr>
            <a:spLocks noChangeArrowheads="1"/>
          </p:cNvSpPr>
          <p:nvPr/>
        </p:nvSpPr>
        <p:spPr bwMode="auto">
          <a:xfrm>
            <a:off x="6161584" y="4484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2811" name="Rectangle 107"/>
          <p:cNvSpPr>
            <a:spLocks noChangeArrowheads="1"/>
          </p:cNvSpPr>
          <p:nvPr/>
        </p:nvSpPr>
        <p:spPr bwMode="auto">
          <a:xfrm>
            <a:off x="6161584" y="4788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2766" name="Freeform 62"/>
          <p:cNvSpPr>
            <a:spLocks/>
          </p:cNvSpPr>
          <p:nvPr/>
        </p:nvSpPr>
        <p:spPr bwMode="auto">
          <a:xfrm>
            <a:off x="1743943" y="2460080"/>
            <a:ext cx="3429844" cy="304800"/>
          </a:xfrm>
          <a:custGeom>
            <a:avLst/>
            <a:gdLst/>
            <a:ahLst/>
            <a:cxnLst>
              <a:cxn ang="0">
                <a:pos x="1232" y="0"/>
              </a:cxn>
              <a:cxn ang="0">
                <a:pos x="1376" y="96"/>
              </a:cxn>
              <a:cxn ang="0">
                <a:pos x="176" y="96"/>
              </a:cxn>
              <a:cxn ang="0">
                <a:pos x="320" y="192"/>
              </a:cxn>
            </a:cxnLst>
            <a:rect l="0" t="0" r="r" b="b"/>
            <a:pathLst>
              <a:path w="1552" h="192">
                <a:moveTo>
                  <a:pt x="1232" y="0"/>
                </a:moveTo>
                <a:cubicBezTo>
                  <a:pt x="1392" y="40"/>
                  <a:pt x="1552" y="80"/>
                  <a:pt x="1376" y="96"/>
                </a:cubicBezTo>
                <a:cubicBezTo>
                  <a:pt x="1200" y="112"/>
                  <a:pt x="352" y="80"/>
                  <a:pt x="176" y="96"/>
                </a:cubicBezTo>
                <a:cubicBezTo>
                  <a:pt x="0" y="112"/>
                  <a:pt x="160" y="152"/>
                  <a:pt x="320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3" name="AutoShape 124"/>
          <p:cNvSpPr>
            <a:spLocks noChangeArrowheads="1"/>
          </p:cNvSpPr>
          <p:nvPr/>
        </p:nvSpPr>
        <p:spPr bwMode="auto">
          <a:xfrm>
            <a:off x="522784" y="2694417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64" name="Content Placeholder 1"/>
          <p:cNvSpPr txBox="1">
            <a:spLocks/>
          </p:cNvSpPr>
          <p:nvPr/>
        </p:nvSpPr>
        <p:spPr>
          <a:xfrm>
            <a:off x="628649" y="5181604"/>
            <a:ext cx="8124581" cy="10316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sz="2400" b="1" i="1" dirty="0"/>
              <a:t>Note</a:t>
            </a:r>
            <a:r>
              <a:rPr lang="en-US" sz="2400" dirty="0"/>
              <a:t>: The target of Inst</a:t>
            </a:r>
            <a:r>
              <a:rPr lang="en-US" sz="2400" baseline="-25000" dirty="0"/>
              <a:t>i+1</a:t>
            </a:r>
            <a:r>
              <a:rPr lang="en-US" sz="2400" dirty="0"/>
              <a:t> is available at the end of the ALU stage, but it takes one more cycle (MEM) to be written to the PC register</a:t>
            </a:r>
          </a:p>
        </p:txBody>
      </p:sp>
    </p:spTree>
    <p:extLst>
      <p:ext uri="{BB962C8B-B14F-4D97-AF65-F5344CB8AC3E}">
        <p14:creationId xmlns:p14="http://schemas.microsoft.com/office/powerpoint/2010/main" val="9461024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1: Stall on Control Hazard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4161949"/>
            <a:ext cx="8124581" cy="219977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Stop fetching until branch outcome is known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Send no-ops down the pipe</a:t>
            </a:r>
          </a:p>
          <a:p>
            <a:pPr>
              <a:spcBef>
                <a:spcPts val="1200"/>
              </a:spcBef>
            </a:pPr>
            <a:r>
              <a:rPr lang="en-US" dirty="0"/>
              <a:t>Easy to implement</a:t>
            </a:r>
          </a:p>
          <a:p>
            <a:pPr>
              <a:spcBef>
                <a:spcPts val="1200"/>
              </a:spcBef>
            </a:pPr>
            <a:r>
              <a:rPr lang="en-US" dirty="0"/>
              <a:t>Performs poorly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~1 of 6 instructions are branches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branch takes 4 cycles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CPI = 1 + 4 x 1/6 = 1.67 (lower bound)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360984" y="2045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894384" y="2045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427784" y="2045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2961184" y="2045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3494584" y="2045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4027984" y="20457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1894384" y="2350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2427784" y="2350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2961184" y="2350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3494584" y="2350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4027984" y="23505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4561384" y="23505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4567240" y="2655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5100640" y="26553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5634040" y="26553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6167440" y="26553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6700840" y="26553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5100640" y="29601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5634040" y="29601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6167440" y="29601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6700840" y="29601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5634040" y="32649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6167440" y="32649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6700840" y="32649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6167440" y="3569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6700840" y="3569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3767" name="Rectangle 39"/>
          <p:cNvSpPr>
            <a:spLocks noChangeArrowheads="1"/>
          </p:cNvSpPr>
          <p:nvPr/>
        </p:nvSpPr>
        <p:spPr bwMode="auto">
          <a:xfrm>
            <a:off x="6700840" y="3874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1360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73778" name="Text Box 50"/>
          <p:cNvSpPr txBox="1">
            <a:spLocks noChangeArrowheads="1"/>
          </p:cNvSpPr>
          <p:nvPr/>
        </p:nvSpPr>
        <p:spPr bwMode="auto">
          <a:xfrm>
            <a:off x="18943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73779" name="Text Box 51"/>
          <p:cNvSpPr txBox="1">
            <a:spLocks noChangeArrowheads="1"/>
          </p:cNvSpPr>
          <p:nvPr/>
        </p:nvSpPr>
        <p:spPr bwMode="auto">
          <a:xfrm>
            <a:off x="24277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73780" name="Text Box 52"/>
          <p:cNvSpPr txBox="1">
            <a:spLocks noChangeArrowheads="1"/>
          </p:cNvSpPr>
          <p:nvPr/>
        </p:nvSpPr>
        <p:spPr bwMode="auto">
          <a:xfrm>
            <a:off x="29611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73781" name="Text Box 53"/>
          <p:cNvSpPr txBox="1">
            <a:spLocks noChangeArrowheads="1"/>
          </p:cNvSpPr>
          <p:nvPr/>
        </p:nvSpPr>
        <p:spPr bwMode="auto">
          <a:xfrm>
            <a:off x="34945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73782" name="Text Box 54"/>
          <p:cNvSpPr txBox="1">
            <a:spLocks noChangeArrowheads="1"/>
          </p:cNvSpPr>
          <p:nvPr/>
        </p:nvSpPr>
        <p:spPr bwMode="auto">
          <a:xfrm>
            <a:off x="4027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73783" name="AutoShape 55"/>
          <p:cNvSpPr>
            <a:spLocks noChangeArrowheads="1"/>
          </p:cNvSpPr>
          <p:nvPr/>
        </p:nvSpPr>
        <p:spPr bwMode="auto">
          <a:xfrm>
            <a:off x="4637584" y="1664742"/>
            <a:ext cx="1981200" cy="228600"/>
          </a:xfrm>
          <a:prstGeom prst="rightArrow">
            <a:avLst>
              <a:gd name="adj1" fmla="val 50000"/>
              <a:gd name="adj2" fmla="val 216667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784" name="Text Box 56"/>
          <p:cNvSpPr txBox="1">
            <a:spLocks noChangeArrowheads="1"/>
          </p:cNvSpPr>
          <p:nvPr/>
        </p:nvSpPr>
        <p:spPr bwMode="auto">
          <a:xfrm>
            <a:off x="751384" y="2045742"/>
            <a:ext cx="495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</a:t>
            </a:r>
          </a:p>
        </p:txBody>
      </p:sp>
      <p:sp>
        <p:nvSpPr>
          <p:cNvPr id="73785" name="Text Box 57"/>
          <p:cNvSpPr txBox="1">
            <a:spLocks noChangeArrowheads="1"/>
          </p:cNvSpPr>
          <p:nvPr/>
        </p:nvSpPr>
        <p:spPr bwMode="auto">
          <a:xfrm>
            <a:off x="751384" y="2366417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i+1</a:t>
            </a:r>
          </a:p>
        </p:txBody>
      </p:sp>
      <p:sp>
        <p:nvSpPr>
          <p:cNvPr id="73786" name="Text Box 58"/>
          <p:cNvSpPr txBox="1">
            <a:spLocks noChangeArrowheads="1"/>
          </p:cNvSpPr>
          <p:nvPr/>
        </p:nvSpPr>
        <p:spPr bwMode="auto">
          <a:xfrm>
            <a:off x="751384" y="26712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i+2</a:t>
            </a:r>
          </a:p>
        </p:txBody>
      </p:sp>
      <p:sp>
        <p:nvSpPr>
          <p:cNvPr id="73787" name="Text Box 59"/>
          <p:cNvSpPr txBox="1">
            <a:spLocks noChangeArrowheads="1"/>
          </p:cNvSpPr>
          <p:nvPr/>
        </p:nvSpPr>
        <p:spPr bwMode="auto">
          <a:xfrm>
            <a:off x="751384" y="29760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i+3</a:t>
            </a:r>
          </a:p>
        </p:txBody>
      </p:sp>
      <p:sp>
        <p:nvSpPr>
          <p:cNvPr id="73788" name="Text Box 60"/>
          <p:cNvSpPr txBox="1">
            <a:spLocks noChangeArrowheads="1"/>
          </p:cNvSpPr>
          <p:nvPr/>
        </p:nvSpPr>
        <p:spPr bwMode="auto">
          <a:xfrm>
            <a:off x="751384" y="3280817"/>
            <a:ext cx="914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i+4</a:t>
            </a:r>
          </a:p>
        </p:txBody>
      </p:sp>
      <p:sp>
        <p:nvSpPr>
          <p:cNvPr id="73791" name="Line 63"/>
          <p:cNvSpPr>
            <a:spLocks noChangeShapeType="1"/>
          </p:cNvSpPr>
          <p:nvPr/>
        </p:nvSpPr>
        <p:spPr bwMode="auto">
          <a:xfrm>
            <a:off x="4414843" y="2502942"/>
            <a:ext cx="228600" cy="228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792" name="Rectangle 64"/>
          <p:cNvSpPr>
            <a:spLocks noChangeArrowheads="1"/>
          </p:cNvSpPr>
          <p:nvPr/>
        </p:nvSpPr>
        <p:spPr bwMode="auto">
          <a:xfrm>
            <a:off x="2427784" y="2655342"/>
            <a:ext cx="2057400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Stalled in </a:t>
            </a:r>
            <a:r>
              <a:rPr lang="en-US" sz="1400" b="1" i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48" name="AutoShape 124"/>
          <p:cNvSpPr>
            <a:spLocks noChangeArrowheads="1"/>
          </p:cNvSpPr>
          <p:nvPr/>
        </p:nvSpPr>
        <p:spPr bwMode="auto">
          <a:xfrm>
            <a:off x="522784" y="2694417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18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Generic Datapath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Main components</a:t>
            </a:r>
          </a:p>
          <a:p>
            <a:pPr lvl="1"/>
            <a:r>
              <a:rPr lang="en-US"/>
              <a:t>Instruction Cache</a:t>
            </a:r>
          </a:p>
          <a:p>
            <a:pPr lvl="1"/>
            <a:r>
              <a:rPr lang="en-US"/>
              <a:t>Data Cache</a:t>
            </a:r>
          </a:p>
          <a:p>
            <a:pPr lvl="1"/>
            <a:r>
              <a:rPr lang="en-US"/>
              <a:t>Register File</a:t>
            </a:r>
          </a:p>
          <a:p>
            <a:pPr lvl="1"/>
            <a:r>
              <a:rPr lang="en-US"/>
              <a:t>Functional Units (ALU, Floating Point Unit, Memory Unit, …)</a:t>
            </a:r>
          </a:p>
          <a:p>
            <a:pPr lvl="1"/>
            <a:r>
              <a:rPr lang="en-US"/>
              <a:t>Pipeline Registers</a:t>
            </a:r>
          </a:p>
          <a:p>
            <a:r>
              <a:rPr lang="en-US"/>
              <a:t>Auxiliary Components (in advanced processors)</a:t>
            </a:r>
          </a:p>
          <a:p>
            <a:pPr lvl="1"/>
            <a:r>
              <a:rPr lang="en-US"/>
              <a:t>Reservation Stations</a:t>
            </a:r>
          </a:p>
          <a:p>
            <a:pPr lvl="1"/>
            <a:r>
              <a:rPr lang="en-US"/>
              <a:t>Reorder Buffer</a:t>
            </a:r>
          </a:p>
          <a:p>
            <a:pPr lvl="1"/>
            <a:r>
              <a:rPr lang="en-US"/>
              <a:t>Branch Predictor</a:t>
            </a:r>
          </a:p>
          <a:p>
            <a:pPr lvl="1"/>
            <a:r>
              <a:rPr lang="en-US"/>
              <a:t>Prefetchers</a:t>
            </a:r>
          </a:p>
          <a:p>
            <a:pPr lvl="1"/>
            <a:r>
              <a:rPr lang="en-US"/>
              <a:t>…</a:t>
            </a:r>
          </a:p>
          <a:p>
            <a:r>
              <a:rPr lang="en-US"/>
              <a:t>Lots of glue logic (often multiplexors) to glue these together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2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677498"/>
            <a:ext cx="8257442" cy="699837"/>
          </a:xfrm>
        </p:spPr>
        <p:txBody>
          <a:bodyPr>
            <a:noAutofit/>
          </a:bodyPr>
          <a:lstStyle/>
          <a:p>
            <a:r>
              <a:rPr lang="en-US" sz="3600" dirty="0"/>
              <a:t>Option 2: Prediction for Control Hazards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659742"/>
            <a:ext cx="7886700" cy="163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700" dirty="0"/>
              <a:t>Predict branch not taken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700" dirty="0"/>
              <a:t>Send sequential instructions down pipeline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700" dirty="0"/>
              <a:t>Must stop memory and RF writes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700" dirty="0"/>
              <a:t>Kill instructions later if incorrect; we would know at the end of ALU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700" dirty="0"/>
              <a:t>Fetch from branch target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801" name="Text Box 49"/>
          <p:cNvSpPr txBox="1">
            <a:spLocks noChangeArrowheads="1"/>
          </p:cNvSpPr>
          <p:nvPr/>
        </p:nvSpPr>
        <p:spPr bwMode="auto">
          <a:xfrm>
            <a:off x="1360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0</a:t>
            </a:r>
          </a:p>
        </p:txBody>
      </p: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18943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74803" name="Text Box 51"/>
          <p:cNvSpPr txBox="1">
            <a:spLocks noChangeArrowheads="1"/>
          </p:cNvSpPr>
          <p:nvPr/>
        </p:nvSpPr>
        <p:spPr bwMode="auto">
          <a:xfrm>
            <a:off x="24277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74804" name="Text Box 52"/>
          <p:cNvSpPr txBox="1">
            <a:spLocks noChangeArrowheads="1"/>
          </p:cNvSpPr>
          <p:nvPr/>
        </p:nvSpPr>
        <p:spPr bwMode="auto">
          <a:xfrm>
            <a:off x="29611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74805" name="Text Box 53"/>
          <p:cNvSpPr txBox="1">
            <a:spLocks noChangeArrowheads="1"/>
          </p:cNvSpPr>
          <p:nvPr/>
        </p:nvSpPr>
        <p:spPr bwMode="auto">
          <a:xfrm>
            <a:off x="34945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74806" name="Text Box 54"/>
          <p:cNvSpPr txBox="1">
            <a:spLocks noChangeArrowheads="1"/>
          </p:cNvSpPr>
          <p:nvPr/>
        </p:nvSpPr>
        <p:spPr bwMode="auto">
          <a:xfrm>
            <a:off x="4027984" y="1556792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t</a:t>
            </a:r>
            <a:r>
              <a:rPr lang="en-US" sz="1600" baseline="-25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74807" name="AutoShape 55"/>
          <p:cNvSpPr>
            <a:spLocks noChangeArrowheads="1"/>
          </p:cNvSpPr>
          <p:nvPr/>
        </p:nvSpPr>
        <p:spPr bwMode="auto">
          <a:xfrm>
            <a:off x="4637584" y="1664742"/>
            <a:ext cx="1981200" cy="228600"/>
          </a:xfrm>
          <a:prstGeom prst="rightArrow">
            <a:avLst>
              <a:gd name="adj1" fmla="val 50000"/>
              <a:gd name="adj2" fmla="val 216667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4808" name="Text Box 56"/>
          <p:cNvSpPr txBox="1">
            <a:spLocks noChangeArrowheads="1"/>
          </p:cNvSpPr>
          <p:nvPr/>
        </p:nvSpPr>
        <p:spPr bwMode="auto">
          <a:xfrm>
            <a:off x="751384" y="2045742"/>
            <a:ext cx="495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</a:t>
            </a:r>
          </a:p>
        </p:txBody>
      </p:sp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751384" y="2366417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i+1</a:t>
            </a:r>
          </a:p>
        </p:txBody>
      </p:sp>
      <p:sp>
        <p:nvSpPr>
          <p:cNvPr id="74810" name="Text Box 58"/>
          <p:cNvSpPr txBox="1">
            <a:spLocks noChangeArrowheads="1"/>
          </p:cNvSpPr>
          <p:nvPr/>
        </p:nvSpPr>
        <p:spPr bwMode="auto">
          <a:xfrm>
            <a:off x="751384" y="26712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i+2</a:t>
            </a:r>
          </a:p>
        </p:txBody>
      </p:sp>
      <p:sp>
        <p:nvSpPr>
          <p:cNvPr id="74811" name="Text Box 59"/>
          <p:cNvSpPr txBox="1">
            <a:spLocks noChangeArrowheads="1"/>
          </p:cNvSpPr>
          <p:nvPr/>
        </p:nvSpPr>
        <p:spPr bwMode="auto">
          <a:xfrm>
            <a:off x="751384" y="2976017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i+3</a:t>
            </a:r>
          </a:p>
        </p:txBody>
      </p:sp>
      <p:sp>
        <p:nvSpPr>
          <p:cNvPr id="74812" name="Text Box 60"/>
          <p:cNvSpPr txBox="1">
            <a:spLocks noChangeArrowheads="1"/>
          </p:cNvSpPr>
          <p:nvPr/>
        </p:nvSpPr>
        <p:spPr bwMode="auto">
          <a:xfrm>
            <a:off x="751384" y="3280817"/>
            <a:ext cx="914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i+4</a:t>
            </a:r>
          </a:p>
        </p:txBody>
      </p:sp>
      <p:sp>
        <p:nvSpPr>
          <p:cNvPr id="74820" name="Rectangle 68"/>
          <p:cNvSpPr>
            <a:spLocks noChangeArrowheads="1"/>
          </p:cNvSpPr>
          <p:nvPr/>
        </p:nvSpPr>
        <p:spPr bwMode="auto">
          <a:xfrm>
            <a:off x="1360984" y="2045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4821" name="Rectangle 69"/>
          <p:cNvSpPr>
            <a:spLocks noChangeArrowheads="1"/>
          </p:cNvSpPr>
          <p:nvPr/>
        </p:nvSpPr>
        <p:spPr bwMode="auto">
          <a:xfrm>
            <a:off x="1894384" y="2045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4822" name="Rectangle 70"/>
          <p:cNvSpPr>
            <a:spLocks noChangeArrowheads="1"/>
          </p:cNvSpPr>
          <p:nvPr/>
        </p:nvSpPr>
        <p:spPr bwMode="auto">
          <a:xfrm>
            <a:off x="2427784" y="2045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4823" name="Rectangle 71"/>
          <p:cNvSpPr>
            <a:spLocks noChangeArrowheads="1"/>
          </p:cNvSpPr>
          <p:nvPr/>
        </p:nvSpPr>
        <p:spPr bwMode="auto">
          <a:xfrm>
            <a:off x="2961184" y="20457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4824" name="Rectangle 72"/>
          <p:cNvSpPr>
            <a:spLocks noChangeArrowheads="1"/>
          </p:cNvSpPr>
          <p:nvPr/>
        </p:nvSpPr>
        <p:spPr bwMode="auto">
          <a:xfrm>
            <a:off x="3494584" y="20457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4825" name="Rectangle 73"/>
          <p:cNvSpPr>
            <a:spLocks noChangeArrowheads="1"/>
          </p:cNvSpPr>
          <p:nvPr/>
        </p:nvSpPr>
        <p:spPr bwMode="auto">
          <a:xfrm>
            <a:off x="4027984" y="20457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4826" name="Rectangle 74"/>
          <p:cNvSpPr>
            <a:spLocks noChangeArrowheads="1"/>
          </p:cNvSpPr>
          <p:nvPr/>
        </p:nvSpPr>
        <p:spPr bwMode="auto">
          <a:xfrm>
            <a:off x="1894384" y="2350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4827" name="Rectangle 75"/>
          <p:cNvSpPr>
            <a:spLocks noChangeArrowheads="1"/>
          </p:cNvSpPr>
          <p:nvPr/>
        </p:nvSpPr>
        <p:spPr bwMode="auto">
          <a:xfrm>
            <a:off x="2427784" y="2350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4828" name="Rectangle 76"/>
          <p:cNvSpPr>
            <a:spLocks noChangeArrowheads="1"/>
          </p:cNvSpPr>
          <p:nvPr/>
        </p:nvSpPr>
        <p:spPr bwMode="auto">
          <a:xfrm>
            <a:off x="2961184" y="23505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4829" name="Rectangle 77"/>
          <p:cNvSpPr>
            <a:spLocks noChangeArrowheads="1"/>
          </p:cNvSpPr>
          <p:nvPr/>
        </p:nvSpPr>
        <p:spPr bwMode="auto">
          <a:xfrm>
            <a:off x="3494584" y="23505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4830" name="Rectangle 78"/>
          <p:cNvSpPr>
            <a:spLocks noChangeArrowheads="1"/>
          </p:cNvSpPr>
          <p:nvPr/>
        </p:nvSpPr>
        <p:spPr bwMode="auto">
          <a:xfrm>
            <a:off x="4027984" y="2350542"/>
            <a:ext cx="4572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MEM</a:t>
            </a:r>
          </a:p>
        </p:txBody>
      </p:sp>
      <p:sp>
        <p:nvSpPr>
          <p:cNvPr id="74831" name="Rectangle 79"/>
          <p:cNvSpPr>
            <a:spLocks noChangeArrowheads="1"/>
          </p:cNvSpPr>
          <p:nvPr/>
        </p:nvSpPr>
        <p:spPr bwMode="auto">
          <a:xfrm>
            <a:off x="4561384" y="2350542"/>
            <a:ext cx="4572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WB</a:t>
            </a:r>
          </a:p>
        </p:txBody>
      </p:sp>
      <p:sp>
        <p:nvSpPr>
          <p:cNvPr id="74832" name="Rectangle 80"/>
          <p:cNvSpPr>
            <a:spLocks noChangeArrowheads="1"/>
          </p:cNvSpPr>
          <p:nvPr/>
        </p:nvSpPr>
        <p:spPr bwMode="auto">
          <a:xfrm>
            <a:off x="2427784" y="2655342"/>
            <a:ext cx="457200" cy="2286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4833" name="Rectangle 81"/>
          <p:cNvSpPr>
            <a:spLocks noChangeArrowheads="1"/>
          </p:cNvSpPr>
          <p:nvPr/>
        </p:nvSpPr>
        <p:spPr bwMode="auto">
          <a:xfrm>
            <a:off x="2961184" y="2655342"/>
            <a:ext cx="457200" cy="2286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4834" name="Rectangle 82"/>
          <p:cNvSpPr>
            <a:spLocks noChangeArrowheads="1"/>
          </p:cNvSpPr>
          <p:nvPr/>
        </p:nvSpPr>
        <p:spPr bwMode="auto">
          <a:xfrm>
            <a:off x="3494584" y="2655342"/>
            <a:ext cx="457200" cy="228600"/>
          </a:xfrm>
          <a:prstGeom prst="rect">
            <a:avLst/>
          </a:prstGeom>
          <a:solidFill>
            <a:srgbClr val="008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4835" name="Rectangle 83"/>
          <p:cNvSpPr>
            <a:spLocks noChangeArrowheads="1"/>
          </p:cNvSpPr>
          <p:nvPr/>
        </p:nvSpPr>
        <p:spPr bwMode="auto">
          <a:xfrm>
            <a:off x="4027984" y="2655342"/>
            <a:ext cx="4572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ALU</a:t>
            </a:r>
          </a:p>
        </p:txBody>
      </p:sp>
      <p:sp>
        <p:nvSpPr>
          <p:cNvPr id="74836" name="Rectangle 84"/>
          <p:cNvSpPr>
            <a:spLocks noChangeArrowheads="1"/>
          </p:cNvSpPr>
          <p:nvPr/>
        </p:nvSpPr>
        <p:spPr bwMode="auto">
          <a:xfrm>
            <a:off x="4561384" y="2655342"/>
            <a:ext cx="457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8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nop</a:t>
            </a:r>
          </a:p>
        </p:txBody>
      </p:sp>
      <p:sp>
        <p:nvSpPr>
          <p:cNvPr id="74837" name="Rectangle 85"/>
          <p:cNvSpPr>
            <a:spLocks noChangeArrowheads="1"/>
          </p:cNvSpPr>
          <p:nvPr/>
        </p:nvSpPr>
        <p:spPr bwMode="auto">
          <a:xfrm>
            <a:off x="5094784" y="2655342"/>
            <a:ext cx="457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nop</a:t>
            </a:r>
          </a:p>
        </p:txBody>
      </p: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2961184" y="2960142"/>
            <a:ext cx="457200" cy="2286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4839" name="Rectangle 87"/>
          <p:cNvSpPr>
            <a:spLocks noChangeArrowheads="1"/>
          </p:cNvSpPr>
          <p:nvPr/>
        </p:nvSpPr>
        <p:spPr bwMode="auto">
          <a:xfrm>
            <a:off x="3494584" y="2960142"/>
            <a:ext cx="457200" cy="2286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4840" name="Rectangle 88"/>
          <p:cNvSpPr>
            <a:spLocks noChangeArrowheads="1"/>
          </p:cNvSpPr>
          <p:nvPr/>
        </p:nvSpPr>
        <p:spPr bwMode="auto">
          <a:xfrm>
            <a:off x="4027984" y="29601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4841" name="Rectangle 89"/>
          <p:cNvSpPr>
            <a:spLocks noChangeArrowheads="1"/>
          </p:cNvSpPr>
          <p:nvPr/>
        </p:nvSpPr>
        <p:spPr bwMode="auto">
          <a:xfrm>
            <a:off x="4561384" y="2960142"/>
            <a:ext cx="457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99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nop</a:t>
            </a:r>
          </a:p>
        </p:txBody>
      </p:sp>
      <p:sp>
        <p:nvSpPr>
          <p:cNvPr id="74842" name="Rectangle 90"/>
          <p:cNvSpPr>
            <a:spLocks noChangeArrowheads="1"/>
          </p:cNvSpPr>
          <p:nvPr/>
        </p:nvSpPr>
        <p:spPr bwMode="auto">
          <a:xfrm>
            <a:off x="5094784" y="2960142"/>
            <a:ext cx="457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8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nop</a:t>
            </a:r>
          </a:p>
        </p:txBody>
      </p:sp>
      <p:sp>
        <p:nvSpPr>
          <p:cNvPr id="74844" name="Rectangle 92"/>
          <p:cNvSpPr>
            <a:spLocks noChangeArrowheads="1"/>
          </p:cNvSpPr>
          <p:nvPr/>
        </p:nvSpPr>
        <p:spPr bwMode="auto">
          <a:xfrm>
            <a:off x="3494584" y="3264942"/>
            <a:ext cx="457200" cy="2286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4845" name="Rectangle 93"/>
          <p:cNvSpPr>
            <a:spLocks noChangeArrowheads="1"/>
          </p:cNvSpPr>
          <p:nvPr/>
        </p:nvSpPr>
        <p:spPr bwMode="auto">
          <a:xfrm>
            <a:off x="4027984" y="32649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4846" name="Rectangle 94"/>
          <p:cNvSpPr>
            <a:spLocks noChangeArrowheads="1"/>
          </p:cNvSpPr>
          <p:nvPr/>
        </p:nvSpPr>
        <p:spPr bwMode="auto">
          <a:xfrm>
            <a:off x="4561384" y="3264942"/>
            <a:ext cx="457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nop</a:t>
            </a:r>
          </a:p>
        </p:txBody>
      </p:sp>
      <p:sp>
        <p:nvSpPr>
          <p:cNvPr id="74847" name="Rectangle 95"/>
          <p:cNvSpPr>
            <a:spLocks noChangeArrowheads="1"/>
          </p:cNvSpPr>
          <p:nvPr/>
        </p:nvSpPr>
        <p:spPr bwMode="auto">
          <a:xfrm>
            <a:off x="5094784" y="3264942"/>
            <a:ext cx="457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99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nop</a:t>
            </a:r>
          </a:p>
        </p:txBody>
      </p:sp>
      <p:sp>
        <p:nvSpPr>
          <p:cNvPr id="74850" name="Rectangle 98"/>
          <p:cNvSpPr>
            <a:spLocks noChangeArrowheads="1"/>
          </p:cNvSpPr>
          <p:nvPr/>
        </p:nvSpPr>
        <p:spPr bwMode="auto">
          <a:xfrm>
            <a:off x="4027984" y="35697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4851" name="Rectangle 99"/>
          <p:cNvSpPr>
            <a:spLocks noChangeArrowheads="1"/>
          </p:cNvSpPr>
          <p:nvPr/>
        </p:nvSpPr>
        <p:spPr bwMode="auto">
          <a:xfrm>
            <a:off x="4561384" y="35697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4852" name="Rectangle 100"/>
          <p:cNvSpPr>
            <a:spLocks noChangeArrowheads="1"/>
          </p:cNvSpPr>
          <p:nvPr/>
        </p:nvSpPr>
        <p:spPr bwMode="auto">
          <a:xfrm>
            <a:off x="5094784" y="3569742"/>
            <a:ext cx="4572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RD</a:t>
            </a:r>
          </a:p>
        </p:txBody>
      </p:sp>
      <p:sp>
        <p:nvSpPr>
          <p:cNvPr id="74855" name="Rectangle 103"/>
          <p:cNvSpPr>
            <a:spLocks noChangeArrowheads="1"/>
          </p:cNvSpPr>
          <p:nvPr/>
        </p:nvSpPr>
        <p:spPr bwMode="auto">
          <a:xfrm>
            <a:off x="4561384" y="38745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sp>
        <p:nvSpPr>
          <p:cNvPr id="74856" name="Rectangle 104"/>
          <p:cNvSpPr>
            <a:spLocks noChangeArrowheads="1"/>
          </p:cNvSpPr>
          <p:nvPr/>
        </p:nvSpPr>
        <p:spPr bwMode="auto">
          <a:xfrm>
            <a:off x="5094784" y="3874542"/>
            <a:ext cx="4572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ID</a:t>
            </a:r>
          </a:p>
        </p:txBody>
      </p:sp>
      <p:sp>
        <p:nvSpPr>
          <p:cNvPr id="74859" name="Rectangle 107"/>
          <p:cNvSpPr>
            <a:spLocks noChangeArrowheads="1"/>
          </p:cNvSpPr>
          <p:nvPr/>
        </p:nvSpPr>
        <p:spPr bwMode="auto">
          <a:xfrm>
            <a:off x="5094784" y="4179342"/>
            <a:ext cx="4572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5628184" y="2960142"/>
            <a:ext cx="990600" cy="1447800"/>
            <a:chOff x="3888" y="2160"/>
            <a:chExt cx="624" cy="912"/>
          </a:xfrm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74843" name="Rectangle 91"/>
            <p:cNvSpPr>
              <a:spLocks noChangeArrowheads="1"/>
            </p:cNvSpPr>
            <p:nvPr/>
          </p:nvSpPr>
          <p:spPr bwMode="auto">
            <a:xfrm>
              <a:off x="3888" y="2160"/>
              <a:ext cx="288" cy="14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99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 MT" pitchFamily="34" charset="0"/>
                </a:rPr>
                <a:t>nop</a:t>
              </a:r>
            </a:p>
          </p:txBody>
        </p:sp>
        <p:sp>
          <p:nvSpPr>
            <p:cNvPr id="74848" name="Rectangle 96"/>
            <p:cNvSpPr>
              <a:spLocks noChangeArrowheads="1"/>
            </p:cNvSpPr>
            <p:nvPr/>
          </p:nvSpPr>
          <p:spPr bwMode="auto">
            <a:xfrm>
              <a:off x="3888" y="2352"/>
              <a:ext cx="288" cy="14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8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 MT" pitchFamily="34" charset="0"/>
                </a:rPr>
                <a:t>nop</a:t>
              </a:r>
            </a:p>
          </p:txBody>
        </p:sp>
        <p:sp>
          <p:nvSpPr>
            <p:cNvPr id="74849" name="Rectangle 97"/>
            <p:cNvSpPr>
              <a:spLocks noChangeArrowheads="1"/>
            </p:cNvSpPr>
            <p:nvPr/>
          </p:nvSpPr>
          <p:spPr bwMode="auto">
            <a:xfrm>
              <a:off x="4224" y="2352"/>
              <a:ext cx="288" cy="14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99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 MT" pitchFamily="34" charset="0"/>
                </a:rPr>
                <a:t>nop</a:t>
              </a:r>
            </a:p>
          </p:txBody>
        </p:sp>
        <p:sp>
          <p:nvSpPr>
            <p:cNvPr id="74853" name="Rectangle 101"/>
            <p:cNvSpPr>
              <a:spLocks noChangeArrowheads="1"/>
            </p:cNvSpPr>
            <p:nvPr/>
          </p:nvSpPr>
          <p:spPr bwMode="auto">
            <a:xfrm>
              <a:off x="3888" y="2544"/>
              <a:ext cx="288" cy="144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ALU</a:t>
              </a:r>
            </a:p>
          </p:txBody>
        </p:sp>
        <p:sp>
          <p:nvSpPr>
            <p:cNvPr id="74854" name="Rectangle 102"/>
            <p:cNvSpPr>
              <a:spLocks noChangeArrowheads="1"/>
            </p:cNvSpPr>
            <p:nvPr/>
          </p:nvSpPr>
          <p:spPr bwMode="auto">
            <a:xfrm>
              <a:off x="4224" y="2544"/>
              <a:ext cx="288" cy="144"/>
            </a:xfrm>
            <a:prstGeom prst="rect">
              <a:avLst/>
            </a:prstGeom>
            <a:solidFill>
              <a:srgbClr val="808000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nop</a:t>
              </a:r>
            </a:p>
          </p:txBody>
        </p:sp>
        <p:sp>
          <p:nvSpPr>
            <p:cNvPr id="74857" name="Rectangle 105"/>
            <p:cNvSpPr>
              <a:spLocks noChangeArrowheads="1"/>
            </p:cNvSpPr>
            <p:nvPr/>
          </p:nvSpPr>
          <p:spPr bwMode="auto">
            <a:xfrm>
              <a:off x="3888" y="2736"/>
              <a:ext cx="288" cy="144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RD</a:t>
              </a:r>
            </a:p>
          </p:txBody>
        </p:sp>
        <p:sp>
          <p:nvSpPr>
            <p:cNvPr id="74858" name="Rectangle 106"/>
            <p:cNvSpPr>
              <a:spLocks noChangeArrowheads="1"/>
            </p:cNvSpPr>
            <p:nvPr/>
          </p:nvSpPr>
          <p:spPr bwMode="auto">
            <a:xfrm>
              <a:off x="4224" y="2736"/>
              <a:ext cx="288" cy="144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ALU</a:t>
              </a:r>
            </a:p>
          </p:txBody>
        </p:sp>
        <p:sp>
          <p:nvSpPr>
            <p:cNvPr id="74860" name="Rectangle 108"/>
            <p:cNvSpPr>
              <a:spLocks noChangeArrowheads="1"/>
            </p:cNvSpPr>
            <p:nvPr/>
          </p:nvSpPr>
          <p:spPr bwMode="auto">
            <a:xfrm>
              <a:off x="3888" y="2928"/>
              <a:ext cx="288" cy="1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ID</a:t>
              </a:r>
            </a:p>
          </p:txBody>
        </p:sp>
        <p:sp>
          <p:nvSpPr>
            <p:cNvPr id="74861" name="Rectangle 109"/>
            <p:cNvSpPr>
              <a:spLocks noChangeArrowheads="1"/>
            </p:cNvSpPr>
            <p:nvPr/>
          </p:nvSpPr>
          <p:spPr bwMode="auto">
            <a:xfrm>
              <a:off x="4224" y="2928"/>
              <a:ext cx="288" cy="144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itchFamily="34" charset="0"/>
                </a:rPr>
                <a:t>RD</a:t>
              </a:r>
            </a:p>
          </p:txBody>
        </p:sp>
      </p:grpSp>
      <p:sp>
        <p:nvSpPr>
          <p:cNvPr id="74814" name="Freeform 62"/>
          <p:cNvSpPr>
            <a:spLocks/>
          </p:cNvSpPr>
          <p:nvPr/>
        </p:nvSpPr>
        <p:spPr bwMode="auto">
          <a:xfrm>
            <a:off x="1970584" y="2458492"/>
            <a:ext cx="2438400" cy="304800"/>
          </a:xfrm>
          <a:custGeom>
            <a:avLst/>
            <a:gdLst/>
            <a:ahLst/>
            <a:cxnLst>
              <a:cxn ang="0">
                <a:pos x="1232" y="0"/>
              </a:cxn>
              <a:cxn ang="0">
                <a:pos x="1376" y="96"/>
              </a:cxn>
              <a:cxn ang="0">
                <a:pos x="176" y="96"/>
              </a:cxn>
              <a:cxn ang="0">
                <a:pos x="320" y="192"/>
              </a:cxn>
            </a:cxnLst>
            <a:rect l="0" t="0" r="r" b="b"/>
            <a:pathLst>
              <a:path w="1552" h="192">
                <a:moveTo>
                  <a:pt x="1232" y="0"/>
                </a:moveTo>
                <a:cubicBezTo>
                  <a:pt x="1392" y="40"/>
                  <a:pt x="1552" y="80"/>
                  <a:pt x="1376" y="96"/>
                </a:cubicBezTo>
                <a:cubicBezTo>
                  <a:pt x="1200" y="112"/>
                  <a:pt x="352" y="80"/>
                  <a:pt x="176" y="96"/>
                </a:cubicBezTo>
                <a:cubicBezTo>
                  <a:pt x="0" y="112"/>
                  <a:pt x="160" y="152"/>
                  <a:pt x="320" y="19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4027984" y="2655342"/>
            <a:ext cx="457200" cy="838200"/>
            <a:chOff x="2880" y="3216"/>
            <a:chExt cx="288" cy="528"/>
          </a:xfrm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74865" name="Rectangle 113"/>
            <p:cNvSpPr>
              <a:spLocks noChangeArrowheads="1"/>
            </p:cNvSpPr>
            <p:nvPr/>
          </p:nvSpPr>
          <p:spPr bwMode="auto">
            <a:xfrm>
              <a:off x="2880" y="3216"/>
              <a:ext cx="288" cy="14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9933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 MT" pitchFamily="34" charset="0"/>
                </a:rPr>
                <a:t>nop</a:t>
              </a:r>
            </a:p>
          </p:txBody>
        </p:sp>
        <p:sp>
          <p:nvSpPr>
            <p:cNvPr id="74866" name="Rectangle 114"/>
            <p:cNvSpPr>
              <a:spLocks noChangeArrowheads="1"/>
            </p:cNvSpPr>
            <p:nvPr/>
          </p:nvSpPr>
          <p:spPr bwMode="auto">
            <a:xfrm>
              <a:off x="2880" y="3408"/>
              <a:ext cx="288" cy="14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 MT" pitchFamily="34" charset="0"/>
                </a:rPr>
                <a:t>nop</a:t>
              </a:r>
            </a:p>
          </p:txBody>
        </p:sp>
        <p:sp>
          <p:nvSpPr>
            <p:cNvPr id="74867" name="Rectangle 115"/>
            <p:cNvSpPr>
              <a:spLocks noChangeArrowheads="1"/>
            </p:cNvSpPr>
            <p:nvPr/>
          </p:nvSpPr>
          <p:spPr bwMode="auto">
            <a:xfrm>
              <a:off x="2880" y="3600"/>
              <a:ext cx="288" cy="14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Gill Sans MT" pitchFamily="34" charset="0"/>
                </a:rPr>
                <a:t>nop</a:t>
              </a:r>
              <a:endPara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endParaRP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875584" y="2502942"/>
            <a:ext cx="228600" cy="838200"/>
            <a:chOff x="2784" y="1872"/>
            <a:chExt cx="144" cy="528"/>
          </a:xfrm>
          <a:effectLst/>
        </p:grpSpPr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>
              <a:off x="2784" y="1872"/>
              <a:ext cx="144" cy="14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>
              <a:off x="2784" y="1872"/>
              <a:ext cx="144" cy="3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>
              <a:off x="2784" y="1872"/>
              <a:ext cx="144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4869" name="Text Box 117"/>
          <p:cNvSpPr txBox="1">
            <a:spLocks noChangeArrowheads="1"/>
          </p:cNvSpPr>
          <p:nvPr/>
        </p:nvSpPr>
        <p:spPr bwMode="auto">
          <a:xfrm>
            <a:off x="751384" y="3585617"/>
            <a:ext cx="1066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New 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i+2</a:t>
            </a:r>
          </a:p>
        </p:txBody>
      </p:sp>
      <p:sp>
        <p:nvSpPr>
          <p:cNvPr id="74870" name="Text Box 118"/>
          <p:cNvSpPr txBox="1">
            <a:spLocks noChangeArrowheads="1"/>
          </p:cNvSpPr>
          <p:nvPr/>
        </p:nvSpPr>
        <p:spPr bwMode="auto">
          <a:xfrm>
            <a:off x="751384" y="3890417"/>
            <a:ext cx="1066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New Inst</a:t>
            </a:r>
            <a:r>
              <a:rPr lang="en-US" sz="1400" baseline="-25000">
                <a:solidFill>
                  <a:srgbClr val="000000"/>
                </a:solidFill>
                <a:latin typeface="Gill Sans MT" pitchFamily="34" charset="0"/>
              </a:rPr>
              <a:t>i+3</a:t>
            </a:r>
          </a:p>
        </p:txBody>
      </p:sp>
      <p:sp>
        <p:nvSpPr>
          <p:cNvPr id="74871" name="Text Box 119"/>
          <p:cNvSpPr txBox="1">
            <a:spLocks noChangeArrowheads="1"/>
          </p:cNvSpPr>
          <p:nvPr/>
        </p:nvSpPr>
        <p:spPr bwMode="auto">
          <a:xfrm>
            <a:off x="751384" y="4195217"/>
            <a:ext cx="1066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 MT" pitchFamily="34" charset="0"/>
              </a:rPr>
              <a:t>New Inst</a:t>
            </a:r>
            <a:r>
              <a:rPr lang="en-US" sz="1400" baseline="-25000" dirty="0">
                <a:solidFill>
                  <a:srgbClr val="000000"/>
                </a:solidFill>
                <a:latin typeface="Gill Sans MT" pitchFamily="34" charset="0"/>
              </a:rPr>
              <a:t>i+4</a:t>
            </a:r>
          </a:p>
        </p:txBody>
      </p:sp>
      <p:sp>
        <p:nvSpPr>
          <p:cNvPr id="74874" name="Freeform 122"/>
          <p:cNvSpPr>
            <a:spLocks/>
          </p:cNvSpPr>
          <p:nvPr/>
        </p:nvSpPr>
        <p:spPr bwMode="auto">
          <a:xfrm>
            <a:off x="1665784" y="2655342"/>
            <a:ext cx="2286000" cy="9906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192" y="480"/>
              </a:cxn>
              <a:cxn ang="0">
                <a:pos x="1440" y="624"/>
              </a:cxn>
            </a:cxnLst>
            <a:rect l="0" t="0" r="r" b="b"/>
            <a:pathLst>
              <a:path w="1440" h="624">
                <a:moveTo>
                  <a:pt x="288" y="0"/>
                </a:moveTo>
                <a:cubicBezTo>
                  <a:pt x="144" y="188"/>
                  <a:pt x="0" y="376"/>
                  <a:pt x="192" y="480"/>
                </a:cubicBezTo>
                <a:cubicBezTo>
                  <a:pt x="384" y="584"/>
                  <a:pt x="912" y="604"/>
                  <a:pt x="1440" y="62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4875" name="Text Box 123"/>
          <p:cNvSpPr txBox="1">
            <a:spLocks noChangeArrowheads="1"/>
          </p:cNvSpPr>
          <p:nvPr/>
        </p:nvSpPr>
        <p:spPr bwMode="auto">
          <a:xfrm>
            <a:off x="5323384" y="2045742"/>
            <a:ext cx="2790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Speculative State Cleared</a:t>
            </a:r>
          </a:p>
        </p:txBody>
      </p:sp>
      <p:sp>
        <p:nvSpPr>
          <p:cNvPr id="74876" name="Text Box 124"/>
          <p:cNvSpPr txBox="1">
            <a:spLocks noChangeArrowheads="1"/>
          </p:cNvSpPr>
          <p:nvPr/>
        </p:nvSpPr>
        <p:spPr bwMode="auto">
          <a:xfrm>
            <a:off x="1818184" y="3874542"/>
            <a:ext cx="18812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Fetch Resteered</a:t>
            </a:r>
          </a:p>
        </p:txBody>
      </p:sp>
      <p:sp>
        <p:nvSpPr>
          <p:cNvPr id="77" name="AutoShape 124"/>
          <p:cNvSpPr>
            <a:spLocks noChangeArrowheads="1"/>
          </p:cNvSpPr>
          <p:nvPr/>
        </p:nvSpPr>
        <p:spPr bwMode="auto">
          <a:xfrm>
            <a:off x="522784" y="2694417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5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25" grpId="0" animBg="1"/>
      <p:bldP spid="74830" grpId="0" animBg="1"/>
      <p:bldP spid="74831" grpId="0" animBg="1"/>
      <p:bldP spid="74835" grpId="0" animBg="1"/>
      <p:bldP spid="74836" grpId="0" animBg="1"/>
      <p:bldP spid="74837" grpId="0" animBg="1"/>
      <p:bldP spid="74840" grpId="0" animBg="1"/>
      <p:bldP spid="74841" grpId="0" animBg="1"/>
      <p:bldP spid="74842" grpId="0" animBg="1"/>
      <p:bldP spid="74845" grpId="0" animBg="1"/>
      <p:bldP spid="74846" grpId="0" animBg="1"/>
      <p:bldP spid="74847" grpId="0" animBg="1"/>
      <p:bldP spid="74850" grpId="0" animBg="1"/>
      <p:bldP spid="74851" grpId="0" animBg="1"/>
      <p:bldP spid="74852" grpId="0" animBg="1"/>
      <p:bldP spid="74855" grpId="0" animBg="1"/>
      <p:bldP spid="74856" grpId="0" animBg="1"/>
      <p:bldP spid="74859" grpId="0" animBg="1"/>
      <p:bldP spid="74814" grpId="0" animBg="1"/>
      <p:bldP spid="74869" grpId="0"/>
      <p:bldP spid="74870" grpId="0"/>
      <p:bldP spid="74871" grpId="0"/>
      <p:bldP spid="74874" grpId="0" animBg="1"/>
      <p:bldP spid="74875" grpId="0"/>
      <p:bldP spid="748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677498"/>
            <a:ext cx="8218365" cy="6998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Option 3: Delay Slots for Control Hazards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option: delayed branches</a:t>
            </a:r>
          </a:p>
          <a:p>
            <a:pPr lvl="1"/>
            <a:r>
              <a:rPr lang="en-US" dirty="0"/>
              <a:t># of delay slots (</a:t>
            </a:r>
            <a:r>
              <a:rPr lang="en-US" i="1" dirty="0"/>
              <a:t>ds</a:t>
            </a:r>
            <a:r>
              <a:rPr lang="en-US" dirty="0"/>
              <a:t>) : stages between IF and where the branch is resolved</a:t>
            </a:r>
          </a:p>
          <a:p>
            <a:pPr lvl="2"/>
            <a:r>
              <a:rPr lang="en-US" dirty="0"/>
              <a:t>3 in our example</a:t>
            </a:r>
          </a:p>
          <a:p>
            <a:pPr lvl="1"/>
            <a:r>
              <a:rPr lang="en-US" dirty="0"/>
              <a:t>Always execute following </a:t>
            </a:r>
            <a:r>
              <a:rPr lang="en-US" i="1" dirty="0"/>
              <a:t>ds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Put useful instruction there, otherwise no-op</a:t>
            </a:r>
          </a:p>
          <a:p>
            <a:r>
              <a:rPr lang="en-US" dirty="0"/>
              <a:t>Losing popularity</a:t>
            </a:r>
          </a:p>
          <a:p>
            <a:pPr lvl="1"/>
            <a:r>
              <a:rPr lang="en-US" dirty="0"/>
              <a:t>Just a stopgap (one cycle, one instruction)</a:t>
            </a:r>
          </a:p>
          <a:p>
            <a:pPr lvl="1"/>
            <a:r>
              <a:rPr lang="en-US" dirty="0"/>
              <a:t>Superscalar processors (later)</a:t>
            </a:r>
          </a:p>
          <a:p>
            <a:pPr lvl="2"/>
            <a:r>
              <a:rPr lang="en-US" dirty="0"/>
              <a:t>Delay slot just gets in the way (special case)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Legacy from old RISC ISAs</a:t>
            </a:r>
          </a:p>
        </p:txBody>
      </p:sp>
    </p:spTree>
    <p:extLst>
      <p:ext uri="{BB962C8B-B14F-4D97-AF65-F5344CB8AC3E}">
        <p14:creationId xmlns:p14="http://schemas.microsoft.com/office/powerpoint/2010/main" val="3103600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Going Beyond Scalar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pipeline limited to CPI ≥ 1.0</a:t>
            </a:r>
          </a:p>
          <a:p>
            <a:pPr lvl="1"/>
            <a:r>
              <a:rPr lang="en-US" dirty="0"/>
              <a:t>Can never run more than 1 </a:t>
            </a:r>
            <a:r>
              <a:rPr lang="en-US" dirty="0" err="1"/>
              <a:t>insn</a:t>
            </a:r>
            <a:r>
              <a:rPr lang="en-US" dirty="0"/>
              <a:t> per cycle</a:t>
            </a:r>
          </a:p>
          <a:p>
            <a:r>
              <a:rPr lang="en-US" dirty="0"/>
              <a:t>“Superscalar” can achieve CPI ≤ 1.0 (i.e., IPC ≥ 1.0)</a:t>
            </a:r>
          </a:p>
          <a:p>
            <a:pPr lvl="1"/>
            <a:r>
              <a:rPr lang="en-US" i="1" u="sng" dirty="0"/>
              <a:t>Superscalar</a:t>
            </a:r>
            <a:r>
              <a:rPr lang="en-US" dirty="0"/>
              <a:t> means executing multiple </a:t>
            </a:r>
            <a:r>
              <a:rPr lang="en-US" dirty="0" err="1"/>
              <a:t>insns</a:t>
            </a:r>
            <a:r>
              <a:rPr lang="en-US" dirty="0"/>
              <a:t> in parallel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1994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677498"/>
            <a:ext cx="8139335" cy="699837"/>
          </a:xfrm>
        </p:spPr>
        <p:txBody>
          <a:bodyPr>
            <a:noAutofit/>
          </a:bodyPr>
          <a:lstStyle/>
          <a:p>
            <a:r>
              <a:rPr lang="en-US" sz="3600" dirty="0"/>
              <a:t>Architectures for Instruction Parallelism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pipeline (baseline)</a:t>
            </a:r>
          </a:p>
          <a:p>
            <a:pPr lvl="1"/>
            <a:r>
              <a:rPr lang="en-US" dirty="0"/>
              <a:t>Instruction overlap parallelism = D</a:t>
            </a:r>
          </a:p>
          <a:p>
            <a:pPr lvl="1"/>
            <a:r>
              <a:rPr lang="en-US" dirty="0"/>
              <a:t>Operation Latency = 1</a:t>
            </a:r>
          </a:p>
          <a:p>
            <a:pPr lvl="1"/>
            <a:r>
              <a:rPr lang="en-US" dirty="0"/>
              <a:t>Peak IPC = 1.0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7" name="AutoShape 5"/>
          <p:cNvSpPr>
            <a:spLocks/>
          </p:cNvSpPr>
          <p:nvPr/>
        </p:nvSpPr>
        <p:spPr bwMode="auto">
          <a:xfrm rot="5400000">
            <a:off x="7277100" y="1805870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270750" y="2150358"/>
            <a:ext cx="45397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D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371600" y="38251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1981200" y="38251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590800" y="38251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3200400" y="38251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3810000" y="38251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4419600" y="38251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1981200" y="40537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2590800" y="40537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3200400" y="40537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3810000" y="40537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4419600" y="40537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5029200" y="40537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2590800" y="42823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3200400" y="42823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3810000" y="42823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4419600" y="42823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5029200" y="42823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5638800" y="42823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3200400" y="45109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8" name="Rectangle 26"/>
          <p:cNvSpPr>
            <a:spLocks noChangeArrowheads="1"/>
          </p:cNvSpPr>
          <p:nvPr/>
        </p:nvSpPr>
        <p:spPr bwMode="auto">
          <a:xfrm>
            <a:off x="3810000" y="45109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4419600" y="45109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5029200" y="45109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5638800" y="45109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248400" y="45109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3810000" y="47395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4" name="Rectangle 32"/>
          <p:cNvSpPr>
            <a:spLocks noChangeArrowheads="1"/>
          </p:cNvSpPr>
          <p:nvPr/>
        </p:nvSpPr>
        <p:spPr bwMode="auto">
          <a:xfrm>
            <a:off x="4419600" y="47395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5029200" y="47395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6" name="Rectangle 34"/>
          <p:cNvSpPr>
            <a:spLocks noChangeArrowheads="1"/>
          </p:cNvSpPr>
          <p:nvPr/>
        </p:nvSpPr>
        <p:spPr bwMode="auto">
          <a:xfrm>
            <a:off x="5638800" y="47395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6248400" y="47395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6858000" y="47395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4419600" y="49681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5029200" y="49681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5638800" y="49681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6248400" y="49681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6858000" y="49681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74" name="Rectangle 42"/>
          <p:cNvSpPr>
            <a:spLocks noChangeArrowheads="1"/>
          </p:cNvSpPr>
          <p:nvPr/>
        </p:nvSpPr>
        <p:spPr bwMode="auto">
          <a:xfrm>
            <a:off x="7467600" y="49681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324600" y="3139370"/>
            <a:ext cx="2209800" cy="152400"/>
            <a:chOff x="3168" y="1584"/>
            <a:chExt cx="2304" cy="14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5275" name="Rectangle 43"/>
            <p:cNvSpPr>
              <a:spLocks noChangeArrowheads="1"/>
            </p:cNvSpPr>
            <p:nvPr/>
          </p:nvSpPr>
          <p:spPr bwMode="auto">
            <a:xfrm>
              <a:off x="3168" y="1584"/>
              <a:ext cx="384" cy="144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3552" y="1584"/>
              <a:ext cx="38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5277" name="Rectangle 45"/>
            <p:cNvSpPr>
              <a:spLocks noChangeArrowheads="1"/>
            </p:cNvSpPr>
            <p:nvPr/>
          </p:nvSpPr>
          <p:spPr bwMode="auto">
            <a:xfrm>
              <a:off x="3936" y="1584"/>
              <a:ext cx="384" cy="144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5278" name="Rectangle 46"/>
            <p:cNvSpPr>
              <a:spLocks noChangeArrowheads="1"/>
            </p:cNvSpPr>
            <p:nvPr/>
          </p:nvSpPr>
          <p:spPr bwMode="auto">
            <a:xfrm>
              <a:off x="4320" y="1584"/>
              <a:ext cx="384" cy="144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5279" name="Rectangle 47"/>
            <p:cNvSpPr>
              <a:spLocks noChangeArrowheads="1"/>
            </p:cNvSpPr>
            <p:nvPr/>
          </p:nvSpPr>
          <p:spPr bwMode="auto">
            <a:xfrm>
              <a:off x="4704" y="1584"/>
              <a:ext cx="384" cy="144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95280" name="Rectangle 48"/>
            <p:cNvSpPr>
              <a:spLocks noChangeArrowheads="1"/>
            </p:cNvSpPr>
            <p:nvPr/>
          </p:nvSpPr>
          <p:spPr bwMode="auto">
            <a:xfrm>
              <a:off x="5088" y="1584"/>
              <a:ext cx="384" cy="144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95282" name="Line 50"/>
          <p:cNvSpPr>
            <a:spLocks noChangeShapeType="1"/>
          </p:cNvSpPr>
          <p:nvPr/>
        </p:nvSpPr>
        <p:spPr bwMode="auto">
          <a:xfrm>
            <a:off x="1371600" y="367277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83" name="Line 51"/>
          <p:cNvSpPr>
            <a:spLocks noChangeShapeType="1"/>
          </p:cNvSpPr>
          <p:nvPr/>
        </p:nvSpPr>
        <p:spPr bwMode="auto">
          <a:xfrm flipH="1">
            <a:off x="1371600" y="557777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84" name="Line 52"/>
          <p:cNvSpPr>
            <a:spLocks noChangeShapeType="1"/>
          </p:cNvSpPr>
          <p:nvPr/>
        </p:nvSpPr>
        <p:spPr bwMode="auto">
          <a:xfrm>
            <a:off x="1219200" y="382517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85" name="Text Box 53"/>
          <p:cNvSpPr txBox="1">
            <a:spLocks noChangeArrowheads="1"/>
          </p:cNvSpPr>
          <p:nvPr/>
        </p:nvSpPr>
        <p:spPr bwMode="auto">
          <a:xfrm rot="10800000">
            <a:off x="377766" y="3895304"/>
            <a:ext cx="800219" cy="132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Successive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Instructions</a:t>
            </a:r>
          </a:p>
        </p:txBody>
      </p:sp>
      <p:sp>
        <p:nvSpPr>
          <p:cNvPr id="95286" name="Line 54"/>
          <p:cNvSpPr>
            <a:spLocks noChangeShapeType="1"/>
          </p:cNvSpPr>
          <p:nvPr/>
        </p:nvSpPr>
        <p:spPr bwMode="auto">
          <a:xfrm>
            <a:off x="1371600" y="5938579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87" name="Rectangle 55"/>
          <p:cNvSpPr>
            <a:spLocks noChangeArrowheads="1"/>
          </p:cNvSpPr>
          <p:nvPr/>
        </p:nvSpPr>
        <p:spPr bwMode="auto">
          <a:xfrm>
            <a:off x="5029200" y="5196770"/>
            <a:ext cx="609600" cy="2286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88" name="Rectangle 56"/>
          <p:cNvSpPr>
            <a:spLocks noChangeArrowheads="1"/>
          </p:cNvSpPr>
          <p:nvPr/>
        </p:nvSpPr>
        <p:spPr bwMode="auto">
          <a:xfrm>
            <a:off x="5638800" y="5196770"/>
            <a:ext cx="6096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89" name="Rectangle 57"/>
          <p:cNvSpPr>
            <a:spLocks noChangeArrowheads="1"/>
          </p:cNvSpPr>
          <p:nvPr/>
        </p:nvSpPr>
        <p:spPr bwMode="auto">
          <a:xfrm>
            <a:off x="6248400" y="5196770"/>
            <a:ext cx="609600" cy="228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0" name="Rectangle 58"/>
          <p:cNvSpPr>
            <a:spLocks noChangeArrowheads="1"/>
          </p:cNvSpPr>
          <p:nvPr/>
        </p:nvSpPr>
        <p:spPr bwMode="auto">
          <a:xfrm>
            <a:off x="6858000" y="5196770"/>
            <a:ext cx="609600" cy="2286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1" name="Rectangle 59"/>
          <p:cNvSpPr>
            <a:spLocks noChangeArrowheads="1"/>
          </p:cNvSpPr>
          <p:nvPr/>
        </p:nvSpPr>
        <p:spPr bwMode="auto">
          <a:xfrm>
            <a:off x="7467600" y="5196770"/>
            <a:ext cx="609600" cy="228600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2" name="Rectangle 60"/>
          <p:cNvSpPr>
            <a:spLocks noChangeArrowheads="1"/>
          </p:cNvSpPr>
          <p:nvPr/>
        </p:nvSpPr>
        <p:spPr bwMode="auto">
          <a:xfrm>
            <a:off x="8077200" y="5196770"/>
            <a:ext cx="609600" cy="228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3" name="Text Box 61"/>
          <p:cNvSpPr txBox="1">
            <a:spLocks noChangeArrowheads="1"/>
          </p:cNvSpPr>
          <p:nvPr/>
        </p:nvSpPr>
        <p:spPr bwMode="auto">
          <a:xfrm>
            <a:off x="1355725" y="5909210"/>
            <a:ext cx="16578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Time in cycles</a:t>
            </a:r>
          </a:p>
        </p:txBody>
      </p:sp>
      <p:sp>
        <p:nvSpPr>
          <p:cNvPr id="95294" name="Line 62"/>
          <p:cNvSpPr>
            <a:spLocks noChangeShapeType="1"/>
          </p:cNvSpPr>
          <p:nvPr/>
        </p:nvSpPr>
        <p:spPr bwMode="auto">
          <a:xfrm>
            <a:off x="1981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25908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>
            <a:off x="32004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7" name="Line 65"/>
          <p:cNvSpPr>
            <a:spLocks noChangeShapeType="1"/>
          </p:cNvSpPr>
          <p:nvPr/>
        </p:nvSpPr>
        <p:spPr bwMode="auto">
          <a:xfrm>
            <a:off x="38100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8" name="Line 66"/>
          <p:cNvSpPr>
            <a:spLocks noChangeShapeType="1"/>
          </p:cNvSpPr>
          <p:nvPr/>
        </p:nvSpPr>
        <p:spPr bwMode="auto">
          <a:xfrm>
            <a:off x="44196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5029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300" name="Line 68"/>
          <p:cNvSpPr>
            <a:spLocks noChangeShapeType="1"/>
          </p:cNvSpPr>
          <p:nvPr/>
        </p:nvSpPr>
        <p:spPr bwMode="auto">
          <a:xfrm>
            <a:off x="56388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301" name="Line 69"/>
          <p:cNvSpPr>
            <a:spLocks noChangeShapeType="1"/>
          </p:cNvSpPr>
          <p:nvPr/>
        </p:nvSpPr>
        <p:spPr bwMode="auto">
          <a:xfrm>
            <a:off x="62484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302" name="Line 70"/>
          <p:cNvSpPr>
            <a:spLocks noChangeShapeType="1"/>
          </p:cNvSpPr>
          <p:nvPr/>
        </p:nvSpPr>
        <p:spPr bwMode="auto">
          <a:xfrm>
            <a:off x="68580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303" name="Line 71"/>
          <p:cNvSpPr>
            <a:spLocks noChangeShapeType="1"/>
          </p:cNvSpPr>
          <p:nvPr/>
        </p:nvSpPr>
        <p:spPr bwMode="auto">
          <a:xfrm>
            <a:off x="74676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>
            <a:off x="8077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305" name="Text Box 73"/>
          <p:cNvSpPr txBox="1">
            <a:spLocks noChangeArrowheads="1"/>
          </p:cNvSpPr>
          <p:nvPr/>
        </p:nvSpPr>
        <p:spPr bwMode="auto">
          <a:xfrm>
            <a:off x="15240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95306" name="Text Box 74"/>
          <p:cNvSpPr txBox="1">
            <a:spLocks noChangeArrowheads="1"/>
          </p:cNvSpPr>
          <p:nvPr/>
        </p:nvSpPr>
        <p:spPr bwMode="auto">
          <a:xfrm>
            <a:off x="21336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95307" name="Text Box 75"/>
          <p:cNvSpPr txBox="1">
            <a:spLocks noChangeArrowheads="1"/>
          </p:cNvSpPr>
          <p:nvPr/>
        </p:nvSpPr>
        <p:spPr bwMode="auto">
          <a:xfrm>
            <a:off x="27432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95308" name="Text Box 76"/>
          <p:cNvSpPr txBox="1">
            <a:spLocks noChangeArrowheads="1"/>
          </p:cNvSpPr>
          <p:nvPr/>
        </p:nvSpPr>
        <p:spPr bwMode="auto">
          <a:xfrm>
            <a:off x="338455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95309" name="Text Box 77"/>
          <p:cNvSpPr txBox="1">
            <a:spLocks noChangeArrowheads="1"/>
          </p:cNvSpPr>
          <p:nvPr/>
        </p:nvSpPr>
        <p:spPr bwMode="auto">
          <a:xfrm>
            <a:off x="39624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95310" name="Text Box 78"/>
          <p:cNvSpPr txBox="1">
            <a:spLocks noChangeArrowheads="1"/>
          </p:cNvSpPr>
          <p:nvPr/>
        </p:nvSpPr>
        <p:spPr bwMode="auto">
          <a:xfrm>
            <a:off x="45720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6</a:t>
            </a:r>
          </a:p>
        </p:txBody>
      </p:sp>
      <p:sp>
        <p:nvSpPr>
          <p:cNvPr id="95311" name="Text Box 79"/>
          <p:cNvSpPr txBox="1">
            <a:spLocks noChangeArrowheads="1"/>
          </p:cNvSpPr>
          <p:nvPr/>
        </p:nvSpPr>
        <p:spPr bwMode="auto">
          <a:xfrm>
            <a:off x="51816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95312" name="Text Box 80"/>
          <p:cNvSpPr txBox="1">
            <a:spLocks noChangeArrowheads="1"/>
          </p:cNvSpPr>
          <p:nvPr/>
        </p:nvSpPr>
        <p:spPr bwMode="auto">
          <a:xfrm>
            <a:off x="57912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8</a:t>
            </a:r>
          </a:p>
        </p:txBody>
      </p:sp>
      <p:sp>
        <p:nvSpPr>
          <p:cNvPr id="95313" name="Text Box 81"/>
          <p:cNvSpPr txBox="1">
            <a:spLocks noChangeArrowheads="1"/>
          </p:cNvSpPr>
          <p:nvPr/>
        </p:nvSpPr>
        <p:spPr bwMode="auto">
          <a:xfrm>
            <a:off x="64008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95314" name="Text Box 82"/>
          <p:cNvSpPr txBox="1">
            <a:spLocks noChangeArrowheads="1"/>
          </p:cNvSpPr>
          <p:nvPr/>
        </p:nvSpPr>
        <p:spPr bwMode="auto">
          <a:xfrm>
            <a:off x="70104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10</a:t>
            </a:r>
          </a:p>
        </p:txBody>
      </p:sp>
      <p:sp>
        <p:nvSpPr>
          <p:cNvPr id="95315" name="Text Box 83"/>
          <p:cNvSpPr txBox="1">
            <a:spLocks noChangeArrowheads="1"/>
          </p:cNvSpPr>
          <p:nvPr/>
        </p:nvSpPr>
        <p:spPr bwMode="auto">
          <a:xfrm>
            <a:off x="76200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11</a:t>
            </a:r>
          </a:p>
        </p:txBody>
      </p:sp>
      <p:sp>
        <p:nvSpPr>
          <p:cNvPr id="95316" name="Text Box 84"/>
          <p:cNvSpPr txBox="1">
            <a:spLocks noChangeArrowheads="1"/>
          </p:cNvSpPr>
          <p:nvPr/>
        </p:nvSpPr>
        <p:spPr bwMode="auto">
          <a:xfrm>
            <a:off x="82296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12</a:t>
            </a:r>
          </a:p>
        </p:txBody>
      </p:sp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4343400" y="3748970"/>
            <a:ext cx="7620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5318" name="Text Box 86"/>
          <p:cNvSpPr txBox="1">
            <a:spLocks noChangeArrowheads="1"/>
          </p:cNvSpPr>
          <p:nvPr/>
        </p:nvSpPr>
        <p:spPr bwMode="auto">
          <a:xfrm>
            <a:off x="4267200" y="3367970"/>
            <a:ext cx="3821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Gill Sans MT" pitchFamily="34" charset="0"/>
              </a:rPr>
              <a:t>D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different instructions overlapped</a:t>
            </a:r>
          </a:p>
        </p:txBody>
      </p:sp>
    </p:spTree>
    <p:extLst>
      <p:ext uri="{BB962C8B-B14F-4D97-AF65-F5344CB8AC3E}">
        <p14:creationId xmlns:p14="http://schemas.microsoft.com/office/powerpoint/2010/main" val="3112419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Superscalar Machine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Superscalar (pipelined) Execution</a:t>
            </a:r>
          </a:p>
          <a:p>
            <a:pPr lvl="1"/>
            <a:r>
              <a:rPr lang="en-US"/>
              <a:t>Instruction parallelism = D x N</a:t>
            </a:r>
          </a:p>
          <a:p>
            <a:pPr lvl="1"/>
            <a:r>
              <a:rPr lang="en-US"/>
              <a:t>Operation Latency = 1</a:t>
            </a:r>
          </a:p>
          <a:p>
            <a:pPr lvl="1"/>
            <a:r>
              <a:rPr lang="en-US"/>
              <a:t>Peak IPC = N per cycle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7323" name="Line 43"/>
          <p:cNvSpPr>
            <a:spLocks noChangeShapeType="1"/>
          </p:cNvSpPr>
          <p:nvPr/>
        </p:nvSpPr>
        <p:spPr bwMode="auto">
          <a:xfrm flipH="1">
            <a:off x="1371600" y="557777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 rot="10800000">
            <a:off x="377766" y="3895304"/>
            <a:ext cx="800219" cy="132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Successive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Instructions</a:t>
            </a:r>
          </a:p>
        </p:txBody>
      </p:sp>
      <p:sp>
        <p:nvSpPr>
          <p:cNvPr id="97326" name="Line 46"/>
          <p:cNvSpPr>
            <a:spLocks noChangeShapeType="1"/>
          </p:cNvSpPr>
          <p:nvPr/>
        </p:nvSpPr>
        <p:spPr bwMode="auto">
          <a:xfrm>
            <a:off x="1371600" y="5938579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1355725" y="5909210"/>
            <a:ext cx="16578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Time in cycles</a:t>
            </a:r>
          </a:p>
        </p:txBody>
      </p:sp>
      <p:sp>
        <p:nvSpPr>
          <p:cNvPr id="97334" name="Line 54"/>
          <p:cNvSpPr>
            <a:spLocks noChangeShapeType="1"/>
          </p:cNvSpPr>
          <p:nvPr/>
        </p:nvSpPr>
        <p:spPr bwMode="auto">
          <a:xfrm>
            <a:off x="1981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35" name="Line 55"/>
          <p:cNvSpPr>
            <a:spLocks noChangeShapeType="1"/>
          </p:cNvSpPr>
          <p:nvPr/>
        </p:nvSpPr>
        <p:spPr bwMode="auto">
          <a:xfrm>
            <a:off x="25908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36" name="Line 56"/>
          <p:cNvSpPr>
            <a:spLocks noChangeShapeType="1"/>
          </p:cNvSpPr>
          <p:nvPr/>
        </p:nvSpPr>
        <p:spPr bwMode="auto">
          <a:xfrm>
            <a:off x="32004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37" name="Line 57"/>
          <p:cNvSpPr>
            <a:spLocks noChangeShapeType="1"/>
          </p:cNvSpPr>
          <p:nvPr/>
        </p:nvSpPr>
        <p:spPr bwMode="auto">
          <a:xfrm>
            <a:off x="38100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38" name="Line 58"/>
          <p:cNvSpPr>
            <a:spLocks noChangeShapeType="1"/>
          </p:cNvSpPr>
          <p:nvPr/>
        </p:nvSpPr>
        <p:spPr bwMode="auto">
          <a:xfrm>
            <a:off x="44196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39" name="Line 59"/>
          <p:cNvSpPr>
            <a:spLocks noChangeShapeType="1"/>
          </p:cNvSpPr>
          <p:nvPr/>
        </p:nvSpPr>
        <p:spPr bwMode="auto">
          <a:xfrm>
            <a:off x="5029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40" name="Line 60"/>
          <p:cNvSpPr>
            <a:spLocks noChangeShapeType="1"/>
          </p:cNvSpPr>
          <p:nvPr/>
        </p:nvSpPr>
        <p:spPr bwMode="auto">
          <a:xfrm>
            <a:off x="56388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41" name="Line 61"/>
          <p:cNvSpPr>
            <a:spLocks noChangeShapeType="1"/>
          </p:cNvSpPr>
          <p:nvPr/>
        </p:nvSpPr>
        <p:spPr bwMode="auto">
          <a:xfrm>
            <a:off x="62484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42" name="Line 62"/>
          <p:cNvSpPr>
            <a:spLocks noChangeShapeType="1"/>
          </p:cNvSpPr>
          <p:nvPr/>
        </p:nvSpPr>
        <p:spPr bwMode="auto">
          <a:xfrm>
            <a:off x="68580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43" name="Line 63"/>
          <p:cNvSpPr>
            <a:spLocks noChangeShapeType="1"/>
          </p:cNvSpPr>
          <p:nvPr/>
        </p:nvSpPr>
        <p:spPr bwMode="auto">
          <a:xfrm>
            <a:off x="74676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44" name="Line 64"/>
          <p:cNvSpPr>
            <a:spLocks noChangeShapeType="1"/>
          </p:cNvSpPr>
          <p:nvPr/>
        </p:nvSpPr>
        <p:spPr bwMode="auto">
          <a:xfrm>
            <a:off x="8077200" y="550157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45" name="Text Box 65"/>
          <p:cNvSpPr txBox="1">
            <a:spLocks noChangeArrowheads="1"/>
          </p:cNvSpPr>
          <p:nvPr/>
        </p:nvSpPr>
        <p:spPr bwMode="auto">
          <a:xfrm>
            <a:off x="15240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</a:t>
            </a:r>
          </a:p>
        </p:txBody>
      </p:sp>
      <p:sp>
        <p:nvSpPr>
          <p:cNvPr id="97346" name="Text Box 66"/>
          <p:cNvSpPr txBox="1">
            <a:spLocks noChangeArrowheads="1"/>
          </p:cNvSpPr>
          <p:nvPr/>
        </p:nvSpPr>
        <p:spPr bwMode="auto">
          <a:xfrm>
            <a:off x="21336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97347" name="Text Box 67"/>
          <p:cNvSpPr txBox="1">
            <a:spLocks noChangeArrowheads="1"/>
          </p:cNvSpPr>
          <p:nvPr/>
        </p:nvSpPr>
        <p:spPr bwMode="auto">
          <a:xfrm>
            <a:off x="27432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97348" name="Text Box 68"/>
          <p:cNvSpPr txBox="1">
            <a:spLocks noChangeArrowheads="1"/>
          </p:cNvSpPr>
          <p:nvPr/>
        </p:nvSpPr>
        <p:spPr bwMode="auto">
          <a:xfrm>
            <a:off x="338455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97349" name="Text Box 69"/>
          <p:cNvSpPr txBox="1">
            <a:spLocks noChangeArrowheads="1"/>
          </p:cNvSpPr>
          <p:nvPr/>
        </p:nvSpPr>
        <p:spPr bwMode="auto">
          <a:xfrm>
            <a:off x="39624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5</a:t>
            </a:r>
          </a:p>
        </p:txBody>
      </p:sp>
      <p:sp>
        <p:nvSpPr>
          <p:cNvPr id="97350" name="Text Box 70"/>
          <p:cNvSpPr txBox="1">
            <a:spLocks noChangeArrowheads="1"/>
          </p:cNvSpPr>
          <p:nvPr/>
        </p:nvSpPr>
        <p:spPr bwMode="auto">
          <a:xfrm>
            <a:off x="45720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6</a:t>
            </a:r>
          </a:p>
        </p:txBody>
      </p:sp>
      <p:sp>
        <p:nvSpPr>
          <p:cNvPr id="97351" name="Text Box 71"/>
          <p:cNvSpPr txBox="1">
            <a:spLocks noChangeArrowheads="1"/>
          </p:cNvSpPr>
          <p:nvPr/>
        </p:nvSpPr>
        <p:spPr bwMode="auto">
          <a:xfrm>
            <a:off x="51816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7</a:t>
            </a:r>
          </a:p>
        </p:txBody>
      </p:sp>
      <p:sp>
        <p:nvSpPr>
          <p:cNvPr id="97352" name="Text Box 72"/>
          <p:cNvSpPr txBox="1">
            <a:spLocks noChangeArrowheads="1"/>
          </p:cNvSpPr>
          <p:nvPr/>
        </p:nvSpPr>
        <p:spPr bwMode="auto">
          <a:xfrm>
            <a:off x="57912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8</a:t>
            </a:r>
          </a:p>
        </p:txBody>
      </p:sp>
      <p:sp>
        <p:nvSpPr>
          <p:cNvPr id="97353" name="Text Box 73"/>
          <p:cNvSpPr txBox="1">
            <a:spLocks noChangeArrowheads="1"/>
          </p:cNvSpPr>
          <p:nvPr/>
        </p:nvSpPr>
        <p:spPr bwMode="auto">
          <a:xfrm>
            <a:off x="6400800" y="557777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9</a:t>
            </a:r>
          </a:p>
        </p:txBody>
      </p:sp>
      <p:sp>
        <p:nvSpPr>
          <p:cNvPr id="97354" name="Text Box 74"/>
          <p:cNvSpPr txBox="1">
            <a:spLocks noChangeArrowheads="1"/>
          </p:cNvSpPr>
          <p:nvPr/>
        </p:nvSpPr>
        <p:spPr bwMode="auto">
          <a:xfrm>
            <a:off x="70104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10</a:t>
            </a:r>
          </a:p>
        </p:txBody>
      </p:sp>
      <p:sp>
        <p:nvSpPr>
          <p:cNvPr id="97355" name="Text Box 75"/>
          <p:cNvSpPr txBox="1">
            <a:spLocks noChangeArrowheads="1"/>
          </p:cNvSpPr>
          <p:nvPr/>
        </p:nvSpPr>
        <p:spPr bwMode="auto">
          <a:xfrm>
            <a:off x="76200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11</a:t>
            </a:r>
          </a:p>
        </p:txBody>
      </p:sp>
      <p:sp>
        <p:nvSpPr>
          <p:cNvPr id="97356" name="Text Box 76"/>
          <p:cNvSpPr txBox="1">
            <a:spLocks noChangeArrowheads="1"/>
          </p:cNvSpPr>
          <p:nvPr/>
        </p:nvSpPr>
        <p:spPr bwMode="auto">
          <a:xfrm>
            <a:off x="8229600" y="557777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12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5321300" y="3734316"/>
            <a:ext cx="385042" cy="3107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Gill Sans MT" pitchFamily="34" charset="0"/>
              </a:rPr>
              <a:t>N</a:t>
            </a:r>
          </a:p>
        </p:txBody>
      </p:sp>
      <p:sp>
        <p:nvSpPr>
          <p:cNvPr id="97286" name="AutoShape 6"/>
          <p:cNvSpPr>
            <a:spLocks/>
          </p:cNvSpPr>
          <p:nvPr/>
        </p:nvSpPr>
        <p:spPr bwMode="auto">
          <a:xfrm>
            <a:off x="5181600" y="3793495"/>
            <a:ext cx="139700" cy="236716"/>
          </a:xfrm>
          <a:prstGeom prst="rightBrace">
            <a:avLst>
              <a:gd name="adj1" fmla="val 1818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371600" y="3793495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981200" y="3793495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590800" y="3793495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200400" y="3793495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810000" y="3793495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4419600" y="3793495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0" name="Rectangle 90"/>
          <p:cNvSpPr>
            <a:spLocks noChangeArrowheads="1"/>
          </p:cNvSpPr>
          <p:nvPr/>
        </p:nvSpPr>
        <p:spPr bwMode="auto">
          <a:xfrm>
            <a:off x="1371600" y="3911853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1" name="Rectangle 91"/>
          <p:cNvSpPr>
            <a:spLocks noChangeArrowheads="1"/>
          </p:cNvSpPr>
          <p:nvPr/>
        </p:nvSpPr>
        <p:spPr bwMode="auto">
          <a:xfrm>
            <a:off x="1981200" y="3911853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2" name="Rectangle 92"/>
          <p:cNvSpPr>
            <a:spLocks noChangeArrowheads="1"/>
          </p:cNvSpPr>
          <p:nvPr/>
        </p:nvSpPr>
        <p:spPr bwMode="auto">
          <a:xfrm>
            <a:off x="2590800" y="3911853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3" name="Rectangle 93"/>
          <p:cNvSpPr>
            <a:spLocks noChangeArrowheads="1"/>
          </p:cNvSpPr>
          <p:nvPr/>
        </p:nvSpPr>
        <p:spPr bwMode="auto">
          <a:xfrm>
            <a:off x="3200400" y="3911853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4" name="Rectangle 94"/>
          <p:cNvSpPr>
            <a:spLocks noChangeArrowheads="1"/>
          </p:cNvSpPr>
          <p:nvPr/>
        </p:nvSpPr>
        <p:spPr bwMode="auto">
          <a:xfrm>
            <a:off x="3810000" y="3911853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5" name="Rectangle 95"/>
          <p:cNvSpPr>
            <a:spLocks noChangeArrowheads="1"/>
          </p:cNvSpPr>
          <p:nvPr/>
        </p:nvSpPr>
        <p:spPr bwMode="auto">
          <a:xfrm>
            <a:off x="4419600" y="3911853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6" name="Rectangle 96"/>
          <p:cNvSpPr>
            <a:spLocks noChangeArrowheads="1"/>
          </p:cNvSpPr>
          <p:nvPr/>
        </p:nvSpPr>
        <p:spPr bwMode="auto">
          <a:xfrm>
            <a:off x="1981200" y="4030211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7" name="Rectangle 97"/>
          <p:cNvSpPr>
            <a:spLocks noChangeArrowheads="1"/>
          </p:cNvSpPr>
          <p:nvPr/>
        </p:nvSpPr>
        <p:spPr bwMode="auto">
          <a:xfrm>
            <a:off x="2590800" y="4030211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8" name="Rectangle 98"/>
          <p:cNvSpPr>
            <a:spLocks noChangeArrowheads="1"/>
          </p:cNvSpPr>
          <p:nvPr/>
        </p:nvSpPr>
        <p:spPr bwMode="auto">
          <a:xfrm>
            <a:off x="3200400" y="4030211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79" name="Rectangle 99"/>
          <p:cNvSpPr>
            <a:spLocks noChangeArrowheads="1"/>
          </p:cNvSpPr>
          <p:nvPr/>
        </p:nvSpPr>
        <p:spPr bwMode="auto">
          <a:xfrm>
            <a:off x="3810000" y="4030211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0" name="Rectangle 100"/>
          <p:cNvSpPr>
            <a:spLocks noChangeArrowheads="1"/>
          </p:cNvSpPr>
          <p:nvPr/>
        </p:nvSpPr>
        <p:spPr bwMode="auto">
          <a:xfrm>
            <a:off x="4419600" y="4030211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1" name="Rectangle 101"/>
          <p:cNvSpPr>
            <a:spLocks noChangeArrowheads="1"/>
          </p:cNvSpPr>
          <p:nvPr/>
        </p:nvSpPr>
        <p:spPr bwMode="auto">
          <a:xfrm>
            <a:off x="5029200" y="4030211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2" name="Rectangle 102"/>
          <p:cNvSpPr>
            <a:spLocks noChangeArrowheads="1"/>
          </p:cNvSpPr>
          <p:nvPr/>
        </p:nvSpPr>
        <p:spPr bwMode="auto">
          <a:xfrm>
            <a:off x="1981200" y="4148569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3" name="Rectangle 103"/>
          <p:cNvSpPr>
            <a:spLocks noChangeArrowheads="1"/>
          </p:cNvSpPr>
          <p:nvPr/>
        </p:nvSpPr>
        <p:spPr bwMode="auto">
          <a:xfrm>
            <a:off x="2590800" y="4148569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4" name="Rectangle 104"/>
          <p:cNvSpPr>
            <a:spLocks noChangeArrowheads="1"/>
          </p:cNvSpPr>
          <p:nvPr/>
        </p:nvSpPr>
        <p:spPr bwMode="auto">
          <a:xfrm>
            <a:off x="3200400" y="4148569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5" name="Rectangle 105"/>
          <p:cNvSpPr>
            <a:spLocks noChangeArrowheads="1"/>
          </p:cNvSpPr>
          <p:nvPr/>
        </p:nvSpPr>
        <p:spPr bwMode="auto">
          <a:xfrm>
            <a:off x="3810000" y="4148569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6" name="Rectangle 106"/>
          <p:cNvSpPr>
            <a:spLocks noChangeArrowheads="1"/>
          </p:cNvSpPr>
          <p:nvPr/>
        </p:nvSpPr>
        <p:spPr bwMode="auto">
          <a:xfrm>
            <a:off x="4419600" y="4148569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7" name="Rectangle 107"/>
          <p:cNvSpPr>
            <a:spLocks noChangeArrowheads="1"/>
          </p:cNvSpPr>
          <p:nvPr/>
        </p:nvSpPr>
        <p:spPr bwMode="auto">
          <a:xfrm>
            <a:off x="5029200" y="4148569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8" name="Rectangle 108"/>
          <p:cNvSpPr>
            <a:spLocks noChangeArrowheads="1"/>
          </p:cNvSpPr>
          <p:nvPr/>
        </p:nvSpPr>
        <p:spPr bwMode="auto">
          <a:xfrm>
            <a:off x="2590800" y="4266927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89" name="Rectangle 109"/>
          <p:cNvSpPr>
            <a:spLocks noChangeArrowheads="1"/>
          </p:cNvSpPr>
          <p:nvPr/>
        </p:nvSpPr>
        <p:spPr bwMode="auto">
          <a:xfrm>
            <a:off x="3200400" y="4266927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0" name="Rectangle 110"/>
          <p:cNvSpPr>
            <a:spLocks noChangeArrowheads="1"/>
          </p:cNvSpPr>
          <p:nvPr/>
        </p:nvSpPr>
        <p:spPr bwMode="auto">
          <a:xfrm>
            <a:off x="3810000" y="4266927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1" name="Rectangle 111"/>
          <p:cNvSpPr>
            <a:spLocks noChangeArrowheads="1"/>
          </p:cNvSpPr>
          <p:nvPr/>
        </p:nvSpPr>
        <p:spPr bwMode="auto">
          <a:xfrm>
            <a:off x="4419600" y="4266927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2" name="Rectangle 112"/>
          <p:cNvSpPr>
            <a:spLocks noChangeArrowheads="1"/>
          </p:cNvSpPr>
          <p:nvPr/>
        </p:nvSpPr>
        <p:spPr bwMode="auto">
          <a:xfrm>
            <a:off x="5029200" y="4266927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3" name="Rectangle 113"/>
          <p:cNvSpPr>
            <a:spLocks noChangeArrowheads="1"/>
          </p:cNvSpPr>
          <p:nvPr/>
        </p:nvSpPr>
        <p:spPr bwMode="auto">
          <a:xfrm>
            <a:off x="5638800" y="4266927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4" name="Rectangle 114"/>
          <p:cNvSpPr>
            <a:spLocks noChangeArrowheads="1"/>
          </p:cNvSpPr>
          <p:nvPr/>
        </p:nvSpPr>
        <p:spPr bwMode="auto">
          <a:xfrm>
            <a:off x="2590800" y="4385285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5" name="Rectangle 115"/>
          <p:cNvSpPr>
            <a:spLocks noChangeArrowheads="1"/>
          </p:cNvSpPr>
          <p:nvPr/>
        </p:nvSpPr>
        <p:spPr bwMode="auto">
          <a:xfrm>
            <a:off x="3200400" y="4385285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6" name="Rectangle 116"/>
          <p:cNvSpPr>
            <a:spLocks noChangeArrowheads="1"/>
          </p:cNvSpPr>
          <p:nvPr/>
        </p:nvSpPr>
        <p:spPr bwMode="auto">
          <a:xfrm>
            <a:off x="3810000" y="4385285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7" name="Rectangle 117"/>
          <p:cNvSpPr>
            <a:spLocks noChangeArrowheads="1"/>
          </p:cNvSpPr>
          <p:nvPr/>
        </p:nvSpPr>
        <p:spPr bwMode="auto">
          <a:xfrm>
            <a:off x="4419600" y="4385285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8" name="Rectangle 118"/>
          <p:cNvSpPr>
            <a:spLocks noChangeArrowheads="1"/>
          </p:cNvSpPr>
          <p:nvPr/>
        </p:nvSpPr>
        <p:spPr bwMode="auto">
          <a:xfrm>
            <a:off x="5029200" y="4385285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99" name="Rectangle 119"/>
          <p:cNvSpPr>
            <a:spLocks noChangeArrowheads="1"/>
          </p:cNvSpPr>
          <p:nvPr/>
        </p:nvSpPr>
        <p:spPr bwMode="auto">
          <a:xfrm>
            <a:off x="5638800" y="4385285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0" name="Rectangle 120"/>
          <p:cNvSpPr>
            <a:spLocks noChangeArrowheads="1"/>
          </p:cNvSpPr>
          <p:nvPr/>
        </p:nvSpPr>
        <p:spPr bwMode="auto">
          <a:xfrm>
            <a:off x="3200400" y="4503643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1" name="Rectangle 121"/>
          <p:cNvSpPr>
            <a:spLocks noChangeArrowheads="1"/>
          </p:cNvSpPr>
          <p:nvPr/>
        </p:nvSpPr>
        <p:spPr bwMode="auto">
          <a:xfrm>
            <a:off x="3810000" y="4503643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2" name="Rectangle 122"/>
          <p:cNvSpPr>
            <a:spLocks noChangeArrowheads="1"/>
          </p:cNvSpPr>
          <p:nvPr/>
        </p:nvSpPr>
        <p:spPr bwMode="auto">
          <a:xfrm>
            <a:off x="4419600" y="4503643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3" name="Rectangle 123"/>
          <p:cNvSpPr>
            <a:spLocks noChangeArrowheads="1"/>
          </p:cNvSpPr>
          <p:nvPr/>
        </p:nvSpPr>
        <p:spPr bwMode="auto">
          <a:xfrm>
            <a:off x="5029200" y="4503643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5638800" y="4503643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5" name="Rectangle 125"/>
          <p:cNvSpPr>
            <a:spLocks noChangeArrowheads="1"/>
          </p:cNvSpPr>
          <p:nvPr/>
        </p:nvSpPr>
        <p:spPr bwMode="auto">
          <a:xfrm>
            <a:off x="6248400" y="4503643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6" name="Rectangle 126"/>
          <p:cNvSpPr>
            <a:spLocks noChangeArrowheads="1"/>
          </p:cNvSpPr>
          <p:nvPr/>
        </p:nvSpPr>
        <p:spPr bwMode="auto">
          <a:xfrm>
            <a:off x="3200400" y="4622000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7" name="Rectangle 127"/>
          <p:cNvSpPr>
            <a:spLocks noChangeArrowheads="1"/>
          </p:cNvSpPr>
          <p:nvPr/>
        </p:nvSpPr>
        <p:spPr bwMode="auto">
          <a:xfrm>
            <a:off x="3810000" y="4622000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8" name="Rectangle 128"/>
          <p:cNvSpPr>
            <a:spLocks noChangeArrowheads="1"/>
          </p:cNvSpPr>
          <p:nvPr/>
        </p:nvSpPr>
        <p:spPr bwMode="auto">
          <a:xfrm>
            <a:off x="4419600" y="4622000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09" name="Rectangle 129"/>
          <p:cNvSpPr>
            <a:spLocks noChangeArrowheads="1"/>
          </p:cNvSpPr>
          <p:nvPr/>
        </p:nvSpPr>
        <p:spPr bwMode="auto">
          <a:xfrm>
            <a:off x="5029200" y="4622000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0" name="Rectangle 130"/>
          <p:cNvSpPr>
            <a:spLocks noChangeArrowheads="1"/>
          </p:cNvSpPr>
          <p:nvPr/>
        </p:nvSpPr>
        <p:spPr bwMode="auto">
          <a:xfrm>
            <a:off x="5638800" y="4622000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1" name="Rectangle 131"/>
          <p:cNvSpPr>
            <a:spLocks noChangeArrowheads="1"/>
          </p:cNvSpPr>
          <p:nvPr/>
        </p:nvSpPr>
        <p:spPr bwMode="auto">
          <a:xfrm>
            <a:off x="6248400" y="4622000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2" name="Rectangle 132"/>
          <p:cNvSpPr>
            <a:spLocks noChangeArrowheads="1"/>
          </p:cNvSpPr>
          <p:nvPr/>
        </p:nvSpPr>
        <p:spPr bwMode="auto">
          <a:xfrm>
            <a:off x="3810000" y="4740358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3" name="Rectangle 133"/>
          <p:cNvSpPr>
            <a:spLocks noChangeArrowheads="1"/>
          </p:cNvSpPr>
          <p:nvPr/>
        </p:nvSpPr>
        <p:spPr bwMode="auto">
          <a:xfrm>
            <a:off x="4419600" y="4740358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4" name="Rectangle 134"/>
          <p:cNvSpPr>
            <a:spLocks noChangeArrowheads="1"/>
          </p:cNvSpPr>
          <p:nvPr/>
        </p:nvSpPr>
        <p:spPr bwMode="auto">
          <a:xfrm>
            <a:off x="5029200" y="4740358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5" name="Rectangle 135"/>
          <p:cNvSpPr>
            <a:spLocks noChangeArrowheads="1"/>
          </p:cNvSpPr>
          <p:nvPr/>
        </p:nvSpPr>
        <p:spPr bwMode="auto">
          <a:xfrm>
            <a:off x="5638800" y="4740358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6" name="Rectangle 136"/>
          <p:cNvSpPr>
            <a:spLocks noChangeArrowheads="1"/>
          </p:cNvSpPr>
          <p:nvPr/>
        </p:nvSpPr>
        <p:spPr bwMode="auto">
          <a:xfrm>
            <a:off x="6248400" y="4740358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7" name="Rectangle 137"/>
          <p:cNvSpPr>
            <a:spLocks noChangeArrowheads="1"/>
          </p:cNvSpPr>
          <p:nvPr/>
        </p:nvSpPr>
        <p:spPr bwMode="auto">
          <a:xfrm>
            <a:off x="6858000" y="4740358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8" name="Rectangle 138"/>
          <p:cNvSpPr>
            <a:spLocks noChangeArrowheads="1"/>
          </p:cNvSpPr>
          <p:nvPr/>
        </p:nvSpPr>
        <p:spPr bwMode="auto">
          <a:xfrm>
            <a:off x="3810000" y="4858716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19" name="Rectangle 139"/>
          <p:cNvSpPr>
            <a:spLocks noChangeArrowheads="1"/>
          </p:cNvSpPr>
          <p:nvPr/>
        </p:nvSpPr>
        <p:spPr bwMode="auto">
          <a:xfrm>
            <a:off x="4419600" y="4858716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0" name="Rectangle 140"/>
          <p:cNvSpPr>
            <a:spLocks noChangeArrowheads="1"/>
          </p:cNvSpPr>
          <p:nvPr/>
        </p:nvSpPr>
        <p:spPr bwMode="auto">
          <a:xfrm>
            <a:off x="5029200" y="4858716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1" name="Rectangle 141"/>
          <p:cNvSpPr>
            <a:spLocks noChangeArrowheads="1"/>
          </p:cNvSpPr>
          <p:nvPr/>
        </p:nvSpPr>
        <p:spPr bwMode="auto">
          <a:xfrm>
            <a:off x="5638800" y="4858716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2" name="Rectangle 142"/>
          <p:cNvSpPr>
            <a:spLocks noChangeArrowheads="1"/>
          </p:cNvSpPr>
          <p:nvPr/>
        </p:nvSpPr>
        <p:spPr bwMode="auto">
          <a:xfrm>
            <a:off x="6248400" y="4858716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3" name="Rectangle 143"/>
          <p:cNvSpPr>
            <a:spLocks noChangeArrowheads="1"/>
          </p:cNvSpPr>
          <p:nvPr/>
        </p:nvSpPr>
        <p:spPr bwMode="auto">
          <a:xfrm>
            <a:off x="6858000" y="4858716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4" name="Rectangle 144"/>
          <p:cNvSpPr>
            <a:spLocks noChangeArrowheads="1"/>
          </p:cNvSpPr>
          <p:nvPr/>
        </p:nvSpPr>
        <p:spPr bwMode="auto">
          <a:xfrm>
            <a:off x="4419600" y="4977074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5" name="Rectangle 145"/>
          <p:cNvSpPr>
            <a:spLocks noChangeArrowheads="1"/>
          </p:cNvSpPr>
          <p:nvPr/>
        </p:nvSpPr>
        <p:spPr bwMode="auto">
          <a:xfrm>
            <a:off x="5029200" y="4977074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6" name="Rectangle 146"/>
          <p:cNvSpPr>
            <a:spLocks noChangeArrowheads="1"/>
          </p:cNvSpPr>
          <p:nvPr/>
        </p:nvSpPr>
        <p:spPr bwMode="auto">
          <a:xfrm>
            <a:off x="5638800" y="4977074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7" name="Rectangle 147"/>
          <p:cNvSpPr>
            <a:spLocks noChangeArrowheads="1"/>
          </p:cNvSpPr>
          <p:nvPr/>
        </p:nvSpPr>
        <p:spPr bwMode="auto">
          <a:xfrm>
            <a:off x="6248400" y="4977074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8" name="Rectangle 148"/>
          <p:cNvSpPr>
            <a:spLocks noChangeArrowheads="1"/>
          </p:cNvSpPr>
          <p:nvPr/>
        </p:nvSpPr>
        <p:spPr bwMode="auto">
          <a:xfrm>
            <a:off x="6858000" y="4977074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29" name="Rectangle 149"/>
          <p:cNvSpPr>
            <a:spLocks noChangeArrowheads="1"/>
          </p:cNvSpPr>
          <p:nvPr/>
        </p:nvSpPr>
        <p:spPr bwMode="auto">
          <a:xfrm>
            <a:off x="7467600" y="4977074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30" name="Rectangle 150"/>
          <p:cNvSpPr>
            <a:spLocks noChangeArrowheads="1"/>
          </p:cNvSpPr>
          <p:nvPr/>
        </p:nvSpPr>
        <p:spPr bwMode="auto">
          <a:xfrm>
            <a:off x="4419600" y="5095432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31" name="Rectangle 151"/>
          <p:cNvSpPr>
            <a:spLocks noChangeArrowheads="1"/>
          </p:cNvSpPr>
          <p:nvPr/>
        </p:nvSpPr>
        <p:spPr bwMode="auto">
          <a:xfrm>
            <a:off x="5029200" y="5095432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32" name="Rectangle 152"/>
          <p:cNvSpPr>
            <a:spLocks noChangeArrowheads="1"/>
          </p:cNvSpPr>
          <p:nvPr/>
        </p:nvSpPr>
        <p:spPr bwMode="auto">
          <a:xfrm>
            <a:off x="5638800" y="5095432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33" name="Rectangle 153"/>
          <p:cNvSpPr>
            <a:spLocks noChangeArrowheads="1"/>
          </p:cNvSpPr>
          <p:nvPr/>
        </p:nvSpPr>
        <p:spPr bwMode="auto">
          <a:xfrm>
            <a:off x="6248400" y="5095432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34" name="Rectangle 154"/>
          <p:cNvSpPr>
            <a:spLocks noChangeArrowheads="1"/>
          </p:cNvSpPr>
          <p:nvPr/>
        </p:nvSpPr>
        <p:spPr bwMode="auto">
          <a:xfrm>
            <a:off x="6858000" y="5095432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35" name="Rectangle 155"/>
          <p:cNvSpPr>
            <a:spLocks noChangeArrowheads="1"/>
          </p:cNvSpPr>
          <p:nvPr/>
        </p:nvSpPr>
        <p:spPr bwMode="auto">
          <a:xfrm>
            <a:off x="7467600" y="5095432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436" name="Text Box 156"/>
          <p:cNvSpPr txBox="1">
            <a:spLocks noChangeArrowheads="1"/>
          </p:cNvSpPr>
          <p:nvPr/>
        </p:nvSpPr>
        <p:spPr bwMode="auto">
          <a:xfrm>
            <a:off x="4343400" y="3284984"/>
            <a:ext cx="42914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latin typeface="Gill Sans MT" pitchFamily="34" charset="0"/>
              </a:rPr>
              <a:t>D x N</a:t>
            </a:r>
            <a:r>
              <a:rPr lang="en-US" sz="2000" dirty="0">
                <a:solidFill>
                  <a:srgbClr val="000000"/>
                </a:solidFill>
                <a:latin typeface="Gill Sans MT" pitchFamily="34" charset="0"/>
              </a:rPr>
              <a:t> different instructions overlapped</a:t>
            </a:r>
          </a:p>
        </p:txBody>
      </p:sp>
      <p:sp>
        <p:nvSpPr>
          <p:cNvPr id="110" name="Line 50"/>
          <p:cNvSpPr>
            <a:spLocks noChangeShapeType="1"/>
          </p:cNvSpPr>
          <p:nvPr/>
        </p:nvSpPr>
        <p:spPr bwMode="auto">
          <a:xfrm>
            <a:off x="1371600" y="367277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1" name="Line 52"/>
          <p:cNvSpPr>
            <a:spLocks noChangeShapeType="1"/>
          </p:cNvSpPr>
          <p:nvPr/>
        </p:nvSpPr>
        <p:spPr bwMode="auto">
          <a:xfrm>
            <a:off x="1219200" y="382517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3" name="Rectangle 144"/>
          <p:cNvSpPr>
            <a:spLocks noChangeArrowheads="1"/>
          </p:cNvSpPr>
          <p:nvPr/>
        </p:nvSpPr>
        <p:spPr bwMode="auto">
          <a:xfrm>
            <a:off x="5029200" y="5215537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4" name="Rectangle 145"/>
          <p:cNvSpPr>
            <a:spLocks noChangeArrowheads="1"/>
          </p:cNvSpPr>
          <p:nvPr/>
        </p:nvSpPr>
        <p:spPr bwMode="auto">
          <a:xfrm>
            <a:off x="5638800" y="5215537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5" name="Rectangle 146"/>
          <p:cNvSpPr>
            <a:spLocks noChangeArrowheads="1"/>
          </p:cNvSpPr>
          <p:nvPr/>
        </p:nvSpPr>
        <p:spPr bwMode="auto">
          <a:xfrm>
            <a:off x="6248400" y="5215537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6" name="Rectangle 147"/>
          <p:cNvSpPr>
            <a:spLocks noChangeArrowheads="1"/>
          </p:cNvSpPr>
          <p:nvPr/>
        </p:nvSpPr>
        <p:spPr bwMode="auto">
          <a:xfrm>
            <a:off x="6858000" y="5215537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7" name="Rectangle 148"/>
          <p:cNvSpPr>
            <a:spLocks noChangeArrowheads="1"/>
          </p:cNvSpPr>
          <p:nvPr/>
        </p:nvSpPr>
        <p:spPr bwMode="auto">
          <a:xfrm>
            <a:off x="7467600" y="5215537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8" name="Rectangle 149"/>
          <p:cNvSpPr>
            <a:spLocks noChangeArrowheads="1"/>
          </p:cNvSpPr>
          <p:nvPr/>
        </p:nvSpPr>
        <p:spPr bwMode="auto">
          <a:xfrm>
            <a:off x="8077200" y="5215537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9" name="Rectangle 150"/>
          <p:cNvSpPr>
            <a:spLocks noChangeArrowheads="1"/>
          </p:cNvSpPr>
          <p:nvPr/>
        </p:nvSpPr>
        <p:spPr bwMode="auto">
          <a:xfrm>
            <a:off x="5029200" y="5333895"/>
            <a:ext cx="609600" cy="118358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0" name="Rectangle 151"/>
          <p:cNvSpPr>
            <a:spLocks noChangeArrowheads="1"/>
          </p:cNvSpPr>
          <p:nvPr/>
        </p:nvSpPr>
        <p:spPr bwMode="auto">
          <a:xfrm>
            <a:off x="5638800" y="5333895"/>
            <a:ext cx="609600" cy="11835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1" name="Rectangle 152"/>
          <p:cNvSpPr>
            <a:spLocks noChangeArrowheads="1"/>
          </p:cNvSpPr>
          <p:nvPr/>
        </p:nvSpPr>
        <p:spPr bwMode="auto">
          <a:xfrm>
            <a:off x="6248400" y="5333895"/>
            <a:ext cx="609600" cy="11835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2" name="Rectangle 153"/>
          <p:cNvSpPr>
            <a:spLocks noChangeArrowheads="1"/>
          </p:cNvSpPr>
          <p:nvPr/>
        </p:nvSpPr>
        <p:spPr bwMode="auto">
          <a:xfrm>
            <a:off x="6858000" y="5333895"/>
            <a:ext cx="609600" cy="11835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3" name="Rectangle 154"/>
          <p:cNvSpPr>
            <a:spLocks noChangeArrowheads="1"/>
          </p:cNvSpPr>
          <p:nvPr/>
        </p:nvSpPr>
        <p:spPr bwMode="auto">
          <a:xfrm>
            <a:off x="7467600" y="5333895"/>
            <a:ext cx="609600" cy="118358"/>
          </a:xfrm>
          <a:prstGeom prst="rect">
            <a:avLst/>
          </a:prstGeom>
          <a:solidFill>
            <a:srgbClr val="808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24" name="Rectangle 155"/>
          <p:cNvSpPr>
            <a:spLocks noChangeArrowheads="1"/>
          </p:cNvSpPr>
          <p:nvPr/>
        </p:nvSpPr>
        <p:spPr bwMode="auto">
          <a:xfrm>
            <a:off x="8077200" y="5333895"/>
            <a:ext cx="609600" cy="11835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7357" name="AutoShape 77"/>
          <p:cNvSpPr>
            <a:spLocks noChangeArrowheads="1"/>
          </p:cNvSpPr>
          <p:nvPr/>
        </p:nvSpPr>
        <p:spPr bwMode="auto">
          <a:xfrm>
            <a:off x="4343400" y="3734316"/>
            <a:ext cx="762000" cy="153865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43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36" grpId="0"/>
      <p:bldP spid="973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Superscalar Example: Pentium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286000" y="1676400"/>
            <a:ext cx="1524000" cy="5334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Prefetch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286000" y="2438400"/>
            <a:ext cx="1524000" cy="533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Decode1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295400" y="3276600"/>
            <a:ext cx="1524000" cy="533400"/>
          </a:xfrm>
          <a:prstGeom prst="rect">
            <a:avLst/>
          </a:prstGeom>
          <a:gradFill rotWithShape="1">
            <a:gsLst>
              <a:gs pos="0">
                <a:srgbClr val="993300"/>
              </a:gs>
              <a:gs pos="100000">
                <a:srgbClr val="008000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Decode2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3352800" y="3276600"/>
            <a:ext cx="1524000" cy="533400"/>
          </a:xfrm>
          <a:prstGeom prst="rect">
            <a:avLst/>
          </a:prstGeom>
          <a:gradFill rotWithShape="1">
            <a:gsLst>
              <a:gs pos="0">
                <a:srgbClr val="993300"/>
              </a:gs>
              <a:gs pos="100000">
                <a:srgbClr val="008000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Decode2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295400" y="4114800"/>
            <a:ext cx="1524000" cy="5334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Execute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3352800" y="4114800"/>
            <a:ext cx="1524000" cy="5334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Execute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3352800" y="4953000"/>
            <a:ext cx="1524000" cy="533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Writeback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295400" y="4953000"/>
            <a:ext cx="1524000" cy="533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Writeback</a:t>
            </a:r>
          </a:p>
        </p:txBody>
      </p:sp>
      <p:cxnSp>
        <p:nvCxnSpPr>
          <p:cNvPr id="98316" name="AutoShape 12"/>
          <p:cNvCxnSpPr>
            <a:cxnSpLocks noChangeShapeType="1"/>
            <a:stCxn id="98308" idx="2"/>
            <a:endCxn id="98309" idx="0"/>
          </p:cNvCxnSpPr>
          <p:nvPr/>
        </p:nvCxnSpPr>
        <p:spPr bwMode="auto">
          <a:xfrm>
            <a:off x="3048000" y="2209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17" name="AutoShape 13"/>
          <p:cNvCxnSpPr>
            <a:cxnSpLocks noChangeShapeType="1"/>
            <a:stCxn id="98309" idx="2"/>
            <a:endCxn id="98310" idx="0"/>
          </p:cNvCxnSpPr>
          <p:nvPr/>
        </p:nvCxnSpPr>
        <p:spPr bwMode="auto">
          <a:xfrm rot="5400000">
            <a:off x="2400300" y="2628900"/>
            <a:ext cx="3048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8318" name="AutoShape 14"/>
          <p:cNvCxnSpPr>
            <a:cxnSpLocks noChangeShapeType="1"/>
            <a:stCxn id="98309" idx="2"/>
            <a:endCxn id="98311" idx="0"/>
          </p:cNvCxnSpPr>
          <p:nvPr/>
        </p:nvCxnSpPr>
        <p:spPr bwMode="auto">
          <a:xfrm rot="16200000" flipH="1">
            <a:off x="3429000" y="2590800"/>
            <a:ext cx="304800" cy="1066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98319" name="AutoShape 15"/>
          <p:cNvCxnSpPr>
            <a:cxnSpLocks noChangeShapeType="1"/>
            <a:stCxn id="98310" idx="2"/>
            <a:endCxn id="98312" idx="0"/>
          </p:cNvCxnSpPr>
          <p:nvPr/>
        </p:nvCxnSpPr>
        <p:spPr bwMode="auto">
          <a:xfrm>
            <a:off x="2057400" y="3810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0" name="AutoShape 16"/>
          <p:cNvCxnSpPr>
            <a:cxnSpLocks noChangeShapeType="1"/>
            <a:stCxn id="98311" idx="2"/>
            <a:endCxn id="98313" idx="0"/>
          </p:cNvCxnSpPr>
          <p:nvPr/>
        </p:nvCxnSpPr>
        <p:spPr bwMode="auto">
          <a:xfrm>
            <a:off x="4114800" y="3810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1" name="AutoShape 17"/>
          <p:cNvCxnSpPr>
            <a:cxnSpLocks noChangeShapeType="1"/>
            <a:stCxn id="98312" idx="2"/>
            <a:endCxn id="98315" idx="0"/>
          </p:cNvCxnSpPr>
          <p:nvPr/>
        </p:nvCxnSpPr>
        <p:spPr bwMode="auto">
          <a:xfrm>
            <a:off x="2057400" y="4648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2" name="AutoShape 18"/>
          <p:cNvCxnSpPr>
            <a:cxnSpLocks noChangeShapeType="1"/>
            <a:stCxn id="98313" idx="2"/>
            <a:endCxn id="98314" idx="0"/>
          </p:cNvCxnSpPr>
          <p:nvPr/>
        </p:nvCxnSpPr>
        <p:spPr bwMode="auto">
          <a:xfrm>
            <a:off x="4114800" y="4648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3962400" y="2057400"/>
            <a:ext cx="914400" cy="76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3962400" y="2133600"/>
            <a:ext cx="914400" cy="76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962400" y="2209800"/>
            <a:ext cx="914400" cy="76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3962400" y="2286000"/>
            <a:ext cx="914400" cy="76200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5013325" y="2019300"/>
            <a:ext cx="19050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4</a:t>
            </a:r>
            <a:r>
              <a:rPr lang="en-US">
                <a:solidFill>
                  <a:srgbClr val="000000"/>
                </a:solidFill>
                <a:latin typeface="Gill Sans MT" pitchFamily="34" charset="0"/>
                <a:cs typeface="Arial" charset="0"/>
              </a:rPr>
              <a:t>× 32-byte buffers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3962400" y="2530475"/>
            <a:ext cx="21499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Decode up to 2 insts</a:t>
            </a:r>
            <a:endParaRPr lang="en-US">
              <a:solidFill>
                <a:srgbClr val="000000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5048250" y="3368675"/>
            <a:ext cx="2707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Read operands, Addr comp</a:t>
            </a:r>
            <a:endParaRPr lang="en-US">
              <a:solidFill>
                <a:srgbClr val="000000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708650" y="3887788"/>
            <a:ext cx="18598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Asymmetric pipes</a:t>
            </a:r>
            <a:endParaRPr lang="en-US">
              <a:solidFill>
                <a:srgbClr val="000000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6338888" y="4268788"/>
            <a:ext cx="712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srgbClr val="000000"/>
                </a:solidFill>
                <a:latin typeface="Gill Sans MT" pitchFamily="34" charset="0"/>
              </a:rPr>
              <a:t>u-pipe</a:t>
            </a:r>
            <a:endParaRPr lang="en-US" sz="1600" u="sng">
              <a:solidFill>
                <a:srgbClr val="000000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7332663" y="4268788"/>
            <a:ext cx="695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srgbClr val="000000"/>
                </a:solidFill>
                <a:latin typeface="Gill Sans MT" pitchFamily="34" charset="0"/>
              </a:rPr>
              <a:t>v-pipe</a:t>
            </a:r>
            <a:endParaRPr lang="en-US" sz="1600" u="sng">
              <a:solidFill>
                <a:srgbClr val="000000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310313" y="4573588"/>
            <a:ext cx="80342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shift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rotate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some FP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7323138" y="4573588"/>
            <a:ext cx="75969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jmp, jcc,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call,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fxch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5391150" y="4268788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srgbClr val="000000"/>
                </a:solidFill>
                <a:latin typeface="Gill Sans MT" pitchFamily="34" charset="0"/>
              </a:rPr>
              <a:t>both</a:t>
            </a:r>
            <a:endParaRPr lang="en-US" sz="1600" u="sng" dirty="0">
              <a:solidFill>
                <a:srgbClr val="000000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5187950" y="4573588"/>
            <a:ext cx="105028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mov, lea,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simple ALU,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push/pop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test/cmp</a:t>
            </a:r>
          </a:p>
        </p:txBody>
      </p:sp>
    </p:spTree>
    <p:extLst>
      <p:ext uri="{BB962C8B-B14F-4D97-AF65-F5344CB8AC3E}">
        <p14:creationId xmlns:p14="http://schemas.microsoft.com/office/powerpoint/2010/main" val="148874271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Pentium Hazards &amp; Stalls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“Pairing Rules” (when can’t two </a:t>
            </a:r>
            <a:r>
              <a:rPr lang="en-US" dirty="0" err="1"/>
              <a:t>insns</a:t>
            </a:r>
            <a:r>
              <a:rPr lang="en-US" dirty="0"/>
              <a:t> exec?)</a:t>
            </a:r>
          </a:p>
          <a:p>
            <a:pPr lvl="1"/>
            <a:r>
              <a:rPr lang="en-US" dirty="0"/>
              <a:t>Read/flow dependence</a:t>
            </a:r>
          </a:p>
          <a:p>
            <a:pPr lvl="2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8</a:t>
            </a:r>
          </a:p>
          <a:p>
            <a:pPr lvl="2"/>
            <a:r>
              <a:rPr lang="en-US" dirty="0" err="1"/>
              <a:t>mov</a:t>
            </a:r>
            <a:r>
              <a:rPr lang="en-US" dirty="0"/>
              <a:t> [</a:t>
            </a:r>
            <a:r>
              <a:rPr lang="en-US" dirty="0" err="1"/>
              <a:t>ebp</a:t>
            </a:r>
            <a:r>
              <a:rPr lang="en-US" dirty="0"/>
              <a:t>], </a:t>
            </a:r>
            <a:r>
              <a:rPr lang="en-US" dirty="0" err="1"/>
              <a:t>eax</a:t>
            </a:r>
            <a:endParaRPr lang="en-US" dirty="0"/>
          </a:p>
          <a:p>
            <a:pPr lvl="1"/>
            <a:r>
              <a:rPr lang="en-US" dirty="0"/>
              <a:t>Output dependence</a:t>
            </a:r>
          </a:p>
          <a:p>
            <a:pPr lvl="2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8</a:t>
            </a:r>
          </a:p>
          <a:p>
            <a:pPr lvl="2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[</a:t>
            </a:r>
            <a:r>
              <a:rPr lang="en-US" dirty="0" err="1"/>
              <a:t>ebp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Partial register stalls</a:t>
            </a:r>
          </a:p>
          <a:p>
            <a:pPr lvl="2"/>
            <a:r>
              <a:rPr lang="en-US" dirty="0" err="1"/>
              <a:t>mov</a:t>
            </a:r>
            <a:r>
              <a:rPr lang="en-US" dirty="0"/>
              <a:t> al, 1</a:t>
            </a:r>
          </a:p>
          <a:p>
            <a:pPr lvl="2"/>
            <a:r>
              <a:rPr lang="en-US" dirty="0" err="1"/>
              <a:t>mov</a:t>
            </a:r>
            <a:r>
              <a:rPr lang="en-US" dirty="0"/>
              <a:t> ah, 0</a:t>
            </a:r>
          </a:p>
          <a:p>
            <a:pPr lvl="1"/>
            <a:r>
              <a:rPr lang="en-US" dirty="0"/>
              <a:t>Function unit rules</a:t>
            </a:r>
          </a:p>
          <a:p>
            <a:pPr lvl="2"/>
            <a:r>
              <a:rPr lang="en-US" dirty="0"/>
              <a:t>Some instructions can never be paired</a:t>
            </a:r>
          </a:p>
          <a:p>
            <a:pPr lvl="3"/>
            <a:r>
              <a:rPr lang="en-US" dirty="0"/>
              <a:t>MUL, DIV, PUSHA, MOVS, some FP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35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Limitations of In-Order Pipelines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machine parallelism is increased </a:t>
            </a:r>
          </a:p>
          <a:p>
            <a:pPr lvl="1"/>
            <a:r>
              <a:rPr lang="en-US" dirty="0"/>
              <a:t>… dependencies reduce performance</a:t>
            </a:r>
          </a:p>
          <a:p>
            <a:pPr lvl="1"/>
            <a:r>
              <a:rPr lang="en-US" dirty="0"/>
              <a:t>CPI of in-order pipelines degrades sharply</a:t>
            </a:r>
          </a:p>
          <a:p>
            <a:pPr lvl="2"/>
            <a:r>
              <a:rPr lang="en-US" dirty="0"/>
              <a:t>As N approaches avg. distance between dependent instructions</a:t>
            </a:r>
          </a:p>
          <a:p>
            <a:pPr lvl="2"/>
            <a:r>
              <a:rPr lang="en-US" dirty="0"/>
              <a:t>Forwarding is no longer effective</a:t>
            </a:r>
          </a:p>
          <a:p>
            <a:pPr lvl="1"/>
            <a:r>
              <a:rPr lang="en-US" dirty="0">
                <a:sym typeface="Wingdings" pitchFamily="2" charset="2"/>
              </a:rPr>
              <a:t>Must stall often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In-order pipelines are rarely full</a:t>
            </a:r>
          </a:p>
        </p:txBody>
      </p:sp>
    </p:spTree>
    <p:extLst>
      <p:ext uri="{BB962C8B-B14F-4D97-AF65-F5344CB8AC3E}">
        <p14:creationId xmlns:p14="http://schemas.microsoft.com/office/powerpoint/2010/main" val="204431655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In-Order N-Instruction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43791"/>
            <a:ext cx="8015165" cy="1186543"/>
          </a:xfrm>
        </p:spPr>
        <p:txBody>
          <a:bodyPr>
            <a:normAutofit/>
          </a:bodyPr>
          <a:lstStyle/>
          <a:p>
            <a:r>
              <a:rPr lang="en-US" dirty="0"/>
              <a:t>On average, parent-child separation is about 5 </a:t>
            </a:r>
            <a:r>
              <a:rPr lang="en-US" dirty="0" err="1"/>
              <a:t>insn</a:t>
            </a:r>
            <a:endParaRPr lang="en-US" dirty="0"/>
          </a:p>
          <a:p>
            <a:pPr lvl="1"/>
            <a:r>
              <a:rPr lang="en-US" dirty="0"/>
              <a:t>(Franklin and </a:t>
            </a:r>
            <a:r>
              <a:rPr lang="en-US" dirty="0" err="1"/>
              <a:t>Sohi</a:t>
            </a:r>
            <a:r>
              <a:rPr lang="en-US" dirty="0"/>
              <a:t> ’92)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Reasonable in-order superscalar is effectively N=2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73857" y="2928256"/>
            <a:ext cx="28932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Ex. Superscalar degree N = 4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476750" y="2998622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476750" y="3227222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476750" y="3455822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4476750" y="3684422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5314950" y="3989222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5314950" y="4217822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5314950" y="4446422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5314950" y="4675022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4476750" y="2693822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4476750" y="25414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7067550" y="25414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5314950" y="25414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6153150" y="25414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24" name="AutoShape 24"/>
          <p:cNvSpPr>
            <a:spLocks/>
          </p:cNvSpPr>
          <p:nvPr/>
        </p:nvSpPr>
        <p:spPr bwMode="auto">
          <a:xfrm>
            <a:off x="3867150" y="2958934"/>
            <a:ext cx="381000" cy="1981200"/>
          </a:xfrm>
          <a:prstGeom prst="lef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2057400" y="3341522"/>
            <a:ext cx="1728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Any dependency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between these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instructions will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cause a stall</a:t>
            </a:r>
          </a:p>
        </p:txBody>
      </p:sp>
      <p:cxnSp>
        <p:nvCxnSpPr>
          <p:cNvPr id="102428" name="AutoShape 28"/>
          <p:cNvCxnSpPr>
            <a:cxnSpLocks noChangeShapeType="1"/>
            <a:stCxn id="102405" idx="3"/>
            <a:endCxn id="102409" idx="0"/>
          </p:cNvCxnSpPr>
          <p:nvPr/>
        </p:nvCxnSpPr>
        <p:spPr bwMode="auto">
          <a:xfrm>
            <a:off x="5314950" y="3112922"/>
            <a:ext cx="419100" cy="876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309803" y="2884322"/>
            <a:ext cx="17991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Dependent </a:t>
            </a:r>
            <a:r>
              <a:rPr lang="en-US" dirty="0" err="1">
                <a:solidFill>
                  <a:srgbClr val="000000"/>
                </a:solidFill>
                <a:latin typeface="Gill Sans MT" pitchFamily="34" charset="0"/>
              </a:rPr>
              <a:t>insn</a:t>
            </a:r>
            <a:endParaRPr lang="en-US" dirty="0">
              <a:solidFill>
                <a:srgbClr val="000000"/>
              </a:solidFill>
              <a:latin typeface="Gill Sans MT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must be N = 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instructions away</a:t>
            </a:r>
          </a:p>
        </p:txBody>
      </p:sp>
      <p:sp>
        <p:nvSpPr>
          <p:cNvPr id="102432" name="AutoShape 32"/>
          <p:cNvSpPr>
            <a:spLocks noChangeArrowheads="1"/>
          </p:cNvSpPr>
          <p:nvPr/>
        </p:nvSpPr>
        <p:spPr bwMode="auto">
          <a:xfrm>
            <a:off x="4495800" y="5216567"/>
            <a:ext cx="3810000" cy="990600"/>
          </a:xfrm>
          <a:prstGeom prst="wedgeRoundRectCallout">
            <a:avLst>
              <a:gd name="adj1" fmla="val -78125"/>
              <a:gd name="adj2" fmla="val -80287"/>
              <a:gd name="adj3" fmla="val 16667"/>
            </a:avLst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Average of 5 means there are many cases when the separation is &lt; 4… each of these limits parallelism</a:t>
            </a:r>
          </a:p>
        </p:txBody>
      </p:sp>
    </p:spTree>
    <p:extLst>
      <p:ext uri="{BB962C8B-B14F-4D97-AF65-F5344CB8AC3E}">
        <p14:creationId xmlns:p14="http://schemas.microsoft.com/office/powerpoint/2010/main" val="259025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Single-Instruction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935809"/>
            <a:ext cx="7886700" cy="3347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Process one instruction at a time</a:t>
            </a:r>
          </a:p>
          <a:p>
            <a:pPr>
              <a:spcBef>
                <a:spcPts val="1800"/>
              </a:spcBef>
            </a:pPr>
            <a:r>
              <a:rPr lang="en-US" i="1" u="sng" dirty="0"/>
              <a:t>Single-cycle</a:t>
            </a:r>
            <a:r>
              <a:rPr lang="en-US" dirty="0"/>
              <a:t> control: hardwired</a:t>
            </a:r>
          </a:p>
          <a:p>
            <a:pPr lvl="1"/>
            <a:r>
              <a:rPr lang="en-US" dirty="0"/>
              <a:t>Low CPI (1)</a:t>
            </a:r>
          </a:p>
          <a:p>
            <a:pPr lvl="1"/>
            <a:r>
              <a:rPr lang="en-US" dirty="0"/>
              <a:t>Long clock period (to accommodate slowest instruction)</a:t>
            </a:r>
          </a:p>
          <a:p>
            <a:pPr>
              <a:spcBef>
                <a:spcPts val="1800"/>
              </a:spcBef>
            </a:pPr>
            <a:r>
              <a:rPr lang="en-US" i="1" u="sng" dirty="0"/>
              <a:t>Multi-cycle</a:t>
            </a:r>
            <a:r>
              <a:rPr lang="en-US" dirty="0"/>
              <a:t> control: typically micro-programmed</a:t>
            </a:r>
          </a:p>
          <a:p>
            <a:pPr lvl="1"/>
            <a:r>
              <a:rPr lang="en-US" dirty="0"/>
              <a:t>Short clock period</a:t>
            </a:r>
          </a:p>
          <a:p>
            <a:pPr lvl="1"/>
            <a:r>
              <a:rPr lang="en-US" dirty="0"/>
              <a:t>High CPI</a:t>
            </a:r>
          </a:p>
          <a:p>
            <a:pPr>
              <a:spcBef>
                <a:spcPts val="1800"/>
              </a:spcBef>
            </a:pPr>
            <a:r>
              <a:rPr lang="en-US" dirty="0"/>
              <a:t>Can we have both low CPI and short clock period?</a:t>
            </a:r>
          </a:p>
          <a:p>
            <a:pPr lvl="1"/>
            <a:r>
              <a:rPr lang="en-US" dirty="0"/>
              <a:t>Not if </a:t>
            </a:r>
            <a:r>
              <a:rPr lang="en-US" dirty="0" err="1"/>
              <a:t>datapath</a:t>
            </a:r>
            <a:r>
              <a:rPr lang="en-US" dirty="0"/>
              <a:t> executes only one instruction at a time</a:t>
            </a:r>
          </a:p>
          <a:p>
            <a:pPr lvl="1"/>
            <a:r>
              <a:rPr lang="en-US" dirty="0"/>
              <a:t>No good way to make a single instruction go faster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28600" y="1461269"/>
            <a:ext cx="16668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909"/>
                </a:solidFill>
              </a:rPr>
              <a:t>Single-cycle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244475" y="1916832"/>
            <a:ext cx="1497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909"/>
                </a:solidFill>
              </a:rPr>
              <a:t>Multi-cycle</a:t>
            </a: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761728" y="1507306"/>
            <a:ext cx="3493368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fetch,dec,ex,mem,wb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5255096" y="1507306"/>
            <a:ext cx="3493368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fetch,dec,ex,mem,wb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926184" y="1962869"/>
            <a:ext cx="1164456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dec,ex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761728" y="1962869"/>
            <a:ext cx="1164456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ins0.fetch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419552" y="1962869"/>
            <a:ext cx="1164456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dec,ex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255096" y="1962869"/>
            <a:ext cx="1164456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ins1.fetch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4090640" y="1962869"/>
            <a:ext cx="1164456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mem,wb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7584008" y="1962869"/>
            <a:ext cx="1164456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mem,wb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770718" y="2385715"/>
            <a:ext cx="755655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8142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Pipelined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153941"/>
            <a:ext cx="7886700" cy="165782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Start with multi-cycle design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When insn0 goes from stage 1 to stage 2</a:t>
            </a:r>
            <a:br>
              <a:rPr lang="en-US" sz="2000" dirty="0"/>
            </a:br>
            <a:r>
              <a:rPr lang="en-US" sz="2000" dirty="0"/>
              <a:t>… insn1 starts stage 1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Each instruction passes through all stages</a:t>
            </a:r>
            <a:br>
              <a:rPr lang="en-US" sz="2000" dirty="0"/>
            </a:br>
            <a:r>
              <a:rPr lang="en-US" sz="2000" dirty="0"/>
              <a:t>… but instructions enter and leave at faster </a:t>
            </a:r>
            <a:r>
              <a:rPr lang="en-US" sz="2000" b="1" i="1" dirty="0"/>
              <a:t>rate</a:t>
            </a:r>
          </a:p>
          <a:p>
            <a:endParaRPr lang="en-US" sz="2000" dirty="0"/>
          </a:p>
        </p:txBody>
      </p:sp>
      <p:sp>
        <p:nvSpPr>
          <p:cNvPr id="345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Pipeline can have as many </a:t>
            </a:r>
            <a:r>
              <a:rPr lang="en-US" sz="3200" dirty="0" err="1">
                <a:solidFill>
                  <a:schemeClr val="bg1"/>
                </a:solidFill>
              </a:rPr>
              <a:t>insns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i="1" dirty="0">
                <a:solidFill>
                  <a:schemeClr val="bg1"/>
                </a:solidFill>
              </a:rPr>
              <a:t>in flight</a:t>
            </a:r>
            <a:r>
              <a:rPr lang="en-US" sz="3200" dirty="0">
                <a:solidFill>
                  <a:schemeClr val="bg1"/>
                </a:solidFill>
              </a:rPr>
              <a:t> as there are stages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44475" y="1461269"/>
            <a:ext cx="1497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909"/>
                </a:solidFill>
              </a:rPr>
              <a:t>Multi-cycle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2926184" y="1507306"/>
            <a:ext cx="1164456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dec,ex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1761728" y="1507306"/>
            <a:ext cx="1164872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ins0.fetch</a:t>
            </a: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6419552" y="1507306"/>
            <a:ext cx="1164456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dec,ex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5255096" y="1507306"/>
            <a:ext cx="1164456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ins1.fetch</a:t>
            </a: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4090640" y="1507306"/>
            <a:ext cx="1164456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mem,wb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7584008" y="1507306"/>
            <a:ext cx="1164456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mem,wb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770718" y="2417093"/>
            <a:ext cx="755655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244475" y="2108523"/>
            <a:ext cx="13128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909"/>
                </a:solidFill>
              </a:rPr>
              <a:t>Pipelined</a:t>
            </a:r>
          </a:p>
        </p:txBody>
      </p:sp>
      <p:sp>
        <p:nvSpPr>
          <p:cNvPr id="67" name="Rectangle 22"/>
          <p:cNvSpPr>
            <a:spLocks noChangeArrowheads="1"/>
          </p:cNvSpPr>
          <p:nvPr/>
        </p:nvSpPr>
        <p:spPr bwMode="auto">
          <a:xfrm>
            <a:off x="4090640" y="1993776"/>
            <a:ext cx="1164456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mem,wb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2926184" y="1993776"/>
            <a:ext cx="1164456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dec,ex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9" name="Rectangle 19"/>
          <p:cNvSpPr>
            <a:spLocks noChangeArrowheads="1"/>
          </p:cNvSpPr>
          <p:nvPr/>
        </p:nvSpPr>
        <p:spPr bwMode="auto">
          <a:xfrm>
            <a:off x="1762144" y="1993776"/>
            <a:ext cx="1164040" cy="304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ins0.fetch</a:t>
            </a:r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4090640" y="2315344"/>
            <a:ext cx="1164456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dec,ex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2926600" y="2315344"/>
            <a:ext cx="1164040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ins1.fetch</a:t>
            </a:r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5255096" y="2315344"/>
            <a:ext cx="1164456" cy="304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ins1.(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mem,wb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091056" y="2620144"/>
            <a:ext cx="3492952" cy="304800"/>
            <a:chOff x="4091056" y="2623939"/>
            <a:chExt cx="3492952" cy="304800"/>
          </a:xfrm>
        </p:grpSpPr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5255096" y="2623939"/>
              <a:ext cx="1164456" cy="304800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ins2.(</a:t>
              </a:r>
              <a:r>
                <a:rPr lang="en-US" sz="1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dec,ex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4091056" y="2623939"/>
              <a:ext cx="1164040" cy="304800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ins2.fetch</a:t>
              </a:r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6419552" y="2623939"/>
              <a:ext cx="1164456" cy="304800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ins2.(</a:t>
              </a:r>
              <a:r>
                <a:rPr lang="en-US" sz="14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mem,wb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1040" y="4899660"/>
          <a:ext cx="5718511" cy="1173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Style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Ideal CPI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Cycle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Time (1/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freq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53">
                <a:tc>
                  <a:txBody>
                    <a:bodyPr/>
                    <a:lstStyle/>
                    <a:p>
                      <a:r>
                        <a:rPr lang="en-US" sz="1800" dirty="0"/>
                        <a:t>Single-cycle</a:t>
                      </a:r>
                    </a:p>
                  </a:txBody>
                  <a:tcPr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53">
                <a:tc>
                  <a:txBody>
                    <a:bodyPr/>
                    <a:lstStyle/>
                    <a:p>
                      <a:r>
                        <a:rPr lang="en-US" sz="1800" dirty="0"/>
                        <a:t>Multi</a:t>
                      </a:r>
                      <a:r>
                        <a:rPr lang="en-US" sz="1800" baseline="0" dirty="0"/>
                        <a:t>-cycle</a:t>
                      </a:r>
                      <a:endParaRPr lang="en-US" sz="1800" dirty="0"/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&gt; 1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Short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53">
                <a:tc>
                  <a:txBody>
                    <a:bodyPr/>
                    <a:lstStyle/>
                    <a:p>
                      <a:r>
                        <a:rPr lang="en-US" sz="1800" b="1" dirty="0"/>
                        <a:t>Pipelined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Short</a:t>
                      </a: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8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Pipeline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8" name="Rectangle 277"/>
              <p:cNvSpPr>
                <a:spLocks noChangeArrowheads="1"/>
              </p:cNvSpPr>
              <p:nvPr/>
            </p:nvSpPr>
            <p:spPr bwMode="auto">
              <a:xfrm>
                <a:off x="6012160" y="1807280"/>
                <a:ext cx="2860720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Stage delay = </a:t>
                </a:r>
                <a14:m>
                  <m:oMath xmlns:m="http://schemas.openxmlformats.org/officeDocument/2006/math">
                    <m:r>
                      <a:rPr kumimoji="0" lang="en-US" sz="25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endParaRPr kumimoji="0" lang="en-US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Bandwidth = </a:t>
                </a:r>
                <a14:m>
                  <m:oMath xmlns:m="http://schemas.openxmlformats.org/officeDocument/2006/math">
                    <m:r>
                      <a:rPr kumimoji="0" lang="en-US" sz="25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Arial" pitchFamily="34" charset="0"/>
                      </a:rPr>
                      <m:t>~(</m:t>
                    </m:r>
                    <m:f>
                      <m:fPr>
                        <m:type m:val="skw"/>
                        <m:ctrlPr>
                          <a:rPr kumimoji="0" lang="en-US" sz="25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5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kumimoji="0" lang="en-US" sz="25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den>
                    </m:f>
                    <m:r>
                      <a:rPr kumimoji="0" lang="en-US" sz="25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238" name="Rectangle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60" y="1807280"/>
                <a:ext cx="2860720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6596" t="-11024" b="-236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68" name="Rectangle 307"/>
              <p:cNvSpPr>
                <a:spLocks noChangeArrowheads="1"/>
              </p:cNvSpPr>
              <p:nvPr/>
            </p:nvSpPr>
            <p:spPr bwMode="auto">
              <a:xfrm>
                <a:off x="6012159" y="3288175"/>
                <a:ext cx="2770951" cy="790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2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Stage delay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5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num>
                      <m:den>
                        <m:r>
                          <a:rPr lang="en-US" sz="25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kumimoji="0" lang="en-US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5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Bandwidth =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~(</m:t>
                    </m:r>
                    <m:f>
                      <m:fPr>
                        <m:type m:val="skw"/>
                        <m:ctrlPr>
                          <a:rPr lang="en-US" sz="2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5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den>
                    </m:f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268" name="Rectangle 3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59" y="3288175"/>
                <a:ext cx="2770951" cy="790281"/>
              </a:xfrm>
              <a:prstGeom prst="rect">
                <a:avLst/>
              </a:prstGeom>
              <a:blipFill rotWithShape="1">
                <a:blip r:embed="rId4"/>
                <a:stretch>
                  <a:fillRect l="-6813" t="-10769" b="-2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69" name="Rectangle 308"/>
              <p:cNvSpPr>
                <a:spLocks noChangeArrowheads="1"/>
              </p:cNvSpPr>
              <p:nvPr/>
            </p:nvSpPr>
            <p:spPr bwMode="auto">
              <a:xfrm>
                <a:off x="6012160" y="4917174"/>
                <a:ext cx="2862835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Stage delay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kumimoji="0" lang="en-US" sz="25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sz="25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num>
                      <m:den>
                        <m:r>
                          <a:rPr kumimoji="0" lang="en-US" sz="25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kumimoji="0" lang="en-US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5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Bandwidth =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~(</m:t>
                    </m:r>
                    <m:f>
                      <m:fPr>
                        <m:type m:val="skw"/>
                        <m:ctrlPr>
                          <a:rPr lang="en-US" sz="2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5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den>
                    </m:f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269" name="Rectangle 3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60" y="4917174"/>
                <a:ext cx="2862835" cy="769441"/>
              </a:xfrm>
              <a:prstGeom prst="rect">
                <a:avLst/>
              </a:prstGeom>
              <a:blipFill rotWithShape="1">
                <a:blip r:embed="rId5"/>
                <a:stretch>
                  <a:fillRect l="-6596" t="-11905" b="-238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Group 258"/>
          <p:cNvGrpSpPr/>
          <p:nvPr/>
        </p:nvGrpSpPr>
        <p:grpSpPr>
          <a:xfrm>
            <a:off x="400150" y="1616622"/>
            <a:ext cx="4122150" cy="1150756"/>
            <a:chOff x="377842" y="1471234"/>
            <a:chExt cx="4122150" cy="1150756"/>
          </a:xfrm>
        </p:grpSpPr>
        <p:grpSp>
          <p:nvGrpSpPr>
            <p:cNvPr id="431" name="Group 430"/>
            <p:cNvGrpSpPr/>
            <p:nvPr/>
          </p:nvGrpSpPr>
          <p:grpSpPr>
            <a:xfrm>
              <a:off x="1529856" y="1736770"/>
              <a:ext cx="223158" cy="442215"/>
              <a:chOff x="7050877" y="5963823"/>
              <a:chExt cx="141544" cy="280487"/>
            </a:xfrm>
          </p:grpSpPr>
          <p:sp>
            <p:nvSpPr>
              <p:cNvPr id="432" name="Rectangle 431"/>
              <p:cNvSpPr/>
              <p:nvPr/>
            </p:nvSpPr>
            <p:spPr bwMode="auto">
              <a:xfrm>
                <a:off x="7050877" y="5963823"/>
                <a:ext cx="141544" cy="280487"/>
              </a:xfrm>
              <a:prstGeom prst="rect">
                <a:avLst/>
              </a:prstGeom>
              <a:solidFill>
                <a:srgbClr val="3366FF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774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433" name="Isosceles Triangle 432"/>
              <p:cNvSpPr/>
              <p:nvPr/>
            </p:nvSpPr>
            <p:spPr bwMode="auto">
              <a:xfrm>
                <a:off x="7068746" y="6168960"/>
                <a:ext cx="106135" cy="70602"/>
              </a:xfrm>
              <a:prstGeom prst="triangle">
                <a:avLst/>
              </a:prstGeom>
              <a:solidFill>
                <a:srgbClr val="7030A0"/>
              </a:solidFill>
              <a:ln w="9525" algn="ctr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434" name="Line 24"/>
            <p:cNvSpPr>
              <a:spLocks noChangeShapeType="1"/>
            </p:cNvSpPr>
            <p:nvPr/>
          </p:nvSpPr>
          <p:spPr bwMode="auto">
            <a:xfrm rot="16200000">
              <a:off x="982028" y="1422609"/>
              <a:ext cx="0" cy="10956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35" name="Text Box 88"/>
            <p:cNvSpPr txBox="1">
              <a:spLocks noChangeArrowheads="1"/>
            </p:cNvSpPr>
            <p:nvPr/>
          </p:nvSpPr>
          <p:spPr bwMode="auto">
            <a:xfrm>
              <a:off x="377842" y="1635663"/>
              <a:ext cx="8954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address</a:t>
              </a:r>
            </a:p>
          </p:txBody>
        </p:sp>
        <p:sp>
          <p:nvSpPr>
            <p:cNvPr id="383" name="Line 36"/>
            <p:cNvSpPr>
              <a:spLocks noChangeShapeType="1"/>
            </p:cNvSpPr>
            <p:nvPr/>
          </p:nvSpPr>
          <p:spPr bwMode="auto">
            <a:xfrm rot="16200000">
              <a:off x="4126770" y="1685270"/>
              <a:ext cx="0" cy="619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84" name="Line 36"/>
            <p:cNvSpPr>
              <a:spLocks noChangeShapeType="1"/>
            </p:cNvSpPr>
            <p:nvPr/>
          </p:nvSpPr>
          <p:spPr bwMode="auto">
            <a:xfrm rot="16200000">
              <a:off x="3543756" y="1934900"/>
              <a:ext cx="0" cy="364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85" name="Line 36"/>
            <p:cNvSpPr>
              <a:spLocks noChangeShapeType="1"/>
            </p:cNvSpPr>
            <p:nvPr/>
          </p:nvSpPr>
          <p:spPr bwMode="auto">
            <a:xfrm rot="16200000">
              <a:off x="3543756" y="1694396"/>
              <a:ext cx="0" cy="364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cxnSp>
          <p:nvCxnSpPr>
            <p:cNvPr id="386" name="Elbow Connector 385"/>
            <p:cNvCxnSpPr/>
            <p:nvPr/>
          </p:nvCxnSpPr>
          <p:spPr>
            <a:xfrm rot="10800000" flipH="1">
              <a:off x="3407112" y="2235499"/>
              <a:ext cx="273287" cy="130306"/>
            </a:xfrm>
            <a:prstGeom prst="bentConnector3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87" name="Elbow Connector 386"/>
            <p:cNvCxnSpPr/>
            <p:nvPr/>
          </p:nvCxnSpPr>
          <p:spPr>
            <a:xfrm>
              <a:off x="3405710" y="1635664"/>
              <a:ext cx="273287" cy="137215"/>
            </a:xfrm>
            <a:prstGeom prst="bentConnector3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8" name="AutoShape 148"/>
            <p:cNvSpPr>
              <a:spLocks noChangeArrowheads="1"/>
            </p:cNvSpPr>
            <p:nvPr/>
          </p:nvSpPr>
          <p:spPr bwMode="auto">
            <a:xfrm flipH="1">
              <a:off x="3634849" y="1691086"/>
              <a:ext cx="273289" cy="614040"/>
            </a:xfrm>
            <a:prstGeom prst="moon">
              <a:avLst>
                <a:gd name="adj" fmla="val 74125"/>
              </a:avLst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389" name="Text Box 88"/>
            <p:cNvSpPr txBox="1">
              <a:spLocks noChangeArrowheads="1"/>
            </p:cNvSpPr>
            <p:nvPr/>
          </p:nvSpPr>
          <p:spPr bwMode="auto">
            <a:xfrm>
              <a:off x="3973416" y="1650286"/>
              <a:ext cx="526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hit?</a:t>
              </a:r>
            </a:p>
          </p:txBody>
        </p:sp>
        <p:sp>
          <p:nvSpPr>
            <p:cNvPr id="390" name="Line 23"/>
            <p:cNvSpPr>
              <a:spLocks noChangeShapeType="1"/>
            </p:cNvSpPr>
            <p:nvPr/>
          </p:nvSpPr>
          <p:spPr bwMode="auto">
            <a:xfrm rot="16200000" flipH="1">
              <a:off x="1830360" y="1893094"/>
              <a:ext cx="0" cy="154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91" name="Rectangle 11"/>
            <p:cNvSpPr>
              <a:spLocks noChangeArrowheads="1"/>
            </p:cNvSpPr>
            <p:nvPr/>
          </p:nvSpPr>
          <p:spPr bwMode="auto">
            <a:xfrm rot="16200000">
              <a:off x="1881546" y="1675914"/>
              <a:ext cx="983148" cy="57378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92" name="Oval 19"/>
            <p:cNvSpPr>
              <a:spLocks noChangeArrowheads="1"/>
            </p:cNvSpPr>
            <p:nvPr/>
          </p:nvSpPr>
          <p:spPr bwMode="auto">
            <a:xfrm rot="16200000">
              <a:off x="2824443" y="2207739"/>
              <a:ext cx="164429" cy="164429"/>
            </a:xfrm>
            <a:prstGeom prst="ellipse">
              <a:avLst/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=</a:t>
              </a:r>
            </a:p>
          </p:txBody>
        </p:sp>
        <p:sp>
          <p:nvSpPr>
            <p:cNvPr id="393" name="Oval 20"/>
            <p:cNvSpPr>
              <a:spLocks noChangeArrowheads="1"/>
            </p:cNvSpPr>
            <p:nvPr/>
          </p:nvSpPr>
          <p:spPr bwMode="auto">
            <a:xfrm rot="16200000">
              <a:off x="2824443" y="1962809"/>
              <a:ext cx="164429" cy="164429"/>
            </a:xfrm>
            <a:prstGeom prst="ellipse">
              <a:avLst/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=</a:t>
              </a:r>
            </a:p>
          </p:txBody>
        </p:sp>
        <p:sp>
          <p:nvSpPr>
            <p:cNvPr id="394" name="Oval 21"/>
            <p:cNvSpPr>
              <a:spLocks noChangeArrowheads="1"/>
            </p:cNvSpPr>
            <p:nvPr/>
          </p:nvSpPr>
          <p:spPr bwMode="auto">
            <a:xfrm rot="16200000">
              <a:off x="2824443" y="1716165"/>
              <a:ext cx="164429" cy="164429"/>
            </a:xfrm>
            <a:prstGeom prst="ellipse">
              <a:avLst/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=</a:t>
              </a:r>
            </a:p>
          </p:txBody>
        </p:sp>
        <p:sp>
          <p:nvSpPr>
            <p:cNvPr id="395" name="Oval 22"/>
            <p:cNvSpPr>
              <a:spLocks noChangeArrowheads="1"/>
            </p:cNvSpPr>
            <p:nvPr/>
          </p:nvSpPr>
          <p:spPr bwMode="auto">
            <a:xfrm rot="16200000">
              <a:off x="2824443" y="1471234"/>
              <a:ext cx="164429" cy="164429"/>
            </a:xfrm>
            <a:prstGeom prst="ellipse">
              <a:avLst/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=</a:t>
              </a:r>
            </a:p>
          </p:txBody>
        </p:sp>
        <p:sp>
          <p:nvSpPr>
            <p:cNvPr id="396" name="Line 23"/>
            <p:cNvSpPr>
              <a:spLocks noChangeShapeType="1"/>
            </p:cNvSpPr>
            <p:nvPr/>
          </p:nvSpPr>
          <p:spPr bwMode="auto">
            <a:xfrm rot="16200000">
              <a:off x="2578656" y="2044166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97" name="Line 24"/>
            <p:cNvSpPr>
              <a:spLocks noChangeShapeType="1"/>
            </p:cNvSpPr>
            <p:nvPr/>
          </p:nvSpPr>
          <p:spPr bwMode="auto">
            <a:xfrm rot="16200000">
              <a:off x="2578656" y="1799236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98" name="Line 25"/>
            <p:cNvSpPr>
              <a:spLocks noChangeShapeType="1"/>
            </p:cNvSpPr>
            <p:nvPr/>
          </p:nvSpPr>
          <p:spPr bwMode="auto">
            <a:xfrm rot="16200000">
              <a:off x="2578656" y="1552593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399" name="Line 26"/>
            <p:cNvSpPr>
              <a:spLocks noChangeShapeType="1"/>
            </p:cNvSpPr>
            <p:nvPr/>
          </p:nvSpPr>
          <p:spPr bwMode="auto">
            <a:xfrm rot="16200000">
              <a:off x="2578656" y="1307663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00" name="Line 16"/>
            <p:cNvSpPr>
              <a:spLocks noChangeShapeType="1"/>
            </p:cNvSpPr>
            <p:nvPr/>
          </p:nvSpPr>
          <p:spPr bwMode="auto">
            <a:xfrm rot="16200000">
              <a:off x="2373120" y="1924640"/>
              <a:ext cx="0" cy="573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01" name="Line 16"/>
            <p:cNvSpPr>
              <a:spLocks noChangeShapeType="1"/>
            </p:cNvSpPr>
            <p:nvPr/>
          </p:nvSpPr>
          <p:spPr bwMode="auto">
            <a:xfrm rot="16200000">
              <a:off x="2373120" y="1680566"/>
              <a:ext cx="0" cy="573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02" name="Line 16"/>
            <p:cNvSpPr>
              <a:spLocks noChangeShapeType="1"/>
            </p:cNvSpPr>
            <p:nvPr/>
          </p:nvSpPr>
          <p:spPr bwMode="auto">
            <a:xfrm rot="16200000">
              <a:off x="2373120" y="1431760"/>
              <a:ext cx="0" cy="573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03" name="AutoShape 117"/>
            <p:cNvSpPr>
              <a:spLocks noChangeArrowheads="1"/>
            </p:cNvSpPr>
            <p:nvPr/>
          </p:nvSpPr>
          <p:spPr bwMode="auto">
            <a:xfrm>
              <a:off x="3298260" y="2244829"/>
              <a:ext cx="199948" cy="236816"/>
            </a:xfrm>
            <a:prstGeom prst="flowChartDelay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29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4" name="Line 23"/>
            <p:cNvSpPr>
              <a:spLocks noChangeShapeType="1"/>
            </p:cNvSpPr>
            <p:nvPr/>
          </p:nvSpPr>
          <p:spPr bwMode="auto">
            <a:xfrm rot="16200000">
              <a:off x="2815563" y="1947874"/>
              <a:ext cx="0" cy="96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05" name="AutoShape 117"/>
            <p:cNvSpPr>
              <a:spLocks noChangeArrowheads="1"/>
            </p:cNvSpPr>
            <p:nvPr/>
          </p:nvSpPr>
          <p:spPr bwMode="auto">
            <a:xfrm>
              <a:off x="3298260" y="1998683"/>
              <a:ext cx="199948" cy="236816"/>
            </a:xfrm>
            <a:prstGeom prst="flowChartDelay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29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6" name="Line 23"/>
            <p:cNvSpPr>
              <a:spLocks noChangeShapeType="1"/>
            </p:cNvSpPr>
            <p:nvPr/>
          </p:nvSpPr>
          <p:spPr bwMode="auto">
            <a:xfrm rot="16200000">
              <a:off x="2815563" y="1701728"/>
              <a:ext cx="0" cy="96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07" name="AutoShape 117"/>
            <p:cNvSpPr>
              <a:spLocks noChangeArrowheads="1"/>
            </p:cNvSpPr>
            <p:nvPr/>
          </p:nvSpPr>
          <p:spPr bwMode="auto">
            <a:xfrm>
              <a:off x="3298260" y="1758179"/>
              <a:ext cx="199948" cy="236816"/>
            </a:xfrm>
            <a:prstGeom prst="flowChartDelay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29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08" name="Line 23"/>
            <p:cNvSpPr>
              <a:spLocks noChangeShapeType="1"/>
            </p:cNvSpPr>
            <p:nvPr/>
          </p:nvSpPr>
          <p:spPr bwMode="auto">
            <a:xfrm rot="16200000">
              <a:off x="2815563" y="1461224"/>
              <a:ext cx="0" cy="96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09" name="Line 23"/>
            <p:cNvSpPr>
              <a:spLocks noChangeShapeType="1"/>
            </p:cNvSpPr>
            <p:nvPr/>
          </p:nvSpPr>
          <p:spPr bwMode="auto">
            <a:xfrm rot="16200000">
              <a:off x="3143566" y="1890330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0" name="Line 23"/>
            <p:cNvSpPr>
              <a:spLocks noChangeShapeType="1"/>
            </p:cNvSpPr>
            <p:nvPr/>
          </p:nvSpPr>
          <p:spPr bwMode="auto">
            <a:xfrm rot="16200000">
              <a:off x="3143566" y="1642369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1" name="Line 23"/>
            <p:cNvSpPr>
              <a:spLocks noChangeShapeType="1"/>
            </p:cNvSpPr>
            <p:nvPr/>
          </p:nvSpPr>
          <p:spPr bwMode="auto">
            <a:xfrm rot="16200000">
              <a:off x="3143566" y="1398757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2" name="AutoShape 117"/>
            <p:cNvSpPr>
              <a:spLocks noChangeArrowheads="1"/>
            </p:cNvSpPr>
            <p:nvPr/>
          </p:nvSpPr>
          <p:spPr bwMode="auto">
            <a:xfrm>
              <a:off x="3298260" y="1514566"/>
              <a:ext cx="199948" cy="236816"/>
            </a:xfrm>
            <a:prstGeom prst="flowChartDelay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29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413" name="Line 23"/>
            <p:cNvSpPr>
              <a:spLocks noChangeShapeType="1"/>
            </p:cNvSpPr>
            <p:nvPr/>
          </p:nvSpPr>
          <p:spPr bwMode="auto">
            <a:xfrm rot="16200000">
              <a:off x="2815563" y="1217611"/>
              <a:ext cx="0" cy="96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4" name="Rectangle 15"/>
            <p:cNvSpPr>
              <a:spLocks noChangeArrowheads="1"/>
            </p:cNvSpPr>
            <p:nvPr/>
          </p:nvSpPr>
          <p:spPr bwMode="auto">
            <a:xfrm rot="16200000">
              <a:off x="2200148" y="2259959"/>
              <a:ext cx="183228" cy="8221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5" name="Rectangle 16"/>
            <p:cNvSpPr>
              <a:spLocks noChangeArrowheads="1"/>
            </p:cNvSpPr>
            <p:nvPr/>
          </p:nvSpPr>
          <p:spPr bwMode="auto">
            <a:xfrm rot="16200000">
              <a:off x="2200148" y="2015028"/>
              <a:ext cx="183228" cy="8221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6" name="Rectangle 17"/>
            <p:cNvSpPr>
              <a:spLocks noChangeArrowheads="1"/>
            </p:cNvSpPr>
            <p:nvPr/>
          </p:nvSpPr>
          <p:spPr bwMode="auto">
            <a:xfrm rot="16200000">
              <a:off x="2199291" y="1769241"/>
              <a:ext cx="184940" cy="8221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7" name="Rectangle 18"/>
            <p:cNvSpPr>
              <a:spLocks noChangeArrowheads="1"/>
            </p:cNvSpPr>
            <p:nvPr/>
          </p:nvSpPr>
          <p:spPr bwMode="auto">
            <a:xfrm rot="16200000">
              <a:off x="2199291" y="1522598"/>
              <a:ext cx="184940" cy="8221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8" name="Rectangle 15"/>
            <p:cNvSpPr>
              <a:spLocks noChangeArrowheads="1"/>
            </p:cNvSpPr>
            <p:nvPr/>
          </p:nvSpPr>
          <p:spPr bwMode="auto">
            <a:xfrm rot="16200000">
              <a:off x="2260910" y="2382424"/>
              <a:ext cx="61703" cy="82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19" name="Rectangle 15"/>
            <p:cNvSpPr>
              <a:spLocks noChangeArrowheads="1"/>
            </p:cNvSpPr>
            <p:nvPr/>
          </p:nvSpPr>
          <p:spPr bwMode="auto">
            <a:xfrm rot="16200000">
              <a:off x="2260910" y="2137494"/>
              <a:ext cx="61703" cy="82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20" name="Rectangle 15"/>
            <p:cNvSpPr>
              <a:spLocks noChangeArrowheads="1"/>
            </p:cNvSpPr>
            <p:nvPr/>
          </p:nvSpPr>
          <p:spPr bwMode="auto">
            <a:xfrm rot="16200000">
              <a:off x="2260910" y="1892562"/>
              <a:ext cx="61703" cy="82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21" name="Rectangle 15"/>
            <p:cNvSpPr>
              <a:spLocks noChangeArrowheads="1"/>
            </p:cNvSpPr>
            <p:nvPr/>
          </p:nvSpPr>
          <p:spPr bwMode="auto">
            <a:xfrm rot="16200000">
              <a:off x="2260910" y="1645919"/>
              <a:ext cx="61703" cy="82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36" name="Line 24"/>
            <p:cNvSpPr>
              <a:spLocks noChangeShapeType="1"/>
            </p:cNvSpPr>
            <p:nvPr/>
          </p:nvSpPr>
          <p:spPr bwMode="auto">
            <a:xfrm rot="16200000" flipV="1">
              <a:off x="2783029" y="2495794"/>
              <a:ext cx="247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37" name="Line 23"/>
            <p:cNvSpPr>
              <a:spLocks noChangeShapeType="1"/>
            </p:cNvSpPr>
            <p:nvPr/>
          </p:nvSpPr>
          <p:spPr bwMode="auto">
            <a:xfrm rot="16200000" flipH="1">
              <a:off x="1583212" y="2294932"/>
              <a:ext cx="6489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38" name="Line 23"/>
            <p:cNvSpPr>
              <a:spLocks noChangeShapeType="1"/>
            </p:cNvSpPr>
            <p:nvPr/>
          </p:nvSpPr>
          <p:spPr bwMode="auto">
            <a:xfrm rot="16200000" flipV="1">
              <a:off x="2407286" y="2119840"/>
              <a:ext cx="0" cy="999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439" name="Line 24"/>
            <p:cNvSpPr>
              <a:spLocks noChangeShapeType="1"/>
            </p:cNvSpPr>
            <p:nvPr/>
          </p:nvSpPr>
          <p:spPr bwMode="auto">
            <a:xfrm rot="16200000" flipV="1">
              <a:off x="2207852" y="2538081"/>
              <a:ext cx="167607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686" name="TextBox 685"/>
          <p:cNvSpPr txBox="1"/>
          <p:nvPr/>
        </p:nvSpPr>
        <p:spPr>
          <a:xfrm>
            <a:off x="0" y="6237822"/>
            <a:ext cx="9144000" cy="575554"/>
          </a:xfrm>
          <a:prstGeom prst="rect">
            <a:avLst/>
          </a:prstGeom>
          <a:noFill/>
        </p:spPr>
        <p:txBody>
          <a:bodyPr wrap="square" lIns="82309" tIns="41154" rIns="82309" bIns="41154" rtlCol="0">
            <a:spAutoFit/>
          </a:bodyPr>
          <a:lstStyle/>
          <a:p>
            <a:pPr marL="0" lvl="1" indent="-514291" algn="ctr"/>
            <a:r>
              <a:rPr lang="en-US" sz="3200" dirty="0">
                <a:solidFill>
                  <a:schemeClr val="bg1"/>
                </a:solidFill>
              </a:rPr>
              <a:t>Increases throughput at the expense of latency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400150" y="2996952"/>
            <a:ext cx="4626016" cy="1448283"/>
            <a:chOff x="325389" y="3071004"/>
            <a:chExt cx="4626016" cy="1448283"/>
          </a:xfrm>
        </p:grpSpPr>
        <p:grpSp>
          <p:nvGrpSpPr>
            <p:cNvPr id="589" name="Group 588"/>
            <p:cNvGrpSpPr/>
            <p:nvPr/>
          </p:nvGrpSpPr>
          <p:grpSpPr>
            <a:xfrm>
              <a:off x="1477403" y="3437105"/>
              <a:ext cx="223158" cy="442215"/>
              <a:chOff x="7050877" y="5963823"/>
              <a:chExt cx="141544" cy="280487"/>
            </a:xfrm>
          </p:grpSpPr>
          <p:sp>
            <p:nvSpPr>
              <p:cNvPr id="635" name="Rectangle 634"/>
              <p:cNvSpPr/>
              <p:nvPr/>
            </p:nvSpPr>
            <p:spPr bwMode="auto">
              <a:xfrm>
                <a:off x="7050877" y="5963823"/>
                <a:ext cx="141544" cy="280487"/>
              </a:xfrm>
              <a:prstGeom prst="rect">
                <a:avLst/>
              </a:prstGeom>
              <a:solidFill>
                <a:srgbClr val="3366FF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774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36" name="Isosceles Triangle 635"/>
              <p:cNvSpPr/>
              <p:nvPr/>
            </p:nvSpPr>
            <p:spPr bwMode="auto">
              <a:xfrm>
                <a:off x="7068746" y="6168960"/>
                <a:ext cx="106135" cy="70602"/>
              </a:xfrm>
              <a:prstGeom prst="triangle">
                <a:avLst/>
              </a:prstGeom>
              <a:solidFill>
                <a:srgbClr val="7030A0"/>
              </a:solidFill>
              <a:ln w="9525" algn="ctr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590" name="Line 24"/>
            <p:cNvSpPr>
              <a:spLocks noChangeShapeType="1"/>
            </p:cNvSpPr>
            <p:nvPr/>
          </p:nvSpPr>
          <p:spPr bwMode="auto">
            <a:xfrm rot="16200000">
              <a:off x="929575" y="3122944"/>
              <a:ext cx="0" cy="10956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91" name="Text Box 88"/>
            <p:cNvSpPr txBox="1">
              <a:spLocks noChangeArrowheads="1"/>
            </p:cNvSpPr>
            <p:nvPr/>
          </p:nvSpPr>
          <p:spPr bwMode="auto">
            <a:xfrm>
              <a:off x="325389" y="3335998"/>
              <a:ext cx="8954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address</a:t>
              </a:r>
            </a:p>
          </p:txBody>
        </p:sp>
        <p:sp>
          <p:nvSpPr>
            <p:cNvPr id="592" name="Line 36"/>
            <p:cNvSpPr>
              <a:spLocks noChangeShapeType="1"/>
            </p:cNvSpPr>
            <p:nvPr/>
          </p:nvSpPr>
          <p:spPr bwMode="auto">
            <a:xfrm rot="16200000">
              <a:off x="4578183" y="3385605"/>
              <a:ext cx="0" cy="619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93" name="Line 36"/>
            <p:cNvSpPr>
              <a:spLocks noChangeShapeType="1"/>
            </p:cNvSpPr>
            <p:nvPr/>
          </p:nvSpPr>
          <p:spPr bwMode="auto">
            <a:xfrm rot="16200000">
              <a:off x="3995169" y="3635235"/>
              <a:ext cx="0" cy="364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594" name="Line 36"/>
            <p:cNvSpPr>
              <a:spLocks noChangeShapeType="1"/>
            </p:cNvSpPr>
            <p:nvPr/>
          </p:nvSpPr>
          <p:spPr bwMode="auto">
            <a:xfrm rot="16200000">
              <a:off x="3995169" y="3394731"/>
              <a:ext cx="0" cy="364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cxnSp>
          <p:nvCxnSpPr>
            <p:cNvPr id="595" name="Elbow Connector 594"/>
            <p:cNvCxnSpPr/>
            <p:nvPr/>
          </p:nvCxnSpPr>
          <p:spPr>
            <a:xfrm rot="10800000" flipH="1">
              <a:off x="3858525" y="3935834"/>
              <a:ext cx="273287" cy="130306"/>
            </a:xfrm>
            <a:prstGeom prst="bentConnector3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6" name="Elbow Connector 595"/>
            <p:cNvCxnSpPr/>
            <p:nvPr/>
          </p:nvCxnSpPr>
          <p:spPr>
            <a:xfrm>
              <a:off x="3857123" y="3335999"/>
              <a:ext cx="273287" cy="137215"/>
            </a:xfrm>
            <a:prstGeom prst="bentConnector3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97" name="AutoShape 148"/>
            <p:cNvSpPr>
              <a:spLocks noChangeArrowheads="1"/>
            </p:cNvSpPr>
            <p:nvPr/>
          </p:nvSpPr>
          <p:spPr bwMode="auto">
            <a:xfrm flipH="1">
              <a:off x="4086262" y="3391421"/>
              <a:ext cx="273289" cy="614040"/>
            </a:xfrm>
            <a:prstGeom prst="moon">
              <a:avLst>
                <a:gd name="adj" fmla="val 74125"/>
              </a:avLst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598" name="Text Box 88"/>
            <p:cNvSpPr txBox="1">
              <a:spLocks noChangeArrowheads="1"/>
            </p:cNvSpPr>
            <p:nvPr/>
          </p:nvSpPr>
          <p:spPr bwMode="auto">
            <a:xfrm>
              <a:off x="4424829" y="3350621"/>
              <a:ext cx="526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Gill Sans MT" pitchFamily="34" charset="0"/>
                </a:rPr>
                <a:t>hit?</a:t>
              </a:r>
            </a:p>
          </p:txBody>
        </p:sp>
        <p:sp>
          <p:nvSpPr>
            <p:cNvPr id="599" name="Line 23"/>
            <p:cNvSpPr>
              <a:spLocks noChangeShapeType="1"/>
            </p:cNvSpPr>
            <p:nvPr/>
          </p:nvSpPr>
          <p:spPr bwMode="auto">
            <a:xfrm rot="16200000" flipH="1">
              <a:off x="1777907" y="3593429"/>
              <a:ext cx="0" cy="154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00" name="Rectangle 11"/>
            <p:cNvSpPr>
              <a:spLocks noChangeArrowheads="1"/>
            </p:cNvSpPr>
            <p:nvPr/>
          </p:nvSpPr>
          <p:spPr bwMode="auto">
            <a:xfrm rot="16200000">
              <a:off x="1829093" y="3376249"/>
              <a:ext cx="983148" cy="573789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01" name="Oval 19"/>
            <p:cNvSpPr>
              <a:spLocks noChangeArrowheads="1"/>
            </p:cNvSpPr>
            <p:nvPr/>
          </p:nvSpPr>
          <p:spPr bwMode="auto">
            <a:xfrm rot="16200000">
              <a:off x="3275856" y="3908074"/>
              <a:ext cx="164429" cy="164429"/>
            </a:xfrm>
            <a:prstGeom prst="ellipse">
              <a:avLst/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=</a:t>
              </a:r>
            </a:p>
          </p:txBody>
        </p:sp>
        <p:sp>
          <p:nvSpPr>
            <p:cNvPr id="602" name="Oval 20"/>
            <p:cNvSpPr>
              <a:spLocks noChangeArrowheads="1"/>
            </p:cNvSpPr>
            <p:nvPr/>
          </p:nvSpPr>
          <p:spPr bwMode="auto">
            <a:xfrm rot="16200000">
              <a:off x="3275856" y="3663144"/>
              <a:ext cx="164429" cy="164429"/>
            </a:xfrm>
            <a:prstGeom prst="ellipse">
              <a:avLst/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=</a:t>
              </a:r>
            </a:p>
          </p:txBody>
        </p:sp>
        <p:sp>
          <p:nvSpPr>
            <p:cNvPr id="603" name="Oval 21"/>
            <p:cNvSpPr>
              <a:spLocks noChangeArrowheads="1"/>
            </p:cNvSpPr>
            <p:nvPr/>
          </p:nvSpPr>
          <p:spPr bwMode="auto">
            <a:xfrm rot="16200000">
              <a:off x="3275856" y="3416500"/>
              <a:ext cx="164429" cy="164429"/>
            </a:xfrm>
            <a:prstGeom prst="ellipse">
              <a:avLst/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=</a:t>
              </a:r>
            </a:p>
          </p:txBody>
        </p:sp>
        <p:sp>
          <p:nvSpPr>
            <p:cNvPr id="604" name="Oval 22"/>
            <p:cNvSpPr>
              <a:spLocks noChangeArrowheads="1"/>
            </p:cNvSpPr>
            <p:nvPr/>
          </p:nvSpPr>
          <p:spPr bwMode="auto">
            <a:xfrm rot="16200000">
              <a:off x="3275856" y="3171569"/>
              <a:ext cx="164429" cy="164429"/>
            </a:xfrm>
            <a:prstGeom prst="ellipse">
              <a:avLst/>
            </a:prstGeom>
            <a:solidFill>
              <a:srgbClr val="3366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Gill Sans MT" pitchFamily="34" charset="0"/>
                </a:rPr>
                <a:t>=</a:t>
              </a:r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2280415" y="3253786"/>
              <a:ext cx="491575" cy="736503"/>
              <a:chOff x="2280415" y="3253786"/>
              <a:chExt cx="491575" cy="736503"/>
            </a:xfrm>
          </p:grpSpPr>
          <p:sp>
            <p:nvSpPr>
              <p:cNvPr id="605" name="Line 23"/>
              <p:cNvSpPr>
                <a:spLocks noChangeShapeType="1"/>
              </p:cNvSpPr>
              <p:nvPr/>
            </p:nvSpPr>
            <p:spPr bwMode="auto">
              <a:xfrm rot="16200000">
                <a:off x="2526203" y="3744501"/>
                <a:ext cx="0" cy="49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06" name="Line 24"/>
              <p:cNvSpPr>
                <a:spLocks noChangeShapeType="1"/>
              </p:cNvSpPr>
              <p:nvPr/>
            </p:nvSpPr>
            <p:spPr bwMode="auto">
              <a:xfrm rot="16200000">
                <a:off x="2526203" y="3499571"/>
                <a:ext cx="0" cy="49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07" name="Line 25"/>
              <p:cNvSpPr>
                <a:spLocks noChangeShapeType="1"/>
              </p:cNvSpPr>
              <p:nvPr/>
            </p:nvSpPr>
            <p:spPr bwMode="auto">
              <a:xfrm rot="16200000">
                <a:off x="2526203" y="3252928"/>
                <a:ext cx="0" cy="49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08" name="Line 26"/>
              <p:cNvSpPr>
                <a:spLocks noChangeShapeType="1"/>
              </p:cNvSpPr>
              <p:nvPr/>
            </p:nvSpPr>
            <p:spPr bwMode="auto">
              <a:xfrm rot="16200000">
                <a:off x="2526203" y="3007998"/>
                <a:ext cx="0" cy="49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609" name="Line 16"/>
            <p:cNvSpPr>
              <a:spLocks noChangeShapeType="1"/>
            </p:cNvSpPr>
            <p:nvPr/>
          </p:nvSpPr>
          <p:spPr bwMode="auto">
            <a:xfrm rot="16200000">
              <a:off x="2320667" y="3624975"/>
              <a:ext cx="0" cy="573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10" name="Line 16"/>
            <p:cNvSpPr>
              <a:spLocks noChangeShapeType="1"/>
            </p:cNvSpPr>
            <p:nvPr/>
          </p:nvSpPr>
          <p:spPr bwMode="auto">
            <a:xfrm rot="16200000">
              <a:off x="2320667" y="3380901"/>
              <a:ext cx="0" cy="573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11" name="Line 16"/>
            <p:cNvSpPr>
              <a:spLocks noChangeShapeType="1"/>
            </p:cNvSpPr>
            <p:nvPr/>
          </p:nvSpPr>
          <p:spPr bwMode="auto">
            <a:xfrm rot="16200000">
              <a:off x="2320667" y="3132095"/>
              <a:ext cx="0" cy="573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12" name="AutoShape 117"/>
            <p:cNvSpPr>
              <a:spLocks noChangeArrowheads="1"/>
            </p:cNvSpPr>
            <p:nvPr/>
          </p:nvSpPr>
          <p:spPr bwMode="auto">
            <a:xfrm>
              <a:off x="3749673" y="3945164"/>
              <a:ext cx="199948" cy="236816"/>
            </a:xfrm>
            <a:prstGeom prst="flowChartDelay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29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614" name="AutoShape 117"/>
            <p:cNvSpPr>
              <a:spLocks noChangeArrowheads="1"/>
            </p:cNvSpPr>
            <p:nvPr/>
          </p:nvSpPr>
          <p:spPr bwMode="auto">
            <a:xfrm>
              <a:off x="3749673" y="3699018"/>
              <a:ext cx="199948" cy="236816"/>
            </a:xfrm>
            <a:prstGeom prst="flowChartDelay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29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616" name="AutoShape 117"/>
            <p:cNvSpPr>
              <a:spLocks noChangeArrowheads="1"/>
            </p:cNvSpPr>
            <p:nvPr/>
          </p:nvSpPr>
          <p:spPr bwMode="auto">
            <a:xfrm>
              <a:off x="3749673" y="3458514"/>
              <a:ext cx="199948" cy="236816"/>
            </a:xfrm>
            <a:prstGeom prst="flowChartDelay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29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618" name="Line 23"/>
            <p:cNvSpPr>
              <a:spLocks noChangeShapeType="1"/>
            </p:cNvSpPr>
            <p:nvPr/>
          </p:nvSpPr>
          <p:spPr bwMode="auto">
            <a:xfrm rot="16200000">
              <a:off x="3594979" y="3590665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19" name="Line 23"/>
            <p:cNvSpPr>
              <a:spLocks noChangeShapeType="1"/>
            </p:cNvSpPr>
            <p:nvPr/>
          </p:nvSpPr>
          <p:spPr bwMode="auto">
            <a:xfrm rot="16200000">
              <a:off x="3594979" y="3342704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0" name="Line 23"/>
            <p:cNvSpPr>
              <a:spLocks noChangeShapeType="1"/>
            </p:cNvSpPr>
            <p:nvPr/>
          </p:nvSpPr>
          <p:spPr bwMode="auto">
            <a:xfrm rot="16200000">
              <a:off x="3594979" y="3099092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1" name="AutoShape 117"/>
            <p:cNvSpPr>
              <a:spLocks noChangeArrowheads="1"/>
            </p:cNvSpPr>
            <p:nvPr/>
          </p:nvSpPr>
          <p:spPr bwMode="auto">
            <a:xfrm>
              <a:off x="3749673" y="3214901"/>
              <a:ext cx="199948" cy="236816"/>
            </a:xfrm>
            <a:prstGeom prst="flowChartDelay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29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Udimat" pitchFamily="2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Gill Sans MT" pitchFamily="34" charset="0"/>
              </a:endParaRPr>
            </a:p>
          </p:txBody>
        </p:sp>
        <p:grpSp>
          <p:nvGrpSpPr>
            <p:cNvPr id="261" name="Group 260"/>
            <p:cNvGrpSpPr/>
            <p:nvPr/>
          </p:nvGrpSpPr>
          <p:grpSpPr>
            <a:xfrm>
              <a:off x="2280414" y="3400642"/>
              <a:ext cx="1469258" cy="730263"/>
              <a:chOff x="2280414" y="3400642"/>
              <a:chExt cx="965391" cy="730263"/>
            </a:xfrm>
          </p:grpSpPr>
          <p:sp>
            <p:nvSpPr>
              <p:cNvPr id="613" name="Line 23"/>
              <p:cNvSpPr>
                <a:spLocks noChangeShapeType="1"/>
              </p:cNvSpPr>
              <p:nvPr/>
            </p:nvSpPr>
            <p:spPr bwMode="auto">
              <a:xfrm rot="16200000">
                <a:off x="2763110" y="3648209"/>
                <a:ext cx="0" cy="965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15" name="Line 23"/>
              <p:cNvSpPr>
                <a:spLocks noChangeShapeType="1"/>
              </p:cNvSpPr>
              <p:nvPr/>
            </p:nvSpPr>
            <p:spPr bwMode="auto">
              <a:xfrm rot="16200000">
                <a:off x="2763110" y="3402063"/>
                <a:ext cx="0" cy="965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17" name="Line 23"/>
              <p:cNvSpPr>
                <a:spLocks noChangeShapeType="1"/>
              </p:cNvSpPr>
              <p:nvPr/>
            </p:nvSpPr>
            <p:spPr bwMode="auto">
              <a:xfrm rot="16200000">
                <a:off x="2763110" y="3161559"/>
                <a:ext cx="0" cy="965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22" name="Line 23"/>
              <p:cNvSpPr>
                <a:spLocks noChangeShapeType="1"/>
              </p:cNvSpPr>
              <p:nvPr/>
            </p:nvSpPr>
            <p:spPr bwMode="auto">
              <a:xfrm rot="16200000">
                <a:off x="2763110" y="2917946"/>
                <a:ext cx="0" cy="965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623" name="Rectangle 15"/>
            <p:cNvSpPr>
              <a:spLocks noChangeArrowheads="1"/>
            </p:cNvSpPr>
            <p:nvPr/>
          </p:nvSpPr>
          <p:spPr bwMode="auto">
            <a:xfrm rot="16200000">
              <a:off x="2147695" y="3960294"/>
              <a:ext cx="183228" cy="8221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4" name="Rectangle 16"/>
            <p:cNvSpPr>
              <a:spLocks noChangeArrowheads="1"/>
            </p:cNvSpPr>
            <p:nvPr/>
          </p:nvSpPr>
          <p:spPr bwMode="auto">
            <a:xfrm rot="16200000">
              <a:off x="2147695" y="3715363"/>
              <a:ext cx="183228" cy="8221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5" name="Rectangle 17"/>
            <p:cNvSpPr>
              <a:spLocks noChangeArrowheads="1"/>
            </p:cNvSpPr>
            <p:nvPr/>
          </p:nvSpPr>
          <p:spPr bwMode="auto">
            <a:xfrm rot="16200000">
              <a:off x="2146838" y="3469576"/>
              <a:ext cx="184940" cy="8221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6" name="Rectangle 18"/>
            <p:cNvSpPr>
              <a:spLocks noChangeArrowheads="1"/>
            </p:cNvSpPr>
            <p:nvPr/>
          </p:nvSpPr>
          <p:spPr bwMode="auto">
            <a:xfrm rot="16200000">
              <a:off x="2146838" y="3222933"/>
              <a:ext cx="184940" cy="8221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7" name="Rectangle 15"/>
            <p:cNvSpPr>
              <a:spLocks noChangeArrowheads="1"/>
            </p:cNvSpPr>
            <p:nvPr/>
          </p:nvSpPr>
          <p:spPr bwMode="auto">
            <a:xfrm rot="16200000">
              <a:off x="2208457" y="4082759"/>
              <a:ext cx="61703" cy="82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8" name="Rectangle 15"/>
            <p:cNvSpPr>
              <a:spLocks noChangeArrowheads="1"/>
            </p:cNvSpPr>
            <p:nvPr/>
          </p:nvSpPr>
          <p:spPr bwMode="auto">
            <a:xfrm rot="16200000">
              <a:off x="2208457" y="3837829"/>
              <a:ext cx="61703" cy="82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29" name="Rectangle 15"/>
            <p:cNvSpPr>
              <a:spLocks noChangeArrowheads="1"/>
            </p:cNvSpPr>
            <p:nvPr/>
          </p:nvSpPr>
          <p:spPr bwMode="auto">
            <a:xfrm rot="16200000">
              <a:off x="2208457" y="3592897"/>
              <a:ext cx="61703" cy="82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30" name="Rectangle 15"/>
            <p:cNvSpPr>
              <a:spLocks noChangeArrowheads="1"/>
            </p:cNvSpPr>
            <p:nvPr/>
          </p:nvSpPr>
          <p:spPr bwMode="auto">
            <a:xfrm rot="16200000">
              <a:off x="2208457" y="3346254"/>
              <a:ext cx="61703" cy="82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31" name="Line 24"/>
            <p:cNvSpPr>
              <a:spLocks noChangeShapeType="1"/>
            </p:cNvSpPr>
            <p:nvPr/>
          </p:nvSpPr>
          <p:spPr bwMode="auto">
            <a:xfrm rot="16200000" flipV="1">
              <a:off x="3234442" y="4196129"/>
              <a:ext cx="247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32" name="Line 23"/>
            <p:cNvSpPr>
              <a:spLocks noChangeShapeType="1"/>
            </p:cNvSpPr>
            <p:nvPr/>
          </p:nvSpPr>
          <p:spPr bwMode="auto">
            <a:xfrm rot="16200000" flipH="1">
              <a:off x="1530759" y="3995267"/>
              <a:ext cx="6489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33" name="Line 23"/>
            <p:cNvSpPr>
              <a:spLocks noChangeShapeType="1"/>
            </p:cNvSpPr>
            <p:nvPr/>
          </p:nvSpPr>
          <p:spPr bwMode="auto">
            <a:xfrm rot="16200000" flipV="1">
              <a:off x="2606660" y="3568348"/>
              <a:ext cx="0" cy="1502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634" name="Line 24"/>
            <p:cNvSpPr>
              <a:spLocks noChangeShapeType="1"/>
            </p:cNvSpPr>
            <p:nvPr/>
          </p:nvSpPr>
          <p:spPr bwMode="auto">
            <a:xfrm rot="16200000" flipV="1">
              <a:off x="2155399" y="4238416"/>
              <a:ext cx="167607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2771009" y="3071004"/>
              <a:ext cx="223158" cy="1448283"/>
              <a:chOff x="2854416" y="3071004"/>
              <a:chExt cx="223158" cy="1448283"/>
            </a:xfrm>
          </p:grpSpPr>
          <p:sp>
            <p:nvSpPr>
              <p:cNvPr id="688" name="Rectangle 687"/>
              <p:cNvSpPr/>
              <p:nvPr/>
            </p:nvSpPr>
            <p:spPr bwMode="auto">
              <a:xfrm>
                <a:off x="2854416" y="3071004"/>
                <a:ext cx="223158" cy="1448283"/>
              </a:xfrm>
              <a:prstGeom prst="rect">
                <a:avLst/>
              </a:prstGeom>
              <a:solidFill>
                <a:srgbClr val="3366FF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774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89" name="Isosceles Triangle 688"/>
              <p:cNvSpPr/>
              <p:nvPr/>
            </p:nvSpPr>
            <p:spPr bwMode="auto">
              <a:xfrm>
                <a:off x="2882588" y="4400490"/>
                <a:ext cx="167332" cy="111311"/>
              </a:xfrm>
              <a:prstGeom prst="triangle">
                <a:avLst/>
              </a:prstGeom>
              <a:solidFill>
                <a:srgbClr val="7030A0"/>
              </a:solidFill>
              <a:ln w="9525" algn="ctr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693" name="Group 692"/>
            <p:cNvGrpSpPr/>
            <p:nvPr/>
          </p:nvGrpSpPr>
          <p:grpSpPr>
            <a:xfrm>
              <a:off x="2994167" y="3253786"/>
              <a:ext cx="281689" cy="736503"/>
              <a:chOff x="2280415" y="3253786"/>
              <a:chExt cx="491575" cy="736503"/>
            </a:xfrm>
          </p:grpSpPr>
          <p:sp>
            <p:nvSpPr>
              <p:cNvPr id="694" name="Line 23"/>
              <p:cNvSpPr>
                <a:spLocks noChangeShapeType="1"/>
              </p:cNvSpPr>
              <p:nvPr/>
            </p:nvSpPr>
            <p:spPr bwMode="auto">
              <a:xfrm rot="16200000">
                <a:off x="2526203" y="3744501"/>
                <a:ext cx="0" cy="49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95" name="Line 24"/>
              <p:cNvSpPr>
                <a:spLocks noChangeShapeType="1"/>
              </p:cNvSpPr>
              <p:nvPr/>
            </p:nvSpPr>
            <p:spPr bwMode="auto">
              <a:xfrm rot="16200000">
                <a:off x="2526203" y="3499571"/>
                <a:ext cx="0" cy="49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96" name="Line 25"/>
              <p:cNvSpPr>
                <a:spLocks noChangeShapeType="1"/>
              </p:cNvSpPr>
              <p:nvPr/>
            </p:nvSpPr>
            <p:spPr bwMode="auto">
              <a:xfrm rot="16200000">
                <a:off x="2526203" y="3252928"/>
                <a:ext cx="0" cy="49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  <p:sp>
            <p:nvSpPr>
              <p:cNvPr id="697" name="Line 26"/>
              <p:cNvSpPr>
                <a:spLocks noChangeShapeType="1"/>
              </p:cNvSpPr>
              <p:nvPr/>
            </p:nvSpPr>
            <p:spPr bwMode="auto">
              <a:xfrm rot="16200000">
                <a:off x="2526203" y="3007998"/>
                <a:ext cx="0" cy="491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761" name="Line 23"/>
            <p:cNvSpPr>
              <a:spLocks noChangeShapeType="1"/>
            </p:cNvSpPr>
            <p:nvPr/>
          </p:nvSpPr>
          <p:spPr bwMode="auto">
            <a:xfrm rot="16200000">
              <a:off x="3594979" y="3836892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1552164" y="5024479"/>
            <a:ext cx="223158" cy="442215"/>
            <a:chOff x="7050877" y="5963823"/>
            <a:chExt cx="141544" cy="280487"/>
          </a:xfrm>
        </p:grpSpPr>
        <p:sp>
          <p:nvSpPr>
            <p:cNvPr id="756" name="Rectangle 755"/>
            <p:cNvSpPr/>
            <p:nvPr/>
          </p:nvSpPr>
          <p:spPr bwMode="auto">
            <a:xfrm>
              <a:off x="7050877" y="5963823"/>
              <a:ext cx="141544" cy="280487"/>
            </a:xfrm>
            <a:prstGeom prst="rect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77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7" name="Isosceles Triangle 756"/>
            <p:cNvSpPr/>
            <p:nvPr/>
          </p:nvSpPr>
          <p:spPr bwMode="auto">
            <a:xfrm>
              <a:off x="7068746" y="6168960"/>
              <a:ext cx="106135" cy="70602"/>
            </a:xfrm>
            <a:prstGeom prst="triangle">
              <a:avLst/>
            </a:prstGeom>
            <a:solidFill>
              <a:srgbClr val="7030A0"/>
            </a:solidFill>
            <a:ln w="9525" algn="ctr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01" name="Line 24"/>
          <p:cNvSpPr>
            <a:spLocks noChangeShapeType="1"/>
          </p:cNvSpPr>
          <p:nvPr/>
        </p:nvSpPr>
        <p:spPr bwMode="auto">
          <a:xfrm rot="16200000">
            <a:off x="1004336" y="4710318"/>
            <a:ext cx="0" cy="1095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2" name="Text Box 88"/>
          <p:cNvSpPr txBox="1">
            <a:spLocks noChangeArrowheads="1"/>
          </p:cNvSpPr>
          <p:nvPr/>
        </p:nvSpPr>
        <p:spPr bwMode="auto">
          <a:xfrm>
            <a:off x="400150" y="4923372"/>
            <a:ext cx="8954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address</a:t>
            </a:r>
          </a:p>
        </p:txBody>
      </p:sp>
      <p:sp>
        <p:nvSpPr>
          <p:cNvPr id="703" name="Line 36"/>
          <p:cNvSpPr>
            <a:spLocks noChangeShapeType="1"/>
          </p:cNvSpPr>
          <p:nvPr/>
        </p:nvSpPr>
        <p:spPr bwMode="auto">
          <a:xfrm rot="16200000">
            <a:off x="5350906" y="4972979"/>
            <a:ext cx="0" cy="6194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4" name="Line 36"/>
          <p:cNvSpPr>
            <a:spLocks noChangeShapeType="1"/>
          </p:cNvSpPr>
          <p:nvPr/>
        </p:nvSpPr>
        <p:spPr bwMode="auto">
          <a:xfrm rot="16200000">
            <a:off x="4767892" y="5222609"/>
            <a:ext cx="0" cy="3643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5" name="Line 36"/>
          <p:cNvSpPr>
            <a:spLocks noChangeShapeType="1"/>
          </p:cNvSpPr>
          <p:nvPr/>
        </p:nvSpPr>
        <p:spPr bwMode="auto">
          <a:xfrm rot="16200000">
            <a:off x="4767892" y="4982105"/>
            <a:ext cx="0" cy="3643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706" name="Elbow Connector 705"/>
          <p:cNvCxnSpPr/>
          <p:nvPr/>
        </p:nvCxnSpPr>
        <p:spPr>
          <a:xfrm rot="10800000" flipH="1">
            <a:off x="4631248" y="5523208"/>
            <a:ext cx="273287" cy="130306"/>
          </a:xfrm>
          <a:prstGeom prst="bentConnector3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707" name="Elbow Connector 706"/>
          <p:cNvCxnSpPr/>
          <p:nvPr/>
        </p:nvCxnSpPr>
        <p:spPr>
          <a:xfrm>
            <a:off x="4629846" y="4923373"/>
            <a:ext cx="273287" cy="137215"/>
          </a:xfrm>
          <a:prstGeom prst="bentConnector3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708" name="AutoShape 148"/>
          <p:cNvSpPr>
            <a:spLocks noChangeArrowheads="1"/>
          </p:cNvSpPr>
          <p:nvPr/>
        </p:nvSpPr>
        <p:spPr bwMode="auto">
          <a:xfrm flipH="1">
            <a:off x="4858985" y="4978795"/>
            <a:ext cx="273289" cy="614040"/>
          </a:xfrm>
          <a:prstGeom prst="moon">
            <a:avLst>
              <a:gd name="adj" fmla="val 74125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9pPr>
          </a:lstStyle>
          <a:p>
            <a:endParaRPr lang="en-US">
              <a:latin typeface="Gill Sans MT" pitchFamily="34" charset="0"/>
            </a:endParaRPr>
          </a:p>
        </p:txBody>
      </p:sp>
      <p:sp>
        <p:nvSpPr>
          <p:cNvPr id="709" name="Text Box 88"/>
          <p:cNvSpPr txBox="1">
            <a:spLocks noChangeArrowheads="1"/>
          </p:cNvSpPr>
          <p:nvPr/>
        </p:nvSpPr>
        <p:spPr bwMode="auto">
          <a:xfrm>
            <a:off x="5197552" y="4937995"/>
            <a:ext cx="526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hit?</a:t>
            </a:r>
          </a:p>
        </p:txBody>
      </p:sp>
      <p:sp>
        <p:nvSpPr>
          <p:cNvPr id="710" name="Line 23"/>
          <p:cNvSpPr>
            <a:spLocks noChangeShapeType="1"/>
          </p:cNvSpPr>
          <p:nvPr/>
        </p:nvSpPr>
        <p:spPr bwMode="auto">
          <a:xfrm rot="16200000" flipH="1">
            <a:off x="1852668" y="5180803"/>
            <a:ext cx="0" cy="154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1" name="Rectangle 11"/>
          <p:cNvSpPr>
            <a:spLocks noChangeArrowheads="1"/>
          </p:cNvSpPr>
          <p:nvPr/>
        </p:nvSpPr>
        <p:spPr bwMode="auto">
          <a:xfrm rot="16200000">
            <a:off x="1903854" y="4963623"/>
            <a:ext cx="983148" cy="57378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2" name="Oval 19"/>
          <p:cNvSpPr>
            <a:spLocks noChangeArrowheads="1"/>
          </p:cNvSpPr>
          <p:nvPr/>
        </p:nvSpPr>
        <p:spPr bwMode="auto">
          <a:xfrm rot="16200000">
            <a:off x="3350617" y="5495448"/>
            <a:ext cx="164429" cy="164429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713" name="Oval 20"/>
          <p:cNvSpPr>
            <a:spLocks noChangeArrowheads="1"/>
          </p:cNvSpPr>
          <p:nvPr/>
        </p:nvSpPr>
        <p:spPr bwMode="auto">
          <a:xfrm rot="16200000">
            <a:off x="3350617" y="5250518"/>
            <a:ext cx="164429" cy="164429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714" name="Oval 21"/>
          <p:cNvSpPr>
            <a:spLocks noChangeArrowheads="1"/>
          </p:cNvSpPr>
          <p:nvPr/>
        </p:nvSpPr>
        <p:spPr bwMode="auto">
          <a:xfrm rot="16200000">
            <a:off x="3350617" y="5003874"/>
            <a:ext cx="164429" cy="164429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sp>
        <p:nvSpPr>
          <p:cNvPr id="715" name="Oval 22"/>
          <p:cNvSpPr>
            <a:spLocks noChangeArrowheads="1"/>
          </p:cNvSpPr>
          <p:nvPr/>
        </p:nvSpPr>
        <p:spPr bwMode="auto">
          <a:xfrm rot="16200000">
            <a:off x="3350617" y="4758943"/>
            <a:ext cx="164429" cy="164429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Gill Sans MT" pitchFamily="34" charset="0"/>
              </a:rPr>
              <a:t>=</a:t>
            </a:r>
          </a:p>
        </p:txBody>
      </p:sp>
      <p:grpSp>
        <p:nvGrpSpPr>
          <p:cNvPr id="716" name="Group 715"/>
          <p:cNvGrpSpPr/>
          <p:nvPr/>
        </p:nvGrpSpPr>
        <p:grpSpPr>
          <a:xfrm>
            <a:off x="2355176" y="4841160"/>
            <a:ext cx="491575" cy="736503"/>
            <a:chOff x="2280415" y="3253786"/>
            <a:chExt cx="491575" cy="736503"/>
          </a:xfrm>
        </p:grpSpPr>
        <p:sp>
          <p:nvSpPr>
            <p:cNvPr id="752" name="Line 23"/>
            <p:cNvSpPr>
              <a:spLocks noChangeShapeType="1"/>
            </p:cNvSpPr>
            <p:nvPr/>
          </p:nvSpPr>
          <p:spPr bwMode="auto">
            <a:xfrm rot="16200000">
              <a:off x="2526203" y="3744501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3" name="Line 24"/>
            <p:cNvSpPr>
              <a:spLocks noChangeShapeType="1"/>
            </p:cNvSpPr>
            <p:nvPr/>
          </p:nvSpPr>
          <p:spPr bwMode="auto">
            <a:xfrm rot="16200000">
              <a:off x="2526203" y="3499571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4" name="Line 25"/>
            <p:cNvSpPr>
              <a:spLocks noChangeShapeType="1"/>
            </p:cNvSpPr>
            <p:nvPr/>
          </p:nvSpPr>
          <p:spPr bwMode="auto">
            <a:xfrm rot="16200000">
              <a:off x="2526203" y="3252928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5" name="Line 26"/>
            <p:cNvSpPr>
              <a:spLocks noChangeShapeType="1"/>
            </p:cNvSpPr>
            <p:nvPr/>
          </p:nvSpPr>
          <p:spPr bwMode="auto">
            <a:xfrm rot="16200000">
              <a:off x="2526203" y="3007998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sp>
        <p:nvSpPr>
          <p:cNvPr id="717" name="Line 16"/>
          <p:cNvSpPr>
            <a:spLocks noChangeShapeType="1"/>
          </p:cNvSpPr>
          <p:nvPr/>
        </p:nvSpPr>
        <p:spPr bwMode="auto">
          <a:xfrm rot="16200000">
            <a:off x="2395428" y="5212349"/>
            <a:ext cx="0" cy="5737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8" name="Line 16"/>
          <p:cNvSpPr>
            <a:spLocks noChangeShapeType="1"/>
          </p:cNvSpPr>
          <p:nvPr/>
        </p:nvSpPr>
        <p:spPr bwMode="auto">
          <a:xfrm rot="16200000">
            <a:off x="2395428" y="4968275"/>
            <a:ext cx="0" cy="5737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19" name="Line 16"/>
          <p:cNvSpPr>
            <a:spLocks noChangeShapeType="1"/>
          </p:cNvSpPr>
          <p:nvPr/>
        </p:nvSpPr>
        <p:spPr bwMode="auto">
          <a:xfrm rot="16200000">
            <a:off x="2395428" y="4719469"/>
            <a:ext cx="0" cy="5737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0" name="AutoShape 117"/>
          <p:cNvSpPr>
            <a:spLocks noChangeArrowheads="1"/>
          </p:cNvSpPr>
          <p:nvPr/>
        </p:nvSpPr>
        <p:spPr bwMode="auto">
          <a:xfrm>
            <a:off x="4522396" y="5532538"/>
            <a:ext cx="199948" cy="236816"/>
          </a:xfrm>
          <a:prstGeom prst="flowChartDelay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294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9pPr>
          </a:lstStyle>
          <a:p>
            <a:endParaRPr lang="en-US">
              <a:latin typeface="Gill Sans MT" pitchFamily="34" charset="0"/>
            </a:endParaRPr>
          </a:p>
        </p:txBody>
      </p:sp>
      <p:sp>
        <p:nvSpPr>
          <p:cNvPr id="721" name="AutoShape 117"/>
          <p:cNvSpPr>
            <a:spLocks noChangeArrowheads="1"/>
          </p:cNvSpPr>
          <p:nvPr/>
        </p:nvSpPr>
        <p:spPr bwMode="auto">
          <a:xfrm>
            <a:off x="4522396" y="5286392"/>
            <a:ext cx="199948" cy="236816"/>
          </a:xfrm>
          <a:prstGeom prst="flowChartDelay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294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9pPr>
          </a:lstStyle>
          <a:p>
            <a:endParaRPr lang="en-US">
              <a:latin typeface="Gill Sans MT" pitchFamily="34" charset="0"/>
            </a:endParaRPr>
          </a:p>
        </p:txBody>
      </p:sp>
      <p:sp>
        <p:nvSpPr>
          <p:cNvPr id="722" name="AutoShape 117"/>
          <p:cNvSpPr>
            <a:spLocks noChangeArrowheads="1"/>
          </p:cNvSpPr>
          <p:nvPr/>
        </p:nvSpPr>
        <p:spPr bwMode="auto">
          <a:xfrm>
            <a:off x="4522396" y="5045888"/>
            <a:ext cx="199948" cy="236816"/>
          </a:xfrm>
          <a:prstGeom prst="flowChartDelay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294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9pPr>
          </a:lstStyle>
          <a:p>
            <a:endParaRPr lang="en-US">
              <a:latin typeface="Gill Sans MT" pitchFamily="34" charset="0"/>
            </a:endParaRPr>
          </a:p>
        </p:txBody>
      </p:sp>
      <p:sp>
        <p:nvSpPr>
          <p:cNvPr id="726" name="AutoShape 117"/>
          <p:cNvSpPr>
            <a:spLocks noChangeArrowheads="1"/>
          </p:cNvSpPr>
          <p:nvPr/>
        </p:nvSpPr>
        <p:spPr bwMode="auto">
          <a:xfrm>
            <a:off x="4522396" y="4802275"/>
            <a:ext cx="199948" cy="236816"/>
          </a:xfrm>
          <a:prstGeom prst="flowChartDelay">
            <a:avLst/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294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Udimat" pitchFamily="2" charset="0"/>
                <a:ea typeface="+mn-ea"/>
                <a:cs typeface="+mn-cs"/>
              </a:defRPr>
            </a:lvl9pPr>
          </a:lstStyle>
          <a:p>
            <a:endParaRPr lang="en-US">
              <a:latin typeface="Gill Sans MT" pitchFamily="34" charset="0"/>
            </a:endParaRPr>
          </a:p>
        </p:txBody>
      </p:sp>
      <p:sp>
        <p:nvSpPr>
          <p:cNvPr id="728" name="Rectangle 15"/>
          <p:cNvSpPr>
            <a:spLocks noChangeArrowheads="1"/>
          </p:cNvSpPr>
          <p:nvPr/>
        </p:nvSpPr>
        <p:spPr bwMode="auto">
          <a:xfrm rot="16200000">
            <a:off x="2222456" y="5547668"/>
            <a:ext cx="183228" cy="82214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29" name="Rectangle 16"/>
          <p:cNvSpPr>
            <a:spLocks noChangeArrowheads="1"/>
          </p:cNvSpPr>
          <p:nvPr/>
        </p:nvSpPr>
        <p:spPr bwMode="auto">
          <a:xfrm rot="16200000">
            <a:off x="2222456" y="5302737"/>
            <a:ext cx="183228" cy="82214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0" name="Rectangle 17"/>
          <p:cNvSpPr>
            <a:spLocks noChangeArrowheads="1"/>
          </p:cNvSpPr>
          <p:nvPr/>
        </p:nvSpPr>
        <p:spPr bwMode="auto">
          <a:xfrm rot="16200000">
            <a:off x="2221599" y="5056950"/>
            <a:ext cx="184940" cy="82214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1" name="Rectangle 18"/>
          <p:cNvSpPr>
            <a:spLocks noChangeArrowheads="1"/>
          </p:cNvSpPr>
          <p:nvPr/>
        </p:nvSpPr>
        <p:spPr bwMode="auto">
          <a:xfrm rot="16200000">
            <a:off x="2221599" y="4810307"/>
            <a:ext cx="184940" cy="82214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2" name="Rectangle 15"/>
          <p:cNvSpPr>
            <a:spLocks noChangeArrowheads="1"/>
          </p:cNvSpPr>
          <p:nvPr/>
        </p:nvSpPr>
        <p:spPr bwMode="auto">
          <a:xfrm rot="16200000">
            <a:off x="2283218" y="5670133"/>
            <a:ext cx="61703" cy="82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3" name="Rectangle 15"/>
          <p:cNvSpPr>
            <a:spLocks noChangeArrowheads="1"/>
          </p:cNvSpPr>
          <p:nvPr/>
        </p:nvSpPr>
        <p:spPr bwMode="auto">
          <a:xfrm rot="16200000">
            <a:off x="2283218" y="5425203"/>
            <a:ext cx="61703" cy="82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4" name="Rectangle 15"/>
          <p:cNvSpPr>
            <a:spLocks noChangeArrowheads="1"/>
          </p:cNvSpPr>
          <p:nvPr/>
        </p:nvSpPr>
        <p:spPr bwMode="auto">
          <a:xfrm rot="16200000">
            <a:off x="2283218" y="5180271"/>
            <a:ext cx="61703" cy="82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5" name="Rectangle 15"/>
          <p:cNvSpPr>
            <a:spLocks noChangeArrowheads="1"/>
          </p:cNvSpPr>
          <p:nvPr/>
        </p:nvSpPr>
        <p:spPr bwMode="auto">
          <a:xfrm rot="16200000">
            <a:off x="2283218" y="4933628"/>
            <a:ext cx="61703" cy="82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6" name="Line 24"/>
          <p:cNvSpPr>
            <a:spLocks noChangeShapeType="1"/>
          </p:cNvSpPr>
          <p:nvPr/>
        </p:nvSpPr>
        <p:spPr bwMode="auto">
          <a:xfrm rot="16200000" flipV="1">
            <a:off x="3309203" y="5783503"/>
            <a:ext cx="247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7" name="Line 23"/>
          <p:cNvSpPr>
            <a:spLocks noChangeShapeType="1"/>
          </p:cNvSpPr>
          <p:nvPr/>
        </p:nvSpPr>
        <p:spPr bwMode="auto">
          <a:xfrm rot="16200000" flipH="1">
            <a:off x="1605520" y="5582641"/>
            <a:ext cx="6489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8" name="Line 23"/>
          <p:cNvSpPr>
            <a:spLocks noChangeShapeType="1"/>
          </p:cNvSpPr>
          <p:nvPr/>
        </p:nvSpPr>
        <p:spPr bwMode="auto">
          <a:xfrm rot="16200000" flipV="1">
            <a:off x="2681421" y="5155722"/>
            <a:ext cx="0" cy="1502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39" name="Line 24"/>
          <p:cNvSpPr>
            <a:spLocks noChangeShapeType="1"/>
          </p:cNvSpPr>
          <p:nvPr/>
        </p:nvSpPr>
        <p:spPr bwMode="auto">
          <a:xfrm rot="16200000" flipV="1">
            <a:off x="2230160" y="5825790"/>
            <a:ext cx="167607" cy="2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pSp>
        <p:nvGrpSpPr>
          <p:cNvPr id="741" name="Group 740"/>
          <p:cNvGrpSpPr/>
          <p:nvPr/>
        </p:nvGrpSpPr>
        <p:grpSpPr>
          <a:xfrm>
            <a:off x="3068928" y="4841160"/>
            <a:ext cx="281689" cy="736503"/>
            <a:chOff x="2280415" y="3253786"/>
            <a:chExt cx="491575" cy="736503"/>
          </a:xfrm>
        </p:grpSpPr>
        <p:sp>
          <p:nvSpPr>
            <p:cNvPr id="742" name="Line 23"/>
            <p:cNvSpPr>
              <a:spLocks noChangeShapeType="1"/>
            </p:cNvSpPr>
            <p:nvPr/>
          </p:nvSpPr>
          <p:spPr bwMode="auto">
            <a:xfrm rot="16200000">
              <a:off x="2526203" y="3744501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3" name="Line 24"/>
            <p:cNvSpPr>
              <a:spLocks noChangeShapeType="1"/>
            </p:cNvSpPr>
            <p:nvPr/>
          </p:nvSpPr>
          <p:spPr bwMode="auto">
            <a:xfrm rot="16200000">
              <a:off x="2526203" y="3499571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4" name="Line 25"/>
            <p:cNvSpPr>
              <a:spLocks noChangeShapeType="1"/>
            </p:cNvSpPr>
            <p:nvPr/>
          </p:nvSpPr>
          <p:spPr bwMode="auto">
            <a:xfrm rot="16200000">
              <a:off x="2526203" y="3252928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5" name="Line 26"/>
            <p:cNvSpPr>
              <a:spLocks noChangeShapeType="1"/>
            </p:cNvSpPr>
            <p:nvPr/>
          </p:nvSpPr>
          <p:spPr bwMode="auto">
            <a:xfrm rot="16200000">
              <a:off x="2526203" y="3007998"/>
              <a:ext cx="0" cy="491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727" name="Group 726"/>
          <p:cNvGrpSpPr/>
          <p:nvPr/>
        </p:nvGrpSpPr>
        <p:grpSpPr>
          <a:xfrm>
            <a:off x="2355174" y="4988016"/>
            <a:ext cx="2167126" cy="730263"/>
            <a:chOff x="2280414" y="3400642"/>
            <a:chExt cx="965391" cy="730263"/>
          </a:xfrm>
        </p:grpSpPr>
        <p:sp>
          <p:nvSpPr>
            <p:cNvPr id="748" name="Line 23"/>
            <p:cNvSpPr>
              <a:spLocks noChangeShapeType="1"/>
            </p:cNvSpPr>
            <p:nvPr/>
          </p:nvSpPr>
          <p:spPr bwMode="auto">
            <a:xfrm rot="16200000">
              <a:off x="2763110" y="3648209"/>
              <a:ext cx="0" cy="96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9" name="Line 23"/>
            <p:cNvSpPr>
              <a:spLocks noChangeShapeType="1"/>
            </p:cNvSpPr>
            <p:nvPr/>
          </p:nvSpPr>
          <p:spPr bwMode="auto">
            <a:xfrm rot="16200000">
              <a:off x="2763110" y="3402063"/>
              <a:ext cx="0" cy="96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0" name="Line 23"/>
            <p:cNvSpPr>
              <a:spLocks noChangeShapeType="1"/>
            </p:cNvSpPr>
            <p:nvPr/>
          </p:nvSpPr>
          <p:spPr bwMode="auto">
            <a:xfrm rot="16200000">
              <a:off x="2763110" y="3161559"/>
              <a:ext cx="0" cy="96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51" name="Line 23"/>
            <p:cNvSpPr>
              <a:spLocks noChangeShapeType="1"/>
            </p:cNvSpPr>
            <p:nvPr/>
          </p:nvSpPr>
          <p:spPr bwMode="auto">
            <a:xfrm rot="16200000">
              <a:off x="2763110" y="2917946"/>
              <a:ext cx="0" cy="96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515046" y="4841159"/>
            <a:ext cx="1007253" cy="740214"/>
            <a:chOff x="3440286" y="4841159"/>
            <a:chExt cx="309386" cy="740214"/>
          </a:xfrm>
        </p:grpSpPr>
        <p:sp>
          <p:nvSpPr>
            <p:cNvPr id="723" name="Line 23"/>
            <p:cNvSpPr>
              <a:spLocks noChangeShapeType="1"/>
            </p:cNvSpPr>
            <p:nvPr/>
          </p:nvSpPr>
          <p:spPr bwMode="auto">
            <a:xfrm rot="16200000">
              <a:off x="3594979" y="5178039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24" name="Line 23"/>
            <p:cNvSpPr>
              <a:spLocks noChangeShapeType="1"/>
            </p:cNvSpPr>
            <p:nvPr/>
          </p:nvSpPr>
          <p:spPr bwMode="auto">
            <a:xfrm rot="16200000">
              <a:off x="3594979" y="4930078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25" name="Line 23"/>
            <p:cNvSpPr>
              <a:spLocks noChangeShapeType="1"/>
            </p:cNvSpPr>
            <p:nvPr/>
          </p:nvSpPr>
          <p:spPr bwMode="auto">
            <a:xfrm rot="16200000">
              <a:off x="3594979" y="4686466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62" name="Line 23"/>
            <p:cNvSpPr>
              <a:spLocks noChangeShapeType="1"/>
            </p:cNvSpPr>
            <p:nvPr/>
          </p:nvSpPr>
          <p:spPr bwMode="auto">
            <a:xfrm rot="16200000">
              <a:off x="3594979" y="5426680"/>
              <a:ext cx="0" cy="309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2845770" y="4658378"/>
            <a:ext cx="223158" cy="1448283"/>
            <a:chOff x="2854416" y="3071004"/>
            <a:chExt cx="223158" cy="1448283"/>
          </a:xfrm>
        </p:grpSpPr>
        <p:sp>
          <p:nvSpPr>
            <p:cNvPr id="746" name="Rectangle 745"/>
            <p:cNvSpPr/>
            <p:nvPr/>
          </p:nvSpPr>
          <p:spPr bwMode="auto">
            <a:xfrm>
              <a:off x="2854416" y="3071004"/>
              <a:ext cx="223158" cy="1448283"/>
            </a:xfrm>
            <a:prstGeom prst="rect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77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47" name="Isosceles Triangle 746"/>
            <p:cNvSpPr/>
            <p:nvPr/>
          </p:nvSpPr>
          <p:spPr bwMode="auto">
            <a:xfrm>
              <a:off x="2882588" y="4400490"/>
              <a:ext cx="167332" cy="111311"/>
            </a:xfrm>
            <a:prstGeom prst="triangle">
              <a:avLst/>
            </a:prstGeom>
            <a:solidFill>
              <a:srgbClr val="7030A0"/>
            </a:solidFill>
            <a:ln w="9525" algn="ctr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4139376" y="4658378"/>
            <a:ext cx="223158" cy="1448283"/>
            <a:chOff x="2854416" y="3071004"/>
            <a:chExt cx="223158" cy="1448283"/>
          </a:xfrm>
        </p:grpSpPr>
        <p:sp>
          <p:nvSpPr>
            <p:cNvPr id="772" name="Rectangle 771"/>
            <p:cNvSpPr/>
            <p:nvPr/>
          </p:nvSpPr>
          <p:spPr bwMode="auto">
            <a:xfrm>
              <a:off x="2854416" y="3071004"/>
              <a:ext cx="223158" cy="1448283"/>
            </a:xfrm>
            <a:prstGeom prst="rect">
              <a:avLst/>
            </a:prstGeom>
            <a:solidFill>
              <a:srgbClr val="3366FF"/>
            </a:solidFill>
            <a:ln w="9525" algn="ctr">
              <a:noFill/>
              <a:miter lim="800000"/>
              <a:headEnd/>
              <a:tailEnd/>
            </a:ln>
            <a:effectLst>
              <a:outerShdw blurRad="149987" dist="250190" dir="774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sp>
          <p:nvSpPr>
            <p:cNvPr id="773" name="Isosceles Triangle 772"/>
            <p:cNvSpPr/>
            <p:nvPr/>
          </p:nvSpPr>
          <p:spPr bwMode="auto">
            <a:xfrm>
              <a:off x="2882588" y="4400490"/>
              <a:ext cx="167332" cy="111311"/>
            </a:xfrm>
            <a:prstGeom prst="triangle">
              <a:avLst/>
            </a:prstGeom>
            <a:solidFill>
              <a:srgbClr val="7030A0"/>
            </a:solidFill>
            <a:ln w="9525" algn="ctr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45261" y="1454271"/>
            <a:ext cx="8295819" cy="2255342"/>
            <a:chOff x="665301" y="1675251"/>
            <a:chExt cx="7777659" cy="2255342"/>
          </a:xfrm>
        </p:grpSpPr>
        <p:sp>
          <p:nvSpPr>
            <p:cNvPr id="46" name="Rounded Rectangle 45"/>
            <p:cNvSpPr/>
            <p:nvPr/>
          </p:nvSpPr>
          <p:spPr>
            <a:xfrm>
              <a:off x="665301" y="1675251"/>
              <a:ext cx="7777659" cy="2255342"/>
            </a:xfrm>
            <a:prstGeom prst="roundRect">
              <a:avLst>
                <a:gd name="adj" fmla="val 6208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2692801" y="1683834"/>
              <a:ext cx="1790363" cy="3385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>
                  <a:latin typeface="Arial" charset="0"/>
                </a:rPr>
                <a:t>Write-Back (WB)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66922" y="2399268"/>
            <a:ext cx="1437641" cy="3252917"/>
            <a:chOff x="6786962" y="2620248"/>
            <a:chExt cx="1437641" cy="3344855"/>
          </a:xfrm>
        </p:grpSpPr>
        <p:sp>
          <p:nvSpPr>
            <p:cNvPr id="44" name="Rounded Rectangle 43"/>
            <p:cNvSpPr/>
            <p:nvPr/>
          </p:nvSpPr>
          <p:spPr>
            <a:xfrm>
              <a:off x="6786962" y="2620248"/>
              <a:ext cx="1437641" cy="33438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7007525" y="5380328"/>
              <a:ext cx="971741" cy="5847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/>
                <a:t>Memory</a:t>
              </a:r>
            </a:p>
            <a:p>
              <a:pPr algn="ctr"/>
              <a:r>
                <a:rPr lang="en-US" sz="1600" b="1" i="1" dirty="0"/>
                <a:t>(MEM)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06112" y="2399269"/>
            <a:ext cx="1012791" cy="3253906"/>
            <a:chOff x="5726152" y="2620248"/>
            <a:chExt cx="1012791" cy="3344855"/>
          </a:xfrm>
        </p:grpSpPr>
        <p:sp>
          <p:nvSpPr>
            <p:cNvPr id="43" name="Rounded Rectangle 42"/>
            <p:cNvSpPr/>
            <p:nvPr/>
          </p:nvSpPr>
          <p:spPr>
            <a:xfrm>
              <a:off x="5726152" y="2620248"/>
              <a:ext cx="1012791" cy="33438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5743781" y="5380328"/>
              <a:ext cx="970138" cy="5847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/>
                <a:t>Execute</a:t>
              </a:r>
            </a:p>
            <a:p>
              <a:pPr algn="ctr"/>
              <a:r>
                <a:rPr lang="en-US" sz="1600" b="1" i="1" dirty="0"/>
                <a:t>(EX)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54405" y="2399267"/>
            <a:ext cx="1903687" cy="3463122"/>
            <a:chOff x="3774445" y="3296079"/>
            <a:chExt cx="1903687" cy="2839775"/>
          </a:xfrm>
        </p:grpSpPr>
        <p:sp>
          <p:nvSpPr>
            <p:cNvPr id="42" name="Rounded Rectangle 41"/>
            <p:cNvSpPr/>
            <p:nvPr/>
          </p:nvSpPr>
          <p:spPr>
            <a:xfrm>
              <a:off x="3774445" y="3296079"/>
              <a:ext cx="1903687" cy="2668005"/>
            </a:xfrm>
            <a:prstGeom prst="roundRect">
              <a:avLst>
                <a:gd name="adj" fmla="val 11994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888163" y="5304857"/>
              <a:ext cx="1609736" cy="83099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/>
                <a:t>Inst. Decode &amp;</a:t>
              </a:r>
            </a:p>
            <a:p>
              <a:pPr algn="ctr"/>
              <a:r>
                <a:rPr lang="en-US" sz="1600" b="1" i="1" dirty="0"/>
                <a:t>Register Read</a:t>
              </a:r>
            </a:p>
            <a:p>
              <a:pPr algn="ctr"/>
              <a:r>
                <a:rPr lang="en-US" sz="1600" b="1" i="1" dirty="0"/>
                <a:t>(ID)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5-Stage MIPS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11125" y="2399268"/>
            <a:ext cx="2095260" cy="3255879"/>
            <a:chOff x="1631165" y="2620248"/>
            <a:chExt cx="2095260" cy="3344855"/>
          </a:xfrm>
        </p:grpSpPr>
        <p:sp>
          <p:nvSpPr>
            <p:cNvPr id="40" name="Rounded Rectangle 39"/>
            <p:cNvSpPr/>
            <p:nvPr/>
          </p:nvSpPr>
          <p:spPr>
            <a:xfrm>
              <a:off x="1631165" y="2620248"/>
              <a:ext cx="2095260" cy="3343838"/>
            </a:xfrm>
            <a:prstGeom prst="roundRect">
              <a:avLst>
                <a:gd name="adj" fmla="val 6208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877520" y="5380328"/>
              <a:ext cx="1212191" cy="5847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 dirty="0"/>
                <a:t>Inst. Fetch</a:t>
              </a:r>
            </a:p>
            <a:p>
              <a:pPr algn="ctr"/>
              <a:r>
                <a:rPr lang="en-US" sz="1600" b="1" i="1" dirty="0"/>
                <a:t>(IF)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3345" y="1563857"/>
            <a:ext cx="7545592" cy="3404586"/>
            <a:chOff x="338647" y="1462103"/>
            <a:chExt cx="8444337" cy="372731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180494" y="2930770"/>
              <a:ext cx="1105634" cy="2258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i="1">
                  <a:solidFill>
                    <a:schemeClr val="accent1"/>
                  </a:solidFill>
                  <a:latin typeface="Arial" charset="0"/>
                </a:rPr>
                <a:t>I-cache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114800" y="2930770"/>
              <a:ext cx="755899" cy="1571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i="1">
                  <a:solidFill>
                    <a:schemeClr val="accent1"/>
                  </a:solidFill>
                  <a:latin typeface="Arial" charset="0"/>
                </a:rPr>
                <a:t>Reg</a:t>
              </a:r>
            </a:p>
            <a:p>
              <a:pPr algn="ctr"/>
              <a:r>
                <a:rPr lang="en-US" b="0" i="1">
                  <a:solidFill>
                    <a:schemeClr val="accent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1448235" y="3614017"/>
              <a:ext cx="717199" cy="2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286129" y="3614016"/>
              <a:ext cx="8286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870700" y="3301044"/>
              <a:ext cx="1096403" cy="14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5616575" y="4484834"/>
              <a:ext cx="32332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80177" y="3138006"/>
              <a:ext cx="457200" cy="10913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i="1">
                  <a:solidFill>
                    <a:schemeClr val="accent1"/>
                  </a:solidFill>
                  <a:latin typeface="Arial" charset="0"/>
                </a:rPr>
                <a:t>PC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219382" y="2579782"/>
              <a:ext cx="357494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i="1" dirty="0">
                  <a:solidFill>
                    <a:schemeClr val="accent1"/>
                  </a:solidFill>
                  <a:latin typeface="Arial" charset="0"/>
                </a:rPr>
                <a:t>+</a:t>
              </a:r>
              <a:r>
                <a:rPr lang="en-US" b="0" dirty="0">
                  <a:solidFill>
                    <a:schemeClr val="accent1"/>
                  </a:solidFill>
                  <a:latin typeface="Arial" charset="0"/>
                </a:rPr>
                <a:t>1</a:t>
              </a:r>
              <a:endParaRPr lang="en-US" b="0" i="1" dirty="0">
                <a:solidFill>
                  <a:schemeClr val="accent1"/>
                </a:solidFill>
                <a:latin typeface="Arial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574800" y="2845003"/>
              <a:ext cx="228600" cy="771567"/>
            </a:xfrm>
            <a:custGeom>
              <a:avLst/>
              <a:gdLst>
                <a:gd name="T0" fmla="*/ 1008062403 w 144"/>
                <a:gd name="T1" fmla="*/ 1580642205 h 720"/>
                <a:gd name="T2" fmla="*/ 1008062403 w 144"/>
                <a:gd name="T3" fmla="*/ 0 h 720"/>
                <a:gd name="T4" fmla="*/ 0 w 144"/>
                <a:gd name="T5" fmla="*/ 0 h 720"/>
                <a:gd name="T6" fmla="*/ 0 60000 65536"/>
                <a:gd name="T7" fmla="*/ 0 60000 65536"/>
                <a:gd name="T8" fmla="*/ 0 60000 65536"/>
                <a:gd name="T9" fmla="*/ 0 w 144"/>
                <a:gd name="T10" fmla="*/ 0 h 720"/>
                <a:gd name="T11" fmla="*/ 144 w 14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720">
                  <a:moveTo>
                    <a:pt x="144" y="720"/>
                  </a:move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758597" y="2167436"/>
              <a:ext cx="6169492" cy="216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771621" y="2816725"/>
              <a:ext cx="434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38647" y="2190134"/>
              <a:ext cx="640828" cy="1426436"/>
            </a:xfrm>
            <a:custGeom>
              <a:avLst/>
              <a:gdLst>
                <a:gd name="T0" fmla="*/ 378023441 w 384"/>
                <a:gd name="T1" fmla="*/ 0 h 960"/>
                <a:gd name="T2" fmla="*/ 0 w 384"/>
                <a:gd name="T3" fmla="*/ 0 h 960"/>
                <a:gd name="T4" fmla="*/ 0 w 384"/>
                <a:gd name="T5" fmla="*/ 1747980605 h 960"/>
                <a:gd name="T6" fmla="*/ 1512093765 w 384"/>
                <a:gd name="T7" fmla="*/ 1747980605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960"/>
                <a:gd name="T14" fmla="*/ 384 w 384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960">
                  <a:moveTo>
                    <a:pt x="96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384" y="9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 rot="5400000">
              <a:off x="97010" y="2327945"/>
              <a:ext cx="1070913" cy="261602"/>
            </a:xfrm>
            <a:custGeom>
              <a:avLst/>
              <a:gdLst>
                <a:gd name="T0" fmla="*/ 1500857009 w 21600"/>
                <a:gd name="T1" fmla="*/ 59270332 h 21600"/>
                <a:gd name="T2" fmla="*/ 819352565 w 21600"/>
                <a:gd name="T3" fmla="*/ 118540664 h 21600"/>
                <a:gd name="T4" fmla="*/ 137849179 w 21600"/>
                <a:gd name="T5" fmla="*/ 59270332 h 21600"/>
                <a:gd name="T6" fmla="*/ 8193525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17 w 21600"/>
                <a:gd name="T13" fmla="*/ 3617 h 21600"/>
                <a:gd name="T14" fmla="*/ 17983 w 21600"/>
                <a:gd name="T15" fmla="*/ 179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34" y="21600"/>
                  </a:lnTo>
                  <a:lnTo>
                    <a:pt x="179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1193800" y="4073770"/>
              <a:ext cx="152400" cy="152400"/>
            </a:xfrm>
            <a:custGeom>
              <a:avLst/>
              <a:gdLst>
                <a:gd name="T0" fmla="*/ 0 w 96"/>
                <a:gd name="T1" fmla="*/ 241935022 h 96"/>
                <a:gd name="T2" fmla="*/ 120967511 w 96"/>
                <a:gd name="T3" fmla="*/ 0 h 96"/>
                <a:gd name="T4" fmla="*/ 241935022 w 96"/>
                <a:gd name="T5" fmla="*/ 241935022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7162801" y="2930769"/>
              <a:ext cx="1269761" cy="22586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i="1" dirty="0">
                  <a:solidFill>
                    <a:schemeClr val="accent1"/>
                  </a:solidFill>
                  <a:latin typeface="Arial" charset="0"/>
                </a:rPr>
                <a:t>D-cache</a:t>
              </a: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6613276" y="3614015"/>
              <a:ext cx="574924" cy="4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5939893" y="2780322"/>
              <a:ext cx="769181" cy="1849696"/>
              <a:chOff x="3752" y="2160"/>
              <a:chExt cx="594" cy="1152"/>
            </a:xfrm>
          </p:grpSpPr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3752" y="2160"/>
                <a:ext cx="550" cy="1152"/>
              </a:xfrm>
              <a:custGeom>
                <a:avLst/>
                <a:gdLst>
                  <a:gd name="T0" fmla="*/ 0 w 864"/>
                  <a:gd name="T1" fmla="*/ 0 h 1152"/>
                  <a:gd name="T2" fmla="*/ 384 w 864"/>
                  <a:gd name="T3" fmla="*/ 288 h 1152"/>
                  <a:gd name="T4" fmla="*/ 384 w 864"/>
                  <a:gd name="T5" fmla="*/ 816 h 1152"/>
                  <a:gd name="T6" fmla="*/ 0 w 864"/>
                  <a:gd name="T7" fmla="*/ 1152 h 1152"/>
                  <a:gd name="T8" fmla="*/ 0 w 864"/>
                  <a:gd name="T9" fmla="*/ 672 h 1152"/>
                  <a:gd name="T10" fmla="*/ 85 w 864"/>
                  <a:gd name="T11" fmla="*/ 576 h 1152"/>
                  <a:gd name="T12" fmla="*/ 0 w 864"/>
                  <a:gd name="T13" fmla="*/ 480 h 1152"/>
                  <a:gd name="T14" fmla="*/ 0 w 864"/>
                  <a:gd name="T15" fmla="*/ 0 h 11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64"/>
                  <a:gd name="T25" fmla="*/ 0 h 1152"/>
                  <a:gd name="T26" fmla="*/ 864 w 864"/>
                  <a:gd name="T27" fmla="*/ 1152 h 11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64" h="1152">
                    <a:moveTo>
                      <a:pt x="0" y="0"/>
                    </a:moveTo>
                    <a:lnTo>
                      <a:pt x="864" y="288"/>
                    </a:lnTo>
                    <a:lnTo>
                      <a:pt x="864" y="816"/>
                    </a:lnTo>
                    <a:lnTo>
                      <a:pt x="0" y="1152"/>
                    </a:lnTo>
                    <a:lnTo>
                      <a:pt x="0" y="672"/>
                    </a:lnTo>
                    <a:lnTo>
                      <a:pt x="192" y="576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3799" y="2592"/>
                <a:ext cx="547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0" i="1" dirty="0">
                    <a:solidFill>
                      <a:schemeClr val="accent1"/>
                    </a:solidFill>
                    <a:latin typeface="Arial" charset="0"/>
                  </a:rPr>
                  <a:t>ALU</a:t>
                </a:r>
              </a:p>
            </p:txBody>
          </p:sp>
        </p:grp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 rot="5400000">
              <a:off x="6099465" y="1622760"/>
              <a:ext cx="538191" cy="216877"/>
            </a:xfrm>
            <a:custGeom>
              <a:avLst/>
              <a:gdLst>
                <a:gd name="T0" fmla="*/ 1500857009 w 21600"/>
                <a:gd name="T1" fmla="*/ 59270332 h 21600"/>
                <a:gd name="T2" fmla="*/ 819352565 w 21600"/>
                <a:gd name="T3" fmla="*/ 118540664 h 21600"/>
                <a:gd name="T4" fmla="*/ 137849179 w 21600"/>
                <a:gd name="T5" fmla="*/ 59270332 h 21600"/>
                <a:gd name="T6" fmla="*/ 8193525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17 w 21600"/>
                <a:gd name="T13" fmla="*/ 3617 h 21600"/>
                <a:gd name="T14" fmla="*/ 17983 w 21600"/>
                <a:gd name="T15" fmla="*/ 179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34" y="21600"/>
                  </a:lnTo>
                  <a:lnTo>
                    <a:pt x="179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6477001" y="1580106"/>
              <a:ext cx="2305983" cy="1960263"/>
            </a:xfrm>
            <a:custGeom>
              <a:avLst/>
              <a:gdLst>
                <a:gd name="T0" fmla="*/ 2147483647 w 1536"/>
                <a:gd name="T1" fmla="*/ 2147483647 h 816"/>
                <a:gd name="T2" fmla="*/ 2147483647 w 1536"/>
                <a:gd name="T3" fmla="*/ 2147483647 h 816"/>
                <a:gd name="T4" fmla="*/ 2147483647 w 1536"/>
                <a:gd name="T5" fmla="*/ 0 h 816"/>
                <a:gd name="T6" fmla="*/ 0 w 153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816"/>
                <a:gd name="T14" fmla="*/ 1536 w 153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816">
                  <a:moveTo>
                    <a:pt x="1296" y="816"/>
                  </a:moveTo>
                  <a:lnTo>
                    <a:pt x="1536" y="816"/>
                  </a:lnTo>
                  <a:lnTo>
                    <a:pt x="1536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603262" y="1722172"/>
              <a:ext cx="1645138" cy="1208598"/>
            </a:xfrm>
            <a:custGeom>
              <a:avLst/>
              <a:gdLst>
                <a:gd name="T0" fmla="*/ 852673471 w 1968"/>
                <a:gd name="T1" fmla="*/ 0 h 336"/>
                <a:gd name="T2" fmla="*/ 0 w 1968"/>
                <a:gd name="T3" fmla="*/ 0 h 336"/>
                <a:gd name="T4" fmla="*/ 0 w 1968"/>
                <a:gd name="T5" fmla="*/ 1105988623 h 336"/>
                <a:gd name="T6" fmla="*/ 0 60000 65536"/>
                <a:gd name="T7" fmla="*/ 0 60000 65536"/>
                <a:gd name="T8" fmla="*/ 0 60000 65536"/>
                <a:gd name="T9" fmla="*/ 0 w 1968"/>
                <a:gd name="T10" fmla="*/ 0 h 336"/>
                <a:gd name="T11" fmla="*/ 1968 w 19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336">
                  <a:moveTo>
                    <a:pt x="1968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6477000" y="1878531"/>
              <a:ext cx="457200" cy="1738040"/>
            </a:xfrm>
            <a:custGeom>
              <a:avLst/>
              <a:gdLst>
                <a:gd name="T0" fmla="*/ 725804891 w 288"/>
                <a:gd name="T1" fmla="*/ 2056447678 h 816"/>
                <a:gd name="T2" fmla="*/ 725804891 w 288"/>
                <a:gd name="T3" fmla="*/ 0 h 816"/>
                <a:gd name="T4" fmla="*/ 0 w 288"/>
                <a:gd name="T5" fmla="*/ 0 h 816"/>
                <a:gd name="T6" fmla="*/ 0 60000 65536"/>
                <a:gd name="T7" fmla="*/ 0 60000 65536"/>
                <a:gd name="T8" fmla="*/ 0 60000 65536"/>
                <a:gd name="T9" fmla="*/ 0 w 288"/>
                <a:gd name="T10" fmla="*/ 0 h 816"/>
                <a:gd name="T11" fmla="*/ 288 w 2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816">
                  <a:moveTo>
                    <a:pt x="288" y="816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4" name="AutoShape 19"/>
            <p:cNvSpPr>
              <a:spLocks noChangeArrowheads="1"/>
            </p:cNvSpPr>
            <p:nvPr/>
          </p:nvSpPr>
          <p:spPr bwMode="auto">
            <a:xfrm rot="16200000">
              <a:off x="5187143" y="4388226"/>
              <a:ext cx="617564" cy="241300"/>
            </a:xfrm>
            <a:custGeom>
              <a:avLst/>
              <a:gdLst>
                <a:gd name="T0" fmla="*/ 1500857009 w 21600"/>
                <a:gd name="T1" fmla="*/ 59270332 h 21600"/>
                <a:gd name="T2" fmla="*/ 819352565 w 21600"/>
                <a:gd name="T3" fmla="*/ 118540664 h 21600"/>
                <a:gd name="T4" fmla="*/ 137849179 w 21600"/>
                <a:gd name="T5" fmla="*/ 59270332 h 21600"/>
                <a:gd name="T6" fmla="*/ 8193525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17 w 21600"/>
                <a:gd name="T13" fmla="*/ 3617 h 21600"/>
                <a:gd name="T14" fmla="*/ 17983 w 21600"/>
                <a:gd name="T15" fmla="*/ 179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34" y="21600"/>
                  </a:lnTo>
                  <a:lnTo>
                    <a:pt x="1796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4876800" y="4351220"/>
              <a:ext cx="498475" cy="19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 rot="10800000">
              <a:off x="3713768" y="3614015"/>
              <a:ext cx="1661503" cy="1062673"/>
            </a:xfrm>
            <a:custGeom>
              <a:avLst/>
              <a:gdLst>
                <a:gd name="T0" fmla="*/ 1008062403 w 144"/>
                <a:gd name="T1" fmla="*/ 1580642205 h 720"/>
                <a:gd name="T2" fmla="*/ 1008062403 w 144"/>
                <a:gd name="T3" fmla="*/ 0 h 720"/>
                <a:gd name="T4" fmla="*/ 0 w 144"/>
                <a:gd name="T5" fmla="*/ 0 h 720"/>
                <a:gd name="T6" fmla="*/ 0 60000 65536"/>
                <a:gd name="T7" fmla="*/ 0 60000 65536"/>
                <a:gd name="T8" fmla="*/ 0 60000 65536"/>
                <a:gd name="T9" fmla="*/ 0 w 144"/>
                <a:gd name="T10" fmla="*/ 0 h 720"/>
                <a:gd name="T11" fmla="*/ 144 w 14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720">
                  <a:moveTo>
                    <a:pt x="144" y="720"/>
                  </a:move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 rot="10800000">
              <a:off x="5094045" y="4352973"/>
              <a:ext cx="2068754" cy="673575"/>
            </a:xfrm>
            <a:custGeom>
              <a:avLst/>
              <a:gdLst>
                <a:gd name="T0" fmla="*/ 1008062403 w 144"/>
                <a:gd name="T1" fmla="*/ 1580642205 h 720"/>
                <a:gd name="T2" fmla="*/ 1008062403 w 144"/>
                <a:gd name="T3" fmla="*/ 0 h 720"/>
                <a:gd name="T4" fmla="*/ 0 w 144"/>
                <a:gd name="T5" fmla="*/ 0 h 720"/>
                <a:gd name="T6" fmla="*/ 0 60000 65536"/>
                <a:gd name="T7" fmla="*/ 0 60000 65536"/>
                <a:gd name="T8" fmla="*/ 0 60000 65536"/>
                <a:gd name="T9" fmla="*/ 0 w 144"/>
                <a:gd name="T10" fmla="*/ 0 h 720"/>
                <a:gd name="T11" fmla="*/ 144 w 14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720">
                  <a:moveTo>
                    <a:pt x="144" y="720"/>
                  </a:move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89184" y="3709612"/>
            <a:ext cx="1534481" cy="2618731"/>
            <a:chOff x="7089184" y="3709612"/>
            <a:chExt cx="1534481" cy="2618731"/>
          </a:xfrm>
        </p:grpSpPr>
        <p:sp>
          <p:nvSpPr>
            <p:cNvPr id="69" name="Text Box 420"/>
            <p:cNvSpPr txBox="1">
              <a:spLocks noChangeArrowheads="1"/>
            </p:cNvSpPr>
            <p:nvPr/>
          </p:nvSpPr>
          <p:spPr bwMode="auto">
            <a:xfrm>
              <a:off x="7589408" y="5959011"/>
              <a:ext cx="10342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RS_STEP</a:t>
              </a:r>
            </a:p>
          </p:txBody>
        </p:sp>
        <p:sp>
          <p:nvSpPr>
            <p:cNvPr id="75" name="Line 426"/>
            <p:cNvSpPr>
              <a:spLocks noChangeShapeType="1"/>
            </p:cNvSpPr>
            <p:nvPr/>
          </p:nvSpPr>
          <p:spPr bwMode="auto">
            <a:xfrm flipH="1" flipV="1">
              <a:off x="7089184" y="5651194"/>
              <a:ext cx="1011724" cy="295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endParaRPr>
            </a:p>
          </p:txBody>
        </p:sp>
        <p:sp>
          <p:nvSpPr>
            <p:cNvPr id="76" name="Line 427"/>
            <p:cNvSpPr>
              <a:spLocks noChangeShapeType="1"/>
            </p:cNvSpPr>
            <p:nvPr/>
          </p:nvSpPr>
          <p:spPr bwMode="auto">
            <a:xfrm flipV="1">
              <a:off x="8108834" y="3709612"/>
              <a:ext cx="203406" cy="2236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03443" y="5664698"/>
            <a:ext cx="1234941" cy="652200"/>
            <a:chOff x="1203443" y="5664698"/>
            <a:chExt cx="1234941" cy="652200"/>
          </a:xfrm>
        </p:grpSpPr>
        <p:sp>
          <p:nvSpPr>
            <p:cNvPr id="65" name="Text Box 416"/>
            <p:cNvSpPr txBox="1">
              <a:spLocks noChangeArrowheads="1"/>
            </p:cNvSpPr>
            <p:nvPr/>
          </p:nvSpPr>
          <p:spPr bwMode="auto">
            <a:xfrm>
              <a:off x="1203443" y="5947566"/>
              <a:ext cx="9557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IF_STEP</a:t>
              </a:r>
            </a:p>
          </p:txBody>
        </p:sp>
        <p:sp>
          <p:nvSpPr>
            <p:cNvPr id="79" name="Line 423"/>
            <p:cNvSpPr>
              <a:spLocks noChangeShapeType="1"/>
            </p:cNvSpPr>
            <p:nvPr/>
          </p:nvSpPr>
          <p:spPr bwMode="auto">
            <a:xfrm flipV="1">
              <a:off x="1969437" y="5664698"/>
              <a:ext cx="468947" cy="295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722589" y="5651196"/>
            <a:ext cx="1533141" cy="665702"/>
            <a:chOff x="2722589" y="5651196"/>
            <a:chExt cx="1533141" cy="665702"/>
          </a:xfrm>
        </p:grpSpPr>
        <p:sp>
          <p:nvSpPr>
            <p:cNvPr id="66" name="Text Box 417"/>
            <p:cNvSpPr txBox="1">
              <a:spLocks noChangeArrowheads="1"/>
            </p:cNvSpPr>
            <p:nvPr/>
          </p:nvSpPr>
          <p:spPr bwMode="auto">
            <a:xfrm>
              <a:off x="2722589" y="5947566"/>
              <a:ext cx="10198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ID_STEP</a:t>
              </a:r>
            </a:p>
          </p:txBody>
        </p:sp>
        <p:sp>
          <p:nvSpPr>
            <p:cNvPr id="80" name="Line 423"/>
            <p:cNvSpPr>
              <a:spLocks noChangeShapeType="1"/>
            </p:cNvSpPr>
            <p:nvPr/>
          </p:nvSpPr>
          <p:spPr bwMode="auto">
            <a:xfrm flipV="1">
              <a:off x="3523964" y="5651196"/>
              <a:ext cx="731766" cy="3087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05856" y="5651194"/>
            <a:ext cx="2773012" cy="665704"/>
            <a:chOff x="4305856" y="5651194"/>
            <a:chExt cx="2773012" cy="665704"/>
          </a:xfrm>
        </p:grpSpPr>
        <p:sp>
          <p:nvSpPr>
            <p:cNvPr id="67" name="Text Box 418"/>
            <p:cNvSpPr txBox="1">
              <a:spLocks noChangeArrowheads="1"/>
            </p:cNvSpPr>
            <p:nvPr/>
          </p:nvSpPr>
          <p:spPr bwMode="auto">
            <a:xfrm>
              <a:off x="4305856" y="5947566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OF_STEP</a:t>
              </a:r>
            </a:p>
          </p:txBody>
        </p:sp>
        <p:sp>
          <p:nvSpPr>
            <p:cNvPr id="81" name="Line 423"/>
            <p:cNvSpPr>
              <a:spLocks noChangeShapeType="1"/>
            </p:cNvSpPr>
            <p:nvPr/>
          </p:nvSpPr>
          <p:spPr bwMode="auto">
            <a:xfrm flipH="1" flipV="1">
              <a:off x="4384069" y="5651194"/>
              <a:ext cx="280197" cy="287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endParaRPr>
            </a:p>
          </p:txBody>
        </p:sp>
        <p:sp>
          <p:nvSpPr>
            <p:cNvPr id="82" name="Line 423"/>
            <p:cNvSpPr>
              <a:spLocks noChangeShapeType="1"/>
            </p:cNvSpPr>
            <p:nvPr/>
          </p:nvSpPr>
          <p:spPr bwMode="auto">
            <a:xfrm flipV="1">
              <a:off x="4664266" y="5664699"/>
              <a:ext cx="2414602" cy="273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864588" y="5651194"/>
            <a:ext cx="1161385" cy="665704"/>
            <a:chOff x="5864588" y="5651194"/>
            <a:chExt cx="1161385" cy="665704"/>
          </a:xfrm>
        </p:grpSpPr>
        <p:sp>
          <p:nvSpPr>
            <p:cNvPr id="78" name="Text Box 419"/>
            <p:cNvSpPr txBox="1">
              <a:spLocks noChangeArrowheads="1"/>
            </p:cNvSpPr>
            <p:nvPr/>
          </p:nvSpPr>
          <p:spPr bwMode="auto">
            <a:xfrm>
              <a:off x="5958052" y="5947566"/>
              <a:ext cx="10679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rgbClr val="000000"/>
                  </a:solidFill>
                  <a:latin typeface="Gill Sans MT" pitchFamily="34" charset="0"/>
                </a:rPr>
                <a:t>EX_STEP</a:t>
              </a:r>
            </a:p>
          </p:txBody>
        </p:sp>
        <p:sp>
          <p:nvSpPr>
            <p:cNvPr id="83" name="Line 423"/>
            <p:cNvSpPr>
              <a:spLocks noChangeShapeType="1"/>
            </p:cNvSpPr>
            <p:nvPr/>
          </p:nvSpPr>
          <p:spPr bwMode="auto">
            <a:xfrm flipH="1" flipV="1">
              <a:off x="5864588" y="5651194"/>
              <a:ext cx="602332" cy="295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7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Stage 1: Fetch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Fetch instruction from instruction cache</a:t>
            </a:r>
          </a:p>
          <a:p>
            <a:pPr lvl="1"/>
            <a:r>
              <a:rPr lang="en-US"/>
              <a:t>Use PC to index instruction cache</a:t>
            </a:r>
          </a:p>
          <a:p>
            <a:pPr lvl="1"/>
            <a:r>
              <a:rPr lang="en-US"/>
              <a:t>Increment PC (assume no branches for now)</a:t>
            </a:r>
          </a:p>
          <a:p>
            <a:r>
              <a:rPr lang="en-US"/>
              <a:t>Write state to the pipeline register (IF/ID)</a:t>
            </a:r>
          </a:p>
          <a:p>
            <a:pPr lvl="1"/>
            <a:r>
              <a:rPr lang="en-US"/>
              <a:t>The next stage will read this pipeline register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99746"/>
      </p:ext>
    </p:extLst>
  </p:cSld>
  <p:clrMapOvr>
    <a:masterClrMapping/>
  </p:clrMapOvr>
</p:sld>
</file>

<file path=ppt/theme/theme1.xml><?xml version="1.0" encoding="utf-8"?>
<a:theme xmlns:a="http://schemas.openxmlformats.org/drawingml/2006/main" name="L4-memory-hierarchy-and-cach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000"/>
        </a:solidFill>
        <a:ln w="9525" algn="ctr">
          <a:solidFill>
            <a:schemeClr val="tx1"/>
          </a:solidFill>
          <a:miter lim="800000"/>
          <a:headEnd/>
          <a:tailEnd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anchor="ctr"/>
      <a:lstStyle>
        <a:defPPr algn="ctr" fontAlgn="base">
          <a:spcBef>
            <a:spcPct val="0"/>
          </a:spcBef>
          <a:spcAft>
            <a:spcPct val="0"/>
          </a:spcAft>
          <a:defRPr sz="1600" dirty="0" smtClean="0">
            <a:solidFill>
              <a:srgbClr val="000000"/>
            </a:solidFill>
            <a:latin typeface="Gill Sans MT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F3695433-FFAA-4056-A646-A00B780CE494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L5-memory-dram</Template>
  <TotalTime>17644</TotalTime>
  <Words>3064</Words>
  <Application>Microsoft Macintosh PowerPoint</Application>
  <PresentationFormat>On-screen Show (4:3)</PresentationFormat>
  <Paragraphs>1107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Gill Sans MT</vt:lpstr>
      <vt:lpstr>Symbol</vt:lpstr>
      <vt:lpstr>Wingdings</vt:lpstr>
      <vt:lpstr>L4-memory-hierarchy-and-caches</vt:lpstr>
      <vt:lpstr>COMP 590-154: Computer Architecture</vt:lpstr>
      <vt:lpstr>Generic Instruction Cycle</vt:lpstr>
      <vt:lpstr>Datapath vs. Control Logic</vt:lpstr>
      <vt:lpstr>Generic Datapath Components</vt:lpstr>
      <vt:lpstr>Single-Instruction Datapath</vt:lpstr>
      <vt:lpstr>Pipelined Datapath</vt:lpstr>
      <vt:lpstr>Pipeline Examples</vt:lpstr>
      <vt:lpstr>5-Stage MIPS Datapath</vt:lpstr>
      <vt:lpstr>Stage 1: Fetch</vt:lpstr>
      <vt:lpstr>Stage 1: Fetch Diagram</vt:lpstr>
      <vt:lpstr>Stage 2: Decode</vt:lpstr>
      <vt:lpstr>Stage 2: Decode Diagram</vt:lpstr>
      <vt:lpstr>Stage 3: Execute</vt:lpstr>
      <vt:lpstr>Stage 3: Execute Diagram</vt:lpstr>
      <vt:lpstr>Stage 4: Memory</vt:lpstr>
      <vt:lpstr>Stage 4: Memory Diagram</vt:lpstr>
      <vt:lpstr>Stage 5: Write-back</vt:lpstr>
      <vt:lpstr>Stage 5: Write-back Diagram</vt:lpstr>
      <vt:lpstr>Putting It All Together</vt:lpstr>
      <vt:lpstr>Pipelining Idealism</vt:lpstr>
      <vt:lpstr>Pipeline Realism</vt:lpstr>
      <vt:lpstr>The Generic Instruction Pipeline</vt:lpstr>
      <vt:lpstr>Balancing Pipeline Stages</vt:lpstr>
      <vt:lpstr>Balancing Pipeline Stages (1/2)</vt:lpstr>
      <vt:lpstr>Balancing Pipeline Stages (2/2)</vt:lpstr>
      <vt:lpstr>Pipeline Examples</vt:lpstr>
      <vt:lpstr>Instruction Dependencies (1/2)</vt:lpstr>
      <vt:lpstr>Instruction Dependencies (1/2)</vt:lpstr>
      <vt:lpstr>Hardware Dependency Analysis</vt:lpstr>
      <vt:lpstr>Pipeline Terminology</vt:lpstr>
      <vt:lpstr>Pipeline: Steady State</vt:lpstr>
      <vt:lpstr>Data Hazards</vt:lpstr>
      <vt:lpstr>Pipeline: Data Hazard</vt:lpstr>
      <vt:lpstr>Option 1: Stall on Data Hazard</vt:lpstr>
      <vt:lpstr>Option 2: Forwarding Paths (1/3)</vt:lpstr>
      <vt:lpstr>Option 2: Forwarding Paths (2/3)</vt:lpstr>
      <vt:lpstr>Option 2: Forwarding Paths (3/3)</vt:lpstr>
      <vt:lpstr>Pipeline: Control Hazard</vt:lpstr>
      <vt:lpstr>Option 1: Stall on Control Hazard</vt:lpstr>
      <vt:lpstr>Option 2: Prediction for Control Hazards</vt:lpstr>
      <vt:lpstr>Option 3: Delay Slots for Control Hazards</vt:lpstr>
      <vt:lpstr>Going Beyond Scalar</vt:lpstr>
      <vt:lpstr>Architectures for Instruction Parallelism</vt:lpstr>
      <vt:lpstr>Superscalar Machine</vt:lpstr>
      <vt:lpstr>Superscalar Example: Pentium</vt:lpstr>
      <vt:lpstr>Pentium Hazards &amp; Stalls</vt:lpstr>
      <vt:lpstr>Limitations of In-Order Pipelines</vt:lpstr>
      <vt:lpstr>The In-Order N-Instruction Limit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mike</dc:creator>
  <cp:lastModifiedBy>Akshintala, Amogh</cp:lastModifiedBy>
  <cp:revision>199</cp:revision>
  <dcterms:created xsi:type="dcterms:W3CDTF">2012-09-21T01:57:31Z</dcterms:created>
  <dcterms:modified xsi:type="dcterms:W3CDTF">2020-02-04T18:51:56Z</dcterms:modified>
</cp:coreProperties>
</file>