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63"/>
  </p:notesMasterIdLst>
  <p:sldIdLst>
    <p:sldId id="256" r:id="rId3"/>
    <p:sldId id="267" r:id="rId4"/>
    <p:sldId id="374" r:id="rId5"/>
    <p:sldId id="271" r:id="rId6"/>
    <p:sldId id="272" r:id="rId7"/>
    <p:sldId id="273" r:id="rId8"/>
    <p:sldId id="274" r:id="rId9"/>
    <p:sldId id="275" r:id="rId10"/>
    <p:sldId id="276" r:id="rId11"/>
    <p:sldId id="277" r:id="rId12"/>
    <p:sldId id="278" r:id="rId13"/>
    <p:sldId id="281" r:id="rId14"/>
    <p:sldId id="282" r:id="rId15"/>
    <p:sldId id="283" r:id="rId16"/>
    <p:sldId id="284" r:id="rId17"/>
    <p:sldId id="285" r:id="rId18"/>
    <p:sldId id="286" r:id="rId19"/>
    <p:sldId id="287" r:id="rId20"/>
    <p:sldId id="292" r:id="rId21"/>
    <p:sldId id="293" r:id="rId22"/>
    <p:sldId id="294" r:id="rId23"/>
    <p:sldId id="295" r:id="rId24"/>
    <p:sldId id="298" r:id="rId25"/>
    <p:sldId id="299" r:id="rId26"/>
    <p:sldId id="300" r:id="rId27"/>
    <p:sldId id="301" r:id="rId28"/>
    <p:sldId id="302" r:id="rId29"/>
    <p:sldId id="303" r:id="rId30"/>
    <p:sldId id="305" r:id="rId31"/>
    <p:sldId id="306" r:id="rId32"/>
    <p:sldId id="307" r:id="rId33"/>
    <p:sldId id="373" r:id="rId34"/>
    <p:sldId id="308" r:id="rId35"/>
    <p:sldId id="309" r:id="rId36"/>
    <p:sldId id="310" r:id="rId37"/>
    <p:sldId id="311" r:id="rId38"/>
    <p:sldId id="312" r:id="rId39"/>
    <p:sldId id="313" r:id="rId40"/>
    <p:sldId id="314" r:id="rId41"/>
    <p:sldId id="316" r:id="rId42"/>
    <p:sldId id="318" r:id="rId43"/>
    <p:sldId id="319" r:id="rId44"/>
    <p:sldId id="321" r:id="rId45"/>
    <p:sldId id="320" r:id="rId46"/>
    <p:sldId id="329" r:id="rId47"/>
    <p:sldId id="330" r:id="rId48"/>
    <p:sldId id="334" r:id="rId49"/>
    <p:sldId id="335" r:id="rId50"/>
    <p:sldId id="346" r:id="rId51"/>
    <p:sldId id="348" r:id="rId52"/>
    <p:sldId id="349" r:id="rId53"/>
    <p:sldId id="350" r:id="rId54"/>
    <p:sldId id="351" r:id="rId55"/>
    <p:sldId id="368" r:id="rId56"/>
    <p:sldId id="369" r:id="rId57"/>
    <p:sldId id="370" r:id="rId58"/>
    <p:sldId id="371" r:id="rId59"/>
    <p:sldId id="372" r:id="rId60"/>
    <p:sldId id="365" r:id="rId61"/>
    <p:sldId id="36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2582" autoAdjust="0"/>
  </p:normalViewPr>
  <p:slideViewPr>
    <p:cSldViewPr>
      <p:cViewPr varScale="1">
        <p:scale>
          <a:sx n="117" d="100"/>
          <a:sy n="117" d="100"/>
        </p:scale>
        <p:origin x="1344" y="176"/>
      </p:cViewPr>
      <p:guideLst>
        <p:guide orient="horz" pos="2160"/>
        <p:guide pos="2880"/>
      </p:guideLst>
    </p:cSldViewPr>
  </p:slideViewPr>
  <p:notesTextViewPr>
    <p:cViewPr>
      <p:scale>
        <a:sx n="100" d="100"/>
        <a:sy n="100" d="100"/>
      </p:scale>
      <p:origin x="0" y="0"/>
    </p:cViewPr>
  </p:notesTextViewPr>
  <p:sorterViewPr>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0BFCF-8F27-4775-A75C-FAB6C4D28C2C}" type="datetimeFigureOut">
              <a:rPr lang="en-US" smtClean="0"/>
              <a:pPr/>
              <a:t>3/24/20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83974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a:p>
        </p:txBody>
      </p:sp>
    </p:spTree>
    <p:extLst>
      <p:ext uri="{BB962C8B-B14F-4D97-AF65-F5344CB8AC3E}">
        <p14:creationId xmlns:p14="http://schemas.microsoft.com/office/powerpoint/2010/main" val="89376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Branch targets are usually close by, which results in the upper bits of the target’s address</a:t>
            </a:r>
            <a:r>
              <a:rPr lang="en-US" baseline="0" dirty="0"/>
              <a:t> usually being identical to those in the original PC.</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64701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showing that a regular</a:t>
            </a:r>
            <a:r>
              <a:rPr lang="en-US" baseline="0" dirty="0"/>
              <a:t> BTB handles subroutine calls without a problem.  Each call site just ends up allocating a separate BTB entry, even though each entry contains the same target.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2290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Demonstrating the a regular</a:t>
            </a:r>
            <a:r>
              <a:rPr lang="en-US" baseline="0" dirty="0"/>
              <a:t> BTB cannot handle accurate return address prediction when the function is called from multiple sites.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63837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discussing what to do when</a:t>
            </a:r>
            <a:r>
              <a:rPr lang="en-US" baseline="0" dirty="0"/>
              <a:t> the function call depth is greater than the size of your RAS.  Option 1 is probably the best.  Another interesting example to consider is a simple recursive function: f() calls f(), but with a very deep level of nesting; if the recursion always happens from the same spot in the function f(), then the return addresses will always be the same, and so even though the RAS may overflow, it keeps getting overwritten with the same return address.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407796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Assuming</a:t>
            </a:r>
            <a:r>
              <a:rPr lang="en-US" baseline="0" dirty="0"/>
              <a:t> this is implemented in assembly as a conditional jump with </a:t>
            </a:r>
            <a:r>
              <a:rPr lang="en-US" baseline="0" dirty="0" err="1"/>
              <a:t>error_handler</a:t>
            </a:r>
            <a:r>
              <a:rPr lang="en-US" baseline="0" dirty="0"/>
              <a:t> as the taken target.</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6660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I.e., 1-bit counter</a:t>
            </a:r>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476284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DC08, DC44 and DC50 refer to the hexadecimal PC’s used on the previous slide.</a:t>
            </a:r>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441209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005965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animated example, the left circle corresponds to the 2bC</a:t>
            </a:r>
            <a:r>
              <a:rPr lang="en-US" baseline="0" dirty="0"/>
              <a:t> used when the previous outcome was 0, and the right corresponds to 1.  The </a:t>
            </a:r>
            <a:r>
              <a:rPr lang="en-US" i="1" baseline="0" dirty="0"/>
              <a:t>not-used</a:t>
            </a:r>
            <a:r>
              <a:rPr lang="en-US" i="0" baseline="0" dirty="0"/>
              <a:t> counter is shaded darker.</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30231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Each trades off aliasing</a:t>
            </a:r>
            <a:r>
              <a:rPr lang="en-US" baseline="0" dirty="0"/>
              <a:t> in different places.  The first suffers from different static branches mapping into the same local history and counters.  The second allows different static branches that exhibit the same local history to map into the same counters.  The figures do not imply that the total number of branch history registers in the three figures are necessarily the same.</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65127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lecture</a:t>
            </a:r>
            <a:r>
              <a:rPr lang="en-US" baseline="0" dirty="0"/>
              <a:t> does not discuss how to predict the direction of branches (T vs. NT)… see next lecture for that.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376978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iBTB</a:t>
            </a:r>
            <a:r>
              <a:rPr lang="en-US" dirty="0"/>
              <a:t> = indirect branch target buffer (just</a:t>
            </a:r>
            <a:r>
              <a:rPr lang="en-US" baseline="0" dirty="0"/>
              <a:t> another BTB, but perhaps indexed with some additional information, e.g., branch history, instead of only the PC).</a:t>
            </a:r>
          </a:p>
          <a:p>
            <a:r>
              <a:rPr lang="en-US" baseline="0" dirty="0"/>
              <a:t>Whether or not you can detect an indirect target </a:t>
            </a:r>
            <a:r>
              <a:rPr lang="en-US" baseline="0" dirty="0" err="1"/>
              <a:t>misprediction</a:t>
            </a:r>
            <a:r>
              <a:rPr lang="en-US" baseline="0" dirty="0"/>
              <a:t> at the time of register read depends on </a:t>
            </a:r>
            <a:r>
              <a:rPr lang="en-US" baseline="0" dirty="0" err="1"/>
              <a:t>datapath</a:t>
            </a:r>
            <a:r>
              <a:rPr lang="en-US" baseline="0" dirty="0"/>
              <a:t> assumptions.  To do so, you would have to directly route the predicted target to somewhere near the RF, add a comparator there, and then route out the appropriate signals back to the front-end.  It’s probably easier to just unify it all at execution so that direction and target </a:t>
            </a:r>
            <a:r>
              <a:rPr lang="en-US" baseline="0" dirty="0" err="1"/>
              <a:t>mispredictions</a:t>
            </a:r>
            <a:r>
              <a:rPr lang="en-US" baseline="0" dirty="0"/>
              <a:t> share/use the same </a:t>
            </a:r>
            <a:r>
              <a:rPr lang="en-US" baseline="0" dirty="0" err="1"/>
              <a:t>misprediction</a:t>
            </a:r>
            <a:r>
              <a:rPr lang="en-US" baseline="0" dirty="0"/>
              <a:t> recovery logic.</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51</a:t>
            </a:fld>
            <a:endParaRPr lang="en-US"/>
          </a:p>
        </p:txBody>
      </p:sp>
    </p:spTree>
    <p:extLst>
      <p:ext uri="{BB962C8B-B14F-4D97-AF65-F5344CB8AC3E}">
        <p14:creationId xmlns:p14="http://schemas.microsoft.com/office/powerpoint/2010/main" val="278201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a:t>
            </a:r>
            <a:r>
              <a:rPr lang="en-US" baseline="0" dirty="0"/>
              <a:t> multiple branch prediction and no pre-decoding, it’s possible (due to aliasing in the predictor(s), partial tags, etc.) that you predict a taken branch when a branch does not even exist in the current fetch group.</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52</a:t>
            </a:fld>
            <a:endParaRPr lang="en-US"/>
          </a:p>
        </p:txBody>
      </p:sp>
    </p:spTree>
    <p:extLst>
      <p:ext uri="{BB962C8B-B14F-4D97-AF65-F5344CB8AC3E}">
        <p14:creationId xmlns:p14="http://schemas.microsoft.com/office/powerpoint/2010/main" val="4143768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the </a:t>
            </a:r>
            <a:r>
              <a:rPr lang="en-US" dirty="0" err="1"/>
              <a:t>Zesto</a:t>
            </a:r>
            <a:r>
              <a:rPr lang="en-US" dirty="0"/>
              <a:t> simulator has all prediction structures in the fetch stage (RAS and </a:t>
            </a:r>
            <a:r>
              <a:rPr lang="en-US" dirty="0" err="1"/>
              <a:t>iBTB</a:t>
            </a:r>
            <a:r>
              <a:rPr lang="en-US" baseline="0" dirty="0"/>
              <a:t> are used in parallel with the </a:t>
            </a:r>
            <a:r>
              <a:rPr lang="en-US" baseline="0" dirty="0" err="1"/>
              <a:t>bpred</a:t>
            </a:r>
            <a:r>
              <a:rPr lang="en-US" baseline="0" dirty="0"/>
              <a:t> and regular BTB… similar to if you assumed the presence of some sort of decode prediction).  We’re not entirely sure where each predictor is located in real pipelines, but it’s not too hard to think about what is necessary to make each possibility work.</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53</a:t>
            </a:fld>
            <a:endParaRPr lang="en-US"/>
          </a:p>
        </p:txBody>
      </p:sp>
    </p:spTree>
    <p:extLst>
      <p:ext uri="{BB962C8B-B14F-4D97-AF65-F5344CB8AC3E}">
        <p14:creationId xmlns:p14="http://schemas.microsoft.com/office/powerpoint/2010/main" val="2327175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Branch F would also likely use a stale BHR value unless the update from A happens at the very start of the cycle.</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55</a:t>
            </a:fld>
            <a:endParaRPr lang="en-US"/>
          </a:p>
        </p:txBody>
      </p:sp>
    </p:spTree>
    <p:extLst>
      <p:ext uri="{BB962C8B-B14F-4D97-AF65-F5344CB8AC3E}">
        <p14:creationId xmlns:p14="http://schemas.microsoft.com/office/powerpoint/2010/main" val="275495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Recovery</a:t>
            </a:r>
            <a:r>
              <a:rPr lang="en-US" baseline="0" dirty="0"/>
              <a:t> during c</a:t>
            </a:r>
            <a:r>
              <a:rPr lang="en-US" dirty="0"/>
              <a:t>ommit/retirement of the </a:t>
            </a:r>
            <a:r>
              <a:rPr lang="en-US" dirty="0" err="1"/>
              <a:t>mispredicted</a:t>
            </a:r>
            <a:r>
              <a:rPr lang="en-US" dirty="0"/>
              <a:t> branch.</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57</a:t>
            </a:fld>
            <a:endParaRPr lang="en-US"/>
          </a:p>
        </p:txBody>
      </p:sp>
    </p:spTree>
    <p:extLst>
      <p:ext uri="{BB962C8B-B14F-4D97-AF65-F5344CB8AC3E}">
        <p14:creationId xmlns:p14="http://schemas.microsoft.com/office/powerpoint/2010/main" val="1553967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figure is just showing an example where waiting until commit to recover can cost you a lot of time.</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58</a:t>
            </a:fld>
            <a:endParaRPr lang="en-US"/>
          </a:p>
        </p:txBody>
      </p:sp>
    </p:spTree>
    <p:extLst>
      <p:ext uri="{BB962C8B-B14F-4D97-AF65-F5344CB8AC3E}">
        <p14:creationId xmlns:p14="http://schemas.microsoft.com/office/powerpoint/2010/main" val="244754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Main point being that if all</a:t>
            </a:r>
            <a:r>
              <a:rPr lang="en-US" baseline="0" dirty="0"/>
              <a:t> we have is a PC, we don’t know where any branches are (if they even exist) since we haven’t even yet fetched the instructions (let alone decoded them).</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5432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9A9CF-2E68-45F3-AA6E-D581A1274C9B}" type="slidenum">
              <a:rPr lang="en-US">
                <a:solidFill>
                  <a:prstClr val="black"/>
                </a:solidFill>
              </a:rPr>
              <a:pPr/>
              <a:t>7</a:t>
            </a:fld>
            <a:endParaRPr lang="en-US">
              <a:solidFill>
                <a:prstClr val="black"/>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PD = predecoder (only does enough decode work to determine the branches)</a:t>
            </a:r>
          </a:p>
          <a:p>
            <a:r>
              <a:rPr lang="en-US"/>
              <a:t>Mux selects the first branch in the fetch group (there may be multiple branches)</a:t>
            </a:r>
          </a:p>
        </p:txBody>
      </p:sp>
    </p:spTree>
    <p:extLst>
      <p:ext uri="{BB962C8B-B14F-4D97-AF65-F5344CB8AC3E}">
        <p14:creationId xmlns:p14="http://schemas.microsoft.com/office/powerpoint/2010/main" val="282000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obvious</a:t>
            </a:r>
            <a:r>
              <a:rPr lang="en-US" baseline="0" dirty="0"/>
              <a:t> challenge is it a fetch group contains more than one branch; in such a situation, having only one predictor entry per </a:t>
            </a:r>
            <a:r>
              <a:rPr lang="en-US" i="1" baseline="0" dirty="0"/>
              <a:t>group</a:t>
            </a:r>
            <a:r>
              <a:rPr lang="en-US" i="0" baseline="0" dirty="0"/>
              <a:t> (rather than per instruction) will lead to aliasing problems, potentially for both direction and target prediction.  This is discussed more next slide.</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7868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Main point being that the critical path does not go through the L1-I anymore.</a:t>
            </a:r>
          </a:p>
          <a:p>
            <a:endParaRPr lang="en-US" dirty="0"/>
          </a:p>
          <a:p>
            <a:r>
              <a:rPr lang="en-US" dirty="0"/>
              <a:t>The side table just illustrates the point made in the comments of the previous slide: since there are two branches in this one fetch</a:t>
            </a:r>
            <a:r>
              <a:rPr lang="en-US" baseline="0" dirty="0"/>
              <a:t> group/</a:t>
            </a:r>
            <a:r>
              <a:rPr lang="en-US" baseline="0" dirty="0" err="1"/>
              <a:t>cacheline</a:t>
            </a:r>
            <a:r>
              <a:rPr lang="en-US" baseline="0" dirty="0"/>
              <a:t>, this may lead to more difficult prediction scenarios.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78860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I.e., trying to make</a:t>
            </a:r>
            <a:r>
              <a:rPr lang="en-US" baseline="0" dirty="0"/>
              <a:t> predictions for </a:t>
            </a:r>
            <a:r>
              <a:rPr lang="en-US" i="1" baseline="0" dirty="0"/>
              <a:t>all</a:t>
            </a:r>
            <a:r>
              <a:rPr lang="en-US" i="0" baseline="0" dirty="0"/>
              <a:t> of the branches within the </a:t>
            </a:r>
            <a:r>
              <a:rPr lang="en-US" i="0" baseline="0" dirty="0" err="1"/>
              <a:t>cacheline</a:t>
            </a:r>
            <a:r>
              <a:rPr lang="en-US" i="0" baseline="0" dirty="0"/>
              <a:t> at the same time.</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1129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 careful about whether you add “</a:t>
            </a:r>
            <a:r>
              <a:rPr lang="en-US" dirty="0" err="1"/>
              <a:t>sizeof</a:t>
            </a:r>
            <a:r>
              <a:rPr lang="en-US" dirty="0"/>
              <a:t>(inst)” or “</a:t>
            </a:r>
            <a:r>
              <a:rPr lang="en-US" dirty="0" err="1"/>
              <a:t>sizeof</a:t>
            </a:r>
            <a:r>
              <a:rPr lang="en-US" dirty="0"/>
              <a:t>(</a:t>
            </a:r>
            <a:r>
              <a:rPr lang="en-US" dirty="0" err="1"/>
              <a:t>cacheline</a:t>
            </a:r>
            <a:r>
              <a:rPr lang="en-US" dirty="0"/>
              <a:t>)” to the PC</a:t>
            </a:r>
            <a:r>
              <a:rPr lang="en-US" baseline="0" dirty="0"/>
              <a:t> (and really it’s the PC of the start of the </a:t>
            </a:r>
            <a:r>
              <a:rPr lang="en-US" baseline="0" dirty="0" err="1"/>
              <a:t>cacheline</a:t>
            </a:r>
            <a:r>
              <a:rPr lang="en-US" baseline="0" dirty="0"/>
              <a:t> if you’re adding “</a:t>
            </a:r>
            <a:r>
              <a:rPr lang="en-US" baseline="0" dirty="0" err="1"/>
              <a:t>sizeof</a:t>
            </a:r>
            <a:r>
              <a:rPr lang="en-US" baseline="0" dirty="0"/>
              <a:t>(</a:t>
            </a:r>
            <a:r>
              <a:rPr lang="en-US" baseline="0" dirty="0" err="1"/>
              <a:t>cacheline</a:t>
            </a:r>
            <a:r>
              <a:rPr lang="en-US" baseline="0" dirty="0"/>
              <a: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6772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May lead to false hits, as shown by the </a:t>
            </a:r>
            <a:r>
              <a:rPr lang="en-US" dirty="0">
                <a:solidFill>
                  <a:srgbClr val="FF0000"/>
                </a:solidFill>
              </a:rPr>
              <a:t>red</a:t>
            </a:r>
            <a:r>
              <a:rPr lang="en-US" dirty="0"/>
              <a:t> address.</a:t>
            </a:r>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74259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76458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71170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25855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6954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14839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77177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1628343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3510707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940936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25001760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065812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lstStyle/>
          <a:p>
            <a:r>
              <a:rPr lang="en-US"/>
              <a:t>Click to edit Master title style</a:t>
            </a:r>
            <a:endParaRPr lang="en-US" dirty="0"/>
          </a:p>
        </p:txBody>
      </p:sp>
      <p:sp>
        <p:nvSpPr>
          <p:cNvPr id="3" name="Content Placeholder 2"/>
          <p:cNvSpPr>
            <a:spLocks noGrp="1"/>
          </p:cNvSpPr>
          <p:nvPr>
            <p:ph idx="1"/>
          </p:nvPr>
        </p:nvSpPr>
        <p:spPr>
          <a:xfrm>
            <a:off x="471196" y="1011484"/>
            <a:ext cx="8229600" cy="5081811"/>
          </a:xfrm>
        </p:spPr>
        <p:txBody>
          <a:bodyPr>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121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27439163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2639883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8710676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38538198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5523808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00999192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28672828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58229700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92514434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445441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642555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352589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15649566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82179882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6959523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1565993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90021344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3896215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0202125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5501953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41965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0473870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4175372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9806975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12213825"/>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2037313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5364379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75131552"/>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93426220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43598563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88772153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325417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96752"/>
            <a:ext cx="4040188"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96752"/>
            <a:ext cx="4041775"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49188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9" name="Slide Number Placeholder 8"/>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7985960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19594926"/>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6775347"/>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55152067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0993041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3378502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040309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7094961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69464798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2046878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9014141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9526173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95412602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17074850"/>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565927778"/>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48393262"/>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43955878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775949249"/>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517074553"/>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757200620"/>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905022659"/>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67430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9188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4" name="Slide Number Placeholder 3"/>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5634161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579700097"/>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64911249"/>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32674640"/>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3766997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695002493"/>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024978100"/>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10791567"/>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3F9FFF"/>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84463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0823432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6278563"/>
            <a:ext cx="9144000" cy="579437"/>
          </a:xfrm>
          <a:prstGeom prst="rect">
            <a:avLst/>
          </a:prstGeom>
          <a:solidFill>
            <a:srgbClr val="99CC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984FF"/>
              </a:solidFill>
            </a:endParaRPr>
          </a:p>
        </p:txBody>
      </p:sp>
      <p:sp>
        <p:nvSpPr>
          <p:cNvPr id="2" name="Title Placeholder 1"/>
          <p:cNvSpPr>
            <a:spLocks noGrp="1"/>
          </p:cNvSpPr>
          <p:nvPr>
            <p:ph type="title"/>
          </p:nvPr>
        </p:nvSpPr>
        <p:spPr>
          <a:xfrm>
            <a:off x="0" y="250154"/>
            <a:ext cx="9144000" cy="576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196" y="1011485"/>
            <a:ext cx="8229600" cy="48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spTree>
    <p:extLst>
      <p:ext uri="{BB962C8B-B14F-4D97-AF65-F5344CB8AC3E}">
        <p14:creationId xmlns:p14="http://schemas.microsoft.com/office/powerpoint/2010/main" val="2907370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660" r:id="rId77"/>
  </p:sldLayoutIdLst>
  <p:hf sldNum="0" hdr="0" ftr="0" dt="0"/>
  <p:txStyles>
    <p:titleStyle>
      <a:lvl1pPr algn="ctr" defTabSz="914400" rtl="0" eaLnBrk="1" latinLnBrk="0" hangingPunct="1">
        <a:spcBef>
          <a:spcPct val="0"/>
        </a:spcBef>
        <a:buNone/>
        <a:defRPr lang="en-US" sz="4400" kern="1200" dirty="0" smtClean="0">
          <a:solidFill>
            <a:srgbClr val="99CCFF"/>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24576"/>
            <a:ext cx="7772400" cy="1470025"/>
          </a:xfrm>
        </p:spPr>
        <p:txBody>
          <a:bodyPr>
            <a:normAutofit fontScale="90000"/>
          </a:bodyPr>
          <a:lstStyle/>
          <a:p>
            <a:r>
              <a:rPr lang="en-US" sz="5400" b="1" dirty="0"/>
              <a:t>COMP 590-154:</a:t>
            </a:r>
            <a:br>
              <a:rPr lang="en-US" sz="5400" b="1" dirty="0"/>
            </a:br>
            <a:r>
              <a:rPr lang="en-US" sz="5400" b="1" dirty="0"/>
              <a:t>Computer Architecture</a:t>
            </a:r>
          </a:p>
        </p:txBody>
      </p:sp>
      <p:sp>
        <p:nvSpPr>
          <p:cNvPr id="3" name="Subtitle 2"/>
          <p:cNvSpPr>
            <a:spLocks noGrp="1"/>
          </p:cNvSpPr>
          <p:nvPr>
            <p:ph type="subTitle" idx="1"/>
          </p:nvPr>
        </p:nvSpPr>
        <p:spPr>
          <a:xfrm>
            <a:off x="0" y="2759436"/>
            <a:ext cx="9144000" cy="2316588"/>
          </a:xfrm>
        </p:spPr>
        <p:txBody>
          <a:bodyPr>
            <a:normAutofit/>
          </a:bodyPr>
          <a:lstStyle/>
          <a:p>
            <a:pPr>
              <a:spcAft>
                <a:spcPts val="1080"/>
              </a:spcAft>
            </a:pPr>
            <a:r>
              <a:rPr lang="en-US" sz="4800" dirty="0">
                <a:solidFill>
                  <a:schemeClr val="tx1">
                    <a:lumMod val="95000"/>
                    <a:lumOff val="5000"/>
                  </a:schemeClr>
                </a:solidFill>
              </a:rPr>
              <a:t>Branch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r>
              <a:rPr lang="en-US"/>
              <a:t>Predicting by Line</a:t>
            </a:r>
          </a:p>
        </p:txBody>
      </p:sp>
      <p:sp>
        <p:nvSpPr>
          <p:cNvPr id="137281" name="Rectangle 65"/>
          <p:cNvSpPr>
            <a:spLocks noChangeArrowheads="1"/>
          </p:cNvSpPr>
          <p:nvPr/>
        </p:nvSpPr>
        <p:spPr bwMode="auto">
          <a:xfrm>
            <a:off x="838200" y="1219200"/>
            <a:ext cx="7315200" cy="4114800"/>
          </a:xfrm>
          <a:prstGeom prst="rect">
            <a:avLst/>
          </a:prstGeom>
          <a:solidFill>
            <a:srgbClr val="FFFFFF">
              <a:alpha val="8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0" name="Rectangle 64"/>
          <p:cNvSpPr>
            <a:spLocks noChangeArrowheads="1"/>
          </p:cNvSpPr>
          <p:nvPr/>
        </p:nvSpPr>
        <p:spPr bwMode="auto">
          <a:xfrm>
            <a:off x="5029200" y="3352800"/>
            <a:ext cx="3200400" cy="1828800"/>
          </a:xfrm>
          <a:prstGeom prst="rect">
            <a:avLst/>
          </a:prstGeom>
          <a:solidFill>
            <a:srgbClr val="CCFF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0" name="Rectangle 4"/>
          <p:cNvSpPr>
            <a:spLocks noChangeArrowheads="1"/>
          </p:cNvSpPr>
          <p:nvPr/>
        </p:nvSpPr>
        <p:spPr bwMode="auto">
          <a:xfrm>
            <a:off x="5029200" y="15240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7221" name="Line 5"/>
          <p:cNvSpPr>
            <a:spLocks noChangeShapeType="1"/>
          </p:cNvSpPr>
          <p:nvPr/>
        </p:nvSpPr>
        <p:spPr bwMode="auto">
          <a:xfrm>
            <a:off x="5410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2" name="Line 6"/>
          <p:cNvSpPr>
            <a:spLocks noChangeShapeType="1"/>
          </p:cNvSpPr>
          <p:nvPr/>
        </p:nvSpPr>
        <p:spPr bwMode="auto">
          <a:xfrm>
            <a:off x="6172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3" name="Rectangle 7"/>
          <p:cNvSpPr>
            <a:spLocks noChangeArrowheads="1"/>
          </p:cNvSpPr>
          <p:nvPr/>
        </p:nvSpPr>
        <p:spPr bwMode="auto">
          <a:xfrm>
            <a:off x="5029200" y="2590800"/>
            <a:ext cx="7620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4" name="Rectangle 8"/>
          <p:cNvSpPr>
            <a:spLocks noChangeArrowheads="1"/>
          </p:cNvSpPr>
          <p:nvPr/>
        </p:nvSpPr>
        <p:spPr bwMode="auto">
          <a:xfrm>
            <a:off x="5791200" y="2590800"/>
            <a:ext cx="7620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a:solidFill>
                  <a:srgbClr val="000000"/>
                </a:solidFill>
                <a:latin typeface="Gill Sans MT" pitchFamily="34" charset="0"/>
              </a:rPr>
              <a:t>br1</a:t>
            </a:r>
          </a:p>
        </p:txBody>
      </p:sp>
      <p:sp>
        <p:nvSpPr>
          <p:cNvPr id="137225" name="Rectangle 9"/>
          <p:cNvSpPr>
            <a:spLocks noChangeArrowheads="1"/>
          </p:cNvSpPr>
          <p:nvPr/>
        </p:nvSpPr>
        <p:spPr bwMode="auto">
          <a:xfrm>
            <a:off x="6553200" y="2590800"/>
            <a:ext cx="7620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6" name="Rectangle 10"/>
          <p:cNvSpPr>
            <a:spLocks noChangeArrowheads="1"/>
          </p:cNvSpPr>
          <p:nvPr/>
        </p:nvSpPr>
        <p:spPr bwMode="auto">
          <a:xfrm>
            <a:off x="7315200" y="2590800"/>
            <a:ext cx="7620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a:solidFill>
                  <a:srgbClr val="000000"/>
                </a:solidFill>
                <a:latin typeface="Gill Sans MT" pitchFamily="34" charset="0"/>
              </a:rPr>
              <a:t>br2</a:t>
            </a:r>
          </a:p>
        </p:txBody>
      </p:sp>
      <p:sp>
        <p:nvSpPr>
          <p:cNvPr id="137227" name="Line 11"/>
          <p:cNvSpPr>
            <a:spLocks noChangeShapeType="1"/>
          </p:cNvSpPr>
          <p:nvPr/>
        </p:nvSpPr>
        <p:spPr bwMode="auto">
          <a:xfrm>
            <a:off x="6934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8" name="Line 12"/>
          <p:cNvSpPr>
            <a:spLocks noChangeShapeType="1"/>
          </p:cNvSpPr>
          <p:nvPr/>
        </p:nvSpPr>
        <p:spPr bwMode="auto">
          <a:xfrm>
            <a:off x="7696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0" name="Rectangle 14"/>
          <p:cNvSpPr>
            <a:spLocks noChangeArrowheads="1"/>
          </p:cNvSpPr>
          <p:nvPr/>
        </p:nvSpPr>
        <p:spPr bwMode="auto">
          <a:xfrm>
            <a:off x="3429000" y="25908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7231" name="Rectangle 15"/>
          <p:cNvSpPr>
            <a:spLocks noChangeArrowheads="1"/>
          </p:cNvSpPr>
          <p:nvPr/>
        </p:nvSpPr>
        <p:spPr bwMode="auto">
          <a:xfrm>
            <a:off x="2438400" y="25908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Target</a:t>
            </a:r>
          </a:p>
          <a:p>
            <a:pPr algn="ctr" fontAlgn="base">
              <a:spcBef>
                <a:spcPct val="0"/>
              </a:spcBef>
              <a:spcAft>
                <a:spcPct val="0"/>
              </a:spcAft>
            </a:pPr>
            <a:r>
              <a:rPr lang="en-US" dirty="0" err="1">
                <a:solidFill>
                  <a:srgbClr val="FFFFFF"/>
                </a:solidFill>
                <a:latin typeface="Gill Sans MT" pitchFamily="34" charset="0"/>
              </a:rPr>
              <a:t>Pred</a:t>
            </a:r>
            <a:endParaRPr lang="en-US" dirty="0">
              <a:solidFill>
                <a:srgbClr val="FFFFFF"/>
              </a:solidFill>
              <a:latin typeface="Gill Sans MT" pitchFamily="34" charset="0"/>
            </a:endParaRPr>
          </a:p>
        </p:txBody>
      </p:sp>
      <p:sp>
        <p:nvSpPr>
          <p:cNvPr id="137234" name="Freeform 18"/>
          <p:cNvSpPr>
            <a:spLocks/>
          </p:cNvSpPr>
          <p:nvPr/>
        </p:nvSpPr>
        <p:spPr bwMode="auto">
          <a:xfrm>
            <a:off x="2819400" y="33528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5" name="Oval 19"/>
          <p:cNvSpPr>
            <a:spLocks noChangeArrowheads="1"/>
          </p:cNvSpPr>
          <p:nvPr/>
        </p:nvSpPr>
        <p:spPr bwMode="auto">
          <a:xfrm>
            <a:off x="1905000" y="35052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7236" name="Text Box 20"/>
          <p:cNvSpPr txBox="1">
            <a:spLocks noChangeArrowheads="1"/>
          </p:cNvSpPr>
          <p:nvPr/>
        </p:nvSpPr>
        <p:spPr bwMode="auto">
          <a:xfrm>
            <a:off x="838200" y="3962400"/>
            <a:ext cx="112723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sizeof($-line)</a:t>
            </a:r>
          </a:p>
        </p:txBody>
      </p:sp>
      <p:sp>
        <p:nvSpPr>
          <p:cNvPr id="137237" name="Freeform 21"/>
          <p:cNvSpPr>
            <a:spLocks/>
          </p:cNvSpPr>
          <p:nvPr/>
        </p:nvSpPr>
        <p:spPr bwMode="auto">
          <a:xfrm>
            <a:off x="1447800" y="36576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8" name="Freeform 22"/>
          <p:cNvSpPr>
            <a:spLocks/>
          </p:cNvSpPr>
          <p:nvPr/>
        </p:nvSpPr>
        <p:spPr bwMode="auto">
          <a:xfrm>
            <a:off x="2057400" y="38100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9" name="AutoShape 23"/>
          <p:cNvSpPr>
            <a:spLocks noChangeArrowheads="1"/>
          </p:cNvSpPr>
          <p:nvPr/>
        </p:nvSpPr>
        <p:spPr bwMode="auto">
          <a:xfrm flipV="1">
            <a:off x="2057400" y="18288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40" name="Freeform 24"/>
          <p:cNvSpPr>
            <a:spLocks/>
          </p:cNvSpPr>
          <p:nvPr/>
        </p:nvSpPr>
        <p:spPr bwMode="auto">
          <a:xfrm>
            <a:off x="2057400" y="20574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1" name="Freeform 25"/>
          <p:cNvSpPr>
            <a:spLocks/>
          </p:cNvSpPr>
          <p:nvPr/>
        </p:nvSpPr>
        <p:spPr bwMode="auto">
          <a:xfrm>
            <a:off x="2590800" y="20574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2" name="Rectangle 26"/>
          <p:cNvSpPr>
            <a:spLocks noChangeArrowheads="1"/>
          </p:cNvSpPr>
          <p:nvPr/>
        </p:nvSpPr>
        <p:spPr bwMode="auto">
          <a:xfrm>
            <a:off x="3733800" y="15240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43" name="Freeform 27"/>
          <p:cNvSpPr>
            <a:spLocks/>
          </p:cNvSpPr>
          <p:nvPr/>
        </p:nvSpPr>
        <p:spPr bwMode="auto">
          <a:xfrm>
            <a:off x="3810000" y="18288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4" name="Freeform 28"/>
          <p:cNvSpPr>
            <a:spLocks/>
          </p:cNvSpPr>
          <p:nvPr/>
        </p:nvSpPr>
        <p:spPr bwMode="auto">
          <a:xfrm>
            <a:off x="2438400" y="16764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5" name="Line 29"/>
          <p:cNvSpPr>
            <a:spLocks noChangeShapeType="1"/>
          </p:cNvSpPr>
          <p:nvPr/>
        </p:nvSpPr>
        <p:spPr bwMode="auto">
          <a:xfrm>
            <a:off x="4038600" y="1676400"/>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6" name="Freeform 30"/>
          <p:cNvSpPr>
            <a:spLocks/>
          </p:cNvSpPr>
          <p:nvPr/>
        </p:nvSpPr>
        <p:spPr bwMode="auto">
          <a:xfrm>
            <a:off x="2743200" y="19177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56" name="Freeform 40"/>
          <p:cNvSpPr>
            <a:spLocks/>
          </p:cNvSpPr>
          <p:nvPr/>
        </p:nvSpPr>
        <p:spPr bwMode="auto">
          <a:xfrm>
            <a:off x="3810000" y="1676400"/>
            <a:ext cx="838200" cy="2743200"/>
          </a:xfrm>
          <a:custGeom>
            <a:avLst/>
            <a:gdLst/>
            <a:ahLst/>
            <a:cxnLst>
              <a:cxn ang="0">
                <a:pos x="528" y="0"/>
              </a:cxn>
              <a:cxn ang="0">
                <a:pos x="528" y="1728"/>
              </a:cxn>
              <a:cxn ang="0">
                <a:pos x="0" y="1728"/>
              </a:cxn>
              <a:cxn ang="0">
                <a:pos x="0" y="1056"/>
              </a:cxn>
            </a:cxnLst>
            <a:rect l="0" t="0" r="r" b="b"/>
            <a:pathLst>
              <a:path w="528" h="1728">
                <a:moveTo>
                  <a:pt x="528" y="0"/>
                </a:moveTo>
                <a:lnTo>
                  <a:pt x="528" y="1728"/>
                </a:lnTo>
                <a:lnTo>
                  <a:pt x="0" y="1728"/>
                </a:lnTo>
                <a:lnTo>
                  <a:pt x="0" y="105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57" name="Text Box 41"/>
          <p:cNvSpPr txBox="1">
            <a:spLocks noChangeArrowheads="1"/>
          </p:cNvSpPr>
          <p:nvPr/>
        </p:nvSpPr>
        <p:spPr bwMode="auto">
          <a:xfrm>
            <a:off x="6172200" y="3352800"/>
            <a:ext cx="815865"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Correct</a:t>
            </a:r>
          </a:p>
          <a:p>
            <a:pPr algn="ctr" fontAlgn="base">
              <a:spcBef>
                <a:spcPct val="0"/>
              </a:spcBef>
              <a:spcAft>
                <a:spcPct val="0"/>
              </a:spcAft>
            </a:pPr>
            <a:r>
              <a:rPr lang="en-US" sz="1400">
                <a:solidFill>
                  <a:srgbClr val="000000"/>
                </a:solidFill>
                <a:latin typeface="Gill Sans MT" pitchFamily="34" charset="0"/>
              </a:rPr>
              <a:t>Dir Pred</a:t>
            </a:r>
          </a:p>
        </p:txBody>
      </p:sp>
      <p:sp>
        <p:nvSpPr>
          <p:cNvPr id="137258" name="Text Box 42"/>
          <p:cNvSpPr txBox="1">
            <a:spLocks noChangeArrowheads="1"/>
          </p:cNvSpPr>
          <p:nvPr/>
        </p:nvSpPr>
        <p:spPr bwMode="auto">
          <a:xfrm>
            <a:off x="7089775" y="3352800"/>
            <a:ext cx="1139825" cy="523220"/>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1400">
                <a:solidFill>
                  <a:srgbClr val="000000"/>
                </a:solidFill>
                <a:latin typeface="Gill Sans MT" pitchFamily="34" charset="0"/>
              </a:rPr>
              <a:t>Correct</a:t>
            </a:r>
          </a:p>
          <a:p>
            <a:pPr algn="ctr" fontAlgn="base">
              <a:spcBef>
                <a:spcPct val="0"/>
              </a:spcBef>
              <a:spcAft>
                <a:spcPct val="0"/>
              </a:spcAft>
            </a:pPr>
            <a:r>
              <a:rPr lang="en-US" sz="1400">
                <a:solidFill>
                  <a:srgbClr val="000000"/>
                </a:solidFill>
                <a:latin typeface="Gill Sans MT" pitchFamily="34" charset="0"/>
              </a:rPr>
              <a:t>Target Pred</a:t>
            </a:r>
          </a:p>
        </p:txBody>
      </p:sp>
      <p:sp>
        <p:nvSpPr>
          <p:cNvPr id="137259" name="Text Box 43"/>
          <p:cNvSpPr txBox="1">
            <a:spLocks noChangeArrowheads="1"/>
          </p:cNvSpPr>
          <p:nvPr/>
        </p:nvSpPr>
        <p:spPr bwMode="auto">
          <a:xfrm>
            <a:off x="5105400" y="3581400"/>
            <a:ext cx="43473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br1</a:t>
            </a:r>
          </a:p>
        </p:txBody>
      </p:sp>
      <p:sp>
        <p:nvSpPr>
          <p:cNvPr id="137260" name="Text Box 44"/>
          <p:cNvSpPr txBox="1">
            <a:spLocks noChangeArrowheads="1"/>
          </p:cNvSpPr>
          <p:nvPr/>
        </p:nvSpPr>
        <p:spPr bwMode="auto">
          <a:xfrm>
            <a:off x="5562600" y="3581400"/>
            <a:ext cx="434735"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br2</a:t>
            </a:r>
          </a:p>
        </p:txBody>
      </p:sp>
      <p:sp>
        <p:nvSpPr>
          <p:cNvPr id="137261" name="Text Box 45"/>
          <p:cNvSpPr txBox="1">
            <a:spLocks noChangeArrowheads="1"/>
          </p:cNvSpPr>
          <p:nvPr/>
        </p:nvSpPr>
        <p:spPr bwMode="auto">
          <a:xfrm>
            <a:off x="2286000" y="4495800"/>
            <a:ext cx="1976823"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Cache Line address</a:t>
            </a:r>
          </a:p>
        </p:txBody>
      </p:sp>
      <p:sp>
        <p:nvSpPr>
          <p:cNvPr id="137262" name="Text Box 46"/>
          <p:cNvSpPr txBox="1">
            <a:spLocks noChangeArrowheads="1"/>
          </p:cNvSpPr>
          <p:nvPr/>
        </p:nvSpPr>
        <p:spPr bwMode="auto">
          <a:xfrm>
            <a:off x="5149850" y="3976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3" name="Text Box 47"/>
          <p:cNvSpPr txBox="1">
            <a:spLocks noChangeArrowheads="1"/>
          </p:cNvSpPr>
          <p:nvPr/>
        </p:nvSpPr>
        <p:spPr bwMode="auto">
          <a:xfrm>
            <a:off x="5607050" y="3962400"/>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4" name="Text Box 48"/>
          <p:cNvSpPr txBox="1">
            <a:spLocks noChangeArrowheads="1"/>
          </p:cNvSpPr>
          <p:nvPr/>
        </p:nvSpPr>
        <p:spPr bwMode="auto">
          <a:xfrm>
            <a:off x="6413500" y="3976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5" name="Text Box 49"/>
          <p:cNvSpPr txBox="1">
            <a:spLocks noChangeArrowheads="1"/>
          </p:cNvSpPr>
          <p:nvPr/>
        </p:nvSpPr>
        <p:spPr bwMode="auto">
          <a:xfrm>
            <a:off x="7512050" y="3976688"/>
            <a:ext cx="33534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37266" name="Text Box 50"/>
          <p:cNvSpPr txBox="1">
            <a:spLocks noChangeArrowheads="1"/>
          </p:cNvSpPr>
          <p:nvPr/>
        </p:nvSpPr>
        <p:spPr bwMode="auto">
          <a:xfrm>
            <a:off x="6461125" y="2833688"/>
            <a:ext cx="34817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X</a:t>
            </a:r>
          </a:p>
        </p:txBody>
      </p:sp>
      <p:sp>
        <p:nvSpPr>
          <p:cNvPr id="137267" name="Text Box 51"/>
          <p:cNvSpPr txBox="1">
            <a:spLocks noChangeArrowheads="1"/>
          </p:cNvSpPr>
          <p:nvPr/>
        </p:nvSpPr>
        <p:spPr bwMode="auto">
          <a:xfrm>
            <a:off x="7893050" y="2833688"/>
            <a:ext cx="3365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Y</a:t>
            </a:r>
          </a:p>
        </p:txBody>
      </p:sp>
      <p:cxnSp>
        <p:nvCxnSpPr>
          <p:cNvPr id="137268" name="AutoShape 52"/>
          <p:cNvCxnSpPr>
            <a:cxnSpLocks noChangeShapeType="1"/>
            <a:stCxn id="137224" idx="2"/>
            <a:endCxn id="137266" idx="1"/>
          </p:cNvCxnSpPr>
          <p:nvPr/>
        </p:nvCxnSpPr>
        <p:spPr bwMode="auto">
          <a:xfrm rot="16200000" flipH="1">
            <a:off x="6179085" y="2736314"/>
            <a:ext cx="275154" cy="288925"/>
          </a:xfrm>
          <a:prstGeom prst="curvedConnector2">
            <a:avLst/>
          </a:prstGeom>
          <a:noFill/>
          <a:ln w="9525">
            <a:solidFill>
              <a:schemeClr val="tx1"/>
            </a:solidFill>
            <a:round/>
            <a:headEnd/>
            <a:tailEnd type="triangle" w="med" len="med"/>
          </a:ln>
          <a:effectLst/>
        </p:spPr>
      </p:cxnSp>
      <p:cxnSp>
        <p:nvCxnSpPr>
          <p:cNvPr id="137269" name="AutoShape 53"/>
          <p:cNvCxnSpPr>
            <a:cxnSpLocks noChangeShapeType="1"/>
            <a:stCxn id="137226" idx="2"/>
            <a:endCxn id="137267" idx="1"/>
          </p:cNvCxnSpPr>
          <p:nvPr/>
        </p:nvCxnSpPr>
        <p:spPr bwMode="auto">
          <a:xfrm rot="16200000" flipH="1">
            <a:off x="7657306" y="2782094"/>
            <a:ext cx="274638" cy="196850"/>
          </a:xfrm>
          <a:prstGeom prst="curvedConnector2">
            <a:avLst/>
          </a:prstGeom>
          <a:noFill/>
          <a:ln w="9525">
            <a:solidFill>
              <a:schemeClr val="tx1"/>
            </a:solidFill>
            <a:round/>
            <a:headEnd/>
            <a:tailEnd type="triangle" w="med" len="med"/>
          </a:ln>
          <a:effectLst/>
        </p:spPr>
      </p:cxnSp>
      <p:sp>
        <p:nvSpPr>
          <p:cNvPr id="137270" name="Text Box 54"/>
          <p:cNvSpPr txBox="1">
            <a:spLocks noChangeArrowheads="1"/>
          </p:cNvSpPr>
          <p:nvPr/>
        </p:nvSpPr>
        <p:spPr bwMode="auto">
          <a:xfrm>
            <a:off x="5149850" y="4357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71" name="Text Box 55"/>
          <p:cNvSpPr txBox="1">
            <a:spLocks noChangeArrowheads="1"/>
          </p:cNvSpPr>
          <p:nvPr/>
        </p:nvSpPr>
        <p:spPr bwMode="auto">
          <a:xfrm>
            <a:off x="5607050" y="4343400"/>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2" name="Text Box 56"/>
          <p:cNvSpPr txBox="1">
            <a:spLocks noChangeArrowheads="1"/>
          </p:cNvSpPr>
          <p:nvPr/>
        </p:nvSpPr>
        <p:spPr bwMode="auto">
          <a:xfrm>
            <a:off x="6413500" y="4357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3" name="Text Box 57"/>
          <p:cNvSpPr txBox="1">
            <a:spLocks noChangeArrowheads="1"/>
          </p:cNvSpPr>
          <p:nvPr/>
        </p:nvSpPr>
        <p:spPr bwMode="auto">
          <a:xfrm>
            <a:off x="7512050" y="4357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Y</a:t>
            </a:r>
          </a:p>
        </p:txBody>
      </p:sp>
      <p:sp>
        <p:nvSpPr>
          <p:cNvPr id="137274" name="Text Box 58"/>
          <p:cNvSpPr txBox="1">
            <a:spLocks noChangeArrowheads="1"/>
          </p:cNvSpPr>
          <p:nvPr/>
        </p:nvSpPr>
        <p:spPr bwMode="auto">
          <a:xfrm>
            <a:off x="5149850" y="4738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5" name="Text Box 59"/>
          <p:cNvSpPr txBox="1">
            <a:spLocks noChangeArrowheads="1"/>
          </p:cNvSpPr>
          <p:nvPr/>
        </p:nvSpPr>
        <p:spPr bwMode="auto">
          <a:xfrm>
            <a:off x="5607050" y="4724400"/>
            <a:ext cx="33534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37276" name="Text Box 60"/>
          <p:cNvSpPr txBox="1">
            <a:spLocks noChangeArrowheads="1"/>
          </p:cNvSpPr>
          <p:nvPr/>
        </p:nvSpPr>
        <p:spPr bwMode="auto">
          <a:xfrm>
            <a:off x="6413500" y="4738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7" name="Text Box 61"/>
          <p:cNvSpPr txBox="1">
            <a:spLocks noChangeArrowheads="1"/>
          </p:cNvSpPr>
          <p:nvPr/>
        </p:nvSpPr>
        <p:spPr bwMode="auto">
          <a:xfrm>
            <a:off x="7512050" y="4738688"/>
            <a:ext cx="34817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X</a:t>
            </a:r>
          </a:p>
        </p:txBody>
      </p:sp>
      <p:sp>
        <p:nvSpPr>
          <p:cNvPr id="137278" name="Line 62"/>
          <p:cNvSpPr>
            <a:spLocks noChangeShapeType="1"/>
          </p:cNvSpPr>
          <p:nvPr/>
        </p:nvSpPr>
        <p:spPr bwMode="auto">
          <a:xfrm>
            <a:off x="5029200" y="3886200"/>
            <a:ext cx="32004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79" name="Line 63"/>
          <p:cNvSpPr>
            <a:spLocks noChangeShapeType="1"/>
          </p:cNvSpPr>
          <p:nvPr/>
        </p:nvSpPr>
        <p:spPr bwMode="auto">
          <a:xfrm>
            <a:off x="6096000" y="3352800"/>
            <a:ext cx="0" cy="1828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7285" name="Group 69"/>
          <p:cNvGrpSpPr>
            <a:grpSpLocks/>
          </p:cNvGrpSpPr>
          <p:nvPr/>
        </p:nvGrpSpPr>
        <p:grpSpPr bwMode="auto">
          <a:xfrm>
            <a:off x="2362200" y="1524000"/>
            <a:ext cx="2514600" cy="2895600"/>
            <a:chOff x="1536" y="1296"/>
            <a:chExt cx="1584" cy="1824"/>
          </a:xfrm>
        </p:grpSpPr>
        <p:sp>
          <p:nvSpPr>
            <p:cNvPr id="137282" name="AutoShape 66"/>
            <p:cNvSpPr>
              <a:spLocks noChangeArrowheads="1"/>
            </p:cNvSpPr>
            <p:nvPr/>
          </p:nvSpPr>
          <p:spPr bwMode="auto">
            <a:xfrm>
              <a:off x="2400" y="1440"/>
              <a:ext cx="720" cy="1680"/>
            </a:xfrm>
            <a:prstGeom prst="curvedLeftArrow">
              <a:avLst>
                <a:gd name="adj1" fmla="val 46667"/>
                <a:gd name="adj2" fmla="val 93333"/>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3" name="AutoShape 67"/>
            <p:cNvSpPr>
              <a:spLocks noChangeArrowheads="1"/>
            </p:cNvSpPr>
            <p:nvPr/>
          </p:nvSpPr>
          <p:spPr bwMode="auto">
            <a:xfrm rot="10800000">
              <a:off x="1536" y="1296"/>
              <a:ext cx="720" cy="1680"/>
            </a:xfrm>
            <a:prstGeom prst="curvedLeftArrow">
              <a:avLst>
                <a:gd name="adj1" fmla="val 46667"/>
                <a:gd name="adj2" fmla="val 93333"/>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37290" name="Group 74"/>
          <p:cNvGrpSpPr>
            <a:grpSpLocks/>
          </p:cNvGrpSpPr>
          <p:nvPr/>
        </p:nvGrpSpPr>
        <p:grpSpPr bwMode="auto">
          <a:xfrm>
            <a:off x="5181600" y="4267200"/>
            <a:ext cx="3581400" cy="1905000"/>
            <a:chOff x="3312" y="3024"/>
            <a:chExt cx="2256" cy="1200"/>
          </a:xfrm>
          <a:scene3d>
            <a:camera prst="orthographicFront">
              <a:rot lat="0" lon="0" rev="0"/>
            </a:camera>
            <a:lightRig rig="contrasting" dir="t">
              <a:rot lat="0" lon="0" rev="1500000"/>
            </a:lightRig>
          </a:scene3d>
        </p:grpSpPr>
        <p:sp>
          <p:nvSpPr>
            <p:cNvPr id="137287" name="Oval 71"/>
            <p:cNvSpPr>
              <a:spLocks noChangeArrowheads="1"/>
            </p:cNvSpPr>
            <p:nvPr/>
          </p:nvSpPr>
          <p:spPr bwMode="auto">
            <a:xfrm>
              <a:off x="4656" y="3024"/>
              <a:ext cx="288" cy="624"/>
            </a:xfrm>
            <a:prstGeom prst="ellipse">
              <a:avLst/>
            </a:prstGeom>
            <a:noFill/>
            <a:ln w="38100">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9" name="AutoShape 73"/>
            <p:cNvSpPr>
              <a:spLocks noChangeArrowheads="1"/>
            </p:cNvSpPr>
            <p:nvPr/>
          </p:nvSpPr>
          <p:spPr bwMode="auto">
            <a:xfrm>
              <a:off x="3312" y="3648"/>
              <a:ext cx="225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This is still challenging: we may</a:t>
              </a:r>
            </a:p>
            <a:p>
              <a:pPr algn="ctr" fontAlgn="base">
                <a:spcBef>
                  <a:spcPct val="0"/>
                </a:spcBef>
                <a:spcAft>
                  <a:spcPct val="0"/>
                </a:spcAft>
              </a:pPr>
              <a:r>
                <a:rPr lang="en-US" dirty="0">
                  <a:solidFill>
                    <a:srgbClr val="FFFFFF"/>
                  </a:solidFill>
                  <a:latin typeface="Gill Sans MT" pitchFamily="34" charset="0"/>
                </a:rPr>
                <a:t>need to choose between multiple</a:t>
              </a:r>
            </a:p>
            <a:p>
              <a:pPr algn="ctr" fontAlgn="base">
                <a:spcBef>
                  <a:spcPct val="0"/>
                </a:spcBef>
                <a:spcAft>
                  <a:spcPct val="0"/>
                </a:spcAft>
              </a:pPr>
              <a:r>
                <a:rPr lang="en-US" dirty="0">
                  <a:solidFill>
                    <a:srgbClr val="FFFFFF"/>
                  </a:solidFill>
                  <a:latin typeface="Gill Sans MT" pitchFamily="34" charset="0"/>
                </a:rPr>
                <a:t>targets for the same cache line</a:t>
              </a:r>
            </a:p>
          </p:txBody>
        </p:sp>
      </p:grpSp>
      <p:sp>
        <p:nvSpPr>
          <p:cNvPr id="63" name="TextBox 62"/>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Latency determined by branch predictor</a:t>
            </a:r>
          </a:p>
        </p:txBody>
      </p:sp>
    </p:spTree>
    <p:extLst>
      <p:ext uri="{BB962C8B-B14F-4D97-AF65-F5344CB8AC3E}">
        <p14:creationId xmlns:p14="http://schemas.microsoft.com/office/powerpoint/2010/main" val="39766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a:t>Multiple Branch Prediction</a:t>
            </a:r>
          </a:p>
        </p:txBody>
      </p:sp>
      <p:sp>
        <p:nvSpPr>
          <p:cNvPr id="138309" name="Freeform 69"/>
          <p:cNvSpPr>
            <a:spLocks/>
          </p:cNvSpPr>
          <p:nvPr/>
        </p:nvSpPr>
        <p:spPr bwMode="auto">
          <a:xfrm>
            <a:off x="3810000" y="4235450"/>
            <a:ext cx="3505200" cy="990600"/>
          </a:xfrm>
          <a:custGeom>
            <a:avLst/>
            <a:gdLst/>
            <a:ahLst/>
            <a:cxnLst>
              <a:cxn ang="0">
                <a:pos x="1968" y="0"/>
              </a:cxn>
              <a:cxn ang="0">
                <a:pos x="2208" y="0"/>
              </a:cxn>
              <a:cxn ang="0">
                <a:pos x="2208" y="624"/>
              </a:cxn>
              <a:cxn ang="0">
                <a:pos x="0" y="624"/>
              </a:cxn>
            </a:cxnLst>
            <a:rect l="0" t="0" r="r" b="b"/>
            <a:pathLst>
              <a:path w="2208" h="624">
                <a:moveTo>
                  <a:pt x="1968" y="0"/>
                </a:moveTo>
                <a:lnTo>
                  <a:pt x="2208" y="0"/>
                </a:lnTo>
                <a:lnTo>
                  <a:pt x="2208" y="624"/>
                </a:lnTo>
                <a:lnTo>
                  <a:pt x="0" y="624"/>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44" name="Rectangle 4"/>
          <p:cNvSpPr>
            <a:spLocks noChangeArrowheads="1"/>
          </p:cNvSpPr>
          <p:nvPr/>
        </p:nvSpPr>
        <p:spPr bwMode="auto">
          <a:xfrm>
            <a:off x="5247526" y="3048000"/>
            <a:ext cx="914400" cy="990600"/>
          </a:xfrm>
          <a:prstGeom prst="rect">
            <a:avLst/>
          </a:prstGeom>
          <a:solidFill>
            <a:srgbClr val="008000"/>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err="1">
                <a:solidFill>
                  <a:srgbClr val="FFFFFF"/>
                </a:solidFill>
                <a:latin typeface="Gill Sans MT" pitchFamily="34" charset="0"/>
              </a:rPr>
              <a:t>Dir</a:t>
            </a:r>
            <a:r>
              <a:rPr lang="en-US" dirty="0">
                <a:solidFill>
                  <a:srgbClr val="FFFFFF"/>
                </a:solidFill>
                <a:latin typeface="Gill Sans MT" pitchFamily="34" charset="0"/>
              </a:rPr>
              <a:t> </a:t>
            </a:r>
            <a:r>
              <a:rPr lang="en-US" dirty="0" err="1">
                <a:solidFill>
                  <a:srgbClr val="FFFFFF"/>
                </a:solidFill>
                <a:latin typeface="Gill Sans MT" pitchFamily="34" charset="0"/>
              </a:rPr>
              <a:t>Pred</a:t>
            </a:r>
            <a:endParaRPr lang="en-US" dirty="0">
              <a:solidFill>
                <a:srgbClr val="FFFFFF"/>
              </a:solidFill>
              <a:latin typeface="Gill Sans MT" pitchFamily="34" charset="0"/>
            </a:endParaRPr>
          </a:p>
          <a:p>
            <a:pPr algn="ctr" fontAlgn="base">
              <a:spcBef>
                <a:spcPct val="0"/>
              </a:spcBef>
              <a:spcAft>
                <a:spcPct val="0"/>
              </a:spcAft>
            </a:pPr>
            <a:endParaRPr lang="en-US" dirty="0">
              <a:solidFill>
                <a:srgbClr val="FFFFFF"/>
              </a:solidFill>
              <a:latin typeface="Gill Sans MT" pitchFamily="34" charset="0"/>
            </a:endParaRPr>
          </a:p>
        </p:txBody>
      </p:sp>
      <p:sp>
        <p:nvSpPr>
          <p:cNvPr id="138245" name="Rectangle 5"/>
          <p:cNvSpPr>
            <a:spLocks noChangeArrowheads="1"/>
          </p:cNvSpPr>
          <p:nvPr/>
        </p:nvSpPr>
        <p:spPr bwMode="auto">
          <a:xfrm>
            <a:off x="3124200" y="3048000"/>
            <a:ext cx="1828800" cy="990600"/>
          </a:xfrm>
          <a:prstGeom prst="rect">
            <a:avLst/>
          </a:prstGeom>
          <a:solidFill>
            <a:srgbClr val="008000"/>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Target </a:t>
            </a:r>
            <a:r>
              <a:rPr lang="en-US" dirty="0" err="1">
                <a:solidFill>
                  <a:srgbClr val="FFFFFF"/>
                </a:solidFill>
                <a:latin typeface="Gill Sans MT" pitchFamily="34" charset="0"/>
              </a:rPr>
              <a:t>Pred</a:t>
            </a:r>
            <a:endParaRPr lang="en-US" dirty="0">
              <a:solidFill>
                <a:srgbClr val="FFFFFF"/>
              </a:solidFill>
              <a:latin typeface="Gill Sans MT" pitchFamily="34" charset="0"/>
            </a:endParaRPr>
          </a:p>
          <a:p>
            <a:pPr algn="ctr" fontAlgn="base">
              <a:spcBef>
                <a:spcPct val="0"/>
              </a:spcBef>
              <a:spcAft>
                <a:spcPct val="0"/>
              </a:spcAft>
            </a:pPr>
            <a:endParaRPr lang="en-US" dirty="0">
              <a:solidFill>
                <a:srgbClr val="FFFFFF"/>
              </a:solidFill>
              <a:latin typeface="Gill Sans MT" pitchFamily="34" charset="0"/>
            </a:endParaRPr>
          </a:p>
        </p:txBody>
      </p:sp>
      <p:sp>
        <p:nvSpPr>
          <p:cNvPr id="138254" name="Rectangle 14"/>
          <p:cNvSpPr>
            <a:spLocks noChangeArrowheads="1"/>
          </p:cNvSpPr>
          <p:nvPr/>
        </p:nvSpPr>
        <p:spPr bwMode="auto">
          <a:xfrm>
            <a:off x="5715000" y="19050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8255" name="Freeform 15"/>
          <p:cNvSpPr>
            <a:spLocks/>
          </p:cNvSpPr>
          <p:nvPr/>
        </p:nvSpPr>
        <p:spPr bwMode="auto">
          <a:xfrm>
            <a:off x="5791200" y="22098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57" name="Line 17"/>
          <p:cNvSpPr>
            <a:spLocks noChangeShapeType="1"/>
          </p:cNvSpPr>
          <p:nvPr/>
        </p:nvSpPr>
        <p:spPr bwMode="auto">
          <a:xfrm>
            <a:off x="6019800" y="2057400"/>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66" name="Freeform 26"/>
          <p:cNvSpPr>
            <a:spLocks/>
          </p:cNvSpPr>
          <p:nvPr/>
        </p:nvSpPr>
        <p:spPr bwMode="auto">
          <a:xfrm>
            <a:off x="7010400" y="1905000"/>
            <a:ext cx="609600" cy="838200"/>
          </a:xfrm>
          <a:custGeom>
            <a:avLst/>
            <a:gdLst/>
            <a:ahLst/>
            <a:cxnLst>
              <a:cxn ang="0">
                <a:pos x="384" y="0"/>
              </a:cxn>
              <a:cxn ang="0">
                <a:pos x="0" y="0"/>
              </a:cxn>
              <a:cxn ang="0">
                <a:pos x="0" y="528"/>
              </a:cxn>
              <a:cxn ang="0">
                <a:pos x="384" y="528"/>
              </a:cxn>
            </a:cxnLst>
            <a:rect l="0" t="0" r="r" b="b"/>
            <a:pathLst>
              <a:path w="384" h="528">
                <a:moveTo>
                  <a:pt x="384" y="0"/>
                </a:moveTo>
                <a:lnTo>
                  <a:pt x="0" y="0"/>
                </a:lnTo>
                <a:lnTo>
                  <a:pt x="0" y="528"/>
                </a:lnTo>
                <a:lnTo>
                  <a:pt x="384" y="528"/>
                </a:lnTo>
              </a:path>
            </a:pathLst>
          </a:cu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fontAlgn="base">
              <a:spcBef>
                <a:spcPct val="0"/>
              </a:spcBef>
              <a:spcAft>
                <a:spcPct val="0"/>
              </a:spcAft>
            </a:pPr>
            <a:r>
              <a:rPr lang="en-US" sz="2000" dirty="0">
                <a:solidFill>
                  <a:srgbClr val="FFFFFF"/>
                </a:solidFill>
                <a:latin typeface="Gill Sans MT" pitchFamily="34" charset="0"/>
              </a:rPr>
              <a:t>L1-I</a:t>
            </a:r>
          </a:p>
        </p:txBody>
      </p:sp>
      <p:sp>
        <p:nvSpPr>
          <p:cNvPr id="138269" name="Rectangle 29"/>
          <p:cNvSpPr>
            <a:spLocks noChangeArrowheads="1"/>
          </p:cNvSpPr>
          <p:nvPr/>
        </p:nvSpPr>
        <p:spPr bwMode="auto">
          <a:xfrm>
            <a:off x="5247526" y="3657600"/>
            <a:ext cx="228600" cy="228600"/>
          </a:xfrm>
          <a:prstGeom prst="rect">
            <a:avLst/>
          </a:prstGeom>
          <a:solidFill>
            <a:srgbClr val="CC99FF"/>
          </a:solidFill>
          <a:ln w="9525">
            <a:solidFill>
              <a:schemeClr val="tx1"/>
            </a:solidFill>
            <a:miter lim="800000"/>
            <a:headEnd/>
            <a:tailEnd/>
          </a:ln>
          <a:effectLst/>
        </p:spPr>
        <p:txBody>
          <a:bodyPr wrap="none" anchor="ctr"/>
          <a:lstStyle/>
          <a:p>
            <a:pPr algn="ctr" fontAlgn="base">
              <a:spcBef>
                <a:spcPct val="0"/>
              </a:spcBef>
              <a:spcAft>
                <a:spcPct val="0"/>
              </a:spcAft>
            </a:pPr>
            <a:r>
              <a:rPr lang="en-US" dirty="0">
                <a:solidFill>
                  <a:srgbClr val="000000"/>
                </a:solidFill>
                <a:latin typeface="Gill Sans MT" pitchFamily="34" charset="0"/>
              </a:rPr>
              <a:t>N</a:t>
            </a:r>
          </a:p>
        </p:txBody>
      </p:sp>
      <p:sp>
        <p:nvSpPr>
          <p:cNvPr id="138271" name="Rectangle 31"/>
          <p:cNvSpPr>
            <a:spLocks noChangeArrowheads="1"/>
          </p:cNvSpPr>
          <p:nvPr/>
        </p:nvSpPr>
        <p:spPr bwMode="auto">
          <a:xfrm>
            <a:off x="5476126" y="3657600"/>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8272" name="Rectangle 32"/>
          <p:cNvSpPr>
            <a:spLocks noChangeArrowheads="1"/>
          </p:cNvSpPr>
          <p:nvPr/>
        </p:nvSpPr>
        <p:spPr bwMode="auto">
          <a:xfrm>
            <a:off x="5704726" y="3657600"/>
            <a:ext cx="228600" cy="228600"/>
          </a:xfrm>
          <a:prstGeom prst="rect">
            <a:avLst/>
          </a:prstGeom>
          <a:solidFill>
            <a:srgbClr val="CC99FF"/>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8273" name="Rectangle 33"/>
          <p:cNvSpPr>
            <a:spLocks noChangeArrowheads="1"/>
          </p:cNvSpPr>
          <p:nvPr/>
        </p:nvSpPr>
        <p:spPr bwMode="auto">
          <a:xfrm>
            <a:off x="5933326" y="3657600"/>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8274" name="Rectangle 34"/>
          <p:cNvSpPr>
            <a:spLocks noChangeArrowheads="1"/>
          </p:cNvSpPr>
          <p:nvPr/>
        </p:nvSpPr>
        <p:spPr bwMode="auto">
          <a:xfrm>
            <a:off x="3124200" y="3657600"/>
            <a:ext cx="457200" cy="228600"/>
          </a:xfrm>
          <a:prstGeom prst="rect">
            <a:avLst/>
          </a:prstGeom>
          <a:solidFill>
            <a:schemeClr val="accent1">
              <a:alpha val="70000"/>
            </a:schemeClr>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addr0</a:t>
            </a:r>
          </a:p>
        </p:txBody>
      </p:sp>
      <p:sp>
        <p:nvSpPr>
          <p:cNvPr id="138275" name="Rectangle 35"/>
          <p:cNvSpPr>
            <a:spLocks noChangeArrowheads="1"/>
          </p:cNvSpPr>
          <p:nvPr/>
        </p:nvSpPr>
        <p:spPr bwMode="auto">
          <a:xfrm>
            <a:off x="3581400" y="3657600"/>
            <a:ext cx="4572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addr1</a:t>
            </a:r>
          </a:p>
        </p:txBody>
      </p:sp>
      <p:sp>
        <p:nvSpPr>
          <p:cNvPr id="138276" name="Rectangle 36"/>
          <p:cNvSpPr>
            <a:spLocks noChangeArrowheads="1"/>
          </p:cNvSpPr>
          <p:nvPr/>
        </p:nvSpPr>
        <p:spPr bwMode="auto">
          <a:xfrm>
            <a:off x="4038600" y="3657600"/>
            <a:ext cx="457200" cy="228600"/>
          </a:xfrm>
          <a:prstGeom prst="rect">
            <a:avLst/>
          </a:prstGeom>
          <a:solidFill>
            <a:schemeClr val="accent1">
              <a:alpha val="70000"/>
            </a:schemeClr>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addr2</a:t>
            </a:r>
          </a:p>
        </p:txBody>
      </p:sp>
      <p:sp>
        <p:nvSpPr>
          <p:cNvPr id="138277" name="Rectangle 37"/>
          <p:cNvSpPr>
            <a:spLocks noChangeArrowheads="1"/>
          </p:cNvSpPr>
          <p:nvPr/>
        </p:nvSpPr>
        <p:spPr bwMode="auto">
          <a:xfrm>
            <a:off x="4495800" y="3657600"/>
            <a:ext cx="4572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addr3</a:t>
            </a:r>
          </a:p>
        </p:txBody>
      </p:sp>
      <p:sp>
        <p:nvSpPr>
          <p:cNvPr id="138278" name="AutoShape 38"/>
          <p:cNvSpPr>
            <a:spLocks noChangeArrowheads="1"/>
          </p:cNvSpPr>
          <p:nvPr/>
        </p:nvSpPr>
        <p:spPr bwMode="auto">
          <a:xfrm>
            <a:off x="5257800" y="4495800"/>
            <a:ext cx="914400" cy="533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Scan for</a:t>
            </a:r>
          </a:p>
          <a:p>
            <a:pPr algn="ctr" fontAlgn="base">
              <a:spcBef>
                <a:spcPct val="0"/>
              </a:spcBef>
              <a:spcAft>
                <a:spcPct val="0"/>
              </a:spcAft>
            </a:pPr>
            <a:r>
              <a:rPr lang="en-US" sz="1600">
                <a:solidFill>
                  <a:srgbClr val="FFFFFF"/>
                </a:solidFill>
                <a:latin typeface="Gill Sans MT" pitchFamily="34" charset="0"/>
              </a:rPr>
              <a:t>1</a:t>
            </a:r>
            <a:r>
              <a:rPr lang="en-US" sz="1600" baseline="30000">
                <a:solidFill>
                  <a:srgbClr val="FFFFFF"/>
                </a:solidFill>
                <a:latin typeface="Gill Sans MT" pitchFamily="34" charset="0"/>
              </a:rPr>
              <a:t>st</a:t>
            </a:r>
            <a:r>
              <a:rPr lang="en-US" sz="1600">
                <a:solidFill>
                  <a:srgbClr val="FFFFFF"/>
                </a:solidFill>
                <a:latin typeface="Gill Sans MT" pitchFamily="34" charset="0"/>
              </a:rPr>
              <a:t> “T”</a:t>
            </a:r>
          </a:p>
        </p:txBody>
      </p:sp>
      <p:sp>
        <p:nvSpPr>
          <p:cNvPr id="138279" name="Line 39"/>
          <p:cNvSpPr>
            <a:spLocks noChangeShapeType="1"/>
          </p:cNvSpPr>
          <p:nvPr/>
        </p:nvSpPr>
        <p:spPr bwMode="auto">
          <a:xfrm>
            <a:off x="53673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0" name="Line 40"/>
          <p:cNvSpPr>
            <a:spLocks noChangeShapeType="1"/>
          </p:cNvSpPr>
          <p:nvPr/>
        </p:nvSpPr>
        <p:spPr bwMode="auto">
          <a:xfrm>
            <a:off x="55959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1" name="Line 41"/>
          <p:cNvSpPr>
            <a:spLocks noChangeShapeType="1"/>
          </p:cNvSpPr>
          <p:nvPr/>
        </p:nvSpPr>
        <p:spPr bwMode="auto">
          <a:xfrm>
            <a:off x="5826125"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2" name="Line 42"/>
          <p:cNvSpPr>
            <a:spLocks noChangeShapeType="1"/>
          </p:cNvSpPr>
          <p:nvPr/>
        </p:nvSpPr>
        <p:spPr bwMode="auto">
          <a:xfrm>
            <a:off x="60531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3" name="AutoShape 43"/>
          <p:cNvSpPr>
            <a:spLocks noChangeArrowheads="1"/>
          </p:cNvSpPr>
          <p:nvPr/>
        </p:nvSpPr>
        <p:spPr bwMode="auto">
          <a:xfrm>
            <a:off x="3124200" y="4495800"/>
            <a:ext cx="1828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8284" name="Line 44"/>
          <p:cNvSpPr>
            <a:spLocks noChangeShapeType="1"/>
          </p:cNvSpPr>
          <p:nvPr/>
        </p:nvSpPr>
        <p:spPr bwMode="auto">
          <a:xfrm flipH="1">
            <a:off x="4648200" y="4648200"/>
            <a:ext cx="609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5" name="Line 45"/>
          <p:cNvSpPr>
            <a:spLocks noChangeShapeType="1"/>
          </p:cNvSpPr>
          <p:nvPr/>
        </p:nvSpPr>
        <p:spPr bwMode="auto">
          <a:xfrm>
            <a:off x="33528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6" name="Line 46"/>
          <p:cNvSpPr>
            <a:spLocks noChangeShapeType="1"/>
          </p:cNvSpPr>
          <p:nvPr/>
        </p:nvSpPr>
        <p:spPr bwMode="auto">
          <a:xfrm>
            <a:off x="38100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7" name="Line 47"/>
          <p:cNvSpPr>
            <a:spLocks noChangeShapeType="1"/>
          </p:cNvSpPr>
          <p:nvPr/>
        </p:nvSpPr>
        <p:spPr bwMode="auto">
          <a:xfrm>
            <a:off x="42672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8" name="Line 48"/>
          <p:cNvSpPr>
            <a:spLocks noChangeShapeType="1"/>
          </p:cNvSpPr>
          <p:nvPr/>
        </p:nvSpPr>
        <p:spPr bwMode="auto">
          <a:xfrm>
            <a:off x="47244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9" name="AutoShape 49"/>
          <p:cNvSpPr>
            <a:spLocks noChangeArrowheads="1"/>
          </p:cNvSpPr>
          <p:nvPr/>
        </p:nvSpPr>
        <p:spPr bwMode="auto">
          <a:xfrm>
            <a:off x="3124200" y="51054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FFFFFF"/>
                </a:solidFill>
                <a:latin typeface="Gill Sans MT" pitchFamily="34" charset="0"/>
              </a:rPr>
              <a:t>0   1</a:t>
            </a:r>
          </a:p>
        </p:txBody>
      </p:sp>
      <p:sp>
        <p:nvSpPr>
          <p:cNvPr id="138290" name="Freeform 50"/>
          <p:cNvSpPr>
            <a:spLocks/>
          </p:cNvSpPr>
          <p:nvPr/>
        </p:nvSpPr>
        <p:spPr bwMode="auto">
          <a:xfrm>
            <a:off x="5715000" y="2057400"/>
            <a:ext cx="762000" cy="990600"/>
          </a:xfrm>
          <a:custGeom>
            <a:avLst/>
            <a:gdLst/>
            <a:ahLst/>
            <a:cxnLst>
              <a:cxn ang="0">
                <a:pos x="480" y="0"/>
              </a:cxn>
              <a:cxn ang="0">
                <a:pos x="480" y="336"/>
              </a:cxn>
              <a:cxn ang="0">
                <a:pos x="0" y="336"/>
              </a:cxn>
              <a:cxn ang="0">
                <a:pos x="0" y="624"/>
              </a:cxn>
            </a:cxnLst>
            <a:rect l="0" t="0" r="r" b="b"/>
            <a:pathLst>
              <a:path w="480" h="624">
                <a:moveTo>
                  <a:pt x="480" y="0"/>
                </a:moveTo>
                <a:lnTo>
                  <a:pt x="480" y="336"/>
                </a:lnTo>
                <a:lnTo>
                  <a:pt x="0" y="336"/>
                </a:lnTo>
                <a:lnTo>
                  <a:pt x="0" y="624"/>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1" name="Freeform 51"/>
          <p:cNvSpPr>
            <a:spLocks/>
          </p:cNvSpPr>
          <p:nvPr/>
        </p:nvSpPr>
        <p:spPr bwMode="auto">
          <a:xfrm>
            <a:off x="4038600" y="2590800"/>
            <a:ext cx="1676400" cy="457200"/>
          </a:xfrm>
          <a:custGeom>
            <a:avLst/>
            <a:gdLst/>
            <a:ahLst/>
            <a:cxnLst>
              <a:cxn ang="0">
                <a:pos x="1056" y="0"/>
              </a:cxn>
              <a:cxn ang="0">
                <a:pos x="0" y="0"/>
              </a:cxn>
              <a:cxn ang="0">
                <a:pos x="0" y="288"/>
              </a:cxn>
            </a:cxnLst>
            <a:rect l="0" t="0" r="r" b="b"/>
            <a:pathLst>
              <a:path w="1056" h="288">
                <a:moveTo>
                  <a:pt x="1056" y="0"/>
                </a:moveTo>
                <a:lnTo>
                  <a:pt x="0" y="0"/>
                </a:lnTo>
                <a:lnTo>
                  <a:pt x="0"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2" name="Oval 52"/>
          <p:cNvSpPr>
            <a:spLocks noChangeArrowheads="1"/>
          </p:cNvSpPr>
          <p:nvPr/>
        </p:nvSpPr>
        <p:spPr bwMode="auto">
          <a:xfrm>
            <a:off x="2514600" y="36576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8293" name="Freeform 53"/>
          <p:cNvSpPr>
            <a:spLocks/>
          </p:cNvSpPr>
          <p:nvPr/>
        </p:nvSpPr>
        <p:spPr bwMode="auto">
          <a:xfrm>
            <a:off x="6172200" y="2590800"/>
            <a:ext cx="304800" cy="2057400"/>
          </a:xfrm>
          <a:custGeom>
            <a:avLst/>
            <a:gdLst/>
            <a:ahLst/>
            <a:cxnLst>
              <a:cxn ang="0">
                <a:pos x="192" y="0"/>
              </a:cxn>
              <a:cxn ang="0">
                <a:pos x="192" y="1296"/>
              </a:cxn>
              <a:cxn ang="0">
                <a:pos x="0" y="1296"/>
              </a:cxn>
            </a:cxnLst>
            <a:rect l="0" t="0" r="r" b="b"/>
            <a:pathLst>
              <a:path w="192" h="1296">
                <a:moveTo>
                  <a:pt x="192" y="0"/>
                </a:moveTo>
                <a:lnTo>
                  <a:pt x="192" y="1296"/>
                </a:lnTo>
                <a:lnTo>
                  <a:pt x="0" y="1296"/>
                </a:lnTo>
              </a:path>
            </a:pathLst>
          </a:custGeom>
          <a:noFill/>
          <a:ln w="9525" cap="flat">
            <a:solidFill>
              <a:schemeClr val="tx1"/>
            </a:solidFill>
            <a:prstDash val="dash"/>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4" name="Text Box 54"/>
          <p:cNvSpPr txBox="1">
            <a:spLocks noChangeArrowheads="1"/>
          </p:cNvSpPr>
          <p:nvPr/>
        </p:nvSpPr>
        <p:spPr bwMode="auto">
          <a:xfrm>
            <a:off x="6477000" y="3354388"/>
            <a:ext cx="986167"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LSBs of PC</a:t>
            </a:r>
          </a:p>
        </p:txBody>
      </p:sp>
      <p:sp>
        <p:nvSpPr>
          <p:cNvPr id="138295" name="Text Box 55"/>
          <p:cNvSpPr txBox="1">
            <a:spLocks noChangeArrowheads="1"/>
          </p:cNvSpPr>
          <p:nvPr/>
        </p:nvSpPr>
        <p:spPr bwMode="auto">
          <a:xfrm>
            <a:off x="1392238" y="3201988"/>
            <a:ext cx="112723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sizeof($-line)</a:t>
            </a:r>
          </a:p>
        </p:txBody>
      </p:sp>
      <p:sp>
        <p:nvSpPr>
          <p:cNvPr id="138296" name="Freeform 56"/>
          <p:cNvSpPr>
            <a:spLocks/>
          </p:cNvSpPr>
          <p:nvPr/>
        </p:nvSpPr>
        <p:spPr bwMode="auto">
          <a:xfrm>
            <a:off x="1981200" y="3505200"/>
            <a:ext cx="533400" cy="304800"/>
          </a:xfrm>
          <a:custGeom>
            <a:avLst/>
            <a:gdLst/>
            <a:ahLst/>
            <a:cxnLst>
              <a:cxn ang="0">
                <a:pos x="0" y="0"/>
              </a:cxn>
              <a:cxn ang="0">
                <a:pos x="0" y="192"/>
              </a:cxn>
              <a:cxn ang="0">
                <a:pos x="336" y="192"/>
              </a:cxn>
            </a:cxnLst>
            <a:rect l="0" t="0" r="r" b="b"/>
            <a:pathLst>
              <a:path w="336" h="192">
                <a:moveTo>
                  <a:pt x="0" y="0"/>
                </a:moveTo>
                <a:lnTo>
                  <a:pt x="0" y="192"/>
                </a:lnTo>
                <a:lnTo>
                  <a:pt x="336" y="192"/>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7" name="Freeform 57"/>
          <p:cNvSpPr>
            <a:spLocks/>
          </p:cNvSpPr>
          <p:nvPr/>
        </p:nvSpPr>
        <p:spPr bwMode="auto">
          <a:xfrm>
            <a:off x="2667000" y="2590800"/>
            <a:ext cx="1371600" cy="1066800"/>
          </a:xfrm>
          <a:custGeom>
            <a:avLst/>
            <a:gdLst/>
            <a:ahLst/>
            <a:cxnLst>
              <a:cxn ang="0">
                <a:pos x="864" y="0"/>
              </a:cxn>
              <a:cxn ang="0">
                <a:pos x="0" y="0"/>
              </a:cxn>
              <a:cxn ang="0">
                <a:pos x="0" y="672"/>
              </a:cxn>
            </a:cxnLst>
            <a:rect l="0" t="0" r="r" b="b"/>
            <a:pathLst>
              <a:path w="864" h="672">
                <a:moveTo>
                  <a:pt x="864" y="0"/>
                </a:moveTo>
                <a:lnTo>
                  <a:pt x="0" y="0"/>
                </a:lnTo>
                <a:lnTo>
                  <a:pt x="0" y="672"/>
                </a:lnTo>
              </a:path>
            </a:pathLst>
          </a:custGeom>
          <a:noFill/>
          <a:ln w="9525" cap="flat">
            <a:solidFill>
              <a:schemeClr val="tx1"/>
            </a:solidFill>
            <a:prstDash val="dash"/>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8" name="Text Box 58"/>
          <p:cNvSpPr txBox="1">
            <a:spLocks noChangeArrowheads="1"/>
          </p:cNvSpPr>
          <p:nvPr/>
        </p:nvSpPr>
        <p:spPr bwMode="auto">
          <a:xfrm>
            <a:off x="1981200" y="2211388"/>
            <a:ext cx="1225015"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no LSBs of PC</a:t>
            </a:r>
          </a:p>
        </p:txBody>
      </p:sp>
      <p:sp>
        <p:nvSpPr>
          <p:cNvPr id="138299" name="Text Box 59"/>
          <p:cNvSpPr txBox="1">
            <a:spLocks noChangeArrowheads="1"/>
          </p:cNvSpPr>
          <p:nvPr/>
        </p:nvSpPr>
        <p:spPr bwMode="auto">
          <a:xfrm>
            <a:off x="6248400" y="1754188"/>
            <a:ext cx="402674"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PC</a:t>
            </a:r>
          </a:p>
        </p:txBody>
      </p:sp>
      <p:sp>
        <p:nvSpPr>
          <p:cNvPr id="138301" name="Freeform 61"/>
          <p:cNvSpPr>
            <a:spLocks/>
          </p:cNvSpPr>
          <p:nvPr/>
        </p:nvSpPr>
        <p:spPr bwMode="auto">
          <a:xfrm>
            <a:off x="2667000" y="3962400"/>
            <a:ext cx="685800" cy="1143000"/>
          </a:xfrm>
          <a:custGeom>
            <a:avLst/>
            <a:gdLst/>
            <a:ahLst/>
            <a:cxnLst>
              <a:cxn ang="0">
                <a:pos x="0" y="0"/>
              </a:cxn>
              <a:cxn ang="0">
                <a:pos x="0" y="576"/>
              </a:cxn>
              <a:cxn ang="0">
                <a:pos x="432" y="576"/>
              </a:cxn>
              <a:cxn ang="0">
                <a:pos x="432" y="720"/>
              </a:cxn>
            </a:cxnLst>
            <a:rect l="0" t="0" r="r" b="b"/>
            <a:pathLst>
              <a:path w="432" h="720">
                <a:moveTo>
                  <a:pt x="0" y="0"/>
                </a:moveTo>
                <a:lnTo>
                  <a:pt x="0" y="576"/>
                </a:lnTo>
                <a:lnTo>
                  <a:pt x="432" y="576"/>
                </a:lnTo>
                <a:lnTo>
                  <a:pt x="432" y="72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2" name="Freeform 62"/>
          <p:cNvSpPr>
            <a:spLocks/>
          </p:cNvSpPr>
          <p:nvPr/>
        </p:nvSpPr>
        <p:spPr bwMode="auto">
          <a:xfrm>
            <a:off x="3657600" y="4724400"/>
            <a:ext cx="381000" cy="381000"/>
          </a:xfrm>
          <a:custGeom>
            <a:avLst/>
            <a:gdLst/>
            <a:ahLst/>
            <a:cxnLst>
              <a:cxn ang="0">
                <a:pos x="240" y="0"/>
              </a:cxn>
              <a:cxn ang="0">
                <a:pos x="240" y="96"/>
              </a:cxn>
              <a:cxn ang="0">
                <a:pos x="0" y="96"/>
              </a:cxn>
              <a:cxn ang="0">
                <a:pos x="0" y="240"/>
              </a:cxn>
            </a:cxnLst>
            <a:rect l="0" t="0" r="r" b="b"/>
            <a:pathLst>
              <a:path w="240" h="240">
                <a:moveTo>
                  <a:pt x="240" y="0"/>
                </a:moveTo>
                <a:lnTo>
                  <a:pt x="240" y="96"/>
                </a:lnTo>
                <a:lnTo>
                  <a:pt x="0" y="96"/>
                </a:lnTo>
                <a:lnTo>
                  <a:pt x="0" y="24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3" name="Freeform 63"/>
          <p:cNvSpPr>
            <a:spLocks/>
          </p:cNvSpPr>
          <p:nvPr/>
        </p:nvSpPr>
        <p:spPr bwMode="auto">
          <a:xfrm>
            <a:off x="1371600" y="2057400"/>
            <a:ext cx="4343400" cy="3581400"/>
          </a:xfrm>
          <a:custGeom>
            <a:avLst/>
            <a:gdLst/>
            <a:ahLst/>
            <a:cxnLst>
              <a:cxn ang="0">
                <a:pos x="1344" y="2064"/>
              </a:cxn>
              <a:cxn ang="0">
                <a:pos x="1344" y="2256"/>
              </a:cxn>
              <a:cxn ang="0">
                <a:pos x="0" y="2256"/>
              </a:cxn>
              <a:cxn ang="0">
                <a:pos x="0" y="0"/>
              </a:cxn>
              <a:cxn ang="0">
                <a:pos x="2736" y="0"/>
              </a:cxn>
            </a:cxnLst>
            <a:rect l="0" t="0" r="r" b="b"/>
            <a:pathLst>
              <a:path w="2736" h="2256">
                <a:moveTo>
                  <a:pt x="1344" y="2064"/>
                </a:moveTo>
                <a:lnTo>
                  <a:pt x="1344" y="2256"/>
                </a:lnTo>
                <a:lnTo>
                  <a:pt x="0" y="2256"/>
                </a:lnTo>
                <a:lnTo>
                  <a:pt x="0" y="0"/>
                </a:lnTo>
                <a:lnTo>
                  <a:pt x="273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5" name="Line 65"/>
          <p:cNvSpPr>
            <a:spLocks noChangeShapeType="1"/>
          </p:cNvSpPr>
          <p:nvPr/>
        </p:nvSpPr>
        <p:spPr bwMode="auto">
          <a:xfrm>
            <a:off x="5368925" y="4114800"/>
            <a:ext cx="1489075"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6" name="Line 66"/>
          <p:cNvSpPr>
            <a:spLocks noChangeShapeType="1"/>
          </p:cNvSpPr>
          <p:nvPr/>
        </p:nvSpPr>
        <p:spPr bwMode="auto">
          <a:xfrm>
            <a:off x="5597525" y="4191000"/>
            <a:ext cx="1336675"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7" name="Line 67"/>
          <p:cNvSpPr>
            <a:spLocks noChangeShapeType="1"/>
          </p:cNvSpPr>
          <p:nvPr/>
        </p:nvSpPr>
        <p:spPr bwMode="auto">
          <a:xfrm>
            <a:off x="5830888" y="4267200"/>
            <a:ext cx="1103312"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8" name="Line 68"/>
          <p:cNvSpPr>
            <a:spLocks noChangeShapeType="1"/>
          </p:cNvSpPr>
          <p:nvPr/>
        </p:nvSpPr>
        <p:spPr bwMode="auto">
          <a:xfrm>
            <a:off x="6053138" y="4343400"/>
            <a:ext cx="804862"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4" name="AutoShape 64"/>
          <p:cNvSpPr>
            <a:spLocks noChangeArrowheads="1"/>
          </p:cNvSpPr>
          <p:nvPr/>
        </p:nvSpPr>
        <p:spPr bwMode="auto">
          <a:xfrm flipH="1">
            <a:off x="6705600" y="4038600"/>
            <a:ext cx="304800" cy="381000"/>
          </a:xfrm>
          <a:prstGeom prst="moon">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27949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fontScale="90000"/>
          </a:bodyPr>
          <a:lstStyle/>
          <a:p>
            <a:r>
              <a:rPr lang="en-US" dirty="0"/>
              <a:t>Direction vs. Target Prediction</a:t>
            </a:r>
          </a:p>
        </p:txBody>
      </p:sp>
      <p:sp>
        <p:nvSpPr>
          <p:cNvPr id="142339" name="Rectangle 3"/>
          <p:cNvSpPr>
            <a:spLocks noGrp="1" noChangeArrowheads="1"/>
          </p:cNvSpPr>
          <p:nvPr>
            <p:ph idx="1"/>
          </p:nvPr>
        </p:nvSpPr>
        <p:spPr/>
        <p:txBody>
          <a:bodyPr>
            <a:normAutofit/>
          </a:bodyPr>
          <a:lstStyle/>
          <a:p>
            <a:r>
              <a:rPr lang="en-US" dirty="0"/>
              <a:t>Direction: 0 or 1</a:t>
            </a:r>
          </a:p>
          <a:p>
            <a:r>
              <a:rPr lang="en-US" dirty="0"/>
              <a:t>Target: 32- or 64-bit value</a:t>
            </a:r>
          </a:p>
          <a:p>
            <a:r>
              <a:rPr lang="en-US" dirty="0"/>
              <a:t>Turns out targets are generally easier to predict</a:t>
            </a:r>
          </a:p>
          <a:p>
            <a:pPr lvl="1"/>
            <a:r>
              <a:rPr lang="en-US" dirty="0"/>
              <a:t>Don’t need to predict </a:t>
            </a:r>
            <a:r>
              <a:rPr lang="en-US" b="1" i="1" u="sng" dirty="0"/>
              <a:t>N</a:t>
            </a:r>
            <a:r>
              <a:rPr lang="en-US" dirty="0"/>
              <a:t>ot-taken target</a:t>
            </a:r>
          </a:p>
          <a:p>
            <a:pPr lvl="1"/>
            <a:r>
              <a:rPr lang="en-US" b="1" i="1" u="sng" dirty="0"/>
              <a:t>T</a:t>
            </a:r>
            <a:r>
              <a:rPr lang="en-US" dirty="0"/>
              <a:t>aken target doesn’t usually change</a:t>
            </a:r>
          </a:p>
          <a:p>
            <a:r>
              <a:rPr lang="en-US" dirty="0"/>
              <a:t>Only need to predict taken-branch targets</a:t>
            </a:r>
          </a:p>
          <a:p>
            <a:r>
              <a:rPr lang="en-US" dirty="0"/>
              <a:t>Prediction is really just a “cache”</a:t>
            </a:r>
          </a:p>
          <a:p>
            <a:pPr lvl="1"/>
            <a:r>
              <a:rPr lang="en-US" i="1" u="sng" dirty="0"/>
              <a:t>Branch Target Buffer (BTB)</a:t>
            </a:r>
          </a:p>
        </p:txBody>
      </p:sp>
      <p:sp>
        <p:nvSpPr>
          <p:cNvPr id="142340" name="Rectangle 4"/>
          <p:cNvSpPr>
            <a:spLocks noChangeArrowheads="1"/>
          </p:cNvSpPr>
          <p:nvPr/>
        </p:nvSpPr>
        <p:spPr bwMode="auto">
          <a:xfrm>
            <a:off x="7690068" y="3872244"/>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42341" name="Oval 5"/>
          <p:cNvSpPr>
            <a:spLocks noChangeArrowheads="1"/>
          </p:cNvSpPr>
          <p:nvPr/>
        </p:nvSpPr>
        <p:spPr bwMode="auto">
          <a:xfrm>
            <a:off x="7156668" y="4786644"/>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dirty="0">
                <a:solidFill>
                  <a:srgbClr val="FFFFFF"/>
                </a:solidFill>
                <a:latin typeface="Gill Sans MT" pitchFamily="34" charset="0"/>
              </a:rPr>
              <a:t>+</a:t>
            </a:r>
          </a:p>
        </p:txBody>
      </p:sp>
      <p:sp>
        <p:nvSpPr>
          <p:cNvPr id="142342" name="Text Box 6"/>
          <p:cNvSpPr txBox="1">
            <a:spLocks noChangeArrowheads="1"/>
          </p:cNvSpPr>
          <p:nvPr/>
        </p:nvSpPr>
        <p:spPr bwMode="auto">
          <a:xfrm>
            <a:off x="6191468" y="5245432"/>
            <a:ext cx="966788"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42343" name="Freeform 7"/>
          <p:cNvSpPr>
            <a:spLocks/>
          </p:cNvSpPr>
          <p:nvPr/>
        </p:nvSpPr>
        <p:spPr bwMode="auto">
          <a:xfrm>
            <a:off x="6699468" y="4939044"/>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4" name="Freeform 8"/>
          <p:cNvSpPr>
            <a:spLocks/>
          </p:cNvSpPr>
          <p:nvPr/>
        </p:nvSpPr>
        <p:spPr bwMode="auto">
          <a:xfrm>
            <a:off x="7309068" y="5091444"/>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5" name="AutoShape 9"/>
          <p:cNvSpPr>
            <a:spLocks noChangeArrowheads="1"/>
          </p:cNvSpPr>
          <p:nvPr/>
        </p:nvSpPr>
        <p:spPr bwMode="auto">
          <a:xfrm flipV="1">
            <a:off x="7309068" y="3110244"/>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2346" name="Freeform 10"/>
          <p:cNvSpPr>
            <a:spLocks/>
          </p:cNvSpPr>
          <p:nvPr/>
        </p:nvSpPr>
        <p:spPr bwMode="auto">
          <a:xfrm>
            <a:off x="7309068" y="3338844"/>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7" name="Freeform 11"/>
          <p:cNvSpPr>
            <a:spLocks/>
          </p:cNvSpPr>
          <p:nvPr/>
        </p:nvSpPr>
        <p:spPr bwMode="auto">
          <a:xfrm>
            <a:off x="7842468" y="3338844"/>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8" name="Text Box 12"/>
          <p:cNvSpPr txBox="1">
            <a:spLocks noChangeArrowheads="1"/>
          </p:cNvSpPr>
          <p:nvPr/>
        </p:nvSpPr>
        <p:spPr bwMode="auto">
          <a:xfrm>
            <a:off x="8223468" y="5550232"/>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42349" name="Freeform 13"/>
          <p:cNvSpPr>
            <a:spLocks/>
          </p:cNvSpPr>
          <p:nvPr/>
        </p:nvSpPr>
        <p:spPr bwMode="auto">
          <a:xfrm>
            <a:off x="8071068" y="4634244"/>
            <a:ext cx="152400" cy="1066800"/>
          </a:xfrm>
          <a:custGeom>
            <a:avLst/>
            <a:gdLst/>
            <a:ahLst/>
            <a:cxnLst>
              <a:cxn ang="0">
                <a:pos x="96" y="672"/>
              </a:cxn>
              <a:cxn ang="0">
                <a:pos x="0" y="672"/>
              </a:cxn>
              <a:cxn ang="0">
                <a:pos x="0" y="0"/>
              </a:cxn>
            </a:cxnLst>
            <a:rect l="0" t="0" r="r" b="b"/>
            <a:pathLst>
              <a:path w="96" h="672">
                <a:moveTo>
                  <a:pt x="96"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407981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dirty="0"/>
              <a:t>Branch Target Buffer </a:t>
            </a:r>
            <a:r>
              <a:rPr lang="en-US" dirty="0">
                <a:latin typeface="Arial" charset="0"/>
              </a:rPr>
              <a:t>(</a:t>
            </a:r>
            <a:r>
              <a:rPr lang="en-US" dirty="0"/>
              <a:t>BTB</a:t>
            </a:r>
            <a:r>
              <a:rPr lang="en-US" dirty="0">
                <a:latin typeface="Arial" charset="0"/>
              </a:rPr>
              <a:t>)</a:t>
            </a:r>
          </a:p>
        </p:txBody>
      </p:sp>
      <p:sp>
        <p:nvSpPr>
          <p:cNvPr id="143382" name="Rectangle 22"/>
          <p:cNvSpPr>
            <a:spLocks noChangeArrowheads="1"/>
          </p:cNvSpPr>
          <p:nvPr/>
        </p:nvSpPr>
        <p:spPr bwMode="auto">
          <a:xfrm>
            <a:off x="3124200" y="2895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64" name="Rectangle 4"/>
          <p:cNvSpPr>
            <a:spLocks noChangeArrowheads="1"/>
          </p:cNvSpPr>
          <p:nvPr/>
        </p:nvSpPr>
        <p:spPr bwMode="auto">
          <a:xfrm>
            <a:off x="3113926" y="2286000"/>
            <a:ext cx="3505200" cy="1905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65" name="Rectangle 5"/>
          <p:cNvSpPr>
            <a:spLocks noChangeArrowheads="1"/>
          </p:cNvSpPr>
          <p:nvPr/>
        </p:nvSpPr>
        <p:spPr bwMode="auto">
          <a:xfrm>
            <a:off x="3113926" y="2895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3366" name="Rectangle 6"/>
          <p:cNvSpPr>
            <a:spLocks noChangeArrowheads="1"/>
          </p:cNvSpPr>
          <p:nvPr/>
        </p:nvSpPr>
        <p:spPr bwMode="auto">
          <a:xfrm>
            <a:off x="3266326" y="2895600"/>
            <a:ext cx="1676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a:solidFill>
                  <a:srgbClr val="000000"/>
                </a:solidFill>
                <a:latin typeface="Gill Sans MT" pitchFamily="34" charset="0"/>
              </a:rPr>
              <a:t>BIA</a:t>
            </a:r>
          </a:p>
        </p:txBody>
      </p:sp>
      <p:sp>
        <p:nvSpPr>
          <p:cNvPr id="143368" name="Rectangle 8"/>
          <p:cNvSpPr>
            <a:spLocks noChangeArrowheads="1"/>
          </p:cNvSpPr>
          <p:nvPr/>
        </p:nvSpPr>
        <p:spPr bwMode="auto">
          <a:xfrm>
            <a:off x="4942726" y="2895600"/>
            <a:ext cx="16764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a:solidFill>
                  <a:srgbClr val="000000"/>
                </a:solidFill>
                <a:latin typeface="Gill Sans MT" pitchFamily="34" charset="0"/>
              </a:rPr>
              <a:t>BTA</a:t>
            </a:r>
          </a:p>
        </p:txBody>
      </p:sp>
      <p:sp>
        <p:nvSpPr>
          <p:cNvPr id="143369" name="Text Box 9"/>
          <p:cNvSpPr txBox="1">
            <a:spLocks noChangeArrowheads="1"/>
          </p:cNvSpPr>
          <p:nvPr/>
        </p:nvSpPr>
        <p:spPr bwMode="auto">
          <a:xfrm>
            <a:off x="1050925" y="2247900"/>
            <a:ext cx="118013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 PC</a:t>
            </a:r>
          </a:p>
        </p:txBody>
      </p:sp>
      <p:sp>
        <p:nvSpPr>
          <p:cNvPr id="143370" name="Freeform 10"/>
          <p:cNvSpPr>
            <a:spLocks/>
          </p:cNvSpPr>
          <p:nvPr/>
        </p:nvSpPr>
        <p:spPr bwMode="auto">
          <a:xfrm>
            <a:off x="1676400" y="2590800"/>
            <a:ext cx="1447800" cy="457200"/>
          </a:xfrm>
          <a:custGeom>
            <a:avLst/>
            <a:gdLst/>
            <a:ahLst/>
            <a:cxnLst>
              <a:cxn ang="0">
                <a:pos x="0" y="0"/>
              </a:cxn>
              <a:cxn ang="0">
                <a:pos x="0" y="288"/>
              </a:cxn>
              <a:cxn ang="0">
                <a:pos x="912" y="288"/>
              </a:cxn>
            </a:cxnLst>
            <a:rect l="0" t="0" r="r" b="b"/>
            <a:pathLst>
              <a:path w="912" h="288">
                <a:moveTo>
                  <a:pt x="0" y="0"/>
                </a:moveTo>
                <a:lnTo>
                  <a:pt x="0" y="288"/>
                </a:lnTo>
                <a:lnTo>
                  <a:pt x="912"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5" name="Group 4"/>
          <p:cNvGrpSpPr/>
          <p:nvPr/>
        </p:nvGrpSpPr>
        <p:grpSpPr>
          <a:xfrm>
            <a:off x="5867400" y="3124200"/>
            <a:ext cx="2286000" cy="762000"/>
            <a:chOff x="5867400" y="3124200"/>
            <a:chExt cx="2286000" cy="762000"/>
          </a:xfrm>
        </p:grpSpPr>
        <p:sp>
          <p:nvSpPr>
            <p:cNvPr id="143375" name="AutoShape 15"/>
            <p:cNvSpPr>
              <a:spLocks noChangeArrowheads="1"/>
            </p:cNvSpPr>
            <p:nvPr/>
          </p:nvSpPr>
          <p:spPr bwMode="auto">
            <a:xfrm>
              <a:off x="6248400" y="3276600"/>
              <a:ext cx="19050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Branch Target</a:t>
              </a:r>
            </a:p>
            <a:p>
              <a:pPr algn="ctr" fontAlgn="base">
                <a:spcBef>
                  <a:spcPct val="0"/>
                </a:spcBef>
                <a:spcAft>
                  <a:spcPct val="0"/>
                </a:spcAft>
              </a:pPr>
              <a:r>
                <a:rPr lang="en-US" dirty="0">
                  <a:solidFill>
                    <a:srgbClr val="FFFFFF"/>
                  </a:solidFill>
                  <a:latin typeface="Gill Sans MT" pitchFamily="34" charset="0"/>
                </a:rPr>
                <a:t>Address</a:t>
              </a:r>
            </a:p>
          </p:txBody>
        </p:sp>
        <p:sp>
          <p:nvSpPr>
            <p:cNvPr id="143376" name="Line 16"/>
            <p:cNvSpPr>
              <a:spLocks noChangeShapeType="1"/>
            </p:cNvSpPr>
            <p:nvPr/>
          </p:nvSpPr>
          <p:spPr bwMode="auto">
            <a:xfrm flipH="1" flipV="1">
              <a:off x="5867400" y="3124200"/>
              <a:ext cx="381000" cy="4572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143377" name="Oval 17"/>
          <p:cNvSpPr>
            <a:spLocks noChangeArrowheads="1"/>
          </p:cNvSpPr>
          <p:nvPr/>
        </p:nvSpPr>
        <p:spPr bwMode="auto">
          <a:xfrm>
            <a:off x="3810000" y="48006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3378" name="Line 18"/>
          <p:cNvSpPr>
            <a:spLocks noChangeShapeType="1"/>
          </p:cNvSpPr>
          <p:nvPr/>
        </p:nvSpPr>
        <p:spPr bwMode="auto">
          <a:xfrm>
            <a:off x="3962400" y="3124200"/>
            <a:ext cx="0" cy="1676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79" name="Freeform 19"/>
          <p:cNvSpPr>
            <a:spLocks/>
          </p:cNvSpPr>
          <p:nvPr/>
        </p:nvSpPr>
        <p:spPr bwMode="auto">
          <a:xfrm>
            <a:off x="1676400" y="3048000"/>
            <a:ext cx="2133600" cy="1905000"/>
          </a:xfrm>
          <a:custGeom>
            <a:avLst/>
            <a:gdLst/>
            <a:ahLst/>
            <a:cxnLst>
              <a:cxn ang="0">
                <a:pos x="0" y="0"/>
              </a:cxn>
              <a:cxn ang="0">
                <a:pos x="0" y="1248"/>
              </a:cxn>
              <a:cxn ang="0">
                <a:pos x="1296" y="1248"/>
              </a:cxn>
            </a:cxnLst>
            <a:rect l="0" t="0" r="r" b="b"/>
            <a:pathLst>
              <a:path w="1296" h="1248">
                <a:moveTo>
                  <a:pt x="0" y="0"/>
                </a:moveTo>
                <a:lnTo>
                  <a:pt x="0" y="1248"/>
                </a:lnTo>
                <a:lnTo>
                  <a:pt x="1296" y="124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3" name="Group 2"/>
          <p:cNvGrpSpPr/>
          <p:nvPr/>
        </p:nvGrpSpPr>
        <p:grpSpPr>
          <a:xfrm>
            <a:off x="1752600" y="3124200"/>
            <a:ext cx="1447800" cy="1143000"/>
            <a:chOff x="1752600" y="3124200"/>
            <a:chExt cx="1447800" cy="1143000"/>
          </a:xfrm>
        </p:grpSpPr>
        <p:sp>
          <p:nvSpPr>
            <p:cNvPr id="143371" name="AutoShape 11"/>
            <p:cNvSpPr>
              <a:spLocks noChangeArrowheads="1"/>
            </p:cNvSpPr>
            <p:nvPr/>
          </p:nvSpPr>
          <p:spPr bwMode="auto">
            <a:xfrm>
              <a:off x="1752600" y="3657600"/>
              <a:ext cx="12954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Valid Bit</a:t>
              </a:r>
            </a:p>
          </p:txBody>
        </p:sp>
        <p:cxnSp>
          <p:nvCxnSpPr>
            <p:cNvPr id="143381" name="AutoShape 21"/>
            <p:cNvCxnSpPr>
              <a:cxnSpLocks noChangeShapeType="1"/>
              <a:stCxn id="143371" idx="0"/>
              <a:endCxn id="143382" idx="2"/>
            </p:cNvCxnSpPr>
            <p:nvPr/>
          </p:nvCxnSpPr>
          <p:spPr bwMode="auto">
            <a:xfrm flipV="1">
              <a:off x="2400300" y="3124200"/>
              <a:ext cx="800100" cy="533400"/>
            </a:xfrm>
            <a:prstGeom prst="straightConnector1">
              <a:avLst/>
            </a:prstGeom>
            <a:noFill/>
            <a:ln w="9525">
              <a:solidFill>
                <a:schemeClr val="tx1"/>
              </a:solidFill>
              <a:prstDash val="dash"/>
              <a:round/>
              <a:headEnd/>
              <a:tailEnd/>
            </a:ln>
            <a:effectLst/>
          </p:spPr>
        </p:cxnSp>
      </p:grpSp>
      <p:sp>
        <p:nvSpPr>
          <p:cNvPr id="143383" name="AutoShape 23"/>
          <p:cNvSpPr>
            <a:spLocks noChangeArrowheads="1"/>
          </p:cNvSpPr>
          <p:nvPr/>
        </p:nvSpPr>
        <p:spPr bwMode="auto">
          <a:xfrm rot="5400000">
            <a:off x="3771900" y="52197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84" name="Line 24"/>
          <p:cNvSpPr>
            <a:spLocks noChangeShapeType="1"/>
          </p:cNvSpPr>
          <p:nvPr/>
        </p:nvSpPr>
        <p:spPr bwMode="auto">
          <a:xfrm>
            <a:off x="3962400" y="51054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5" name="Freeform 25"/>
          <p:cNvSpPr>
            <a:spLocks/>
          </p:cNvSpPr>
          <p:nvPr/>
        </p:nvSpPr>
        <p:spPr bwMode="auto">
          <a:xfrm>
            <a:off x="3200400" y="3124200"/>
            <a:ext cx="609600" cy="21336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6" name="Freeform 26"/>
          <p:cNvSpPr>
            <a:spLocks/>
          </p:cNvSpPr>
          <p:nvPr/>
        </p:nvSpPr>
        <p:spPr bwMode="auto">
          <a:xfrm>
            <a:off x="3886200" y="5486400"/>
            <a:ext cx="533400" cy="152400"/>
          </a:xfrm>
          <a:custGeom>
            <a:avLst/>
            <a:gdLst/>
            <a:ahLst/>
            <a:cxnLst>
              <a:cxn ang="0">
                <a:pos x="0" y="0"/>
              </a:cxn>
              <a:cxn ang="0">
                <a:pos x="0" y="96"/>
              </a:cxn>
              <a:cxn ang="0">
                <a:pos x="336" y="96"/>
              </a:cxn>
            </a:cxnLst>
            <a:rect l="0" t="0" r="r" b="b"/>
            <a:pathLst>
              <a:path w="336" h="96">
                <a:moveTo>
                  <a:pt x="0" y="0"/>
                </a:moveTo>
                <a:lnTo>
                  <a:pt x="0" y="96"/>
                </a:lnTo>
                <a:lnTo>
                  <a:pt x="336" y="9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7" name="Text Box 27"/>
          <p:cNvSpPr txBox="1">
            <a:spLocks noChangeArrowheads="1"/>
          </p:cNvSpPr>
          <p:nvPr/>
        </p:nvSpPr>
        <p:spPr bwMode="auto">
          <a:xfrm>
            <a:off x="4403725" y="5448300"/>
            <a:ext cx="55816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Hit?</a:t>
            </a:r>
          </a:p>
        </p:txBody>
      </p:sp>
      <p:sp>
        <p:nvSpPr>
          <p:cNvPr id="143388" name="Freeform 28"/>
          <p:cNvSpPr>
            <a:spLocks/>
          </p:cNvSpPr>
          <p:nvPr/>
        </p:nvSpPr>
        <p:spPr bwMode="auto">
          <a:xfrm>
            <a:off x="5791200" y="3124200"/>
            <a:ext cx="609600" cy="1828800"/>
          </a:xfrm>
          <a:custGeom>
            <a:avLst/>
            <a:gdLst/>
            <a:ahLst/>
            <a:cxnLst>
              <a:cxn ang="0">
                <a:pos x="0" y="0"/>
              </a:cxn>
              <a:cxn ang="0">
                <a:pos x="0" y="1152"/>
              </a:cxn>
              <a:cxn ang="0">
                <a:pos x="384" y="1152"/>
              </a:cxn>
            </a:cxnLst>
            <a:rect l="0" t="0" r="r" b="b"/>
            <a:pathLst>
              <a:path w="384" h="1152">
                <a:moveTo>
                  <a:pt x="0" y="0"/>
                </a:moveTo>
                <a:lnTo>
                  <a:pt x="0" y="1152"/>
                </a:lnTo>
                <a:lnTo>
                  <a:pt x="384" y="1152"/>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4" name="Group 3"/>
          <p:cNvGrpSpPr/>
          <p:nvPr/>
        </p:nvGrpSpPr>
        <p:grpSpPr>
          <a:xfrm>
            <a:off x="4114800" y="1981200"/>
            <a:ext cx="2057400" cy="914400"/>
            <a:chOff x="4114800" y="1981200"/>
            <a:chExt cx="2057400" cy="914400"/>
          </a:xfrm>
        </p:grpSpPr>
        <p:sp>
          <p:nvSpPr>
            <p:cNvPr id="143374" name="Line 14"/>
            <p:cNvSpPr>
              <a:spLocks noChangeShapeType="1"/>
            </p:cNvSpPr>
            <p:nvPr/>
          </p:nvSpPr>
          <p:spPr bwMode="auto">
            <a:xfrm flipH="1">
              <a:off x="4114800" y="2590800"/>
              <a:ext cx="990600" cy="3048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73" name="AutoShape 13"/>
            <p:cNvSpPr>
              <a:spLocks noChangeArrowheads="1"/>
            </p:cNvSpPr>
            <p:nvPr/>
          </p:nvSpPr>
          <p:spPr bwMode="auto">
            <a:xfrm>
              <a:off x="4267200" y="1981200"/>
              <a:ext cx="19050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Branch Instruction</a:t>
              </a:r>
            </a:p>
            <a:p>
              <a:pPr algn="ctr" fontAlgn="base">
                <a:spcBef>
                  <a:spcPct val="0"/>
                </a:spcBef>
                <a:spcAft>
                  <a:spcPct val="0"/>
                </a:spcAft>
              </a:pPr>
              <a:r>
                <a:rPr lang="en-US" dirty="0">
                  <a:solidFill>
                    <a:srgbClr val="FFFFFF"/>
                  </a:solidFill>
                  <a:latin typeface="Gill Sans MT" pitchFamily="34" charset="0"/>
                </a:rPr>
                <a:t>Address (Tag)</a:t>
              </a:r>
            </a:p>
          </p:txBody>
        </p:sp>
      </p:grpSp>
      <p:sp>
        <p:nvSpPr>
          <p:cNvPr id="143389" name="Text Box 29"/>
          <p:cNvSpPr txBox="1">
            <a:spLocks noChangeArrowheads="1"/>
          </p:cNvSpPr>
          <p:nvPr/>
        </p:nvSpPr>
        <p:spPr bwMode="auto">
          <a:xfrm>
            <a:off x="6384925" y="4762500"/>
            <a:ext cx="158543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Next Fetch PC</a:t>
            </a:r>
          </a:p>
        </p:txBody>
      </p:sp>
    </p:spTree>
    <p:extLst>
      <p:ext uri="{BB962C8B-B14F-4D97-AF65-F5344CB8AC3E}">
        <p14:creationId xmlns:p14="http://schemas.microsoft.com/office/powerpoint/2010/main" val="10523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a:t>Set</a:t>
            </a:r>
            <a:r>
              <a:rPr lang="en-US">
                <a:latin typeface="Arial" charset="0"/>
              </a:rPr>
              <a:t>-</a:t>
            </a:r>
            <a:r>
              <a:rPr lang="en-US"/>
              <a:t>Associative BTB</a:t>
            </a:r>
          </a:p>
        </p:txBody>
      </p:sp>
      <p:sp>
        <p:nvSpPr>
          <p:cNvPr id="144464" name="Line 80"/>
          <p:cNvSpPr>
            <a:spLocks noChangeShapeType="1"/>
          </p:cNvSpPr>
          <p:nvPr/>
        </p:nvSpPr>
        <p:spPr bwMode="auto">
          <a:xfrm>
            <a:off x="5867400" y="4114800"/>
            <a:ext cx="4572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3" name="Line 79"/>
          <p:cNvSpPr>
            <a:spLocks noChangeShapeType="1"/>
          </p:cNvSpPr>
          <p:nvPr/>
        </p:nvSpPr>
        <p:spPr bwMode="auto">
          <a:xfrm>
            <a:off x="2438400" y="4114800"/>
            <a:ext cx="16764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88" name="Rectangle 4"/>
          <p:cNvSpPr>
            <a:spLocks noChangeArrowheads="1"/>
          </p:cNvSpPr>
          <p:nvPr/>
        </p:nvSpPr>
        <p:spPr bwMode="auto">
          <a:xfrm>
            <a:off x="20471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389" name="Rectangle 5"/>
          <p:cNvSpPr>
            <a:spLocks noChangeArrowheads="1"/>
          </p:cNvSpPr>
          <p:nvPr/>
        </p:nvSpPr>
        <p:spPr bwMode="auto">
          <a:xfrm>
            <a:off x="2047126" y="1905000"/>
            <a:ext cx="5562600" cy="1905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390" name="Rectangle 6"/>
          <p:cNvSpPr>
            <a:spLocks noChangeArrowheads="1"/>
          </p:cNvSpPr>
          <p:nvPr/>
        </p:nvSpPr>
        <p:spPr bwMode="auto">
          <a:xfrm>
            <a:off x="20471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391" name="Rectangle 7"/>
          <p:cNvSpPr>
            <a:spLocks noChangeArrowheads="1"/>
          </p:cNvSpPr>
          <p:nvPr/>
        </p:nvSpPr>
        <p:spPr bwMode="auto">
          <a:xfrm>
            <a:off x="21995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392" name="Rectangle 8"/>
          <p:cNvSpPr>
            <a:spLocks noChangeArrowheads="1"/>
          </p:cNvSpPr>
          <p:nvPr/>
        </p:nvSpPr>
        <p:spPr bwMode="auto">
          <a:xfrm>
            <a:off x="29615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393" name="Text Box 9"/>
          <p:cNvSpPr txBox="1">
            <a:spLocks noChangeArrowheads="1"/>
          </p:cNvSpPr>
          <p:nvPr/>
        </p:nvSpPr>
        <p:spPr bwMode="auto">
          <a:xfrm>
            <a:off x="686769" y="1830388"/>
            <a:ext cx="118013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Branch PC</a:t>
            </a:r>
          </a:p>
        </p:txBody>
      </p:sp>
      <p:sp>
        <p:nvSpPr>
          <p:cNvPr id="144394" name="Freeform 10"/>
          <p:cNvSpPr>
            <a:spLocks/>
          </p:cNvSpPr>
          <p:nvPr/>
        </p:nvSpPr>
        <p:spPr bwMode="auto">
          <a:xfrm>
            <a:off x="1295400" y="2209800"/>
            <a:ext cx="751726" cy="457200"/>
          </a:xfrm>
          <a:custGeom>
            <a:avLst/>
            <a:gdLst/>
            <a:ahLst/>
            <a:cxnLst>
              <a:cxn ang="0">
                <a:pos x="0" y="0"/>
              </a:cxn>
              <a:cxn ang="0">
                <a:pos x="0" y="288"/>
              </a:cxn>
              <a:cxn ang="0">
                <a:pos x="912" y="288"/>
              </a:cxn>
            </a:cxnLst>
            <a:rect l="0" t="0" r="r" b="b"/>
            <a:pathLst>
              <a:path w="912" h="288">
                <a:moveTo>
                  <a:pt x="0" y="0"/>
                </a:moveTo>
                <a:lnTo>
                  <a:pt x="0" y="288"/>
                </a:lnTo>
                <a:lnTo>
                  <a:pt x="912"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97" name="Oval 13"/>
          <p:cNvSpPr>
            <a:spLocks noChangeArrowheads="1"/>
          </p:cNvSpPr>
          <p:nvPr/>
        </p:nvSpPr>
        <p:spPr bwMode="auto">
          <a:xfrm>
            <a:off x="24384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398" name="Line 14"/>
          <p:cNvSpPr>
            <a:spLocks noChangeShapeType="1"/>
          </p:cNvSpPr>
          <p:nvPr/>
        </p:nvSpPr>
        <p:spPr bwMode="auto">
          <a:xfrm>
            <a:off x="25908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99" name="Freeform 15"/>
          <p:cNvSpPr>
            <a:spLocks/>
          </p:cNvSpPr>
          <p:nvPr/>
        </p:nvSpPr>
        <p:spPr bwMode="auto">
          <a:xfrm>
            <a:off x="1295400" y="2667000"/>
            <a:ext cx="1143000" cy="1447800"/>
          </a:xfrm>
          <a:custGeom>
            <a:avLst/>
            <a:gdLst/>
            <a:ahLst/>
            <a:cxnLst>
              <a:cxn ang="0">
                <a:pos x="0" y="0"/>
              </a:cxn>
              <a:cxn ang="0">
                <a:pos x="0" y="1248"/>
              </a:cxn>
              <a:cxn ang="0">
                <a:pos x="1296" y="1248"/>
              </a:cxn>
            </a:cxnLst>
            <a:rect l="0" t="0" r="r" b="b"/>
            <a:pathLst>
              <a:path w="1296" h="1248">
                <a:moveTo>
                  <a:pt x="0" y="0"/>
                </a:moveTo>
                <a:lnTo>
                  <a:pt x="0" y="1248"/>
                </a:lnTo>
                <a:lnTo>
                  <a:pt x="1296" y="124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02" name="AutoShape 18"/>
          <p:cNvSpPr>
            <a:spLocks noChangeArrowheads="1"/>
          </p:cNvSpPr>
          <p:nvPr/>
        </p:nvSpPr>
        <p:spPr bwMode="auto">
          <a:xfrm rot="5400000">
            <a:off x="24003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03" name="Line 19"/>
          <p:cNvSpPr>
            <a:spLocks noChangeShapeType="1"/>
          </p:cNvSpPr>
          <p:nvPr/>
        </p:nvSpPr>
        <p:spPr bwMode="auto">
          <a:xfrm>
            <a:off x="25908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04" name="Freeform 20"/>
          <p:cNvSpPr>
            <a:spLocks/>
          </p:cNvSpPr>
          <p:nvPr/>
        </p:nvSpPr>
        <p:spPr bwMode="auto">
          <a:xfrm>
            <a:off x="21336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32" name="Rectangle 48"/>
          <p:cNvSpPr>
            <a:spLocks noChangeArrowheads="1"/>
          </p:cNvSpPr>
          <p:nvPr/>
        </p:nvSpPr>
        <p:spPr bwMode="auto">
          <a:xfrm>
            <a:off x="37235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33" name="Rectangle 49"/>
          <p:cNvSpPr>
            <a:spLocks noChangeArrowheads="1"/>
          </p:cNvSpPr>
          <p:nvPr/>
        </p:nvSpPr>
        <p:spPr bwMode="auto">
          <a:xfrm>
            <a:off x="37235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434" name="Rectangle 50"/>
          <p:cNvSpPr>
            <a:spLocks noChangeArrowheads="1"/>
          </p:cNvSpPr>
          <p:nvPr/>
        </p:nvSpPr>
        <p:spPr bwMode="auto">
          <a:xfrm>
            <a:off x="38759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435" name="Rectangle 51"/>
          <p:cNvSpPr>
            <a:spLocks noChangeArrowheads="1"/>
          </p:cNvSpPr>
          <p:nvPr/>
        </p:nvSpPr>
        <p:spPr bwMode="auto">
          <a:xfrm>
            <a:off x="46379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436" name="Rectangle 52"/>
          <p:cNvSpPr>
            <a:spLocks noChangeArrowheads="1"/>
          </p:cNvSpPr>
          <p:nvPr/>
        </p:nvSpPr>
        <p:spPr bwMode="auto">
          <a:xfrm>
            <a:off x="59333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37" name="Rectangle 53"/>
          <p:cNvSpPr>
            <a:spLocks noChangeArrowheads="1"/>
          </p:cNvSpPr>
          <p:nvPr/>
        </p:nvSpPr>
        <p:spPr bwMode="auto">
          <a:xfrm>
            <a:off x="59333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438" name="Rectangle 54"/>
          <p:cNvSpPr>
            <a:spLocks noChangeArrowheads="1"/>
          </p:cNvSpPr>
          <p:nvPr/>
        </p:nvSpPr>
        <p:spPr bwMode="auto">
          <a:xfrm>
            <a:off x="60857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439" name="Rectangle 55"/>
          <p:cNvSpPr>
            <a:spLocks noChangeArrowheads="1"/>
          </p:cNvSpPr>
          <p:nvPr/>
        </p:nvSpPr>
        <p:spPr bwMode="auto">
          <a:xfrm>
            <a:off x="68477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440" name="Oval 56"/>
          <p:cNvSpPr>
            <a:spLocks noChangeArrowheads="1"/>
          </p:cNvSpPr>
          <p:nvPr/>
        </p:nvSpPr>
        <p:spPr bwMode="auto">
          <a:xfrm>
            <a:off x="54761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1" name="Oval 57"/>
          <p:cNvSpPr>
            <a:spLocks noChangeArrowheads="1"/>
          </p:cNvSpPr>
          <p:nvPr/>
        </p:nvSpPr>
        <p:spPr bwMode="auto">
          <a:xfrm>
            <a:off x="56285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2" name="Oval 58"/>
          <p:cNvSpPr>
            <a:spLocks noChangeArrowheads="1"/>
          </p:cNvSpPr>
          <p:nvPr/>
        </p:nvSpPr>
        <p:spPr bwMode="auto">
          <a:xfrm>
            <a:off x="57809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4" name="Line 60"/>
          <p:cNvSpPr>
            <a:spLocks noChangeShapeType="1"/>
          </p:cNvSpPr>
          <p:nvPr/>
        </p:nvSpPr>
        <p:spPr bwMode="auto">
          <a:xfrm>
            <a:off x="33528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6" name="Freeform 62"/>
          <p:cNvSpPr>
            <a:spLocks/>
          </p:cNvSpPr>
          <p:nvPr/>
        </p:nvSpPr>
        <p:spPr bwMode="auto">
          <a:xfrm>
            <a:off x="25146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3" name="AutoShape 59"/>
          <p:cNvSpPr>
            <a:spLocks noChangeArrowheads="1"/>
          </p:cNvSpPr>
          <p:nvPr/>
        </p:nvSpPr>
        <p:spPr bwMode="auto">
          <a:xfrm flipV="1">
            <a:off x="32004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7" name="Oval 63"/>
          <p:cNvSpPr>
            <a:spLocks noChangeArrowheads="1"/>
          </p:cNvSpPr>
          <p:nvPr/>
        </p:nvSpPr>
        <p:spPr bwMode="auto">
          <a:xfrm>
            <a:off x="41148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448" name="Line 64"/>
          <p:cNvSpPr>
            <a:spLocks noChangeShapeType="1"/>
          </p:cNvSpPr>
          <p:nvPr/>
        </p:nvSpPr>
        <p:spPr bwMode="auto">
          <a:xfrm>
            <a:off x="42672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9" name="AutoShape 65"/>
          <p:cNvSpPr>
            <a:spLocks noChangeArrowheads="1"/>
          </p:cNvSpPr>
          <p:nvPr/>
        </p:nvSpPr>
        <p:spPr bwMode="auto">
          <a:xfrm rot="5400000">
            <a:off x="40767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0" name="Line 66"/>
          <p:cNvSpPr>
            <a:spLocks noChangeShapeType="1"/>
          </p:cNvSpPr>
          <p:nvPr/>
        </p:nvSpPr>
        <p:spPr bwMode="auto">
          <a:xfrm>
            <a:off x="42672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1" name="Freeform 67"/>
          <p:cNvSpPr>
            <a:spLocks/>
          </p:cNvSpPr>
          <p:nvPr/>
        </p:nvSpPr>
        <p:spPr bwMode="auto">
          <a:xfrm>
            <a:off x="38100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2" name="Line 68"/>
          <p:cNvSpPr>
            <a:spLocks noChangeShapeType="1"/>
          </p:cNvSpPr>
          <p:nvPr/>
        </p:nvSpPr>
        <p:spPr bwMode="auto">
          <a:xfrm>
            <a:off x="50292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3" name="Freeform 69"/>
          <p:cNvSpPr>
            <a:spLocks/>
          </p:cNvSpPr>
          <p:nvPr/>
        </p:nvSpPr>
        <p:spPr bwMode="auto">
          <a:xfrm>
            <a:off x="41910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4" name="AutoShape 70"/>
          <p:cNvSpPr>
            <a:spLocks noChangeArrowheads="1"/>
          </p:cNvSpPr>
          <p:nvPr/>
        </p:nvSpPr>
        <p:spPr bwMode="auto">
          <a:xfrm flipV="1">
            <a:off x="48768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5" name="Oval 71"/>
          <p:cNvSpPr>
            <a:spLocks noChangeArrowheads="1"/>
          </p:cNvSpPr>
          <p:nvPr/>
        </p:nvSpPr>
        <p:spPr bwMode="auto">
          <a:xfrm>
            <a:off x="63246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456" name="Line 72"/>
          <p:cNvSpPr>
            <a:spLocks noChangeShapeType="1"/>
          </p:cNvSpPr>
          <p:nvPr/>
        </p:nvSpPr>
        <p:spPr bwMode="auto">
          <a:xfrm>
            <a:off x="64770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7" name="AutoShape 73"/>
          <p:cNvSpPr>
            <a:spLocks noChangeArrowheads="1"/>
          </p:cNvSpPr>
          <p:nvPr/>
        </p:nvSpPr>
        <p:spPr bwMode="auto">
          <a:xfrm rot="5400000">
            <a:off x="62865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8" name="Line 74"/>
          <p:cNvSpPr>
            <a:spLocks noChangeShapeType="1"/>
          </p:cNvSpPr>
          <p:nvPr/>
        </p:nvSpPr>
        <p:spPr bwMode="auto">
          <a:xfrm>
            <a:off x="64770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9" name="Freeform 75"/>
          <p:cNvSpPr>
            <a:spLocks/>
          </p:cNvSpPr>
          <p:nvPr/>
        </p:nvSpPr>
        <p:spPr bwMode="auto">
          <a:xfrm>
            <a:off x="60198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0" name="Line 76"/>
          <p:cNvSpPr>
            <a:spLocks noChangeShapeType="1"/>
          </p:cNvSpPr>
          <p:nvPr/>
        </p:nvSpPr>
        <p:spPr bwMode="auto">
          <a:xfrm>
            <a:off x="72390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1" name="Freeform 77"/>
          <p:cNvSpPr>
            <a:spLocks/>
          </p:cNvSpPr>
          <p:nvPr/>
        </p:nvSpPr>
        <p:spPr bwMode="auto">
          <a:xfrm>
            <a:off x="64008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2" name="AutoShape 78"/>
          <p:cNvSpPr>
            <a:spLocks noChangeArrowheads="1"/>
          </p:cNvSpPr>
          <p:nvPr/>
        </p:nvSpPr>
        <p:spPr bwMode="auto">
          <a:xfrm flipV="1">
            <a:off x="70866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65" name="Line 81"/>
          <p:cNvSpPr>
            <a:spLocks noChangeShapeType="1"/>
          </p:cNvSpPr>
          <p:nvPr/>
        </p:nvSpPr>
        <p:spPr bwMode="auto">
          <a:xfrm>
            <a:off x="4419600" y="4114800"/>
            <a:ext cx="990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6" name="Line 82"/>
          <p:cNvSpPr>
            <a:spLocks noChangeShapeType="1"/>
          </p:cNvSpPr>
          <p:nvPr/>
        </p:nvSpPr>
        <p:spPr bwMode="auto">
          <a:xfrm>
            <a:off x="5410200" y="4114800"/>
            <a:ext cx="457200" cy="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7" name="Freeform 83"/>
          <p:cNvSpPr>
            <a:spLocks/>
          </p:cNvSpPr>
          <p:nvPr/>
        </p:nvSpPr>
        <p:spPr bwMode="auto">
          <a:xfrm>
            <a:off x="3352800" y="5029200"/>
            <a:ext cx="2133600" cy="304800"/>
          </a:xfrm>
          <a:custGeom>
            <a:avLst/>
            <a:gdLst/>
            <a:ahLst/>
            <a:cxnLst>
              <a:cxn ang="0">
                <a:pos x="0" y="0"/>
              </a:cxn>
              <a:cxn ang="0">
                <a:pos x="0" y="192"/>
              </a:cxn>
              <a:cxn ang="0">
                <a:pos x="1344" y="192"/>
              </a:cxn>
            </a:cxnLst>
            <a:rect l="0" t="0" r="r" b="b"/>
            <a:pathLst>
              <a:path w="1344" h="192">
                <a:moveTo>
                  <a:pt x="0" y="0"/>
                </a:moveTo>
                <a:lnTo>
                  <a:pt x="0" y="192"/>
                </a:lnTo>
                <a:lnTo>
                  <a:pt x="1344" y="192"/>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8" name="Line 84"/>
          <p:cNvSpPr>
            <a:spLocks noChangeShapeType="1"/>
          </p:cNvSpPr>
          <p:nvPr/>
        </p:nvSpPr>
        <p:spPr bwMode="auto">
          <a:xfrm>
            <a:off x="5029200" y="5029200"/>
            <a:ext cx="0" cy="304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9" name="Line 85"/>
          <p:cNvSpPr>
            <a:spLocks noChangeShapeType="1"/>
          </p:cNvSpPr>
          <p:nvPr/>
        </p:nvSpPr>
        <p:spPr bwMode="auto">
          <a:xfrm>
            <a:off x="7239000" y="5029200"/>
            <a:ext cx="1588"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0" name="Line 86"/>
          <p:cNvSpPr>
            <a:spLocks noChangeShapeType="1"/>
          </p:cNvSpPr>
          <p:nvPr/>
        </p:nvSpPr>
        <p:spPr bwMode="auto">
          <a:xfrm>
            <a:off x="6019800" y="5334000"/>
            <a:ext cx="12192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1" name="Line 87"/>
          <p:cNvSpPr>
            <a:spLocks noChangeShapeType="1"/>
          </p:cNvSpPr>
          <p:nvPr/>
        </p:nvSpPr>
        <p:spPr bwMode="auto">
          <a:xfrm>
            <a:off x="5486400" y="5334000"/>
            <a:ext cx="533400" cy="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2" name="Text Box 88"/>
          <p:cNvSpPr txBox="1">
            <a:spLocks noChangeArrowheads="1"/>
          </p:cNvSpPr>
          <p:nvPr/>
        </p:nvSpPr>
        <p:spPr bwMode="auto">
          <a:xfrm>
            <a:off x="6705600" y="5448300"/>
            <a:ext cx="101181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Next PC</a:t>
            </a:r>
          </a:p>
        </p:txBody>
      </p:sp>
    </p:spTree>
    <p:extLst>
      <p:ext uri="{BB962C8B-B14F-4D97-AF65-F5344CB8AC3E}">
        <p14:creationId xmlns:p14="http://schemas.microsoft.com/office/powerpoint/2010/main" val="155964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r>
              <a:rPr lang="en-US" dirty="0"/>
              <a:t>Making BTBs Cheaper</a:t>
            </a:r>
          </a:p>
        </p:txBody>
      </p:sp>
      <p:sp>
        <p:nvSpPr>
          <p:cNvPr id="145411" name="Rectangle 3"/>
          <p:cNvSpPr>
            <a:spLocks noGrp="1" noChangeArrowheads="1"/>
          </p:cNvSpPr>
          <p:nvPr>
            <p:ph idx="1"/>
          </p:nvPr>
        </p:nvSpPr>
        <p:spPr/>
        <p:txBody>
          <a:bodyPr/>
          <a:lstStyle/>
          <a:p>
            <a:r>
              <a:rPr lang="en-US" dirty="0"/>
              <a:t>Branch prediction is permitted to be wrong</a:t>
            </a:r>
          </a:p>
          <a:p>
            <a:pPr lvl="1"/>
            <a:r>
              <a:rPr lang="en-US" dirty="0"/>
              <a:t>Processor must have ways to detect </a:t>
            </a:r>
            <a:r>
              <a:rPr lang="en-US" dirty="0" err="1"/>
              <a:t>mispredictions</a:t>
            </a:r>
            <a:endParaRPr lang="en-US" dirty="0"/>
          </a:p>
          <a:p>
            <a:pPr lvl="1"/>
            <a:r>
              <a:rPr lang="en-US" dirty="0"/>
              <a:t>Correctness of execution is always preserved</a:t>
            </a:r>
          </a:p>
          <a:p>
            <a:pPr lvl="1"/>
            <a:r>
              <a:rPr lang="en-US" dirty="0"/>
              <a:t>Performance may be affected</a:t>
            </a:r>
          </a:p>
        </p:txBody>
      </p:sp>
      <p:sp>
        <p:nvSpPr>
          <p:cNvPr id="7" name="TextBox 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Can tune BTB accuracy based on cost</a:t>
            </a:r>
          </a:p>
        </p:txBody>
      </p:sp>
    </p:spTree>
    <p:extLst>
      <p:ext uri="{BB962C8B-B14F-4D97-AF65-F5344CB8AC3E}">
        <p14:creationId xmlns:p14="http://schemas.microsoft.com/office/powerpoint/2010/main" val="28445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fontScale="90000"/>
          </a:bodyPr>
          <a:lstStyle/>
          <a:p>
            <a:r>
              <a:rPr lang="en-US" dirty="0"/>
              <a:t>BTB w/Partial Tags</a:t>
            </a:r>
          </a:p>
        </p:txBody>
      </p:sp>
      <p:sp>
        <p:nvSpPr>
          <p:cNvPr id="146436" name="Text Box 4"/>
          <p:cNvSpPr txBox="1">
            <a:spLocks noChangeArrowheads="1"/>
          </p:cNvSpPr>
          <p:nvPr/>
        </p:nvSpPr>
        <p:spPr bwMode="auto">
          <a:xfrm>
            <a:off x="845002" y="16668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000000"/>
                </a:solidFill>
                <a:latin typeface="Courier New" panose="02070309020205020404" pitchFamily="49" charset="0"/>
                <a:cs typeface="Courier New" panose="02070309020205020404" pitchFamily="49" charset="0"/>
              </a:rPr>
              <a:t>00000000cfff9810</a:t>
            </a:r>
          </a:p>
        </p:txBody>
      </p:sp>
      <p:sp>
        <p:nvSpPr>
          <p:cNvPr id="146437" name="Text Box 5"/>
          <p:cNvSpPr txBox="1">
            <a:spLocks noChangeArrowheads="1"/>
          </p:cNvSpPr>
          <p:nvPr/>
        </p:nvSpPr>
        <p:spPr bwMode="auto">
          <a:xfrm>
            <a:off x="845002" y="22002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00000000cfff9824</a:t>
            </a:r>
          </a:p>
        </p:txBody>
      </p:sp>
      <p:sp>
        <p:nvSpPr>
          <p:cNvPr id="146438" name="Text Box 6"/>
          <p:cNvSpPr txBox="1">
            <a:spLocks noChangeArrowheads="1"/>
          </p:cNvSpPr>
          <p:nvPr/>
        </p:nvSpPr>
        <p:spPr bwMode="auto">
          <a:xfrm>
            <a:off x="845002" y="28860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00000000cfff984c</a:t>
            </a:r>
          </a:p>
        </p:txBody>
      </p:sp>
      <p:sp>
        <p:nvSpPr>
          <p:cNvPr id="146439" name="Rectangle 7"/>
          <p:cNvSpPr>
            <a:spLocks noChangeArrowheads="1"/>
          </p:cNvSpPr>
          <p:nvPr/>
        </p:nvSpPr>
        <p:spPr bwMode="auto">
          <a:xfrm>
            <a:off x="4267200" y="1524000"/>
            <a:ext cx="33528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6440" name="Rectangle 8"/>
          <p:cNvSpPr>
            <a:spLocks noChangeArrowheads="1"/>
          </p:cNvSpPr>
          <p:nvPr/>
        </p:nvSpPr>
        <p:spPr bwMode="auto">
          <a:xfrm>
            <a:off x="4267200" y="16002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1" name="Rectangle 9"/>
          <p:cNvSpPr>
            <a:spLocks noChangeArrowheads="1"/>
          </p:cNvSpPr>
          <p:nvPr/>
        </p:nvSpPr>
        <p:spPr bwMode="auto">
          <a:xfrm>
            <a:off x="4409326" y="16002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00000000cfff981</a:t>
            </a:r>
          </a:p>
        </p:txBody>
      </p:sp>
      <p:sp>
        <p:nvSpPr>
          <p:cNvPr id="146442" name="Rectangle 10"/>
          <p:cNvSpPr>
            <a:spLocks noChangeArrowheads="1"/>
          </p:cNvSpPr>
          <p:nvPr/>
        </p:nvSpPr>
        <p:spPr bwMode="auto">
          <a:xfrm>
            <a:off x="6009526" y="16002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00000000cfff9704</a:t>
            </a:r>
          </a:p>
        </p:txBody>
      </p:sp>
      <p:sp>
        <p:nvSpPr>
          <p:cNvPr id="146443" name="Rectangle 11"/>
          <p:cNvSpPr>
            <a:spLocks noChangeArrowheads="1"/>
          </p:cNvSpPr>
          <p:nvPr/>
        </p:nvSpPr>
        <p:spPr bwMode="auto">
          <a:xfrm>
            <a:off x="4267200" y="20574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4" name="Rectangle 12"/>
          <p:cNvSpPr>
            <a:spLocks noChangeArrowheads="1"/>
          </p:cNvSpPr>
          <p:nvPr/>
        </p:nvSpPr>
        <p:spPr bwMode="auto">
          <a:xfrm>
            <a:off x="4409326" y="20574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00000000cfff982</a:t>
            </a:r>
          </a:p>
        </p:txBody>
      </p:sp>
      <p:sp>
        <p:nvSpPr>
          <p:cNvPr id="146445" name="Rectangle 13"/>
          <p:cNvSpPr>
            <a:spLocks noChangeArrowheads="1"/>
          </p:cNvSpPr>
          <p:nvPr/>
        </p:nvSpPr>
        <p:spPr bwMode="auto">
          <a:xfrm>
            <a:off x="6009526" y="20574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6446" name="Rectangle 14"/>
          <p:cNvSpPr>
            <a:spLocks noChangeArrowheads="1"/>
          </p:cNvSpPr>
          <p:nvPr/>
        </p:nvSpPr>
        <p:spPr bwMode="auto">
          <a:xfrm>
            <a:off x="4267200" y="26670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7" name="Rectangle 15"/>
          <p:cNvSpPr>
            <a:spLocks noChangeArrowheads="1"/>
          </p:cNvSpPr>
          <p:nvPr/>
        </p:nvSpPr>
        <p:spPr bwMode="auto">
          <a:xfrm>
            <a:off x="4409326" y="26670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00000000cfff984</a:t>
            </a:r>
          </a:p>
        </p:txBody>
      </p:sp>
      <p:sp>
        <p:nvSpPr>
          <p:cNvPr id="146448" name="Rectangle 16"/>
          <p:cNvSpPr>
            <a:spLocks noChangeArrowheads="1"/>
          </p:cNvSpPr>
          <p:nvPr/>
        </p:nvSpPr>
        <p:spPr bwMode="auto">
          <a:xfrm>
            <a:off x="6009526" y="26670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6449" name="AutoShape 17"/>
          <p:cNvCxnSpPr>
            <a:cxnSpLocks noChangeShapeType="1"/>
            <a:stCxn id="146436" idx="3"/>
            <a:endCxn id="146440" idx="1"/>
          </p:cNvCxnSpPr>
          <p:nvPr/>
        </p:nvCxnSpPr>
        <p:spPr bwMode="auto">
          <a:xfrm flipV="1">
            <a:off x="3491880" y="1714500"/>
            <a:ext cx="775320" cy="152430"/>
          </a:xfrm>
          <a:prstGeom prst="curvedConnector3">
            <a:avLst>
              <a:gd name="adj1" fmla="val 50000"/>
            </a:avLst>
          </a:prstGeom>
          <a:noFill/>
          <a:ln w="9525">
            <a:solidFill>
              <a:schemeClr val="tx1"/>
            </a:solidFill>
            <a:round/>
            <a:headEnd/>
            <a:tailEnd type="triangle" w="med" len="med"/>
          </a:ln>
          <a:effectLst/>
        </p:spPr>
      </p:cxnSp>
      <p:cxnSp>
        <p:nvCxnSpPr>
          <p:cNvPr id="146450" name="AutoShape 18"/>
          <p:cNvCxnSpPr>
            <a:cxnSpLocks noChangeShapeType="1"/>
            <a:stCxn id="146437" idx="3"/>
            <a:endCxn id="146443" idx="1"/>
          </p:cNvCxnSpPr>
          <p:nvPr/>
        </p:nvCxnSpPr>
        <p:spPr bwMode="auto">
          <a:xfrm flipV="1">
            <a:off x="3491880" y="2171700"/>
            <a:ext cx="775320" cy="228630"/>
          </a:xfrm>
          <a:prstGeom prst="curvedConnector3">
            <a:avLst>
              <a:gd name="adj1" fmla="val 50000"/>
            </a:avLst>
          </a:prstGeom>
          <a:noFill/>
          <a:ln w="9525">
            <a:solidFill>
              <a:schemeClr val="tx1"/>
            </a:solidFill>
            <a:round/>
            <a:headEnd/>
            <a:tailEnd type="triangle" w="med" len="med"/>
          </a:ln>
          <a:effectLst/>
        </p:spPr>
      </p:cxnSp>
      <p:cxnSp>
        <p:nvCxnSpPr>
          <p:cNvPr id="146451" name="AutoShape 19"/>
          <p:cNvCxnSpPr>
            <a:cxnSpLocks noChangeShapeType="1"/>
            <a:stCxn id="146438" idx="3"/>
            <a:endCxn id="146446" idx="1"/>
          </p:cNvCxnSpPr>
          <p:nvPr/>
        </p:nvCxnSpPr>
        <p:spPr bwMode="auto">
          <a:xfrm flipV="1">
            <a:off x="3491880" y="2781300"/>
            <a:ext cx="775320" cy="304830"/>
          </a:xfrm>
          <a:prstGeom prst="curvedConnector3">
            <a:avLst>
              <a:gd name="adj1" fmla="val 50000"/>
            </a:avLst>
          </a:prstGeom>
          <a:noFill/>
          <a:ln w="9525">
            <a:solidFill>
              <a:schemeClr val="tx1"/>
            </a:solidFill>
            <a:round/>
            <a:headEnd/>
            <a:tailEnd type="triangle" w="med" len="med"/>
          </a:ln>
          <a:effectLst/>
        </p:spPr>
      </p:cxnSp>
      <p:grpSp>
        <p:nvGrpSpPr>
          <p:cNvPr id="146471" name="Group 39"/>
          <p:cNvGrpSpPr>
            <a:grpSpLocks/>
          </p:cNvGrpSpPr>
          <p:nvPr/>
        </p:nvGrpSpPr>
        <p:grpSpPr bwMode="auto">
          <a:xfrm>
            <a:off x="1258890" y="3886200"/>
            <a:ext cx="5903915" cy="1762125"/>
            <a:chOff x="793" y="2448"/>
            <a:chExt cx="3719" cy="1110"/>
          </a:xfrm>
        </p:grpSpPr>
        <p:sp>
          <p:nvSpPr>
            <p:cNvPr id="146452" name="Text Box 20"/>
            <p:cNvSpPr txBox="1">
              <a:spLocks noChangeArrowheads="1"/>
            </p:cNvSpPr>
            <p:nvPr/>
          </p:nvSpPr>
          <p:spPr bwMode="auto">
            <a:xfrm>
              <a:off x="793" y="2538"/>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000000"/>
                  </a:solidFill>
                  <a:latin typeface="Courier New" panose="02070309020205020404" pitchFamily="49" charset="0"/>
                  <a:cs typeface="Courier New" panose="02070309020205020404" pitchFamily="49" charset="0"/>
                </a:rPr>
                <a:t>00000000cfff9810</a:t>
              </a:r>
            </a:p>
          </p:txBody>
        </p:sp>
        <p:sp>
          <p:nvSpPr>
            <p:cNvPr id="146453" name="Text Box 21"/>
            <p:cNvSpPr txBox="1">
              <a:spLocks noChangeArrowheads="1"/>
            </p:cNvSpPr>
            <p:nvPr/>
          </p:nvSpPr>
          <p:spPr bwMode="auto">
            <a:xfrm>
              <a:off x="793" y="2874"/>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00000000cfff9824</a:t>
              </a:r>
            </a:p>
          </p:txBody>
        </p:sp>
        <p:sp>
          <p:nvSpPr>
            <p:cNvPr id="146454" name="Text Box 22"/>
            <p:cNvSpPr txBox="1">
              <a:spLocks noChangeArrowheads="1"/>
            </p:cNvSpPr>
            <p:nvPr/>
          </p:nvSpPr>
          <p:spPr bwMode="auto">
            <a:xfrm>
              <a:off x="793" y="3306"/>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00000000cfff984c</a:t>
              </a:r>
            </a:p>
          </p:txBody>
        </p:sp>
        <p:sp>
          <p:nvSpPr>
            <p:cNvPr id="146455" name="Rectangle 23"/>
            <p:cNvSpPr>
              <a:spLocks noChangeArrowheads="1"/>
            </p:cNvSpPr>
            <p:nvPr/>
          </p:nvSpPr>
          <p:spPr bwMode="auto">
            <a:xfrm>
              <a:off x="3072" y="2448"/>
              <a:ext cx="1440" cy="96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6456" name="Rectangle 24"/>
            <p:cNvSpPr>
              <a:spLocks noChangeArrowheads="1"/>
            </p:cNvSpPr>
            <p:nvPr/>
          </p:nvSpPr>
          <p:spPr bwMode="auto">
            <a:xfrm>
              <a:off x="3072" y="2496"/>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57" name="Rectangle 25"/>
            <p:cNvSpPr>
              <a:spLocks noChangeArrowheads="1"/>
            </p:cNvSpPr>
            <p:nvPr/>
          </p:nvSpPr>
          <p:spPr bwMode="auto">
            <a:xfrm>
              <a:off x="3162" y="2496"/>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6458" name="Rectangle 26"/>
            <p:cNvSpPr>
              <a:spLocks noChangeArrowheads="1"/>
            </p:cNvSpPr>
            <p:nvPr/>
          </p:nvSpPr>
          <p:spPr bwMode="auto">
            <a:xfrm>
              <a:off x="3498" y="2496"/>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00000000cfff9704</a:t>
              </a:r>
            </a:p>
          </p:txBody>
        </p:sp>
        <p:sp>
          <p:nvSpPr>
            <p:cNvPr id="146459" name="Rectangle 27"/>
            <p:cNvSpPr>
              <a:spLocks noChangeArrowheads="1"/>
            </p:cNvSpPr>
            <p:nvPr/>
          </p:nvSpPr>
          <p:spPr bwMode="auto">
            <a:xfrm>
              <a:off x="3072" y="2784"/>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60" name="Rectangle 28"/>
            <p:cNvSpPr>
              <a:spLocks noChangeArrowheads="1"/>
            </p:cNvSpPr>
            <p:nvPr/>
          </p:nvSpPr>
          <p:spPr bwMode="auto">
            <a:xfrm>
              <a:off x="3162" y="2784"/>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6461" name="Rectangle 29"/>
            <p:cNvSpPr>
              <a:spLocks noChangeArrowheads="1"/>
            </p:cNvSpPr>
            <p:nvPr/>
          </p:nvSpPr>
          <p:spPr bwMode="auto">
            <a:xfrm>
              <a:off x="3498" y="2784"/>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6462" name="Rectangle 30"/>
            <p:cNvSpPr>
              <a:spLocks noChangeArrowheads="1"/>
            </p:cNvSpPr>
            <p:nvPr/>
          </p:nvSpPr>
          <p:spPr bwMode="auto">
            <a:xfrm>
              <a:off x="3072" y="3168"/>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63" name="Rectangle 31"/>
            <p:cNvSpPr>
              <a:spLocks noChangeArrowheads="1"/>
            </p:cNvSpPr>
            <p:nvPr/>
          </p:nvSpPr>
          <p:spPr bwMode="auto">
            <a:xfrm>
              <a:off x="3162" y="3168"/>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f984</a:t>
              </a:r>
            </a:p>
          </p:txBody>
        </p:sp>
        <p:sp>
          <p:nvSpPr>
            <p:cNvPr id="146464" name="Rectangle 32"/>
            <p:cNvSpPr>
              <a:spLocks noChangeArrowheads="1"/>
            </p:cNvSpPr>
            <p:nvPr/>
          </p:nvSpPr>
          <p:spPr bwMode="auto">
            <a:xfrm>
              <a:off x="3498" y="3168"/>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6465" name="AutoShape 33"/>
            <p:cNvCxnSpPr>
              <a:cxnSpLocks noChangeShapeType="1"/>
              <a:stCxn id="146452" idx="3"/>
              <a:endCxn id="146456" idx="1"/>
            </p:cNvCxnSpPr>
            <p:nvPr/>
          </p:nvCxnSpPr>
          <p:spPr bwMode="auto">
            <a:xfrm flipV="1">
              <a:off x="2460" y="2568"/>
              <a:ext cx="612" cy="96"/>
            </a:xfrm>
            <a:prstGeom prst="curvedConnector3">
              <a:avLst>
                <a:gd name="adj1" fmla="val 50000"/>
              </a:avLst>
            </a:prstGeom>
            <a:noFill/>
            <a:ln w="9525">
              <a:solidFill>
                <a:schemeClr val="tx1"/>
              </a:solidFill>
              <a:round/>
              <a:headEnd/>
              <a:tailEnd type="triangle" w="med" len="med"/>
            </a:ln>
            <a:effectLst/>
          </p:spPr>
        </p:cxnSp>
        <p:cxnSp>
          <p:nvCxnSpPr>
            <p:cNvPr id="146466" name="AutoShape 34"/>
            <p:cNvCxnSpPr>
              <a:cxnSpLocks noChangeShapeType="1"/>
              <a:stCxn id="146453" idx="3"/>
              <a:endCxn id="146459" idx="1"/>
            </p:cNvCxnSpPr>
            <p:nvPr/>
          </p:nvCxnSpPr>
          <p:spPr bwMode="auto">
            <a:xfrm flipV="1">
              <a:off x="2460" y="2856"/>
              <a:ext cx="612" cy="144"/>
            </a:xfrm>
            <a:prstGeom prst="curvedConnector3">
              <a:avLst>
                <a:gd name="adj1" fmla="val 50000"/>
              </a:avLst>
            </a:prstGeom>
            <a:noFill/>
            <a:ln w="9525">
              <a:solidFill>
                <a:schemeClr val="tx1"/>
              </a:solidFill>
              <a:round/>
              <a:headEnd/>
              <a:tailEnd type="triangle" w="med" len="med"/>
            </a:ln>
            <a:effectLst/>
          </p:spPr>
        </p:cxnSp>
        <p:cxnSp>
          <p:nvCxnSpPr>
            <p:cNvPr id="146467" name="AutoShape 35"/>
            <p:cNvCxnSpPr>
              <a:cxnSpLocks noChangeShapeType="1"/>
              <a:stCxn id="146454" idx="3"/>
              <a:endCxn id="146462" idx="1"/>
            </p:cNvCxnSpPr>
            <p:nvPr/>
          </p:nvCxnSpPr>
          <p:spPr bwMode="auto">
            <a:xfrm flipV="1">
              <a:off x="2460" y="3240"/>
              <a:ext cx="612" cy="192"/>
            </a:xfrm>
            <a:prstGeom prst="curvedConnector3">
              <a:avLst>
                <a:gd name="adj1" fmla="val 50000"/>
              </a:avLst>
            </a:prstGeom>
            <a:noFill/>
            <a:ln w="9525">
              <a:solidFill>
                <a:schemeClr val="tx1"/>
              </a:solidFill>
              <a:round/>
              <a:headEnd/>
              <a:tailEnd type="triangle" w="med" len="med"/>
            </a:ln>
            <a:effectLst/>
          </p:spPr>
        </p:cxnSp>
      </p:grpSp>
      <p:grpSp>
        <p:nvGrpSpPr>
          <p:cNvPr id="146470" name="Group 38"/>
          <p:cNvGrpSpPr>
            <a:grpSpLocks/>
          </p:cNvGrpSpPr>
          <p:nvPr/>
        </p:nvGrpSpPr>
        <p:grpSpPr bwMode="auto">
          <a:xfrm>
            <a:off x="1277939" y="3633788"/>
            <a:ext cx="3598864" cy="442912"/>
            <a:chOff x="805" y="2289"/>
            <a:chExt cx="2267" cy="279"/>
          </a:xfrm>
        </p:grpSpPr>
        <p:sp>
          <p:nvSpPr>
            <p:cNvPr id="146468" name="Text Box 36"/>
            <p:cNvSpPr txBox="1">
              <a:spLocks noChangeArrowheads="1"/>
            </p:cNvSpPr>
            <p:nvPr/>
          </p:nvSpPr>
          <p:spPr bwMode="auto">
            <a:xfrm>
              <a:off x="805" y="2289"/>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FF0000"/>
                  </a:solidFill>
                  <a:latin typeface="Courier New" panose="02070309020205020404" pitchFamily="49" charset="0"/>
                  <a:cs typeface="Courier New" panose="02070309020205020404" pitchFamily="49" charset="0"/>
                </a:rPr>
                <a:t>00001111beef9810</a:t>
              </a:r>
            </a:p>
          </p:txBody>
        </p:sp>
        <p:cxnSp>
          <p:nvCxnSpPr>
            <p:cNvPr id="146469" name="AutoShape 37"/>
            <p:cNvCxnSpPr>
              <a:cxnSpLocks noChangeShapeType="1"/>
              <a:stCxn id="146468" idx="3"/>
              <a:endCxn id="146456" idx="1"/>
            </p:cNvCxnSpPr>
            <p:nvPr/>
          </p:nvCxnSpPr>
          <p:spPr bwMode="auto">
            <a:xfrm>
              <a:off x="2472" y="2415"/>
              <a:ext cx="600" cy="153"/>
            </a:xfrm>
            <a:prstGeom prst="curvedConnector3">
              <a:avLst>
                <a:gd name="adj1" fmla="val 50000"/>
              </a:avLst>
            </a:prstGeom>
            <a:noFill/>
            <a:ln w="9525">
              <a:solidFill>
                <a:srgbClr val="FF0000"/>
              </a:solidFill>
              <a:round/>
              <a:headEnd/>
              <a:tailEnd type="triangle" w="med" len="med"/>
            </a:ln>
            <a:effectLst/>
          </p:spPr>
        </p:cxnSp>
      </p:grpSp>
      <p:sp>
        <p:nvSpPr>
          <p:cNvPr id="42" name="TextBox 4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Fewer bits to compare, but prediction may alias</a:t>
            </a:r>
          </a:p>
        </p:txBody>
      </p:sp>
    </p:spTree>
    <p:extLst>
      <p:ext uri="{BB962C8B-B14F-4D97-AF65-F5344CB8AC3E}">
        <p14:creationId xmlns:p14="http://schemas.microsoft.com/office/powerpoint/2010/main" val="1003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fontScale="90000"/>
          </a:bodyPr>
          <a:lstStyle/>
          <a:p>
            <a:r>
              <a:rPr lang="en-US" dirty="0"/>
              <a:t>BTB w/PC</a:t>
            </a:r>
            <a:r>
              <a:rPr lang="en-US" dirty="0">
                <a:latin typeface="Arial" charset="0"/>
              </a:rPr>
              <a:t>-</a:t>
            </a:r>
            <a:r>
              <a:rPr lang="en-US" dirty="0"/>
              <a:t>offset Encoding</a:t>
            </a:r>
          </a:p>
        </p:txBody>
      </p:sp>
      <p:sp>
        <p:nvSpPr>
          <p:cNvPr id="147501" name="Rectangle 45"/>
          <p:cNvSpPr>
            <a:spLocks noChangeArrowheads="1"/>
          </p:cNvSpPr>
          <p:nvPr/>
        </p:nvSpPr>
        <p:spPr bwMode="auto">
          <a:xfrm>
            <a:off x="5666793" y="5083175"/>
            <a:ext cx="609600" cy="3048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63" name="Text Box 7"/>
          <p:cNvSpPr txBox="1">
            <a:spLocks noChangeArrowheads="1"/>
          </p:cNvSpPr>
          <p:nvPr/>
        </p:nvSpPr>
        <p:spPr bwMode="auto">
          <a:xfrm>
            <a:off x="990600" y="2516188"/>
            <a:ext cx="18293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00000000cfff984c</a:t>
            </a:r>
          </a:p>
        </p:txBody>
      </p:sp>
      <p:sp>
        <p:nvSpPr>
          <p:cNvPr id="147464" name="Rectangle 8"/>
          <p:cNvSpPr>
            <a:spLocks noChangeArrowheads="1"/>
          </p:cNvSpPr>
          <p:nvPr/>
        </p:nvSpPr>
        <p:spPr bwMode="auto">
          <a:xfrm>
            <a:off x="3536950" y="1905000"/>
            <a:ext cx="22860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65" name="Rectangle 9"/>
          <p:cNvSpPr>
            <a:spLocks noChangeArrowheads="1"/>
          </p:cNvSpPr>
          <p:nvPr/>
        </p:nvSpPr>
        <p:spPr bwMode="auto">
          <a:xfrm>
            <a:off x="3539835" y="19812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7466" name="Rectangle 10"/>
          <p:cNvSpPr>
            <a:spLocks noChangeArrowheads="1"/>
          </p:cNvSpPr>
          <p:nvPr/>
        </p:nvSpPr>
        <p:spPr bwMode="auto">
          <a:xfrm>
            <a:off x="3679076" y="19812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7467" name="Rectangle 11"/>
          <p:cNvSpPr>
            <a:spLocks noChangeArrowheads="1"/>
          </p:cNvSpPr>
          <p:nvPr/>
        </p:nvSpPr>
        <p:spPr bwMode="auto">
          <a:xfrm>
            <a:off x="4212476" y="19812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00000000cfff9704</a:t>
            </a:r>
          </a:p>
        </p:txBody>
      </p:sp>
      <p:sp>
        <p:nvSpPr>
          <p:cNvPr id="147468" name="Rectangle 12"/>
          <p:cNvSpPr>
            <a:spLocks noChangeArrowheads="1"/>
          </p:cNvSpPr>
          <p:nvPr/>
        </p:nvSpPr>
        <p:spPr bwMode="auto">
          <a:xfrm>
            <a:off x="3539835" y="24384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69" name="Rectangle 13"/>
          <p:cNvSpPr>
            <a:spLocks noChangeArrowheads="1"/>
          </p:cNvSpPr>
          <p:nvPr/>
        </p:nvSpPr>
        <p:spPr bwMode="auto">
          <a:xfrm>
            <a:off x="3679076" y="24384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7470" name="Rectangle 14"/>
          <p:cNvSpPr>
            <a:spLocks noChangeArrowheads="1"/>
          </p:cNvSpPr>
          <p:nvPr/>
        </p:nvSpPr>
        <p:spPr bwMode="auto">
          <a:xfrm>
            <a:off x="4212476" y="24384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7471" name="Rectangle 15"/>
          <p:cNvSpPr>
            <a:spLocks noChangeArrowheads="1"/>
          </p:cNvSpPr>
          <p:nvPr/>
        </p:nvSpPr>
        <p:spPr bwMode="auto">
          <a:xfrm>
            <a:off x="3539835" y="30480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72" name="Rectangle 16"/>
          <p:cNvSpPr>
            <a:spLocks noChangeArrowheads="1"/>
          </p:cNvSpPr>
          <p:nvPr/>
        </p:nvSpPr>
        <p:spPr bwMode="auto">
          <a:xfrm>
            <a:off x="3679076" y="30480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f984</a:t>
            </a:r>
          </a:p>
        </p:txBody>
      </p:sp>
      <p:sp>
        <p:nvSpPr>
          <p:cNvPr id="147473" name="Rectangle 17"/>
          <p:cNvSpPr>
            <a:spLocks noChangeArrowheads="1"/>
          </p:cNvSpPr>
          <p:nvPr/>
        </p:nvSpPr>
        <p:spPr bwMode="auto">
          <a:xfrm>
            <a:off x="4212476" y="30480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7476" name="AutoShape 20"/>
          <p:cNvCxnSpPr>
            <a:cxnSpLocks noChangeShapeType="1"/>
            <a:stCxn id="147463" idx="3"/>
            <a:endCxn id="147471" idx="1"/>
          </p:cNvCxnSpPr>
          <p:nvPr/>
        </p:nvCxnSpPr>
        <p:spPr bwMode="auto">
          <a:xfrm>
            <a:off x="2819947" y="2700854"/>
            <a:ext cx="719888" cy="461446"/>
          </a:xfrm>
          <a:prstGeom prst="curvedConnector3">
            <a:avLst>
              <a:gd name="adj1" fmla="val 50000"/>
            </a:avLst>
          </a:prstGeom>
          <a:noFill/>
          <a:ln w="9525">
            <a:solidFill>
              <a:schemeClr val="tx1"/>
            </a:solidFill>
            <a:round/>
            <a:headEnd/>
            <a:tailEnd type="triangle" w="med" len="med"/>
          </a:ln>
          <a:effectLst/>
        </p:spPr>
      </p:cxnSp>
      <p:sp>
        <p:nvSpPr>
          <p:cNvPr id="147483" name="Text Box 27"/>
          <p:cNvSpPr txBox="1">
            <a:spLocks noChangeArrowheads="1"/>
          </p:cNvSpPr>
          <p:nvPr/>
        </p:nvSpPr>
        <p:spPr bwMode="auto">
          <a:xfrm>
            <a:off x="3276600" y="3941763"/>
            <a:ext cx="18293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00000000cfff984c</a:t>
            </a:r>
          </a:p>
        </p:txBody>
      </p:sp>
      <p:sp>
        <p:nvSpPr>
          <p:cNvPr id="147484" name="Rectangle 28"/>
          <p:cNvSpPr>
            <a:spLocks noChangeArrowheads="1"/>
          </p:cNvSpPr>
          <p:nvPr/>
        </p:nvSpPr>
        <p:spPr bwMode="auto">
          <a:xfrm>
            <a:off x="6553200" y="3276600"/>
            <a:ext cx="126365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85" name="Rectangle 29"/>
          <p:cNvSpPr>
            <a:spLocks noChangeArrowheads="1"/>
          </p:cNvSpPr>
          <p:nvPr/>
        </p:nvSpPr>
        <p:spPr bwMode="auto">
          <a:xfrm>
            <a:off x="6553200" y="34067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7486" name="Rectangle 30"/>
          <p:cNvSpPr>
            <a:spLocks noChangeArrowheads="1"/>
          </p:cNvSpPr>
          <p:nvPr/>
        </p:nvSpPr>
        <p:spPr bwMode="auto">
          <a:xfrm>
            <a:off x="6691972" y="34067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7487" name="Rectangle 31"/>
          <p:cNvSpPr>
            <a:spLocks noChangeArrowheads="1"/>
          </p:cNvSpPr>
          <p:nvPr/>
        </p:nvSpPr>
        <p:spPr bwMode="auto">
          <a:xfrm>
            <a:off x="7225372" y="34067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ff9704</a:t>
            </a:r>
          </a:p>
        </p:txBody>
      </p:sp>
      <p:sp>
        <p:nvSpPr>
          <p:cNvPr id="147488" name="Rectangle 32"/>
          <p:cNvSpPr>
            <a:spLocks noChangeArrowheads="1"/>
          </p:cNvSpPr>
          <p:nvPr/>
        </p:nvSpPr>
        <p:spPr bwMode="auto">
          <a:xfrm>
            <a:off x="6553200" y="38639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89" name="Rectangle 33"/>
          <p:cNvSpPr>
            <a:spLocks noChangeArrowheads="1"/>
          </p:cNvSpPr>
          <p:nvPr/>
        </p:nvSpPr>
        <p:spPr bwMode="auto">
          <a:xfrm>
            <a:off x="6691972" y="38639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7490" name="Rectangle 34"/>
          <p:cNvSpPr>
            <a:spLocks noChangeArrowheads="1"/>
          </p:cNvSpPr>
          <p:nvPr/>
        </p:nvSpPr>
        <p:spPr bwMode="auto">
          <a:xfrm>
            <a:off x="7225372" y="38639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ff9830</a:t>
            </a:r>
          </a:p>
        </p:txBody>
      </p:sp>
      <p:sp>
        <p:nvSpPr>
          <p:cNvPr id="147491" name="Rectangle 35"/>
          <p:cNvSpPr>
            <a:spLocks noChangeArrowheads="1"/>
          </p:cNvSpPr>
          <p:nvPr/>
        </p:nvSpPr>
        <p:spPr bwMode="auto">
          <a:xfrm>
            <a:off x="6553200" y="44735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92" name="Rectangle 36"/>
          <p:cNvSpPr>
            <a:spLocks noChangeArrowheads="1"/>
          </p:cNvSpPr>
          <p:nvPr/>
        </p:nvSpPr>
        <p:spPr bwMode="auto">
          <a:xfrm>
            <a:off x="6691972" y="44735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f984</a:t>
            </a:r>
          </a:p>
        </p:txBody>
      </p:sp>
      <p:sp>
        <p:nvSpPr>
          <p:cNvPr id="147493" name="Rectangle 37"/>
          <p:cNvSpPr>
            <a:spLocks noChangeArrowheads="1"/>
          </p:cNvSpPr>
          <p:nvPr/>
        </p:nvSpPr>
        <p:spPr bwMode="auto">
          <a:xfrm>
            <a:off x="7225372" y="44735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ff9900</a:t>
            </a:r>
          </a:p>
        </p:txBody>
      </p:sp>
      <p:cxnSp>
        <p:nvCxnSpPr>
          <p:cNvPr id="147496" name="AutoShape 40"/>
          <p:cNvCxnSpPr>
            <a:cxnSpLocks noChangeShapeType="1"/>
            <a:stCxn id="147483" idx="3"/>
            <a:endCxn id="147491" idx="1"/>
          </p:cNvCxnSpPr>
          <p:nvPr/>
        </p:nvCxnSpPr>
        <p:spPr bwMode="auto">
          <a:xfrm>
            <a:off x="5105947" y="4126429"/>
            <a:ext cx="1447253" cy="461446"/>
          </a:xfrm>
          <a:prstGeom prst="curvedConnector3">
            <a:avLst>
              <a:gd name="adj1" fmla="val 50000"/>
            </a:avLst>
          </a:prstGeom>
          <a:noFill/>
          <a:ln w="9525">
            <a:solidFill>
              <a:schemeClr val="tx1"/>
            </a:solidFill>
            <a:round/>
            <a:headEnd/>
            <a:tailEnd type="triangle" w="med" len="med"/>
          </a:ln>
          <a:effectLst/>
        </p:spPr>
      </p:cxnSp>
      <p:sp>
        <p:nvSpPr>
          <p:cNvPr id="147498" name="Text Box 42"/>
          <p:cNvSpPr txBox="1">
            <a:spLocks noChangeArrowheads="1"/>
          </p:cNvSpPr>
          <p:nvPr/>
        </p:nvSpPr>
        <p:spPr bwMode="auto">
          <a:xfrm>
            <a:off x="4441825" y="5045075"/>
            <a:ext cx="190789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00000000cf ff9900</a:t>
            </a:r>
          </a:p>
        </p:txBody>
      </p:sp>
      <p:sp>
        <p:nvSpPr>
          <p:cNvPr id="147499" name="Line 43"/>
          <p:cNvSpPr>
            <a:spLocks noChangeShapeType="1"/>
          </p:cNvSpPr>
          <p:nvPr/>
        </p:nvSpPr>
        <p:spPr bwMode="auto">
          <a:xfrm>
            <a:off x="4495800" y="5105400"/>
            <a:ext cx="1117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7500" name="Line 44"/>
          <p:cNvSpPr>
            <a:spLocks noChangeShapeType="1"/>
          </p:cNvSpPr>
          <p:nvPr/>
        </p:nvSpPr>
        <p:spPr bwMode="auto">
          <a:xfrm>
            <a:off x="3962400" y="4321175"/>
            <a:ext cx="1066800" cy="708025"/>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47502" name="AutoShape 46"/>
          <p:cNvCxnSpPr>
            <a:cxnSpLocks noChangeShapeType="1"/>
            <a:stCxn id="147493" idx="2"/>
            <a:endCxn id="147501" idx="3"/>
          </p:cNvCxnSpPr>
          <p:nvPr/>
        </p:nvCxnSpPr>
        <p:spPr bwMode="auto">
          <a:xfrm rot="5400000">
            <a:off x="6628645" y="4349923"/>
            <a:ext cx="533400" cy="1237904"/>
          </a:xfrm>
          <a:prstGeom prst="curvedConnector2">
            <a:avLst/>
          </a:prstGeom>
          <a:noFill/>
          <a:ln w="9525">
            <a:solidFill>
              <a:schemeClr val="tx1"/>
            </a:solidFill>
            <a:round/>
            <a:headEnd/>
            <a:tailEnd type="triangle" w="med" len="med"/>
          </a:ln>
          <a:effectLst/>
        </p:spPr>
      </p:cxnSp>
      <p:cxnSp>
        <p:nvCxnSpPr>
          <p:cNvPr id="37" name="Straight Connector 36"/>
          <p:cNvCxnSpPr/>
          <p:nvPr/>
        </p:nvCxnSpPr>
        <p:spPr>
          <a:xfrm>
            <a:off x="3373581" y="4251758"/>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If target too far or PC rolls over, will </a:t>
            </a:r>
            <a:r>
              <a:rPr lang="en-US" sz="3200" dirty="0" err="1">
                <a:solidFill>
                  <a:schemeClr val="bg1"/>
                </a:solidFill>
              </a:rPr>
              <a:t>mispredict</a:t>
            </a:r>
            <a:endParaRPr lang="en-US" sz="3200" dirty="0">
              <a:solidFill>
                <a:schemeClr val="bg1"/>
              </a:solidFill>
            </a:endParaRPr>
          </a:p>
        </p:txBody>
      </p:sp>
    </p:spTree>
    <p:extLst>
      <p:ext uri="{BB962C8B-B14F-4D97-AF65-F5344CB8AC3E}">
        <p14:creationId xmlns:p14="http://schemas.microsoft.com/office/powerpoint/2010/main" val="31945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a:t>BTB Miss?</a:t>
            </a:r>
          </a:p>
        </p:txBody>
      </p:sp>
      <p:sp>
        <p:nvSpPr>
          <p:cNvPr id="148483" name="Rectangle 3"/>
          <p:cNvSpPr>
            <a:spLocks noGrp="1" noChangeArrowheads="1"/>
          </p:cNvSpPr>
          <p:nvPr>
            <p:ph idx="1"/>
          </p:nvPr>
        </p:nvSpPr>
        <p:spPr/>
        <p:txBody>
          <a:bodyPr/>
          <a:lstStyle/>
          <a:p>
            <a:r>
              <a:rPr lang="en-US" dirty="0" err="1"/>
              <a:t>Dir-Pred</a:t>
            </a:r>
            <a:r>
              <a:rPr lang="en-US" dirty="0"/>
              <a:t> says “taken”</a:t>
            </a:r>
          </a:p>
          <a:p>
            <a:r>
              <a:rPr lang="en-US" dirty="0"/>
              <a:t>Target-</a:t>
            </a:r>
            <a:r>
              <a:rPr lang="en-US" dirty="0" err="1"/>
              <a:t>Pred</a:t>
            </a:r>
            <a:r>
              <a:rPr lang="en-US" dirty="0"/>
              <a:t> (BTB) misses</a:t>
            </a:r>
          </a:p>
          <a:p>
            <a:pPr lvl="1"/>
            <a:r>
              <a:rPr lang="en-US" dirty="0"/>
              <a:t>Could default to fall-through PC (as if </a:t>
            </a:r>
            <a:r>
              <a:rPr lang="en-US" dirty="0" err="1"/>
              <a:t>Dir-Pred</a:t>
            </a:r>
            <a:r>
              <a:rPr lang="en-US" dirty="0"/>
              <a:t> said N-t)</a:t>
            </a:r>
          </a:p>
          <a:p>
            <a:pPr lvl="2"/>
            <a:r>
              <a:rPr lang="en-US" dirty="0"/>
              <a:t>But we know that’s likely to be wrong!</a:t>
            </a:r>
          </a:p>
          <a:p>
            <a:r>
              <a:rPr lang="en-US" dirty="0"/>
              <a:t>Stall fetch until target known … when’s that?</a:t>
            </a:r>
          </a:p>
          <a:p>
            <a:pPr lvl="1"/>
            <a:r>
              <a:rPr lang="en-US" dirty="0"/>
              <a:t>PC-relative: after decode, we can compute target</a:t>
            </a:r>
          </a:p>
          <a:p>
            <a:pPr lvl="1"/>
            <a:r>
              <a:rPr lang="en-US" dirty="0"/>
              <a:t>Indirect: must wait until register read/exec</a:t>
            </a:r>
          </a:p>
        </p:txBody>
      </p:sp>
    </p:spTree>
    <p:extLst>
      <p:ext uri="{BB962C8B-B14F-4D97-AF65-F5344CB8AC3E}">
        <p14:creationId xmlns:p14="http://schemas.microsoft.com/office/powerpoint/2010/main" val="259086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a:t>Subroutine Calls</a:t>
            </a:r>
          </a:p>
        </p:txBody>
      </p:sp>
      <p:sp>
        <p:nvSpPr>
          <p:cNvPr id="154628" name="Text Box 4"/>
          <p:cNvSpPr txBox="1">
            <a:spLocks noChangeArrowheads="1"/>
          </p:cNvSpPr>
          <p:nvPr/>
        </p:nvSpPr>
        <p:spPr bwMode="auto">
          <a:xfrm>
            <a:off x="743327" y="2895600"/>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54629" name="Text Box 5"/>
          <p:cNvSpPr txBox="1">
            <a:spLocks noChangeArrowheads="1"/>
          </p:cNvSpPr>
          <p:nvPr/>
        </p:nvSpPr>
        <p:spPr bwMode="auto">
          <a:xfrm>
            <a:off x="743327" y="3657600"/>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B: 0xFD08: CALL printf</a:t>
            </a:r>
          </a:p>
        </p:txBody>
      </p:sp>
      <p:sp>
        <p:nvSpPr>
          <p:cNvPr id="154630" name="Text Box 6"/>
          <p:cNvSpPr txBox="1">
            <a:spLocks noChangeArrowheads="1"/>
          </p:cNvSpPr>
          <p:nvPr/>
        </p:nvSpPr>
        <p:spPr bwMode="auto">
          <a:xfrm>
            <a:off x="743327" y="45100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C: 0xFFB0: CALL printf</a:t>
            </a:r>
          </a:p>
        </p:txBody>
      </p:sp>
      <p:sp>
        <p:nvSpPr>
          <p:cNvPr id="154631" name="Text Box 7"/>
          <p:cNvSpPr txBox="1">
            <a:spLocks noChangeArrowheads="1"/>
          </p:cNvSpPr>
          <p:nvPr/>
        </p:nvSpPr>
        <p:spPr bwMode="auto">
          <a:xfrm>
            <a:off x="743327" y="1752600"/>
            <a:ext cx="404469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P: 0x1000: (start of printf)</a:t>
            </a:r>
          </a:p>
        </p:txBody>
      </p:sp>
      <p:sp>
        <p:nvSpPr>
          <p:cNvPr id="154632" name="Rectangle 8"/>
          <p:cNvSpPr>
            <a:spLocks noChangeArrowheads="1"/>
          </p:cNvSpPr>
          <p:nvPr/>
        </p:nvSpPr>
        <p:spPr bwMode="auto">
          <a:xfrm>
            <a:off x="5018087" y="2513013"/>
            <a:ext cx="1600200" cy="1981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dirty="0">
              <a:solidFill>
                <a:srgbClr val="000000"/>
              </a:solidFill>
              <a:latin typeface="Gill Sans MT" pitchFamily="34" charset="0"/>
            </a:endParaRPr>
          </a:p>
        </p:txBody>
      </p:sp>
      <p:sp>
        <p:nvSpPr>
          <p:cNvPr id="154633" name="Rectangle 9"/>
          <p:cNvSpPr>
            <a:spLocks noChangeArrowheads="1"/>
          </p:cNvSpPr>
          <p:nvPr/>
        </p:nvSpPr>
        <p:spPr bwMode="auto">
          <a:xfrm>
            <a:off x="5780926" y="32750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34" name="Rectangle 10"/>
          <p:cNvSpPr>
            <a:spLocks noChangeArrowheads="1"/>
          </p:cNvSpPr>
          <p:nvPr/>
        </p:nvSpPr>
        <p:spPr bwMode="auto">
          <a:xfrm>
            <a:off x="5247526" y="32750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FC3</a:t>
            </a:r>
          </a:p>
        </p:txBody>
      </p:sp>
      <p:sp>
        <p:nvSpPr>
          <p:cNvPr id="154635" name="Rectangle 11"/>
          <p:cNvSpPr>
            <a:spLocks noChangeArrowheads="1"/>
          </p:cNvSpPr>
          <p:nvPr/>
        </p:nvSpPr>
        <p:spPr bwMode="auto">
          <a:xfrm>
            <a:off x="5018926" y="32750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54636" name="Rectangle 12"/>
          <p:cNvSpPr>
            <a:spLocks noChangeArrowheads="1"/>
          </p:cNvSpPr>
          <p:nvPr/>
        </p:nvSpPr>
        <p:spPr bwMode="auto">
          <a:xfrm>
            <a:off x="5780926" y="38084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37" name="Rectangle 13"/>
          <p:cNvSpPr>
            <a:spLocks noChangeArrowheads="1"/>
          </p:cNvSpPr>
          <p:nvPr/>
        </p:nvSpPr>
        <p:spPr bwMode="auto">
          <a:xfrm>
            <a:off x="5247526" y="38084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FD0</a:t>
            </a:r>
          </a:p>
        </p:txBody>
      </p:sp>
      <p:sp>
        <p:nvSpPr>
          <p:cNvPr id="154638" name="Rectangle 14"/>
          <p:cNvSpPr>
            <a:spLocks noChangeArrowheads="1"/>
          </p:cNvSpPr>
          <p:nvPr/>
        </p:nvSpPr>
        <p:spPr bwMode="auto">
          <a:xfrm>
            <a:off x="5018926" y="3808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54639" name="Rectangle 15"/>
          <p:cNvSpPr>
            <a:spLocks noChangeArrowheads="1"/>
          </p:cNvSpPr>
          <p:nvPr/>
        </p:nvSpPr>
        <p:spPr bwMode="auto">
          <a:xfrm>
            <a:off x="5780926" y="25892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40" name="Rectangle 16"/>
          <p:cNvSpPr>
            <a:spLocks noChangeArrowheads="1"/>
          </p:cNvSpPr>
          <p:nvPr/>
        </p:nvSpPr>
        <p:spPr bwMode="auto">
          <a:xfrm>
            <a:off x="5247526" y="25892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FFB</a:t>
            </a:r>
          </a:p>
        </p:txBody>
      </p:sp>
      <p:sp>
        <p:nvSpPr>
          <p:cNvPr id="154641" name="Rectangle 17"/>
          <p:cNvSpPr>
            <a:spLocks noChangeArrowheads="1"/>
          </p:cNvSpPr>
          <p:nvPr/>
        </p:nvSpPr>
        <p:spPr bwMode="auto">
          <a:xfrm>
            <a:off x="5018926" y="25892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dirty="0">
                <a:solidFill>
                  <a:srgbClr val="000000"/>
                </a:solidFill>
                <a:latin typeface="Gill Sans MT" pitchFamily="34" charset="0"/>
              </a:rPr>
              <a:t>1</a:t>
            </a:r>
          </a:p>
        </p:txBody>
      </p:sp>
      <p:cxnSp>
        <p:nvCxnSpPr>
          <p:cNvPr id="154642" name="AutoShape 18"/>
          <p:cNvCxnSpPr>
            <a:cxnSpLocks noChangeShapeType="1"/>
            <a:stCxn id="154628" idx="3"/>
            <a:endCxn id="154635" idx="1"/>
          </p:cNvCxnSpPr>
          <p:nvPr/>
        </p:nvCxnSpPr>
        <p:spPr bwMode="auto">
          <a:xfrm>
            <a:off x="3960874" y="3080266"/>
            <a:ext cx="1058052" cy="347147"/>
          </a:xfrm>
          <a:prstGeom prst="curvedConnector3">
            <a:avLst>
              <a:gd name="adj1" fmla="val 50000"/>
            </a:avLst>
          </a:prstGeom>
          <a:noFill/>
          <a:ln w="9525">
            <a:solidFill>
              <a:schemeClr val="tx1"/>
            </a:solidFill>
            <a:round/>
            <a:headEnd/>
            <a:tailEnd type="triangle" w="med" len="med"/>
          </a:ln>
          <a:effectLst/>
        </p:spPr>
      </p:cxnSp>
      <p:cxnSp>
        <p:nvCxnSpPr>
          <p:cNvPr id="154643" name="AutoShape 19"/>
          <p:cNvCxnSpPr>
            <a:cxnSpLocks noChangeShapeType="1"/>
            <a:stCxn id="154629" idx="3"/>
            <a:endCxn id="154638" idx="1"/>
          </p:cNvCxnSpPr>
          <p:nvPr/>
        </p:nvCxnSpPr>
        <p:spPr bwMode="auto">
          <a:xfrm>
            <a:off x="3960874" y="3842266"/>
            <a:ext cx="1058052" cy="118547"/>
          </a:xfrm>
          <a:prstGeom prst="curvedConnector3">
            <a:avLst>
              <a:gd name="adj1" fmla="val 50000"/>
            </a:avLst>
          </a:prstGeom>
          <a:noFill/>
          <a:ln w="9525">
            <a:solidFill>
              <a:schemeClr val="tx1"/>
            </a:solidFill>
            <a:round/>
            <a:headEnd/>
            <a:tailEnd type="triangle" w="med" len="med"/>
          </a:ln>
          <a:effectLst/>
        </p:spPr>
      </p:cxnSp>
      <p:cxnSp>
        <p:nvCxnSpPr>
          <p:cNvPr id="154644" name="AutoShape 20"/>
          <p:cNvCxnSpPr>
            <a:cxnSpLocks noChangeShapeType="1"/>
            <a:stCxn id="154630" idx="3"/>
            <a:endCxn id="154641" idx="1"/>
          </p:cNvCxnSpPr>
          <p:nvPr/>
        </p:nvCxnSpPr>
        <p:spPr bwMode="auto">
          <a:xfrm flipV="1">
            <a:off x="3960874" y="2741613"/>
            <a:ext cx="1058052" cy="1953141"/>
          </a:xfrm>
          <a:prstGeom prst="curvedConnector3">
            <a:avLst>
              <a:gd name="adj1" fmla="val 50000"/>
            </a:avLst>
          </a:prstGeom>
          <a:noFill/>
          <a:ln w="9525">
            <a:solidFill>
              <a:schemeClr val="tx1"/>
            </a:solidFill>
            <a:round/>
            <a:headEnd/>
            <a:tailEnd type="triangle" w="med" len="med"/>
          </a:ln>
          <a:effectLst/>
        </p:spPr>
      </p:cxnSp>
      <p:grpSp>
        <p:nvGrpSpPr>
          <p:cNvPr id="154650" name="Group 26"/>
          <p:cNvGrpSpPr>
            <a:grpSpLocks/>
          </p:cNvGrpSpPr>
          <p:nvPr/>
        </p:nvGrpSpPr>
        <p:grpSpPr bwMode="auto">
          <a:xfrm>
            <a:off x="4787905" y="1936750"/>
            <a:ext cx="1830389" cy="2024063"/>
            <a:chOff x="3016" y="1461"/>
            <a:chExt cx="1153" cy="1275"/>
          </a:xfrm>
        </p:grpSpPr>
        <p:cxnSp>
          <p:nvCxnSpPr>
            <p:cNvPr id="154645" name="AutoShape 21"/>
            <p:cNvCxnSpPr>
              <a:cxnSpLocks noChangeShapeType="1"/>
              <a:stCxn id="154639" idx="3"/>
              <a:endCxn id="154631" idx="3"/>
            </p:cNvCxnSpPr>
            <p:nvPr/>
          </p:nvCxnSpPr>
          <p:spPr bwMode="auto">
            <a:xfrm flipH="1" flipV="1">
              <a:off x="3016" y="1461"/>
              <a:ext cx="1153" cy="507"/>
            </a:xfrm>
            <a:prstGeom prst="curvedConnector3">
              <a:avLst>
                <a:gd name="adj1" fmla="val -12484"/>
              </a:avLst>
            </a:prstGeom>
            <a:noFill/>
            <a:ln w="9525">
              <a:solidFill>
                <a:schemeClr val="tx1"/>
              </a:solidFill>
              <a:round/>
              <a:headEnd/>
              <a:tailEnd type="triangle" w="med" len="med"/>
            </a:ln>
            <a:effectLst/>
          </p:spPr>
        </p:cxnSp>
        <p:cxnSp>
          <p:nvCxnSpPr>
            <p:cNvPr id="154646" name="AutoShape 22"/>
            <p:cNvCxnSpPr>
              <a:cxnSpLocks noChangeShapeType="1"/>
              <a:stCxn id="154633" idx="3"/>
              <a:endCxn id="154631" idx="3"/>
            </p:cNvCxnSpPr>
            <p:nvPr/>
          </p:nvCxnSpPr>
          <p:spPr bwMode="auto">
            <a:xfrm flipH="1" flipV="1">
              <a:off x="3016" y="1461"/>
              <a:ext cx="1153" cy="939"/>
            </a:xfrm>
            <a:prstGeom prst="curvedConnector3">
              <a:avLst>
                <a:gd name="adj1" fmla="val -12484"/>
              </a:avLst>
            </a:prstGeom>
            <a:noFill/>
            <a:ln w="9525">
              <a:solidFill>
                <a:schemeClr val="tx1"/>
              </a:solidFill>
              <a:round/>
              <a:headEnd/>
              <a:tailEnd type="triangle" w="med" len="med"/>
            </a:ln>
            <a:effectLst/>
          </p:spPr>
        </p:cxnSp>
        <p:cxnSp>
          <p:nvCxnSpPr>
            <p:cNvPr id="154647" name="AutoShape 23"/>
            <p:cNvCxnSpPr>
              <a:cxnSpLocks noChangeShapeType="1"/>
              <a:stCxn id="154636" idx="3"/>
              <a:endCxn id="154631" idx="3"/>
            </p:cNvCxnSpPr>
            <p:nvPr/>
          </p:nvCxnSpPr>
          <p:spPr bwMode="auto">
            <a:xfrm flipH="1" flipV="1">
              <a:off x="3016" y="1461"/>
              <a:ext cx="1153" cy="1275"/>
            </a:xfrm>
            <a:prstGeom prst="curvedConnector3">
              <a:avLst>
                <a:gd name="adj1" fmla="val -12484"/>
              </a:avLst>
            </a:prstGeom>
            <a:noFill/>
            <a:ln w="9525">
              <a:solidFill>
                <a:schemeClr val="tx1"/>
              </a:solidFill>
              <a:round/>
              <a:headEnd/>
              <a:tailEnd type="triangle" w="med" len="med"/>
            </a:ln>
            <a:effectLst/>
          </p:spPr>
        </p:cxnSp>
      </p:grpSp>
      <p:sp>
        <p:nvSpPr>
          <p:cNvPr id="28" name="TextBox 2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BTB can easily predict target of calls</a:t>
            </a:r>
          </a:p>
        </p:txBody>
      </p:sp>
    </p:spTree>
    <p:extLst>
      <p:ext uri="{BB962C8B-B14F-4D97-AF65-F5344CB8AC3E}">
        <p14:creationId xmlns:p14="http://schemas.microsoft.com/office/powerpoint/2010/main" val="124393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normAutofit fontScale="90000"/>
          </a:bodyPr>
          <a:lstStyle/>
          <a:p>
            <a:r>
              <a:rPr lang="en-US" dirty="0"/>
              <a:t>Fragmentation due to Branches</a:t>
            </a:r>
          </a:p>
        </p:txBody>
      </p:sp>
      <p:sp>
        <p:nvSpPr>
          <p:cNvPr id="122884" name="Rectangle 4"/>
          <p:cNvSpPr>
            <a:spLocks noGrp="1" noChangeArrowheads="1"/>
          </p:cNvSpPr>
          <p:nvPr>
            <p:ph idx="1"/>
          </p:nvPr>
        </p:nvSpPr>
        <p:spPr/>
        <p:txBody>
          <a:bodyPr/>
          <a:lstStyle/>
          <a:p>
            <a:r>
              <a:rPr lang="en-US" dirty="0"/>
              <a:t>Fetch group is aligned, cache line size &gt; fetch group</a:t>
            </a:r>
          </a:p>
          <a:p>
            <a:pPr lvl="1"/>
            <a:r>
              <a:rPr lang="en-US" dirty="0"/>
              <a:t>Still limit fetch width if branch is “taken”</a:t>
            </a:r>
          </a:p>
          <a:p>
            <a:pPr lvl="1"/>
            <a:r>
              <a:rPr lang="en-US" dirty="0"/>
              <a:t>If we know “not taken”, width not limited</a:t>
            </a:r>
          </a:p>
        </p:txBody>
      </p:sp>
      <p:grpSp>
        <p:nvGrpSpPr>
          <p:cNvPr id="53" name="Group 52"/>
          <p:cNvGrpSpPr/>
          <p:nvPr/>
        </p:nvGrpSpPr>
        <p:grpSpPr>
          <a:xfrm>
            <a:off x="2639962" y="3021111"/>
            <a:ext cx="4267200" cy="2424113"/>
            <a:chOff x="2286000" y="2895600"/>
            <a:chExt cx="4267200" cy="2424113"/>
          </a:xfrm>
        </p:grpSpPr>
        <p:sp>
          <p:nvSpPr>
            <p:cNvPr id="54" name="AutoShape 5"/>
            <p:cNvSpPr>
              <a:spLocks noChangeArrowheads="1"/>
            </p:cNvSpPr>
            <p:nvPr/>
          </p:nvSpPr>
          <p:spPr bwMode="auto">
            <a:xfrm rot="5400000">
              <a:off x="1485900" y="3695700"/>
              <a:ext cx="1905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70C0"/>
            </a:solidFill>
            <a:ln w="9525">
              <a:noFill/>
              <a:miter lim="800000"/>
              <a:headEnd/>
              <a:tailEnd/>
            </a:ln>
            <a:effectLst>
              <a:outerShdw blurRad="149987" dist="250190" dir="29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Decoder</a:t>
              </a:r>
            </a:p>
          </p:txBody>
        </p:sp>
        <p:sp>
          <p:nvSpPr>
            <p:cNvPr id="55" name="Rectangle 6"/>
            <p:cNvSpPr>
              <a:spLocks noChangeArrowheads="1"/>
            </p:cNvSpPr>
            <p:nvPr/>
          </p:nvSpPr>
          <p:spPr bwMode="auto">
            <a:xfrm>
              <a:off x="2971800" y="28956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56" name="Rectangle 7"/>
            <p:cNvSpPr>
              <a:spLocks noChangeArrowheads="1"/>
            </p:cNvSpPr>
            <p:nvPr/>
          </p:nvSpPr>
          <p:spPr bwMode="auto">
            <a:xfrm>
              <a:off x="3505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7" name="Rectangle 8"/>
            <p:cNvSpPr>
              <a:spLocks noChangeArrowheads="1"/>
            </p:cNvSpPr>
            <p:nvPr/>
          </p:nvSpPr>
          <p:spPr bwMode="auto">
            <a:xfrm>
              <a:off x="4267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8" name="Rectangle 9"/>
            <p:cNvSpPr>
              <a:spLocks noChangeArrowheads="1"/>
            </p:cNvSpPr>
            <p:nvPr/>
          </p:nvSpPr>
          <p:spPr bwMode="auto">
            <a:xfrm>
              <a:off x="5029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9" name="Rectangle 10"/>
            <p:cNvSpPr>
              <a:spLocks noChangeArrowheads="1"/>
            </p:cNvSpPr>
            <p:nvPr/>
          </p:nvSpPr>
          <p:spPr bwMode="auto">
            <a:xfrm>
              <a:off x="5791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0" name="Line 11"/>
            <p:cNvSpPr>
              <a:spLocks noChangeShapeType="1"/>
            </p:cNvSpPr>
            <p:nvPr/>
          </p:nvSpPr>
          <p:spPr bwMode="auto">
            <a:xfrm>
              <a:off x="2590800" y="29718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12"/>
            <p:cNvSpPr>
              <a:spLocks noChangeArrowheads="1"/>
            </p:cNvSpPr>
            <p:nvPr/>
          </p:nvSpPr>
          <p:spPr bwMode="auto">
            <a:xfrm>
              <a:off x="2971800" y="31242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2" name="Rectangle 13"/>
            <p:cNvSpPr>
              <a:spLocks noChangeArrowheads="1"/>
            </p:cNvSpPr>
            <p:nvPr/>
          </p:nvSpPr>
          <p:spPr bwMode="auto">
            <a:xfrm>
              <a:off x="3505200" y="3124200"/>
              <a:ext cx="762000" cy="228600"/>
            </a:xfrm>
            <a:prstGeom prst="rect">
              <a:avLst/>
            </a:prstGeom>
            <a:solidFill>
              <a:srgbClr val="CC99FF"/>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3" name="Rectangle 15"/>
            <p:cNvSpPr>
              <a:spLocks noChangeArrowheads="1"/>
            </p:cNvSpPr>
            <p:nvPr/>
          </p:nvSpPr>
          <p:spPr bwMode="auto">
            <a:xfrm>
              <a:off x="4267200" y="3124200"/>
              <a:ext cx="762000" cy="2286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Branch</a:t>
              </a:r>
            </a:p>
          </p:txBody>
        </p:sp>
        <p:sp>
          <p:nvSpPr>
            <p:cNvPr id="64" name="Rectangle 16"/>
            <p:cNvSpPr>
              <a:spLocks noChangeArrowheads="1"/>
            </p:cNvSpPr>
            <p:nvPr/>
          </p:nvSpPr>
          <p:spPr bwMode="auto">
            <a:xfrm>
              <a:off x="5791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5" name="Line 17"/>
            <p:cNvSpPr>
              <a:spLocks noChangeShapeType="1"/>
            </p:cNvSpPr>
            <p:nvPr/>
          </p:nvSpPr>
          <p:spPr bwMode="auto">
            <a:xfrm>
              <a:off x="2590800" y="32004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6" name="Rectangle 18"/>
            <p:cNvSpPr>
              <a:spLocks noChangeArrowheads="1"/>
            </p:cNvSpPr>
            <p:nvPr/>
          </p:nvSpPr>
          <p:spPr bwMode="auto">
            <a:xfrm>
              <a:off x="2971800" y="33528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7" name="Rectangle 19"/>
            <p:cNvSpPr>
              <a:spLocks noChangeArrowheads="1"/>
            </p:cNvSpPr>
            <p:nvPr/>
          </p:nvSpPr>
          <p:spPr bwMode="auto">
            <a:xfrm>
              <a:off x="3505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8" name="Rectangle 20"/>
            <p:cNvSpPr>
              <a:spLocks noChangeArrowheads="1"/>
            </p:cNvSpPr>
            <p:nvPr/>
          </p:nvSpPr>
          <p:spPr bwMode="auto">
            <a:xfrm>
              <a:off x="4267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9" name="Rectangle 21"/>
            <p:cNvSpPr>
              <a:spLocks noChangeArrowheads="1"/>
            </p:cNvSpPr>
            <p:nvPr/>
          </p:nvSpPr>
          <p:spPr bwMode="auto">
            <a:xfrm>
              <a:off x="5029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0" name="Rectangle 22"/>
            <p:cNvSpPr>
              <a:spLocks noChangeArrowheads="1"/>
            </p:cNvSpPr>
            <p:nvPr/>
          </p:nvSpPr>
          <p:spPr bwMode="auto">
            <a:xfrm>
              <a:off x="5791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1" name="Line 23"/>
            <p:cNvSpPr>
              <a:spLocks noChangeShapeType="1"/>
            </p:cNvSpPr>
            <p:nvPr/>
          </p:nvSpPr>
          <p:spPr bwMode="auto">
            <a:xfrm>
              <a:off x="2590800" y="34290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2" name="Rectangle 24"/>
            <p:cNvSpPr>
              <a:spLocks noChangeArrowheads="1"/>
            </p:cNvSpPr>
            <p:nvPr/>
          </p:nvSpPr>
          <p:spPr bwMode="auto">
            <a:xfrm>
              <a:off x="2971800" y="45720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3" name="Rectangle 25"/>
            <p:cNvSpPr>
              <a:spLocks noChangeArrowheads="1"/>
            </p:cNvSpPr>
            <p:nvPr/>
          </p:nvSpPr>
          <p:spPr bwMode="auto">
            <a:xfrm>
              <a:off x="3505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4" name="Rectangle 26"/>
            <p:cNvSpPr>
              <a:spLocks noChangeArrowheads="1"/>
            </p:cNvSpPr>
            <p:nvPr/>
          </p:nvSpPr>
          <p:spPr bwMode="auto">
            <a:xfrm>
              <a:off x="4267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5" name="Rectangle 27"/>
            <p:cNvSpPr>
              <a:spLocks noChangeArrowheads="1"/>
            </p:cNvSpPr>
            <p:nvPr/>
          </p:nvSpPr>
          <p:spPr bwMode="auto">
            <a:xfrm>
              <a:off x="5029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6" name="Rectangle 28"/>
            <p:cNvSpPr>
              <a:spLocks noChangeArrowheads="1"/>
            </p:cNvSpPr>
            <p:nvPr/>
          </p:nvSpPr>
          <p:spPr bwMode="auto">
            <a:xfrm>
              <a:off x="5791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7" name="Line 29"/>
            <p:cNvSpPr>
              <a:spLocks noChangeShapeType="1"/>
            </p:cNvSpPr>
            <p:nvPr/>
          </p:nvSpPr>
          <p:spPr bwMode="auto">
            <a:xfrm>
              <a:off x="2590800" y="46482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8" name="Rectangle 30"/>
            <p:cNvSpPr>
              <a:spLocks noChangeArrowheads="1"/>
            </p:cNvSpPr>
            <p:nvPr/>
          </p:nvSpPr>
          <p:spPr bwMode="auto">
            <a:xfrm>
              <a:off x="2971800" y="43434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9" name="Rectangle 31"/>
            <p:cNvSpPr>
              <a:spLocks noChangeArrowheads="1"/>
            </p:cNvSpPr>
            <p:nvPr/>
          </p:nvSpPr>
          <p:spPr bwMode="auto">
            <a:xfrm>
              <a:off x="3505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0" name="Rectangle 32"/>
            <p:cNvSpPr>
              <a:spLocks noChangeArrowheads="1"/>
            </p:cNvSpPr>
            <p:nvPr/>
          </p:nvSpPr>
          <p:spPr bwMode="auto">
            <a:xfrm>
              <a:off x="4267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1" name="Rectangle 33"/>
            <p:cNvSpPr>
              <a:spLocks noChangeArrowheads="1"/>
            </p:cNvSpPr>
            <p:nvPr/>
          </p:nvSpPr>
          <p:spPr bwMode="auto">
            <a:xfrm>
              <a:off x="5029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2" name="Rectangle 34"/>
            <p:cNvSpPr>
              <a:spLocks noChangeArrowheads="1"/>
            </p:cNvSpPr>
            <p:nvPr/>
          </p:nvSpPr>
          <p:spPr bwMode="auto">
            <a:xfrm>
              <a:off x="5791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3" name="Line 35"/>
            <p:cNvSpPr>
              <a:spLocks noChangeShapeType="1"/>
            </p:cNvSpPr>
            <p:nvPr/>
          </p:nvSpPr>
          <p:spPr bwMode="auto">
            <a:xfrm>
              <a:off x="2590800" y="44196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4" name="Line 36"/>
            <p:cNvSpPr>
              <a:spLocks noChangeShapeType="1"/>
            </p:cNvSpPr>
            <p:nvPr/>
          </p:nvSpPr>
          <p:spPr bwMode="auto">
            <a:xfrm flipH="1">
              <a:off x="2966662" y="2895600"/>
              <a:ext cx="5137"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5" name="Line 37"/>
            <p:cNvSpPr>
              <a:spLocks noChangeShapeType="1"/>
            </p:cNvSpPr>
            <p:nvPr/>
          </p:nvSpPr>
          <p:spPr bwMode="auto">
            <a:xfrm>
              <a:off x="6553200" y="2895600"/>
              <a:ext cx="0"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6" name="Oval 38"/>
            <p:cNvSpPr>
              <a:spLocks noChangeArrowheads="1"/>
            </p:cNvSpPr>
            <p:nvPr/>
          </p:nvSpPr>
          <p:spPr bwMode="auto">
            <a:xfrm>
              <a:off x="38100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7" name="Oval 39"/>
            <p:cNvSpPr>
              <a:spLocks noChangeArrowheads="1"/>
            </p:cNvSpPr>
            <p:nvPr/>
          </p:nvSpPr>
          <p:spPr bwMode="auto">
            <a:xfrm>
              <a:off x="38100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Oval 40"/>
            <p:cNvSpPr>
              <a:spLocks noChangeArrowheads="1"/>
            </p:cNvSpPr>
            <p:nvPr/>
          </p:nvSpPr>
          <p:spPr bwMode="auto">
            <a:xfrm>
              <a:off x="38100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89" name="Group 88"/>
            <p:cNvGrpSpPr/>
            <p:nvPr/>
          </p:nvGrpSpPr>
          <p:grpSpPr>
            <a:xfrm>
              <a:off x="3886200" y="3352800"/>
              <a:ext cx="2286000" cy="1676400"/>
              <a:chOff x="3886200" y="4800600"/>
              <a:chExt cx="2286000" cy="228600"/>
            </a:xfrm>
          </p:grpSpPr>
          <p:sp>
            <p:nvSpPr>
              <p:cNvPr id="98" name="Line 44"/>
              <p:cNvSpPr>
                <a:spLocks noChangeShapeType="1"/>
              </p:cNvSpPr>
              <p:nvPr/>
            </p:nvSpPr>
            <p:spPr bwMode="auto">
              <a:xfrm>
                <a:off x="3886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99" name="Line 45"/>
              <p:cNvSpPr>
                <a:spLocks noChangeShapeType="1"/>
              </p:cNvSpPr>
              <p:nvPr/>
            </p:nvSpPr>
            <p:spPr bwMode="auto">
              <a:xfrm>
                <a:off x="4648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0" name="Line 46"/>
              <p:cNvSpPr>
                <a:spLocks noChangeShapeType="1"/>
              </p:cNvSpPr>
              <p:nvPr/>
            </p:nvSpPr>
            <p:spPr bwMode="auto">
              <a:xfrm>
                <a:off x="5410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1" name="Line 47"/>
              <p:cNvSpPr>
                <a:spLocks noChangeShapeType="1"/>
              </p:cNvSpPr>
              <p:nvPr/>
            </p:nvSpPr>
            <p:spPr bwMode="auto">
              <a:xfrm>
                <a:off x="6172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90" name="Oval 50"/>
            <p:cNvSpPr>
              <a:spLocks noChangeArrowheads="1"/>
            </p:cNvSpPr>
            <p:nvPr/>
          </p:nvSpPr>
          <p:spPr bwMode="auto">
            <a:xfrm>
              <a:off x="27432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Oval 51"/>
            <p:cNvSpPr>
              <a:spLocks noChangeArrowheads="1"/>
            </p:cNvSpPr>
            <p:nvPr/>
          </p:nvSpPr>
          <p:spPr bwMode="auto">
            <a:xfrm>
              <a:off x="27432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2" name="Oval 52"/>
            <p:cNvSpPr>
              <a:spLocks noChangeArrowheads="1"/>
            </p:cNvSpPr>
            <p:nvPr/>
          </p:nvSpPr>
          <p:spPr bwMode="auto">
            <a:xfrm>
              <a:off x="27432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3" name="Rectangle 53"/>
            <p:cNvSpPr>
              <a:spLocks noChangeArrowheads="1"/>
            </p:cNvSpPr>
            <p:nvPr/>
          </p:nvSpPr>
          <p:spPr bwMode="auto">
            <a:xfrm>
              <a:off x="5029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94" name="Rectangle 55"/>
            <p:cNvSpPr>
              <a:spLocks noChangeArrowheads="1"/>
            </p:cNvSpPr>
            <p:nvPr/>
          </p:nvSpPr>
          <p:spPr bwMode="auto">
            <a:xfrm>
              <a:off x="3505200" y="5029200"/>
              <a:ext cx="762000" cy="228600"/>
            </a:xfrm>
            <a:prstGeom prst="rect">
              <a:avLst/>
            </a:prstGeom>
            <a:solidFill>
              <a:srgbClr val="CC99FF"/>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5" name="Rectangle 56"/>
            <p:cNvSpPr>
              <a:spLocks noChangeArrowheads="1"/>
            </p:cNvSpPr>
            <p:nvPr/>
          </p:nvSpPr>
          <p:spPr bwMode="auto">
            <a:xfrm>
              <a:off x="4267200" y="5029200"/>
              <a:ext cx="762000" cy="228600"/>
            </a:xfrm>
            <a:prstGeom prst="rect">
              <a:avLst/>
            </a:prstGeom>
            <a:solidFill>
              <a:srgbClr val="FF99CC"/>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6" name="Text Box 57"/>
            <p:cNvSpPr txBox="1">
              <a:spLocks noChangeArrowheads="1"/>
            </p:cNvSpPr>
            <p:nvPr/>
          </p:nvSpPr>
          <p:spPr bwMode="auto">
            <a:xfrm>
              <a:off x="5181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sp>
          <p:nvSpPr>
            <p:cNvPr id="97" name="Text Box 58"/>
            <p:cNvSpPr txBox="1">
              <a:spLocks noChangeArrowheads="1"/>
            </p:cNvSpPr>
            <p:nvPr/>
          </p:nvSpPr>
          <p:spPr bwMode="auto">
            <a:xfrm>
              <a:off x="5943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grpSp>
    </p:spTree>
    <p:extLst>
      <p:ext uri="{BB962C8B-B14F-4D97-AF65-F5344CB8AC3E}">
        <p14:creationId xmlns:p14="http://schemas.microsoft.com/office/powerpoint/2010/main" val="283405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r>
              <a:rPr lang="en-US"/>
              <a:t>Subroutine Returns</a:t>
            </a:r>
          </a:p>
        </p:txBody>
      </p:sp>
      <p:sp>
        <p:nvSpPr>
          <p:cNvPr id="155652" name="Text Box 4"/>
          <p:cNvSpPr txBox="1">
            <a:spLocks noChangeArrowheads="1"/>
          </p:cNvSpPr>
          <p:nvPr/>
        </p:nvSpPr>
        <p:spPr bwMode="auto">
          <a:xfrm>
            <a:off x="937036" y="1600200"/>
            <a:ext cx="371928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P: 0x1000: ST $RA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endParaRPr lang="en-US" b="1" dirty="0">
              <a:solidFill>
                <a:srgbClr val="000000"/>
              </a:solidFill>
              <a:latin typeface="Courier New" panose="02070309020205020404" pitchFamily="49" charset="0"/>
              <a:cs typeface="Courier New" panose="02070309020205020404" pitchFamily="49" charset="0"/>
            </a:endParaRPr>
          </a:p>
        </p:txBody>
      </p:sp>
      <p:sp>
        <p:nvSpPr>
          <p:cNvPr id="155653" name="Text Box 5"/>
          <p:cNvSpPr txBox="1">
            <a:spLocks noChangeArrowheads="1"/>
          </p:cNvSpPr>
          <p:nvPr/>
        </p:nvSpPr>
        <p:spPr bwMode="auto">
          <a:xfrm>
            <a:off x="793020" y="2224088"/>
            <a:ext cx="399500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    0x1B98: LD $</a:t>
            </a:r>
            <a:r>
              <a:rPr lang="en-US" b="1" dirty="0" err="1">
                <a:solidFill>
                  <a:srgbClr val="000000"/>
                </a:solidFill>
                <a:latin typeface="Courier New" panose="02070309020205020404" pitchFamily="49" charset="0"/>
                <a:cs typeface="Courier New" panose="02070309020205020404" pitchFamily="49" charset="0"/>
              </a:rPr>
              <a:t>tmp</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endParaRPr lang="en-US" b="1" dirty="0">
              <a:solidFill>
                <a:srgbClr val="000000"/>
              </a:solidFill>
              <a:latin typeface="Courier New" panose="02070309020205020404" pitchFamily="49" charset="0"/>
              <a:cs typeface="Courier New" panose="02070309020205020404" pitchFamily="49" charset="0"/>
            </a:endParaRPr>
          </a:p>
        </p:txBody>
      </p:sp>
      <p:sp>
        <p:nvSpPr>
          <p:cNvPr id="155654" name="Text Box 6"/>
          <p:cNvSpPr txBox="1">
            <a:spLocks noChangeArrowheads="1"/>
          </p:cNvSpPr>
          <p:nvPr/>
        </p:nvSpPr>
        <p:spPr bwMode="auto">
          <a:xfrm>
            <a:off x="937036" y="31384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55655" name="Text Box 7"/>
          <p:cNvSpPr txBox="1">
            <a:spLocks noChangeArrowheads="1"/>
          </p:cNvSpPr>
          <p:nvPr/>
        </p:nvSpPr>
        <p:spPr bwMode="auto">
          <a:xfrm>
            <a:off x="937036" y="42052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B: 0xFD08: CALL printf</a:t>
            </a:r>
          </a:p>
        </p:txBody>
      </p:sp>
      <p:sp>
        <p:nvSpPr>
          <p:cNvPr id="155656" name="Text Box 8"/>
          <p:cNvSpPr txBox="1">
            <a:spLocks noChangeArrowheads="1"/>
          </p:cNvSpPr>
          <p:nvPr/>
        </p:nvSpPr>
        <p:spPr bwMode="auto">
          <a:xfrm>
            <a:off x="937036" y="34432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A’:0xFC38: CMP $ret, 0</a:t>
            </a:r>
          </a:p>
        </p:txBody>
      </p:sp>
      <p:sp>
        <p:nvSpPr>
          <p:cNvPr id="155657" name="Text Box 9"/>
          <p:cNvSpPr txBox="1">
            <a:spLocks noChangeArrowheads="1"/>
          </p:cNvSpPr>
          <p:nvPr/>
        </p:nvSpPr>
        <p:spPr bwMode="auto">
          <a:xfrm>
            <a:off x="937036" y="45100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B’:0xFD0C: CMP $ret, 0</a:t>
            </a:r>
          </a:p>
        </p:txBody>
      </p:sp>
      <p:cxnSp>
        <p:nvCxnSpPr>
          <p:cNvPr id="155658" name="AutoShape 10"/>
          <p:cNvCxnSpPr>
            <a:cxnSpLocks noChangeShapeType="1"/>
            <a:stCxn id="155654" idx="3"/>
            <a:endCxn id="155652" idx="3"/>
          </p:cNvCxnSpPr>
          <p:nvPr/>
        </p:nvCxnSpPr>
        <p:spPr bwMode="auto">
          <a:xfrm flipV="1">
            <a:off x="4154583" y="1784866"/>
            <a:ext cx="501741" cy="1538288"/>
          </a:xfrm>
          <a:prstGeom prst="curvedConnector3">
            <a:avLst>
              <a:gd name="adj1" fmla="val 145561"/>
            </a:avLst>
          </a:prstGeom>
          <a:noFill/>
          <a:ln w="9525">
            <a:solidFill>
              <a:schemeClr val="tx1"/>
            </a:solidFill>
            <a:round/>
            <a:headEnd/>
            <a:tailEnd type="triangle" w="med" len="med"/>
          </a:ln>
          <a:effectLst/>
        </p:spPr>
      </p:cxnSp>
      <p:sp>
        <p:nvSpPr>
          <p:cNvPr id="155659" name="Text Box 11"/>
          <p:cNvSpPr txBox="1">
            <a:spLocks noChangeArrowheads="1"/>
          </p:cNvSpPr>
          <p:nvPr/>
        </p:nvSpPr>
        <p:spPr bwMode="auto">
          <a:xfrm>
            <a:off x="1331640" y="2514600"/>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0x1B9C: RETN $</a:t>
            </a:r>
            <a:r>
              <a:rPr lang="en-US" b="1" dirty="0" err="1">
                <a:solidFill>
                  <a:srgbClr val="000000"/>
                </a:solidFill>
                <a:latin typeface="Courier New" panose="02070309020205020404" pitchFamily="49" charset="0"/>
                <a:cs typeface="Courier New" panose="02070309020205020404" pitchFamily="49" charset="0"/>
              </a:rPr>
              <a:t>tmp</a:t>
            </a:r>
            <a:endParaRPr lang="en-US" b="1" dirty="0">
              <a:solidFill>
                <a:srgbClr val="000000"/>
              </a:solidFill>
              <a:latin typeface="Courier New" panose="02070309020205020404" pitchFamily="49" charset="0"/>
              <a:cs typeface="Courier New" panose="02070309020205020404" pitchFamily="49" charset="0"/>
            </a:endParaRPr>
          </a:p>
        </p:txBody>
      </p:sp>
      <p:cxnSp>
        <p:nvCxnSpPr>
          <p:cNvPr id="155660" name="AutoShape 12"/>
          <p:cNvCxnSpPr>
            <a:cxnSpLocks noChangeShapeType="1"/>
            <a:stCxn id="155659" idx="1"/>
            <a:endCxn id="155656" idx="1"/>
          </p:cNvCxnSpPr>
          <p:nvPr/>
        </p:nvCxnSpPr>
        <p:spPr bwMode="auto">
          <a:xfrm rot="10800000" flipV="1">
            <a:off x="937036" y="2699266"/>
            <a:ext cx="394604" cy="928688"/>
          </a:xfrm>
          <a:prstGeom prst="curvedConnector3">
            <a:avLst>
              <a:gd name="adj1" fmla="val 157931"/>
            </a:avLst>
          </a:prstGeom>
          <a:noFill/>
          <a:ln w="9525">
            <a:solidFill>
              <a:schemeClr val="tx1"/>
            </a:solidFill>
            <a:round/>
            <a:headEnd/>
            <a:tailEnd type="triangle" w="med" len="med"/>
          </a:ln>
          <a:effectLst/>
        </p:spPr>
      </p:cxnSp>
      <p:sp>
        <p:nvSpPr>
          <p:cNvPr id="155661" name="Rectangle 13"/>
          <p:cNvSpPr>
            <a:spLocks noChangeArrowheads="1"/>
          </p:cNvSpPr>
          <p:nvPr/>
        </p:nvSpPr>
        <p:spPr bwMode="auto">
          <a:xfrm>
            <a:off x="6096000" y="2284413"/>
            <a:ext cx="1600200" cy="1981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5668" name="Rectangle 20"/>
          <p:cNvSpPr>
            <a:spLocks noChangeArrowheads="1"/>
          </p:cNvSpPr>
          <p:nvPr/>
        </p:nvSpPr>
        <p:spPr bwMode="auto">
          <a:xfrm>
            <a:off x="6858000" y="30464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0xFC38</a:t>
            </a:r>
          </a:p>
        </p:txBody>
      </p:sp>
      <p:sp>
        <p:nvSpPr>
          <p:cNvPr id="155669" name="Rectangle 21"/>
          <p:cNvSpPr>
            <a:spLocks noChangeArrowheads="1"/>
          </p:cNvSpPr>
          <p:nvPr/>
        </p:nvSpPr>
        <p:spPr bwMode="auto">
          <a:xfrm>
            <a:off x="6324600" y="30464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1B9</a:t>
            </a:r>
          </a:p>
        </p:txBody>
      </p:sp>
      <p:sp>
        <p:nvSpPr>
          <p:cNvPr id="155670" name="Rectangle 22"/>
          <p:cNvSpPr>
            <a:spLocks noChangeArrowheads="1"/>
          </p:cNvSpPr>
          <p:nvPr/>
        </p:nvSpPr>
        <p:spPr bwMode="auto">
          <a:xfrm>
            <a:off x="6096000" y="3046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a:t>
            </a:r>
          </a:p>
        </p:txBody>
      </p:sp>
      <p:cxnSp>
        <p:nvCxnSpPr>
          <p:cNvPr id="155671" name="AutoShape 23"/>
          <p:cNvCxnSpPr>
            <a:cxnSpLocks noChangeShapeType="1"/>
            <a:stCxn id="155659" idx="3"/>
            <a:endCxn id="155670" idx="1"/>
          </p:cNvCxnSpPr>
          <p:nvPr/>
        </p:nvCxnSpPr>
        <p:spPr bwMode="auto">
          <a:xfrm>
            <a:off x="3859896" y="2699266"/>
            <a:ext cx="2236104" cy="499547"/>
          </a:xfrm>
          <a:prstGeom prst="curvedConnector3">
            <a:avLst>
              <a:gd name="adj1" fmla="val 50000"/>
            </a:avLst>
          </a:prstGeom>
          <a:noFill/>
          <a:ln w="9525">
            <a:solidFill>
              <a:schemeClr val="tx1"/>
            </a:solidFill>
            <a:prstDash val="dash"/>
            <a:round/>
            <a:headEnd/>
            <a:tailEnd type="triangle" w="med" len="med"/>
          </a:ln>
          <a:effectLst/>
        </p:spPr>
      </p:cxnSp>
      <p:sp>
        <p:nvSpPr>
          <p:cNvPr id="155672" name="Rectangle 24"/>
          <p:cNvSpPr>
            <a:spLocks noChangeArrowheads="1"/>
          </p:cNvSpPr>
          <p:nvPr/>
        </p:nvSpPr>
        <p:spPr bwMode="auto">
          <a:xfrm>
            <a:off x="6096000" y="3046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cxnSp>
        <p:nvCxnSpPr>
          <p:cNvPr id="155673" name="AutoShape 25"/>
          <p:cNvCxnSpPr>
            <a:cxnSpLocks noChangeShapeType="1"/>
            <a:stCxn id="155655" idx="3"/>
            <a:endCxn id="155652" idx="3"/>
          </p:cNvCxnSpPr>
          <p:nvPr/>
        </p:nvCxnSpPr>
        <p:spPr bwMode="auto">
          <a:xfrm flipV="1">
            <a:off x="4154583" y="1784866"/>
            <a:ext cx="501741" cy="2605088"/>
          </a:xfrm>
          <a:prstGeom prst="curvedConnector3">
            <a:avLst>
              <a:gd name="adj1" fmla="val 145561"/>
            </a:avLst>
          </a:prstGeom>
          <a:noFill/>
          <a:ln w="9525">
            <a:solidFill>
              <a:schemeClr val="tx1"/>
            </a:solidFill>
            <a:round/>
            <a:headEnd/>
            <a:tailEnd type="triangle" w="med" len="med"/>
          </a:ln>
          <a:effectLst/>
        </p:spPr>
      </p:cxnSp>
      <p:cxnSp>
        <p:nvCxnSpPr>
          <p:cNvPr id="155674" name="AutoShape 26"/>
          <p:cNvCxnSpPr>
            <a:cxnSpLocks noChangeShapeType="1"/>
            <a:stCxn id="155668" idx="3"/>
            <a:endCxn id="155656" idx="3"/>
          </p:cNvCxnSpPr>
          <p:nvPr/>
        </p:nvCxnSpPr>
        <p:spPr bwMode="auto">
          <a:xfrm flipH="1">
            <a:off x="4154583" y="3198813"/>
            <a:ext cx="3541617" cy="429141"/>
          </a:xfrm>
          <a:prstGeom prst="curvedConnector3">
            <a:avLst>
              <a:gd name="adj1" fmla="val -6455"/>
            </a:avLst>
          </a:prstGeom>
          <a:noFill/>
          <a:ln w="9525">
            <a:solidFill>
              <a:schemeClr val="tx1"/>
            </a:solidFill>
            <a:round/>
            <a:headEnd/>
            <a:tailEnd type="triangle" w="med" len="med"/>
          </a:ln>
          <a:effectLst/>
        </p:spPr>
      </p:cxnSp>
      <p:sp>
        <p:nvSpPr>
          <p:cNvPr id="155675" name="Text Box 27"/>
          <p:cNvSpPr txBox="1">
            <a:spLocks noChangeArrowheads="1"/>
          </p:cNvSpPr>
          <p:nvPr/>
        </p:nvSpPr>
        <p:spPr bwMode="auto">
          <a:xfrm>
            <a:off x="4267200" y="3425825"/>
            <a:ext cx="434734"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a:solidFill>
                  <a:srgbClr val="FF0000"/>
                </a:solidFill>
                <a:latin typeface="Gill Sans MT" pitchFamily="34" charset="0"/>
              </a:rPr>
              <a:t>X</a:t>
            </a:r>
          </a:p>
        </p:txBody>
      </p:sp>
      <p:cxnSp>
        <p:nvCxnSpPr>
          <p:cNvPr id="155676" name="AutoShape 28"/>
          <p:cNvCxnSpPr>
            <a:cxnSpLocks noChangeShapeType="1"/>
            <a:stCxn id="155659" idx="1"/>
            <a:endCxn id="155657" idx="1"/>
          </p:cNvCxnSpPr>
          <p:nvPr/>
        </p:nvCxnSpPr>
        <p:spPr bwMode="auto">
          <a:xfrm rot="10800000" flipV="1">
            <a:off x="937036" y="2699266"/>
            <a:ext cx="394604" cy="1995488"/>
          </a:xfrm>
          <a:prstGeom prst="curvedConnector3">
            <a:avLst>
              <a:gd name="adj1" fmla="val 157931"/>
            </a:avLst>
          </a:prstGeom>
          <a:noFill/>
          <a:ln w="9525">
            <a:solidFill>
              <a:schemeClr val="tx1"/>
            </a:solidFill>
            <a:round/>
            <a:headEnd/>
            <a:tailEnd type="triangle" w="med" len="med"/>
          </a:ln>
          <a:effectLst/>
        </p:spPr>
      </p:cxnSp>
      <p:sp>
        <p:nvSpPr>
          <p:cNvPr id="25" name="TextBox 2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BTB can’t predict return for multiple call sites</a:t>
            </a:r>
          </a:p>
        </p:txBody>
      </p:sp>
    </p:spTree>
    <p:extLst>
      <p:ext uri="{BB962C8B-B14F-4D97-AF65-F5344CB8AC3E}">
        <p14:creationId xmlns:p14="http://schemas.microsoft.com/office/powerpoint/2010/main" val="26056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6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566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6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566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565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567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56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5671"/>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155674"/>
                                        </p:tgtEl>
                                        <p:attrNameLst>
                                          <p:attrName>style.visibility</p:attrName>
                                        </p:attrNameLst>
                                      </p:cBhvr>
                                      <p:to>
                                        <p:strVal val="visible"/>
                                      </p:to>
                                    </p:set>
                                    <p:animEffect transition="in" filter="fade">
                                      <p:cBhvr>
                                        <p:cTn id="39" dur="2000"/>
                                        <p:tgtEl>
                                          <p:spTgt spid="15567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5675"/>
                                        </p:tgtEl>
                                        <p:attrNameLst>
                                          <p:attrName>style.visibility</p:attrName>
                                        </p:attrNameLst>
                                      </p:cBhvr>
                                      <p:to>
                                        <p:strVal val="visible"/>
                                      </p:to>
                                    </p:set>
                                    <p:animEffect transition="in" filter="fade">
                                      <p:cBhvr>
                                        <p:cTn id="42" dur="2000"/>
                                        <p:tgtEl>
                                          <p:spTgt spid="15567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567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5567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5567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5567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2" grpId="0" animBg="1"/>
      <p:bldP spid="155675" grpId="0"/>
      <p:bldP spid="155675" grpId="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dirty="0"/>
              <a:t>Return Address Stack </a:t>
            </a:r>
            <a:r>
              <a:rPr lang="en-US" dirty="0">
                <a:latin typeface="Arial" charset="0"/>
              </a:rPr>
              <a:t>(</a:t>
            </a:r>
            <a:r>
              <a:rPr lang="en-US" dirty="0"/>
              <a:t>RAS</a:t>
            </a:r>
            <a:r>
              <a:rPr lang="en-US" dirty="0">
                <a:latin typeface="Arial" charset="0"/>
              </a:rPr>
              <a:t>)</a:t>
            </a:r>
          </a:p>
        </p:txBody>
      </p:sp>
      <p:sp>
        <p:nvSpPr>
          <p:cNvPr id="162819" name="Rectangle 3"/>
          <p:cNvSpPr>
            <a:spLocks noGrp="1" noChangeArrowheads="1"/>
          </p:cNvSpPr>
          <p:nvPr>
            <p:ph idx="1"/>
          </p:nvPr>
        </p:nvSpPr>
        <p:spPr/>
        <p:txBody>
          <a:bodyPr/>
          <a:lstStyle/>
          <a:p>
            <a:r>
              <a:rPr lang="en-US"/>
              <a:t>Keep track of call stack</a:t>
            </a:r>
          </a:p>
        </p:txBody>
      </p:sp>
      <p:sp>
        <p:nvSpPr>
          <p:cNvPr id="162820" name="Text Box 4"/>
          <p:cNvSpPr txBox="1">
            <a:spLocks noChangeArrowheads="1"/>
          </p:cNvSpPr>
          <p:nvPr/>
        </p:nvSpPr>
        <p:spPr bwMode="auto">
          <a:xfrm>
            <a:off x="1115616" y="22875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62821" name="Text Box 5"/>
          <p:cNvSpPr txBox="1">
            <a:spLocks noChangeArrowheads="1"/>
          </p:cNvSpPr>
          <p:nvPr/>
        </p:nvSpPr>
        <p:spPr bwMode="auto">
          <a:xfrm>
            <a:off x="1658542" y="2592388"/>
            <a:ext cx="688009"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anose="020B0502020104020203" pitchFamily="34" charset="0"/>
                <a:cs typeface="Courier New" panose="02070309020205020404" pitchFamily="49" charset="0"/>
              </a:rPr>
              <a:t>FC38</a:t>
            </a:r>
          </a:p>
        </p:txBody>
      </p:sp>
      <p:sp>
        <p:nvSpPr>
          <p:cNvPr id="162822" name="Freeform 6"/>
          <p:cNvSpPr>
            <a:spLocks/>
          </p:cNvSpPr>
          <p:nvPr/>
        </p:nvSpPr>
        <p:spPr bwMode="auto">
          <a:xfrm>
            <a:off x="5562600" y="2514600"/>
            <a:ext cx="762000" cy="914400"/>
          </a:xfrm>
          <a:custGeom>
            <a:avLst/>
            <a:gdLst/>
            <a:ahLst/>
            <a:cxnLst>
              <a:cxn ang="0">
                <a:pos x="0" y="0"/>
              </a:cxn>
              <a:cxn ang="0">
                <a:pos x="0" y="576"/>
              </a:cxn>
              <a:cxn ang="0">
                <a:pos x="480" y="576"/>
              </a:cxn>
              <a:cxn ang="0">
                <a:pos x="480" y="0"/>
              </a:cxn>
            </a:cxnLst>
            <a:rect l="0" t="0" r="r" b="b"/>
            <a:pathLst>
              <a:path w="480" h="576">
                <a:moveTo>
                  <a:pt x="0" y="0"/>
                </a:moveTo>
                <a:lnTo>
                  <a:pt x="0" y="576"/>
                </a:lnTo>
                <a:lnTo>
                  <a:pt x="480" y="576"/>
                </a:lnTo>
                <a:lnTo>
                  <a:pt x="480" y="0"/>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23" name="Line 7"/>
          <p:cNvSpPr>
            <a:spLocks noChangeShapeType="1"/>
          </p:cNvSpPr>
          <p:nvPr/>
        </p:nvSpPr>
        <p:spPr bwMode="auto">
          <a:xfrm>
            <a:off x="5638800" y="30480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24" name="Text Box 8"/>
          <p:cNvSpPr txBox="1">
            <a:spLocks noChangeArrowheads="1"/>
          </p:cNvSpPr>
          <p:nvPr/>
        </p:nvSpPr>
        <p:spPr bwMode="auto">
          <a:xfrm>
            <a:off x="5621338" y="3063875"/>
            <a:ext cx="704040"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D004</a:t>
            </a:r>
          </a:p>
        </p:txBody>
      </p:sp>
      <p:sp>
        <p:nvSpPr>
          <p:cNvPr id="162826" name="Text Box 10"/>
          <p:cNvSpPr txBox="1">
            <a:spLocks noChangeArrowheads="1"/>
          </p:cNvSpPr>
          <p:nvPr/>
        </p:nvSpPr>
        <p:spPr bwMode="auto">
          <a:xfrm>
            <a:off x="1115616" y="2973388"/>
            <a:ext cx="3719288"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P: 0x1000: ST $RA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p>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162827" name="Text Box 11"/>
          <p:cNvSpPr txBox="1">
            <a:spLocks noChangeArrowheads="1"/>
          </p:cNvSpPr>
          <p:nvPr/>
        </p:nvSpPr>
        <p:spPr bwMode="auto">
          <a:xfrm>
            <a:off x="1523792" y="3573016"/>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0x1B9C: RETN $</a:t>
            </a:r>
            <a:r>
              <a:rPr lang="en-US" b="1" dirty="0" err="1">
                <a:solidFill>
                  <a:srgbClr val="000000"/>
                </a:solidFill>
                <a:latin typeface="Courier New" panose="02070309020205020404" pitchFamily="49" charset="0"/>
                <a:cs typeface="Courier New" panose="02070309020205020404" pitchFamily="49" charset="0"/>
              </a:rPr>
              <a:t>tmp</a:t>
            </a:r>
            <a:endParaRPr lang="en-US" b="1" dirty="0">
              <a:solidFill>
                <a:srgbClr val="000000"/>
              </a:solidFill>
              <a:latin typeface="Courier New" panose="02070309020205020404" pitchFamily="49" charset="0"/>
              <a:cs typeface="Courier New" panose="02070309020205020404" pitchFamily="49" charset="0"/>
            </a:endParaRPr>
          </a:p>
        </p:txBody>
      </p:sp>
      <p:sp>
        <p:nvSpPr>
          <p:cNvPr id="162832" name="Text Box 16"/>
          <p:cNvSpPr txBox="1">
            <a:spLocks noChangeArrowheads="1"/>
          </p:cNvSpPr>
          <p:nvPr/>
        </p:nvSpPr>
        <p:spPr bwMode="auto">
          <a:xfrm>
            <a:off x="5629275" y="2668588"/>
            <a:ext cx="688010"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FC38</a:t>
            </a:r>
          </a:p>
        </p:txBody>
      </p:sp>
      <p:sp>
        <p:nvSpPr>
          <p:cNvPr id="162828" name="Rectangle 12"/>
          <p:cNvSpPr>
            <a:spLocks noChangeArrowheads="1"/>
          </p:cNvSpPr>
          <p:nvPr/>
        </p:nvSpPr>
        <p:spPr bwMode="auto">
          <a:xfrm>
            <a:off x="7315200" y="2895600"/>
            <a:ext cx="6096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BTB</a:t>
            </a:r>
          </a:p>
        </p:txBody>
      </p:sp>
      <p:sp>
        <p:nvSpPr>
          <p:cNvPr id="162829" name="AutoShape 13"/>
          <p:cNvSpPr>
            <a:spLocks noChangeArrowheads="1"/>
          </p:cNvSpPr>
          <p:nvPr/>
        </p:nvSpPr>
        <p:spPr bwMode="auto">
          <a:xfrm>
            <a:off x="7010400" y="3962400"/>
            <a:ext cx="762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2830" name="Line 14"/>
          <p:cNvSpPr>
            <a:spLocks noChangeShapeType="1"/>
          </p:cNvSpPr>
          <p:nvPr/>
        </p:nvSpPr>
        <p:spPr bwMode="auto">
          <a:xfrm>
            <a:off x="7620000" y="3657600"/>
            <a:ext cx="0" cy="3048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31" name="Freeform 15"/>
          <p:cNvSpPr>
            <a:spLocks/>
          </p:cNvSpPr>
          <p:nvPr/>
        </p:nvSpPr>
        <p:spPr bwMode="auto">
          <a:xfrm>
            <a:off x="6934200" y="3429000"/>
            <a:ext cx="228600" cy="533400"/>
          </a:xfrm>
          <a:custGeom>
            <a:avLst/>
            <a:gdLst/>
            <a:ahLst/>
            <a:cxnLst>
              <a:cxn ang="0">
                <a:pos x="0" y="0"/>
              </a:cxn>
              <a:cxn ang="0">
                <a:pos x="0" y="192"/>
              </a:cxn>
              <a:cxn ang="0">
                <a:pos x="0" y="240"/>
              </a:cxn>
              <a:cxn ang="0">
                <a:pos x="144" y="240"/>
              </a:cxn>
              <a:cxn ang="0">
                <a:pos x="144" y="336"/>
              </a:cxn>
            </a:cxnLst>
            <a:rect l="0" t="0" r="r" b="b"/>
            <a:pathLst>
              <a:path w="144" h="336">
                <a:moveTo>
                  <a:pt x="0" y="0"/>
                </a:moveTo>
                <a:lnTo>
                  <a:pt x="0" y="192"/>
                </a:lnTo>
                <a:lnTo>
                  <a:pt x="0" y="240"/>
                </a:lnTo>
                <a:lnTo>
                  <a:pt x="144" y="240"/>
                </a:lnTo>
                <a:lnTo>
                  <a:pt x="144" y="33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33" name="Text Box 17"/>
          <p:cNvSpPr txBox="1">
            <a:spLocks noChangeArrowheads="1"/>
          </p:cNvSpPr>
          <p:nvPr/>
        </p:nvSpPr>
        <p:spPr bwMode="auto">
          <a:xfrm>
            <a:off x="1115616" y="4054475"/>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A’:0xFC38: CMP $ret, 0</a:t>
            </a:r>
          </a:p>
        </p:txBody>
      </p:sp>
      <p:cxnSp>
        <p:nvCxnSpPr>
          <p:cNvPr id="162834" name="AutoShape 18"/>
          <p:cNvCxnSpPr>
            <a:cxnSpLocks noChangeShapeType="1"/>
            <a:stCxn id="162829" idx="1"/>
            <a:endCxn id="162833" idx="3"/>
          </p:cNvCxnSpPr>
          <p:nvPr/>
        </p:nvCxnSpPr>
        <p:spPr bwMode="auto">
          <a:xfrm flipH="1" flipV="1">
            <a:off x="4333163" y="4239141"/>
            <a:ext cx="3058237" cy="28059"/>
          </a:xfrm>
          <a:prstGeom prst="curvedConnector5">
            <a:avLst>
              <a:gd name="adj1" fmla="val -7475"/>
              <a:gd name="adj2" fmla="val -1900994"/>
              <a:gd name="adj3" fmla="val 68687"/>
            </a:avLst>
          </a:prstGeom>
          <a:noFill/>
          <a:ln w="9525">
            <a:solidFill>
              <a:schemeClr val="tx1"/>
            </a:solidFill>
            <a:round/>
            <a:headEnd/>
            <a:tailEnd type="triangle" w="med" len="med"/>
          </a:ln>
          <a:effectLst/>
        </p:spPr>
      </p:cxnSp>
      <p:sp>
        <p:nvSpPr>
          <p:cNvPr id="162835" name="Text Box 19"/>
          <p:cNvSpPr txBox="1">
            <a:spLocks noChangeArrowheads="1"/>
          </p:cNvSpPr>
          <p:nvPr/>
        </p:nvSpPr>
        <p:spPr bwMode="auto">
          <a:xfrm>
            <a:off x="6613525" y="4838700"/>
            <a:ext cx="68800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FC38</a:t>
            </a:r>
          </a:p>
        </p:txBody>
      </p:sp>
    </p:spTree>
    <p:extLst>
      <p:ext uri="{BB962C8B-B14F-4D97-AF65-F5344CB8AC3E}">
        <p14:creationId xmlns:p14="http://schemas.microsoft.com/office/powerpoint/2010/main" val="17402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66667E-6 4.07407E-6 C 0.04288 0.00926 0.08611 0.01875 0.13872 0.00463 C 0.19149 -0.00949 0.27344 -0.07292 0.31597 -0.08426 C 0.35851 -0.09561 0.37552 -0.07871 0.39358 -0.06366 C 0.41146 -0.04862 0.41771 -0.0213 0.42396 0.00625 " pathEditMode="relative" rAng="0" ptsTypes="aaaaA">
                                      <p:cBhvr>
                                        <p:cTn id="9" dur="2000" fill="hold"/>
                                        <p:tgtEl>
                                          <p:spTgt spid="162821"/>
                                        </p:tgtEl>
                                        <p:attrNameLst>
                                          <p:attrName>ppt_x</p:attrName>
                                          <p:attrName>ppt_y</p:attrName>
                                        </p:attrNameLst>
                                      </p:cBhvr>
                                      <p:rCtr x="212" y="-38"/>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28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28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2" nodeType="clickEffect">
                                  <p:stCondLst>
                                    <p:cond delay="0"/>
                                  </p:stCondLst>
                                  <p:childTnLst>
                                    <p:set>
                                      <p:cBhvr>
                                        <p:cTn id="21" dur="1" fill="hold">
                                          <p:stCondLst>
                                            <p:cond delay="0"/>
                                          </p:stCondLst>
                                        </p:cTn>
                                        <p:tgtEl>
                                          <p:spTgt spid="16282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62832"/>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grpId="1" nodeType="afterEffect">
                                  <p:stCondLst>
                                    <p:cond delay="0"/>
                                  </p:stCondLst>
                                  <p:childTnLst>
                                    <p:animMotion origin="layout" path="M 0.00104 -0.00486 C 0.00659 -0.03079 0.01215 -0.05648 0.02604 -0.07084 C 0.03993 -0.08472 0.07048 -0.11875 0.08437 -0.08912 C 0.09826 -0.05949 0.10382 0.02407 0.10937 0.1081 " pathEditMode="relative" rAng="0" ptsTypes="aaaA">
                                      <p:cBhvr>
                                        <p:cTn id="26" dur="2000" fill="hold"/>
                                        <p:tgtEl>
                                          <p:spTgt spid="162832"/>
                                        </p:tgtEl>
                                        <p:attrNameLst>
                                          <p:attrName>ppt_x</p:attrName>
                                          <p:attrName>ppt_y</p:attrName>
                                        </p:attrNameLst>
                                      </p:cBhvr>
                                      <p:rCtr x="54" y="0"/>
                                    </p:animMotion>
                                  </p:childTnLst>
                                </p:cTn>
                              </p:par>
                              <p:par>
                                <p:cTn id="27" presetID="1" presetClass="entr" presetSubtype="0" fill="hold" grpId="0" nodeType="withEffect">
                                  <p:stCondLst>
                                    <p:cond delay="0"/>
                                  </p:stCondLst>
                                  <p:childTnLst>
                                    <p:set>
                                      <p:cBhvr>
                                        <p:cTn id="28" dur="1" fill="hold">
                                          <p:stCondLst>
                                            <p:cond delay="0"/>
                                          </p:stCondLst>
                                        </p:cTn>
                                        <p:tgtEl>
                                          <p:spTgt spid="1628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28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28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2829"/>
                                        </p:tgtEl>
                                        <p:attrNameLst>
                                          <p:attrName>style.visibility</p:attrName>
                                        </p:attrNameLst>
                                      </p:cBhvr>
                                      <p:to>
                                        <p:strVal val="visible"/>
                                      </p:to>
                                    </p:set>
                                  </p:childTnLst>
                                </p:cTn>
                              </p:par>
                              <p:par>
                                <p:cTn id="35" presetID="10" presetClass="entr" presetSubtype="0" fill="hold" grpId="0" nodeType="withEffect">
                                  <p:stCondLst>
                                    <p:cond delay="500"/>
                                  </p:stCondLst>
                                  <p:childTnLst>
                                    <p:set>
                                      <p:cBhvr>
                                        <p:cTn id="36" dur="1" fill="hold">
                                          <p:stCondLst>
                                            <p:cond delay="0"/>
                                          </p:stCondLst>
                                        </p:cTn>
                                        <p:tgtEl>
                                          <p:spTgt spid="162835"/>
                                        </p:tgtEl>
                                        <p:attrNameLst>
                                          <p:attrName>style.visibility</p:attrName>
                                        </p:attrNameLst>
                                      </p:cBhvr>
                                      <p:to>
                                        <p:strVal val="visible"/>
                                      </p:to>
                                    </p:set>
                                    <p:animEffect transition="in" filter="fade">
                                      <p:cBhvr>
                                        <p:cTn id="37" dur="3000"/>
                                        <p:tgtEl>
                                          <p:spTgt spid="162835"/>
                                        </p:tgtEl>
                                      </p:cBhvr>
                                    </p:animEffect>
                                  </p:childTnLst>
                                </p:cTn>
                              </p:par>
                              <p:par>
                                <p:cTn id="38" presetID="1" presetClass="entr" presetSubtype="0" fill="hold" nodeType="withEffect">
                                  <p:stCondLst>
                                    <p:cond delay="0"/>
                                  </p:stCondLst>
                                  <p:childTnLst>
                                    <p:set>
                                      <p:cBhvr>
                                        <p:cTn id="39" dur="1" fill="hold">
                                          <p:stCondLst>
                                            <p:cond delay="0"/>
                                          </p:stCondLst>
                                        </p:cTn>
                                        <p:tgtEl>
                                          <p:spTgt spid="162834"/>
                                        </p:tgtEl>
                                        <p:attrNameLst>
                                          <p:attrName>style.visibility</p:attrName>
                                        </p:attrNameLst>
                                      </p:cBhvr>
                                      <p:to>
                                        <p:strVal val="visible"/>
                                      </p:to>
                                    </p:set>
                                  </p:childTnLst>
                                </p:cTn>
                              </p:par>
                              <p:par>
                                <p:cTn id="40" presetID="10" presetClass="entr" presetSubtype="0" fill="hold" grpId="0" nodeType="withEffect">
                                  <p:stCondLst>
                                    <p:cond delay="1000"/>
                                  </p:stCondLst>
                                  <p:childTnLst>
                                    <p:set>
                                      <p:cBhvr>
                                        <p:cTn id="41" dur="1" fill="hold">
                                          <p:stCondLst>
                                            <p:cond delay="0"/>
                                          </p:stCondLst>
                                        </p:cTn>
                                        <p:tgtEl>
                                          <p:spTgt spid="162833"/>
                                        </p:tgtEl>
                                        <p:attrNameLst>
                                          <p:attrName>style.visibility</p:attrName>
                                        </p:attrNameLst>
                                      </p:cBhvr>
                                      <p:to>
                                        <p:strVal val="visible"/>
                                      </p:to>
                                    </p:set>
                                    <p:animEffect transition="in" filter="fade">
                                      <p:cBhvr>
                                        <p:cTn id="42" dur="3000"/>
                                        <p:tgtEl>
                                          <p:spTgt spid="162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P spid="162821" grpId="1"/>
      <p:bldP spid="162821" grpId="2"/>
      <p:bldP spid="162826" grpId="0"/>
      <p:bldP spid="162827" grpId="0"/>
      <p:bldP spid="162832" grpId="0"/>
      <p:bldP spid="162832" grpId="1"/>
      <p:bldP spid="162828" grpId="0" animBg="1"/>
      <p:bldP spid="162829" grpId="0" animBg="1"/>
      <p:bldP spid="162830" grpId="0" animBg="1"/>
      <p:bldP spid="162831" grpId="0" animBg="1"/>
      <p:bldP spid="162833" grpId="0"/>
      <p:bldP spid="1628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dirty="0"/>
              <a:t>Return Address Stack Overflow</a:t>
            </a:r>
          </a:p>
        </p:txBody>
      </p:sp>
      <p:sp>
        <p:nvSpPr>
          <p:cNvPr id="163858" name="Rectangle 18"/>
          <p:cNvSpPr>
            <a:spLocks noGrp="1" noChangeArrowheads="1"/>
          </p:cNvSpPr>
          <p:nvPr>
            <p:ph idx="1"/>
          </p:nvPr>
        </p:nvSpPr>
        <p:spPr/>
        <p:txBody>
          <a:bodyPr/>
          <a:lstStyle/>
          <a:p>
            <a:pPr marL="457200" indent="-457200">
              <a:lnSpc>
                <a:spcPct val="90000"/>
              </a:lnSpc>
              <a:buFontTx/>
              <a:buAutoNum type="arabicPeriod"/>
            </a:pPr>
            <a:r>
              <a:rPr lang="en-US"/>
              <a:t>Wrap-around and overwrite</a:t>
            </a:r>
          </a:p>
          <a:p>
            <a:pPr marL="838200" lvl="1" indent="-381000">
              <a:lnSpc>
                <a:spcPct val="90000"/>
              </a:lnSpc>
              <a:buFontTx/>
              <a:buChar char="•"/>
            </a:pPr>
            <a:r>
              <a:rPr lang="en-US"/>
              <a:t>Will lead to eventual misprediction after four pops</a:t>
            </a:r>
          </a:p>
          <a:p>
            <a:pPr marL="457200" indent="-457200">
              <a:lnSpc>
                <a:spcPct val="90000"/>
              </a:lnSpc>
              <a:buFontTx/>
              <a:buAutoNum type="arabicPeriod"/>
            </a:pPr>
            <a:r>
              <a:rPr lang="en-US"/>
              <a:t>Do not modify RAS</a:t>
            </a:r>
          </a:p>
          <a:p>
            <a:pPr marL="838200" lvl="1" indent="-381000">
              <a:lnSpc>
                <a:spcPct val="90000"/>
              </a:lnSpc>
              <a:buFontTx/>
              <a:buChar char="•"/>
            </a:pPr>
            <a:r>
              <a:rPr lang="en-US"/>
              <a:t>Will lead to misprediction on next pop</a:t>
            </a:r>
          </a:p>
        </p:txBody>
      </p:sp>
      <p:sp>
        <p:nvSpPr>
          <p:cNvPr id="163847" name="Rectangle 7"/>
          <p:cNvSpPr>
            <a:spLocks noChangeArrowheads="1"/>
          </p:cNvSpPr>
          <p:nvPr/>
        </p:nvSpPr>
        <p:spPr bwMode="auto">
          <a:xfrm>
            <a:off x="4572000" y="38324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FC90</a:t>
            </a:r>
          </a:p>
        </p:txBody>
      </p:sp>
      <p:sp>
        <p:nvSpPr>
          <p:cNvPr id="163848" name="Line 8"/>
          <p:cNvSpPr>
            <a:spLocks noChangeShapeType="1"/>
          </p:cNvSpPr>
          <p:nvPr/>
        </p:nvSpPr>
        <p:spPr bwMode="auto">
          <a:xfrm flipH="1">
            <a:off x="5486400" y="4061048"/>
            <a:ext cx="4572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49" name="Text Box 9"/>
          <p:cNvSpPr txBox="1">
            <a:spLocks noChangeArrowheads="1"/>
          </p:cNvSpPr>
          <p:nvPr/>
        </p:nvSpPr>
        <p:spPr bwMode="auto">
          <a:xfrm>
            <a:off x="6003925" y="3910235"/>
            <a:ext cx="1284288" cy="3667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top of stack</a:t>
            </a:r>
          </a:p>
        </p:txBody>
      </p:sp>
      <p:sp>
        <p:nvSpPr>
          <p:cNvPr id="163850" name="Text Box 10"/>
          <p:cNvSpPr txBox="1">
            <a:spLocks noChangeArrowheads="1"/>
          </p:cNvSpPr>
          <p:nvPr/>
        </p:nvSpPr>
        <p:spPr bwMode="auto">
          <a:xfrm>
            <a:off x="1611696" y="3529235"/>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64AC: CALL printf</a:t>
            </a:r>
          </a:p>
        </p:txBody>
      </p:sp>
      <p:sp>
        <p:nvSpPr>
          <p:cNvPr id="163851" name="Text Box 11"/>
          <p:cNvSpPr txBox="1">
            <a:spLocks noChangeArrowheads="1"/>
          </p:cNvSpPr>
          <p:nvPr/>
        </p:nvSpPr>
        <p:spPr bwMode="auto">
          <a:xfrm>
            <a:off x="2249871" y="4327748"/>
            <a:ext cx="73609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64B0</a:t>
            </a:r>
          </a:p>
        </p:txBody>
      </p:sp>
      <p:sp>
        <p:nvSpPr>
          <p:cNvPr id="163852" name="Line 12"/>
          <p:cNvSpPr>
            <a:spLocks noChangeShapeType="1"/>
          </p:cNvSpPr>
          <p:nvPr/>
        </p:nvSpPr>
        <p:spPr bwMode="auto">
          <a:xfrm flipV="1">
            <a:off x="3048000" y="4061048"/>
            <a:ext cx="1295400"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3" name="Line 13"/>
          <p:cNvSpPr>
            <a:spLocks noChangeShapeType="1"/>
          </p:cNvSpPr>
          <p:nvPr/>
        </p:nvSpPr>
        <p:spPr bwMode="auto">
          <a:xfrm>
            <a:off x="3048000" y="4518248"/>
            <a:ext cx="12954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4" name="Line 14"/>
          <p:cNvSpPr>
            <a:spLocks noChangeShapeType="1"/>
          </p:cNvSpPr>
          <p:nvPr/>
        </p:nvSpPr>
        <p:spPr bwMode="auto">
          <a:xfrm>
            <a:off x="3048000" y="4518248"/>
            <a:ext cx="1295400"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5" name="Line 15"/>
          <p:cNvSpPr>
            <a:spLocks noChangeShapeType="1"/>
          </p:cNvSpPr>
          <p:nvPr/>
        </p:nvSpPr>
        <p:spPr bwMode="auto">
          <a:xfrm>
            <a:off x="3048000" y="4518248"/>
            <a:ext cx="129540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6" name="Line 16"/>
          <p:cNvSpPr>
            <a:spLocks noChangeShapeType="1"/>
          </p:cNvSpPr>
          <p:nvPr/>
        </p:nvSpPr>
        <p:spPr bwMode="auto">
          <a:xfrm>
            <a:off x="2037146" y="3908648"/>
            <a:ext cx="381000" cy="381000"/>
          </a:xfrm>
          <a:prstGeom prst="line">
            <a:avLst/>
          </a:prstGeom>
          <a:noFill/>
          <a:ln w="9525">
            <a:solidFill>
              <a:schemeClr val="tx1"/>
            </a:solidFill>
            <a:prstDash val="dash"/>
            <a:round/>
            <a:headEnd/>
            <a:tailEnd type="triangle" w="med" len="med"/>
          </a:ln>
          <a:effectLst/>
        </p:spPr>
        <p:txBody>
          <a:bodyPr/>
          <a:lstStyle/>
          <a:p>
            <a:pPr fontAlgn="base">
              <a:spcBef>
                <a:spcPct val="0"/>
              </a:spcBef>
              <a:spcAft>
                <a:spcPct val="0"/>
              </a:spcAft>
            </a:pPr>
            <a:endParaRPr lang="en-US" sz="2000" b="1">
              <a:solidFill>
                <a:srgbClr val="000000"/>
              </a:solidFill>
              <a:latin typeface="Courier New" panose="02070309020205020404" pitchFamily="49" charset="0"/>
              <a:cs typeface="Courier New" panose="02070309020205020404" pitchFamily="49" charset="0"/>
            </a:endParaRPr>
          </a:p>
        </p:txBody>
      </p:sp>
      <p:sp>
        <p:nvSpPr>
          <p:cNvPr id="163857" name="Text Box 17"/>
          <p:cNvSpPr txBox="1">
            <a:spLocks noChangeArrowheads="1"/>
          </p:cNvSpPr>
          <p:nvPr/>
        </p:nvSpPr>
        <p:spPr bwMode="auto">
          <a:xfrm>
            <a:off x="3702050" y="4519835"/>
            <a:ext cx="41549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63846" name="Rectangle 6"/>
          <p:cNvSpPr>
            <a:spLocks noChangeArrowheads="1"/>
          </p:cNvSpPr>
          <p:nvPr/>
        </p:nvSpPr>
        <p:spPr bwMode="auto">
          <a:xfrm>
            <a:off x="4572000" y="42896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421C</a:t>
            </a:r>
          </a:p>
        </p:txBody>
      </p:sp>
      <p:sp>
        <p:nvSpPr>
          <p:cNvPr id="163845" name="Rectangle 5"/>
          <p:cNvSpPr>
            <a:spLocks noChangeArrowheads="1"/>
          </p:cNvSpPr>
          <p:nvPr/>
        </p:nvSpPr>
        <p:spPr bwMode="auto">
          <a:xfrm>
            <a:off x="4572000" y="47468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48C8</a:t>
            </a:r>
          </a:p>
        </p:txBody>
      </p:sp>
      <p:sp>
        <p:nvSpPr>
          <p:cNvPr id="163844" name="Rectangle 4"/>
          <p:cNvSpPr>
            <a:spLocks noChangeArrowheads="1"/>
          </p:cNvSpPr>
          <p:nvPr/>
        </p:nvSpPr>
        <p:spPr bwMode="auto">
          <a:xfrm>
            <a:off x="4572000" y="52040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7300</a:t>
            </a:r>
          </a:p>
        </p:txBody>
      </p:sp>
    </p:spTree>
    <p:extLst>
      <p:ext uri="{BB962C8B-B14F-4D97-AF65-F5344CB8AC3E}">
        <p14:creationId xmlns:p14="http://schemas.microsoft.com/office/powerpoint/2010/main" val="352890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Branches Have Locality</a:t>
            </a:r>
          </a:p>
        </p:txBody>
      </p:sp>
      <p:sp>
        <p:nvSpPr>
          <p:cNvPr id="168963" name="Rectangle 3"/>
          <p:cNvSpPr>
            <a:spLocks noGrp="1" noChangeArrowheads="1"/>
          </p:cNvSpPr>
          <p:nvPr>
            <p:ph idx="1"/>
          </p:nvPr>
        </p:nvSpPr>
        <p:spPr/>
        <p:txBody>
          <a:bodyPr/>
          <a:lstStyle/>
          <a:p>
            <a:r>
              <a:rPr lang="en-US" dirty="0"/>
              <a:t>If a branch was previously taken…</a:t>
            </a:r>
          </a:p>
          <a:p>
            <a:pPr lvl="1"/>
            <a:r>
              <a:rPr lang="en-US" dirty="0"/>
              <a:t>There’s a good chance it’ll be taken again</a:t>
            </a:r>
          </a:p>
          <a:p>
            <a:endParaRPr lang="en-US" dirty="0"/>
          </a:p>
          <a:p>
            <a:pPr>
              <a:buFontTx/>
              <a:buNone/>
            </a:pPr>
            <a:r>
              <a:rPr lang="en-US" dirty="0"/>
              <a:t>	</a:t>
            </a:r>
            <a:r>
              <a:rPr lang="en-US" b="1" dirty="0">
                <a:latin typeface="Courier New" panose="02070309020205020404" pitchFamily="49" charset="0"/>
                <a:cs typeface="Courier New" panose="02070309020205020404" pitchFamily="49" charset="0"/>
              </a:rPr>
              <a:t>	for(</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100000;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buFontTx/>
              <a:buNone/>
            </a:pPr>
            <a:r>
              <a:rPr lang="en-US" b="1" dirty="0">
                <a:latin typeface="Courier New" panose="02070309020205020404" pitchFamily="49" charset="0"/>
                <a:cs typeface="Courier New" panose="02070309020205020404" pitchFamily="49" charset="0"/>
              </a:rPr>
              <a:t>		{</a:t>
            </a:r>
          </a:p>
          <a:p>
            <a:pPr>
              <a:buFontTx/>
              <a:buNone/>
            </a:pPr>
            <a:r>
              <a:rPr lang="en-US" b="1" dirty="0">
                <a:latin typeface="Courier New" panose="02070309020205020404" pitchFamily="49" charset="0"/>
                <a:cs typeface="Courier New" panose="02070309020205020404" pitchFamily="49" charset="0"/>
              </a:rPr>
              <a:t>			/* do stuff */</a:t>
            </a:r>
          </a:p>
          <a:p>
            <a:pPr>
              <a:buFontTx/>
              <a:buNone/>
            </a:pPr>
            <a:r>
              <a:rPr lang="en-US" b="1" dirty="0">
                <a:latin typeface="Courier New" panose="02070309020205020404" pitchFamily="49" charset="0"/>
                <a:cs typeface="Courier New" panose="02070309020205020404" pitchFamily="49" charset="0"/>
              </a:rPr>
              <a:t>		}</a:t>
            </a:r>
          </a:p>
        </p:txBody>
      </p:sp>
      <p:sp>
        <p:nvSpPr>
          <p:cNvPr id="168964" name="AutoShape 4"/>
          <p:cNvSpPr>
            <a:spLocks noChangeArrowheads="1"/>
          </p:cNvSpPr>
          <p:nvPr/>
        </p:nvSpPr>
        <p:spPr bwMode="auto">
          <a:xfrm>
            <a:off x="4343400" y="4343400"/>
            <a:ext cx="3810000" cy="13716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Gill Sans MT" pitchFamily="34" charset="0"/>
              </a:rPr>
              <a:t>This branch will be taken</a:t>
            </a:r>
          </a:p>
          <a:p>
            <a:pPr algn="ctr"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Gill Sans MT" pitchFamily="34" charset="0"/>
              </a:rPr>
              <a:t>99,999 times in a row.</a:t>
            </a:r>
          </a:p>
        </p:txBody>
      </p:sp>
      <p:sp>
        <p:nvSpPr>
          <p:cNvPr id="168965" name="Line 5"/>
          <p:cNvSpPr>
            <a:spLocks noChangeShapeType="1"/>
          </p:cNvSpPr>
          <p:nvPr/>
        </p:nvSpPr>
        <p:spPr bwMode="auto">
          <a:xfrm flipH="1" flipV="1">
            <a:off x="5061720" y="3284984"/>
            <a:ext cx="1160801" cy="982216"/>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Decade" pitchFamily="2" charset="0"/>
            </a:endParaRPr>
          </a:p>
        </p:txBody>
      </p:sp>
    </p:spTree>
    <p:extLst>
      <p:ext uri="{BB962C8B-B14F-4D97-AF65-F5344CB8AC3E}">
        <p14:creationId xmlns:p14="http://schemas.microsoft.com/office/powerpoint/2010/main" val="105320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dirty="0"/>
              <a:t>Simple Direction Predictor</a:t>
            </a:r>
          </a:p>
        </p:txBody>
      </p:sp>
      <p:sp>
        <p:nvSpPr>
          <p:cNvPr id="169987" name="Rectangle 3"/>
          <p:cNvSpPr>
            <a:spLocks noGrp="1" noChangeArrowheads="1"/>
          </p:cNvSpPr>
          <p:nvPr>
            <p:ph idx="1"/>
          </p:nvPr>
        </p:nvSpPr>
        <p:spPr/>
        <p:txBody>
          <a:bodyPr/>
          <a:lstStyle/>
          <a:p>
            <a:r>
              <a:rPr lang="en-US" dirty="0"/>
              <a:t>Always predict N-t</a:t>
            </a:r>
          </a:p>
          <a:p>
            <a:pPr lvl="1"/>
            <a:r>
              <a:rPr lang="en-US" dirty="0"/>
              <a:t>No fetch bubbles (always just fetch the next line)</a:t>
            </a:r>
          </a:p>
          <a:p>
            <a:pPr lvl="1"/>
            <a:r>
              <a:rPr lang="en-US" dirty="0"/>
              <a:t>Does horribly on loops</a:t>
            </a:r>
          </a:p>
          <a:p>
            <a:r>
              <a:rPr lang="en-US" dirty="0"/>
              <a:t>Always predict T</a:t>
            </a:r>
          </a:p>
          <a:p>
            <a:pPr lvl="1"/>
            <a:r>
              <a:rPr lang="en-US" dirty="0"/>
              <a:t>Does pretty well on loops</a:t>
            </a:r>
          </a:p>
          <a:p>
            <a:pPr lvl="1"/>
            <a:r>
              <a:rPr lang="en-US" dirty="0"/>
              <a:t>What if you have if statements?</a:t>
            </a:r>
          </a:p>
          <a:p>
            <a:pPr lvl="1"/>
            <a:endParaRPr lang="en-US" dirty="0"/>
          </a:p>
          <a:p>
            <a:pPr lvl="1">
              <a:buFontTx/>
              <a:buNone/>
            </a:pPr>
            <a:r>
              <a:rPr lang="en-US" b="1" dirty="0">
                <a:latin typeface="Courier New" panose="02070309020205020404" pitchFamily="49" charset="0"/>
                <a:cs typeface="Courier New" panose="02070309020205020404" pitchFamily="49" charset="0"/>
              </a:rPr>
              <a:t>		p = </a:t>
            </a:r>
            <a:r>
              <a:rPr lang="en-US" b="1" dirty="0" err="1">
                <a:latin typeface="Courier New" panose="02070309020205020404" pitchFamily="49" charset="0"/>
                <a:cs typeface="Courier New" panose="02070309020205020404" pitchFamily="49" charset="0"/>
              </a:rPr>
              <a:t>calloc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num,sizeof</a:t>
            </a:r>
            <a:r>
              <a:rPr lang="en-US" b="1" dirty="0">
                <a:latin typeface="Courier New" panose="02070309020205020404" pitchFamily="49" charset="0"/>
                <a:cs typeface="Courier New" panose="02070309020205020404" pitchFamily="49" charset="0"/>
              </a:rPr>
              <a:t>(*p));</a:t>
            </a:r>
          </a:p>
          <a:p>
            <a:pPr lvl="1">
              <a:buFontTx/>
              <a:buNone/>
            </a:pPr>
            <a:r>
              <a:rPr lang="en-US" b="1" dirty="0">
                <a:latin typeface="Courier New" panose="02070309020205020404" pitchFamily="49" charset="0"/>
                <a:cs typeface="Courier New" panose="02070309020205020404" pitchFamily="49" charset="0"/>
              </a:rPr>
              <a:t>		if(p == NULL)</a:t>
            </a:r>
          </a:p>
          <a:p>
            <a:pPr lvl="1">
              <a:buFontTx/>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error_handler</a:t>
            </a:r>
            <a:r>
              <a:rPr lang="en-US" b="1" dirty="0">
                <a:latin typeface="Courier New" panose="02070309020205020404" pitchFamily="49" charset="0"/>
                <a:cs typeface="Courier New" panose="02070309020205020404" pitchFamily="49" charset="0"/>
              </a:rPr>
              <a:t>( );</a:t>
            </a:r>
          </a:p>
        </p:txBody>
      </p:sp>
      <p:sp>
        <p:nvSpPr>
          <p:cNvPr id="169988" name="AutoShape 4"/>
          <p:cNvSpPr>
            <a:spLocks noChangeArrowheads="1"/>
          </p:cNvSpPr>
          <p:nvPr/>
        </p:nvSpPr>
        <p:spPr bwMode="auto">
          <a:xfrm>
            <a:off x="6084168" y="4869160"/>
            <a:ext cx="2743200" cy="9906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This branch is practically</a:t>
            </a:r>
          </a:p>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never taken</a:t>
            </a:r>
          </a:p>
        </p:txBody>
      </p:sp>
      <p:sp>
        <p:nvSpPr>
          <p:cNvPr id="169989" name="Line 5"/>
          <p:cNvSpPr>
            <a:spLocks noChangeShapeType="1"/>
          </p:cNvSpPr>
          <p:nvPr/>
        </p:nvSpPr>
        <p:spPr bwMode="auto">
          <a:xfrm flipH="1">
            <a:off x="3976776" y="5229200"/>
            <a:ext cx="2035383" cy="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Decade" pitchFamily="2" charset="0"/>
            </a:endParaRPr>
          </a:p>
        </p:txBody>
      </p:sp>
    </p:spTree>
    <p:extLst>
      <p:ext uri="{BB962C8B-B14F-4D97-AF65-F5344CB8AC3E}">
        <p14:creationId xmlns:p14="http://schemas.microsoft.com/office/powerpoint/2010/main" val="138082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fontScale="90000"/>
          </a:bodyPr>
          <a:lstStyle/>
          <a:p>
            <a:r>
              <a:rPr lang="en-US"/>
              <a:t>Last Outcome Predictor</a:t>
            </a:r>
          </a:p>
        </p:txBody>
      </p:sp>
      <p:sp>
        <p:nvSpPr>
          <p:cNvPr id="171011" name="Rectangle 3"/>
          <p:cNvSpPr>
            <a:spLocks noGrp="1" noChangeArrowheads="1"/>
          </p:cNvSpPr>
          <p:nvPr>
            <p:ph idx="1"/>
          </p:nvPr>
        </p:nvSpPr>
        <p:spPr/>
        <p:txBody>
          <a:bodyPr/>
          <a:lstStyle/>
          <a:p>
            <a:r>
              <a:rPr lang="en-US"/>
              <a:t>Do what you did last time</a:t>
            </a:r>
          </a:p>
        </p:txBody>
      </p:sp>
      <p:sp>
        <p:nvSpPr>
          <p:cNvPr id="171012" name="Rectangle 4"/>
          <p:cNvSpPr>
            <a:spLocks noChangeArrowheads="1"/>
          </p:cNvSpPr>
          <p:nvPr/>
        </p:nvSpPr>
        <p:spPr bwMode="auto">
          <a:xfrm>
            <a:off x="971600" y="2438400"/>
            <a:ext cx="6191200" cy="2308324"/>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b="1" dirty="0">
                <a:latin typeface="Courier New" panose="02070309020205020404" pitchFamily="49" charset="0"/>
                <a:cs typeface="Courier New" panose="02070309020205020404" pitchFamily="49" charset="0"/>
              </a:rPr>
              <a:t>0xDC08:	for(</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100000;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fontAlgn="base">
              <a:spcBef>
                <a:spcPct val="0"/>
              </a:spcBef>
              <a:spcAft>
                <a:spcPct val="0"/>
              </a:spcAft>
            </a:pPr>
            <a:r>
              <a:rPr lang="en-US" b="1" dirty="0">
                <a:latin typeface="Courier New" panose="02070309020205020404" pitchFamily="49" charset="0"/>
                <a:cs typeface="Courier New" panose="02070309020205020404" pitchFamily="49" charset="0"/>
              </a:rPr>
              <a:t>	 {</a:t>
            </a:r>
          </a:p>
          <a:p>
            <a:pPr fontAlgn="base">
              <a:spcBef>
                <a:spcPct val="0"/>
              </a:spcBef>
              <a:spcAft>
                <a:spcPct val="0"/>
              </a:spcAft>
            </a:pPr>
            <a:r>
              <a:rPr lang="en-US" b="1" dirty="0">
                <a:latin typeface="Courier New" panose="02070309020205020404" pitchFamily="49" charset="0"/>
                <a:cs typeface="Courier New" panose="02070309020205020404" pitchFamily="49" charset="0"/>
              </a:rPr>
              <a:t>0xDC44:		if(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100) == 0 )</a:t>
            </a:r>
          </a:p>
          <a:p>
            <a:pPr lvl="4" fontAlgn="base">
              <a:spcBef>
                <a:spcPct val="0"/>
              </a:spcBef>
              <a:spcAft>
                <a:spcPct val="0"/>
              </a:spcAft>
            </a:pPr>
            <a:r>
              <a:rPr lang="en-US" b="1" dirty="0">
                <a:latin typeface="Courier New" panose="02070309020205020404" pitchFamily="49" charset="0"/>
                <a:cs typeface="Courier New" panose="02070309020205020404" pitchFamily="49" charset="0"/>
              </a:rPr>
              <a:t>	tick( );</a:t>
            </a:r>
          </a:p>
          <a:p>
            <a:pPr lvl="4" fontAlgn="base">
              <a:spcBef>
                <a:spcPct val="0"/>
              </a:spcBef>
              <a:spcAft>
                <a:spcPct val="0"/>
              </a:spcAft>
            </a:pPr>
            <a:endParaRPr lang="en-US" b="1" dirty="0">
              <a:latin typeface="Courier New" panose="02070309020205020404" pitchFamily="49" charset="0"/>
              <a:cs typeface="Courier New" panose="02070309020205020404" pitchFamily="49" charset="0"/>
            </a:endParaRPr>
          </a:p>
          <a:p>
            <a:pPr fontAlgn="base">
              <a:spcBef>
                <a:spcPct val="0"/>
              </a:spcBef>
              <a:spcAft>
                <a:spcPct val="0"/>
              </a:spcAft>
            </a:pPr>
            <a:r>
              <a:rPr lang="en-US" b="1" dirty="0">
                <a:latin typeface="Courier New" panose="02070309020205020404" pitchFamily="49" charset="0"/>
                <a:cs typeface="Courier New" panose="02070309020205020404" pitchFamily="49" charset="0"/>
              </a:rPr>
              <a:t>0xDC50:		if(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&amp; 1) == 1)</a:t>
            </a:r>
          </a:p>
          <a:p>
            <a:pPr fontAlgn="base">
              <a:spcBef>
                <a:spcPct val="0"/>
              </a:spcBef>
              <a:spcAft>
                <a:spcPct val="0"/>
              </a:spcAft>
            </a:pPr>
            <a:r>
              <a:rPr lang="en-US" b="1" dirty="0">
                <a:latin typeface="Courier New" panose="02070309020205020404" pitchFamily="49" charset="0"/>
                <a:cs typeface="Courier New" panose="02070309020205020404" pitchFamily="49" charset="0"/>
              </a:rPr>
              <a:t>			odd( );</a:t>
            </a:r>
          </a:p>
          <a:p>
            <a:pPr fontAlgn="base">
              <a:spcBef>
                <a:spcPct val="0"/>
              </a:spcBef>
              <a:spcAft>
                <a:spcPct val="0"/>
              </a:spcAft>
            </a:pPr>
            <a:r>
              <a:rPr lang="en-US" b="1" dirty="0">
                <a:latin typeface="Courier New" panose="02070309020205020404" pitchFamily="49" charset="0"/>
                <a:cs typeface="Courier New" panose="02070309020205020404" pitchFamily="49" charset="0"/>
              </a:rPr>
              <a:t>	 }</a:t>
            </a:r>
          </a:p>
        </p:txBody>
      </p:sp>
      <p:sp>
        <p:nvSpPr>
          <p:cNvPr id="171013" name="Rectangle 5"/>
          <p:cNvSpPr>
            <a:spLocks noChangeArrowheads="1"/>
          </p:cNvSpPr>
          <p:nvPr/>
        </p:nvSpPr>
        <p:spPr bwMode="auto">
          <a:xfrm>
            <a:off x="7086600" y="2590800"/>
            <a:ext cx="304800" cy="2667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1014" name="Rectangle 6"/>
          <p:cNvSpPr>
            <a:spLocks noChangeArrowheads="1"/>
          </p:cNvSpPr>
          <p:nvPr/>
        </p:nvSpPr>
        <p:spPr bwMode="auto">
          <a:xfrm>
            <a:off x="7086600" y="3276600"/>
            <a:ext cx="304800" cy="3048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71015" name="Rectangle 7"/>
          <p:cNvSpPr>
            <a:spLocks noChangeArrowheads="1"/>
          </p:cNvSpPr>
          <p:nvPr/>
        </p:nvSpPr>
        <p:spPr bwMode="auto">
          <a:xfrm>
            <a:off x="7086600" y="4343400"/>
            <a:ext cx="304800" cy="3048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71018" name="Freeform 10"/>
          <p:cNvSpPr>
            <a:spLocks/>
          </p:cNvSpPr>
          <p:nvPr/>
        </p:nvSpPr>
        <p:spPr bwMode="auto">
          <a:xfrm>
            <a:off x="2209800" y="3200400"/>
            <a:ext cx="4876800" cy="1435100"/>
          </a:xfrm>
          <a:custGeom>
            <a:avLst/>
            <a:gdLst/>
            <a:ahLst/>
            <a:cxnLst>
              <a:cxn ang="0">
                <a:pos x="0" y="0"/>
              </a:cxn>
              <a:cxn ang="0">
                <a:pos x="720" y="768"/>
              </a:cxn>
              <a:cxn ang="0">
                <a:pos x="3072" y="816"/>
              </a:cxn>
            </a:cxnLst>
            <a:rect l="0" t="0" r="r" b="b"/>
            <a:pathLst>
              <a:path w="3072" h="904">
                <a:moveTo>
                  <a:pt x="0" y="0"/>
                </a:moveTo>
                <a:cubicBezTo>
                  <a:pt x="104" y="316"/>
                  <a:pt x="208" y="632"/>
                  <a:pt x="720" y="768"/>
                </a:cubicBezTo>
                <a:cubicBezTo>
                  <a:pt x="1232" y="904"/>
                  <a:pt x="2152" y="860"/>
                  <a:pt x="3072" y="816"/>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1019" name="Freeform 11"/>
          <p:cNvSpPr>
            <a:spLocks/>
          </p:cNvSpPr>
          <p:nvPr/>
        </p:nvSpPr>
        <p:spPr bwMode="auto">
          <a:xfrm>
            <a:off x="2209800" y="2590800"/>
            <a:ext cx="4876800" cy="1219210"/>
          </a:xfrm>
          <a:custGeom>
            <a:avLst/>
            <a:gdLst>
              <a:gd name="connsiteX0" fmla="*/ 0 w 10000"/>
              <a:gd name="connsiteY0" fmla="*/ 0 h 9796"/>
              <a:gd name="connsiteX1" fmla="*/ 2309 w 10000"/>
              <a:gd name="connsiteY1" fmla="*/ 7162 h 9796"/>
              <a:gd name="connsiteX2" fmla="*/ 7188 w 10000"/>
              <a:gd name="connsiteY2" fmla="*/ 9796 h 9796"/>
              <a:gd name="connsiteX3" fmla="*/ 8906 w 10000"/>
              <a:gd name="connsiteY3" fmla="*/ 7347 h 9796"/>
              <a:gd name="connsiteX4" fmla="*/ 10000 w 10000"/>
              <a:gd name="connsiteY4" fmla="*/ 6735 h 9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96">
                <a:moveTo>
                  <a:pt x="0" y="0"/>
                </a:moveTo>
                <a:cubicBezTo>
                  <a:pt x="573" y="2245"/>
                  <a:pt x="1111" y="5530"/>
                  <a:pt x="2309" y="7162"/>
                </a:cubicBezTo>
                <a:cubicBezTo>
                  <a:pt x="3507" y="8795"/>
                  <a:pt x="6089" y="9765"/>
                  <a:pt x="7188" y="9796"/>
                </a:cubicBezTo>
                <a:cubicBezTo>
                  <a:pt x="8287" y="9827"/>
                  <a:pt x="8438" y="7857"/>
                  <a:pt x="8906" y="7347"/>
                </a:cubicBezTo>
                <a:cubicBezTo>
                  <a:pt x="9375" y="6837"/>
                  <a:pt x="9688" y="6786"/>
                  <a:pt x="10000" y="6735"/>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318370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a:t>Misprediction Rates?</a:t>
            </a:r>
          </a:p>
        </p:txBody>
      </p:sp>
      <p:sp>
        <p:nvSpPr>
          <p:cNvPr id="172036" name="Text Box 4"/>
          <p:cNvSpPr txBox="1">
            <a:spLocks noChangeArrowheads="1"/>
          </p:cNvSpPr>
          <p:nvPr/>
        </p:nvSpPr>
        <p:spPr bwMode="auto">
          <a:xfrm>
            <a:off x="1009291" y="1616075"/>
            <a:ext cx="7012515" cy="369332"/>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b="1" dirty="0">
                <a:solidFill>
                  <a:srgbClr val="000000"/>
                </a:solidFill>
                <a:latin typeface="Gill Sans MT" pitchFamily="34" charset="0"/>
              </a:rPr>
              <a:t>0xDC08:</a:t>
            </a:r>
            <a:r>
              <a:rPr lang="en-US" dirty="0">
                <a:solidFill>
                  <a:srgbClr val="000000"/>
                </a:solidFill>
                <a:latin typeface="Gill Sans MT" pitchFamily="34" charset="0"/>
              </a:rPr>
              <a:t>TTTTTTTTTTT	...     TTTTTTTTTTNTTTTTTTTT	…</a:t>
            </a:r>
          </a:p>
        </p:txBody>
      </p:sp>
      <p:sp>
        <p:nvSpPr>
          <p:cNvPr id="172037" name="Line 5"/>
          <p:cNvSpPr>
            <a:spLocks noChangeShapeType="1"/>
          </p:cNvSpPr>
          <p:nvPr/>
        </p:nvSpPr>
        <p:spPr bwMode="auto">
          <a:xfrm>
            <a:off x="2133600" y="1970088"/>
            <a:ext cx="381000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38" name="Text Box 6"/>
          <p:cNvSpPr txBox="1">
            <a:spLocks noChangeArrowheads="1"/>
          </p:cNvSpPr>
          <p:nvPr/>
        </p:nvSpPr>
        <p:spPr bwMode="auto">
          <a:xfrm>
            <a:off x="3276600" y="1997075"/>
            <a:ext cx="187904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100,000 iterations</a:t>
            </a:r>
          </a:p>
        </p:txBody>
      </p:sp>
      <p:sp>
        <p:nvSpPr>
          <p:cNvPr id="172039" name="Text Box 7"/>
          <p:cNvSpPr txBox="1">
            <a:spLocks noChangeArrowheads="1"/>
          </p:cNvSpPr>
          <p:nvPr/>
        </p:nvSpPr>
        <p:spPr bwMode="auto">
          <a:xfrm>
            <a:off x="587375" y="2667000"/>
            <a:ext cx="6731907" cy="83099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2400" dirty="0">
                <a:solidFill>
                  <a:srgbClr val="000000"/>
                </a:solidFill>
                <a:latin typeface="Gill Sans MT" pitchFamily="34" charset="0"/>
              </a:rPr>
              <a:t>How often is branch outcome != previous outcome?</a:t>
            </a:r>
          </a:p>
          <a:p>
            <a:pPr algn="ctr" fontAlgn="base">
              <a:spcBef>
                <a:spcPct val="0"/>
              </a:spcBef>
              <a:spcAft>
                <a:spcPct val="0"/>
              </a:spcAft>
            </a:pPr>
            <a:r>
              <a:rPr lang="en-US" sz="2400" dirty="0">
                <a:solidFill>
                  <a:srgbClr val="000000"/>
                </a:solidFill>
                <a:latin typeface="Gill Sans MT" pitchFamily="34" charset="0"/>
              </a:rPr>
              <a:t>2 / 100,000</a:t>
            </a:r>
          </a:p>
        </p:txBody>
      </p:sp>
      <p:sp>
        <p:nvSpPr>
          <p:cNvPr id="172040" name="Rectangle 8"/>
          <p:cNvSpPr>
            <a:spLocks noChangeArrowheads="1"/>
          </p:cNvSpPr>
          <p:nvPr/>
        </p:nvSpPr>
        <p:spPr bwMode="auto">
          <a:xfrm>
            <a:off x="5638800" y="1692275"/>
            <a:ext cx="341869" cy="223838"/>
          </a:xfrm>
          <a:prstGeom prst="rect">
            <a:avLst/>
          </a:prstGeom>
          <a:noFill/>
          <a:ln w="9525">
            <a:solidFill>
              <a:srgbClr val="FF000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041" name="Rectangle 9"/>
          <p:cNvSpPr>
            <a:spLocks noChangeArrowheads="1"/>
          </p:cNvSpPr>
          <p:nvPr/>
        </p:nvSpPr>
        <p:spPr bwMode="auto">
          <a:xfrm>
            <a:off x="5794375" y="1654175"/>
            <a:ext cx="318101" cy="276225"/>
          </a:xfrm>
          <a:prstGeom prst="rect">
            <a:avLst/>
          </a:prstGeom>
          <a:noFill/>
          <a:ln w="9525">
            <a:solidFill>
              <a:srgbClr val="0000FF"/>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042" name="Text Box 10"/>
          <p:cNvSpPr txBox="1">
            <a:spLocks noChangeArrowheads="1"/>
          </p:cNvSpPr>
          <p:nvPr/>
        </p:nvSpPr>
        <p:spPr bwMode="auto">
          <a:xfrm>
            <a:off x="7165975" y="2309813"/>
            <a:ext cx="540533" cy="400110"/>
          </a:xfrm>
          <a:prstGeom prst="rect">
            <a:avLst/>
          </a:prstGeom>
          <a:noFill/>
          <a:ln w="25400">
            <a:solidFill>
              <a:srgbClr val="FF0000"/>
            </a:solidFill>
            <a:miter lim="800000"/>
            <a:headEnd/>
            <a:tailEnd/>
          </a:ln>
          <a:effectLst/>
        </p:spPr>
        <p:txBody>
          <a:bodyPr wrap="none">
            <a:spAutoFit/>
          </a:bodyPr>
          <a:lstStyle/>
          <a:p>
            <a:pPr fontAlgn="base">
              <a:spcBef>
                <a:spcPct val="0"/>
              </a:spcBef>
              <a:spcAft>
                <a:spcPct val="0"/>
              </a:spcAft>
            </a:pPr>
            <a:r>
              <a:rPr lang="en-US" sz="2000">
                <a:solidFill>
                  <a:srgbClr val="000000"/>
                </a:solidFill>
                <a:latin typeface="Gill Sans MT" pitchFamily="34" charset="0"/>
              </a:rPr>
              <a:t>TN</a:t>
            </a:r>
          </a:p>
        </p:txBody>
      </p:sp>
      <p:cxnSp>
        <p:nvCxnSpPr>
          <p:cNvPr id="172044" name="AutoShape 12"/>
          <p:cNvCxnSpPr>
            <a:cxnSpLocks noChangeShapeType="1"/>
            <a:stCxn id="172042" idx="0"/>
            <a:endCxn id="172040" idx="2"/>
          </p:cNvCxnSpPr>
          <p:nvPr/>
        </p:nvCxnSpPr>
        <p:spPr bwMode="auto">
          <a:xfrm rot="16200000" flipV="1">
            <a:off x="6426139" y="1299709"/>
            <a:ext cx="393700" cy="1626507"/>
          </a:xfrm>
          <a:prstGeom prst="straightConnector1">
            <a:avLst/>
          </a:prstGeom>
          <a:noFill/>
          <a:ln w="9525">
            <a:solidFill>
              <a:srgbClr val="FF0000"/>
            </a:solidFill>
            <a:round/>
            <a:headEnd/>
            <a:tailEnd/>
          </a:ln>
          <a:effectLst/>
        </p:spPr>
      </p:cxnSp>
      <p:sp>
        <p:nvSpPr>
          <p:cNvPr id="172045" name="Text Box 13"/>
          <p:cNvSpPr txBox="1">
            <a:spLocks noChangeArrowheads="1"/>
          </p:cNvSpPr>
          <p:nvPr/>
        </p:nvSpPr>
        <p:spPr bwMode="auto">
          <a:xfrm>
            <a:off x="7851775" y="2005013"/>
            <a:ext cx="540533" cy="400110"/>
          </a:xfrm>
          <a:prstGeom prst="rect">
            <a:avLst/>
          </a:prstGeom>
          <a:noFill/>
          <a:ln w="25400">
            <a:solidFill>
              <a:srgbClr val="0000FF"/>
            </a:solidFill>
            <a:miter lim="800000"/>
            <a:headEnd/>
            <a:tailEnd/>
          </a:ln>
          <a:effectLst/>
        </p:spPr>
        <p:txBody>
          <a:bodyPr wrap="none">
            <a:spAutoFit/>
          </a:bodyPr>
          <a:lstStyle/>
          <a:p>
            <a:pPr fontAlgn="base">
              <a:spcBef>
                <a:spcPct val="0"/>
              </a:spcBef>
              <a:spcAft>
                <a:spcPct val="0"/>
              </a:spcAft>
            </a:pPr>
            <a:r>
              <a:rPr lang="en-US" sz="2000" dirty="0">
                <a:solidFill>
                  <a:srgbClr val="000000"/>
                </a:solidFill>
                <a:latin typeface="Gill Sans MT" pitchFamily="34" charset="0"/>
              </a:rPr>
              <a:t>NT</a:t>
            </a:r>
          </a:p>
        </p:txBody>
      </p:sp>
      <p:cxnSp>
        <p:nvCxnSpPr>
          <p:cNvPr id="172046" name="AutoShape 14"/>
          <p:cNvCxnSpPr>
            <a:cxnSpLocks noChangeShapeType="1"/>
            <a:stCxn id="172045" idx="1"/>
            <a:endCxn id="172041" idx="2"/>
          </p:cNvCxnSpPr>
          <p:nvPr/>
        </p:nvCxnSpPr>
        <p:spPr bwMode="auto">
          <a:xfrm rot="10800000">
            <a:off x="5953427" y="1930400"/>
            <a:ext cx="1898349" cy="274668"/>
          </a:xfrm>
          <a:prstGeom prst="straightConnector1">
            <a:avLst/>
          </a:prstGeom>
          <a:noFill/>
          <a:ln w="9525">
            <a:solidFill>
              <a:srgbClr val="0000FF"/>
            </a:solidFill>
            <a:round/>
            <a:headEnd/>
            <a:tailEnd/>
          </a:ln>
          <a:effectLst/>
        </p:spPr>
      </p:cxnSp>
      <p:grpSp>
        <p:nvGrpSpPr>
          <p:cNvPr id="172057" name="Group 25"/>
          <p:cNvGrpSpPr>
            <a:grpSpLocks/>
          </p:cNvGrpSpPr>
          <p:nvPr/>
        </p:nvGrpSpPr>
        <p:grpSpPr bwMode="auto">
          <a:xfrm>
            <a:off x="1143000" y="3760786"/>
            <a:ext cx="5062540" cy="857249"/>
            <a:chOff x="720" y="2369"/>
            <a:chExt cx="3189" cy="540"/>
          </a:xfrm>
        </p:grpSpPr>
        <p:sp>
          <p:nvSpPr>
            <p:cNvPr id="172047" name="Text Box 15"/>
            <p:cNvSpPr txBox="1">
              <a:spLocks noChangeArrowheads="1"/>
            </p:cNvSpPr>
            <p:nvPr/>
          </p:nvSpPr>
          <p:spPr bwMode="auto">
            <a:xfrm>
              <a:off x="720" y="2369"/>
              <a:ext cx="3189"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Gill Sans MT" pitchFamily="34" charset="0"/>
                </a:rPr>
                <a:t>0xDC44:</a:t>
              </a:r>
              <a:r>
                <a:rPr lang="en-US" dirty="0">
                  <a:solidFill>
                    <a:srgbClr val="000000"/>
                  </a:solidFill>
                  <a:latin typeface="Gill Sans MT" pitchFamily="34" charset="0"/>
                </a:rPr>
                <a:t>TTTTT	...   TNTTTTT  ...    TNTTTTT ...</a:t>
              </a:r>
            </a:p>
          </p:txBody>
        </p:sp>
        <p:sp>
          <p:nvSpPr>
            <p:cNvPr id="172048" name="Line 16"/>
            <p:cNvSpPr>
              <a:spLocks noChangeShapeType="1"/>
            </p:cNvSpPr>
            <p:nvPr/>
          </p:nvSpPr>
          <p:spPr bwMode="auto">
            <a:xfrm>
              <a:off x="1344" y="2592"/>
              <a:ext cx="96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50" name="Line 18"/>
            <p:cNvSpPr>
              <a:spLocks noChangeShapeType="1"/>
            </p:cNvSpPr>
            <p:nvPr/>
          </p:nvSpPr>
          <p:spPr bwMode="auto">
            <a:xfrm>
              <a:off x="2304" y="2592"/>
              <a:ext cx="96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51" name="Text Box 19"/>
            <p:cNvSpPr txBox="1">
              <a:spLocks noChangeArrowheads="1"/>
            </p:cNvSpPr>
            <p:nvPr/>
          </p:nvSpPr>
          <p:spPr bwMode="auto">
            <a:xfrm>
              <a:off x="2060" y="2618"/>
              <a:ext cx="666" cy="29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a:solidFill>
                    <a:srgbClr val="000000"/>
                  </a:solidFill>
                  <a:latin typeface="Gill Sans MT" pitchFamily="34" charset="0"/>
                </a:rPr>
                <a:t>2 / 100</a:t>
              </a:r>
            </a:p>
          </p:txBody>
        </p:sp>
      </p:grpSp>
      <p:grpSp>
        <p:nvGrpSpPr>
          <p:cNvPr id="172061" name="Group 29"/>
          <p:cNvGrpSpPr>
            <a:grpSpLocks/>
          </p:cNvGrpSpPr>
          <p:nvPr/>
        </p:nvGrpSpPr>
        <p:grpSpPr bwMode="auto">
          <a:xfrm>
            <a:off x="1143000" y="4675185"/>
            <a:ext cx="5954713" cy="835024"/>
            <a:chOff x="720" y="2945"/>
            <a:chExt cx="3751" cy="526"/>
          </a:xfrm>
        </p:grpSpPr>
        <p:sp>
          <p:nvSpPr>
            <p:cNvPr id="172052" name="Text Box 20"/>
            <p:cNvSpPr txBox="1">
              <a:spLocks noChangeArrowheads="1"/>
            </p:cNvSpPr>
            <p:nvPr/>
          </p:nvSpPr>
          <p:spPr bwMode="auto">
            <a:xfrm>
              <a:off x="720" y="2945"/>
              <a:ext cx="3751"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Gill Sans MT" pitchFamily="34" charset="0"/>
                </a:rPr>
                <a:t>0xDC50:</a:t>
              </a:r>
              <a:r>
                <a:rPr lang="en-US" dirty="0">
                  <a:solidFill>
                    <a:srgbClr val="000000"/>
                  </a:solidFill>
                  <a:latin typeface="Gill Sans MT" pitchFamily="34" charset="0"/>
                </a:rPr>
                <a:t>TNTNTNTNTNTNTNTNTNTNTNTNTNTNT	…</a:t>
              </a:r>
            </a:p>
          </p:txBody>
        </p:sp>
        <p:sp>
          <p:nvSpPr>
            <p:cNvPr id="172053" name="Text Box 21"/>
            <p:cNvSpPr txBox="1">
              <a:spLocks noChangeArrowheads="1"/>
            </p:cNvSpPr>
            <p:nvPr/>
          </p:nvSpPr>
          <p:spPr bwMode="auto">
            <a:xfrm>
              <a:off x="2196" y="3180"/>
              <a:ext cx="472" cy="29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a:solidFill>
                    <a:srgbClr val="000000"/>
                  </a:solidFill>
                  <a:latin typeface="Gill Sans MT" pitchFamily="34" charset="0"/>
                </a:rPr>
                <a:t>2 / 2</a:t>
              </a:r>
            </a:p>
          </p:txBody>
        </p:sp>
      </p:grpSp>
      <p:grpSp>
        <p:nvGrpSpPr>
          <p:cNvPr id="172056" name="Group 24"/>
          <p:cNvGrpSpPr>
            <a:grpSpLocks/>
          </p:cNvGrpSpPr>
          <p:nvPr/>
        </p:nvGrpSpPr>
        <p:grpSpPr bwMode="auto">
          <a:xfrm>
            <a:off x="4724400" y="3276600"/>
            <a:ext cx="3657600" cy="914400"/>
            <a:chOff x="2832" y="2256"/>
            <a:chExt cx="2304" cy="576"/>
          </a:xfrm>
        </p:grpSpPr>
        <p:sp>
          <p:nvSpPr>
            <p:cNvPr id="172054" name="AutoShape 22"/>
            <p:cNvSpPr>
              <a:spLocks noChangeArrowheads="1"/>
            </p:cNvSpPr>
            <p:nvPr/>
          </p:nvSpPr>
          <p:spPr bwMode="auto">
            <a:xfrm>
              <a:off x="4320" y="2256"/>
              <a:ext cx="81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dirty="0">
                  <a:solidFill>
                    <a:srgbClr val="FFFFFF"/>
                  </a:solidFill>
                  <a:latin typeface="Gill Sans MT" pitchFamily="34" charset="0"/>
                </a:rPr>
                <a:t>99.998%</a:t>
              </a:r>
            </a:p>
            <a:p>
              <a:pPr algn="ctr" fontAlgn="base">
                <a:spcBef>
                  <a:spcPct val="0"/>
                </a:spcBef>
                <a:spcAft>
                  <a:spcPct val="0"/>
                </a:spcAft>
              </a:pPr>
              <a:r>
                <a:rPr lang="en-US" sz="2000" dirty="0">
                  <a:solidFill>
                    <a:srgbClr val="FFFFFF"/>
                  </a:solidFill>
                  <a:latin typeface="Gill Sans MT" pitchFamily="34" charset="0"/>
                </a:rPr>
                <a:t>Prediction</a:t>
              </a:r>
            </a:p>
            <a:p>
              <a:pPr algn="ctr" fontAlgn="base">
                <a:spcBef>
                  <a:spcPct val="0"/>
                </a:spcBef>
                <a:spcAft>
                  <a:spcPct val="0"/>
                </a:spcAft>
              </a:pPr>
              <a:r>
                <a:rPr lang="en-US" sz="2000" dirty="0">
                  <a:solidFill>
                    <a:srgbClr val="FFFFFF"/>
                  </a:solidFill>
                  <a:latin typeface="Gill Sans MT" pitchFamily="34" charset="0"/>
                </a:rPr>
                <a:t>Rate</a:t>
              </a:r>
            </a:p>
          </p:txBody>
        </p:sp>
        <p:sp>
          <p:nvSpPr>
            <p:cNvPr id="172055" name="Line 23"/>
            <p:cNvSpPr>
              <a:spLocks noChangeShapeType="1"/>
            </p:cNvSpPr>
            <p:nvPr/>
          </p:nvSpPr>
          <p:spPr bwMode="auto">
            <a:xfrm flipH="1" flipV="1">
              <a:off x="2832" y="2256"/>
              <a:ext cx="1488" cy="96"/>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grpSp>
        <p:nvGrpSpPr>
          <p:cNvPr id="172060" name="Group 28"/>
          <p:cNvGrpSpPr>
            <a:grpSpLocks/>
          </p:cNvGrpSpPr>
          <p:nvPr/>
        </p:nvGrpSpPr>
        <p:grpSpPr bwMode="auto">
          <a:xfrm>
            <a:off x="4267200" y="4191000"/>
            <a:ext cx="2667000" cy="533400"/>
            <a:chOff x="2592" y="2640"/>
            <a:chExt cx="1680" cy="336"/>
          </a:xfrm>
        </p:grpSpPr>
        <p:sp>
          <p:nvSpPr>
            <p:cNvPr id="172058" name="AutoShape 26"/>
            <p:cNvSpPr>
              <a:spLocks noChangeArrowheads="1"/>
            </p:cNvSpPr>
            <p:nvPr/>
          </p:nvSpPr>
          <p:spPr bwMode="auto">
            <a:xfrm>
              <a:off x="3552" y="2640"/>
              <a:ext cx="720" cy="33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a:solidFill>
                    <a:srgbClr val="FFFFFF"/>
                  </a:solidFill>
                  <a:latin typeface="Gill Sans MT" pitchFamily="34" charset="0"/>
                </a:rPr>
                <a:t>98.0%</a:t>
              </a:r>
            </a:p>
          </p:txBody>
        </p:sp>
        <p:sp>
          <p:nvSpPr>
            <p:cNvPr id="172059" name="Line 27"/>
            <p:cNvSpPr>
              <a:spLocks noChangeShapeType="1"/>
            </p:cNvSpPr>
            <p:nvPr/>
          </p:nvSpPr>
          <p:spPr bwMode="auto">
            <a:xfrm flipH="1">
              <a:off x="2592" y="2784"/>
              <a:ext cx="960" cy="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grpSp>
        <p:nvGrpSpPr>
          <p:cNvPr id="172065" name="Group 33"/>
          <p:cNvGrpSpPr>
            <a:grpSpLocks/>
          </p:cNvGrpSpPr>
          <p:nvPr/>
        </p:nvGrpSpPr>
        <p:grpSpPr bwMode="auto">
          <a:xfrm>
            <a:off x="4267200" y="5105400"/>
            <a:ext cx="2667000" cy="533400"/>
            <a:chOff x="2592" y="3216"/>
            <a:chExt cx="1680" cy="336"/>
          </a:xfrm>
        </p:grpSpPr>
        <p:sp>
          <p:nvSpPr>
            <p:cNvPr id="172063" name="AutoShape 31"/>
            <p:cNvSpPr>
              <a:spLocks noChangeArrowheads="1"/>
            </p:cNvSpPr>
            <p:nvPr/>
          </p:nvSpPr>
          <p:spPr bwMode="auto">
            <a:xfrm>
              <a:off x="3552" y="3216"/>
              <a:ext cx="720" cy="336"/>
            </a:xfrm>
            <a:prstGeom prst="roundRect">
              <a:avLst>
                <a:gd name="adj" fmla="val 16667"/>
              </a:avLst>
            </a:prstGeom>
            <a:solidFill>
              <a:srgbClr val="FF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b="1">
                  <a:solidFill>
                    <a:srgbClr val="FFFFFF"/>
                  </a:solidFill>
                  <a:latin typeface="Gill Sans MT" pitchFamily="34" charset="0"/>
                </a:rPr>
                <a:t>0.0%</a:t>
              </a:r>
            </a:p>
          </p:txBody>
        </p:sp>
        <p:sp>
          <p:nvSpPr>
            <p:cNvPr id="172064" name="Line 32"/>
            <p:cNvSpPr>
              <a:spLocks noChangeShapeType="1"/>
            </p:cNvSpPr>
            <p:nvPr/>
          </p:nvSpPr>
          <p:spPr bwMode="auto">
            <a:xfrm flipH="1">
              <a:off x="2592" y="3360"/>
              <a:ext cx="960" cy="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383388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20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2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0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2046"/>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72039">
                                            <p:txEl>
                                              <p:pRg st="1" end="1"/>
                                            </p:txEl>
                                          </p:spTgt>
                                        </p:tgtEl>
                                        <p:attrNameLst>
                                          <p:attrName>style.visibility</p:attrName>
                                        </p:attrNameLst>
                                      </p:cBhvr>
                                      <p:to>
                                        <p:strVal val="visible"/>
                                      </p:to>
                                    </p:set>
                                    <p:animEffect transition="in" filter="fade">
                                      <p:cBhvr>
                                        <p:cTn id="19" dur="2000"/>
                                        <p:tgtEl>
                                          <p:spTgt spid="1720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205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2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20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20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0" grpId="0" animBg="1"/>
      <p:bldP spid="172041" grpId="0" animBg="1"/>
      <p:bldP spid="172042" grpId="0" animBg="1"/>
      <p:bldP spid="1720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ormAutofit fontScale="90000"/>
          </a:bodyPr>
          <a:lstStyle/>
          <a:p>
            <a:r>
              <a:rPr lang="en-US"/>
              <a:t>Saturating Two</a:t>
            </a:r>
            <a:r>
              <a:rPr lang="en-US">
                <a:latin typeface="Arial" charset="0"/>
              </a:rPr>
              <a:t>-</a:t>
            </a:r>
            <a:r>
              <a:rPr lang="en-US"/>
              <a:t>Bit Counter</a:t>
            </a:r>
          </a:p>
        </p:txBody>
      </p:sp>
      <p:sp>
        <p:nvSpPr>
          <p:cNvPr id="173060" name="Oval 4"/>
          <p:cNvSpPr>
            <a:spLocks noChangeArrowheads="1"/>
          </p:cNvSpPr>
          <p:nvPr/>
        </p:nvSpPr>
        <p:spPr bwMode="auto">
          <a:xfrm>
            <a:off x="2076450" y="3625850"/>
            <a:ext cx="457200" cy="457200"/>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0</a:t>
            </a:r>
          </a:p>
        </p:txBody>
      </p:sp>
      <p:sp>
        <p:nvSpPr>
          <p:cNvPr id="173061" name="Oval 5"/>
          <p:cNvSpPr>
            <a:spLocks noChangeArrowheads="1"/>
          </p:cNvSpPr>
          <p:nvPr/>
        </p:nvSpPr>
        <p:spPr bwMode="auto">
          <a:xfrm>
            <a:off x="3143250" y="3625850"/>
            <a:ext cx="457200" cy="457200"/>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cxnSp>
        <p:nvCxnSpPr>
          <p:cNvPr id="173062" name="AutoShape 6"/>
          <p:cNvCxnSpPr>
            <a:cxnSpLocks noChangeShapeType="1"/>
            <a:stCxn id="173060" idx="5"/>
            <a:endCxn id="173061" idx="3"/>
          </p:cNvCxnSpPr>
          <p:nvPr/>
        </p:nvCxnSpPr>
        <p:spPr bwMode="auto">
          <a:xfrm rot="16200000" flipH="1">
            <a:off x="2837656" y="3645694"/>
            <a:ext cx="1588" cy="742950"/>
          </a:xfrm>
          <a:prstGeom prst="curvedConnector3">
            <a:avLst>
              <a:gd name="adj1" fmla="val 18600000"/>
            </a:avLst>
          </a:prstGeom>
          <a:noFill/>
          <a:ln w="19050">
            <a:solidFill>
              <a:srgbClr val="008000"/>
            </a:solidFill>
            <a:round/>
            <a:headEnd/>
            <a:tailEnd type="triangle" w="med" len="med"/>
          </a:ln>
          <a:effectLst/>
        </p:spPr>
      </p:cxnSp>
      <p:cxnSp>
        <p:nvCxnSpPr>
          <p:cNvPr id="173063" name="AutoShape 7"/>
          <p:cNvCxnSpPr>
            <a:cxnSpLocks noChangeShapeType="1"/>
            <a:stCxn id="173061" idx="1"/>
            <a:endCxn id="173060" idx="7"/>
          </p:cNvCxnSpPr>
          <p:nvPr/>
        </p:nvCxnSpPr>
        <p:spPr bwMode="auto">
          <a:xfrm rot="16200000" flipH="1" flipV="1">
            <a:off x="2837656" y="3321844"/>
            <a:ext cx="1588" cy="742950"/>
          </a:xfrm>
          <a:prstGeom prst="curvedConnector3">
            <a:avLst>
              <a:gd name="adj1" fmla="val -18600000"/>
            </a:avLst>
          </a:prstGeom>
          <a:noFill/>
          <a:ln w="19050">
            <a:solidFill>
              <a:srgbClr val="FF0000"/>
            </a:solidFill>
            <a:round/>
            <a:headEnd/>
            <a:tailEnd type="triangle" w="med" len="med"/>
          </a:ln>
          <a:effectLst/>
        </p:spPr>
      </p:cxnSp>
      <p:cxnSp>
        <p:nvCxnSpPr>
          <p:cNvPr id="173064" name="AutoShape 8"/>
          <p:cNvCxnSpPr>
            <a:cxnSpLocks noChangeShapeType="1"/>
            <a:stCxn id="173061" idx="5"/>
            <a:endCxn id="173061" idx="7"/>
          </p:cNvCxnSpPr>
          <p:nvPr/>
        </p:nvCxnSpPr>
        <p:spPr bwMode="auto">
          <a:xfrm rot="5400000" flipH="1" flipV="1">
            <a:off x="3372644" y="3853656"/>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p:spPr>
      </p:cxnSp>
      <p:cxnSp>
        <p:nvCxnSpPr>
          <p:cNvPr id="173065" name="AutoShape 9"/>
          <p:cNvCxnSpPr>
            <a:cxnSpLocks noChangeShapeType="1"/>
            <a:stCxn id="173060" idx="1"/>
            <a:endCxn id="173060" idx="3"/>
          </p:cNvCxnSpPr>
          <p:nvPr/>
        </p:nvCxnSpPr>
        <p:spPr bwMode="auto">
          <a:xfrm rot="5400000" flipV="1">
            <a:off x="1981994" y="3853656"/>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p:spPr>
      </p:cxnSp>
      <p:sp>
        <p:nvSpPr>
          <p:cNvPr id="173066" name="Text Box 10"/>
          <p:cNvSpPr txBox="1">
            <a:spLocks noChangeArrowheads="1"/>
          </p:cNvSpPr>
          <p:nvPr/>
        </p:nvSpPr>
        <p:spPr bwMode="auto">
          <a:xfrm>
            <a:off x="1781175" y="4465638"/>
            <a:ext cx="2332050"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FSM for Last-Outcome</a:t>
            </a:r>
          </a:p>
          <a:p>
            <a:pPr algn="ctr" fontAlgn="base">
              <a:spcBef>
                <a:spcPct val="0"/>
              </a:spcBef>
              <a:spcAft>
                <a:spcPct val="0"/>
              </a:spcAft>
            </a:pPr>
            <a:r>
              <a:rPr lang="en-US" dirty="0">
                <a:solidFill>
                  <a:srgbClr val="000000"/>
                </a:solidFill>
                <a:latin typeface="Gill Sans MT" pitchFamily="34" charset="0"/>
              </a:rPr>
              <a:t>Prediction</a:t>
            </a:r>
          </a:p>
        </p:txBody>
      </p:sp>
      <p:grpSp>
        <p:nvGrpSpPr>
          <p:cNvPr id="173080" name="Group 24"/>
          <p:cNvGrpSpPr>
            <a:grpSpLocks/>
          </p:cNvGrpSpPr>
          <p:nvPr/>
        </p:nvGrpSpPr>
        <p:grpSpPr bwMode="auto">
          <a:xfrm>
            <a:off x="5486402" y="2514600"/>
            <a:ext cx="1808163" cy="2552701"/>
            <a:chOff x="3456" y="1584"/>
            <a:chExt cx="1139" cy="1608"/>
          </a:xfrm>
        </p:grpSpPr>
        <p:sp>
          <p:nvSpPr>
            <p:cNvPr id="173067"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0</a:t>
              </a:r>
            </a:p>
          </p:txBody>
        </p:sp>
        <p:sp>
          <p:nvSpPr>
            <p:cNvPr id="173068"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73069"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2</a:t>
              </a:r>
            </a:p>
          </p:txBody>
        </p:sp>
        <p:sp>
          <p:nvSpPr>
            <p:cNvPr id="173070"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3</a:t>
              </a:r>
            </a:p>
          </p:txBody>
        </p:sp>
        <p:cxnSp>
          <p:nvCxnSpPr>
            <p:cNvPr id="173071" name="AutoShape 15"/>
            <p:cNvCxnSpPr>
              <a:cxnSpLocks noChangeShapeType="1"/>
              <a:stCxn id="173067" idx="6"/>
              <a:endCxn id="173068"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173072" name="AutoShape 16"/>
            <p:cNvCxnSpPr>
              <a:cxnSpLocks noChangeShapeType="1"/>
              <a:stCxn id="173068" idx="0"/>
              <a:endCxn id="173069"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173073" name="AutoShape 17"/>
            <p:cNvCxnSpPr>
              <a:cxnSpLocks noChangeShapeType="1"/>
              <a:stCxn id="173069" idx="7"/>
              <a:endCxn id="173070"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173074" name="AutoShape 18"/>
            <p:cNvCxnSpPr>
              <a:cxnSpLocks noChangeShapeType="1"/>
              <a:stCxn id="173068" idx="3"/>
              <a:endCxn id="173067"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173075" name="AutoShape 19"/>
            <p:cNvCxnSpPr>
              <a:cxnSpLocks noChangeShapeType="1"/>
              <a:stCxn id="173070" idx="2"/>
              <a:endCxn id="173069"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173076" name="AutoShape 20"/>
            <p:cNvCxnSpPr>
              <a:cxnSpLocks noChangeShapeType="1"/>
              <a:stCxn id="173069" idx="4"/>
              <a:endCxn id="173068"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173077" name="AutoShape 21"/>
            <p:cNvCxnSpPr>
              <a:cxnSpLocks noChangeShapeType="1"/>
              <a:stCxn id="173070" idx="7"/>
              <a:endCxn id="173070"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173078" name="AutoShape 22"/>
            <p:cNvCxnSpPr>
              <a:cxnSpLocks noChangeShapeType="1"/>
              <a:stCxn id="173067" idx="1"/>
              <a:endCxn id="173067"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173079" name="Text Box 23"/>
            <p:cNvSpPr txBox="1">
              <a:spLocks noChangeArrowheads="1"/>
            </p:cNvSpPr>
            <p:nvPr/>
          </p:nvSpPr>
          <p:spPr bwMode="auto">
            <a:xfrm>
              <a:off x="3538" y="2785"/>
              <a:ext cx="1057" cy="40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FSM for 2bC</a:t>
              </a:r>
            </a:p>
            <a:p>
              <a:pPr algn="ctr" fontAlgn="base">
                <a:spcBef>
                  <a:spcPct val="0"/>
                </a:spcBef>
                <a:spcAft>
                  <a:spcPct val="0"/>
                </a:spcAft>
              </a:pPr>
              <a:r>
                <a:rPr lang="en-US" dirty="0">
                  <a:solidFill>
                    <a:srgbClr val="000000"/>
                  </a:solidFill>
                  <a:latin typeface="Gill Sans MT" pitchFamily="34" charset="0"/>
                </a:rPr>
                <a:t>(</a:t>
              </a:r>
              <a:r>
                <a:rPr lang="en-US" b="1" dirty="0">
                  <a:solidFill>
                    <a:srgbClr val="0000FF"/>
                  </a:solidFill>
                  <a:latin typeface="Gill Sans MT" pitchFamily="34" charset="0"/>
                </a:rPr>
                <a:t>2</a:t>
              </a:r>
              <a:r>
                <a:rPr lang="en-US" dirty="0">
                  <a:solidFill>
                    <a:srgbClr val="000000"/>
                  </a:solidFill>
                  <a:latin typeface="Gill Sans MT" pitchFamily="34" charset="0"/>
                </a:rPr>
                <a:t>-</a:t>
              </a:r>
              <a:r>
                <a:rPr lang="en-US" b="1" dirty="0">
                  <a:solidFill>
                    <a:srgbClr val="0000FF"/>
                  </a:solidFill>
                  <a:latin typeface="Gill Sans MT" pitchFamily="34" charset="0"/>
                </a:rPr>
                <a:t>b</a:t>
              </a:r>
              <a:r>
                <a:rPr lang="en-US" dirty="0">
                  <a:solidFill>
                    <a:srgbClr val="000000"/>
                  </a:solidFill>
                  <a:latin typeface="Gill Sans MT" pitchFamily="34" charset="0"/>
                </a:rPr>
                <a:t>it </a:t>
              </a:r>
              <a:r>
                <a:rPr lang="en-US" b="1" dirty="0">
                  <a:solidFill>
                    <a:srgbClr val="0000FF"/>
                  </a:solidFill>
                  <a:latin typeface="Gill Sans MT" pitchFamily="34" charset="0"/>
                </a:rPr>
                <a:t>C</a:t>
              </a:r>
              <a:r>
                <a:rPr lang="en-US" dirty="0">
                  <a:solidFill>
                    <a:srgbClr val="000000"/>
                  </a:solidFill>
                  <a:latin typeface="Gill Sans MT" pitchFamily="34" charset="0"/>
                </a:rPr>
                <a:t>ounter)</a:t>
              </a:r>
            </a:p>
          </p:txBody>
        </p:sp>
      </p:grpSp>
      <p:sp>
        <p:nvSpPr>
          <p:cNvPr id="173081" name="Oval 25"/>
          <p:cNvSpPr>
            <a:spLocks noChangeArrowheads="1"/>
          </p:cNvSpPr>
          <p:nvPr/>
        </p:nvSpPr>
        <p:spPr bwMode="auto">
          <a:xfrm>
            <a:off x="1524000" y="1970088"/>
            <a:ext cx="228600" cy="228600"/>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endParaRPr lang="en-US">
              <a:solidFill>
                <a:srgbClr val="808080"/>
              </a:solidFill>
              <a:latin typeface="Gill Sans MT" pitchFamily="34" charset="0"/>
            </a:endParaRPr>
          </a:p>
        </p:txBody>
      </p:sp>
      <p:sp>
        <p:nvSpPr>
          <p:cNvPr id="173082" name="Oval 26"/>
          <p:cNvSpPr>
            <a:spLocks noChangeArrowheads="1"/>
          </p:cNvSpPr>
          <p:nvPr/>
        </p:nvSpPr>
        <p:spPr bwMode="auto">
          <a:xfrm>
            <a:off x="1524000" y="2274888"/>
            <a:ext cx="228600" cy="228600"/>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endParaRPr lang="en-US">
              <a:solidFill>
                <a:srgbClr val="808080"/>
              </a:solidFill>
              <a:latin typeface="Gill Sans MT" pitchFamily="34" charset="0"/>
            </a:endParaRPr>
          </a:p>
        </p:txBody>
      </p:sp>
      <p:sp>
        <p:nvSpPr>
          <p:cNvPr id="173083" name="Text Box 27"/>
          <p:cNvSpPr txBox="1">
            <a:spLocks noChangeArrowheads="1"/>
          </p:cNvSpPr>
          <p:nvPr/>
        </p:nvSpPr>
        <p:spPr bwMode="auto">
          <a:xfrm>
            <a:off x="1889125" y="1906588"/>
            <a:ext cx="1005019"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Predict N-t</a:t>
            </a:r>
          </a:p>
        </p:txBody>
      </p:sp>
      <p:sp>
        <p:nvSpPr>
          <p:cNvPr id="173084" name="Text Box 28"/>
          <p:cNvSpPr txBox="1">
            <a:spLocks noChangeArrowheads="1"/>
          </p:cNvSpPr>
          <p:nvPr/>
        </p:nvSpPr>
        <p:spPr bwMode="auto">
          <a:xfrm>
            <a:off x="1905000" y="2200275"/>
            <a:ext cx="835100"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Predict T</a:t>
            </a:r>
          </a:p>
        </p:txBody>
      </p:sp>
      <p:sp>
        <p:nvSpPr>
          <p:cNvPr id="173085" name="Line 29"/>
          <p:cNvSpPr>
            <a:spLocks noChangeShapeType="1"/>
          </p:cNvSpPr>
          <p:nvPr/>
        </p:nvSpPr>
        <p:spPr bwMode="auto">
          <a:xfrm>
            <a:off x="1524000" y="2655888"/>
            <a:ext cx="228600" cy="0"/>
          </a:xfrm>
          <a:prstGeom prst="line">
            <a:avLst/>
          </a:prstGeom>
          <a:noFill/>
          <a:ln w="19050">
            <a:solidFill>
              <a:srgbClr val="008000"/>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3086" name="Text Box 30"/>
          <p:cNvSpPr txBox="1">
            <a:spLocks noChangeArrowheads="1"/>
          </p:cNvSpPr>
          <p:nvPr/>
        </p:nvSpPr>
        <p:spPr bwMode="auto">
          <a:xfrm>
            <a:off x="1905000" y="2505075"/>
            <a:ext cx="2050561"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Transition on T outcome</a:t>
            </a:r>
          </a:p>
        </p:txBody>
      </p:sp>
      <p:sp>
        <p:nvSpPr>
          <p:cNvPr id="173087" name="Text Box 31"/>
          <p:cNvSpPr txBox="1">
            <a:spLocks noChangeArrowheads="1"/>
          </p:cNvSpPr>
          <p:nvPr/>
        </p:nvSpPr>
        <p:spPr bwMode="auto">
          <a:xfrm>
            <a:off x="1905000" y="2809875"/>
            <a:ext cx="2212465"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Transition on N-t outcome</a:t>
            </a:r>
          </a:p>
        </p:txBody>
      </p:sp>
      <p:sp>
        <p:nvSpPr>
          <p:cNvPr id="173088" name="Line 32"/>
          <p:cNvSpPr>
            <a:spLocks noChangeShapeType="1"/>
          </p:cNvSpPr>
          <p:nvPr/>
        </p:nvSpPr>
        <p:spPr bwMode="auto">
          <a:xfrm>
            <a:off x="1524000" y="2960688"/>
            <a:ext cx="228600" cy="0"/>
          </a:xfrm>
          <a:prstGeom prst="line">
            <a:avLst/>
          </a:prstGeom>
          <a:noFill/>
          <a:ln w="19050">
            <a:solidFill>
              <a:srgbClr val="FF0000"/>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34150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fontScale="90000"/>
          </a:bodyPr>
          <a:lstStyle/>
          <a:p>
            <a:r>
              <a:rPr lang="en-US"/>
              <a:t>Example</a:t>
            </a:r>
          </a:p>
        </p:txBody>
      </p:sp>
      <p:grpSp>
        <p:nvGrpSpPr>
          <p:cNvPr id="175216" name="Group 112"/>
          <p:cNvGrpSpPr>
            <a:grpSpLocks/>
          </p:cNvGrpSpPr>
          <p:nvPr/>
        </p:nvGrpSpPr>
        <p:grpSpPr bwMode="auto">
          <a:xfrm>
            <a:off x="6156325" y="3733800"/>
            <a:ext cx="506413" cy="1052513"/>
            <a:chOff x="3504" y="2352"/>
            <a:chExt cx="319" cy="663"/>
          </a:xfrm>
        </p:grpSpPr>
        <p:sp>
          <p:nvSpPr>
            <p:cNvPr id="175131" name="Oval 27"/>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b="1">
                  <a:solidFill>
                    <a:srgbClr val="808080"/>
                  </a:solidFill>
                  <a:latin typeface="Gill Sans MT" pitchFamily="34" charset="0"/>
                </a:rPr>
                <a:t>2</a:t>
              </a:r>
            </a:p>
          </p:txBody>
        </p:sp>
        <p:sp>
          <p:nvSpPr>
            <p:cNvPr id="175132" name="Text Box 28"/>
            <p:cNvSpPr txBox="1">
              <a:spLocks noChangeArrowheads="1"/>
            </p:cNvSpPr>
            <p:nvPr/>
          </p:nvSpPr>
          <p:spPr bwMode="auto">
            <a:xfrm>
              <a:off x="363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3" name="Line 29"/>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7" name="Text Box 43"/>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7" name="Group 113"/>
          <p:cNvGrpSpPr>
            <a:grpSpLocks/>
          </p:cNvGrpSpPr>
          <p:nvPr/>
        </p:nvGrpSpPr>
        <p:grpSpPr bwMode="auto">
          <a:xfrm>
            <a:off x="6689725" y="3733800"/>
            <a:ext cx="1539875" cy="1052513"/>
            <a:chOff x="3840" y="2352"/>
            <a:chExt cx="970" cy="663"/>
          </a:xfrm>
        </p:grpSpPr>
        <p:sp>
          <p:nvSpPr>
            <p:cNvPr id="175134" name="Oval 30"/>
            <p:cNvSpPr>
              <a:spLocks noChangeArrowheads="1"/>
            </p:cNvSpPr>
            <p:nvPr/>
          </p:nvSpPr>
          <p:spPr bwMode="auto">
            <a:xfrm>
              <a:off x="384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35" name="Text Box 31"/>
            <p:cNvSpPr txBox="1">
              <a:spLocks noChangeArrowheads="1"/>
            </p:cNvSpPr>
            <p:nvPr/>
          </p:nvSpPr>
          <p:spPr bwMode="auto">
            <a:xfrm>
              <a:off x="3974"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6" name="Line 32"/>
            <p:cNvSpPr>
              <a:spLocks noChangeShapeType="1"/>
            </p:cNvSpPr>
            <p:nvPr/>
          </p:nvSpPr>
          <p:spPr bwMode="auto">
            <a:xfrm>
              <a:off x="4128"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37" name="Oval 33"/>
            <p:cNvSpPr>
              <a:spLocks noChangeArrowheads="1"/>
            </p:cNvSpPr>
            <p:nvPr/>
          </p:nvSpPr>
          <p:spPr bwMode="auto">
            <a:xfrm>
              <a:off x="4194"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38" name="Text Box 34"/>
            <p:cNvSpPr txBox="1">
              <a:spLocks noChangeArrowheads="1"/>
            </p:cNvSpPr>
            <p:nvPr/>
          </p:nvSpPr>
          <p:spPr bwMode="auto">
            <a:xfrm>
              <a:off x="432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9" name="Line 35"/>
            <p:cNvSpPr>
              <a:spLocks noChangeShapeType="1"/>
            </p:cNvSpPr>
            <p:nvPr/>
          </p:nvSpPr>
          <p:spPr bwMode="auto">
            <a:xfrm>
              <a:off x="448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8" name="Text Box 44"/>
            <p:cNvSpPr txBox="1">
              <a:spLocks noChangeArrowheads="1"/>
            </p:cNvSpPr>
            <p:nvPr/>
          </p:nvSpPr>
          <p:spPr bwMode="auto">
            <a:xfrm>
              <a:off x="3851"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9" name="Text Box 45"/>
            <p:cNvSpPr txBox="1">
              <a:spLocks noChangeArrowheads="1"/>
            </p:cNvSpPr>
            <p:nvPr/>
          </p:nvSpPr>
          <p:spPr bwMode="auto">
            <a:xfrm>
              <a:off x="4187"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50" name="Text Box 46"/>
            <p:cNvSpPr txBox="1">
              <a:spLocks noChangeArrowheads="1"/>
            </p:cNvSpPr>
            <p:nvPr/>
          </p:nvSpPr>
          <p:spPr bwMode="auto">
            <a:xfrm>
              <a:off x="4512" y="2400"/>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grpSp>
      <p:grpSp>
        <p:nvGrpSpPr>
          <p:cNvPr id="175215" name="Group 111"/>
          <p:cNvGrpSpPr>
            <a:grpSpLocks/>
          </p:cNvGrpSpPr>
          <p:nvPr/>
        </p:nvGrpSpPr>
        <p:grpSpPr bwMode="auto">
          <a:xfrm>
            <a:off x="5597539" y="3733800"/>
            <a:ext cx="539752" cy="1066800"/>
            <a:chOff x="3152" y="2352"/>
            <a:chExt cx="340" cy="672"/>
          </a:xfrm>
        </p:grpSpPr>
        <p:sp>
          <p:nvSpPr>
            <p:cNvPr id="175128" name="Oval 24"/>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9" name="Text Box 25"/>
            <p:cNvSpPr txBox="1">
              <a:spLocks noChangeArrowheads="1"/>
            </p:cNvSpPr>
            <p:nvPr/>
          </p:nvSpPr>
          <p:spPr bwMode="auto">
            <a:xfrm>
              <a:off x="3288" y="2545"/>
              <a:ext cx="204"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N</a:t>
              </a:r>
            </a:p>
          </p:txBody>
        </p:sp>
        <p:sp>
          <p:nvSpPr>
            <p:cNvPr id="175130" name="Line 26"/>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52" name="Text Box 48"/>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8" name="Group 104"/>
          <p:cNvGrpSpPr>
            <a:grpSpLocks/>
          </p:cNvGrpSpPr>
          <p:nvPr/>
        </p:nvGrpSpPr>
        <p:grpSpPr bwMode="auto">
          <a:xfrm>
            <a:off x="5622940" y="2438400"/>
            <a:ext cx="514352" cy="976313"/>
            <a:chOff x="3168" y="1536"/>
            <a:chExt cx="324" cy="615"/>
          </a:xfrm>
        </p:grpSpPr>
        <p:sp>
          <p:nvSpPr>
            <p:cNvPr id="175174" name="Text Box 70"/>
            <p:cNvSpPr txBox="1">
              <a:spLocks noChangeArrowheads="1"/>
            </p:cNvSpPr>
            <p:nvPr/>
          </p:nvSpPr>
          <p:spPr bwMode="auto">
            <a:xfrm>
              <a:off x="3288" y="1729"/>
              <a:ext cx="204"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N</a:t>
              </a:r>
            </a:p>
          </p:txBody>
        </p:sp>
        <p:sp>
          <p:nvSpPr>
            <p:cNvPr id="175175" name="Line 71"/>
            <p:cNvSpPr>
              <a:spLocks noChangeShapeType="1"/>
            </p:cNvSpPr>
            <p:nvPr/>
          </p:nvSpPr>
          <p:spPr bwMode="auto">
            <a:xfrm>
              <a:off x="3456"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0" name="Oval 86"/>
            <p:cNvSpPr>
              <a:spLocks noChangeArrowheads="1"/>
            </p:cNvSpPr>
            <p:nvPr/>
          </p:nvSpPr>
          <p:spPr bwMode="auto">
            <a:xfrm>
              <a:off x="3168"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95" name="Text Box 91"/>
            <p:cNvSpPr txBox="1">
              <a:spLocks noChangeArrowheads="1"/>
            </p:cNvSpPr>
            <p:nvPr/>
          </p:nvSpPr>
          <p:spPr bwMode="auto">
            <a:xfrm>
              <a:off x="3168"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9" name="Group 105"/>
          <p:cNvGrpSpPr>
            <a:grpSpLocks/>
          </p:cNvGrpSpPr>
          <p:nvPr/>
        </p:nvGrpSpPr>
        <p:grpSpPr bwMode="auto">
          <a:xfrm>
            <a:off x="6130925" y="2438400"/>
            <a:ext cx="531813" cy="976313"/>
            <a:chOff x="3488" y="1536"/>
            <a:chExt cx="335" cy="615"/>
          </a:xfrm>
        </p:grpSpPr>
        <p:sp>
          <p:nvSpPr>
            <p:cNvPr id="175177" name="Text Box 73"/>
            <p:cNvSpPr txBox="1">
              <a:spLocks noChangeArrowheads="1"/>
            </p:cNvSpPr>
            <p:nvPr/>
          </p:nvSpPr>
          <p:spPr bwMode="auto">
            <a:xfrm>
              <a:off x="363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78" name="Line 74"/>
            <p:cNvSpPr>
              <a:spLocks noChangeShapeType="1"/>
            </p:cNvSpPr>
            <p:nvPr/>
          </p:nvSpPr>
          <p:spPr bwMode="auto">
            <a:xfrm>
              <a:off x="379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3" name="Oval 89"/>
            <p:cNvSpPr>
              <a:spLocks noChangeArrowheads="1"/>
            </p:cNvSpPr>
            <p:nvPr/>
          </p:nvSpPr>
          <p:spPr bwMode="auto">
            <a:xfrm>
              <a:off x="3504" y="158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96" name="Text Box 92"/>
            <p:cNvSpPr txBox="1">
              <a:spLocks noChangeArrowheads="1"/>
            </p:cNvSpPr>
            <p:nvPr/>
          </p:nvSpPr>
          <p:spPr bwMode="auto">
            <a:xfrm>
              <a:off x="3488"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7" name="Group 103"/>
          <p:cNvGrpSpPr>
            <a:grpSpLocks/>
          </p:cNvGrpSpPr>
          <p:nvPr/>
        </p:nvGrpSpPr>
        <p:grpSpPr bwMode="auto">
          <a:xfrm>
            <a:off x="1787525" y="2438400"/>
            <a:ext cx="3808413" cy="990600"/>
            <a:chOff x="752" y="1536"/>
            <a:chExt cx="2399" cy="624"/>
          </a:xfrm>
        </p:grpSpPr>
        <p:sp>
          <p:nvSpPr>
            <p:cNvPr id="175153" name="Oval 49"/>
            <p:cNvSpPr>
              <a:spLocks noChangeArrowheads="1"/>
            </p:cNvSpPr>
            <p:nvPr/>
          </p:nvSpPr>
          <p:spPr bwMode="auto">
            <a:xfrm>
              <a:off x="768" y="158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54" name="Text Box 50"/>
            <p:cNvSpPr txBox="1">
              <a:spLocks noChangeArrowheads="1"/>
            </p:cNvSpPr>
            <p:nvPr/>
          </p:nvSpPr>
          <p:spPr bwMode="auto">
            <a:xfrm>
              <a:off x="902"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55" name="Line 51"/>
            <p:cNvSpPr>
              <a:spLocks noChangeShapeType="1"/>
            </p:cNvSpPr>
            <p:nvPr/>
          </p:nvSpPr>
          <p:spPr bwMode="auto">
            <a:xfrm>
              <a:off x="1056"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56" name="Oval 52"/>
            <p:cNvSpPr>
              <a:spLocks noChangeArrowheads="1"/>
            </p:cNvSpPr>
            <p:nvPr/>
          </p:nvSpPr>
          <p:spPr bwMode="auto">
            <a:xfrm>
              <a:off x="1104"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57" name="Text Box 53"/>
            <p:cNvSpPr txBox="1">
              <a:spLocks noChangeArrowheads="1"/>
            </p:cNvSpPr>
            <p:nvPr/>
          </p:nvSpPr>
          <p:spPr bwMode="auto">
            <a:xfrm>
              <a:off x="123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58" name="Line 54"/>
            <p:cNvSpPr>
              <a:spLocks noChangeShapeType="1"/>
            </p:cNvSpPr>
            <p:nvPr/>
          </p:nvSpPr>
          <p:spPr bwMode="auto">
            <a:xfrm>
              <a:off x="139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0" name="Text Box 56"/>
            <p:cNvSpPr txBox="1">
              <a:spLocks noChangeArrowheads="1"/>
            </p:cNvSpPr>
            <p:nvPr/>
          </p:nvSpPr>
          <p:spPr bwMode="auto">
            <a:xfrm>
              <a:off x="1574"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1" name="Line 57"/>
            <p:cNvSpPr>
              <a:spLocks noChangeShapeType="1"/>
            </p:cNvSpPr>
            <p:nvPr/>
          </p:nvSpPr>
          <p:spPr bwMode="auto">
            <a:xfrm>
              <a:off x="1728"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3" name="Text Box 59"/>
            <p:cNvSpPr txBox="1">
              <a:spLocks noChangeArrowheads="1"/>
            </p:cNvSpPr>
            <p:nvPr/>
          </p:nvSpPr>
          <p:spPr bwMode="auto">
            <a:xfrm>
              <a:off x="1910"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4" name="Line 60"/>
            <p:cNvSpPr>
              <a:spLocks noChangeShapeType="1"/>
            </p:cNvSpPr>
            <p:nvPr/>
          </p:nvSpPr>
          <p:spPr bwMode="auto">
            <a:xfrm>
              <a:off x="2064"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6" name="Text Box 62"/>
            <p:cNvSpPr txBox="1">
              <a:spLocks noChangeArrowheads="1"/>
            </p:cNvSpPr>
            <p:nvPr/>
          </p:nvSpPr>
          <p:spPr bwMode="auto">
            <a:xfrm>
              <a:off x="2246"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7" name="Line 63"/>
            <p:cNvSpPr>
              <a:spLocks noChangeShapeType="1"/>
            </p:cNvSpPr>
            <p:nvPr/>
          </p:nvSpPr>
          <p:spPr bwMode="auto">
            <a:xfrm>
              <a:off x="2400"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8" name="Text Box 64"/>
            <p:cNvSpPr txBox="1">
              <a:spLocks noChangeArrowheads="1"/>
            </p:cNvSpPr>
            <p:nvPr/>
          </p:nvSpPr>
          <p:spPr bwMode="auto">
            <a:xfrm>
              <a:off x="2448" y="1584"/>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69" name="Line 65"/>
            <p:cNvSpPr>
              <a:spLocks noChangeShapeType="1"/>
            </p:cNvSpPr>
            <p:nvPr/>
          </p:nvSpPr>
          <p:spPr bwMode="auto">
            <a:xfrm>
              <a:off x="2784"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71" name="Text Box 67"/>
            <p:cNvSpPr txBox="1">
              <a:spLocks noChangeArrowheads="1"/>
            </p:cNvSpPr>
            <p:nvPr/>
          </p:nvSpPr>
          <p:spPr bwMode="auto">
            <a:xfrm>
              <a:off x="2966"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72" name="Line 68"/>
            <p:cNvSpPr>
              <a:spLocks noChangeShapeType="1"/>
            </p:cNvSpPr>
            <p:nvPr/>
          </p:nvSpPr>
          <p:spPr bwMode="auto">
            <a:xfrm>
              <a:off x="3120"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86" name="Oval 82"/>
            <p:cNvSpPr>
              <a:spLocks noChangeArrowheads="1"/>
            </p:cNvSpPr>
            <p:nvPr/>
          </p:nvSpPr>
          <p:spPr bwMode="auto">
            <a:xfrm>
              <a:off x="1440"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7" name="Oval 83"/>
            <p:cNvSpPr>
              <a:spLocks noChangeArrowheads="1"/>
            </p:cNvSpPr>
            <p:nvPr/>
          </p:nvSpPr>
          <p:spPr bwMode="auto">
            <a:xfrm>
              <a:off x="1776"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8" name="Oval 84"/>
            <p:cNvSpPr>
              <a:spLocks noChangeArrowheads="1"/>
            </p:cNvSpPr>
            <p:nvPr/>
          </p:nvSpPr>
          <p:spPr bwMode="auto">
            <a:xfrm>
              <a:off x="2112"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9" name="Oval 85"/>
            <p:cNvSpPr>
              <a:spLocks noChangeArrowheads="1"/>
            </p:cNvSpPr>
            <p:nvPr/>
          </p:nvSpPr>
          <p:spPr bwMode="auto">
            <a:xfrm>
              <a:off x="2832"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97" name="Text Box 93"/>
            <p:cNvSpPr txBox="1">
              <a:spLocks noChangeArrowheads="1"/>
            </p:cNvSpPr>
            <p:nvPr/>
          </p:nvSpPr>
          <p:spPr bwMode="auto">
            <a:xfrm>
              <a:off x="752"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198" name="Text Box 94"/>
            <p:cNvSpPr txBox="1">
              <a:spLocks noChangeArrowheads="1"/>
            </p:cNvSpPr>
            <p:nvPr/>
          </p:nvSpPr>
          <p:spPr bwMode="auto">
            <a:xfrm>
              <a:off x="105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99" name="Text Box 95"/>
            <p:cNvSpPr txBox="1">
              <a:spLocks noChangeArrowheads="1"/>
            </p:cNvSpPr>
            <p:nvPr/>
          </p:nvSpPr>
          <p:spPr bwMode="auto">
            <a:xfrm>
              <a:off x="1440"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0" name="Text Box 96"/>
            <p:cNvSpPr txBox="1">
              <a:spLocks noChangeArrowheads="1"/>
            </p:cNvSpPr>
            <p:nvPr/>
          </p:nvSpPr>
          <p:spPr bwMode="auto">
            <a:xfrm>
              <a:off x="177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1" name="Text Box 97"/>
            <p:cNvSpPr txBox="1">
              <a:spLocks noChangeArrowheads="1"/>
            </p:cNvSpPr>
            <p:nvPr/>
          </p:nvSpPr>
          <p:spPr bwMode="auto">
            <a:xfrm>
              <a:off x="2112"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2" name="Text Box 98"/>
            <p:cNvSpPr txBox="1">
              <a:spLocks noChangeArrowheads="1"/>
            </p:cNvSpPr>
            <p:nvPr/>
          </p:nvSpPr>
          <p:spPr bwMode="auto">
            <a:xfrm>
              <a:off x="2832"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0" name="Group 106"/>
          <p:cNvGrpSpPr>
            <a:grpSpLocks/>
          </p:cNvGrpSpPr>
          <p:nvPr/>
        </p:nvGrpSpPr>
        <p:grpSpPr bwMode="auto">
          <a:xfrm>
            <a:off x="6689725" y="2438400"/>
            <a:ext cx="506413" cy="990600"/>
            <a:chOff x="3840" y="1536"/>
            <a:chExt cx="319" cy="624"/>
          </a:xfrm>
        </p:grpSpPr>
        <p:sp>
          <p:nvSpPr>
            <p:cNvPr id="175180" name="Text Box 76"/>
            <p:cNvSpPr txBox="1">
              <a:spLocks noChangeArrowheads="1"/>
            </p:cNvSpPr>
            <p:nvPr/>
          </p:nvSpPr>
          <p:spPr bwMode="auto">
            <a:xfrm>
              <a:off x="3974"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81" name="Line 77"/>
            <p:cNvSpPr>
              <a:spLocks noChangeShapeType="1"/>
            </p:cNvSpPr>
            <p:nvPr/>
          </p:nvSpPr>
          <p:spPr bwMode="auto">
            <a:xfrm>
              <a:off x="4128"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1" name="Oval 87"/>
            <p:cNvSpPr>
              <a:spLocks noChangeArrowheads="1"/>
            </p:cNvSpPr>
            <p:nvPr/>
          </p:nvSpPr>
          <p:spPr bwMode="auto">
            <a:xfrm>
              <a:off x="3840"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203" name="Text Box 99"/>
            <p:cNvSpPr txBox="1">
              <a:spLocks noChangeArrowheads="1"/>
            </p:cNvSpPr>
            <p:nvPr/>
          </p:nvSpPr>
          <p:spPr bwMode="auto">
            <a:xfrm>
              <a:off x="3840"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1" name="Group 107"/>
          <p:cNvGrpSpPr>
            <a:grpSpLocks/>
          </p:cNvGrpSpPr>
          <p:nvPr/>
        </p:nvGrpSpPr>
        <p:grpSpPr bwMode="auto">
          <a:xfrm>
            <a:off x="7223125" y="2438400"/>
            <a:ext cx="1006475" cy="990600"/>
            <a:chOff x="4176" y="1536"/>
            <a:chExt cx="634" cy="624"/>
          </a:xfrm>
        </p:grpSpPr>
        <p:sp>
          <p:nvSpPr>
            <p:cNvPr id="175183" name="Text Box 79"/>
            <p:cNvSpPr txBox="1">
              <a:spLocks noChangeArrowheads="1"/>
            </p:cNvSpPr>
            <p:nvPr/>
          </p:nvSpPr>
          <p:spPr bwMode="auto">
            <a:xfrm>
              <a:off x="432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84" name="Line 80"/>
            <p:cNvSpPr>
              <a:spLocks noChangeShapeType="1"/>
            </p:cNvSpPr>
            <p:nvPr/>
          </p:nvSpPr>
          <p:spPr bwMode="auto">
            <a:xfrm>
              <a:off x="448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85" name="Text Box 81"/>
            <p:cNvSpPr txBox="1">
              <a:spLocks noChangeArrowheads="1"/>
            </p:cNvSpPr>
            <p:nvPr/>
          </p:nvSpPr>
          <p:spPr bwMode="auto">
            <a:xfrm>
              <a:off x="4512" y="1584"/>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92" name="Oval 88"/>
            <p:cNvSpPr>
              <a:spLocks noChangeArrowheads="1"/>
            </p:cNvSpPr>
            <p:nvPr/>
          </p:nvSpPr>
          <p:spPr bwMode="auto">
            <a:xfrm>
              <a:off x="4176"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1</a:t>
              </a:r>
            </a:p>
          </p:txBody>
        </p:sp>
        <p:sp>
          <p:nvSpPr>
            <p:cNvPr id="175204" name="Text Box 100"/>
            <p:cNvSpPr txBox="1">
              <a:spLocks noChangeArrowheads="1"/>
            </p:cNvSpPr>
            <p:nvPr/>
          </p:nvSpPr>
          <p:spPr bwMode="auto">
            <a:xfrm>
              <a:off x="417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4" name="Group 110"/>
          <p:cNvGrpSpPr>
            <a:grpSpLocks/>
          </p:cNvGrpSpPr>
          <p:nvPr/>
        </p:nvGrpSpPr>
        <p:grpSpPr bwMode="auto">
          <a:xfrm>
            <a:off x="1660525" y="3505200"/>
            <a:ext cx="3935413" cy="1447800"/>
            <a:chOff x="672" y="2208"/>
            <a:chExt cx="2479" cy="912"/>
          </a:xfrm>
        </p:grpSpPr>
        <p:sp>
          <p:nvSpPr>
            <p:cNvPr id="175108" name="Oval 4"/>
            <p:cNvSpPr>
              <a:spLocks noChangeArrowheads="1"/>
            </p:cNvSpPr>
            <p:nvPr/>
          </p:nvSpPr>
          <p:spPr bwMode="auto">
            <a:xfrm>
              <a:off x="768"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09" name="Text Box 5"/>
            <p:cNvSpPr txBox="1">
              <a:spLocks noChangeArrowheads="1"/>
            </p:cNvSpPr>
            <p:nvPr/>
          </p:nvSpPr>
          <p:spPr bwMode="auto">
            <a:xfrm>
              <a:off x="902"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0" name="Line 6"/>
            <p:cNvSpPr>
              <a:spLocks noChangeShapeType="1"/>
            </p:cNvSpPr>
            <p:nvPr/>
          </p:nvSpPr>
          <p:spPr bwMode="auto">
            <a:xfrm>
              <a:off x="1056"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1" name="Oval 7"/>
            <p:cNvSpPr>
              <a:spLocks noChangeArrowheads="1"/>
            </p:cNvSpPr>
            <p:nvPr/>
          </p:nvSpPr>
          <p:spPr bwMode="auto">
            <a:xfrm>
              <a:off x="1104"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12" name="Text Box 8"/>
            <p:cNvSpPr txBox="1">
              <a:spLocks noChangeArrowheads="1"/>
            </p:cNvSpPr>
            <p:nvPr/>
          </p:nvSpPr>
          <p:spPr bwMode="auto">
            <a:xfrm>
              <a:off x="123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3" name="Line 9"/>
            <p:cNvSpPr>
              <a:spLocks noChangeShapeType="1"/>
            </p:cNvSpPr>
            <p:nvPr/>
          </p:nvSpPr>
          <p:spPr bwMode="auto">
            <a:xfrm>
              <a:off x="139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4" name="Oval 10"/>
            <p:cNvSpPr>
              <a:spLocks noChangeArrowheads="1"/>
            </p:cNvSpPr>
            <p:nvPr/>
          </p:nvSpPr>
          <p:spPr bwMode="auto">
            <a:xfrm>
              <a:off x="144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75115" name="Text Box 11"/>
            <p:cNvSpPr txBox="1">
              <a:spLocks noChangeArrowheads="1"/>
            </p:cNvSpPr>
            <p:nvPr/>
          </p:nvSpPr>
          <p:spPr bwMode="auto">
            <a:xfrm>
              <a:off x="1574"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6" name="Line 12"/>
            <p:cNvSpPr>
              <a:spLocks noChangeShapeType="1"/>
            </p:cNvSpPr>
            <p:nvPr/>
          </p:nvSpPr>
          <p:spPr bwMode="auto">
            <a:xfrm>
              <a:off x="1728"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7" name="Oval 13"/>
            <p:cNvSpPr>
              <a:spLocks noChangeArrowheads="1"/>
            </p:cNvSpPr>
            <p:nvPr/>
          </p:nvSpPr>
          <p:spPr bwMode="auto">
            <a:xfrm>
              <a:off x="1776"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18" name="Text Box 14"/>
            <p:cNvSpPr txBox="1">
              <a:spLocks noChangeArrowheads="1"/>
            </p:cNvSpPr>
            <p:nvPr/>
          </p:nvSpPr>
          <p:spPr bwMode="auto">
            <a:xfrm>
              <a:off x="1910"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9" name="Line 15"/>
            <p:cNvSpPr>
              <a:spLocks noChangeShapeType="1"/>
            </p:cNvSpPr>
            <p:nvPr/>
          </p:nvSpPr>
          <p:spPr bwMode="auto">
            <a:xfrm>
              <a:off x="2064"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0" name="Oval 16"/>
            <p:cNvSpPr>
              <a:spLocks noChangeArrowheads="1"/>
            </p:cNvSpPr>
            <p:nvPr/>
          </p:nvSpPr>
          <p:spPr bwMode="auto">
            <a:xfrm>
              <a:off x="2112"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1" name="Text Box 17"/>
            <p:cNvSpPr txBox="1">
              <a:spLocks noChangeArrowheads="1"/>
            </p:cNvSpPr>
            <p:nvPr/>
          </p:nvSpPr>
          <p:spPr bwMode="auto">
            <a:xfrm>
              <a:off x="2246"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22" name="Line 18"/>
            <p:cNvSpPr>
              <a:spLocks noChangeShapeType="1"/>
            </p:cNvSpPr>
            <p:nvPr/>
          </p:nvSpPr>
          <p:spPr bwMode="auto">
            <a:xfrm>
              <a:off x="2400"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3" name="Text Box 19"/>
            <p:cNvSpPr txBox="1">
              <a:spLocks noChangeArrowheads="1"/>
            </p:cNvSpPr>
            <p:nvPr/>
          </p:nvSpPr>
          <p:spPr bwMode="auto">
            <a:xfrm>
              <a:off x="2448" y="2400"/>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24" name="Line 20"/>
            <p:cNvSpPr>
              <a:spLocks noChangeShapeType="1"/>
            </p:cNvSpPr>
            <p:nvPr/>
          </p:nvSpPr>
          <p:spPr bwMode="auto">
            <a:xfrm>
              <a:off x="2784"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5" name="Oval 21"/>
            <p:cNvSpPr>
              <a:spLocks noChangeArrowheads="1"/>
            </p:cNvSpPr>
            <p:nvPr/>
          </p:nvSpPr>
          <p:spPr bwMode="auto">
            <a:xfrm>
              <a:off x="2832"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6" name="Text Box 22"/>
            <p:cNvSpPr txBox="1">
              <a:spLocks noChangeArrowheads="1"/>
            </p:cNvSpPr>
            <p:nvPr/>
          </p:nvSpPr>
          <p:spPr bwMode="auto">
            <a:xfrm>
              <a:off x="2966"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27" name="Line 23"/>
            <p:cNvSpPr>
              <a:spLocks noChangeShapeType="1"/>
            </p:cNvSpPr>
            <p:nvPr/>
          </p:nvSpPr>
          <p:spPr bwMode="auto">
            <a:xfrm>
              <a:off x="3120"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2" name="Text Box 38"/>
            <p:cNvSpPr txBox="1">
              <a:spLocks noChangeArrowheads="1"/>
            </p:cNvSpPr>
            <p:nvPr/>
          </p:nvSpPr>
          <p:spPr bwMode="auto">
            <a:xfrm>
              <a:off x="1105"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143" name="Text Box 39"/>
            <p:cNvSpPr txBox="1">
              <a:spLocks noChangeArrowheads="1"/>
            </p:cNvSpPr>
            <p:nvPr/>
          </p:nvSpPr>
          <p:spPr bwMode="auto">
            <a:xfrm>
              <a:off x="1441" y="2793"/>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4" name="Text Box 40"/>
            <p:cNvSpPr txBox="1">
              <a:spLocks noChangeArrowheads="1"/>
            </p:cNvSpPr>
            <p:nvPr/>
          </p:nvSpPr>
          <p:spPr bwMode="auto">
            <a:xfrm>
              <a:off x="1787"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5" name="Text Box 41"/>
            <p:cNvSpPr txBox="1">
              <a:spLocks noChangeArrowheads="1"/>
            </p:cNvSpPr>
            <p:nvPr/>
          </p:nvSpPr>
          <p:spPr bwMode="auto">
            <a:xfrm>
              <a:off x="2123"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6" name="Text Box 42"/>
            <p:cNvSpPr txBox="1">
              <a:spLocks noChangeArrowheads="1"/>
            </p:cNvSpPr>
            <p:nvPr/>
          </p:nvSpPr>
          <p:spPr bwMode="auto">
            <a:xfrm>
              <a:off x="2795"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51" name="Text Box 47"/>
            <p:cNvSpPr txBox="1">
              <a:spLocks noChangeArrowheads="1"/>
            </p:cNvSpPr>
            <p:nvPr/>
          </p:nvSpPr>
          <p:spPr bwMode="auto">
            <a:xfrm>
              <a:off x="768"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206" name="Rectangle 102"/>
            <p:cNvSpPr>
              <a:spLocks noChangeArrowheads="1"/>
            </p:cNvSpPr>
            <p:nvPr/>
          </p:nvSpPr>
          <p:spPr bwMode="auto">
            <a:xfrm>
              <a:off x="672" y="2208"/>
              <a:ext cx="720" cy="912"/>
            </a:xfrm>
            <a:prstGeom prst="rect">
              <a:avLst/>
            </a:prstGeom>
            <a:solidFill>
              <a:srgbClr val="000000">
                <a:alpha val="5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75213" name="Group 109"/>
          <p:cNvGrpSpPr>
            <a:grpSpLocks/>
          </p:cNvGrpSpPr>
          <p:nvPr/>
        </p:nvGrpSpPr>
        <p:grpSpPr bwMode="auto">
          <a:xfrm>
            <a:off x="1660525" y="1981200"/>
            <a:ext cx="2895600" cy="1524000"/>
            <a:chOff x="672" y="1248"/>
            <a:chExt cx="1824" cy="960"/>
          </a:xfrm>
        </p:grpSpPr>
        <p:sp>
          <p:nvSpPr>
            <p:cNvPr id="175205" name="Rectangle 101"/>
            <p:cNvSpPr>
              <a:spLocks noChangeArrowheads="1"/>
            </p:cNvSpPr>
            <p:nvPr/>
          </p:nvSpPr>
          <p:spPr bwMode="auto">
            <a:xfrm>
              <a:off x="672" y="1296"/>
              <a:ext cx="384" cy="912"/>
            </a:xfrm>
            <a:prstGeom prst="rect">
              <a:avLst/>
            </a:prstGeom>
            <a:solidFill>
              <a:srgbClr val="000000">
                <a:alpha val="5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5212" name="AutoShape 108"/>
            <p:cNvSpPr>
              <a:spLocks noChangeArrowheads="1"/>
            </p:cNvSpPr>
            <p:nvPr/>
          </p:nvSpPr>
          <p:spPr bwMode="auto">
            <a:xfrm>
              <a:off x="912" y="1248"/>
              <a:ext cx="1584" cy="24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Initial Training/Warm-up</a:t>
              </a:r>
            </a:p>
          </p:txBody>
        </p:sp>
      </p:grpSp>
      <p:sp>
        <p:nvSpPr>
          <p:cNvPr id="175218" name="Text Box 114"/>
          <p:cNvSpPr txBox="1">
            <a:spLocks noChangeArrowheads="1"/>
          </p:cNvSpPr>
          <p:nvPr/>
        </p:nvSpPr>
        <p:spPr bwMode="auto">
          <a:xfrm>
            <a:off x="914400" y="2058988"/>
            <a:ext cx="63030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1bC:</a:t>
            </a:r>
          </a:p>
        </p:txBody>
      </p:sp>
      <p:sp>
        <p:nvSpPr>
          <p:cNvPr id="175219" name="Text Box 115"/>
          <p:cNvSpPr txBox="1">
            <a:spLocks noChangeArrowheads="1"/>
          </p:cNvSpPr>
          <p:nvPr/>
        </p:nvSpPr>
        <p:spPr bwMode="auto">
          <a:xfrm>
            <a:off x="914400" y="3506788"/>
            <a:ext cx="63030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2bC:</a:t>
            </a:r>
          </a:p>
        </p:txBody>
      </p:sp>
      <p:sp>
        <p:nvSpPr>
          <p:cNvPr id="175220" name="AutoShape 116"/>
          <p:cNvSpPr>
            <a:spLocks noChangeArrowheads="1"/>
          </p:cNvSpPr>
          <p:nvPr/>
        </p:nvSpPr>
        <p:spPr bwMode="auto">
          <a:xfrm>
            <a:off x="3886200" y="4953000"/>
            <a:ext cx="4038600" cy="914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Only 1 </a:t>
            </a:r>
            <a:r>
              <a:rPr lang="en-US" dirty="0" err="1">
                <a:solidFill>
                  <a:srgbClr val="FFFFFF"/>
                </a:solidFill>
                <a:latin typeface="Gill Sans MT" pitchFamily="34" charset="0"/>
              </a:rPr>
              <a:t>Mispredict</a:t>
            </a:r>
            <a:r>
              <a:rPr lang="en-US" dirty="0">
                <a:solidFill>
                  <a:srgbClr val="FFFFFF"/>
                </a:solidFill>
                <a:latin typeface="Gill Sans MT" pitchFamily="34" charset="0"/>
              </a:rPr>
              <a:t> per N branches now!</a:t>
            </a:r>
          </a:p>
          <a:p>
            <a:pPr algn="ctr" fontAlgn="base">
              <a:spcBef>
                <a:spcPct val="0"/>
              </a:spcBef>
              <a:spcAft>
                <a:spcPct val="0"/>
              </a:spcAft>
            </a:pPr>
            <a:r>
              <a:rPr lang="en-US" dirty="0">
                <a:solidFill>
                  <a:srgbClr val="FFFFFF"/>
                </a:solidFill>
                <a:latin typeface="Gill Sans MT" pitchFamily="34" charset="0"/>
              </a:rPr>
              <a:t>DC08: 99.999%	DC44: 99.0%</a:t>
            </a:r>
          </a:p>
        </p:txBody>
      </p:sp>
      <p:sp>
        <p:nvSpPr>
          <p:cNvPr id="108" name="TextBox 10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2x reduction in </a:t>
            </a:r>
            <a:r>
              <a:rPr lang="en-US" sz="3200" dirty="0" err="1">
                <a:solidFill>
                  <a:schemeClr val="bg1"/>
                </a:solidFill>
              </a:rPr>
              <a:t>misprediction</a:t>
            </a:r>
            <a:r>
              <a:rPr lang="en-US" sz="3200" dirty="0">
                <a:solidFill>
                  <a:schemeClr val="bg1"/>
                </a:solidFill>
              </a:rPr>
              <a:t> rate</a:t>
            </a:r>
          </a:p>
        </p:txBody>
      </p:sp>
    </p:spTree>
    <p:extLst>
      <p:ext uri="{BB962C8B-B14F-4D97-AF65-F5344CB8AC3E}">
        <p14:creationId xmlns:p14="http://schemas.microsoft.com/office/powerpoint/2010/main" val="102777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2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2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52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52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52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52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19" grpId="0"/>
      <p:bldP spid="175220" grpId="0" animBg="1"/>
      <p:bldP spid="1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fontScale="90000"/>
          </a:bodyPr>
          <a:lstStyle/>
          <a:p>
            <a:r>
              <a:rPr lang="en-US" dirty="0"/>
              <a:t>Typical Organization of 2bC Predictor</a:t>
            </a:r>
          </a:p>
        </p:txBody>
      </p:sp>
      <p:sp>
        <p:nvSpPr>
          <p:cNvPr id="180228" name="Text Box 4"/>
          <p:cNvSpPr txBox="1">
            <a:spLocks noChangeArrowheads="1"/>
          </p:cNvSpPr>
          <p:nvPr/>
        </p:nvSpPr>
        <p:spPr bwMode="auto">
          <a:xfrm>
            <a:off x="1050925" y="2478089"/>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80229" name="Line 5"/>
          <p:cNvSpPr>
            <a:spLocks noChangeShapeType="1"/>
          </p:cNvSpPr>
          <p:nvPr/>
        </p:nvSpPr>
        <p:spPr bwMode="auto">
          <a:xfrm>
            <a:off x="1524000" y="2668589"/>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0" name="AutoShape 6"/>
          <p:cNvSpPr>
            <a:spLocks noChangeArrowheads="1"/>
          </p:cNvSpPr>
          <p:nvPr/>
        </p:nvSpPr>
        <p:spPr bwMode="auto">
          <a:xfrm>
            <a:off x="2514600" y="2439989"/>
            <a:ext cx="685800" cy="4572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hash</a:t>
            </a:r>
          </a:p>
        </p:txBody>
      </p:sp>
      <p:sp>
        <p:nvSpPr>
          <p:cNvPr id="180231" name="Line 7"/>
          <p:cNvSpPr>
            <a:spLocks noChangeShapeType="1"/>
          </p:cNvSpPr>
          <p:nvPr/>
        </p:nvSpPr>
        <p:spPr bwMode="auto">
          <a:xfrm flipH="1">
            <a:off x="1981200" y="2592389"/>
            <a:ext cx="7620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2" name="Text Box 8"/>
          <p:cNvSpPr txBox="1">
            <a:spLocks noChangeArrowheads="1"/>
          </p:cNvSpPr>
          <p:nvPr/>
        </p:nvSpPr>
        <p:spPr bwMode="auto">
          <a:xfrm>
            <a:off x="1524000" y="2746377"/>
            <a:ext cx="989373" cy="27699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200">
                <a:solidFill>
                  <a:srgbClr val="000000"/>
                </a:solidFill>
                <a:latin typeface="Gill Sans MT" pitchFamily="34" charset="0"/>
              </a:rPr>
              <a:t>32 or 64 bits</a:t>
            </a:r>
          </a:p>
        </p:txBody>
      </p:sp>
      <p:sp>
        <p:nvSpPr>
          <p:cNvPr id="180233" name="Rectangle 9"/>
          <p:cNvSpPr>
            <a:spLocks noChangeArrowheads="1"/>
          </p:cNvSpPr>
          <p:nvPr/>
        </p:nvSpPr>
        <p:spPr bwMode="auto">
          <a:xfrm>
            <a:off x="4876800" y="2439989"/>
            <a:ext cx="457200" cy="2743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0234" name="Freeform 10"/>
          <p:cNvSpPr>
            <a:spLocks/>
          </p:cNvSpPr>
          <p:nvPr/>
        </p:nvSpPr>
        <p:spPr bwMode="auto">
          <a:xfrm>
            <a:off x="3200400" y="2668589"/>
            <a:ext cx="1676400" cy="1905000"/>
          </a:xfrm>
          <a:custGeom>
            <a:avLst/>
            <a:gdLst/>
            <a:ahLst/>
            <a:cxnLst>
              <a:cxn ang="0">
                <a:pos x="0" y="0"/>
              </a:cxn>
              <a:cxn ang="0">
                <a:pos x="624" y="0"/>
              </a:cxn>
              <a:cxn ang="0">
                <a:pos x="624" y="1200"/>
              </a:cxn>
              <a:cxn ang="0">
                <a:pos x="1536" y="1200"/>
              </a:cxn>
            </a:cxnLst>
            <a:rect l="0" t="0" r="r" b="b"/>
            <a:pathLst>
              <a:path w="1536" h="1200">
                <a:moveTo>
                  <a:pt x="0" y="0"/>
                </a:moveTo>
                <a:lnTo>
                  <a:pt x="624" y="0"/>
                </a:lnTo>
                <a:lnTo>
                  <a:pt x="624" y="1200"/>
                </a:lnTo>
                <a:lnTo>
                  <a:pt x="1536" y="120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5" name="Line 11"/>
          <p:cNvSpPr>
            <a:spLocks noChangeShapeType="1"/>
          </p:cNvSpPr>
          <p:nvPr/>
        </p:nvSpPr>
        <p:spPr bwMode="auto">
          <a:xfrm flipH="1">
            <a:off x="3810000" y="3659189"/>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6" name="Text Box 12"/>
          <p:cNvSpPr txBox="1">
            <a:spLocks noChangeArrowheads="1"/>
          </p:cNvSpPr>
          <p:nvPr/>
        </p:nvSpPr>
        <p:spPr bwMode="auto">
          <a:xfrm>
            <a:off x="2971800" y="3584577"/>
            <a:ext cx="796925" cy="27463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200">
                <a:solidFill>
                  <a:srgbClr val="000000"/>
                </a:solidFill>
                <a:latin typeface="Gill Sans MT" pitchFamily="34" charset="0"/>
              </a:rPr>
              <a:t>log</a:t>
            </a:r>
            <a:r>
              <a:rPr lang="en-US" sz="1200" baseline="-25000">
                <a:solidFill>
                  <a:srgbClr val="000000"/>
                </a:solidFill>
                <a:latin typeface="Gill Sans MT" pitchFamily="34" charset="0"/>
              </a:rPr>
              <a:t>2 </a:t>
            </a:r>
            <a:r>
              <a:rPr lang="en-US" sz="1200">
                <a:solidFill>
                  <a:srgbClr val="000000"/>
                </a:solidFill>
                <a:latin typeface="Gill Sans MT" pitchFamily="34" charset="0"/>
              </a:rPr>
              <a:t>n bits</a:t>
            </a:r>
          </a:p>
        </p:txBody>
      </p:sp>
      <p:sp>
        <p:nvSpPr>
          <p:cNvPr id="180237" name="Line 13"/>
          <p:cNvSpPr>
            <a:spLocks noChangeShapeType="1"/>
          </p:cNvSpPr>
          <p:nvPr/>
        </p:nvSpPr>
        <p:spPr bwMode="auto">
          <a:xfrm>
            <a:off x="5410200" y="2439989"/>
            <a:ext cx="0" cy="274320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8" name="Text Box 14"/>
          <p:cNvSpPr txBox="1">
            <a:spLocks noChangeArrowheads="1"/>
          </p:cNvSpPr>
          <p:nvPr/>
        </p:nvSpPr>
        <p:spPr bwMode="auto">
          <a:xfrm>
            <a:off x="5410200" y="3214689"/>
            <a:ext cx="1518364"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 entries/counters</a:t>
            </a:r>
          </a:p>
        </p:txBody>
      </p:sp>
      <p:sp>
        <p:nvSpPr>
          <p:cNvPr id="180239" name="Line 15"/>
          <p:cNvSpPr>
            <a:spLocks noChangeShapeType="1"/>
          </p:cNvSpPr>
          <p:nvPr/>
        </p:nvSpPr>
        <p:spPr bwMode="auto">
          <a:xfrm>
            <a:off x="5105400" y="5183189"/>
            <a:ext cx="0" cy="533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0" name="Text Box 16"/>
          <p:cNvSpPr txBox="1">
            <a:spLocks noChangeArrowheads="1"/>
          </p:cNvSpPr>
          <p:nvPr/>
        </p:nvSpPr>
        <p:spPr bwMode="auto">
          <a:xfrm>
            <a:off x="3886200" y="5260977"/>
            <a:ext cx="113864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a:t>
            </a:r>
          </a:p>
        </p:txBody>
      </p:sp>
      <p:grpSp>
        <p:nvGrpSpPr>
          <p:cNvPr id="180249" name="Group 25"/>
          <p:cNvGrpSpPr>
            <a:grpSpLocks/>
          </p:cNvGrpSpPr>
          <p:nvPr/>
        </p:nvGrpSpPr>
        <p:grpSpPr bwMode="auto">
          <a:xfrm>
            <a:off x="5105400" y="4281490"/>
            <a:ext cx="2743200" cy="1622426"/>
            <a:chOff x="3216" y="2600"/>
            <a:chExt cx="1728" cy="1022"/>
          </a:xfrm>
        </p:grpSpPr>
        <p:sp>
          <p:nvSpPr>
            <p:cNvPr id="180241" name="AutoShape 17"/>
            <p:cNvSpPr>
              <a:spLocks noChangeArrowheads="1"/>
            </p:cNvSpPr>
            <p:nvPr/>
          </p:nvSpPr>
          <p:spPr bwMode="auto">
            <a:xfrm>
              <a:off x="4272" y="2736"/>
              <a:ext cx="672" cy="576"/>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FSM</a:t>
              </a:r>
            </a:p>
            <a:p>
              <a:pPr algn="ctr" fontAlgn="base">
                <a:spcBef>
                  <a:spcPct val="0"/>
                </a:spcBef>
                <a:spcAft>
                  <a:spcPct val="0"/>
                </a:spcAft>
              </a:pPr>
              <a:r>
                <a:rPr lang="en-US" dirty="0">
                  <a:solidFill>
                    <a:srgbClr val="FFFFFF"/>
                  </a:solidFill>
                  <a:latin typeface="Gill Sans MT" pitchFamily="34" charset="0"/>
                </a:rPr>
                <a:t>Update</a:t>
              </a:r>
            </a:p>
            <a:p>
              <a:pPr algn="ctr" fontAlgn="base">
                <a:spcBef>
                  <a:spcPct val="0"/>
                </a:spcBef>
                <a:spcAft>
                  <a:spcPct val="0"/>
                </a:spcAft>
              </a:pPr>
              <a:r>
                <a:rPr lang="en-US" dirty="0">
                  <a:solidFill>
                    <a:srgbClr val="FFFFFF"/>
                  </a:solidFill>
                  <a:latin typeface="Gill Sans MT" pitchFamily="34" charset="0"/>
                </a:rPr>
                <a:t>Logic</a:t>
              </a:r>
            </a:p>
          </p:txBody>
        </p:sp>
        <p:sp>
          <p:nvSpPr>
            <p:cNvPr id="180242" name="Line 18"/>
            <p:cNvSpPr>
              <a:spLocks noChangeShapeType="1"/>
            </p:cNvSpPr>
            <p:nvPr/>
          </p:nvSpPr>
          <p:spPr bwMode="auto">
            <a:xfrm>
              <a:off x="3216" y="3264"/>
              <a:ext cx="1056"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5" name="Line 21"/>
            <p:cNvSpPr>
              <a:spLocks noChangeShapeType="1"/>
            </p:cNvSpPr>
            <p:nvPr/>
          </p:nvSpPr>
          <p:spPr bwMode="auto">
            <a:xfrm flipH="1">
              <a:off x="3456" y="2784"/>
              <a:ext cx="816"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6" name="Text Box 22"/>
            <p:cNvSpPr txBox="1">
              <a:spLocks noChangeArrowheads="1"/>
            </p:cNvSpPr>
            <p:nvPr/>
          </p:nvSpPr>
          <p:spPr bwMode="auto">
            <a:xfrm>
              <a:off x="3542" y="2600"/>
              <a:ext cx="682" cy="19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table update</a:t>
              </a:r>
            </a:p>
          </p:txBody>
        </p:sp>
        <p:sp>
          <p:nvSpPr>
            <p:cNvPr id="180247" name="Line 23"/>
            <p:cNvSpPr>
              <a:spLocks noChangeShapeType="1"/>
            </p:cNvSpPr>
            <p:nvPr/>
          </p:nvSpPr>
          <p:spPr bwMode="auto">
            <a:xfrm flipV="1">
              <a:off x="4752" y="3312"/>
              <a:ext cx="0" cy="24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8" name="Text Box 24"/>
            <p:cNvSpPr txBox="1">
              <a:spLocks noChangeArrowheads="1"/>
            </p:cNvSpPr>
            <p:nvPr/>
          </p:nvSpPr>
          <p:spPr bwMode="auto">
            <a:xfrm>
              <a:off x="3754" y="3409"/>
              <a:ext cx="956" cy="2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600">
                  <a:solidFill>
                    <a:srgbClr val="000000"/>
                  </a:solidFill>
                  <a:latin typeface="Gill Sans MT" pitchFamily="34" charset="0"/>
                </a:rPr>
                <a:t>Actual outcome</a:t>
              </a:r>
            </a:p>
          </p:txBody>
        </p:sp>
      </p:grpSp>
      <p:grpSp>
        <p:nvGrpSpPr>
          <p:cNvPr id="3" name="Group 2"/>
          <p:cNvGrpSpPr/>
          <p:nvPr/>
        </p:nvGrpSpPr>
        <p:grpSpPr>
          <a:xfrm>
            <a:off x="4953000" y="2480359"/>
            <a:ext cx="304800" cy="914400"/>
            <a:chOff x="4953000" y="2480359"/>
            <a:chExt cx="304800" cy="914400"/>
          </a:xfrm>
        </p:grpSpPr>
        <p:grpSp>
          <p:nvGrpSpPr>
            <p:cNvPr id="147" name="Group 558"/>
            <p:cNvGrpSpPr>
              <a:grpSpLocks/>
            </p:cNvGrpSpPr>
            <p:nvPr/>
          </p:nvGrpSpPr>
          <p:grpSpPr bwMode="auto">
            <a:xfrm>
              <a:off x="4953000" y="2480359"/>
              <a:ext cx="152400" cy="152400"/>
              <a:chOff x="1608" y="1704"/>
              <a:chExt cx="96" cy="96"/>
            </a:xfrm>
          </p:grpSpPr>
          <p:sp>
            <p:nvSpPr>
              <p:cNvPr id="148"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49" name="Group 560"/>
              <p:cNvGrpSpPr>
                <a:grpSpLocks/>
              </p:cNvGrpSpPr>
              <p:nvPr/>
            </p:nvGrpSpPr>
            <p:grpSpPr bwMode="auto">
              <a:xfrm>
                <a:off x="1632" y="1728"/>
                <a:ext cx="48" cy="48"/>
                <a:chOff x="1584" y="1776"/>
                <a:chExt cx="144" cy="144"/>
              </a:xfrm>
            </p:grpSpPr>
            <p:sp>
              <p:nvSpPr>
                <p:cNvPr id="150"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1"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2"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3"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54" name="AutoShape 565"/>
                <p:cNvCxnSpPr>
                  <a:cxnSpLocks noChangeShapeType="1"/>
                  <a:stCxn id="150" idx="6"/>
                  <a:endCxn id="1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55" name="AutoShape 566"/>
                <p:cNvCxnSpPr>
                  <a:cxnSpLocks noChangeShapeType="1"/>
                  <a:stCxn id="150" idx="5"/>
                  <a:endCxn id="1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56" name="AutoShape 567"/>
                <p:cNvCxnSpPr>
                  <a:cxnSpLocks noChangeShapeType="1"/>
                  <a:stCxn id="152" idx="6"/>
                  <a:endCxn id="1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57" name="Group 568"/>
            <p:cNvGrpSpPr>
              <a:grpSpLocks/>
            </p:cNvGrpSpPr>
            <p:nvPr/>
          </p:nvGrpSpPr>
          <p:grpSpPr bwMode="auto">
            <a:xfrm>
              <a:off x="5105400" y="2480359"/>
              <a:ext cx="152400" cy="152400"/>
              <a:chOff x="1608" y="1704"/>
              <a:chExt cx="96" cy="96"/>
            </a:xfrm>
          </p:grpSpPr>
          <p:sp>
            <p:nvSpPr>
              <p:cNvPr id="158"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59" name="Group 570"/>
              <p:cNvGrpSpPr>
                <a:grpSpLocks/>
              </p:cNvGrpSpPr>
              <p:nvPr/>
            </p:nvGrpSpPr>
            <p:grpSpPr bwMode="auto">
              <a:xfrm>
                <a:off x="1632" y="1728"/>
                <a:ext cx="48" cy="48"/>
                <a:chOff x="1584" y="1776"/>
                <a:chExt cx="144" cy="144"/>
              </a:xfrm>
            </p:grpSpPr>
            <p:sp>
              <p:nvSpPr>
                <p:cNvPr id="160"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1"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2"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3"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64" name="AutoShape 575"/>
                <p:cNvCxnSpPr>
                  <a:cxnSpLocks noChangeShapeType="1"/>
                  <a:stCxn id="160" idx="6"/>
                  <a:endCxn id="1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65" name="AutoShape 576"/>
                <p:cNvCxnSpPr>
                  <a:cxnSpLocks noChangeShapeType="1"/>
                  <a:stCxn id="160" idx="5"/>
                  <a:endCxn id="1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66" name="AutoShape 577"/>
                <p:cNvCxnSpPr>
                  <a:cxnSpLocks noChangeShapeType="1"/>
                  <a:stCxn id="162" idx="6"/>
                  <a:endCxn id="1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67" name="Group 598"/>
            <p:cNvGrpSpPr>
              <a:grpSpLocks/>
            </p:cNvGrpSpPr>
            <p:nvPr/>
          </p:nvGrpSpPr>
          <p:grpSpPr bwMode="auto">
            <a:xfrm>
              <a:off x="4953000" y="2632759"/>
              <a:ext cx="152400" cy="152400"/>
              <a:chOff x="1608" y="1704"/>
              <a:chExt cx="96" cy="96"/>
            </a:xfrm>
          </p:grpSpPr>
          <p:sp>
            <p:nvSpPr>
              <p:cNvPr id="168"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69" name="Group 600"/>
              <p:cNvGrpSpPr>
                <a:grpSpLocks/>
              </p:cNvGrpSpPr>
              <p:nvPr/>
            </p:nvGrpSpPr>
            <p:grpSpPr bwMode="auto">
              <a:xfrm>
                <a:off x="1632" y="1728"/>
                <a:ext cx="48" cy="48"/>
                <a:chOff x="1584" y="1776"/>
                <a:chExt cx="144" cy="144"/>
              </a:xfrm>
            </p:grpSpPr>
            <p:sp>
              <p:nvSpPr>
                <p:cNvPr id="170"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1"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3"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4" name="AutoShape 605"/>
                <p:cNvCxnSpPr>
                  <a:cxnSpLocks noChangeShapeType="1"/>
                  <a:stCxn id="170" idx="6"/>
                  <a:endCxn id="1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75" name="AutoShape 606"/>
                <p:cNvCxnSpPr>
                  <a:cxnSpLocks noChangeShapeType="1"/>
                  <a:stCxn id="170" idx="5"/>
                  <a:endCxn id="1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76" name="AutoShape 607"/>
                <p:cNvCxnSpPr>
                  <a:cxnSpLocks noChangeShapeType="1"/>
                  <a:stCxn id="172" idx="6"/>
                  <a:endCxn id="1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77" name="Group 608"/>
            <p:cNvGrpSpPr>
              <a:grpSpLocks/>
            </p:cNvGrpSpPr>
            <p:nvPr/>
          </p:nvGrpSpPr>
          <p:grpSpPr bwMode="auto">
            <a:xfrm>
              <a:off x="5105400" y="2632759"/>
              <a:ext cx="152400" cy="152400"/>
              <a:chOff x="1608" y="1704"/>
              <a:chExt cx="96" cy="96"/>
            </a:xfrm>
          </p:grpSpPr>
          <p:sp>
            <p:nvSpPr>
              <p:cNvPr id="178"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79" name="Group 610"/>
              <p:cNvGrpSpPr>
                <a:grpSpLocks/>
              </p:cNvGrpSpPr>
              <p:nvPr/>
            </p:nvGrpSpPr>
            <p:grpSpPr bwMode="auto">
              <a:xfrm>
                <a:off x="1632" y="1728"/>
                <a:ext cx="48" cy="48"/>
                <a:chOff x="1584" y="1776"/>
                <a:chExt cx="144" cy="144"/>
              </a:xfrm>
            </p:grpSpPr>
            <p:sp>
              <p:nvSpPr>
                <p:cNvPr id="180"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1"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2"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3"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4" name="AutoShape 615"/>
                <p:cNvCxnSpPr>
                  <a:cxnSpLocks noChangeShapeType="1"/>
                  <a:stCxn id="180" idx="6"/>
                  <a:endCxn id="1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 name="AutoShape 616"/>
                <p:cNvCxnSpPr>
                  <a:cxnSpLocks noChangeShapeType="1"/>
                  <a:stCxn id="180" idx="5"/>
                  <a:endCxn id="1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 name="AutoShape 617"/>
                <p:cNvCxnSpPr>
                  <a:cxnSpLocks noChangeShapeType="1"/>
                  <a:stCxn id="182" idx="6"/>
                  <a:endCxn id="1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 name="Group 649"/>
            <p:cNvGrpSpPr>
              <a:grpSpLocks/>
            </p:cNvGrpSpPr>
            <p:nvPr/>
          </p:nvGrpSpPr>
          <p:grpSpPr bwMode="auto">
            <a:xfrm>
              <a:off x="4953000" y="2785159"/>
              <a:ext cx="152400" cy="152400"/>
              <a:chOff x="1608" y="1704"/>
              <a:chExt cx="96" cy="96"/>
            </a:xfrm>
          </p:grpSpPr>
          <p:sp>
            <p:nvSpPr>
              <p:cNvPr id="188"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9" name="Group 651"/>
              <p:cNvGrpSpPr>
                <a:grpSpLocks/>
              </p:cNvGrpSpPr>
              <p:nvPr/>
            </p:nvGrpSpPr>
            <p:grpSpPr bwMode="auto">
              <a:xfrm>
                <a:off x="1632" y="1728"/>
                <a:ext cx="48" cy="48"/>
                <a:chOff x="1584" y="1776"/>
                <a:chExt cx="144" cy="144"/>
              </a:xfrm>
            </p:grpSpPr>
            <p:sp>
              <p:nvSpPr>
                <p:cNvPr id="190"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2"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4" name="AutoShape 656"/>
                <p:cNvCxnSpPr>
                  <a:cxnSpLocks noChangeShapeType="1"/>
                  <a:stCxn id="190" idx="6"/>
                  <a:endCxn id="1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5" name="AutoShape 657"/>
                <p:cNvCxnSpPr>
                  <a:cxnSpLocks noChangeShapeType="1"/>
                  <a:stCxn id="190" idx="5"/>
                  <a:endCxn id="1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6" name="AutoShape 658"/>
                <p:cNvCxnSpPr>
                  <a:cxnSpLocks noChangeShapeType="1"/>
                  <a:stCxn id="192" idx="6"/>
                  <a:endCxn id="1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7" name="Group 659"/>
            <p:cNvGrpSpPr>
              <a:grpSpLocks/>
            </p:cNvGrpSpPr>
            <p:nvPr/>
          </p:nvGrpSpPr>
          <p:grpSpPr bwMode="auto">
            <a:xfrm>
              <a:off x="5105400" y="2785159"/>
              <a:ext cx="152400" cy="152400"/>
              <a:chOff x="1608" y="1704"/>
              <a:chExt cx="96" cy="96"/>
            </a:xfrm>
          </p:grpSpPr>
          <p:sp>
            <p:nvSpPr>
              <p:cNvPr id="198"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 name="Group 661"/>
              <p:cNvGrpSpPr>
                <a:grpSpLocks/>
              </p:cNvGrpSpPr>
              <p:nvPr/>
            </p:nvGrpSpPr>
            <p:grpSpPr bwMode="auto">
              <a:xfrm>
                <a:off x="1632" y="1728"/>
                <a:ext cx="48" cy="48"/>
                <a:chOff x="1584" y="1776"/>
                <a:chExt cx="144" cy="144"/>
              </a:xfrm>
            </p:grpSpPr>
            <p:sp>
              <p:nvSpPr>
                <p:cNvPr id="200"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1"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2"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3"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4" name="AutoShape 666"/>
                <p:cNvCxnSpPr>
                  <a:cxnSpLocks noChangeShapeType="1"/>
                  <a:stCxn id="200" idx="6"/>
                  <a:endCxn id="2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5" name="AutoShape 667"/>
                <p:cNvCxnSpPr>
                  <a:cxnSpLocks noChangeShapeType="1"/>
                  <a:stCxn id="200" idx="5"/>
                  <a:endCxn id="2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6" name="AutoShape 668"/>
                <p:cNvCxnSpPr>
                  <a:cxnSpLocks noChangeShapeType="1"/>
                  <a:stCxn id="202" idx="6"/>
                  <a:endCxn id="2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7" name="Group 689"/>
            <p:cNvGrpSpPr>
              <a:grpSpLocks/>
            </p:cNvGrpSpPr>
            <p:nvPr/>
          </p:nvGrpSpPr>
          <p:grpSpPr bwMode="auto">
            <a:xfrm>
              <a:off x="4953000" y="2937559"/>
              <a:ext cx="152400" cy="152400"/>
              <a:chOff x="1608" y="1704"/>
              <a:chExt cx="96" cy="96"/>
            </a:xfrm>
          </p:grpSpPr>
          <p:sp>
            <p:nvSpPr>
              <p:cNvPr id="208"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 name="Group 691"/>
              <p:cNvGrpSpPr>
                <a:grpSpLocks/>
              </p:cNvGrpSpPr>
              <p:nvPr/>
            </p:nvGrpSpPr>
            <p:grpSpPr bwMode="auto">
              <a:xfrm>
                <a:off x="1632" y="1728"/>
                <a:ext cx="48" cy="48"/>
                <a:chOff x="1584" y="1776"/>
                <a:chExt cx="144" cy="144"/>
              </a:xfrm>
            </p:grpSpPr>
            <p:sp>
              <p:nvSpPr>
                <p:cNvPr id="210"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1"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2"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3"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4" name="AutoShape 696"/>
                <p:cNvCxnSpPr>
                  <a:cxnSpLocks noChangeShapeType="1"/>
                  <a:stCxn id="210" idx="6"/>
                  <a:endCxn id="2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5" name="AutoShape 697"/>
                <p:cNvCxnSpPr>
                  <a:cxnSpLocks noChangeShapeType="1"/>
                  <a:stCxn id="210" idx="5"/>
                  <a:endCxn id="2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6" name="AutoShape 698"/>
                <p:cNvCxnSpPr>
                  <a:cxnSpLocks noChangeShapeType="1"/>
                  <a:stCxn id="212" idx="6"/>
                  <a:endCxn id="2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7" name="Group 699"/>
            <p:cNvGrpSpPr>
              <a:grpSpLocks/>
            </p:cNvGrpSpPr>
            <p:nvPr/>
          </p:nvGrpSpPr>
          <p:grpSpPr bwMode="auto">
            <a:xfrm>
              <a:off x="5105400" y="2937559"/>
              <a:ext cx="152400" cy="152400"/>
              <a:chOff x="1608" y="1704"/>
              <a:chExt cx="96" cy="96"/>
            </a:xfrm>
          </p:grpSpPr>
          <p:sp>
            <p:nvSpPr>
              <p:cNvPr id="218"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9" name="Group 701"/>
              <p:cNvGrpSpPr>
                <a:grpSpLocks/>
              </p:cNvGrpSpPr>
              <p:nvPr/>
            </p:nvGrpSpPr>
            <p:grpSpPr bwMode="auto">
              <a:xfrm>
                <a:off x="1632" y="1728"/>
                <a:ext cx="48" cy="48"/>
                <a:chOff x="1584" y="1776"/>
                <a:chExt cx="144" cy="144"/>
              </a:xfrm>
            </p:grpSpPr>
            <p:sp>
              <p:nvSpPr>
                <p:cNvPr id="220"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1"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2"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24" name="AutoShape 706"/>
                <p:cNvCxnSpPr>
                  <a:cxnSpLocks noChangeShapeType="1"/>
                  <a:stCxn id="220" idx="6"/>
                  <a:endCxn id="2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25" name="AutoShape 707"/>
                <p:cNvCxnSpPr>
                  <a:cxnSpLocks noChangeShapeType="1"/>
                  <a:stCxn id="220" idx="5"/>
                  <a:endCxn id="2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26" name="AutoShape 708"/>
                <p:cNvCxnSpPr>
                  <a:cxnSpLocks noChangeShapeType="1"/>
                  <a:stCxn id="222" idx="6"/>
                  <a:endCxn id="2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27" name="Group 729"/>
            <p:cNvGrpSpPr>
              <a:grpSpLocks/>
            </p:cNvGrpSpPr>
            <p:nvPr/>
          </p:nvGrpSpPr>
          <p:grpSpPr bwMode="auto">
            <a:xfrm>
              <a:off x="4953000" y="3089959"/>
              <a:ext cx="152400" cy="152400"/>
              <a:chOff x="1608" y="1704"/>
              <a:chExt cx="96" cy="96"/>
            </a:xfrm>
          </p:grpSpPr>
          <p:sp>
            <p:nvSpPr>
              <p:cNvPr id="228"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29" name="Group 731"/>
              <p:cNvGrpSpPr>
                <a:grpSpLocks/>
              </p:cNvGrpSpPr>
              <p:nvPr/>
            </p:nvGrpSpPr>
            <p:grpSpPr bwMode="auto">
              <a:xfrm>
                <a:off x="1632" y="1728"/>
                <a:ext cx="48" cy="48"/>
                <a:chOff x="1584" y="1776"/>
                <a:chExt cx="144" cy="144"/>
              </a:xfrm>
            </p:grpSpPr>
            <p:sp>
              <p:nvSpPr>
                <p:cNvPr id="230"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1"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2"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3"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34" name="AutoShape 736"/>
                <p:cNvCxnSpPr>
                  <a:cxnSpLocks noChangeShapeType="1"/>
                  <a:stCxn id="230" idx="6"/>
                  <a:endCxn id="2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35" name="AutoShape 737"/>
                <p:cNvCxnSpPr>
                  <a:cxnSpLocks noChangeShapeType="1"/>
                  <a:stCxn id="230" idx="5"/>
                  <a:endCxn id="2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36" name="AutoShape 738"/>
                <p:cNvCxnSpPr>
                  <a:cxnSpLocks noChangeShapeType="1"/>
                  <a:stCxn id="232" idx="6"/>
                  <a:endCxn id="23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37" name="Group 739"/>
            <p:cNvGrpSpPr>
              <a:grpSpLocks/>
            </p:cNvGrpSpPr>
            <p:nvPr/>
          </p:nvGrpSpPr>
          <p:grpSpPr bwMode="auto">
            <a:xfrm>
              <a:off x="5105400" y="3089959"/>
              <a:ext cx="152400" cy="152400"/>
              <a:chOff x="1608" y="1704"/>
              <a:chExt cx="96" cy="96"/>
            </a:xfrm>
          </p:grpSpPr>
          <p:sp>
            <p:nvSpPr>
              <p:cNvPr id="238"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39" name="Group 741"/>
              <p:cNvGrpSpPr>
                <a:grpSpLocks/>
              </p:cNvGrpSpPr>
              <p:nvPr/>
            </p:nvGrpSpPr>
            <p:grpSpPr bwMode="auto">
              <a:xfrm>
                <a:off x="1632" y="1728"/>
                <a:ext cx="48" cy="48"/>
                <a:chOff x="1584" y="1776"/>
                <a:chExt cx="144" cy="144"/>
              </a:xfrm>
            </p:grpSpPr>
            <p:sp>
              <p:nvSpPr>
                <p:cNvPr id="240"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1"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2"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3"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44" name="AutoShape 746"/>
                <p:cNvCxnSpPr>
                  <a:cxnSpLocks noChangeShapeType="1"/>
                  <a:stCxn id="240" idx="6"/>
                  <a:endCxn id="24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45" name="AutoShape 747"/>
                <p:cNvCxnSpPr>
                  <a:cxnSpLocks noChangeShapeType="1"/>
                  <a:stCxn id="240" idx="5"/>
                  <a:endCxn id="24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46" name="AutoShape 748"/>
                <p:cNvCxnSpPr>
                  <a:cxnSpLocks noChangeShapeType="1"/>
                  <a:stCxn id="242" idx="6"/>
                  <a:endCxn id="24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47" name="Group 769"/>
            <p:cNvGrpSpPr>
              <a:grpSpLocks/>
            </p:cNvGrpSpPr>
            <p:nvPr/>
          </p:nvGrpSpPr>
          <p:grpSpPr bwMode="auto">
            <a:xfrm>
              <a:off x="4953000" y="3242359"/>
              <a:ext cx="152400" cy="152400"/>
              <a:chOff x="1608" y="1704"/>
              <a:chExt cx="96" cy="96"/>
            </a:xfrm>
          </p:grpSpPr>
          <p:sp>
            <p:nvSpPr>
              <p:cNvPr id="248"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49" name="Group 771"/>
              <p:cNvGrpSpPr>
                <a:grpSpLocks/>
              </p:cNvGrpSpPr>
              <p:nvPr/>
            </p:nvGrpSpPr>
            <p:grpSpPr bwMode="auto">
              <a:xfrm>
                <a:off x="1632" y="1728"/>
                <a:ext cx="48" cy="48"/>
                <a:chOff x="1584" y="1776"/>
                <a:chExt cx="144" cy="144"/>
              </a:xfrm>
            </p:grpSpPr>
            <p:sp>
              <p:nvSpPr>
                <p:cNvPr id="250"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1"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2"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3"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54" name="AutoShape 776"/>
                <p:cNvCxnSpPr>
                  <a:cxnSpLocks noChangeShapeType="1"/>
                  <a:stCxn id="250" idx="6"/>
                  <a:endCxn id="2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55" name="AutoShape 777"/>
                <p:cNvCxnSpPr>
                  <a:cxnSpLocks noChangeShapeType="1"/>
                  <a:stCxn id="250" idx="5"/>
                  <a:endCxn id="2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56" name="AutoShape 778"/>
                <p:cNvCxnSpPr>
                  <a:cxnSpLocks noChangeShapeType="1"/>
                  <a:stCxn id="252" idx="6"/>
                  <a:endCxn id="2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57" name="Group 779"/>
            <p:cNvGrpSpPr>
              <a:grpSpLocks/>
            </p:cNvGrpSpPr>
            <p:nvPr/>
          </p:nvGrpSpPr>
          <p:grpSpPr bwMode="auto">
            <a:xfrm>
              <a:off x="5105400" y="3242359"/>
              <a:ext cx="152400" cy="152400"/>
              <a:chOff x="1608" y="1704"/>
              <a:chExt cx="96" cy="96"/>
            </a:xfrm>
          </p:grpSpPr>
          <p:sp>
            <p:nvSpPr>
              <p:cNvPr id="258"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59" name="Group 781"/>
              <p:cNvGrpSpPr>
                <a:grpSpLocks/>
              </p:cNvGrpSpPr>
              <p:nvPr/>
            </p:nvGrpSpPr>
            <p:grpSpPr bwMode="auto">
              <a:xfrm>
                <a:off x="1632" y="1728"/>
                <a:ext cx="48" cy="48"/>
                <a:chOff x="1584" y="1776"/>
                <a:chExt cx="144" cy="144"/>
              </a:xfrm>
            </p:grpSpPr>
            <p:sp>
              <p:nvSpPr>
                <p:cNvPr id="260"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1"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2"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3"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64" name="AutoShape 786"/>
                <p:cNvCxnSpPr>
                  <a:cxnSpLocks noChangeShapeType="1"/>
                  <a:stCxn id="260" idx="6"/>
                  <a:endCxn id="2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65" name="AutoShape 787"/>
                <p:cNvCxnSpPr>
                  <a:cxnSpLocks noChangeShapeType="1"/>
                  <a:stCxn id="260" idx="5"/>
                  <a:endCxn id="2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66" name="AutoShape 788"/>
                <p:cNvCxnSpPr>
                  <a:cxnSpLocks noChangeShapeType="1"/>
                  <a:stCxn id="262" idx="6"/>
                  <a:endCxn id="2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grpSp>
        <p:nvGrpSpPr>
          <p:cNvPr id="268" name="Group 267"/>
          <p:cNvGrpSpPr/>
          <p:nvPr/>
        </p:nvGrpSpPr>
        <p:grpSpPr>
          <a:xfrm>
            <a:off x="4953000" y="3402014"/>
            <a:ext cx="304800" cy="914400"/>
            <a:chOff x="4953000" y="2480359"/>
            <a:chExt cx="304800" cy="914400"/>
          </a:xfrm>
        </p:grpSpPr>
        <p:grpSp>
          <p:nvGrpSpPr>
            <p:cNvPr id="269" name="Group 558"/>
            <p:cNvGrpSpPr>
              <a:grpSpLocks/>
            </p:cNvGrpSpPr>
            <p:nvPr/>
          </p:nvGrpSpPr>
          <p:grpSpPr bwMode="auto">
            <a:xfrm>
              <a:off x="4953000" y="2480359"/>
              <a:ext cx="152400" cy="152400"/>
              <a:chOff x="1608" y="1704"/>
              <a:chExt cx="96" cy="96"/>
            </a:xfrm>
          </p:grpSpPr>
          <p:sp>
            <p:nvSpPr>
              <p:cNvPr id="380"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81" name="Group 560"/>
              <p:cNvGrpSpPr>
                <a:grpSpLocks/>
              </p:cNvGrpSpPr>
              <p:nvPr/>
            </p:nvGrpSpPr>
            <p:grpSpPr bwMode="auto">
              <a:xfrm>
                <a:off x="1632" y="1728"/>
                <a:ext cx="48" cy="48"/>
                <a:chOff x="1584" y="1776"/>
                <a:chExt cx="144" cy="144"/>
              </a:xfrm>
            </p:grpSpPr>
            <p:sp>
              <p:nvSpPr>
                <p:cNvPr id="382"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3"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4"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5"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86" name="AutoShape 565"/>
                <p:cNvCxnSpPr>
                  <a:cxnSpLocks noChangeShapeType="1"/>
                  <a:stCxn id="382" idx="6"/>
                  <a:endCxn id="38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87" name="AutoShape 566"/>
                <p:cNvCxnSpPr>
                  <a:cxnSpLocks noChangeShapeType="1"/>
                  <a:stCxn id="382" idx="5"/>
                  <a:endCxn id="38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88" name="AutoShape 567"/>
                <p:cNvCxnSpPr>
                  <a:cxnSpLocks noChangeShapeType="1"/>
                  <a:stCxn id="384" idx="6"/>
                  <a:endCxn id="38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0" name="Group 568"/>
            <p:cNvGrpSpPr>
              <a:grpSpLocks/>
            </p:cNvGrpSpPr>
            <p:nvPr/>
          </p:nvGrpSpPr>
          <p:grpSpPr bwMode="auto">
            <a:xfrm>
              <a:off x="5105400" y="2480359"/>
              <a:ext cx="152400" cy="152400"/>
              <a:chOff x="1608" y="1704"/>
              <a:chExt cx="96" cy="96"/>
            </a:xfrm>
          </p:grpSpPr>
          <p:sp>
            <p:nvSpPr>
              <p:cNvPr id="371"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72" name="Group 570"/>
              <p:cNvGrpSpPr>
                <a:grpSpLocks/>
              </p:cNvGrpSpPr>
              <p:nvPr/>
            </p:nvGrpSpPr>
            <p:grpSpPr bwMode="auto">
              <a:xfrm>
                <a:off x="1632" y="1728"/>
                <a:ext cx="48" cy="48"/>
                <a:chOff x="1584" y="1776"/>
                <a:chExt cx="144" cy="144"/>
              </a:xfrm>
            </p:grpSpPr>
            <p:sp>
              <p:nvSpPr>
                <p:cNvPr id="373"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4"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5"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6"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77" name="AutoShape 575"/>
                <p:cNvCxnSpPr>
                  <a:cxnSpLocks noChangeShapeType="1"/>
                  <a:stCxn id="373" idx="6"/>
                  <a:endCxn id="3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78" name="AutoShape 576"/>
                <p:cNvCxnSpPr>
                  <a:cxnSpLocks noChangeShapeType="1"/>
                  <a:stCxn id="373" idx="5"/>
                  <a:endCxn id="3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79" name="AutoShape 577"/>
                <p:cNvCxnSpPr>
                  <a:cxnSpLocks noChangeShapeType="1"/>
                  <a:stCxn id="375" idx="6"/>
                  <a:endCxn id="3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1" name="Group 598"/>
            <p:cNvGrpSpPr>
              <a:grpSpLocks/>
            </p:cNvGrpSpPr>
            <p:nvPr/>
          </p:nvGrpSpPr>
          <p:grpSpPr bwMode="auto">
            <a:xfrm>
              <a:off x="4953000" y="2632759"/>
              <a:ext cx="152400" cy="152400"/>
              <a:chOff x="1608" y="1704"/>
              <a:chExt cx="96" cy="96"/>
            </a:xfrm>
          </p:grpSpPr>
          <p:sp>
            <p:nvSpPr>
              <p:cNvPr id="362"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63" name="Group 600"/>
              <p:cNvGrpSpPr>
                <a:grpSpLocks/>
              </p:cNvGrpSpPr>
              <p:nvPr/>
            </p:nvGrpSpPr>
            <p:grpSpPr bwMode="auto">
              <a:xfrm>
                <a:off x="1632" y="1728"/>
                <a:ext cx="48" cy="48"/>
                <a:chOff x="1584" y="1776"/>
                <a:chExt cx="144" cy="144"/>
              </a:xfrm>
            </p:grpSpPr>
            <p:sp>
              <p:nvSpPr>
                <p:cNvPr id="364"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5"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6"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7"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68" name="AutoShape 605"/>
                <p:cNvCxnSpPr>
                  <a:cxnSpLocks noChangeShapeType="1"/>
                  <a:stCxn id="364" idx="6"/>
                  <a:endCxn id="36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69" name="AutoShape 606"/>
                <p:cNvCxnSpPr>
                  <a:cxnSpLocks noChangeShapeType="1"/>
                  <a:stCxn id="364" idx="5"/>
                  <a:endCxn id="36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70" name="AutoShape 607"/>
                <p:cNvCxnSpPr>
                  <a:cxnSpLocks noChangeShapeType="1"/>
                  <a:stCxn id="366" idx="6"/>
                  <a:endCxn id="36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2" name="Group 608"/>
            <p:cNvGrpSpPr>
              <a:grpSpLocks/>
            </p:cNvGrpSpPr>
            <p:nvPr/>
          </p:nvGrpSpPr>
          <p:grpSpPr bwMode="auto">
            <a:xfrm>
              <a:off x="5105400" y="2632759"/>
              <a:ext cx="152400" cy="152400"/>
              <a:chOff x="1608" y="1704"/>
              <a:chExt cx="96" cy="96"/>
            </a:xfrm>
          </p:grpSpPr>
          <p:sp>
            <p:nvSpPr>
              <p:cNvPr id="353"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54" name="Group 610"/>
              <p:cNvGrpSpPr>
                <a:grpSpLocks/>
              </p:cNvGrpSpPr>
              <p:nvPr/>
            </p:nvGrpSpPr>
            <p:grpSpPr bwMode="auto">
              <a:xfrm>
                <a:off x="1632" y="1728"/>
                <a:ext cx="48" cy="48"/>
                <a:chOff x="1584" y="1776"/>
                <a:chExt cx="144" cy="144"/>
              </a:xfrm>
            </p:grpSpPr>
            <p:sp>
              <p:nvSpPr>
                <p:cNvPr id="355"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6"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7"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8"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59" name="AutoShape 615"/>
                <p:cNvCxnSpPr>
                  <a:cxnSpLocks noChangeShapeType="1"/>
                  <a:stCxn id="355" idx="6"/>
                  <a:endCxn id="3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60" name="AutoShape 616"/>
                <p:cNvCxnSpPr>
                  <a:cxnSpLocks noChangeShapeType="1"/>
                  <a:stCxn id="355" idx="5"/>
                  <a:endCxn id="3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61" name="AutoShape 617"/>
                <p:cNvCxnSpPr>
                  <a:cxnSpLocks noChangeShapeType="1"/>
                  <a:stCxn id="357" idx="6"/>
                  <a:endCxn id="3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3" name="Group 649"/>
            <p:cNvGrpSpPr>
              <a:grpSpLocks/>
            </p:cNvGrpSpPr>
            <p:nvPr/>
          </p:nvGrpSpPr>
          <p:grpSpPr bwMode="auto">
            <a:xfrm>
              <a:off x="4953000" y="2785159"/>
              <a:ext cx="152400" cy="152400"/>
              <a:chOff x="1608" y="1704"/>
              <a:chExt cx="96" cy="96"/>
            </a:xfrm>
          </p:grpSpPr>
          <p:sp>
            <p:nvSpPr>
              <p:cNvPr id="344"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45" name="Group 651"/>
              <p:cNvGrpSpPr>
                <a:grpSpLocks/>
              </p:cNvGrpSpPr>
              <p:nvPr/>
            </p:nvGrpSpPr>
            <p:grpSpPr bwMode="auto">
              <a:xfrm>
                <a:off x="1632" y="1728"/>
                <a:ext cx="48" cy="48"/>
                <a:chOff x="1584" y="1776"/>
                <a:chExt cx="144" cy="144"/>
              </a:xfrm>
            </p:grpSpPr>
            <p:sp>
              <p:nvSpPr>
                <p:cNvPr id="346"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7"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8"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9"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50" name="AutoShape 656"/>
                <p:cNvCxnSpPr>
                  <a:cxnSpLocks noChangeShapeType="1"/>
                  <a:stCxn id="346" idx="6"/>
                  <a:endCxn id="3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51" name="AutoShape 657"/>
                <p:cNvCxnSpPr>
                  <a:cxnSpLocks noChangeShapeType="1"/>
                  <a:stCxn id="346" idx="5"/>
                  <a:endCxn id="3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52" name="AutoShape 658"/>
                <p:cNvCxnSpPr>
                  <a:cxnSpLocks noChangeShapeType="1"/>
                  <a:stCxn id="348" idx="6"/>
                  <a:endCxn id="34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4" name="Group 659"/>
            <p:cNvGrpSpPr>
              <a:grpSpLocks/>
            </p:cNvGrpSpPr>
            <p:nvPr/>
          </p:nvGrpSpPr>
          <p:grpSpPr bwMode="auto">
            <a:xfrm>
              <a:off x="5105400" y="2785159"/>
              <a:ext cx="152400" cy="152400"/>
              <a:chOff x="1608" y="1704"/>
              <a:chExt cx="96" cy="96"/>
            </a:xfrm>
          </p:grpSpPr>
          <p:sp>
            <p:nvSpPr>
              <p:cNvPr id="335"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36" name="Group 661"/>
              <p:cNvGrpSpPr>
                <a:grpSpLocks/>
              </p:cNvGrpSpPr>
              <p:nvPr/>
            </p:nvGrpSpPr>
            <p:grpSpPr bwMode="auto">
              <a:xfrm>
                <a:off x="1632" y="1728"/>
                <a:ext cx="48" cy="48"/>
                <a:chOff x="1584" y="1776"/>
                <a:chExt cx="144" cy="144"/>
              </a:xfrm>
            </p:grpSpPr>
            <p:sp>
              <p:nvSpPr>
                <p:cNvPr id="337"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8"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9"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0"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41" name="AutoShape 666"/>
                <p:cNvCxnSpPr>
                  <a:cxnSpLocks noChangeShapeType="1"/>
                  <a:stCxn id="337" idx="6"/>
                  <a:endCxn id="33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42" name="AutoShape 667"/>
                <p:cNvCxnSpPr>
                  <a:cxnSpLocks noChangeShapeType="1"/>
                  <a:stCxn id="337" idx="5"/>
                  <a:endCxn id="34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43" name="AutoShape 668"/>
                <p:cNvCxnSpPr>
                  <a:cxnSpLocks noChangeShapeType="1"/>
                  <a:stCxn id="339" idx="6"/>
                  <a:endCxn id="34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5" name="Group 689"/>
            <p:cNvGrpSpPr>
              <a:grpSpLocks/>
            </p:cNvGrpSpPr>
            <p:nvPr/>
          </p:nvGrpSpPr>
          <p:grpSpPr bwMode="auto">
            <a:xfrm>
              <a:off x="4953000" y="2937559"/>
              <a:ext cx="152400" cy="152400"/>
              <a:chOff x="1608" y="1704"/>
              <a:chExt cx="96" cy="96"/>
            </a:xfrm>
          </p:grpSpPr>
          <p:sp>
            <p:nvSpPr>
              <p:cNvPr id="326"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27" name="Group 691"/>
              <p:cNvGrpSpPr>
                <a:grpSpLocks/>
              </p:cNvGrpSpPr>
              <p:nvPr/>
            </p:nvGrpSpPr>
            <p:grpSpPr bwMode="auto">
              <a:xfrm>
                <a:off x="1632" y="1728"/>
                <a:ext cx="48" cy="48"/>
                <a:chOff x="1584" y="1776"/>
                <a:chExt cx="144" cy="144"/>
              </a:xfrm>
            </p:grpSpPr>
            <p:sp>
              <p:nvSpPr>
                <p:cNvPr id="328"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9"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0"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1"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32" name="AutoShape 696"/>
                <p:cNvCxnSpPr>
                  <a:cxnSpLocks noChangeShapeType="1"/>
                  <a:stCxn id="328" idx="6"/>
                  <a:endCxn id="32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33" name="AutoShape 697"/>
                <p:cNvCxnSpPr>
                  <a:cxnSpLocks noChangeShapeType="1"/>
                  <a:stCxn id="328" idx="5"/>
                  <a:endCxn id="33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34" name="AutoShape 698"/>
                <p:cNvCxnSpPr>
                  <a:cxnSpLocks noChangeShapeType="1"/>
                  <a:stCxn id="330" idx="6"/>
                  <a:endCxn id="33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6" name="Group 699"/>
            <p:cNvGrpSpPr>
              <a:grpSpLocks/>
            </p:cNvGrpSpPr>
            <p:nvPr/>
          </p:nvGrpSpPr>
          <p:grpSpPr bwMode="auto">
            <a:xfrm>
              <a:off x="5105400" y="2937559"/>
              <a:ext cx="152400" cy="152400"/>
              <a:chOff x="1608" y="1704"/>
              <a:chExt cx="96" cy="96"/>
            </a:xfrm>
          </p:grpSpPr>
          <p:sp>
            <p:nvSpPr>
              <p:cNvPr id="317"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18" name="Group 701"/>
              <p:cNvGrpSpPr>
                <a:grpSpLocks/>
              </p:cNvGrpSpPr>
              <p:nvPr/>
            </p:nvGrpSpPr>
            <p:grpSpPr bwMode="auto">
              <a:xfrm>
                <a:off x="1632" y="1728"/>
                <a:ext cx="48" cy="48"/>
                <a:chOff x="1584" y="1776"/>
                <a:chExt cx="144" cy="144"/>
              </a:xfrm>
            </p:grpSpPr>
            <p:sp>
              <p:nvSpPr>
                <p:cNvPr id="319"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0"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1"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2"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23" name="AutoShape 706"/>
                <p:cNvCxnSpPr>
                  <a:cxnSpLocks noChangeShapeType="1"/>
                  <a:stCxn id="319" idx="6"/>
                  <a:endCxn id="3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24" name="AutoShape 707"/>
                <p:cNvCxnSpPr>
                  <a:cxnSpLocks noChangeShapeType="1"/>
                  <a:stCxn id="319" idx="5"/>
                  <a:endCxn id="3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25" name="AutoShape 708"/>
                <p:cNvCxnSpPr>
                  <a:cxnSpLocks noChangeShapeType="1"/>
                  <a:stCxn id="321" idx="6"/>
                  <a:endCxn id="3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7" name="Group 729"/>
            <p:cNvGrpSpPr>
              <a:grpSpLocks/>
            </p:cNvGrpSpPr>
            <p:nvPr/>
          </p:nvGrpSpPr>
          <p:grpSpPr bwMode="auto">
            <a:xfrm>
              <a:off x="4953000" y="3089959"/>
              <a:ext cx="152400" cy="152400"/>
              <a:chOff x="1608" y="1704"/>
              <a:chExt cx="96" cy="96"/>
            </a:xfrm>
          </p:grpSpPr>
          <p:sp>
            <p:nvSpPr>
              <p:cNvPr id="308"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09" name="Group 731"/>
              <p:cNvGrpSpPr>
                <a:grpSpLocks/>
              </p:cNvGrpSpPr>
              <p:nvPr/>
            </p:nvGrpSpPr>
            <p:grpSpPr bwMode="auto">
              <a:xfrm>
                <a:off x="1632" y="1728"/>
                <a:ext cx="48" cy="48"/>
                <a:chOff x="1584" y="1776"/>
                <a:chExt cx="144" cy="144"/>
              </a:xfrm>
            </p:grpSpPr>
            <p:sp>
              <p:nvSpPr>
                <p:cNvPr id="310"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1"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2"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3"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14" name="AutoShape 736"/>
                <p:cNvCxnSpPr>
                  <a:cxnSpLocks noChangeShapeType="1"/>
                  <a:stCxn id="310" idx="6"/>
                  <a:endCxn id="3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15" name="AutoShape 737"/>
                <p:cNvCxnSpPr>
                  <a:cxnSpLocks noChangeShapeType="1"/>
                  <a:stCxn id="310" idx="5"/>
                  <a:endCxn id="3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16" name="AutoShape 738"/>
                <p:cNvCxnSpPr>
                  <a:cxnSpLocks noChangeShapeType="1"/>
                  <a:stCxn id="312" idx="6"/>
                  <a:endCxn id="3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8" name="Group 739"/>
            <p:cNvGrpSpPr>
              <a:grpSpLocks/>
            </p:cNvGrpSpPr>
            <p:nvPr/>
          </p:nvGrpSpPr>
          <p:grpSpPr bwMode="auto">
            <a:xfrm>
              <a:off x="5105400" y="3089959"/>
              <a:ext cx="152400" cy="152400"/>
              <a:chOff x="1608" y="1704"/>
              <a:chExt cx="96" cy="96"/>
            </a:xfrm>
          </p:grpSpPr>
          <p:sp>
            <p:nvSpPr>
              <p:cNvPr id="299"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00" name="Group 741"/>
              <p:cNvGrpSpPr>
                <a:grpSpLocks/>
              </p:cNvGrpSpPr>
              <p:nvPr/>
            </p:nvGrpSpPr>
            <p:grpSpPr bwMode="auto">
              <a:xfrm>
                <a:off x="1632" y="1728"/>
                <a:ext cx="48" cy="48"/>
                <a:chOff x="1584" y="1776"/>
                <a:chExt cx="144" cy="144"/>
              </a:xfrm>
            </p:grpSpPr>
            <p:sp>
              <p:nvSpPr>
                <p:cNvPr id="301"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2"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3"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4"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05" name="AutoShape 746"/>
                <p:cNvCxnSpPr>
                  <a:cxnSpLocks noChangeShapeType="1"/>
                  <a:stCxn id="301" idx="6"/>
                  <a:endCxn id="30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06" name="AutoShape 747"/>
                <p:cNvCxnSpPr>
                  <a:cxnSpLocks noChangeShapeType="1"/>
                  <a:stCxn id="301" idx="5"/>
                  <a:endCxn id="30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07" name="AutoShape 748"/>
                <p:cNvCxnSpPr>
                  <a:cxnSpLocks noChangeShapeType="1"/>
                  <a:stCxn id="303" idx="6"/>
                  <a:endCxn id="30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9" name="Group 769"/>
            <p:cNvGrpSpPr>
              <a:grpSpLocks/>
            </p:cNvGrpSpPr>
            <p:nvPr/>
          </p:nvGrpSpPr>
          <p:grpSpPr bwMode="auto">
            <a:xfrm>
              <a:off x="4953000" y="3242359"/>
              <a:ext cx="152400" cy="152400"/>
              <a:chOff x="1608" y="1704"/>
              <a:chExt cx="96" cy="96"/>
            </a:xfrm>
          </p:grpSpPr>
          <p:sp>
            <p:nvSpPr>
              <p:cNvPr id="290"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91" name="Group 771"/>
              <p:cNvGrpSpPr>
                <a:grpSpLocks/>
              </p:cNvGrpSpPr>
              <p:nvPr/>
            </p:nvGrpSpPr>
            <p:grpSpPr bwMode="auto">
              <a:xfrm>
                <a:off x="1632" y="1728"/>
                <a:ext cx="48" cy="48"/>
                <a:chOff x="1584" y="1776"/>
                <a:chExt cx="144" cy="144"/>
              </a:xfrm>
            </p:grpSpPr>
            <p:sp>
              <p:nvSpPr>
                <p:cNvPr id="292"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3"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4"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5"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96" name="AutoShape 776"/>
                <p:cNvCxnSpPr>
                  <a:cxnSpLocks noChangeShapeType="1"/>
                  <a:stCxn id="292" idx="6"/>
                  <a:endCxn id="29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97" name="AutoShape 777"/>
                <p:cNvCxnSpPr>
                  <a:cxnSpLocks noChangeShapeType="1"/>
                  <a:stCxn id="292" idx="5"/>
                  <a:endCxn id="29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98" name="AutoShape 778"/>
                <p:cNvCxnSpPr>
                  <a:cxnSpLocks noChangeShapeType="1"/>
                  <a:stCxn id="294" idx="6"/>
                  <a:endCxn id="29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80" name="Group 779"/>
            <p:cNvGrpSpPr>
              <a:grpSpLocks/>
            </p:cNvGrpSpPr>
            <p:nvPr/>
          </p:nvGrpSpPr>
          <p:grpSpPr bwMode="auto">
            <a:xfrm>
              <a:off x="5105400" y="3242359"/>
              <a:ext cx="152400" cy="152400"/>
              <a:chOff x="1608" y="1704"/>
              <a:chExt cx="96" cy="96"/>
            </a:xfrm>
          </p:grpSpPr>
          <p:sp>
            <p:nvSpPr>
              <p:cNvPr id="281"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82" name="Group 781"/>
              <p:cNvGrpSpPr>
                <a:grpSpLocks/>
              </p:cNvGrpSpPr>
              <p:nvPr/>
            </p:nvGrpSpPr>
            <p:grpSpPr bwMode="auto">
              <a:xfrm>
                <a:off x="1632" y="1728"/>
                <a:ext cx="48" cy="48"/>
                <a:chOff x="1584" y="1776"/>
                <a:chExt cx="144" cy="144"/>
              </a:xfrm>
            </p:grpSpPr>
            <p:sp>
              <p:nvSpPr>
                <p:cNvPr id="283"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4"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5"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6"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87" name="AutoShape 786"/>
                <p:cNvCxnSpPr>
                  <a:cxnSpLocks noChangeShapeType="1"/>
                  <a:stCxn id="283" idx="6"/>
                  <a:endCxn id="2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88" name="AutoShape 787"/>
                <p:cNvCxnSpPr>
                  <a:cxnSpLocks noChangeShapeType="1"/>
                  <a:stCxn id="283" idx="5"/>
                  <a:endCxn id="2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89" name="AutoShape 788"/>
                <p:cNvCxnSpPr>
                  <a:cxnSpLocks noChangeShapeType="1"/>
                  <a:stCxn id="285" idx="6"/>
                  <a:endCxn id="2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grpSp>
        <p:nvGrpSpPr>
          <p:cNvPr id="512" name="Group 558"/>
          <p:cNvGrpSpPr>
            <a:grpSpLocks/>
          </p:cNvGrpSpPr>
          <p:nvPr/>
        </p:nvGrpSpPr>
        <p:grpSpPr bwMode="auto">
          <a:xfrm>
            <a:off x="4953000" y="4346577"/>
            <a:ext cx="152400" cy="152400"/>
            <a:chOff x="1608" y="1704"/>
            <a:chExt cx="96" cy="96"/>
          </a:xfrm>
        </p:grpSpPr>
        <p:sp>
          <p:nvSpPr>
            <p:cNvPr id="623"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24" name="Group 560"/>
            <p:cNvGrpSpPr>
              <a:grpSpLocks/>
            </p:cNvGrpSpPr>
            <p:nvPr/>
          </p:nvGrpSpPr>
          <p:grpSpPr bwMode="auto">
            <a:xfrm>
              <a:off x="1632" y="1728"/>
              <a:ext cx="48" cy="48"/>
              <a:chOff x="1584" y="1776"/>
              <a:chExt cx="144" cy="144"/>
            </a:xfrm>
          </p:grpSpPr>
          <p:sp>
            <p:nvSpPr>
              <p:cNvPr id="625"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6"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7"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8"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29" name="AutoShape 565"/>
              <p:cNvCxnSpPr>
                <a:cxnSpLocks noChangeShapeType="1"/>
                <a:stCxn id="625" idx="6"/>
                <a:endCxn id="6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30" name="AutoShape 566"/>
              <p:cNvCxnSpPr>
                <a:cxnSpLocks noChangeShapeType="1"/>
                <a:stCxn id="625" idx="5"/>
                <a:endCxn id="6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31" name="AutoShape 567"/>
              <p:cNvCxnSpPr>
                <a:cxnSpLocks noChangeShapeType="1"/>
                <a:stCxn id="627" idx="6"/>
                <a:endCxn id="6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3" name="Group 568"/>
          <p:cNvGrpSpPr>
            <a:grpSpLocks/>
          </p:cNvGrpSpPr>
          <p:nvPr/>
        </p:nvGrpSpPr>
        <p:grpSpPr bwMode="auto">
          <a:xfrm>
            <a:off x="5105400" y="4346577"/>
            <a:ext cx="152400" cy="152400"/>
            <a:chOff x="1608" y="1704"/>
            <a:chExt cx="96" cy="96"/>
          </a:xfrm>
        </p:grpSpPr>
        <p:sp>
          <p:nvSpPr>
            <p:cNvPr id="614"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15" name="Group 570"/>
            <p:cNvGrpSpPr>
              <a:grpSpLocks/>
            </p:cNvGrpSpPr>
            <p:nvPr/>
          </p:nvGrpSpPr>
          <p:grpSpPr bwMode="auto">
            <a:xfrm>
              <a:off x="1632" y="1728"/>
              <a:ext cx="48" cy="48"/>
              <a:chOff x="1584" y="1776"/>
              <a:chExt cx="144" cy="144"/>
            </a:xfrm>
          </p:grpSpPr>
          <p:sp>
            <p:nvSpPr>
              <p:cNvPr id="616"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7"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8"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9"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20" name="AutoShape 575"/>
              <p:cNvCxnSpPr>
                <a:cxnSpLocks noChangeShapeType="1"/>
                <a:stCxn id="616" idx="6"/>
                <a:endCxn id="6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21" name="AutoShape 576"/>
              <p:cNvCxnSpPr>
                <a:cxnSpLocks noChangeShapeType="1"/>
                <a:stCxn id="616" idx="5"/>
                <a:endCxn id="6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22" name="AutoShape 577"/>
              <p:cNvCxnSpPr>
                <a:cxnSpLocks noChangeShapeType="1"/>
                <a:stCxn id="618" idx="6"/>
                <a:endCxn id="6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4" name="Group 598"/>
          <p:cNvGrpSpPr>
            <a:grpSpLocks/>
          </p:cNvGrpSpPr>
          <p:nvPr/>
        </p:nvGrpSpPr>
        <p:grpSpPr bwMode="auto">
          <a:xfrm>
            <a:off x="4953000" y="4498977"/>
            <a:ext cx="152400" cy="152400"/>
            <a:chOff x="1608" y="1704"/>
            <a:chExt cx="96" cy="96"/>
          </a:xfrm>
        </p:grpSpPr>
        <p:sp>
          <p:nvSpPr>
            <p:cNvPr id="605"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06" name="Group 600"/>
            <p:cNvGrpSpPr>
              <a:grpSpLocks/>
            </p:cNvGrpSpPr>
            <p:nvPr/>
          </p:nvGrpSpPr>
          <p:grpSpPr bwMode="auto">
            <a:xfrm>
              <a:off x="1632" y="1728"/>
              <a:ext cx="48" cy="48"/>
              <a:chOff x="1584" y="1776"/>
              <a:chExt cx="144" cy="144"/>
            </a:xfrm>
          </p:grpSpPr>
          <p:sp>
            <p:nvSpPr>
              <p:cNvPr id="607"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8"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9"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0"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11" name="AutoShape 605"/>
              <p:cNvCxnSpPr>
                <a:cxnSpLocks noChangeShapeType="1"/>
                <a:stCxn id="607" idx="6"/>
                <a:endCxn id="6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12" name="AutoShape 606"/>
              <p:cNvCxnSpPr>
                <a:cxnSpLocks noChangeShapeType="1"/>
                <a:stCxn id="607" idx="5"/>
                <a:endCxn id="6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13" name="AutoShape 607"/>
              <p:cNvCxnSpPr>
                <a:cxnSpLocks noChangeShapeType="1"/>
                <a:stCxn id="609" idx="6"/>
                <a:endCxn id="6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5" name="Group 608"/>
          <p:cNvGrpSpPr>
            <a:grpSpLocks/>
          </p:cNvGrpSpPr>
          <p:nvPr/>
        </p:nvGrpSpPr>
        <p:grpSpPr bwMode="auto">
          <a:xfrm>
            <a:off x="5105400" y="4498977"/>
            <a:ext cx="152400" cy="152400"/>
            <a:chOff x="1608" y="1704"/>
            <a:chExt cx="96" cy="96"/>
          </a:xfrm>
        </p:grpSpPr>
        <p:sp>
          <p:nvSpPr>
            <p:cNvPr id="596"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97" name="Group 610"/>
            <p:cNvGrpSpPr>
              <a:grpSpLocks/>
            </p:cNvGrpSpPr>
            <p:nvPr/>
          </p:nvGrpSpPr>
          <p:grpSpPr bwMode="auto">
            <a:xfrm>
              <a:off x="1632" y="1728"/>
              <a:ext cx="48" cy="48"/>
              <a:chOff x="1584" y="1776"/>
              <a:chExt cx="144" cy="144"/>
            </a:xfrm>
          </p:grpSpPr>
          <p:sp>
            <p:nvSpPr>
              <p:cNvPr id="598"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9"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0"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1"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02" name="AutoShape 615"/>
              <p:cNvCxnSpPr>
                <a:cxnSpLocks noChangeShapeType="1"/>
                <a:stCxn id="598" idx="6"/>
                <a:endCxn id="59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03" name="AutoShape 616"/>
              <p:cNvCxnSpPr>
                <a:cxnSpLocks noChangeShapeType="1"/>
                <a:stCxn id="598" idx="5"/>
                <a:endCxn id="60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04" name="AutoShape 617"/>
              <p:cNvCxnSpPr>
                <a:cxnSpLocks noChangeShapeType="1"/>
                <a:stCxn id="600" idx="6"/>
                <a:endCxn id="60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6" name="Group 649"/>
          <p:cNvGrpSpPr>
            <a:grpSpLocks/>
          </p:cNvGrpSpPr>
          <p:nvPr/>
        </p:nvGrpSpPr>
        <p:grpSpPr bwMode="auto">
          <a:xfrm>
            <a:off x="4953000" y="4651377"/>
            <a:ext cx="152400" cy="152400"/>
            <a:chOff x="1608" y="1704"/>
            <a:chExt cx="96" cy="96"/>
          </a:xfrm>
        </p:grpSpPr>
        <p:sp>
          <p:nvSpPr>
            <p:cNvPr id="587"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88" name="Group 651"/>
            <p:cNvGrpSpPr>
              <a:grpSpLocks/>
            </p:cNvGrpSpPr>
            <p:nvPr/>
          </p:nvGrpSpPr>
          <p:grpSpPr bwMode="auto">
            <a:xfrm>
              <a:off x="1632" y="1728"/>
              <a:ext cx="48" cy="48"/>
              <a:chOff x="1584" y="1776"/>
              <a:chExt cx="144" cy="144"/>
            </a:xfrm>
          </p:grpSpPr>
          <p:sp>
            <p:nvSpPr>
              <p:cNvPr id="589"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0"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1"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2"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93" name="AutoShape 656"/>
              <p:cNvCxnSpPr>
                <a:cxnSpLocks noChangeShapeType="1"/>
                <a:stCxn id="589" idx="6"/>
                <a:endCxn id="5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94" name="AutoShape 657"/>
              <p:cNvCxnSpPr>
                <a:cxnSpLocks noChangeShapeType="1"/>
                <a:stCxn id="589" idx="5"/>
                <a:endCxn id="5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95" name="AutoShape 658"/>
              <p:cNvCxnSpPr>
                <a:cxnSpLocks noChangeShapeType="1"/>
                <a:stCxn id="591" idx="6"/>
                <a:endCxn id="5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7" name="Group 659"/>
          <p:cNvGrpSpPr>
            <a:grpSpLocks/>
          </p:cNvGrpSpPr>
          <p:nvPr/>
        </p:nvGrpSpPr>
        <p:grpSpPr bwMode="auto">
          <a:xfrm>
            <a:off x="5105400" y="4651377"/>
            <a:ext cx="152400" cy="152400"/>
            <a:chOff x="1608" y="1704"/>
            <a:chExt cx="96" cy="96"/>
          </a:xfrm>
        </p:grpSpPr>
        <p:sp>
          <p:nvSpPr>
            <p:cNvPr id="578"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79" name="Group 661"/>
            <p:cNvGrpSpPr>
              <a:grpSpLocks/>
            </p:cNvGrpSpPr>
            <p:nvPr/>
          </p:nvGrpSpPr>
          <p:grpSpPr bwMode="auto">
            <a:xfrm>
              <a:off x="1632" y="1728"/>
              <a:ext cx="48" cy="48"/>
              <a:chOff x="1584" y="1776"/>
              <a:chExt cx="144" cy="144"/>
            </a:xfrm>
          </p:grpSpPr>
          <p:sp>
            <p:nvSpPr>
              <p:cNvPr id="580"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1"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2"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3"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84" name="AutoShape 666"/>
              <p:cNvCxnSpPr>
                <a:cxnSpLocks noChangeShapeType="1"/>
                <a:stCxn id="580" idx="6"/>
                <a:endCxn id="5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85" name="AutoShape 667"/>
              <p:cNvCxnSpPr>
                <a:cxnSpLocks noChangeShapeType="1"/>
                <a:stCxn id="580" idx="5"/>
                <a:endCxn id="5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86" name="AutoShape 668"/>
              <p:cNvCxnSpPr>
                <a:cxnSpLocks noChangeShapeType="1"/>
                <a:stCxn id="582" idx="6"/>
                <a:endCxn id="5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8" name="Group 689"/>
          <p:cNvGrpSpPr>
            <a:grpSpLocks/>
          </p:cNvGrpSpPr>
          <p:nvPr/>
        </p:nvGrpSpPr>
        <p:grpSpPr bwMode="auto">
          <a:xfrm>
            <a:off x="4953000" y="4803777"/>
            <a:ext cx="152400" cy="152400"/>
            <a:chOff x="1608" y="1704"/>
            <a:chExt cx="96" cy="96"/>
          </a:xfrm>
        </p:grpSpPr>
        <p:sp>
          <p:nvSpPr>
            <p:cNvPr id="569"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70" name="Group 691"/>
            <p:cNvGrpSpPr>
              <a:grpSpLocks/>
            </p:cNvGrpSpPr>
            <p:nvPr/>
          </p:nvGrpSpPr>
          <p:grpSpPr bwMode="auto">
            <a:xfrm>
              <a:off x="1632" y="1728"/>
              <a:ext cx="48" cy="48"/>
              <a:chOff x="1584" y="1776"/>
              <a:chExt cx="144" cy="144"/>
            </a:xfrm>
          </p:grpSpPr>
          <p:sp>
            <p:nvSpPr>
              <p:cNvPr id="571"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2"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3"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4"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75" name="AutoShape 696"/>
              <p:cNvCxnSpPr>
                <a:cxnSpLocks noChangeShapeType="1"/>
                <a:stCxn id="571" idx="6"/>
                <a:endCxn id="57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76" name="AutoShape 697"/>
              <p:cNvCxnSpPr>
                <a:cxnSpLocks noChangeShapeType="1"/>
                <a:stCxn id="571" idx="5"/>
                <a:endCxn id="57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77" name="AutoShape 698"/>
              <p:cNvCxnSpPr>
                <a:cxnSpLocks noChangeShapeType="1"/>
                <a:stCxn id="573" idx="6"/>
                <a:endCxn id="57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9" name="Group 699"/>
          <p:cNvGrpSpPr>
            <a:grpSpLocks/>
          </p:cNvGrpSpPr>
          <p:nvPr/>
        </p:nvGrpSpPr>
        <p:grpSpPr bwMode="auto">
          <a:xfrm>
            <a:off x="5105400" y="4803777"/>
            <a:ext cx="152400" cy="152400"/>
            <a:chOff x="1608" y="1704"/>
            <a:chExt cx="96" cy="96"/>
          </a:xfrm>
        </p:grpSpPr>
        <p:sp>
          <p:nvSpPr>
            <p:cNvPr id="560"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61" name="Group 701"/>
            <p:cNvGrpSpPr>
              <a:grpSpLocks/>
            </p:cNvGrpSpPr>
            <p:nvPr/>
          </p:nvGrpSpPr>
          <p:grpSpPr bwMode="auto">
            <a:xfrm>
              <a:off x="1632" y="1728"/>
              <a:ext cx="48" cy="48"/>
              <a:chOff x="1584" y="1776"/>
              <a:chExt cx="144" cy="144"/>
            </a:xfrm>
          </p:grpSpPr>
          <p:sp>
            <p:nvSpPr>
              <p:cNvPr id="562"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3"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4"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5"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66" name="AutoShape 706"/>
              <p:cNvCxnSpPr>
                <a:cxnSpLocks noChangeShapeType="1"/>
                <a:stCxn id="562" idx="6"/>
                <a:endCxn id="56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67" name="AutoShape 707"/>
              <p:cNvCxnSpPr>
                <a:cxnSpLocks noChangeShapeType="1"/>
                <a:stCxn id="562" idx="5"/>
                <a:endCxn id="56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68" name="AutoShape 708"/>
              <p:cNvCxnSpPr>
                <a:cxnSpLocks noChangeShapeType="1"/>
                <a:stCxn id="564" idx="6"/>
                <a:endCxn id="56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0" name="Group 729"/>
          <p:cNvGrpSpPr>
            <a:grpSpLocks/>
          </p:cNvGrpSpPr>
          <p:nvPr/>
        </p:nvGrpSpPr>
        <p:grpSpPr bwMode="auto">
          <a:xfrm>
            <a:off x="4953000" y="4956177"/>
            <a:ext cx="152400" cy="152400"/>
            <a:chOff x="1608" y="1704"/>
            <a:chExt cx="96" cy="96"/>
          </a:xfrm>
        </p:grpSpPr>
        <p:sp>
          <p:nvSpPr>
            <p:cNvPr id="551"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52" name="Group 731"/>
            <p:cNvGrpSpPr>
              <a:grpSpLocks/>
            </p:cNvGrpSpPr>
            <p:nvPr/>
          </p:nvGrpSpPr>
          <p:grpSpPr bwMode="auto">
            <a:xfrm>
              <a:off x="1632" y="1728"/>
              <a:ext cx="48" cy="48"/>
              <a:chOff x="1584" y="1776"/>
              <a:chExt cx="144" cy="144"/>
            </a:xfrm>
          </p:grpSpPr>
          <p:sp>
            <p:nvSpPr>
              <p:cNvPr id="553"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4"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5"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6"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57" name="AutoShape 736"/>
              <p:cNvCxnSpPr>
                <a:cxnSpLocks noChangeShapeType="1"/>
                <a:stCxn id="553" idx="6"/>
                <a:endCxn id="5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58" name="AutoShape 737"/>
              <p:cNvCxnSpPr>
                <a:cxnSpLocks noChangeShapeType="1"/>
                <a:stCxn id="553" idx="5"/>
                <a:endCxn id="5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9" name="AutoShape 738"/>
              <p:cNvCxnSpPr>
                <a:cxnSpLocks noChangeShapeType="1"/>
                <a:stCxn id="555" idx="6"/>
                <a:endCxn id="5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1" name="Group 739"/>
          <p:cNvGrpSpPr>
            <a:grpSpLocks/>
          </p:cNvGrpSpPr>
          <p:nvPr/>
        </p:nvGrpSpPr>
        <p:grpSpPr bwMode="auto">
          <a:xfrm>
            <a:off x="5105400" y="4956177"/>
            <a:ext cx="152400" cy="152400"/>
            <a:chOff x="1608" y="1704"/>
            <a:chExt cx="96" cy="96"/>
          </a:xfrm>
        </p:grpSpPr>
        <p:sp>
          <p:nvSpPr>
            <p:cNvPr id="542"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43" name="Group 741"/>
            <p:cNvGrpSpPr>
              <a:grpSpLocks/>
            </p:cNvGrpSpPr>
            <p:nvPr/>
          </p:nvGrpSpPr>
          <p:grpSpPr bwMode="auto">
            <a:xfrm>
              <a:off x="1632" y="1728"/>
              <a:ext cx="48" cy="48"/>
              <a:chOff x="1584" y="1776"/>
              <a:chExt cx="144" cy="144"/>
            </a:xfrm>
          </p:grpSpPr>
          <p:sp>
            <p:nvSpPr>
              <p:cNvPr id="544"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5"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6"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7"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48" name="AutoShape 746"/>
              <p:cNvCxnSpPr>
                <a:cxnSpLocks noChangeShapeType="1"/>
                <a:stCxn id="544" idx="6"/>
                <a:endCxn id="5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49" name="AutoShape 747"/>
              <p:cNvCxnSpPr>
                <a:cxnSpLocks noChangeShapeType="1"/>
                <a:stCxn id="544" idx="5"/>
                <a:endCxn id="5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0" name="AutoShape 748"/>
              <p:cNvCxnSpPr>
                <a:cxnSpLocks noChangeShapeType="1"/>
                <a:stCxn id="546" idx="6"/>
                <a:endCxn id="547" idx="2"/>
              </p:cNvCxnSpPr>
              <p:nvPr/>
            </p:nvCxnSpPr>
            <p:spPr bwMode="auto">
              <a:xfrm>
                <a:off x="1632" y="1896"/>
                <a:ext cx="48" cy="0"/>
              </a:xfrm>
              <a:prstGeom prst="straightConnector1">
                <a:avLst/>
              </a:prstGeom>
              <a:noFill/>
              <a:ln w="9525">
                <a:solidFill>
                  <a:schemeClr val="tx1"/>
                </a:solidFill>
                <a:round/>
                <a:headEnd/>
                <a:tailEnd/>
              </a:ln>
              <a:effectLst/>
            </p:spPr>
          </p:cxnSp>
        </p:grpSp>
      </p:grpSp>
    </p:spTree>
    <p:extLst>
      <p:ext uri="{BB962C8B-B14F-4D97-AF65-F5344CB8AC3E}">
        <p14:creationId xmlns:p14="http://schemas.microsoft.com/office/powerpoint/2010/main" val="34185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normAutofit fontScale="90000"/>
          </a:bodyPr>
          <a:lstStyle/>
          <a:p>
            <a:r>
              <a:rPr lang="en-US" dirty="0"/>
              <a:t>Fragmentation due to Branches</a:t>
            </a:r>
          </a:p>
        </p:txBody>
      </p:sp>
      <p:sp>
        <p:nvSpPr>
          <p:cNvPr id="122884" name="Rectangle 4"/>
          <p:cNvSpPr>
            <a:spLocks noGrp="1" noChangeArrowheads="1"/>
          </p:cNvSpPr>
          <p:nvPr>
            <p:ph idx="1"/>
          </p:nvPr>
        </p:nvSpPr>
        <p:spPr/>
        <p:txBody>
          <a:bodyPr/>
          <a:lstStyle/>
          <a:p>
            <a:r>
              <a:rPr lang="en-US" dirty="0"/>
              <a:t>Fetch group is aligned, cache line size &gt; fetch group</a:t>
            </a:r>
          </a:p>
          <a:p>
            <a:pPr lvl="1"/>
            <a:r>
              <a:rPr lang="en-US" dirty="0"/>
              <a:t>Still limit fetch width if branch is “taken”</a:t>
            </a:r>
          </a:p>
          <a:p>
            <a:pPr lvl="1"/>
            <a:r>
              <a:rPr lang="en-US" dirty="0"/>
              <a:t>If we know “not taken”, width not limited</a:t>
            </a:r>
          </a:p>
        </p:txBody>
      </p:sp>
      <p:grpSp>
        <p:nvGrpSpPr>
          <p:cNvPr id="53" name="Group 52"/>
          <p:cNvGrpSpPr/>
          <p:nvPr/>
        </p:nvGrpSpPr>
        <p:grpSpPr>
          <a:xfrm>
            <a:off x="2639962" y="3021111"/>
            <a:ext cx="4267200" cy="2424113"/>
            <a:chOff x="2286000" y="2895600"/>
            <a:chExt cx="4267200" cy="2424113"/>
          </a:xfrm>
        </p:grpSpPr>
        <p:sp>
          <p:nvSpPr>
            <p:cNvPr id="54" name="AutoShape 5"/>
            <p:cNvSpPr>
              <a:spLocks noChangeArrowheads="1"/>
            </p:cNvSpPr>
            <p:nvPr/>
          </p:nvSpPr>
          <p:spPr bwMode="auto">
            <a:xfrm rot="5400000">
              <a:off x="1485900" y="3695700"/>
              <a:ext cx="1905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70C0"/>
            </a:solidFill>
            <a:ln w="9525">
              <a:noFill/>
              <a:miter lim="800000"/>
              <a:headEnd/>
              <a:tailEnd/>
            </a:ln>
            <a:effectLst>
              <a:outerShdw blurRad="149987" dist="250190" dir="29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Decoder</a:t>
              </a:r>
            </a:p>
          </p:txBody>
        </p:sp>
        <p:sp>
          <p:nvSpPr>
            <p:cNvPr id="55" name="Rectangle 6"/>
            <p:cNvSpPr>
              <a:spLocks noChangeArrowheads="1"/>
            </p:cNvSpPr>
            <p:nvPr/>
          </p:nvSpPr>
          <p:spPr bwMode="auto">
            <a:xfrm>
              <a:off x="2971800" y="28956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56" name="Rectangle 7"/>
            <p:cNvSpPr>
              <a:spLocks noChangeArrowheads="1"/>
            </p:cNvSpPr>
            <p:nvPr/>
          </p:nvSpPr>
          <p:spPr bwMode="auto">
            <a:xfrm>
              <a:off x="3505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7" name="Rectangle 8"/>
            <p:cNvSpPr>
              <a:spLocks noChangeArrowheads="1"/>
            </p:cNvSpPr>
            <p:nvPr/>
          </p:nvSpPr>
          <p:spPr bwMode="auto">
            <a:xfrm>
              <a:off x="4267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8" name="Rectangle 9"/>
            <p:cNvSpPr>
              <a:spLocks noChangeArrowheads="1"/>
            </p:cNvSpPr>
            <p:nvPr/>
          </p:nvSpPr>
          <p:spPr bwMode="auto">
            <a:xfrm>
              <a:off x="5029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9" name="Rectangle 10"/>
            <p:cNvSpPr>
              <a:spLocks noChangeArrowheads="1"/>
            </p:cNvSpPr>
            <p:nvPr/>
          </p:nvSpPr>
          <p:spPr bwMode="auto">
            <a:xfrm>
              <a:off x="5791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0" name="Line 11"/>
            <p:cNvSpPr>
              <a:spLocks noChangeShapeType="1"/>
            </p:cNvSpPr>
            <p:nvPr/>
          </p:nvSpPr>
          <p:spPr bwMode="auto">
            <a:xfrm>
              <a:off x="2590800" y="29718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12"/>
            <p:cNvSpPr>
              <a:spLocks noChangeArrowheads="1"/>
            </p:cNvSpPr>
            <p:nvPr/>
          </p:nvSpPr>
          <p:spPr bwMode="auto">
            <a:xfrm>
              <a:off x="2971800" y="31242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2" name="Rectangle 13"/>
            <p:cNvSpPr>
              <a:spLocks noChangeArrowheads="1"/>
            </p:cNvSpPr>
            <p:nvPr/>
          </p:nvSpPr>
          <p:spPr bwMode="auto">
            <a:xfrm>
              <a:off x="3505200" y="3124200"/>
              <a:ext cx="762000" cy="228600"/>
            </a:xfrm>
            <a:prstGeom prst="rect">
              <a:avLst/>
            </a:prstGeom>
            <a:solidFill>
              <a:srgbClr val="CC99FF"/>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3" name="Rectangle 15"/>
            <p:cNvSpPr>
              <a:spLocks noChangeArrowheads="1"/>
            </p:cNvSpPr>
            <p:nvPr/>
          </p:nvSpPr>
          <p:spPr bwMode="auto">
            <a:xfrm>
              <a:off x="4267200" y="3124200"/>
              <a:ext cx="762000" cy="2286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Branch</a:t>
              </a:r>
            </a:p>
          </p:txBody>
        </p:sp>
        <p:sp>
          <p:nvSpPr>
            <p:cNvPr id="64" name="Rectangle 16"/>
            <p:cNvSpPr>
              <a:spLocks noChangeArrowheads="1"/>
            </p:cNvSpPr>
            <p:nvPr/>
          </p:nvSpPr>
          <p:spPr bwMode="auto">
            <a:xfrm>
              <a:off x="5791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5" name="Line 17"/>
            <p:cNvSpPr>
              <a:spLocks noChangeShapeType="1"/>
            </p:cNvSpPr>
            <p:nvPr/>
          </p:nvSpPr>
          <p:spPr bwMode="auto">
            <a:xfrm>
              <a:off x="2590800" y="32004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6" name="Rectangle 18"/>
            <p:cNvSpPr>
              <a:spLocks noChangeArrowheads="1"/>
            </p:cNvSpPr>
            <p:nvPr/>
          </p:nvSpPr>
          <p:spPr bwMode="auto">
            <a:xfrm>
              <a:off x="2971800" y="33528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7" name="Rectangle 19"/>
            <p:cNvSpPr>
              <a:spLocks noChangeArrowheads="1"/>
            </p:cNvSpPr>
            <p:nvPr/>
          </p:nvSpPr>
          <p:spPr bwMode="auto">
            <a:xfrm>
              <a:off x="3505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8" name="Rectangle 20"/>
            <p:cNvSpPr>
              <a:spLocks noChangeArrowheads="1"/>
            </p:cNvSpPr>
            <p:nvPr/>
          </p:nvSpPr>
          <p:spPr bwMode="auto">
            <a:xfrm>
              <a:off x="4267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9" name="Rectangle 21"/>
            <p:cNvSpPr>
              <a:spLocks noChangeArrowheads="1"/>
            </p:cNvSpPr>
            <p:nvPr/>
          </p:nvSpPr>
          <p:spPr bwMode="auto">
            <a:xfrm>
              <a:off x="5029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0" name="Rectangle 22"/>
            <p:cNvSpPr>
              <a:spLocks noChangeArrowheads="1"/>
            </p:cNvSpPr>
            <p:nvPr/>
          </p:nvSpPr>
          <p:spPr bwMode="auto">
            <a:xfrm>
              <a:off x="5791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1" name="Line 23"/>
            <p:cNvSpPr>
              <a:spLocks noChangeShapeType="1"/>
            </p:cNvSpPr>
            <p:nvPr/>
          </p:nvSpPr>
          <p:spPr bwMode="auto">
            <a:xfrm>
              <a:off x="2590800" y="34290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2" name="Rectangle 24"/>
            <p:cNvSpPr>
              <a:spLocks noChangeArrowheads="1"/>
            </p:cNvSpPr>
            <p:nvPr/>
          </p:nvSpPr>
          <p:spPr bwMode="auto">
            <a:xfrm>
              <a:off x="2971800" y="45720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3" name="Rectangle 25"/>
            <p:cNvSpPr>
              <a:spLocks noChangeArrowheads="1"/>
            </p:cNvSpPr>
            <p:nvPr/>
          </p:nvSpPr>
          <p:spPr bwMode="auto">
            <a:xfrm>
              <a:off x="3505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4" name="Rectangle 26"/>
            <p:cNvSpPr>
              <a:spLocks noChangeArrowheads="1"/>
            </p:cNvSpPr>
            <p:nvPr/>
          </p:nvSpPr>
          <p:spPr bwMode="auto">
            <a:xfrm>
              <a:off x="4267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5" name="Rectangle 27"/>
            <p:cNvSpPr>
              <a:spLocks noChangeArrowheads="1"/>
            </p:cNvSpPr>
            <p:nvPr/>
          </p:nvSpPr>
          <p:spPr bwMode="auto">
            <a:xfrm>
              <a:off x="5029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6" name="Rectangle 28"/>
            <p:cNvSpPr>
              <a:spLocks noChangeArrowheads="1"/>
            </p:cNvSpPr>
            <p:nvPr/>
          </p:nvSpPr>
          <p:spPr bwMode="auto">
            <a:xfrm>
              <a:off x="5791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7" name="Line 29"/>
            <p:cNvSpPr>
              <a:spLocks noChangeShapeType="1"/>
            </p:cNvSpPr>
            <p:nvPr/>
          </p:nvSpPr>
          <p:spPr bwMode="auto">
            <a:xfrm>
              <a:off x="2590800" y="46482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8" name="Rectangle 30"/>
            <p:cNvSpPr>
              <a:spLocks noChangeArrowheads="1"/>
            </p:cNvSpPr>
            <p:nvPr/>
          </p:nvSpPr>
          <p:spPr bwMode="auto">
            <a:xfrm>
              <a:off x="2971800" y="43434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9" name="Rectangle 31"/>
            <p:cNvSpPr>
              <a:spLocks noChangeArrowheads="1"/>
            </p:cNvSpPr>
            <p:nvPr/>
          </p:nvSpPr>
          <p:spPr bwMode="auto">
            <a:xfrm>
              <a:off x="3505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0" name="Rectangle 32"/>
            <p:cNvSpPr>
              <a:spLocks noChangeArrowheads="1"/>
            </p:cNvSpPr>
            <p:nvPr/>
          </p:nvSpPr>
          <p:spPr bwMode="auto">
            <a:xfrm>
              <a:off x="4267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1" name="Rectangle 33"/>
            <p:cNvSpPr>
              <a:spLocks noChangeArrowheads="1"/>
            </p:cNvSpPr>
            <p:nvPr/>
          </p:nvSpPr>
          <p:spPr bwMode="auto">
            <a:xfrm>
              <a:off x="5029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2" name="Rectangle 34"/>
            <p:cNvSpPr>
              <a:spLocks noChangeArrowheads="1"/>
            </p:cNvSpPr>
            <p:nvPr/>
          </p:nvSpPr>
          <p:spPr bwMode="auto">
            <a:xfrm>
              <a:off x="5791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3" name="Line 35"/>
            <p:cNvSpPr>
              <a:spLocks noChangeShapeType="1"/>
            </p:cNvSpPr>
            <p:nvPr/>
          </p:nvSpPr>
          <p:spPr bwMode="auto">
            <a:xfrm>
              <a:off x="2590800" y="44196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4" name="Line 36"/>
            <p:cNvSpPr>
              <a:spLocks noChangeShapeType="1"/>
            </p:cNvSpPr>
            <p:nvPr/>
          </p:nvSpPr>
          <p:spPr bwMode="auto">
            <a:xfrm flipH="1">
              <a:off x="2966662" y="2895600"/>
              <a:ext cx="5137"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5" name="Line 37"/>
            <p:cNvSpPr>
              <a:spLocks noChangeShapeType="1"/>
            </p:cNvSpPr>
            <p:nvPr/>
          </p:nvSpPr>
          <p:spPr bwMode="auto">
            <a:xfrm>
              <a:off x="6553200" y="2895600"/>
              <a:ext cx="0"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6" name="Oval 38"/>
            <p:cNvSpPr>
              <a:spLocks noChangeArrowheads="1"/>
            </p:cNvSpPr>
            <p:nvPr/>
          </p:nvSpPr>
          <p:spPr bwMode="auto">
            <a:xfrm>
              <a:off x="38100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7" name="Oval 39"/>
            <p:cNvSpPr>
              <a:spLocks noChangeArrowheads="1"/>
            </p:cNvSpPr>
            <p:nvPr/>
          </p:nvSpPr>
          <p:spPr bwMode="auto">
            <a:xfrm>
              <a:off x="38100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Oval 40"/>
            <p:cNvSpPr>
              <a:spLocks noChangeArrowheads="1"/>
            </p:cNvSpPr>
            <p:nvPr/>
          </p:nvSpPr>
          <p:spPr bwMode="auto">
            <a:xfrm>
              <a:off x="38100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89" name="Group 88"/>
            <p:cNvGrpSpPr/>
            <p:nvPr/>
          </p:nvGrpSpPr>
          <p:grpSpPr>
            <a:xfrm>
              <a:off x="3886200" y="3352800"/>
              <a:ext cx="2286000" cy="1676400"/>
              <a:chOff x="3886200" y="4800600"/>
              <a:chExt cx="2286000" cy="228600"/>
            </a:xfrm>
          </p:grpSpPr>
          <p:sp>
            <p:nvSpPr>
              <p:cNvPr id="98" name="Line 44"/>
              <p:cNvSpPr>
                <a:spLocks noChangeShapeType="1"/>
              </p:cNvSpPr>
              <p:nvPr/>
            </p:nvSpPr>
            <p:spPr bwMode="auto">
              <a:xfrm>
                <a:off x="3886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99" name="Line 45"/>
              <p:cNvSpPr>
                <a:spLocks noChangeShapeType="1"/>
              </p:cNvSpPr>
              <p:nvPr/>
            </p:nvSpPr>
            <p:spPr bwMode="auto">
              <a:xfrm>
                <a:off x="4648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0" name="Line 46"/>
              <p:cNvSpPr>
                <a:spLocks noChangeShapeType="1"/>
              </p:cNvSpPr>
              <p:nvPr/>
            </p:nvSpPr>
            <p:spPr bwMode="auto">
              <a:xfrm>
                <a:off x="5410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1" name="Line 47"/>
              <p:cNvSpPr>
                <a:spLocks noChangeShapeType="1"/>
              </p:cNvSpPr>
              <p:nvPr/>
            </p:nvSpPr>
            <p:spPr bwMode="auto">
              <a:xfrm>
                <a:off x="6172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90" name="Oval 50"/>
            <p:cNvSpPr>
              <a:spLocks noChangeArrowheads="1"/>
            </p:cNvSpPr>
            <p:nvPr/>
          </p:nvSpPr>
          <p:spPr bwMode="auto">
            <a:xfrm>
              <a:off x="27432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Oval 51"/>
            <p:cNvSpPr>
              <a:spLocks noChangeArrowheads="1"/>
            </p:cNvSpPr>
            <p:nvPr/>
          </p:nvSpPr>
          <p:spPr bwMode="auto">
            <a:xfrm>
              <a:off x="27432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2" name="Oval 52"/>
            <p:cNvSpPr>
              <a:spLocks noChangeArrowheads="1"/>
            </p:cNvSpPr>
            <p:nvPr/>
          </p:nvSpPr>
          <p:spPr bwMode="auto">
            <a:xfrm>
              <a:off x="27432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3" name="Rectangle 53"/>
            <p:cNvSpPr>
              <a:spLocks noChangeArrowheads="1"/>
            </p:cNvSpPr>
            <p:nvPr/>
          </p:nvSpPr>
          <p:spPr bwMode="auto">
            <a:xfrm>
              <a:off x="5029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94" name="Rectangle 55"/>
            <p:cNvSpPr>
              <a:spLocks noChangeArrowheads="1"/>
            </p:cNvSpPr>
            <p:nvPr/>
          </p:nvSpPr>
          <p:spPr bwMode="auto">
            <a:xfrm>
              <a:off x="3505200" y="5029200"/>
              <a:ext cx="762000" cy="228600"/>
            </a:xfrm>
            <a:prstGeom prst="rect">
              <a:avLst/>
            </a:prstGeom>
            <a:solidFill>
              <a:srgbClr val="CC99FF"/>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5" name="Rectangle 56"/>
            <p:cNvSpPr>
              <a:spLocks noChangeArrowheads="1"/>
            </p:cNvSpPr>
            <p:nvPr/>
          </p:nvSpPr>
          <p:spPr bwMode="auto">
            <a:xfrm>
              <a:off x="4267200" y="5029200"/>
              <a:ext cx="762000" cy="228600"/>
            </a:xfrm>
            <a:prstGeom prst="rect">
              <a:avLst/>
            </a:prstGeom>
            <a:solidFill>
              <a:srgbClr val="FF99CC"/>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6" name="Text Box 57"/>
            <p:cNvSpPr txBox="1">
              <a:spLocks noChangeArrowheads="1"/>
            </p:cNvSpPr>
            <p:nvPr/>
          </p:nvSpPr>
          <p:spPr bwMode="auto">
            <a:xfrm>
              <a:off x="5181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sp>
          <p:nvSpPr>
            <p:cNvPr id="97" name="Text Box 58"/>
            <p:cNvSpPr txBox="1">
              <a:spLocks noChangeArrowheads="1"/>
            </p:cNvSpPr>
            <p:nvPr/>
          </p:nvSpPr>
          <p:spPr bwMode="auto">
            <a:xfrm>
              <a:off x="5943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grpSp>
    </p:spTree>
    <p:extLst>
      <p:ext uri="{BB962C8B-B14F-4D97-AF65-F5344CB8AC3E}">
        <p14:creationId xmlns:p14="http://schemas.microsoft.com/office/powerpoint/2010/main" val="304627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fontScale="90000"/>
          </a:bodyPr>
          <a:lstStyle/>
          <a:p>
            <a:r>
              <a:rPr lang="en-US" dirty="0"/>
              <a:t>Typical Branch Predictor Hash</a:t>
            </a:r>
          </a:p>
        </p:txBody>
      </p:sp>
      <p:sp>
        <p:nvSpPr>
          <p:cNvPr id="208899" name="Rectangle 3"/>
          <p:cNvSpPr>
            <a:spLocks noGrp="1" noChangeArrowheads="1"/>
          </p:cNvSpPr>
          <p:nvPr>
            <p:ph idx="1"/>
          </p:nvPr>
        </p:nvSpPr>
        <p:spPr/>
        <p:txBody>
          <a:bodyPr/>
          <a:lstStyle/>
          <a:p>
            <a:r>
              <a:rPr lang="en-US" dirty="0"/>
              <a:t>Take the log</a:t>
            </a:r>
            <a:r>
              <a:rPr lang="en-US" baseline="-25000" dirty="0"/>
              <a:t>2</a:t>
            </a:r>
            <a:r>
              <a:rPr lang="en-US" dirty="0"/>
              <a:t>n least significant bits of PC</a:t>
            </a:r>
          </a:p>
          <a:p>
            <a:r>
              <a:rPr lang="en-US" dirty="0"/>
              <a:t>May need to ignore some bits</a:t>
            </a:r>
          </a:p>
          <a:p>
            <a:pPr lvl="1"/>
            <a:r>
              <a:rPr lang="en-US" dirty="0"/>
              <a:t>In RISC, </a:t>
            </a:r>
            <a:r>
              <a:rPr lang="en-US" dirty="0" err="1"/>
              <a:t>insns</a:t>
            </a:r>
            <a:r>
              <a:rPr lang="en-US" dirty="0"/>
              <a:t>. are typically 4 bytes wide</a:t>
            </a:r>
          </a:p>
          <a:p>
            <a:pPr lvl="2"/>
            <a:r>
              <a:rPr lang="en-US" dirty="0"/>
              <a:t>Low-order bits zero</a:t>
            </a:r>
          </a:p>
          <a:p>
            <a:pPr lvl="1"/>
            <a:r>
              <a:rPr lang="en-US" dirty="0">
                <a:sym typeface="Wingdings" pitchFamily="2" charset="2"/>
              </a:rPr>
              <a:t>In CISC (ex. x86), </a:t>
            </a:r>
            <a:r>
              <a:rPr lang="en-US" dirty="0" err="1">
                <a:sym typeface="Wingdings" pitchFamily="2" charset="2"/>
              </a:rPr>
              <a:t>insns</a:t>
            </a:r>
            <a:r>
              <a:rPr lang="en-US" dirty="0">
                <a:sym typeface="Wingdings" pitchFamily="2" charset="2"/>
              </a:rPr>
              <a:t>. can start anywhere</a:t>
            </a:r>
          </a:p>
          <a:p>
            <a:pPr lvl="2"/>
            <a:r>
              <a:rPr lang="en-US" dirty="0"/>
              <a:t>Probably don’t want to shift</a:t>
            </a:r>
          </a:p>
        </p:txBody>
      </p:sp>
    </p:spTree>
    <p:extLst>
      <p:ext uri="{BB962C8B-B14F-4D97-AF65-F5344CB8AC3E}">
        <p14:creationId xmlns:p14="http://schemas.microsoft.com/office/powerpoint/2010/main" val="272867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a:t>Dealing with Toggling Branches</a:t>
            </a:r>
          </a:p>
        </p:txBody>
      </p:sp>
      <p:sp>
        <p:nvSpPr>
          <p:cNvPr id="177155" name="Rectangle 3"/>
          <p:cNvSpPr>
            <a:spLocks noGrp="1" noChangeArrowheads="1"/>
          </p:cNvSpPr>
          <p:nvPr>
            <p:ph idx="1"/>
          </p:nvPr>
        </p:nvSpPr>
        <p:spPr/>
        <p:txBody>
          <a:bodyPr/>
          <a:lstStyle/>
          <a:p>
            <a:r>
              <a:rPr lang="en-US" dirty="0"/>
              <a:t>Branch at 0xDC50 changes on every iteration</a:t>
            </a:r>
          </a:p>
          <a:p>
            <a:pPr lvl="1"/>
            <a:r>
              <a:rPr lang="en-US" dirty="0"/>
              <a:t>1bc and 2bc don’t do too well (50% at best)</a:t>
            </a:r>
          </a:p>
          <a:p>
            <a:pPr lvl="1"/>
            <a:r>
              <a:rPr lang="en-US" dirty="0"/>
              <a:t>But it’s still obviously predictable</a:t>
            </a:r>
          </a:p>
          <a:p>
            <a:r>
              <a:rPr lang="en-US" dirty="0"/>
              <a:t>Why?</a:t>
            </a:r>
          </a:p>
          <a:p>
            <a:pPr lvl="1"/>
            <a:r>
              <a:rPr lang="en-US" dirty="0"/>
              <a:t>It has a repeating pattern:		(NT)*</a:t>
            </a:r>
          </a:p>
          <a:p>
            <a:pPr lvl="1"/>
            <a:r>
              <a:rPr lang="en-US" dirty="0"/>
              <a:t>How about other patterns?		(TTNTN)*</a:t>
            </a:r>
          </a:p>
          <a:p>
            <a:pPr lvl="1"/>
            <a:endParaRPr lang="en-US" dirty="0"/>
          </a:p>
          <a:p>
            <a:r>
              <a:rPr lang="en-US" dirty="0"/>
              <a:t>Use </a:t>
            </a:r>
            <a:r>
              <a:rPr lang="en-US" i="1" u="sng" dirty="0"/>
              <a:t>branch correlation</a:t>
            </a:r>
          </a:p>
          <a:p>
            <a:pPr lvl="1"/>
            <a:r>
              <a:rPr lang="en-US" dirty="0"/>
              <a:t>Branch outcome is often related to previous outcome(s)</a:t>
            </a:r>
          </a:p>
        </p:txBody>
      </p:sp>
    </p:spTree>
    <p:extLst>
      <p:ext uri="{BB962C8B-B14F-4D97-AF65-F5344CB8AC3E}">
        <p14:creationId xmlns:p14="http://schemas.microsoft.com/office/powerpoint/2010/main" val="19162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dirty="0"/>
              <a:t>Track the </a:t>
            </a:r>
            <a:r>
              <a:rPr lang="en-US" i="1" dirty="0"/>
              <a:t>History</a:t>
            </a:r>
            <a:r>
              <a:rPr lang="en-US" dirty="0"/>
              <a:t> of Branches (1/2)</a:t>
            </a:r>
          </a:p>
        </p:txBody>
      </p:sp>
      <p:sp>
        <p:nvSpPr>
          <p:cNvPr id="178180" name="Text Box 4"/>
          <p:cNvSpPr txBox="1">
            <a:spLocks noChangeArrowheads="1"/>
          </p:cNvSpPr>
          <p:nvPr/>
        </p:nvSpPr>
        <p:spPr bwMode="auto">
          <a:xfrm>
            <a:off x="1143000" y="1677988"/>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78181" name="Rectangle 5"/>
          <p:cNvSpPr>
            <a:spLocks noChangeArrowheads="1"/>
          </p:cNvSpPr>
          <p:nvPr/>
        </p:nvSpPr>
        <p:spPr bwMode="auto">
          <a:xfrm>
            <a:off x="2590800" y="1676400"/>
            <a:ext cx="990600" cy="2133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85" name="Rectangle 9"/>
          <p:cNvSpPr>
            <a:spLocks noChangeArrowheads="1"/>
          </p:cNvSpPr>
          <p:nvPr/>
        </p:nvSpPr>
        <p:spPr bwMode="auto">
          <a:xfrm>
            <a:off x="2590800" y="2209800"/>
            <a:ext cx="990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8186" name="AutoShape 10"/>
          <p:cNvCxnSpPr>
            <a:cxnSpLocks noChangeShapeType="1"/>
            <a:stCxn id="178180" idx="2"/>
            <a:endCxn id="178185" idx="1"/>
          </p:cNvCxnSpPr>
          <p:nvPr/>
        </p:nvCxnSpPr>
        <p:spPr bwMode="auto">
          <a:xfrm rot="16200000" flipH="1">
            <a:off x="1806708" y="1616208"/>
            <a:ext cx="352980" cy="1215204"/>
          </a:xfrm>
          <a:prstGeom prst="bentConnector2">
            <a:avLst/>
          </a:prstGeom>
          <a:noFill/>
          <a:ln w="9525">
            <a:solidFill>
              <a:schemeClr val="tx1"/>
            </a:solidFill>
            <a:miter lim="800000"/>
            <a:headEnd/>
            <a:tailEnd type="triangle" w="med" len="med"/>
          </a:ln>
          <a:effectLst/>
        </p:spPr>
      </p:cxnSp>
      <p:sp>
        <p:nvSpPr>
          <p:cNvPr id="178187" name="AutoShape 11"/>
          <p:cNvSpPr>
            <a:spLocks noChangeArrowheads="1"/>
          </p:cNvSpPr>
          <p:nvPr/>
        </p:nvSpPr>
        <p:spPr bwMode="auto">
          <a:xfrm>
            <a:off x="4114800" y="1600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Previous Outcome</a:t>
            </a:r>
          </a:p>
        </p:txBody>
      </p:sp>
      <p:cxnSp>
        <p:nvCxnSpPr>
          <p:cNvPr id="178188" name="AutoShape 12"/>
          <p:cNvCxnSpPr>
            <a:cxnSpLocks noChangeShapeType="1"/>
            <a:stCxn id="178187" idx="1"/>
            <a:endCxn id="178182" idx="0"/>
          </p:cNvCxnSpPr>
          <p:nvPr/>
        </p:nvCxnSpPr>
        <p:spPr bwMode="auto">
          <a:xfrm rot="10800000" flipV="1">
            <a:off x="2781300" y="1752600"/>
            <a:ext cx="1333500" cy="533400"/>
          </a:xfrm>
          <a:prstGeom prst="bentConnector2">
            <a:avLst/>
          </a:prstGeom>
          <a:noFill/>
          <a:ln w="9525">
            <a:solidFill>
              <a:schemeClr val="tx1"/>
            </a:solidFill>
            <a:prstDash val="dash"/>
            <a:miter lim="800000"/>
            <a:headEnd/>
            <a:tailEnd/>
          </a:ln>
          <a:effectLst/>
        </p:spPr>
      </p:cxnSp>
      <p:sp>
        <p:nvSpPr>
          <p:cNvPr id="178182" name="Rectangle 6"/>
          <p:cNvSpPr>
            <a:spLocks noChangeArrowheads="1"/>
          </p:cNvSpPr>
          <p:nvPr/>
        </p:nvSpPr>
        <p:spPr bwMode="auto">
          <a:xfrm>
            <a:off x="2667000" y="2286000"/>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89" name="AutoShape 13"/>
          <p:cNvSpPr>
            <a:spLocks noChangeArrowheads="1"/>
          </p:cNvSpPr>
          <p:nvPr/>
        </p:nvSpPr>
        <p:spPr bwMode="auto">
          <a:xfrm>
            <a:off x="4114800" y="1981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a:solidFill>
                  <a:srgbClr val="FFFFFF"/>
                </a:solidFill>
                <a:latin typeface="Gill Sans MT" pitchFamily="34" charset="0"/>
              </a:rPr>
              <a:t>Counter if </a:t>
            </a:r>
            <a:r>
              <a:rPr lang="en-US" sz="1600" dirty="0" err="1">
                <a:solidFill>
                  <a:srgbClr val="FFFFFF"/>
                </a:solidFill>
                <a:latin typeface="Gill Sans MT" pitchFamily="34" charset="0"/>
              </a:rPr>
              <a:t>prev</a:t>
            </a:r>
            <a:r>
              <a:rPr lang="en-US" sz="1600" dirty="0">
                <a:solidFill>
                  <a:srgbClr val="FFFFFF"/>
                </a:solidFill>
                <a:latin typeface="Gill Sans MT" pitchFamily="34" charset="0"/>
              </a:rPr>
              <a:t>=0</a:t>
            </a:r>
          </a:p>
        </p:txBody>
      </p:sp>
      <p:cxnSp>
        <p:nvCxnSpPr>
          <p:cNvPr id="178190" name="AutoShape 14"/>
          <p:cNvCxnSpPr>
            <a:cxnSpLocks noChangeShapeType="1"/>
            <a:stCxn id="178189" idx="1"/>
          </p:cNvCxnSpPr>
          <p:nvPr/>
        </p:nvCxnSpPr>
        <p:spPr bwMode="auto">
          <a:xfrm rot="10800000" flipV="1">
            <a:off x="3086100" y="2133600"/>
            <a:ext cx="1028700" cy="152400"/>
          </a:xfrm>
          <a:prstGeom prst="bentConnector2">
            <a:avLst/>
          </a:prstGeom>
          <a:noFill/>
          <a:ln w="9525">
            <a:solidFill>
              <a:schemeClr val="tx1"/>
            </a:solidFill>
            <a:prstDash val="dash"/>
            <a:miter lim="800000"/>
            <a:headEnd/>
            <a:tailEnd/>
          </a:ln>
          <a:effectLst/>
        </p:spPr>
      </p:cxnSp>
      <p:sp>
        <p:nvSpPr>
          <p:cNvPr id="178191" name="AutoShape 15"/>
          <p:cNvSpPr>
            <a:spLocks noChangeArrowheads="1"/>
          </p:cNvSpPr>
          <p:nvPr/>
        </p:nvSpPr>
        <p:spPr bwMode="auto">
          <a:xfrm>
            <a:off x="4114800" y="2362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a:t>
            </a:r>
          </a:p>
        </p:txBody>
      </p:sp>
      <p:cxnSp>
        <p:nvCxnSpPr>
          <p:cNvPr id="178192" name="AutoShape 16"/>
          <p:cNvCxnSpPr>
            <a:cxnSpLocks noChangeShapeType="1"/>
            <a:stCxn id="178191" idx="1"/>
          </p:cNvCxnSpPr>
          <p:nvPr/>
        </p:nvCxnSpPr>
        <p:spPr bwMode="auto">
          <a:xfrm rot="10800000">
            <a:off x="3505200" y="2400300"/>
            <a:ext cx="609600" cy="114300"/>
          </a:xfrm>
          <a:prstGeom prst="bentConnector3">
            <a:avLst>
              <a:gd name="adj1" fmla="val 50000"/>
            </a:avLst>
          </a:prstGeom>
          <a:noFill/>
          <a:ln w="9525">
            <a:solidFill>
              <a:schemeClr val="tx1"/>
            </a:solidFill>
            <a:prstDash val="dash"/>
            <a:miter lim="800000"/>
            <a:headEnd/>
            <a:tailEnd/>
          </a:ln>
          <a:effectLst/>
        </p:spPr>
      </p:cxnSp>
      <p:grpSp>
        <p:nvGrpSpPr>
          <p:cNvPr id="72" name="Group 568"/>
          <p:cNvGrpSpPr>
            <a:grpSpLocks/>
          </p:cNvGrpSpPr>
          <p:nvPr/>
        </p:nvGrpSpPr>
        <p:grpSpPr bwMode="auto">
          <a:xfrm>
            <a:off x="3166086" y="2167102"/>
            <a:ext cx="469810" cy="469810"/>
            <a:chOff x="1608" y="1704"/>
            <a:chExt cx="96" cy="96"/>
          </a:xfrm>
        </p:grpSpPr>
        <p:sp>
          <p:nvSpPr>
            <p:cNvPr id="17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74" name="Group 570"/>
            <p:cNvGrpSpPr>
              <a:grpSpLocks/>
            </p:cNvGrpSpPr>
            <p:nvPr/>
          </p:nvGrpSpPr>
          <p:grpSpPr bwMode="auto">
            <a:xfrm>
              <a:off x="1632" y="1728"/>
              <a:ext cx="48" cy="48"/>
              <a:chOff x="1584" y="1776"/>
              <a:chExt cx="144" cy="144"/>
            </a:xfrm>
          </p:grpSpPr>
          <p:sp>
            <p:nvSpPr>
              <p:cNvPr id="17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9" name="AutoShape 575"/>
              <p:cNvCxnSpPr>
                <a:cxnSpLocks noChangeShapeType="1"/>
                <a:stCxn id="175" idx="6"/>
                <a:endCxn id="1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0" name="AutoShape 576"/>
              <p:cNvCxnSpPr>
                <a:cxnSpLocks noChangeShapeType="1"/>
                <a:stCxn id="175" idx="5"/>
                <a:endCxn id="1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1" name="AutoShape 577"/>
              <p:cNvCxnSpPr>
                <a:cxnSpLocks noChangeShapeType="1"/>
                <a:stCxn id="177" idx="6"/>
                <a:endCxn id="1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2" name="Group 568"/>
          <p:cNvGrpSpPr>
            <a:grpSpLocks/>
          </p:cNvGrpSpPr>
          <p:nvPr/>
        </p:nvGrpSpPr>
        <p:grpSpPr bwMode="auto">
          <a:xfrm>
            <a:off x="2851195" y="2167102"/>
            <a:ext cx="469810" cy="469810"/>
            <a:chOff x="1608" y="1704"/>
            <a:chExt cx="96" cy="96"/>
          </a:xfrm>
        </p:grpSpPr>
        <p:sp>
          <p:nvSpPr>
            <p:cNvPr id="19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4" name="Group 570"/>
            <p:cNvGrpSpPr>
              <a:grpSpLocks/>
            </p:cNvGrpSpPr>
            <p:nvPr/>
          </p:nvGrpSpPr>
          <p:grpSpPr bwMode="auto">
            <a:xfrm>
              <a:off x="1632" y="1728"/>
              <a:ext cx="48" cy="48"/>
              <a:chOff x="1584" y="1776"/>
              <a:chExt cx="144" cy="144"/>
            </a:xfrm>
          </p:grpSpPr>
          <p:sp>
            <p:nvSpPr>
              <p:cNvPr id="19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 name="AutoShape 575"/>
              <p:cNvCxnSpPr>
                <a:cxnSpLocks noChangeShapeType="1"/>
                <a:stCxn id="195" idx="6"/>
                <a:endCxn id="1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 name="AutoShape 576"/>
              <p:cNvCxnSpPr>
                <a:cxnSpLocks noChangeShapeType="1"/>
                <a:stCxn id="195" idx="5"/>
                <a:endCxn id="1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1" name="AutoShape 577"/>
              <p:cNvCxnSpPr>
                <a:cxnSpLocks noChangeShapeType="1"/>
                <a:stCxn id="197" idx="6"/>
                <a:endCxn id="198" idx="2"/>
              </p:cNvCxnSpPr>
              <p:nvPr/>
            </p:nvCxnSpPr>
            <p:spPr bwMode="auto">
              <a:xfrm>
                <a:off x="1632" y="1896"/>
                <a:ext cx="48" cy="0"/>
              </a:xfrm>
              <a:prstGeom prst="straightConnector1">
                <a:avLst/>
              </a:prstGeom>
              <a:noFill/>
              <a:ln w="9525">
                <a:solidFill>
                  <a:schemeClr val="tx1"/>
                </a:solidFill>
                <a:round/>
                <a:headEnd/>
                <a:tailEnd/>
              </a:ln>
              <a:effectLst/>
            </p:spPr>
          </p:cxnSp>
        </p:grpSp>
      </p:grpSp>
    </p:spTree>
    <p:extLst>
      <p:ext uri="{BB962C8B-B14F-4D97-AF65-F5344CB8AC3E}">
        <p14:creationId xmlns:p14="http://schemas.microsoft.com/office/powerpoint/2010/main" val="404883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animBg="1"/>
      <p:bldP spid="178189" grpId="0" animBg="1"/>
      <p:bldP spid="17819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dirty="0"/>
              <a:t>Track the </a:t>
            </a:r>
            <a:r>
              <a:rPr lang="en-US" i="1" dirty="0"/>
              <a:t>History</a:t>
            </a:r>
            <a:r>
              <a:rPr lang="en-US" dirty="0"/>
              <a:t> of Branches (2/2)</a:t>
            </a:r>
          </a:p>
        </p:txBody>
      </p:sp>
      <p:sp>
        <p:nvSpPr>
          <p:cNvPr id="178180" name="Text Box 4"/>
          <p:cNvSpPr txBox="1">
            <a:spLocks noChangeArrowheads="1"/>
          </p:cNvSpPr>
          <p:nvPr/>
        </p:nvSpPr>
        <p:spPr bwMode="auto">
          <a:xfrm>
            <a:off x="1143000" y="1677988"/>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78181" name="Rectangle 5"/>
          <p:cNvSpPr>
            <a:spLocks noChangeArrowheads="1"/>
          </p:cNvSpPr>
          <p:nvPr/>
        </p:nvSpPr>
        <p:spPr bwMode="auto">
          <a:xfrm>
            <a:off x="2590800" y="1676400"/>
            <a:ext cx="990600" cy="2133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85" name="Rectangle 9"/>
          <p:cNvSpPr>
            <a:spLocks noChangeArrowheads="1"/>
          </p:cNvSpPr>
          <p:nvPr/>
        </p:nvSpPr>
        <p:spPr bwMode="auto">
          <a:xfrm>
            <a:off x="2590800" y="2209800"/>
            <a:ext cx="990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8186" name="AutoShape 10"/>
          <p:cNvCxnSpPr>
            <a:cxnSpLocks noChangeShapeType="1"/>
            <a:stCxn id="178180" idx="2"/>
            <a:endCxn id="178185" idx="1"/>
          </p:cNvCxnSpPr>
          <p:nvPr/>
        </p:nvCxnSpPr>
        <p:spPr bwMode="auto">
          <a:xfrm rot="16200000" flipH="1">
            <a:off x="1806708" y="1616208"/>
            <a:ext cx="352980" cy="1215204"/>
          </a:xfrm>
          <a:prstGeom prst="bentConnector2">
            <a:avLst/>
          </a:prstGeom>
          <a:noFill/>
          <a:ln w="9525">
            <a:solidFill>
              <a:schemeClr val="tx1"/>
            </a:solidFill>
            <a:miter lim="800000"/>
            <a:headEnd/>
            <a:tailEnd type="triangle" w="med" len="med"/>
          </a:ln>
          <a:effectLst/>
        </p:spPr>
      </p:cxnSp>
      <p:sp>
        <p:nvSpPr>
          <p:cNvPr id="178187" name="AutoShape 11"/>
          <p:cNvSpPr>
            <a:spLocks noChangeArrowheads="1"/>
          </p:cNvSpPr>
          <p:nvPr/>
        </p:nvSpPr>
        <p:spPr bwMode="auto">
          <a:xfrm>
            <a:off x="4114800" y="1600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Previous Outcome</a:t>
            </a:r>
          </a:p>
        </p:txBody>
      </p:sp>
      <p:cxnSp>
        <p:nvCxnSpPr>
          <p:cNvPr id="178188" name="AutoShape 12"/>
          <p:cNvCxnSpPr>
            <a:cxnSpLocks noChangeShapeType="1"/>
            <a:stCxn id="178187" idx="1"/>
            <a:endCxn id="178182" idx="0"/>
          </p:cNvCxnSpPr>
          <p:nvPr/>
        </p:nvCxnSpPr>
        <p:spPr bwMode="auto">
          <a:xfrm rot="10800000" flipV="1">
            <a:off x="2781300" y="1752600"/>
            <a:ext cx="1333500" cy="533400"/>
          </a:xfrm>
          <a:prstGeom prst="bentConnector2">
            <a:avLst/>
          </a:prstGeom>
          <a:noFill/>
          <a:ln w="9525">
            <a:solidFill>
              <a:schemeClr val="tx1"/>
            </a:solidFill>
            <a:prstDash val="dash"/>
            <a:miter lim="800000"/>
            <a:headEnd/>
            <a:tailEnd/>
          </a:ln>
          <a:effectLst/>
        </p:spPr>
      </p:cxnSp>
      <p:sp>
        <p:nvSpPr>
          <p:cNvPr id="178182" name="Rectangle 6"/>
          <p:cNvSpPr>
            <a:spLocks noChangeArrowheads="1"/>
          </p:cNvSpPr>
          <p:nvPr/>
        </p:nvSpPr>
        <p:spPr bwMode="auto">
          <a:xfrm>
            <a:off x="2667000" y="2286000"/>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89" name="AutoShape 13"/>
          <p:cNvSpPr>
            <a:spLocks noChangeArrowheads="1"/>
          </p:cNvSpPr>
          <p:nvPr/>
        </p:nvSpPr>
        <p:spPr bwMode="auto">
          <a:xfrm>
            <a:off x="4114800" y="1981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a:t>
            </a:r>
          </a:p>
        </p:txBody>
      </p:sp>
      <p:sp>
        <p:nvSpPr>
          <p:cNvPr id="178184" name="Oval 8"/>
          <p:cNvSpPr>
            <a:spLocks noChangeArrowheads="1"/>
          </p:cNvSpPr>
          <p:nvPr/>
        </p:nvSpPr>
        <p:spPr bwMode="auto">
          <a:xfrm>
            <a:off x="2971800" y="2286000"/>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83" name="Oval 7"/>
          <p:cNvSpPr>
            <a:spLocks noChangeArrowheads="1"/>
          </p:cNvSpPr>
          <p:nvPr/>
        </p:nvSpPr>
        <p:spPr bwMode="auto">
          <a:xfrm>
            <a:off x="3276600" y="2286000"/>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0</a:t>
            </a:r>
          </a:p>
        </p:txBody>
      </p:sp>
      <p:cxnSp>
        <p:nvCxnSpPr>
          <p:cNvPr id="178190" name="AutoShape 14"/>
          <p:cNvCxnSpPr>
            <a:cxnSpLocks noChangeShapeType="1"/>
            <a:stCxn id="178189" idx="1"/>
            <a:endCxn id="178184" idx="0"/>
          </p:cNvCxnSpPr>
          <p:nvPr/>
        </p:nvCxnSpPr>
        <p:spPr bwMode="auto">
          <a:xfrm rot="10800000" flipV="1">
            <a:off x="3086100" y="2133600"/>
            <a:ext cx="1028700" cy="152400"/>
          </a:xfrm>
          <a:prstGeom prst="bentConnector2">
            <a:avLst/>
          </a:prstGeom>
          <a:noFill/>
          <a:ln w="9525">
            <a:solidFill>
              <a:schemeClr val="tx1"/>
            </a:solidFill>
            <a:prstDash val="dash"/>
            <a:miter lim="800000"/>
            <a:headEnd/>
            <a:tailEnd/>
          </a:ln>
          <a:effectLst/>
        </p:spPr>
      </p:cxnSp>
      <p:sp>
        <p:nvSpPr>
          <p:cNvPr id="178191" name="AutoShape 15"/>
          <p:cNvSpPr>
            <a:spLocks noChangeArrowheads="1"/>
          </p:cNvSpPr>
          <p:nvPr/>
        </p:nvSpPr>
        <p:spPr bwMode="auto">
          <a:xfrm>
            <a:off x="4114800" y="2362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a:t>
            </a:r>
          </a:p>
        </p:txBody>
      </p:sp>
      <p:cxnSp>
        <p:nvCxnSpPr>
          <p:cNvPr id="178192" name="AutoShape 16"/>
          <p:cNvCxnSpPr>
            <a:cxnSpLocks noChangeShapeType="1"/>
            <a:stCxn id="178191" idx="1"/>
            <a:endCxn id="178183" idx="6"/>
          </p:cNvCxnSpPr>
          <p:nvPr/>
        </p:nvCxnSpPr>
        <p:spPr bwMode="auto">
          <a:xfrm rot="10800000">
            <a:off x="3505200" y="2400300"/>
            <a:ext cx="609600" cy="114300"/>
          </a:xfrm>
          <a:prstGeom prst="bentConnector3">
            <a:avLst>
              <a:gd name="adj1" fmla="val 50000"/>
            </a:avLst>
          </a:prstGeom>
          <a:noFill/>
          <a:ln w="9525">
            <a:solidFill>
              <a:schemeClr val="tx1"/>
            </a:solidFill>
            <a:prstDash val="dash"/>
            <a:miter lim="800000"/>
            <a:headEnd/>
            <a:tailEnd/>
          </a:ln>
          <a:effectLst/>
        </p:spPr>
      </p:cxnSp>
      <p:grpSp>
        <p:nvGrpSpPr>
          <p:cNvPr id="178218" name="Group 42"/>
          <p:cNvGrpSpPr>
            <a:grpSpLocks/>
          </p:cNvGrpSpPr>
          <p:nvPr/>
        </p:nvGrpSpPr>
        <p:grpSpPr bwMode="auto">
          <a:xfrm>
            <a:off x="2590800" y="3048000"/>
            <a:ext cx="990600" cy="381000"/>
            <a:chOff x="1632" y="2208"/>
            <a:chExt cx="624" cy="240"/>
          </a:xfrm>
        </p:grpSpPr>
        <p:sp>
          <p:nvSpPr>
            <p:cNvPr id="178193" name="Rectangle 17"/>
            <p:cNvSpPr>
              <a:spLocks noChangeArrowheads="1"/>
            </p:cNvSpPr>
            <p:nvPr/>
          </p:nvSpPr>
          <p:spPr bwMode="auto">
            <a:xfrm>
              <a:off x="1632" y="2208"/>
              <a:ext cx="624" cy="24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94" name="Rectangle 18"/>
            <p:cNvSpPr>
              <a:spLocks noChangeArrowheads="1"/>
            </p:cNvSpPr>
            <p:nvPr/>
          </p:nvSpPr>
          <p:spPr bwMode="auto">
            <a:xfrm>
              <a:off x="1680" y="2256"/>
              <a:ext cx="144" cy="144"/>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95" name="Oval 19"/>
            <p:cNvSpPr>
              <a:spLocks noChangeArrowheads="1"/>
            </p:cNvSpPr>
            <p:nvPr/>
          </p:nvSpPr>
          <p:spPr bwMode="auto">
            <a:xfrm>
              <a:off x="1872" y="225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96" name="Oval 20"/>
            <p:cNvSpPr>
              <a:spLocks noChangeArrowheads="1"/>
            </p:cNvSpPr>
            <p:nvPr/>
          </p:nvSpPr>
          <p:spPr bwMode="auto">
            <a:xfrm>
              <a:off x="2064" y="225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3</a:t>
              </a:r>
            </a:p>
          </p:txBody>
        </p:sp>
      </p:grpSp>
      <p:grpSp>
        <p:nvGrpSpPr>
          <p:cNvPr id="178249" name="Group 73"/>
          <p:cNvGrpSpPr>
            <a:grpSpLocks/>
          </p:cNvGrpSpPr>
          <p:nvPr/>
        </p:nvGrpSpPr>
        <p:grpSpPr bwMode="auto">
          <a:xfrm>
            <a:off x="4980061" y="3660105"/>
            <a:ext cx="3408363" cy="406400"/>
            <a:chOff x="2928" y="2113"/>
            <a:chExt cx="2147" cy="256"/>
          </a:xfrm>
        </p:grpSpPr>
        <p:sp>
          <p:nvSpPr>
            <p:cNvPr id="178197" name="Text Box 21"/>
            <p:cNvSpPr txBox="1">
              <a:spLocks noChangeArrowheads="1"/>
            </p:cNvSpPr>
            <p:nvPr/>
          </p:nvSpPr>
          <p:spPr bwMode="auto">
            <a:xfrm>
              <a:off x="2928" y="213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198" name="Oval 22"/>
            <p:cNvSpPr>
              <a:spLocks noChangeArrowheads="1"/>
            </p:cNvSpPr>
            <p:nvPr/>
          </p:nvSpPr>
          <p:spPr bwMode="auto">
            <a:xfrm>
              <a:off x="3610" y="217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99" name="Oval 23"/>
            <p:cNvSpPr>
              <a:spLocks noChangeArrowheads="1"/>
            </p:cNvSpPr>
            <p:nvPr/>
          </p:nvSpPr>
          <p:spPr bwMode="auto">
            <a:xfrm>
              <a:off x="3792" y="217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01" name="Oval 25"/>
            <p:cNvSpPr>
              <a:spLocks noChangeArrowheads="1"/>
            </p:cNvSpPr>
            <p:nvPr/>
          </p:nvSpPr>
          <p:spPr bwMode="auto">
            <a:xfrm>
              <a:off x="3610" y="217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02" name="Text Box 26"/>
            <p:cNvSpPr txBox="1">
              <a:spLocks noChangeArrowheads="1"/>
            </p:cNvSpPr>
            <p:nvPr/>
          </p:nvSpPr>
          <p:spPr bwMode="auto">
            <a:xfrm>
              <a:off x="4080" y="2113"/>
              <a:ext cx="995"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N</a:t>
              </a:r>
            </a:p>
          </p:txBody>
        </p:sp>
      </p:grpSp>
      <p:grpSp>
        <p:nvGrpSpPr>
          <p:cNvPr id="178219" name="Group 43"/>
          <p:cNvGrpSpPr>
            <a:grpSpLocks/>
          </p:cNvGrpSpPr>
          <p:nvPr/>
        </p:nvGrpSpPr>
        <p:grpSpPr bwMode="auto">
          <a:xfrm>
            <a:off x="4980061" y="4018880"/>
            <a:ext cx="3340100" cy="406400"/>
            <a:chOff x="2928" y="2339"/>
            <a:chExt cx="2104" cy="256"/>
          </a:xfrm>
        </p:grpSpPr>
        <p:sp>
          <p:nvSpPr>
            <p:cNvPr id="178203" name="Text Box 27"/>
            <p:cNvSpPr txBox="1">
              <a:spLocks noChangeArrowheads="1"/>
            </p:cNvSpPr>
            <p:nvPr/>
          </p:nvSpPr>
          <p:spPr bwMode="auto">
            <a:xfrm>
              <a:off x="2928" y="2362"/>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04" name="Oval 28"/>
            <p:cNvSpPr>
              <a:spLocks noChangeArrowheads="1"/>
            </p:cNvSpPr>
            <p:nvPr/>
          </p:nvSpPr>
          <p:spPr bwMode="auto">
            <a:xfrm>
              <a:off x="361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05" name="Oval 29"/>
            <p:cNvSpPr>
              <a:spLocks noChangeArrowheads="1"/>
            </p:cNvSpPr>
            <p:nvPr/>
          </p:nvSpPr>
          <p:spPr bwMode="auto">
            <a:xfrm>
              <a:off x="3792"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06" name="Oval 30"/>
            <p:cNvSpPr>
              <a:spLocks noChangeArrowheads="1"/>
            </p:cNvSpPr>
            <p:nvPr/>
          </p:nvSpPr>
          <p:spPr bwMode="auto">
            <a:xfrm>
              <a:off x="3792" y="2400"/>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07" name="Text Box 31"/>
            <p:cNvSpPr txBox="1">
              <a:spLocks noChangeArrowheads="1"/>
            </p:cNvSpPr>
            <p:nvPr/>
          </p:nvSpPr>
          <p:spPr bwMode="auto">
            <a:xfrm>
              <a:off x="4080" y="2339"/>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grpSp>
      <p:grpSp>
        <p:nvGrpSpPr>
          <p:cNvPr id="178220" name="Group 44"/>
          <p:cNvGrpSpPr>
            <a:grpSpLocks/>
          </p:cNvGrpSpPr>
          <p:nvPr/>
        </p:nvGrpSpPr>
        <p:grpSpPr bwMode="auto">
          <a:xfrm>
            <a:off x="4980061" y="4345905"/>
            <a:ext cx="3408363" cy="406400"/>
            <a:chOff x="2928" y="2545"/>
            <a:chExt cx="2147" cy="256"/>
          </a:xfrm>
        </p:grpSpPr>
        <p:sp>
          <p:nvSpPr>
            <p:cNvPr id="178208" name="Text Box 32"/>
            <p:cNvSpPr txBox="1">
              <a:spLocks noChangeArrowheads="1"/>
            </p:cNvSpPr>
            <p:nvPr/>
          </p:nvSpPr>
          <p:spPr bwMode="auto">
            <a:xfrm>
              <a:off x="2928" y="2568"/>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09" name="Oval 33"/>
            <p:cNvSpPr>
              <a:spLocks noChangeArrowheads="1"/>
            </p:cNvSpPr>
            <p:nvPr/>
          </p:nvSpPr>
          <p:spPr bwMode="auto">
            <a:xfrm>
              <a:off x="3610" y="260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10" name="Oval 34"/>
            <p:cNvSpPr>
              <a:spLocks noChangeArrowheads="1"/>
            </p:cNvSpPr>
            <p:nvPr/>
          </p:nvSpPr>
          <p:spPr bwMode="auto">
            <a:xfrm>
              <a:off x="3792" y="2606"/>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11" name="Oval 35"/>
            <p:cNvSpPr>
              <a:spLocks noChangeArrowheads="1"/>
            </p:cNvSpPr>
            <p:nvPr/>
          </p:nvSpPr>
          <p:spPr bwMode="auto">
            <a:xfrm>
              <a:off x="3610" y="2606"/>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12" name="Text Box 36"/>
            <p:cNvSpPr txBox="1">
              <a:spLocks noChangeArrowheads="1"/>
            </p:cNvSpPr>
            <p:nvPr/>
          </p:nvSpPr>
          <p:spPr bwMode="auto">
            <a:xfrm>
              <a:off x="4080" y="2545"/>
              <a:ext cx="995"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N</a:t>
              </a:r>
            </a:p>
          </p:txBody>
        </p:sp>
      </p:grpSp>
      <p:grpSp>
        <p:nvGrpSpPr>
          <p:cNvPr id="178221" name="Group 45"/>
          <p:cNvGrpSpPr>
            <a:grpSpLocks/>
          </p:cNvGrpSpPr>
          <p:nvPr/>
        </p:nvGrpSpPr>
        <p:grpSpPr bwMode="auto">
          <a:xfrm>
            <a:off x="4980061" y="4704680"/>
            <a:ext cx="3340100" cy="406400"/>
            <a:chOff x="2928" y="2771"/>
            <a:chExt cx="2104" cy="256"/>
          </a:xfrm>
        </p:grpSpPr>
        <p:sp>
          <p:nvSpPr>
            <p:cNvPr id="178213" name="Text Box 37"/>
            <p:cNvSpPr txBox="1">
              <a:spLocks noChangeArrowheads="1"/>
            </p:cNvSpPr>
            <p:nvPr/>
          </p:nvSpPr>
          <p:spPr bwMode="auto">
            <a:xfrm>
              <a:off x="2928" y="2794"/>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14" name="Oval 38"/>
            <p:cNvSpPr>
              <a:spLocks noChangeArrowheads="1"/>
            </p:cNvSpPr>
            <p:nvPr/>
          </p:nvSpPr>
          <p:spPr bwMode="auto">
            <a:xfrm>
              <a:off x="3610" y="2832"/>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15" name="Oval 39"/>
            <p:cNvSpPr>
              <a:spLocks noChangeArrowheads="1"/>
            </p:cNvSpPr>
            <p:nvPr/>
          </p:nvSpPr>
          <p:spPr bwMode="auto">
            <a:xfrm>
              <a:off x="3792" y="2832"/>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16" name="Oval 40"/>
            <p:cNvSpPr>
              <a:spLocks noChangeArrowheads="1"/>
            </p:cNvSpPr>
            <p:nvPr/>
          </p:nvSpPr>
          <p:spPr bwMode="auto">
            <a:xfrm>
              <a:off x="3792" y="2832"/>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17" name="Text Box 41"/>
            <p:cNvSpPr txBox="1">
              <a:spLocks noChangeArrowheads="1"/>
            </p:cNvSpPr>
            <p:nvPr/>
          </p:nvSpPr>
          <p:spPr bwMode="auto">
            <a:xfrm>
              <a:off x="4080" y="2771"/>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grpSp>
      <p:grpSp>
        <p:nvGrpSpPr>
          <p:cNvPr id="178229" name="Group 53"/>
          <p:cNvGrpSpPr>
            <a:grpSpLocks/>
          </p:cNvGrpSpPr>
          <p:nvPr/>
        </p:nvGrpSpPr>
        <p:grpSpPr bwMode="auto">
          <a:xfrm>
            <a:off x="922784" y="5542880"/>
            <a:ext cx="3340100" cy="406400"/>
            <a:chOff x="720" y="2963"/>
            <a:chExt cx="2104" cy="256"/>
          </a:xfrm>
        </p:grpSpPr>
        <p:sp>
          <p:nvSpPr>
            <p:cNvPr id="178223" name="Text Box 47"/>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24" name="Oval 48"/>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26" name="Oval 50"/>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27" name="Text Box 51"/>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28" name="Oval 52"/>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grpSp>
      <p:grpSp>
        <p:nvGrpSpPr>
          <p:cNvPr id="178230" name="Group 54"/>
          <p:cNvGrpSpPr>
            <a:grpSpLocks/>
          </p:cNvGrpSpPr>
          <p:nvPr/>
        </p:nvGrpSpPr>
        <p:grpSpPr bwMode="auto">
          <a:xfrm>
            <a:off x="922784" y="4422105"/>
            <a:ext cx="3340100" cy="406400"/>
            <a:chOff x="720" y="2963"/>
            <a:chExt cx="2104" cy="256"/>
          </a:xfrm>
        </p:grpSpPr>
        <p:sp>
          <p:nvSpPr>
            <p:cNvPr id="178231" name="Text Box 55"/>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32" name="Oval 56"/>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33" name="Oval 57"/>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34" name="Text Box 58"/>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35" name="Oval 59"/>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grpSp>
      <p:grpSp>
        <p:nvGrpSpPr>
          <p:cNvPr id="178242" name="Group 66"/>
          <p:cNvGrpSpPr>
            <a:grpSpLocks/>
          </p:cNvGrpSpPr>
          <p:nvPr/>
        </p:nvGrpSpPr>
        <p:grpSpPr bwMode="auto">
          <a:xfrm>
            <a:off x="922784" y="5161880"/>
            <a:ext cx="3340100" cy="406400"/>
            <a:chOff x="720" y="2963"/>
            <a:chExt cx="2104" cy="256"/>
          </a:xfrm>
        </p:grpSpPr>
        <p:sp>
          <p:nvSpPr>
            <p:cNvPr id="178243" name="Text Box 67"/>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44" name="Oval 68"/>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45" name="Oval 69"/>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46" name="Text Box 70"/>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47" name="Oval 71"/>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grpSp>
      <p:sp>
        <p:nvSpPr>
          <p:cNvPr id="178248" name="Text Box 72"/>
          <p:cNvSpPr txBox="1">
            <a:spLocks noChangeArrowheads="1"/>
          </p:cNvSpPr>
          <p:nvPr/>
        </p:nvSpPr>
        <p:spPr bwMode="auto">
          <a:xfrm>
            <a:off x="4097784" y="4434805"/>
            <a:ext cx="33020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nvGrpSpPr>
          <p:cNvPr id="178250" name="Group 74"/>
          <p:cNvGrpSpPr>
            <a:grpSpLocks/>
          </p:cNvGrpSpPr>
          <p:nvPr/>
        </p:nvGrpSpPr>
        <p:grpSpPr bwMode="auto">
          <a:xfrm>
            <a:off x="922784" y="4780880"/>
            <a:ext cx="3340100" cy="406400"/>
            <a:chOff x="720" y="2819"/>
            <a:chExt cx="2104" cy="256"/>
          </a:xfrm>
        </p:grpSpPr>
        <p:sp>
          <p:nvSpPr>
            <p:cNvPr id="178237" name="Text Box 61"/>
            <p:cNvSpPr txBox="1">
              <a:spLocks noChangeArrowheads="1"/>
            </p:cNvSpPr>
            <p:nvPr/>
          </p:nvSpPr>
          <p:spPr bwMode="auto">
            <a:xfrm>
              <a:off x="720" y="2842"/>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38" name="Oval 62"/>
            <p:cNvSpPr>
              <a:spLocks noChangeArrowheads="1"/>
            </p:cNvSpPr>
            <p:nvPr/>
          </p:nvSpPr>
          <p:spPr bwMode="auto">
            <a:xfrm>
              <a:off x="1392" y="288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40" name="Text Box 64"/>
            <p:cNvSpPr txBox="1">
              <a:spLocks noChangeArrowheads="1"/>
            </p:cNvSpPr>
            <p:nvPr/>
          </p:nvSpPr>
          <p:spPr bwMode="auto">
            <a:xfrm>
              <a:off x="1872" y="2819"/>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41" name="Oval 65"/>
            <p:cNvSpPr>
              <a:spLocks noChangeArrowheads="1"/>
            </p:cNvSpPr>
            <p:nvPr/>
          </p:nvSpPr>
          <p:spPr bwMode="auto">
            <a:xfrm>
              <a:off x="1584" y="288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78239" name="Oval 63"/>
            <p:cNvSpPr>
              <a:spLocks noChangeArrowheads="1"/>
            </p:cNvSpPr>
            <p:nvPr/>
          </p:nvSpPr>
          <p:spPr bwMode="auto">
            <a:xfrm>
              <a:off x="1584" y="2880"/>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46384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2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2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8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8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fontScale="90000"/>
          </a:bodyPr>
          <a:lstStyle/>
          <a:p>
            <a:r>
              <a:rPr lang="en-US"/>
              <a:t>Deeper History Covers More Patterns</a:t>
            </a:r>
          </a:p>
        </p:txBody>
      </p:sp>
      <p:sp>
        <p:nvSpPr>
          <p:cNvPr id="182307" name="Rectangle 35"/>
          <p:cNvSpPr>
            <a:spLocks noGrp="1" noChangeArrowheads="1"/>
          </p:cNvSpPr>
          <p:nvPr>
            <p:ph idx="1"/>
          </p:nvPr>
        </p:nvSpPr>
        <p:spPr/>
        <p:txBody>
          <a:bodyPr/>
          <a:lstStyle/>
          <a:p>
            <a:r>
              <a:rPr lang="en-US" dirty="0"/>
              <a:t>Counters learn “pattern” of prediction</a:t>
            </a:r>
          </a:p>
        </p:txBody>
      </p:sp>
      <p:sp>
        <p:nvSpPr>
          <p:cNvPr id="182276" name="Text Box 4"/>
          <p:cNvSpPr txBox="1">
            <a:spLocks noChangeArrowheads="1"/>
          </p:cNvSpPr>
          <p:nvPr/>
        </p:nvSpPr>
        <p:spPr bwMode="auto">
          <a:xfrm>
            <a:off x="1475656" y="3211116"/>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82277" name="Rectangle 5"/>
          <p:cNvSpPr>
            <a:spLocks noChangeArrowheads="1"/>
          </p:cNvSpPr>
          <p:nvPr/>
        </p:nvSpPr>
        <p:spPr bwMode="auto">
          <a:xfrm>
            <a:off x="2923456" y="3209528"/>
            <a:ext cx="3276600" cy="12954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2278" name="Rectangle 6"/>
          <p:cNvSpPr>
            <a:spLocks noChangeArrowheads="1"/>
          </p:cNvSpPr>
          <p:nvPr/>
        </p:nvSpPr>
        <p:spPr bwMode="auto">
          <a:xfrm>
            <a:off x="2923456" y="3742928"/>
            <a:ext cx="3276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2279" name="AutoShape 7"/>
          <p:cNvCxnSpPr>
            <a:cxnSpLocks noChangeShapeType="1"/>
            <a:stCxn id="182276" idx="2"/>
            <a:endCxn id="182278" idx="1"/>
          </p:cNvCxnSpPr>
          <p:nvPr/>
        </p:nvCxnSpPr>
        <p:spPr bwMode="auto">
          <a:xfrm rot="16200000" flipH="1">
            <a:off x="2139364" y="3149336"/>
            <a:ext cx="352980" cy="1215204"/>
          </a:xfrm>
          <a:prstGeom prst="bentConnector2">
            <a:avLst/>
          </a:prstGeom>
          <a:noFill/>
          <a:ln w="9525">
            <a:solidFill>
              <a:schemeClr val="tx1"/>
            </a:solidFill>
            <a:miter lim="800000"/>
            <a:headEnd/>
            <a:tailEnd type="triangle" w="med" len="med"/>
          </a:ln>
          <a:effectLst/>
        </p:spPr>
      </p:cxnSp>
      <p:sp>
        <p:nvSpPr>
          <p:cNvPr id="182280" name="Rectangle 8"/>
          <p:cNvSpPr>
            <a:spLocks noChangeArrowheads="1"/>
          </p:cNvSpPr>
          <p:nvPr/>
        </p:nvSpPr>
        <p:spPr bwMode="auto">
          <a:xfrm>
            <a:off x="29996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0</a:t>
            </a:r>
          </a:p>
        </p:txBody>
      </p:sp>
      <p:sp>
        <p:nvSpPr>
          <p:cNvPr id="182281" name="Oval 9"/>
          <p:cNvSpPr>
            <a:spLocks noChangeArrowheads="1"/>
          </p:cNvSpPr>
          <p:nvPr/>
        </p:nvSpPr>
        <p:spPr bwMode="auto">
          <a:xfrm>
            <a:off x="49808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82282" name="Oval 10"/>
          <p:cNvSpPr>
            <a:spLocks noChangeArrowheads="1"/>
          </p:cNvSpPr>
          <p:nvPr/>
        </p:nvSpPr>
        <p:spPr bwMode="auto">
          <a:xfrm>
            <a:off x="37616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82288" name="Rectangle 16"/>
          <p:cNvSpPr>
            <a:spLocks noChangeArrowheads="1"/>
          </p:cNvSpPr>
          <p:nvPr/>
        </p:nvSpPr>
        <p:spPr bwMode="auto">
          <a:xfrm>
            <a:off x="32282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0</a:t>
            </a:r>
          </a:p>
        </p:txBody>
      </p:sp>
      <p:sp>
        <p:nvSpPr>
          <p:cNvPr id="182289" name="Rectangle 17"/>
          <p:cNvSpPr>
            <a:spLocks noChangeArrowheads="1"/>
          </p:cNvSpPr>
          <p:nvPr/>
        </p:nvSpPr>
        <p:spPr bwMode="auto">
          <a:xfrm>
            <a:off x="34568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82290" name="Oval 18"/>
          <p:cNvSpPr>
            <a:spLocks noChangeArrowheads="1"/>
          </p:cNvSpPr>
          <p:nvPr/>
        </p:nvSpPr>
        <p:spPr bwMode="auto">
          <a:xfrm>
            <a:off x="40664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82291" name="Oval 19"/>
          <p:cNvSpPr>
            <a:spLocks noChangeArrowheads="1"/>
          </p:cNvSpPr>
          <p:nvPr/>
        </p:nvSpPr>
        <p:spPr bwMode="auto">
          <a:xfrm>
            <a:off x="43712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82292" name="Oval 20"/>
          <p:cNvSpPr>
            <a:spLocks noChangeArrowheads="1"/>
          </p:cNvSpPr>
          <p:nvPr/>
        </p:nvSpPr>
        <p:spPr bwMode="auto">
          <a:xfrm>
            <a:off x="46760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82293" name="Oval 21"/>
          <p:cNvSpPr>
            <a:spLocks noChangeArrowheads="1"/>
          </p:cNvSpPr>
          <p:nvPr/>
        </p:nvSpPr>
        <p:spPr bwMode="auto">
          <a:xfrm>
            <a:off x="55904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82294" name="Oval 22"/>
          <p:cNvSpPr>
            <a:spLocks noChangeArrowheads="1"/>
          </p:cNvSpPr>
          <p:nvPr/>
        </p:nvSpPr>
        <p:spPr bwMode="auto">
          <a:xfrm>
            <a:off x="52856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82295" name="Oval 23"/>
          <p:cNvSpPr>
            <a:spLocks noChangeArrowheads="1"/>
          </p:cNvSpPr>
          <p:nvPr/>
        </p:nvSpPr>
        <p:spPr bwMode="auto">
          <a:xfrm>
            <a:off x="58952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82296" name="AutoShape 24"/>
          <p:cNvSpPr>
            <a:spLocks noChangeArrowheads="1"/>
          </p:cNvSpPr>
          <p:nvPr/>
        </p:nvSpPr>
        <p:spPr bwMode="auto">
          <a:xfrm>
            <a:off x="2233651" y="2447528"/>
            <a:ext cx="2217811"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a:solidFill>
                  <a:srgbClr val="FFFFFF"/>
                </a:solidFill>
                <a:latin typeface="Gill Sans MT" pitchFamily="34" charset="0"/>
              </a:rPr>
              <a:t>Previous 3 Outcomes</a:t>
            </a:r>
          </a:p>
        </p:txBody>
      </p:sp>
      <p:cxnSp>
        <p:nvCxnSpPr>
          <p:cNvPr id="182298" name="AutoShape 26"/>
          <p:cNvCxnSpPr>
            <a:cxnSpLocks noChangeShapeType="1"/>
            <a:stCxn id="182296" idx="2"/>
            <a:endCxn id="182288" idx="0"/>
          </p:cNvCxnSpPr>
          <p:nvPr/>
        </p:nvCxnSpPr>
        <p:spPr bwMode="auto">
          <a:xfrm flipH="1">
            <a:off x="3342556" y="2752328"/>
            <a:ext cx="1" cy="1066800"/>
          </a:xfrm>
          <a:prstGeom prst="straightConnector1">
            <a:avLst/>
          </a:prstGeom>
          <a:noFill/>
          <a:ln w="9525">
            <a:solidFill>
              <a:schemeClr val="tx1"/>
            </a:solidFill>
            <a:prstDash val="dash"/>
            <a:round/>
            <a:headEnd/>
            <a:tailEnd/>
          </a:ln>
          <a:effectLst/>
        </p:spPr>
      </p:cxnSp>
      <p:sp>
        <p:nvSpPr>
          <p:cNvPr id="182299" name="AutoShape 27"/>
          <p:cNvSpPr>
            <a:spLocks noChangeArrowheads="1"/>
          </p:cNvSpPr>
          <p:nvPr/>
        </p:nvSpPr>
        <p:spPr bwMode="auto">
          <a:xfrm>
            <a:off x="5209456" y="2447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prev=000</a:t>
            </a:r>
          </a:p>
        </p:txBody>
      </p:sp>
      <p:sp>
        <p:nvSpPr>
          <p:cNvPr id="182300" name="AutoShape 28"/>
          <p:cNvSpPr>
            <a:spLocks noChangeArrowheads="1"/>
          </p:cNvSpPr>
          <p:nvPr/>
        </p:nvSpPr>
        <p:spPr bwMode="auto">
          <a:xfrm>
            <a:off x="5514256" y="2828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prev=001</a:t>
            </a:r>
          </a:p>
        </p:txBody>
      </p:sp>
      <p:sp>
        <p:nvSpPr>
          <p:cNvPr id="182301" name="AutoShape 29"/>
          <p:cNvSpPr>
            <a:spLocks noChangeArrowheads="1"/>
          </p:cNvSpPr>
          <p:nvPr/>
        </p:nvSpPr>
        <p:spPr bwMode="auto">
          <a:xfrm>
            <a:off x="5666656" y="3209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prev=010</a:t>
            </a:r>
          </a:p>
        </p:txBody>
      </p:sp>
      <p:sp>
        <p:nvSpPr>
          <p:cNvPr id="182302" name="AutoShape 30"/>
          <p:cNvSpPr>
            <a:spLocks noChangeArrowheads="1"/>
          </p:cNvSpPr>
          <p:nvPr/>
        </p:nvSpPr>
        <p:spPr bwMode="auto">
          <a:xfrm>
            <a:off x="5819056" y="42763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prev=111</a:t>
            </a:r>
          </a:p>
        </p:txBody>
      </p:sp>
      <p:cxnSp>
        <p:nvCxnSpPr>
          <p:cNvPr id="182303" name="AutoShape 31"/>
          <p:cNvCxnSpPr>
            <a:cxnSpLocks noChangeShapeType="1"/>
            <a:stCxn id="182299" idx="1"/>
            <a:endCxn id="182282" idx="0"/>
          </p:cNvCxnSpPr>
          <p:nvPr/>
        </p:nvCxnSpPr>
        <p:spPr bwMode="auto">
          <a:xfrm rot="10800000" flipV="1">
            <a:off x="3875956" y="2599928"/>
            <a:ext cx="1333500" cy="1219200"/>
          </a:xfrm>
          <a:prstGeom prst="curvedConnector2">
            <a:avLst/>
          </a:prstGeom>
          <a:noFill/>
          <a:ln w="9525">
            <a:solidFill>
              <a:schemeClr val="tx1"/>
            </a:solidFill>
            <a:prstDash val="dash"/>
            <a:round/>
            <a:headEnd/>
            <a:tailEnd/>
          </a:ln>
          <a:effectLst/>
        </p:spPr>
      </p:cxnSp>
      <p:cxnSp>
        <p:nvCxnSpPr>
          <p:cNvPr id="182304" name="AutoShape 32"/>
          <p:cNvCxnSpPr>
            <a:cxnSpLocks noChangeShapeType="1"/>
            <a:stCxn id="182300" idx="1"/>
            <a:endCxn id="182290" idx="0"/>
          </p:cNvCxnSpPr>
          <p:nvPr/>
        </p:nvCxnSpPr>
        <p:spPr bwMode="auto">
          <a:xfrm rot="10800000" flipV="1">
            <a:off x="4180756" y="2980928"/>
            <a:ext cx="1333500" cy="838200"/>
          </a:xfrm>
          <a:prstGeom prst="curvedConnector2">
            <a:avLst/>
          </a:prstGeom>
          <a:noFill/>
          <a:ln w="9525">
            <a:solidFill>
              <a:schemeClr val="tx1"/>
            </a:solidFill>
            <a:prstDash val="dash"/>
            <a:round/>
            <a:headEnd/>
            <a:tailEnd/>
          </a:ln>
          <a:effectLst/>
        </p:spPr>
      </p:cxnSp>
      <p:cxnSp>
        <p:nvCxnSpPr>
          <p:cNvPr id="182305" name="AutoShape 33"/>
          <p:cNvCxnSpPr>
            <a:cxnSpLocks noChangeShapeType="1"/>
            <a:stCxn id="182301" idx="1"/>
            <a:endCxn id="182291" idx="0"/>
          </p:cNvCxnSpPr>
          <p:nvPr/>
        </p:nvCxnSpPr>
        <p:spPr bwMode="auto">
          <a:xfrm rot="10800000" flipV="1">
            <a:off x="4485556" y="3361928"/>
            <a:ext cx="1181100" cy="457200"/>
          </a:xfrm>
          <a:prstGeom prst="curvedConnector2">
            <a:avLst/>
          </a:prstGeom>
          <a:noFill/>
          <a:ln w="9525">
            <a:solidFill>
              <a:schemeClr val="tx1"/>
            </a:solidFill>
            <a:prstDash val="dash"/>
            <a:round/>
            <a:headEnd/>
            <a:tailEnd/>
          </a:ln>
          <a:effectLst/>
        </p:spPr>
      </p:cxnSp>
      <p:cxnSp>
        <p:nvCxnSpPr>
          <p:cNvPr id="182306" name="AutoShape 34"/>
          <p:cNvCxnSpPr>
            <a:cxnSpLocks noChangeShapeType="1"/>
            <a:stCxn id="182302" idx="0"/>
            <a:endCxn id="182295" idx="6"/>
          </p:cNvCxnSpPr>
          <p:nvPr/>
        </p:nvCxnSpPr>
        <p:spPr bwMode="auto">
          <a:xfrm rot="5400000" flipH="1">
            <a:off x="6314356" y="3742928"/>
            <a:ext cx="342900" cy="723900"/>
          </a:xfrm>
          <a:prstGeom prst="curvedConnector2">
            <a:avLst/>
          </a:prstGeom>
          <a:noFill/>
          <a:ln w="9525">
            <a:solidFill>
              <a:schemeClr val="tx1"/>
            </a:solidFill>
            <a:prstDash val="dash"/>
            <a:round/>
            <a:headEnd/>
            <a:tailEnd/>
          </a:ln>
          <a:effectLst/>
        </p:spPr>
      </p:cxnSp>
      <p:sp>
        <p:nvSpPr>
          <p:cNvPr id="182308" name="Text Box 36"/>
          <p:cNvSpPr txBox="1">
            <a:spLocks noChangeArrowheads="1"/>
          </p:cNvSpPr>
          <p:nvPr/>
        </p:nvSpPr>
        <p:spPr bwMode="auto">
          <a:xfrm>
            <a:off x="2402756" y="5285631"/>
            <a:ext cx="4906151" cy="83099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2400">
                <a:solidFill>
                  <a:srgbClr val="000000"/>
                </a:solidFill>
                <a:latin typeface="Gill Sans MT" pitchFamily="34" charset="0"/>
              </a:rPr>
              <a:t>001 </a:t>
            </a:r>
            <a:r>
              <a:rPr lang="en-US" sz="2400">
                <a:solidFill>
                  <a:srgbClr val="000000"/>
                </a:solidFill>
                <a:latin typeface="Gill Sans MT" pitchFamily="34" charset="0"/>
                <a:sym typeface="Wingdings" pitchFamily="2" charset="2"/>
              </a:rPr>
              <a:t> 1; 011  0; 110  0; 100  1</a:t>
            </a:r>
          </a:p>
          <a:p>
            <a:pPr algn="ctr" fontAlgn="base">
              <a:spcBef>
                <a:spcPct val="0"/>
              </a:spcBef>
              <a:spcAft>
                <a:spcPct val="0"/>
              </a:spcAft>
            </a:pPr>
            <a:r>
              <a:rPr lang="en-US" sz="2400">
                <a:solidFill>
                  <a:srgbClr val="0000FF"/>
                </a:solidFill>
                <a:latin typeface="Gill Sans MT" pitchFamily="34" charset="0"/>
                <a:sym typeface="Wingdings" pitchFamily="2" charset="2"/>
              </a:rPr>
              <a:t>001</a:t>
            </a:r>
            <a:r>
              <a:rPr lang="en-US" sz="2400">
                <a:solidFill>
                  <a:srgbClr val="000000"/>
                </a:solidFill>
                <a:latin typeface="Gill Sans MT" pitchFamily="34" charset="0"/>
                <a:sym typeface="Wingdings" pitchFamily="2" charset="2"/>
              </a:rPr>
              <a:t>10011001…  (0011)*</a:t>
            </a:r>
            <a:endParaRPr lang="en-US" sz="2400">
              <a:solidFill>
                <a:srgbClr val="000000"/>
              </a:solidFill>
              <a:latin typeface="Gill Sans MT" pitchFamily="34" charset="0"/>
            </a:endParaRPr>
          </a:p>
        </p:txBody>
      </p:sp>
    </p:spTree>
    <p:extLst>
      <p:ext uri="{BB962C8B-B14F-4D97-AF65-F5344CB8AC3E}">
        <p14:creationId xmlns:p14="http://schemas.microsoft.com/office/powerpoint/2010/main" val="251639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ormAutofit fontScale="90000"/>
          </a:bodyPr>
          <a:lstStyle/>
          <a:p>
            <a:r>
              <a:rPr lang="en-US"/>
              <a:t>Predictor Organizations</a:t>
            </a:r>
          </a:p>
        </p:txBody>
      </p:sp>
      <p:sp>
        <p:nvSpPr>
          <p:cNvPr id="187601" name="Rectangle 1233"/>
          <p:cNvSpPr>
            <a:spLocks noChangeArrowheads="1"/>
          </p:cNvSpPr>
          <p:nvPr/>
        </p:nvSpPr>
        <p:spPr bwMode="auto">
          <a:xfrm>
            <a:off x="7162800" y="3398813"/>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348" name="Rectangle 4"/>
          <p:cNvSpPr>
            <a:spLocks noChangeArrowheads="1"/>
          </p:cNvSpPr>
          <p:nvPr/>
        </p:nvSpPr>
        <p:spPr bwMode="auto">
          <a:xfrm>
            <a:off x="121920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grpSp>
        <p:nvGrpSpPr>
          <p:cNvPr id="185473" name="Group 129"/>
          <p:cNvGrpSpPr>
            <a:grpSpLocks/>
          </p:cNvGrpSpPr>
          <p:nvPr/>
        </p:nvGrpSpPr>
        <p:grpSpPr bwMode="auto">
          <a:xfrm>
            <a:off x="2362200" y="1874813"/>
            <a:ext cx="609600" cy="381000"/>
            <a:chOff x="1584" y="1632"/>
            <a:chExt cx="384" cy="240"/>
          </a:xfrm>
        </p:grpSpPr>
        <p:sp>
          <p:nvSpPr>
            <p:cNvPr id="185474"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75"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76" name="Group 132"/>
            <p:cNvGrpSpPr>
              <a:grpSpLocks/>
            </p:cNvGrpSpPr>
            <p:nvPr/>
          </p:nvGrpSpPr>
          <p:grpSpPr bwMode="auto">
            <a:xfrm>
              <a:off x="1584" y="1680"/>
              <a:ext cx="96" cy="96"/>
              <a:chOff x="1608" y="1704"/>
              <a:chExt cx="96" cy="96"/>
            </a:xfrm>
          </p:grpSpPr>
          <p:sp>
            <p:nvSpPr>
              <p:cNvPr id="185477"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78" name="Group 134"/>
              <p:cNvGrpSpPr>
                <a:grpSpLocks/>
              </p:cNvGrpSpPr>
              <p:nvPr/>
            </p:nvGrpSpPr>
            <p:grpSpPr bwMode="auto">
              <a:xfrm>
                <a:off x="1632" y="1728"/>
                <a:ext cx="48" cy="48"/>
                <a:chOff x="1584" y="1776"/>
                <a:chExt cx="144" cy="144"/>
              </a:xfrm>
            </p:grpSpPr>
            <p:sp>
              <p:nvSpPr>
                <p:cNvPr id="185479"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0"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1"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2"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483" name="AutoShape 139"/>
                <p:cNvCxnSpPr>
                  <a:cxnSpLocks noChangeShapeType="1"/>
                  <a:stCxn id="185479" idx="6"/>
                  <a:endCxn id="1854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484" name="AutoShape 140"/>
                <p:cNvCxnSpPr>
                  <a:cxnSpLocks noChangeShapeType="1"/>
                  <a:stCxn id="185479" idx="5"/>
                  <a:endCxn id="1854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485" name="AutoShape 141"/>
                <p:cNvCxnSpPr>
                  <a:cxnSpLocks noChangeShapeType="1"/>
                  <a:stCxn id="185481" idx="6"/>
                  <a:endCxn id="1854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486" name="Group 142"/>
            <p:cNvGrpSpPr>
              <a:grpSpLocks/>
            </p:cNvGrpSpPr>
            <p:nvPr/>
          </p:nvGrpSpPr>
          <p:grpSpPr bwMode="auto">
            <a:xfrm>
              <a:off x="1680" y="1680"/>
              <a:ext cx="96" cy="96"/>
              <a:chOff x="1608" y="1704"/>
              <a:chExt cx="96" cy="96"/>
            </a:xfrm>
          </p:grpSpPr>
          <p:sp>
            <p:nvSpPr>
              <p:cNvPr id="185487"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88" name="Group 144"/>
              <p:cNvGrpSpPr>
                <a:grpSpLocks/>
              </p:cNvGrpSpPr>
              <p:nvPr/>
            </p:nvGrpSpPr>
            <p:grpSpPr bwMode="auto">
              <a:xfrm>
                <a:off x="1632" y="1728"/>
                <a:ext cx="48" cy="48"/>
                <a:chOff x="1584" y="1776"/>
                <a:chExt cx="144" cy="144"/>
              </a:xfrm>
            </p:grpSpPr>
            <p:sp>
              <p:nvSpPr>
                <p:cNvPr id="185489"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0"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1"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2"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493" name="AutoShape 149"/>
                <p:cNvCxnSpPr>
                  <a:cxnSpLocks noChangeShapeType="1"/>
                  <a:stCxn id="185489" idx="6"/>
                  <a:endCxn id="1854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494" name="AutoShape 150"/>
                <p:cNvCxnSpPr>
                  <a:cxnSpLocks noChangeShapeType="1"/>
                  <a:stCxn id="185489" idx="5"/>
                  <a:endCxn id="1854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495" name="AutoShape 151"/>
                <p:cNvCxnSpPr>
                  <a:cxnSpLocks noChangeShapeType="1"/>
                  <a:stCxn id="185491" idx="6"/>
                  <a:endCxn id="1854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496" name="Group 152"/>
            <p:cNvGrpSpPr>
              <a:grpSpLocks/>
            </p:cNvGrpSpPr>
            <p:nvPr/>
          </p:nvGrpSpPr>
          <p:grpSpPr bwMode="auto">
            <a:xfrm>
              <a:off x="1776" y="1680"/>
              <a:ext cx="96" cy="96"/>
              <a:chOff x="1608" y="1704"/>
              <a:chExt cx="96" cy="96"/>
            </a:xfrm>
          </p:grpSpPr>
          <p:sp>
            <p:nvSpPr>
              <p:cNvPr id="185497"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98" name="Group 154"/>
              <p:cNvGrpSpPr>
                <a:grpSpLocks/>
              </p:cNvGrpSpPr>
              <p:nvPr/>
            </p:nvGrpSpPr>
            <p:grpSpPr bwMode="auto">
              <a:xfrm>
                <a:off x="1632" y="1728"/>
                <a:ext cx="48" cy="48"/>
                <a:chOff x="1584" y="1776"/>
                <a:chExt cx="144" cy="144"/>
              </a:xfrm>
            </p:grpSpPr>
            <p:sp>
              <p:nvSpPr>
                <p:cNvPr id="185499"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0"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1"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2"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03" name="AutoShape 159"/>
                <p:cNvCxnSpPr>
                  <a:cxnSpLocks noChangeShapeType="1"/>
                  <a:stCxn id="185499" idx="6"/>
                  <a:endCxn id="1855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04" name="AutoShape 160"/>
                <p:cNvCxnSpPr>
                  <a:cxnSpLocks noChangeShapeType="1"/>
                  <a:stCxn id="185499" idx="5"/>
                  <a:endCxn id="1855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05" name="AutoShape 161"/>
                <p:cNvCxnSpPr>
                  <a:cxnSpLocks noChangeShapeType="1"/>
                  <a:stCxn id="185501" idx="6"/>
                  <a:endCxn id="1855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06" name="Group 162"/>
            <p:cNvGrpSpPr>
              <a:grpSpLocks/>
            </p:cNvGrpSpPr>
            <p:nvPr/>
          </p:nvGrpSpPr>
          <p:grpSpPr bwMode="auto">
            <a:xfrm>
              <a:off x="1872" y="1680"/>
              <a:ext cx="96" cy="96"/>
              <a:chOff x="1608" y="1704"/>
              <a:chExt cx="96" cy="96"/>
            </a:xfrm>
          </p:grpSpPr>
          <p:sp>
            <p:nvSpPr>
              <p:cNvPr id="185507"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08" name="Group 164"/>
              <p:cNvGrpSpPr>
                <a:grpSpLocks/>
              </p:cNvGrpSpPr>
              <p:nvPr/>
            </p:nvGrpSpPr>
            <p:grpSpPr bwMode="auto">
              <a:xfrm>
                <a:off x="1632" y="1728"/>
                <a:ext cx="48" cy="48"/>
                <a:chOff x="1584" y="1776"/>
                <a:chExt cx="144" cy="144"/>
              </a:xfrm>
            </p:grpSpPr>
            <p:sp>
              <p:nvSpPr>
                <p:cNvPr id="185509"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0"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1"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2"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13" name="AutoShape 169"/>
                <p:cNvCxnSpPr>
                  <a:cxnSpLocks noChangeShapeType="1"/>
                  <a:stCxn id="185509" idx="6"/>
                  <a:endCxn id="1855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14" name="AutoShape 170"/>
                <p:cNvCxnSpPr>
                  <a:cxnSpLocks noChangeShapeType="1"/>
                  <a:stCxn id="185509" idx="5"/>
                  <a:endCxn id="1855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15" name="AutoShape 171"/>
                <p:cNvCxnSpPr>
                  <a:cxnSpLocks noChangeShapeType="1"/>
                  <a:stCxn id="185511" idx="6"/>
                  <a:endCxn id="1855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16" name="Group 172"/>
            <p:cNvGrpSpPr>
              <a:grpSpLocks/>
            </p:cNvGrpSpPr>
            <p:nvPr/>
          </p:nvGrpSpPr>
          <p:grpSpPr bwMode="auto">
            <a:xfrm>
              <a:off x="1584" y="1776"/>
              <a:ext cx="96" cy="96"/>
              <a:chOff x="1608" y="1704"/>
              <a:chExt cx="96" cy="96"/>
            </a:xfrm>
          </p:grpSpPr>
          <p:sp>
            <p:nvSpPr>
              <p:cNvPr id="185517"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18" name="Group 174"/>
              <p:cNvGrpSpPr>
                <a:grpSpLocks/>
              </p:cNvGrpSpPr>
              <p:nvPr/>
            </p:nvGrpSpPr>
            <p:grpSpPr bwMode="auto">
              <a:xfrm>
                <a:off x="1632" y="1728"/>
                <a:ext cx="48" cy="48"/>
                <a:chOff x="1584" y="1776"/>
                <a:chExt cx="144" cy="144"/>
              </a:xfrm>
            </p:grpSpPr>
            <p:sp>
              <p:nvSpPr>
                <p:cNvPr id="185519"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0"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1"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2"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23" name="AutoShape 179"/>
                <p:cNvCxnSpPr>
                  <a:cxnSpLocks noChangeShapeType="1"/>
                  <a:stCxn id="185519" idx="6"/>
                  <a:endCxn id="1855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24" name="AutoShape 180"/>
                <p:cNvCxnSpPr>
                  <a:cxnSpLocks noChangeShapeType="1"/>
                  <a:stCxn id="185519" idx="5"/>
                  <a:endCxn id="1855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25" name="AutoShape 181"/>
                <p:cNvCxnSpPr>
                  <a:cxnSpLocks noChangeShapeType="1"/>
                  <a:stCxn id="185521" idx="6"/>
                  <a:endCxn id="1855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26" name="Group 182"/>
            <p:cNvGrpSpPr>
              <a:grpSpLocks/>
            </p:cNvGrpSpPr>
            <p:nvPr/>
          </p:nvGrpSpPr>
          <p:grpSpPr bwMode="auto">
            <a:xfrm>
              <a:off x="1680" y="1776"/>
              <a:ext cx="96" cy="96"/>
              <a:chOff x="1608" y="1704"/>
              <a:chExt cx="96" cy="96"/>
            </a:xfrm>
          </p:grpSpPr>
          <p:sp>
            <p:nvSpPr>
              <p:cNvPr id="185527"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28" name="Group 184"/>
              <p:cNvGrpSpPr>
                <a:grpSpLocks/>
              </p:cNvGrpSpPr>
              <p:nvPr/>
            </p:nvGrpSpPr>
            <p:grpSpPr bwMode="auto">
              <a:xfrm>
                <a:off x="1632" y="1728"/>
                <a:ext cx="48" cy="48"/>
                <a:chOff x="1584" y="1776"/>
                <a:chExt cx="144" cy="144"/>
              </a:xfrm>
            </p:grpSpPr>
            <p:sp>
              <p:nvSpPr>
                <p:cNvPr id="185529"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0"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1"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2"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33" name="AutoShape 189"/>
                <p:cNvCxnSpPr>
                  <a:cxnSpLocks noChangeShapeType="1"/>
                  <a:stCxn id="185529" idx="6"/>
                  <a:endCxn id="1855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34" name="AutoShape 190"/>
                <p:cNvCxnSpPr>
                  <a:cxnSpLocks noChangeShapeType="1"/>
                  <a:stCxn id="185529" idx="5"/>
                  <a:endCxn id="1855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35" name="AutoShape 191"/>
                <p:cNvCxnSpPr>
                  <a:cxnSpLocks noChangeShapeType="1"/>
                  <a:stCxn id="185531" idx="6"/>
                  <a:endCxn id="1855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36" name="Group 192"/>
            <p:cNvGrpSpPr>
              <a:grpSpLocks/>
            </p:cNvGrpSpPr>
            <p:nvPr/>
          </p:nvGrpSpPr>
          <p:grpSpPr bwMode="auto">
            <a:xfrm>
              <a:off x="1776" y="1776"/>
              <a:ext cx="96" cy="96"/>
              <a:chOff x="1608" y="1704"/>
              <a:chExt cx="96" cy="96"/>
            </a:xfrm>
          </p:grpSpPr>
          <p:sp>
            <p:nvSpPr>
              <p:cNvPr id="185537"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38" name="Group 194"/>
              <p:cNvGrpSpPr>
                <a:grpSpLocks/>
              </p:cNvGrpSpPr>
              <p:nvPr/>
            </p:nvGrpSpPr>
            <p:grpSpPr bwMode="auto">
              <a:xfrm>
                <a:off x="1632" y="1728"/>
                <a:ext cx="48" cy="48"/>
                <a:chOff x="1584" y="1776"/>
                <a:chExt cx="144" cy="144"/>
              </a:xfrm>
            </p:grpSpPr>
            <p:sp>
              <p:nvSpPr>
                <p:cNvPr id="185539"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0"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1"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2"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43" name="AutoShape 199"/>
                <p:cNvCxnSpPr>
                  <a:cxnSpLocks noChangeShapeType="1"/>
                  <a:stCxn id="185539" idx="6"/>
                  <a:endCxn id="1855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44" name="AutoShape 200"/>
                <p:cNvCxnSpPr>
                  <a:cxnSpLocks noChangeShapeType="1"/>
                  <a:stCxn id="185539" idx="5"/>
                  <a:endCxn id="1855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45" name="AutoShape 201"/>
                <p:cNvCxnSpPr>
                  <a:cxnSpLocks noChangeShapeType="1"/>
                  <a:stCxn id="185541" idx="6"/>
                  <a:endCxn id="1855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46" name="Group 202"/>
            <p:cNvGrpSpPr>
              <a:grpSpLocks/>
            </p:cNvGrpSpPr>
            <p:nvPr/>
          </p:nvGrpSpPr>
          <p:grpSpPr bwMode="auto">
            <a:xfrm>
              <a:off x="1872" y="1776"/>
              <a:ext cx="96" cy="96"/>
              <a:chOff x="1608" y="1704"/>
              <a:chExt cx="96" cy="96"/>
            </a:xfrm>
          </p:grpSpPr>
          <p:sp>
            <p:nvSpPr>
              <p:cNvPr id="185547"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48" name="Group 204"/>
              <p:cNvGrpSpPr>
                <a:grpSpLocks/>
              </p:cNvGrpSpPr>
              <p:nvPr/>
            </p:nvGrpSpPr>
            <p:grpSpPr bwMode="auto">
              <a:xfrm>
                <a:off x="1632" y="1728"/>
                <a:ext cx="48" cy="48"/>
                <a:chOff x="1584" y="1776"/>
                <a:chExt cx="144" cy="144"/>
              </a:xfrm>
            </p:grpSpPr>
            <p:sp>
              <p:nvSpPr>
                <p:cNvPr id="185549"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0"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1"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2"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53" name="AutoShape 209"/>
                <p:cNvCxnSpPr>
                  <a:cxnSpLocks noChangeShapeType="1"/>
                  <a:stCxn id="185549" idx="6"/>
                  <a:endCxn id="1855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54" name="AutoShape 210"/>
                <p:cNvCxnSpPr>
                  <a:cxnSpLocks noChangeShapeType="1"/>
                  <a:stCxn id="185549" idx="5"/>
                  <a:endCxn id="1855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55" name="AutoShape 211"/>
                <p:cNvCxnSpPr>
                  <a:cxnSpLocks noChangeShapeType="1"/>
                  <a:stCxn id="185551" idx="6"/>
                  <a:endCxn id="18555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556"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85557" name="Group 213"/>
          <p:cNvGrpSpPr>
            <a:grpSpLocks/>
          </p:cNvGrpSpPr>
          <p:nvPr/>
        </p:nvGrpSpPr>
        <p:grpSpPr bwMode="auto">
          <a:xfrm>
            <a:off x="2362200" y="2255813"/>
            <a:ext cx="609600" cy="381000"/>
            <a:chOff x="1584" y="1632"/>
            <a:chExt cx="384" cy="240"/>
          </a:xfrm>
        </p:grpSpPr>
        <p:sp>
          <p:nvSpPr>
            <p:cNvPr id="185558" name="Rectangle 214"/>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9" name="Rectangle 215"/>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60" name="Group 216"/>
            <p:cNvGrpSpPr>
              <a:grpSpLocks/>
            </p:cNvGrpSpPr>
            <p:nvPr/>
          </p:nvGrpSpPr>
          <p:grpSpPr bwMode="auto">
            <a:xfrm>
              <a:off x="1584" y="1680"/>
              <a:ext cx="96" cy="96"/>
              <a:chOff x="1608" y="1704"/>
              <a:chExt cx="96" cy="96"/>
            </a:xfrm>
          </p:grpSpPr>
          <p:sp>
            <p:nvSpPr>
              <p:cNvPr id="185561"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62" name="Group 218"/>
              <p:cNvGrpSpPr>
                <a:grpSpLocks/>
              </p:cNvGrpSpPr>
              <p:nvPr/>
            </p:nvGrpSpPr>
            <p:grpSpPr bwMode="auto">
              <a:xfrm>
                <a:off x="1632" y="1728"/>
                <a:ext cx="48" cy="48"/>
                <a:chOff x="1584" y="1776"/>
                <a:chExt cx="144" cy="144"/>
              </a:xfrm>
            </p:grpSpPr>
            <p:sp>
              <p:nvSpPr>
                <p:cNvPr id="185563"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4"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5"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6"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67" name="AutoShape 223"/>
                <p:cNvCxnSpPr>
                  <a:cxnSpLocks noChangeShapeType="1"/>
                  <a:stCxn id="185563" idx="6"/>
                  <a:endCxn id="1855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68" name="AutoShape 224"/>
                <p:cNvCxnSpPr>
                  <a:cxnSpLocks noChangeShapeType="1"/>
                  <a:stCxn id="185563" idx="5"/>
                  <a:endCxn id="1855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69" name="AutoShape 225"/>
                <p:cNvCxnSpPr>
                  <a:cxnSpLocks noChangeShapeType="1"/>
                  <a:stCxn id="185565" idx="6"/>
                  <a:endCxn id="1855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70" name="Group 226"/>
            <p:cNvGrpSpPr>
              <a:grpSpLocks/>
            </p:cNvGrpSpPr>
            <p:nvPr/>
          </p:nvGrpSpPr>
          <p:grpSpPr bwMode="auto">
            <a:xfrm>
              <a:off x="1680" y="1680"/>
              <a:ext cx="96" cy="96"/>
              <a:chOff x="1608" y="1704"/>
              <a:chExt cx="96" cy="96"/>
            </a:xfrm>
          </p:grpSpPr>
          <p:sp>
            <p:nvSpPr>
              <p:cNvPr id="185571"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72" name="Group 228"/>
              <p:cNvGrpSpPr>
                <a:grpSpLocks/>
              </p:cNvGrpSpPr>
              <p:nvPr/>
            </p:nvGrpSpPr>
            <p:grpSpPr bwMode="auto">
              <a:xfrm>
                <a:off x="1632" y="1728"/>
                <a:ext cx="48" cy="48"/>
                <a:chOff x="1584" y="1776"/>
                <a:chExt cx="144" cy="144"/>
              </a:xfrm>
            </p:grpSpPr>
            <p:sp>
              <p:nvSpPr>
                <p:cNvPr id="185573"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4"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5"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6"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77" name="AutoShape 233"/>
                <p:cNvCxnSpPr>
                  <a:cxnSpLocks noChangeShapeType="1"/>
                  <a:stCxn id="185573" idx="6"/>
                  <a:endCxn id="1855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78" name="AutoShape 234"/>
                <p:cNvCxnSpPr>
                  <a:cxnSpLocks noChangeShapeType="1"/>
                  <a:stCxn id="185573" idx="5"/>
                  <a:endCxn id="1855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79" name="AutoShape 235"/>
                <p:cNvCxnSpPr>
                  <a:cxnSpLocks noChangeShapeType="1"/>
                  <a:stCxn id="185575" idx="6"/>
                  <a:endCxn id="1855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80" name="Group 236"/>
            <p:cNvGrpSpPr>
              <a:grpSpLocks/>
            </p:cNvGrpSpPr>
            <p:nvPr/>
          </p:nvGrpSpPr>
          <p:grpSpPr bwMode="auto">
            <a:xfrm>
              <a:off x="1776" y="1680"/>
              <a:ext cx="96" cy="96"/>
              <a:chOff x="1608" y="1704"/>
              <a:chExt cx="96" cy="96"/>
            </a:xfrm>
          </p:grpSpPr>
          <p:sp>
            <p:nvSpPr>
              <p:cNvPr id="185581"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82" name="Group 238"/>
              <p:cNvGrpSpPr>
                <a:grpSpLocks/>
              </p:cNvGrpSpPr>
              <p:nvPr/>
            </p:nvGrpSpPr>
            <p:grpSpPr bwMode="auto">
              <a:xfrm>
                <a:off x="1632" y="1728"/>
                <a:ext cx="48" cy="48"/>
                <a:chOff x="1584" y="1776"/>
                <a:chExt cx="144" cy="144"/>
              </a:xfrm>
            </p:grpSpPr>
            <p:sp>
              <p:nvSpPr>
                <p:cNvPr id="185583"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4"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5"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6"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87" name="AutoShape 243"/>
                <p:cNvCxnSpPr>
                  <a:cxnSpLocks noChangeShapeType="1"/>
                  <a:stCxn id="185583" idx="6"/>
                  <a:endCxn id="1855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88" name="AutoShape 244"/>
                <p:cNvCxnSpPr>
                  <a:cxnSpLocks noChangeShapeType="1"/>
                  <a:stCxn id="185583" idx="5"/>
                  <a:endCxn id="1855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89" name="AutoShape 245"/>
                <p:cNvCxnSpPr>
                  <a:cxnSpLocks noChangeShapeType="1"/>
                  <a:stCxn id="185585" idx="6"/>
                  <a:endCxn id="1855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90" name="Group 246"/>
            <p:cNvGrpSpPr>
              <a:grpSpLocks/>
            </p:cNvGrpSpPr>
            <p:nvPr/>
          </p:nvGrpSpPr>
          <p:grpSpPr bwMode="auto">
            <a:xfrm>
              <a:off x="1872" y="1680"/>
              <a:ext cx="96" cy="96"/>
              <a:chOff x="1608" y="1704"/>
              <a:chExt cx="96" cy="96"/>
            </a:xfrm>
          </p:grpSpPr>
          <p:sp>
            <p:nvSpPr>
              <p:cNvPr id="185591"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92" name="Group 248"/>
              <p:cNvGrpSpPr>
                <a:grpSpLocks/>
              </p:cNvGrpSpPr>
              <p:nvPr/>
            </p:nvGrpSpPr>
            <p:grpSpPr bwMode="auto">
              <a:xfrm>
                <a:off x="1632" y="1728"/>
                <a:ext cx="48" cy="48"/>
                <a:chOff x="1584" y="1776"/>
                <a:chExt cx="144" cy="144"/>
              </a:xfrm>
            </p:grpSpPr>
            <p:sp>
              <p:nvSpPr>
                <p:cNvPr id="185593"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4"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5"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6"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97" name="AutoShape 253"/>
                <p:cNvCxnSpPr>
                  <a:cxnSpLocks noChangeShapeType="1"/>
                  <a:stCxn id="185593" idx="6"/>
                  <a:endCxn id="1855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98" name="AutoShape 254"/>
                <p:cNvCxnSpPr>
                  <a:cxnSpLocks noChangeShapeType="1"/>
                  <a:stCxn id="185593" idx="5"/>
                  <a:endCxn id="1855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99" name="AutoShape 255"/>
                <p:cNvCxnSpPr>
                  <a:cxnSpLocks noChangeShapeType="1"/>
                  <a:stCxn id="185595" idx="6"/>
                  <a:endCxn id="1855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00" name="Group 256"/>
            <p:cNvGrpSpPr>
              <a:grpSpLocks/>
            </p:cNvGrpSpPr>
            <p:nvPr/>
          </p:nvGrpSpPr>
          <p:grpSpPr bwMode="auto">
            <a:xfrm>
              <a:off x="1584" y="1776"/>
              <a:ext cx="96" cy="96"/>
              <a:chOff x="1608" y="1704"/>
              <a:chExt cx="96" cy="96"/>
            </a:xfrm>
          </p:grpSpPr>
          <p:sp>
            <p:nvSpPr>
              <p:cNvPr id="185601"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02" name="Group 258"/>
              <p:cNvGrpSpPr>
                <a:grpSpLocks/>
              </p:cNvGrpSpPr>
              <p:nvPr/>
            </p:nvGrpSpPr>
            <p:grpSpPr bwMode="auto">
              <a:xfrm>
                <a:off x="1632" y="1728"/>
                <a:ext cx="48" cy="48"/>
                <a:chOff x="1584" y="1776"/>
                <a:chExt cx="144" cy="144"/>
              </a:xfrm>
            </p:grpSpPr>
            <p:sp>
              <p:nvSpPr>
                <p:cNvPr id="185603"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4"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5"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6"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07" name="AutoShape 263"/>
                <p:cNvCxnSpPr>
                  <a:cxnSpLocks noChangeShapeType="1"/>
                  <a:stCxn id="185603" idx="6"/>
                  <a:endCxn id="1856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08" name="AutoShape 264"/>
                <p:cNvCxnSpPr>
                  <a:cxnSpLocks noChangeShapeType="1"/>
                  <a:stCxn id="185603" idx="5"/>
                  <a:endCxn id="1856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09" name="AutoShape 265"/>
                <p:cNvCxnSpPr>
                  <a:cxnSpLocks noChangeShapeType="1"/>
                  <a:stCxn id="185605" idx="6"/>
                  <a:endCxn id="1856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10" name="Group 266"/>
            <p:cNvGrpSpPr>
              <a:grpSpLocks/>
            </p:cNvGrpSpPr>
            <p:nvPr/>
          </p:nvGrpSpPr>
          <p:grpSpPr bwMode="auto">
            <a:xfrm>
              <a:off x="1680" y="1776"/>
              <a:ext cx="96" cy="96"/>
              <a:chOff x="1608" y="1704"/>
              <a:chExt cx="96" cy="96"/>
            </a:xfrm>
          </p:grpSpPr>
          <p:sp>
            <p:nvSpPr>
              <p:cNvPr id="185611"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12" name="Group 268"/>
              <p:cNvGrpSpPr>
                <a:grpSpLocks/>
              </p:cNvGrpSpPr>
              <p:nvPr/>
            </p:nvGrpSpPr>
            <p:grpSpPr bwMode="auto">
              <a:xfrm>
                <a:off x="1632" y="1728"/>
                <a:ext cx="48" cy="48"/>
                <a:chOff x="1584" y="1776"/>
                <a:chExt cx="144" cy="144"/>
              </a:xfrm>
            </p:grpSpPr>
            <p:sp>
              <p:nvSpPr>
                <p:cNvPr id="185613"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4"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5"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6"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17" name="AutoShape 273"/>
                <p:cNvCxnSpPr>
                  <a:cxnSpLocks noChangeShapeType="1"/>
                  <a:stCxn id="185613" idx="6"/>
                  <a:endCxn id="1856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18" name="AutoShape 274"/>
                <p:cNvCxnSpPr>
                  <a:cxnSpLocks noChangeShapeType="1"/>
                  <a:stCxn id="185613" idx="5"/>
                  <a:endCxn id="1856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19" name="AutoShape 275"/>
                <p:cNvCxnSpPr>
                  <a:cxnSpLocks noChangeShapeType="1"/>
                  <a:stCxn id="185615" idx="6"/>
                  <a:endCxn id="1856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20" name="Group 276"/>
            <p:cNvGrpSpPr>
              <a:grpSpLocks/>
            </p:cNvGrpSpPr>
            <p:nvPr/>
          </p:nvGrpSpPr>
          <p:grpSpPr bwMode="auto">
            <a:xfrm>
              <a:off x="1776" y="1776"/>
              <a:ext cx="96" cy="96"/>
              <a:chOff x="1608" y="1704"/>
              <a:chExt cx="96" cy="96"/>
            </a:xfrm>
          </p:grpSpPr>
          <p:sp>
            <p:nvSpPr>
              <p:cNvPr id="185621"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22" name="Group 278"/>
              <p:cNvGrpSpPr>
                <a:grpSpLocks/>
              </p:cNvGrpSpPr>
              <p:nvPr/>
            </p:nvGrpSpPr>
            <p:grpSpPr bwMode="auto">
              <a:xfrm>
                <a:off x="1632" y="1728"/>
                <a:ext cx="48" cy="48"/>
                <a:chOff x="1584" y="1776"/>
                <a:chExt cx="144" cy="144"/>
              </a:xfrm>
            </p:grpSpPr>
            <p:sp>
              <p:nvSpPr>
                <p:cNvPr id="185623"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4"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5"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6"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27" name="AutoShape 283"/>
                <p:cNvCxnSpPr>
                  <a:cxnSpLocks noChangeShapeType="1"/>
                  <a:stCxn id="185623" idx="6"/>
                  <a:endCxn id="1856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28" name="AutoShape 284"/>
                <p:cNvCxnSpPr>
                  <a:cxnSpLocks noChangeShapeType="1"/>
                  <a:stCxn id="185623" idx="5"/>
                  <a:endCxn id="1856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29" name="AutoShape 285"/>
                <p:cNvCxnSpPr>
                  <a:cxnSpLocks noChangeShapeType="1"/>
                  <a:stCxn id="185625" idx="6"/>
                  <a:endCxn id="1856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30" name="Group 286"/>
            <p:cNvGrpSpPr>
              <a:grpSpLocks/>
            </p:cNvGrpSpPr>
            <p:nvPr/>
          </p:nvGrpSpPr>
          <p:grpSpPr bwMode="auto">
            <a:xfrm>
              <a:off x="1872" y="1776"/>
              <a:ext cx="96" cy="96"/>
              <a:chOff x="1608" y="1704"/>
              <a:chExt cx="96" cy="96"/>
            </a:xfrm>
          </p:grpSpPr>
          <p:sp>
            <p:nvSpPr>
              <p:cNvPr id="185631"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32" name="Group 288"/>
              <p:cNvGrpSpPr>
                <a:grpSpLocks/>
              </p:cNvGrpSpPr>
              <p:nvPr/>
            </p:nvGrpSpPr>
            <p:grpSpPr bwMode="auto">
              <a:xfrm>
                <a:off x="1632" y="1728"/>
                <a:ext cx="48" cy="48"/>
                <a:chOff x="1584" y="1776"/>
                <a:chExt cx="144" cy="144"/>
              </a:xfrm>
            </p:grpSpPr>
            <p:sp>
              <p:nvSpPr>
                <p:cNvPr id="185633"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4"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5"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6"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37" name="AutoShape 293"/>
                <p:cNvCxnSpPr>
                  <a:cxnSpLocks noChangeShapeType="1"/>
                  <a:stCxn id="185633" idx="6"/>
                  <a:endCxn id="1856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38" name="AutoShape 294"/>
                <p:cNvCxnSpPr>
                  <a:cxnSpLocks noChangeShapeType="1"/>
                  <a:stCxn id="185633" idx="5"/>
                  <a:endCxn id="1856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39" name="AutoShape 295"/>
                <p:cNvCxnSpPr>
                  <a:cxnSpLocks noChangeShapeType="1"/>
                  <a:stCxn id="185635" idx="6"/>
                  <a:endCxn id="18563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640" name="Rectangle 296"/>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85642" name="Rectangle 298"/>
          <p:cNvSpPr>
            <a:spLocks noChangeArrowheads="1"/>
          </p:cNvSpPr>
          <p:nvPr/>
        </p:nvSpPr>
        <p:spPr bwMode="auto">
          <a:xfrm>
            <a:off x="2362200" y="2713013"/>
            <a:ext cx="609600" cy="304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3" name="Rectangle 299"/>
          <p:cNvSpPr>
            <a:spLocks noChangeArrowheads="1"/>
          </p:cNvSpPr>
          <p:nvPr/>
        </p:nvSpPr>
        <p:spPr bwMode="auto">
          <a:xfrm>
            <a:off x="2362200" y="2636813"/>
            <a:ext cx="6096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44" name="Group 300"/>
          <p:cNvGrpSpPr>
            <a:grpSpLocks/>
          </p:cNvGrpSpPr>
          <p:nvPr/>
        </p:nvGrpSpPr>
        <p:grpSpPr bwMode="auto">
          <a:xfrm>
            <a:off x="2362200" y="2713013"/>
            <a:ext cx="152400" cy="152400"/>
            <a:chOff x="1608" y="1704"/>
            <a:chExt cx="96" cy="96"/>
          </a:xfrm>
        </p:grpSpPr>
        <p:sp>
          <p:nvSpPr>
            <p:cNvPr id="185645" name="Rectangle 30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46" name="Group 302"/>
            <p:cNvGrpSpPr>
              <a:grpSpLocks/>
            </p:cNvGrpSpPr>
            <p:nvPr/>
          </p:nvGrpSpPr>
          <p:grpSpPr bwMode="auto">
            <a:xfrm>
              <a:off x="1632" y="1728"/>
              <a:ext cx="48" cy="48"/>
              <a:chOff x="1584" y="1776"/>
              <a:chExt cx="144" cy="144"/>
            </a:xfrm>
          </p:grpSpPr>
          <p:sp>
            <p:nvSpPr>
              <p:cNvPr id="185647" name="Oval 30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8" name="Oval 30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9" name="Oval 30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0" name="Oval 30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51" name="AutoShape 307"/>
              <p:cNvCxnSpPr>
                <a:cxnSpLocks noChangeShapeType="1"/>
                <a:stCxn id="185647" idx="6"/>
                <a:endCxn id="18564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52" name="AutoShape 308"/>
              <p:cNvCxnSpPr>
                <a:cxnSpLocks noChangeShapeType="1"/>
                <a:stCxn id="185647" idx="5"/>
                <a:endCxn id="18565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53" name="AutoShape 309"/>
              <p:cNvCxnSpPr>
                <a:cxnSpLocks noChangeShapeType="1"/>
                <a:stCxn id="185649" idx="6"/>
                <a:endCxn id="18565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54" name="Group 310"/>
          <p:cNvGrpSpPr>
            <a:grpSpLocks/>
          </p:cNvGrpSpPr>
          <p:nvPr/>
        </p:nvGrpSpPr>
        <p:grpSpPr bwMode="auto">
          <a:xfrm>
            <a:off x="2514600" y="2713013"/>
            <a:ext cx="152400" cy="152400"/>
            <a:chOff x="1608" y="1704"/>
            <a:chExt cx="96" cy="96"/>
          </a:xfrm>
        </p:grpSpPr>
        <p:sp>
          <p:nvSpPr>
            <p:cNvPr id="185655" name="Rectangle 31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56" name="Group 312"/>
            <p:cNvGrpSpPr>
              <a:grpSpLocks/>
            </p:cNvGrpSpPr>
            <p:nvPr/>
          </p:nvGrpSpPr>
          <p:grpSpPr bwMode="auto">
            <a:xfrm>
              <a:off x="1632" y="1728"/>
              <a:ext cx="48" cy="48"/>
              <a:chOff x="1584" y="1776"/>
              <a:chExt cx="144" cy="144"/>
            </a:xfrm>
          </p:grpSpPr>
          <p:sp>
            <p:nvSpPr>
              <p:cNvPr id="185657" name="Oval 31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8" name="Oval 31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9" name="Oval 31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0" name="Oval 31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61" name="AutoShape 317"/>
              <p:cNvCxnSpPr>
                <a:cxnSpLocks noChangeShapeType="1"/>
                <a:stCxn id="185657" idx="6"/>
                <a:endCxn id="18565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62" name="AutoShape 318"/>
              <p:cNvCxnSpPr>
                <a:cxnSpLocks noChangeShapeType="1"/>
                <a:stCxn id="185657" idx="5"/>
                <a:endCxn id="18566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63" name="AutoShape 319"/>
              <p:cNvCxnSpPr>
                <a:cxnSpLocks noChangeShapeType="1"/>
                <a:stCxn id="185659" idx="6"/>
                <a:endCxn id="18566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64" name="Group 320"/>
          <p:cNvGrpSpPr>
            <a:grpSpLocks/>
          </p:cNvGrpSpPr>
          <p:nvPr/>
        </p:nvGrpSpPr>
        <p:grpSpPr bwMode="auto">
          <a:xfrm>
            <a:off x="2667000" y="2713013"/>
            <a:ext cx="152400" cy="152400"/>
            <a:chOff x="1608" y="1704"/>
            <a:chExt cx="96" cy="96"/>
          </a:xfrm>
        </p:grpSpPr>
        <p:sp>
          <p:nvSpPr>
            <p:cNvPr id="185665" name="Rectangle 32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66" name="Group 322"/>
            <p:cNvGrpSpPr>
              <a:grpSpLocks/>
            </p:cNvGrpSpPr>
            <p:nvPr/>
          </p:nvGrpSpPr>
          <p:grpSpPr bwMode="auto">
            <a:xfrm>
              <a:off x="1632" y="1728"/>
              <a:ext cx="48" cy="48"/>
              <a:chOff x="1584" y="1776"/>
              <a:chExt cx="144" cy="144"/>
            </a:xfrm>
          </p:grpSpPr>
          <p:sp>
            <p:nvSpPr>
              <p:cNvPr id="185667" name="Oval 32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8" name="Oval 32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9" name="Oval 32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0" name="Oval 32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71" name="AutoShape 327"/>
              <p:cNvCxnSpPr>
                <a:cxnSpLocks noChangeShapeType="1"/>
                <a:stCxn id="185667" idx="6"/>
                <a:endCxn id="18566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72" name="AutoShape 328"/>
              <p:cNvCxnSpPr>
                <a:cxnSpLocks noChangeShapeType="1"/>
                <a:stCxn id="185667" idx="5"/>
                <a:endCxn id="18567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73" name="AutoShape 329"/>
              <p:cNvCxnSpPr>
                <a:cxnSpLocks noChangeShapeType="1"/>
                <a:stCxn id="185669" idx="6"/>
                <a:endCxn id="18567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74" name="Group 330"/>
          <p:cNvGrpSpPr>
            <a:grpSpLocks/>
          </p:cNvGrpSpPr>
          <p:nvPr/>
        </p:nvGrpSpPr>
        <p:grpSpPr bwMode="auto">
          <a:xfrm>
            <a:off x="2819400" y="2713013"/>
            <a:ext cx="152400" cy="152400"/>
            <a:chOff x="1608" y="1704"/>
            <a:chExt cx="96" cy="96"/>
          </a:xfrm>
        </p:grpSpPr>
        <p:sp>
          <p:nvSpPr>
            <p:cNvPr id="185675" name="Rectangle 33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76" name="Group 332"/>
            <p:cNvGrpSpPr>
              <a:grpSpLocks/>
            </p:cNvGrpSpPr>
            <p:nvPr/>
          </p:nvGrpSpPr>
          <p:grpSpPr bwMode="auto">
            <a:xfrm>
              <a:off x="1632" y="1728"/>
              <a:ext cx="48" cy="48"/>
              <a:chOff x="1584" y="1776"/>
              <a:chExt cx="144" cy="144"/>
            </a:xfrm>
          </p:grpSpPr>
          <p:sp>
            <p:nvSpPr>
              <p:cNvPr id="185677" name="Oval 33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8" name="Oval 33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9" name="Oval 33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0" name="Oval 33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81" name="AutoShape 337"/>
              <p:cNvCxnSpPr>
                <a:cxnSpLocks noChangeShapeType="1"/>
                <a:stCxn id="185677" idx="6"/>
                <a:endCxn id="1856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82" name="AutoShape 338"/>
              <p:cNvCxnSpPr>
                <a:cxnSpLocks noChangeShapeType="1"/>
                <a:stCxn id="185677" idx="5"/>
                <a:endCxn id="1856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83" name="AutoShape 339"/>
              <p:cNvCxnSpPr>
                <a:cxnSpLocks noChangeShapeType="1"/>
                <a:stCxn id="185679" idx="6"/>
                <a:endCxn id="1856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84" name="Group 340"/>
          <p:cNvGrpSpPr>
            <a:grpSpLocks/>
          </p:cNvGrpSpPr>
          <p:nvPr/>
        </p:nvGrpSpPr>
        <p:grpSpPr bwMode="auto">
          <a:xfrm>
            <a:off x="2362200" y="2865413"/>
            <a:ext cx="152400" cy="152400"/>
            <a:chOff x="1608" y="1704"/>
            <a:chExt cx="96" cy="96"/>
          </a:xfrm>
        </p:grpSpPr>
        <p:sp>
          <p:nvSpPr>
            <p:cNvPr id="185685" name="Rectangle 34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86" name="Group 342"/>
            <p:cNvGrpSpPr>
              <a:grpSpLocks/>
            </p:cNvGrpSpPr>
            <p:nvPr/>
          </p:nvGrpSpPr>
          <p:grpSpPr bwMode="auto">
            <a:xfrm>
              <a:off x="1632" y="1728"/>
              <a:ext cx="48" cy="48"/>
              <a:chOff x="1584" y="1776"/>
              <a:chExt cx="144" cy="144"/>
            </a:xfrm>
          </p:grpSpPr>
          <p:sp>
            <p:nvSpPr>
              <p:cNvPr id="185687" name="Oval 34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8" name="Oval 34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9" name="Oval 34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0" name="Oval 34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91" name="AutoShape 347"/>
              <p:cNvCxnSpPr>
                <a:cxnSpLocks noChangeShapeType="1"/>
                <a:stCxn id="185687" idx="6"/>
                <a:endCxn id="18568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92" name="AutoShape 348"/>
              <p:cNvCxnSpPr>
                <a:cxnSpLocks noChangeShapeType="1"/>
                <a:stCxn id="185687" idx="5"/>
                <a:endCxn id="18569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93" name="AutoShape 349"/>
              <p:cNvCxnSpPr>
                <a:cxnSpLocks noChangeShapeType="1"/>
                <a:stCxn id="185689" idx="6"/>
                <a:endCxn id="18569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94" name="Group 350"/>
          <p:cNvGrpSpPr>
            <a:grpSpLocks/>
          </p:cNvGrpSpPr>
          <p:nvPr/>
        </p:nvGrpSpPr>
        <p:grpSpPr bwMode="auto">
          <a:xfrm>
            <a:off x="2514600" y="2865413"/>
            <a:ext cx="152400" cy="152400"/>
            <a:chOff x="1608" y="1704"/>
            <a:chExt cx="96" cy="96"/>
          </a:xfrm>
        </p:grpSpPr>
        <p:sp>
          <p:nvSpPr>
            <p:cNvPr id="185695" name="Rectangle 35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96" name="Group 352"/>
            <p:cNvGrpSpPr>
              <a:grpSpLocks/>
            </p:cNvGrpSpPr>
            <p:nvPr/>
          </p:nvGrpSpPr>
          <p:grpSpPr bwMode="auto">
            <a:xfrm>
              <a:off x="1632" y="1728"/>
              <a:ext cx="48" cy="48"/>
              <a:chOff x="1584" y="1776"/>
              <a:chExt cx="144" cy="144"/>
            </a:xfrm>
          </p:grpSpPr>
          <p:sp>
            <p:nvSpPr>
              <p:cNvPr id="185697" name="Oval 35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8" name="Oval 35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9" name="Oval 35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0" name="Oval 35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01" name="AutoShape 357"/>
              <p:cNvCxnSpPr>
                <a:cxnSpLocks noChangeShapeType="1"/>
                <a:stCxn id="185697" idx="6"/>
                <a:endCxn id="1856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02" name="AutoShape 358"/>
              <p:cNvCxnSpPr>
                <a:cxnSpLocks noChangeShapeType="1"/>
                <a:stCxn id="185697" idx="5"/>
                <a:endCxn id="1857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03" name="AutoShape 359"/>
              <p:cNvCxnSpPr>
                <a:cxnSpLocks noChangeShapeType="1"/>
                <a:stCxn id="185699" idx="6"/>
                <a:endCxn id="1857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704" name="Group 360"/>
          <p:cNvGrpSpPr>
            <a:grpSpLocks/>
          </p:cNvGrpSpPr>
          <p:nvPr/>
        </p:nvGrpSpPr>
        <p:grpSpPr bwMode="auto">
          <a:xfrm>
            <a:off x="2667000" y="2865413"/>
            <a:ext cx="152400" cy="152400"/>
            <a:chOff x="1608" y="1704"/>
            <a:chExt cx="96" cy="96"/>
          </a:xfrm>
        </p:grpSpPr>
        <p:sp>
          <p:nvSpPr>
            <p:cNvPr id="185705" name="Rectangle 36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706" name="Group 362"/>
            <p:cNvGrpSpPr>
              <a:grpSpLocks/>
            </p:cNvGrpSpPr>
            <p:nvPr/>
          </p:nvGrpSpPr>
          <p:grpSpPr bwMode="auto">
            <a:xfrm>
              <a:off x="1632" y="1728"/>
              <a:ext cx="48" cy="48"/>
              <a:chOff x="1584" y="1776"/>
              <a:chExt cx="144" cy="144"/>
            </a:xfrm>
          </p:grpSpPr>
          <p:sp>
            <p:nvSpPr>
              <p:cNvPr id="185707" name="Oval 36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8" name="Oval 36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9" name="Oval 36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0" name="Oval 36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11" name="AutoShape 367"/>
              <p:cNvCxnSpPr>
                <a:cxnSpLocks noChangeShapeType="1"/>
                <a:stCxn id="185707" idx="6"/>
                <a:endCxn id="1857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12" name="AutoShape 368"/>
              <p:cNvCxnSpPr>
                <a:cxnSpLocks noChangeShapeType="1"/>
                <a:stCxn id="185707" idx="5"/>
                <a:endCxn id="1857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13" name="AutoShape 369"/>
              <p:cNvCxnSpPr>
                <a:cxnSpLocks noChangeShapeType="1"/>
                <a:stCxn id="185709" idx="6"/>
                <a:endCxn id="1857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714" name="Group 370"/>
          <p:cNvGrpSpPr>
            <a:grpSpLocks/>
          </p:cNvGrpSpPr>
          <p:nvPr/>
        </p:nvGrpSpPr>
        <p:grpSpPr bwMode="auto">
          <a:xfrm>
            <a:off x="2819400" y="2865413"/>
            <a:ext cx="152400" cy="152400"/>
            <a:chOff x="1608" y="1704"/>
            <a:chExt cx="96" cy="96"/>
          </a:xfrm>
        </p:grpSpPr>
        <p:sp>
          <p:nvSpPr>
            <p:cNvPr id="185715" name="Rectangle 37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716" name="Group 372"/>
            <p:cNvGrpSpPr>
              <a:grpSpLocks/>
            </p:cNvGrpSpPr>
            <p:nvPr/>
          </p:nvGrpSpPr>
          <p:grpSpPr bwMode="auto">
            <a:xfrm>
              <a:off x="1632" y="1728"/>
              <a:ext cx="48" cy="48"/>
              <a:chOff x="1584" y="1776"/>
              <a:chExt cx="144" cy="144"/>
            </a:xfrm>
          </p:grpSpPr>
          <p:sp>
            <p:nvSpPr>
              <p:cNvPr id="185717" name="Oval 37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8" name="Oval 37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9" name="Oval 37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20" name="Oval 37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21" name="AutoShape 377"/>
              <p:cNvCxnSpPr>
                <a:cxnSpLocks noChangeShapeType="1"/>
                <a:stCxn id="185717" idx="6"/>
                <a:endCxn id="18571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22" name="AutoShape 378"/>
              <p:cNvCxnSpPr>
                <a:cxnSpLocks noChangeShapeType="1"/>
                <a:stCxn id="185717" idx="5"/>
                <a:endCxn id="18572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23" name="AutoShape 379"/>
              <p:cNvCxnSpPr>
                <a:cxnSpLocks noChangeShapeType="1"/>
                <a:stCxn id="185719" idx="6"/>
                <a:endCxn id="18572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724" name="Rectangle 380"/>
          <p:cNvSpPr>
            <a:spLocks noChangeArrowheads="1"/>
          </p:cNvSpPr>
          <p:nvPr/>
        </p:nvSpPr>
        <p:spPr bwMode="auto">
          <a:xfrm>
            <a:off x="2362200" y="2636813"/>
            <a:ext cx="609600" cy="3810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3" name="Oval 549"/>
          <p:cNvSpPr>
            <a:spLocks noChangeArrowheads="1"/>
          </p:cNvSpPr>
          <p:nvPr/>
        </p:nvSpPr>
        <p:spPr bwMode="auto">
          <a:xfrm>
            <a:off x="2590800" y="34750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4" name="Oval 550"/>
          <p:cNvSpPr>
            <a:spLocks noChangeArrowheads="1"/>
          </p:cNvSpPr>
          <p:nvPr/>
        </p:nvSpPr>
        <p:spPr bwMode="auto">
          <a:xfrm>
            <a:off x="2590800" y="36274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5" name="Oval 551"/>
          <p:cNvSpPr>
            <a:spLocks noChangeArrowheads="1"/>
          </p:cNvSpPr>
          <p:nvPr/>
        </p:nvSpPr>
        <p:spPr bwMode="auto">
          <a:xfrm>
            <a:off x="2590800" y="37798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896" name="AutoShape 552"/>
          <p:cNvCxnSpPr>
            <a:cxnSpLocks noChangeShapeType="1"/>
            <a:stCxn id="185348" idx="2"/>
            <a:endCxn id="185724" idx="1"/>
          </p:cNvCxnSpPr>
          <p:nvPr/>
        </p:nvCxnSpPr>
        <p:spPr bwMode="auto">
          <a:xfrm rot="16200000" flipH="1">
            <a:off x="1689100" y="2166913"/>
            <a:ext cx="723900" cy="596900"/>
          </a:xfrm>
          <a:prstGeom prst="bentConnector2">
            <a:avLst/>
          </a:prstGeom>
          <a:noFill/>
          <a:ln w="9525">
            <a:solidFill>
              <a:schemeClr val="tx1"/>
            </a:solidFill>
            <a:miter lim="800000"/>
            <a:headEnd/>
            <a:tailEnd type="triangle" w="med" len="med"/>
          </a:ln>
          <a:effectLst/>
        </p:spPr>
      </p:cxnSp>
      <p:cxnSp>
        <p:nvCxnSpPr>
          <p:cNvPr id="185897" name="AutoShape 553"/>
          <p:cNvCxnSpPr>
            <a:cxnSpLocks noChangeShapeType="1"/>
            <a:stCxn id="185643" idx="3"/>
            <a:endCxn id="185705" idx="3"/>
          </p:cNvCxnSpPr>
          <p:nvPr/>
        </p:nvCxnSpPr>
        <p:spPr bwMode="auto">
          <a:xfrm flipH="1">
            <a:off x="2819400" y="2674913"/>
            <a:ext cx="152400" cy="266700"/>
          </a:xfrm>
          <a:prstGeom prst="curvedConnector3">
            <a:avLst>
              <a:gd name="adj1" fmla="val -150000"/>
            </a:avLst>
          </a:prstGeom>
          <a:noFill/>
          <a:ln w="19050">
            <a:solidFill>
              <a:srgbClr val="FF0000"/>
            </a:solidFill>
            <a:round/>
            <a:headEnd/>
            <a:tailEnd type="triangle" w="lg" len="med"/>
          </a:ln>
          <a:effectLst/>
        </p:spPr>
      </p:cxnSp>
      <p:sp>
        <p:nvSpPr>
          <p:cNvPr id="185898" name="Text Box 554"/>
          <p:cNvSpPr txBox="1">
            <a:spLocks noChangeArrowheads="1"/>
          </p:cNvSpPr>
          <p:nvPr/>
        </p:nvSpPr>
        <p:spPr bwMode="auto">
          <a:xfrm>
            <a:off x="1109663" y="4579913"/>
            <a:ext cx="2108783"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Different pattern for</a:t>
            </a:r>
          </a:p>
          <a:p>
            <a:pPr algn="ctr" fontAlgn="base">
              <a:spcBef>
                <a:spcPct val="0"/>
              </a:spcBef>
              <a:spcAft>
                <a:spcPct val="0"/>
              </a:spcAft>
            </a:pPr>
            <a:r>
              <a:rPr lang="en-US">
                <a:solidFill>
                  <a:srgbClr val="000000"/>
                </a:solidFill>
                <a:latin typeface="Gill Sans MT" pitchFamily="34" charset="0"/>
              </a:rPr>
              <a:t>each branch PC</a:t>
            </a:r>
          </a:p>
        </p:txBody>
      </p:sp>
      <p:sp>
        <p:nvSpPr>
          <p:cNvPr id="185900" name="Rectangle 556"/>
          <p:cNvSpPr>
            <a:spLocks noChangeArrowheads="1"/>
          </p:cNvSpPr>
          <p:nvPr/>
        </p:nvSpPr>
        <p:spPr bwMode="auto">
          <a:xfrm>
            <a:off x="4705350" y="2941613"/>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1" name="Rectangle 557"/>
          <p:cNvSpPr>
            <a:spLocks noChangeArrowheads="1"/>
          </p:cNvSpPr>
          <p:nvPr/>
        </p:nvSpPr>
        <p:spPr bwMode="auto">
          <a:xfrm>
            <a:off x="4781550" y="1874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02" name="Group 558"/>
          <p:cNvGrpSpPr>
            <a:grpSpLocks/>
          </p:cNvGrpSpPr>
          <p:nvPr/>
        </p:nvGrpSpPr>
        <p:grpSpPr bwMode="auto">
          <a:xfrm>
            <a:off x="4705350" y="2941613"/>
            <a:ext cx="152400" cy="152400"/>
            <a:chOff x="1608" y="1704"/>
            <a:chExt cx="96" cy="96"/>
          </a:xfrm>
        </p:grpSpPr>
        <p:sp>
          <p:nvSpPr>
            <p:cNvPr id="185903"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04" name="Group 560"/>
            <p:cNvGrpSpPr>
              <a:grpSpLocks/>
            </p:cNvGrpSpPr>
            <p:nvPr/>
          </p:nvGrpSpPr>
          <p:grpSpPr bwMode="auto">
            <a:xfrm>
              <a:off x="1632" y="1728"/>
              <a:ext cx="48" cy="48"/>
              <a:chOff x="1584" y="1776"/>
              <a:chExt cx="144" cy="144"/>
            </a:xfrm>
          </p:grpSpPr>
          <p:sp>
            <p:nvSpPr>
              <p:cNvPr id="185905"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6"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7"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8"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09" name="AutoShape 565"/>
              <p:cNvCxnSpPr>
                <a:cxnSpLocks noChangeShapeType="1"/>
                <a:stCxn id="185905" idx="6"/>
                <a:endCxn id="1859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10" name="AutoShape 566"/>
              <p:cNvCxnSpPr>
                <a:cxnSpLocks noChangeShapeType="1"/>
                <a:stCxn id="185905" idx="5"/>
                <a:endCxn id="1859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11" name="AutoShape 567"/>
              <p:cNvCxnSpPr>
                <a:cxnSpLocks noChangeShapeType="1"/>
                <a:stCxn id="185907" idx="6"/>
                <a:endCxn id="1859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12" name="Group 568"/>
          <p:cNvGrpSpPr>
            <a:grpSpLocks/>
          </p:cNvGrpSpPr>
          <p:nvPr/>
        </p:nvGrpSpPr>
        <p:grpSpPr bwMode="auto">
          <a:xfrm>
            <a:off x="4857750" y="2941613"/>
            <a:ext cx="152400" cy="152400"/>
            <a:chOff x="1608" y="1704"/>
            <a:chExt cx="96" cy="96"/>
          </a:xfrm>
        </p:grpSpPr>
        <p:sp>
          <p:nvSpPr>
            <p:cNvPr id="18591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14" name="Group 570"/>
            <p:cNvGrpSpPr>
              <a:grpSpLocks/>
            </p:cNvGrpSpPr>
            <p:nvPr/>
          </p:nvGrpSpPr>
          <p:grpSpPr bwMode="auto">
            <a:xfrm>
              <a:off x="1632" y="1728"/>
              <a:ext cx="48" cy="48"/>
              <a:chOff x="1584" y="1776"/>
              <a:chExt cx="144" cy="144"/>
            </a:xfrm>
          </p:grpSpPr>
          <p:sp>
            <p:nvSpPr>
              <p:cNvPr id="18591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19" name="AutoShape 575"/>
              <p:cNvCxnSpPr>
                <a:cxnSpLocks noChangeShapeType="1"/>
                <a:stCxn id="185915" idx="6"/>
                <a:endCxn id="1859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20" name="AutoShape 576"/>
              <p:cNvCxnSpPr>
                <a:cxnSpLocks noChangeShapeType="1"/>
                <a:stCxn id="185915" idx="5"/>
                <a:endCxn id="1859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21" name="AutoShape 577"/>
              <p:cNvCxnSpPr>
                <a:cxnSpLocks noChangeShapeType="1"/>
                <a:stCxn id="185917" idx="6"/>
                <a:endCxn id="1859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22" name="Group 578"/>
          <p:cNvGrpSpPr>
            <a:grpSpLocks/>
          </p:cNvGrpSpPr>
          <p:nvPr/>
        </p:nvGrpSpPr>
        <p:grpSpPr bwMode="auto">
          <a:xfrm>
            <a:off x="5010150" y="2941613"/>
            <a:ext cx="152400" cy="152400"/>
            <a:chOff x="1608" y="1704"/>
            <a:chExt cx="96" cy="96"/>
          </a:xfrm>
        </p:grpSpPr>
        <p:sp>
          <p:nvSpPr>
            <p:cNvPr id="185923" name="Rectangle 5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24" name="Group 580"/>
            <p:cNvGrpSpPr>
              <a:grpSpLocks/>
            </p:cNvGrpSpPr>
            <p:nvPr/>
          </p:nvGrpSpPr>
          <p:grpSpPr bwMode="auto">
            <a:xfrm>
              <a:off x="1632" y="1728"/>
              <a:ext cx="48" cy="48"/>
              <a:chOff x="1584" y="1776"/>
              <a:chExt cx="144" cy="144"/>
            </a:xfrm>
          </p:grpSpPr>
          <p:sp>
            <p:nvSpPr>
              <p:cNvPr id="185925" name="Oval 5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6" name="Oval 5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7" name="Oval 5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8" name="Oval 5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29" name="AutoShape 585"/>
              <p:cNvCxnSpPr>
                <a:cxnSpLocks noChangeShapeType="1"/>
                <a:stCxn id="185925" idx="6"/>
                <a:endCxn id="1859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30" name="AutoShape 586"/>
              <p:cNvCxnSpPr>
                <a:cxnSpLocks noChangeShapeType="1"/>
                <a:stCxn id="185925" idx="5"/>
                <a:endCxn id="1859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31" name="AutoShape 587"/>
              <p:cNvCxnSpPr>
                <a:cxnSpLocks noChangeShapeType="1"/>
                <a:stCxn id="185927" idx="6"/>
                <a:endCxn id="1859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32" name="Group 588"/>
          <p:cNvGrpSpPr>
            <a:grpSpLocks/>
          </p:cNvGrpSpPr>
          <p:nvPr/>
        </p:nvGrpSpPr>
        <p:grpSpPr bwMode="auto">
          <a:xfrm>
            <a:off x="5162550" y="2941613"/>
            <a:ext cx="152400" cy="152400"/>
            <a:chOff x="1608" y="1704"/>
            <a:chExt cx="96" cy="96"/>
          </a:xfrm>
        </p:grpSpPr>
        <p:sp>
          <p:nvSpPr>
            <p:cNvPr id="185933" name="Rectangle 5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34" name="Group 590"/>
            <p:cNvGrpSpPr>
              <a:grpSpLocks/>
            </p:cNvGrpSpPr>
            <p:nvPr/>
          </p:nvGrpSpPr>
          <p:grpSpPr bwMode="auto">
            <a:xfrm>
              <a:off x="1632" y="1728"/>
              <a:ext cx="48" cy="48"/>
              <a:chOff x="1584" y="1776"/>
              <a:chExt cx="144" cy="144"/>
            </a:xfrm>
          </p:grpSpPr>
          <p:sp>
            <p:nvSpPr>
              <p:cNvPr id="185935" name="Oval 5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6" name="Oval 5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7" name="Oval 5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8" name="Oval 5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39" name="AutoShape 595"/>
              <p:cNvCxnSpPr>
                <a:cxnSpLocks noChangeShapeType="1"/>
                <a:stCxn id="185935" idx="6"/>
                <a:endCxn id="1859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40" name="AutoShape 596"/>
              <p:cNvCxnSpPr>
                <a:cxnSpLocks noChangeShapeType="1"/>
                <a:stCxn id="185935" idx="5"/>
                <a:endCxn id="1859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41" name="AutoShape 597"/>
              <p:cNvCxnSpPr>
                <a:cxnSpLocks noChangeShapeType="1"/>
                <a:stCxn id="185937" idx="6"/>
                <a:endCxn id="1859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42" name="Group 598"/>
          <p:cNvGrpSpPr>
            <a:grpSpLocks/>
          </p:cNvGrpSpPr>
          <p:nvPr/>
        </p:nvGrpSpPr>
        <p:grpSpPr bwMode="auto">
          <a:xfrm>
            <a:off x="4705350" y="3094013"/>
            <a:ext cx="152400" cy="152400"/>
            <a:chOff x="1608" y="1704"/>
            <a:chExt cx="96" cy="96"/>
          </a:xfrm>
        </p:grpSpPr>
        <p:sp>
          <p:nvSpPr>
            <p:cNvPr id="185943"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44" name="Group 600"/>
            <p:cNvGrpSpPr>
              <a:grpSpLocks/>
            </p:cNvGrpSpPr>
            <p:nvPr/>
          </p:nvGrpSpPr>
          <p:grpSpPr bwMode="auto">
            <a:xfrm>
              <a:off x="1632" y="1728"/>
              <a:ext cx="48" cy="48"/>
              <a:chOff x="1584" y="1776"/>
              <a:chExt cx="144" cy="144"/>
            </a:xfrm>
          </p:grpSpPr>
          <p:sp>
            <p:nvSpPr>
              <p:cNvPr id="185945"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6"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7"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8"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49" name="AutoShape 605"/>
              <p:cNvCxnSpPr>
                <a:cxnSpLocks noChangeShapeType="1"/>
                <a:stCxn id="185945" idx="6"/>
                <a:endCxn id="1859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50" name="AutoShape 606"/>
              <p:cNvCxnSpPr>
                <a:cxnSpLocks noChangeShapeType="1"/>
                <a:stCxn id="185945" idx="5"/>
                <a:endCxn id="1859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51" name="AutoShape 607"/>
              <p:cNvCxnSpPr>
                <a:cxnSpLocks noChangeShapeType="1"/>
                <a:stCxn id="185947" idx="6"/>
                <a:endCxn id="1859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52" name="Group 608"/>
          <p:cNvGrpSpPr>
            <a:grpSpLocks/>
          </p:cNvGrpSpPr>
          <p:nvPr/>
        </p:nvGrpSpPr>
        <p:grpSpPr bwMode="auto">
          <a:xfrm>
            <a:off x="4857750" y="3094013"/>
            <a:ext cx="152400" cy="152400"/>
            <a:chOff x="1608" y="1704"/>
            <a:chExt cx="96" cy="96"/>
          </a:xfrm>
        </p:grpSpPr>
        <p:sp>
          <p:nvSpPr>
            <p:cNvPr id="185953"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54" name="Group 610"/>
            <p:cNvGrpSpPr>
              <a:grpSpLocks/>
            </p:cNvGrpSpPr>
            <p:nvPr/>
          </p:nvGrpSpPr>
          <p:grpSpPr bwMode="auto">
            <a:xfrm>
              <a:off x="1632" y="1728"/>
              <a:ext cx="48" cy="48"/>
              <a:chOff x="1584" y="1776"/>
              <a:chExt cx="144" cy="144"/>
            </a:xfrm>
          </p:grpSpPr>
          <p:sp>
            <p:nvSpPr>
              <p:cNvPr id="185955"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6"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7"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8"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59" name="AutoShape 615"/>
              <p:cNvCxnSpPr>
                <a:cxnSpLocks noChangeShapeType="1"/>
                <a:stCxn id="185955" idx="6"/>
                <a:endCxn id="1859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60" name="AutoShape 616"/>
              <p:cNvCxnSpPr>
                <a:cxnSpLocks noChangeShapeType="1"/>
                <a:stCxn id="185955" idx="5"/>
                <a:endCxn id="1859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61" name="AutoShape 617"/>
              <p:cNvCxnSpPr>
                <a:cxnSpLocks noChangeShapeType="1"/>
                <a:stCxn id="185957" idx="6"/>
                <a:endCxn id="1859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62" name="Group 618"/>
          <p:cNvGrpSpPr>
            <a:grpSpLocks/>
          </p:cNvGrpSpPr>
          <p:nvPr/>
        </p:nvGrpSpPr>
        <p:grpSpPr bwMode="auto">
          <a:xfrm>
            <a:off x="5010150" y="3094013"/>
            <a:ext cx="152400" cy="152400"/>
            <a:chOff x="1608" y="1704"/>
            <a:chExt cx="96" cy="96"/>
          </a:xfrm>
        </p:grpSpPr>
        <p:sp>
          <p:nvSpPr>
            <p:cNvPr id="185963" name="Rectangle 6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64" name="Group 620"/>
            <p:cNvGrpSpPr>
              <a:grpSpLocks/>
            </p:cNvGrpSpPr>
            <p:nvPr/>
          </p:nvGrpSpPr>
          <p:grpSpPr bwMode="auto">
            <a:xfrm>
              <a:off x="1632" y="1728"/>
              <a:ext cx="48" cy="48"/>
              <a:chOff x="1584" y="1776"/>
              <a:chExt cx="144" cy="144"/>
            </a:xfrm>
          </p:grpSpPr>
          <p:sp>
            <p:nvSpPr>
              <p:cNvPr id="185965" name="Oval 6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6" name="Oval 6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7" name="Oval 6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8" name="Oval 6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69" name="AutoShape 625"/>
              <p:cNvCxnSpPr>
                <a:cxnSpLocks noChangeShapeType="1"/>
                <a:stCxn id="185965" idx="6"/>
                <a:endCxn id="1859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70" name="AutoShape 626"/>
              <p:cNvCxnSpPr>
                <a:cxnSpLocks noChangeShapeType="1"/>
                <a:stCxn id="185965" idx="5"/>
                <a:endCxn id="1859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71" name="AutoShape 627"/>
              <p:cNvCxnSpPr>
                <a:cxnSpLocks noChangeShapeType="1"/>
                <a:stCxn id="185967" idx="6"/>
                <a:endCxn id="1859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72" name="Group 628"/>
          <p:cNvGrpSpPr>
            <a:grpSpLocks/>
          </p:cNvGrpSpPr>
          <p:nvPr/>
        </p:nvGrpSpPr>
        <p:grpSpPr bwMode="auto">
          <a:xfrm>
            <a:off x="5162550" y="3094013"/>
            <a:ext cx="152400" cy="152400"/>
            <a:chOff x="1608" y="1704"/>
            <a:chExt cx="96" cy="96"/>
          </a:xfrm>
        </p:grpSpPr>
        <p:sp>
          <p:nvSpPr>
            <p:cNvPr id="185973" name="Rectangle 6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74" name="Group 630"/>
            <p:cNvGrpSpPr>
              <a:grpSpLocks/>
            </p:cNvGrpSpPr>
            <p:nvPr/>
          </p:nvGrpSpPr>
          <p:grpSpPr bwMode="auto">
            <a:xfrm>
              <a:off x="1632" y="1728"/>
              <a:ext cx="48" cy="48"/>
              <a:chOff x="1584" y="1776"/>
              <a:chExt cx="144" cy="144"/>
            </a:xfrm>
          </p:grpSpPr>
          <p:sp>
            <p:nvSpPr>
              <p:cNvPr id="185975" name="Oval 6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6" name="Oval 6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7" name="Oval 6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8" name="Oval 6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79" name="AutoShape 635"/>
              <p:cNvCxnSpPr>
                <a:cxnSpLocks noChangeShapeType="1"/>
                <a:stCxn id="185975" idx="6"/>
                <a:endCxn id="1859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80" name="AutoShape 636"/>
              <p:cNvCxnSpPr>
                <a:cxnSpLocks noChangeShapeType="1"/>
                <a:stCxn id="185975" idx="5"/>
                <a:endCxn id="1859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81" name="AutoShape 637"/>
              <p:cNvCxnSpPr>
                <a:cxnSpLocks noChangeShapeType="1"/>
                <a:stCxn id="185977" idx="6"/>
                <a:endCxn id="18597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983" name="Rectangle 639"/>
          <p:cNvSpPr>
            <a:spLocks noChangeArrowheads="1"/>
          </p:cNvSpPr>
          <p:nvPr/>
        </p:nvSpPr>
        <p:spPr bwMode="auto">
          <a:xfrm>
            <a:off x="4781550" y="1951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4" name="Rectangle 640"/>
          <p:cNvSpPr>
            <a:spLocks noChangeArrowheads="1"/>
          </p:cNvSpPr>
          <p:nvPr/>
        </p:nvSpPr>
        <p:spPr bwMode="auto">
          <a:xfrm>
            <a:off x="4781550" y="20272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5" name="Rectangle 641"/>
          <p:cNvSpPr>
            <a:spLocks noChangeArrowheads="1"/>
          </p:cNvSpPr>
          <p:nvPr/>
        </p:nvSpPr>
        <p:spPr bwMode="auto">
          <a:xfrm>
            <a:off x="4781550" y="21034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6" name="Rectangle 642"/>
          <p:cNvSpPr>
            <a:spLocks noChangeArrowheads="1"/>
          </p:cNvSpPr>
          <p:nvPr/>
        </p:nvSpPr>
        <p:spPr bwMode="auto">
          <a:xfrm>
            <a:off x="4781550" y="21796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7" name="Rectangle 643"/>
          <p:cNvSpPr>
            <a:spLocks noChangeArrowheads="1"/>
          </p:cNvSpPr>
          <p:nvPr/>
        </p:nvSpPr>
        <p:spPr bwMode="auto">
          <a:xfrm>
            <a:off x="4781550" y="2255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0" name="Rectangle 646"/>
          <p:cNvSpPr>
            <a:spLocks noChangeArrowheads="1"/>
          </p:cNvSpPr>
          <p:nvPr/>
        </p:nvSpPr>
        <p:spPr bwMode="auto">
          <a:xfrm>
            <a:off x="4781550" y="2713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2" name="Rectangle 638"/>
          <p:cNvSpPr>
            <a:spLocks noChangeArrowheads="1"/>
          </p:cNvSpPr>
          <p:nvPr/>
        </p:nvSpPr>
        <p:spPr bwMode="auto">
          <a:xfrm>
            <a:off x="4781550" y="1874813"/>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1" name="Oval 647"/>
          <p:cNvSpPr>
            <a:spLocks noChangeArrowheads="1"/>
          </p:cNvSpPr>
          <p:nvPr/>
        </p:nvSpPr>
        <p:spPr bwMode="auto">
          <a:xfrm>
            <a:off x="5010150" y="24082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2" name="Oval 648"/>
          <p:cNvSpPr>
            <a:spLocks noChangeArrowheads="1"/>
          </p:cNvSpPr>
          <p:nvPr/>
        </p:nvSpPr>
        <p:spPr bwMode="auto">
          <a:xfrm>
            <a:off x="5010150" y="25606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93" name="Group 649"/>
          <p:cNvGrpSpPr>
            <a:grpSpLocks/>
          </p:cNvGrpSpPr>
          <p:nvPr/>
        </p:nvGrpSpPr>
        <p:grpSpPr bwMode="auto">
          <a:xfrm>
            <a:off x="4705350" y="3246413"/>
            <a:ext cx="152400" cy="152400"/>
            <a:chOff x="1608" y="1704"/>
            <a:chExt cx="96" cy="96"/>
          </a:xfrm>
        </p:grpSpPr>
        <p:sp>
          <p:nvSpPr>
            <p:cNvPr id="185994"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95" name="Group 651"/>
            <p:cNvGrpSpPr>
              <a:grpSpLocks/>
            </p:cNvGrpSpPr>
            <p:nvPr/>
          </p:nvGrpSpPr>
          <p:grpSpPr bwMode="auto">
            <a:xfrm>
              <a:off x="1632" y="1728"/>
              <a:ext cx="48" cy="48"/>
              <a:chOff x="1584" y="1776"/>
              <a:chExt cx="144" cy="144"/>
            </a:xfrm>
          </p:grpSpPr>
          <p:sp>
            <p:nvSpPr>
              <p:cNvPr id="185996"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7"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8"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9"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00" name="AutoShape 656"/>
              <p:cNvCxnSpPr>
                <a:cxnSpLocks noChangeShapeType="1"/>
                <a:stCxn id="185996" idx="6"/>
                <a:endCxn id="18599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01" name="AutoShape 657"/>
              <p:cNvCxnSpPr>
                <a:cxnSpLocks noChangeShapeType="1"/>
                <a:stCxn id="185996" idx="5"/>
                <a:endCxn id="18599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02" name="AutoShape 658"/>
              <p:cNvCxnSpPr>
                <a:cxnSpLocks noChangeShapeType="1"/>
                <a:stCxn id="185998" idx="6"/>
                <a:endCxn id="18599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03" name="Group 659"/>
          <p:cNvGrpSpPr>
            <a:grpSpLocks/>
          </p:cNvGrpSpPr>
          <p:nvPr/>
        </p:nvGrpSpPr>
        <p:grpSpPr bwMode="auto">
          <a:xfrm>
            <a:off x="4857750" y="3246413"/>
            <a:ext cx="152400" cy="152400"/>
            <a:chOff x="1608" y="1704"/>
            <a:chExt cx="96" cy="96"/>
          </a:xfrm>
        </p:grpSpPr>
        <p:sp>
          <p:nvSpPr>
            <p:cNvPr id="186004"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05" name="Group 661"/>
            <p:cNvGrpSpPr>
              <a:grpSpLocks/>
            </p:cNvGrpSpPr>
            <p:nvPr/>
          </p:nvGrpSpPr>
          <p:grpSpPr bwMode="auto">
            <a:xfrm>
              <a:off x="1632" y="1728"/>
              <a:ext cx="48" cy="48"/>
              <a:chOff x="1584" y="1776"/>
              <a:chExt cx="144" cy="144"/>
            </a:xfrm>
          </p:grpSpPr>
          <p:sp>
            <p:nvSpPr>
              <p:cNvPr id="186006"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7"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8"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9"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10" name="AutoShape 666"/>
              <p:cNvCxnSpPr>
                <a:cxnSpLocks noChangeShapeType="1"/>
                <a:stCxn id="186006" idx="6"/>
                <a:endCxn id="18600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11" name="AutoShape 667"/>
              <p:cNvCxnSpPr>
                <a:cxnSpLocks noChangeShapeType="1"/>
                <a:stCxn id="186006" idx="5"/>
                <a:endCxn id="18600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12" name="AutoShape 668"/>
              <p:cNvCxnSpPr>
                <a:cxnSpLocks noChangeShapeType="1"/>
                <a:stCxn id="186008" idx="6"/>
                <a:endCxn id="18600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13" name="Group 669"/>
          <p:cNvGrpSpPr>
            <a:grpSpLocks/>
          </p:cNvGrpSpPr>
          <p:nvPr/>
        </p:nvGrpSpPr>
        <p:grpSpPr bwMode="auto">
          <a:xfrm>
            <a:off x="5010150" y="3246413"/>
            <a:ext cx="152400" cy="152400"/>
            <a:chOff x="1608" y="1704"/>
            <a:chExt cx="96" cy="96"/>
          </a:xfrm>
        </p:grpSpPr>
        <p:sp>
          <p:nvSpPr>
            <p:cNvPr id="186014" name="Rectangle 6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15" name="Group 671"/>
            <p:cNvGrpSpPr>
              <a:grpSpLocks/>
            </p:cNvGrpSpPr>
            <p:nvPr/>
          </p:nvGrpSpPr>
          <p:grpSpPr bwMode="auto">
            <a:xfrm>
              <a:off x="1632" y="1728"/>
              <a:ext cx="48" cy="48"/>
              <a:chOff x="1584" y="1776"/>
              <a:chExt cx="144" cy="144"/>
            </a:xfrm>
          </p:grpSpPr>
          <p:sp>
            <p:nvSpPr>
              <p:cNvPr id="186016" name="Oval 6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7" name="Oval 6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8" name="Oval 6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9" name="Oval 6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20" name="AutoShape 676"/>
              <p:cNvCxnSpPr>
                <a:cxnSpLocks noChangeShapeType="1"/>
                <a:stCxn id="186016" idx="6"/>
                <a:endCxn id="1860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21" name="AutoShape 677"/>
              <p:cNvCxnSpPr>
                <a:cxnSpLocks noChangeShapeType="1"/>
                <a:stCxn id="186016" idx="5"/>
                <a:endCxn id="1860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22" name="AutoShape 678"/>
              <p:cNvCxnSpPr>
                <a:cxnSpLocks noChangeShapeType="1"/>
                <a:stCxn id="186018" idx="6"/>
                <a:endCxn id="1860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23" name="Group 679"/>
          <p:cNvGrpSpPr>
            <a:grpSpLocks/>
          </p:cNvGrpSpPr>
          <p:nvPr/>
        </p:nvGrpSpPr>
        <p:grpSpPr bwMode="auto">
          <a:xfrm>
            <a:off x="5162550" y="3246413"/>
            <a:ext cx="152400" cy="152400"/>
            <a:chOff x="1608" y="1704"/>
            <a:chExt cx="96" cy="96"/>
          </a:xfrm>
        </p:grpSpPr>
        <p:sp>
          <p:nvSpPr>
            <p:cNvPr id="186024" name="Rectangle 6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25" name="Group 681"/>
            <p:cNvGrpSpPr>
              <a:grpSpLocks/>
            </p:cNvGrpSpPr>
            <p:nvPr/>
          </p:nvGrpSpPr>
          <p:grpSpPr bwMode="auto">
            <a:xfrm>
              <a:off x="1632" y="1728"/>
              <a:ext cx="48" cy="48"/>
              <a:chOff x="1584" y="1776"/>
              <a:chExt cx="144" cy="144"/>
            </a:xfrm>
          </p:grpSpPr>
          <p:sp>
            <p:nvSpPr>
              <p:cNvPr id="186026" name="Oval 6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7" name="Oval 6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8" name="Oval 6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9" name="Oval 6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30" name="AutoShape 686"/>
              <p:cNvCxnSpPr>
                <a:cxnSpLocks noChangeShapeType="1"/>
                <a:stCxn id="186026" idx="6"/>
                <a:endCxn id="18602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31" name="AutoShape 687"/>
              <p:cNvCxnSpPr>
                <a:cxnSpLocks noChangeShapeType="1"/>
                <a:stCxn id="186026" idx="5"/>
                <a:endCxn id="18602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32" name="AutoShape 688"/>
              <p:cNvCxnSpPr>
                <a:cxnSpLocks noChangeShapeType="1"/>
                <a:stCxn id="186028" idx="6"/>
                <a:endCxn id="18602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33" name="Group 689"/>
          <p:cNvGrpSpPr>
            <a:grpSpLocks/>
          </p:cNvGrpSpPr>
          <p:nvPr/>
        </p:nvGrpSpPr>
        <p:grpSpPr bwMode="auto">
          <a:xfrm>
            <a:off x="4705350" y="3398813"/>
            <a:ext cx="152400" cy="152400"/>
            <a:chOff x="1608" y="1704"/>
            <a:chExt cx="96" cy="96"/>
          </a:xfrm>
        </p:grpSpPr>
        <p:sp>
          <p:nvSpPr>
            <p:cNvPr id="186034"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35" name="Group 691"/>
            <p:cNvGrpSpPr>
              <a:grpSpLocks/>
            </p:cNvGrpSpPr>
            <p:nvPr/>
          </p:nvGrpSpPr>
          <p:grpSpPr bwMode="auto">
            <a:xfrm>
              <a:off x="1632" y="1728"/>
              <a:ext cx="48" cy="48"/>
              <a:chOff x="1584" y="1776"/>
              <a:chExt cx="144" cy="144"/>
            </a:xfrm>
          </p:grpSpPr>
          <p:sp>
            <p:nvSpPr>
              <p:cNvPr id="186036"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7"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8"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9"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40" name="AutoShape 696"/>
              <p:cNvCxnSpPr>
                <a:cxnSpLocks noChangeShapeType="1"/>
                <a:stCxn id="186036" idx="6"/>
                <a:endCxn id="18603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41" name="AutoShape 697"/>
              <p:cNvCxnSpPr>
                <a:cxnSpLocks noChangeShapeType="1"/>
                <a:stCxn id="186036" idx="5"/>
                <a:endCxn id="18603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42" name="AutoShape 698"/>
              <p:cNvCxnSpPr>
                <a:cxnSpLocks noChangeShapeType="1"/>
                <a:stCxn id="186038" idx="6"/>
                <a:endCxn id="18603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43" name="Group 699"/>
          <p:cNvGrpSpPr>
            <a:grpSpLocks/>
          </p:cNvGrpSpPr>
          <p:nvPr/>
        </p:nvGrpSpPr>
        <p:grpSpPr bwMode="auto">
          <a:xfrm>
            <a:off x="4857750" y="3398813"/>
            <a:ext cx="152400" cy="152400"/>
            <a:chOff x="1608" y="1704"/>
            <a:chExt cx="96" cy="96"/>
          </a:xfrm>
        </p:grpSpPr>
        <p:sp>
          <p:nvSpPr>
            <p:cNvPr id="186044"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45" name="Group 701"/>
            <p:cNvGrpSpPr>
              <a:grpSpLocks/>
            </p:cNvGrpSpPr>
            <p:nvPr/>
          </p:nvGrpSpPr>
          <p:grpSpPr bwMode="auto">
            <a:xfrm>
              <a:off x="1632" y="1728"/>
              <a:ext cx="48" cy="48"/>
              <a:chOff x="1584" y="1776"/>
              <a:chExt cx="144" cy="144"/>
            </a:xfrm>
          </p:grpSpPr>
          <p:sp>
            <p:nvSpPr>
              <p:cNvPr id="186046"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7"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8"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9"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50" name="AutoShape 706"/>
              <p:cNvCxnSpPr>
                <a:cxnSpLocks noChangeShapeType="1"/>
                <a:stCxn id="186046" idx="6"/>
                <a:endCxn id="1860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51" name="AutoShape 707"/>
              <p:cNvCxnSpPr>
                <a:cxnSpLocks noChangeShapeType="1"/>
                <a:stCxn id="186046" idx="5"/>
                <a:endCxn id="1860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52" name="AutoShape 708"/>
              <p:cNvCxnSpPr>
                <a:cxnSpLocks noChangeShapeType="1"/>
                <a:stCxn id="186048" idx="6"/>
                <a:endCxn id="18604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53" name="Group 709"/>
          <p:cNvGrpSpPr>
            <a:grpSpLocks/>
          </p:cNvGrpSpPr>
          <p:nvPr/>
        </p:nvGrpSpPr>
        <p:grpSpPr bwMode="auto">
          <a:xfrm>
            <a:off x="5010150" y="3398813"/>
            <a:ext cx="152400" cy="152400"/>
            <a:chOff x="1608" y="1704"/>
            <a:chExt cx="96" cy="96"/>
          </a:xfrm>
        </p:grpSpPr>
        <p:sp>
          <p:nvSpPr>
            <p:cNvPr id="186054" name="Rectangle 7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55" name="Group 711"/>
            <p:cNvGrpSpPr>
              <a:grpSpLocks/>
            </p:cNvGrpSpPr>
            <p:nvPr/>
          </p:nvGrpSpPr>
          <p:grpSpPr bwMode="auto">
            <a:xfrm>
              <a:off x="1632" y="1728"/>
              <a:ext cx="48" cy="48"/>
              <a:chOff x="1584" y="1776"/>
              <a:chExt cx="144" cy="144"/>
            </a:xfrm>
          </p:grpSpPr>
          <p:sp>
            <p:nvSpPr>
              <p:cNvPr id="186056" name="Oval 7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7" name="Oval 7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8" name="Oval 7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9" name="Oval 7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60" name="AutoShape 716"/>
              <p:cNvCxnSpPr>
                <a:cxnSpLocks noChangeShapeType="1"/>
                <a:stCxn id="186056" idx="6"/>
                <a:endCxn id="18605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61" name="AutoShape 717"/>
              <p:cNvCxnSpPr>
                <a:cxnSpLocks noChangeShapeType="1"/>
                <a:stCxn id="186056" idx="5"/>
                <a:endCxn id="18605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62" name="AutoShape 718"/>
              <p:cNvCxnSpPr>
                <a:cxnSpLocks noChangeShapeType="1"/>
                <a:stCxn id="186058" idx="6"/>
                <a:endCxn id="18605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63" name="Group 719"/>
          <p:cNvGrpSpPr>
            <a:grpSpLocks/>
          </p:cNvGrpSpPr>
          <p:nvPr/>
        </p:nvGrpSpPr>
        <p:grpSpPr bwMode="auto">
          <a:xfrm>
            <a:off x="5162550" y="3398813"/>
            <a:ext cx="152400" cy="152400"/>
            <a:chOff x="1608" y="1704"/>
            <a:chExt cx="96" cy="96"/>
          </a:xfrm>
        </p:grpSpPr>
        <p:sp>
          <p:nvSpPr>
            <p:cNvPr id="186064" name="Rectangle 7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65" name="Group 721"/>
            <p:cNvGrpSpPr>
              <a:grpSpLocks/>
            </p:cNvGrpSpPr>
            <p:nvPr/>
          </p:nvGrpSpPr>
          <p:grpSpPr bwMode="auto">
            <a:xfrm>
              <a:off x="1632" y="1728"/>
              <a:ext cx="48" cy="48"/>
              <a:chOff x="1584" y="1776"/>
              <a:chExt cx="144" cy="144"/>
            </a:xfrm>
          </p:grpSpPr>
          <p:sp>
            <p:nvSpPr>
              <p:cNvPr id="186066" name="Oval 7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7" name="Oval 7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8" name="Oval 7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9" name="Oval 7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70" name="AutoShape 726"/>
              <p:cNvCxnSpPr>
                <a:cxnSpLocks noChangeShapeType="1"/>
                <a:stCxn id="186066" idx="6"/>
                <a:endCxn id="18606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71" name="AutoShape 727"/>
              <p:cNvCxnSpPr>
                <a:cxnSpLocks noChangeShapeType="1"/>
                <a:stCxn id="186066" idx="5"/>
                <a:endCxn id="18606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72" name="AutoShape 728"/>
              <p:cNvCxnSpPr>
                <a:cxnSpLocks noChangeShapeType="1"/>
                <a:stCxn id="186068" idx="6"/>
                <a:endCxn id="18606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73" name="Group 729"/>
          <p:cNvGrpSpPr>
            <a:grpSpLocks/>
          </p:cNvGrpSpPr>
          <p:nvPr/>
        </p:nvGrpSpPr>
        <p:grpSpPr bwMode="auto">
          <a:xfrm>
            <a:off x="4705350" y="3551213"/>
            <a:ext cx="152400" cy="152400"/>
            <a:chOff x="1608" y="1704"/>
            <a:chExt cx="96" cy="96"/>
          </a:xfrm>
        </p:grpSpPr>
        <p:sp>
          <p:nvSpPr>
            <p:cNvPr id="186074"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75" name="Group 731"/>
            <p:cNvGrpSpPr>
              <a:grpSpLocks/>
            </p:cNvGrpSpPr>
            <p:nvPr/>
          </p:nvGrpSpPr>
          <p:grpSpPr bwMode="auto">
            <a:xfrm>
              <a:off x="1632" y="1728"/>
              <a:ext cx="48" cy="48"/>
              <a:chOff x="1584" y="1776"/>
              <a:chExt cx="144" cy="144"/>
            </a:xfrm>
          </p:grpSpPr>
          <p:sp>
            <p:nvSpPr>
              <p:cNvPr id="186076"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7"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8"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9"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80" name="AutoShape 736"/>
              <p:cNvCxnSpPr>
                <a:cxnSpLocks noChangeShapeType="1"/>
                <a:stCxn id="186076" idx="6"/>
                <a:endCxn id="18607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81" name="AutoShape 737"/>
              <p:cNvCxnSpPr>
                <a:cxnSpLocks noChangeShapeType="1"/>
                <a:stCxn id="186076" idx="5"/>
                <a:endCxn id="18607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82" name="AutoShape 738"/>
              <p:cNvCxnSpPr>
                <a:cxnSpLocks noChangeShapeType="1"/>
                <a:stCxn id="186078" idx="6"/>
                <a:endCxn id="18607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83" name="Group 739"/>
          <p:cNvGrpSpPr>
            <a:grpSpLocks/>
          </p:cNvGrpSpPr>
          <p:nvPr/>
        </p:nvGrpSpPr>
        <p:grpSpPr bwMode="auto">
          <a:xfrm>
            <a:off x="4857750" y="3551213"/>
            <a:ext cx="152400" cy="152400"/>
            <a:chOff x="1608" y="1704"/>
            <a:chExt cx="96" cy="96"/>
          </a:xfrm>
        </p:grpSpPr>
        <p:sp>
          <p:nvSpPr>
            <p:cNvPr id="186084"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85" name="Group 741"/>
            <p:cNvGrpSpPr>
              <a:grpSpLocks/>
            </p:cNvGrpSpPr>
            <p:nvPr/>
          </p:nvGrpSpPr>
          <p:grpSpPr bwMode="auto">
            <a:xfrm>
              <a:off x="1632" y="1728"/>
              <a:ext cx="48" cy="48"/>
              <a:chOff x="1584" y="1776"/>
              <a:chExt cx="144" cy="144"/>
            </a:xfrm>
          </p:grpSpPr>
          <p:sp>
            <p:nvSpPr>
              <p:cNvPr id="186086"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7"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8"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9"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90" name="AutoShape 746"/>
              <p:cNvCxnSpPr>
                <a:cxnSpLocks noChangeShapeType="1"/>
                <a:stCxn id="186086" idx="6"/>
                <a:endCxn id="18608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91" name="AutoShape 747"/>
              <p:cNvCxnSpPr>
                <a:cxnSpLocks noChangeShapeType="1"/>
                <a:stCxn id="186086" idx="5"/>
                <a:endCxn id="18608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92" name="AutoShape 748"/>
              <p:cNvCxnSpPr>
                <a:cxnSpLocks noChangeShapeType="1"/>
                <a:stCxn id="186088" idx="6"/>
                <a:endCxn id="18608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93" name="Group 749"/>
          <p:cNvGrpSpPr>
            <a:grpSpLocks/>
          </p:cNvGrpSpPr>
          <p:nvPr/>
        </p:nvGrpSpPr>
        <p:grpSpPr bwMode="auto">
          <a:xfrm>
            <a:off x="5010150" y="3551213"/>
            <a:ext cx="152400" cy="152400"/>
            <a:chOff x="1608" y="1704"/>
            <a:chExt cx="96" cy="96"/>
          </a:xfrm>
        </p:grpSpPr>
        <p:sp>
          <p:nvSpPr>
            <p:cNvPr id="186094" name="Rectangle 7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95" name="Group 751"/>
            <p:cNvGrpSpPr>
              <a:grpSpLocks/>
            </p:cNvGrpSpPr>
            <p:nvPr/>
          </p:nvGrpSpPr>
          <p:grpSpPr bwMode="auto">
            <a:xfrm>
              <a:off x="1632" y="1728"/>
              <a:ext cx="48" cy="48"/>
              <a:chOff x="1584" y="1776"/>
              <a:chExt cx="144" cy="144"/>
            </a:xfrm>
          </p:grpSpPr>
          <p:sp>
            <p:nvSpPr>
              <p:cNvPr id="186096" name="Oval 7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7" name="Oval 7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8" name="Oval 7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9" name="Oval 7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00" name="AutoShape 756"/>
              <p:cNvCxnSpPr>
                <a:cxnSpLocks noChangeShapeType="1"/>
                <a:stCxn id="186096" idx="6"/>
                <a:endCxn id="18609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01" name="AutoShape 757"/>
              <p:cNvCxnSpPr>
                <a:cxnSpLocks noChangeShapeType="1"/>
                <a:stCxn id="186096" idx="5"/>
                <a:endCxn id="18609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02" name="AutoShape 758"/>
              <p:cNvCxnSpPr>
                <a:cxnSpLocks noChangeShapeType="1"/>
                <a:stCxn id="186098" idx="6"/>
                <a:endCxn id="18609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03" name="Group 759"/>
          <p:cNvGrpSpPr>
            <a:grpSpLocks/>
          </p:cNvGrpSpPr>
          <p:nvPr/>
        </p:nvGrpSpPr>
        <p:grpSpPr bwMode="auto">
          <a:xfrm>
            <a:off x="5162550" y="3551213"/>
            <a:ext cx="152400" cy="152400"/>
            <a:chOff x="1608" y="1704"/>
            <a:chExt cx="96" cy="96"/>
          </a:xfrm>
        </p:grpSpPr>
        <p:sp>
          <p:nvSpPr>
            <p:cNvPr id="186104" name="Rectangle 7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05" name="Group 761"/>
            <p:cNvGrpSpPr>
              <a:grpSpLocks/>
            </p:cNvGrpSpPr>
            <p:nvPr/>
          </p:nvGrpSpPr>
          <p:grpSpPr bwMode="auto">
            <a:xfrm>
              <a:off x="1632" y="1728"/>
              <a:ext cx="48" cy="48"/>
              <a:chOff x="1584" y="1776"/>
              <a:chExt cx="144" cy="144"/>
            </a:xfrm>
          </p:grpSpPr>
          <p:sp>
            <p:nvSpPr>
              <p:cNvPr id="186106" name="Oval 7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7" name="Oval 7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8" name="Oval 7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9" name="Oval 7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10" name="AutoShape 766"/>
              <p:cNvCxnSpPr>
                <a:cxnSpLocks noChangeShapeType="1"/>
                <a:stCxn id="186106" idx="6"/>
                <a:endCxn id="18610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11" name="AutoShape 767"/>
              <p:cNvCxnSpPr>
                <a:cxnSpLocks noChangeShapeType="1"/>
                <a:stCxn id="186106" idx="5"/>
                <a:endCxn id="18610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12" name="AutoShape 768"/>
              <p:cNvCxnSpPr>
                <a:cxnSpLocks noChangeShapeType="1"/>
                <a:stCxn id="186108" idx="6"/>
                <a:endCxn id="18610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13" name="Group 769"/>
          <p:cNvGrpSpPr>
            <a:grpSpLocks/>
          </p:cNvGrpSpPr>
          <p:nvPr/>
        </p:nvGrpSpPr>
        <p:grpSpPr bwMode="auto">
          <a:xfrm>
            <a:off x="4705350" y="3703613"/>
            <a:ext cx="152400" cy="152400"/>
            <a:chOff x="1608" y="1704"/>
            <a:chExt cx="96" cy="96"/>
          </a:xfrm>
        </p:grpSpPr>
        <p:sp>
          <p:nvSpPr>
            <p:cNvPr id="186114"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15" name="Group 771"/>
            <p:cNvGrpSpPr>
              <a:grpSpLocks/>
            </p:cNvGrpSpPr>
            <p:nvPr/>
          </p:nvGrpSpPr>
          <p:grpSpPr bwMode="auto">
            <a:xfrm>
              <a:off x="1632" y="1728"/>
              <a:ext cx="48" cy="48"/>
              <a:chOff x="1584" y="1776"/>
              <a:chExt cx="144" cy="144"/>
            </a:xfrm>
          </p:grpSpPr>
          <p:sp>
            <p:nvSpPr>
              <p:cNvPr id="186116"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7"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8"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9"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20" name="AutoShape 776"/>
              <p:cNvCxnSpPr>
                <a:cxnSpLocks noChangeShapeType="1"/>
                <a:stCxn id="186116" idx="6"/>
                <a:endCxn id="1861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21" name="AutoShape 777"/>
              <p:cNvCxnSpPr>
                <a:cxnSpLocks noChangeShapeType="1"/>
                <a:stCxn id="186116" idx="5"/>
                <a:endCxn id="1861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22" name="AutoShape 778"/>
              <p:cNvCxnSpPr>
                <a:cxnSpLocks noChangeShapeType="1"/>
                <a:stCxn id="186118" idx="6"/>
                <a:endCxn id="1861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23" name="Group 779"/>
          <p:cNvGrpSpPr>
            <a:grpSpLocks/>
          </p:cNvGrpSpPr>
          <p:nvPr/>
        </p:nvGrpSpPr>
        <p:grpSpPr bwMode="auto">
          <a:xfrm>
            <a:off x="4857750" y="3703613"/>
            <a:ext cx="152400" cy="152400"/>
            <a:chOff x="1608" y="1704"/>
            <a:chExt cx="96" cy="96"/>
          </a:xfrm>
        </p:grpSpPr>
        <p:sp>
          <p:nvSpPr>
            <p:cNvPr id="186124"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25" name="Group 781"/>
            <p:cNvGrpSpPr>
              <a:grpSpLocks/>
            </p:cNvGrpSpPr>
            <p:nvPr/>
          </p:nvGrpSpPr>
          <p:grpSpPr bwMode="auto">
            <a:xfrm>
              <a:off x="1632" y="1728"/>
              <a:ext cx="48" cy="48"/>
              <a:chOff x="1584" y="1776"/>
              <a:chExt cx="144" cy="144"/>
            </a:xfrm>
          </p:grpSpPr>
          <p:sp>
            <p:nvSpPr>
              <p:cNvPr id="186126"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7"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8"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9"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30" name="AutoShape 786"/>
              <p:cNvCxnSpPr>
                <a:cxnSpLocks noChangeShapeType="1"/>
                <a:stCxn id="186126" idx="6"/>
                <a:endCxn id="18612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31" name="AutoShape 787"/>
              <p:cNvCxnSpPr>
                <a:cxnSpLocks noChangeShapeType="1"/>
                <a:stCxn id="186126" idx="5"/>
                <a:endCxn id="18612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32" name="AutoShape 788"/>
              <p:cNvCxnSpPr>
                <a:cxnSpLocks noChangeShapeType="1"/>
                <a:stCxn id="186128" idx="6"/>
                <a:endCxn id="18612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33" name="Group 789"/>
          <p:cNvGrpSpPr>
            <a:grpSpLocks/>
          </p:cNvGrpSpPr>
          <p:nvPr/>
        </p:nvGrpSpPr>
        <p:grpSpPr bwMode="auto">
          <a:xfrm>
            <a:off x="5010150" y="3703613"/>
            <a:ext cx="152400" cy="152400"/>
            <a:chOff x="1608" y="1704"/>
            <a:chExt cx="96" cy="96"/>
          </a:xfrm>
        </p:grpSpPr>
        <p:sp>
          <p:nvSpPr>
            <p:cNvPr id="186134" name="Rectangle 7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35" name="Group 791"/>
            <p:cNvGrpSpPr>
              <a:grpSpLocks/>
            </p:cNvGrpSpPr>
            <p:nvPr/>
          </p:nvGrpSpPr>
          <p:grpSpPr bwMode="auto">
            <a:xfrm>
              <a:off x="1632" y="1728"/>
              <a:ext cx="48" cy="48"/>
              <a:chOff x="1584" y="1776"/>
              <a:chExt cx="144" cy="144"/>
            </a:xfrm>
          </p:grpSpPr>
          <p:sp>
            <p:nvSpPr>
              <p:cNvPr id="186136" name="Oval 7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7" name="Oval 7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8" name="Oval 7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9" name="Oval 7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40" name="AutoShape 796"/>
              <p:cNvCxnSpPr>
                <a:cxnSpLocks noChangeShapeType="1"/>
                <a:stCxn id="186136" idx="6"/>
                <a:endCxn id="18613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41" name="AutoShape 797"/>
              <p:cNvCxnSpPr>
                <a:cxnSpLocks noChangeShapeType="1"/>
                <a:stCxn id="186136" idx="5"/>
                <a:endCxn id="18613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42" name="AutoShape 798"/>
              <p:cNvCxnSpPr>
                <a:cxnSpLocks noChangeShapeType="1"/>
                <a:stCxn id="186138" idx="6"/>
                <a:endCxn id="18613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43" name="Group 799"/>
          <p:cNvGrpSpPr>
            <a:grpSpLocks/>
          </p:cNvGrpSpPr>
          <p:nvPr/>
        </p:nvGrpSpPr>
        <p:grpSpPr bwMode="auto">
          <a:xfrm>
            <a:off x="5162550" y="3703613"/>
            <a:ext cx="152400" cy="152400"/>
            <a:chOff x="1608" y="1704"/>
            <a:chExt cx="96" cy="96"/>
          </a:xfrm>
        </p:grpSpPr>
        <p:sp>
          <p:nvSpPr>
            <p:cNvPr id="186144" name="Rectangle 8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45" name="Group 801"/>
            <p:cNvGrpSpPr>
              <a:grpSpLocks/>
            </p:cNvGrpSpPr>
            <p:nvPr/>
          </p:nvGrpSpPr>
          <p:grpSpPr bwMode="auto">
            <a:xfrm>
              <a:off x="1632" y="1728"/>
              <a:ext cx="48" cy="48"/>
              <a:chOff x="1584" y="1776"/>
              <a:chExt cx="144" cy="144"/>
            </a:xfrm>
          </p:grpSpPr>
          <p:sp>
            <p:nvSpPr>
              <p:cNvPr id="186146" name="Oval 8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7" name="Oval 8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8" name="Oval 8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9" name="Oval 8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50" name="AutoShape 806"/>
              <p:cNvCxnSpPr>
                <a:cxnSpLocks noChangeShapeType="1"/>
                <a:stCxn id="186146" idx="6"/>
                <a:endCxn id="1861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51" name="AutoShape 807"/>
              <p:cNvCxnSpPr>
                <a:cxnSpLocks noChangeShapeType="1"/>
                <a:stCxn id="186146" idx="5"/>
                <a:endCxn id="1861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52" name="AutoShape 808"/>
              <p:cNvCxnSpPr>
                <a:cxnSpLocks noChangeShapeType="1"/>
                <a:stCxn id="186148" idx="6"/>
                <a:endCxn id="186149"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153" name="Oval 809"/>
          <p:cNvSpPr>
            <a:spLocks noChangeArrowheads="1"/>
          </p:cNvSpPr>
          <p:nvPr/>
        </p:nvSpPr>
        <p:spPr bwMode="auto">
          <a:xfrm>
            <a:off x="4972050" y="38941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54" name="Oval 810"/>
          <p:cNvSpPr>
            <a:spLocks noChangeArrowheads="1"/>
          </p:cNvSpPr>
          <p:nvPr/>
        </p:nvSpPr>
        <p:spPr bwMode="auto">
          <a:xfrm>
            <a:off x="4972050" y="40465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55" name="Group 811"/>
          <p:cNvGrpSpPr>
            <a:grpSpLocks/>
          </p:cNvGrpSpPr>
          <p:nvPr/>
        </p:nvGrpSpPr>
        <p:grpSpPr bwMode="auto">
          <a:xfrm>
            <a:off x="4705350" y="4160813"/>
            <a:ext cx="152400" cy="152400"/>
            <a:chOff x="1608" y="1704"/>
            <a:chExt cx="96" cy="96"/>
          </a:xfrm>
        </p:grpSpPr>
        <p:sp>
          <p:nvSpPr>
            <p:cNvPr id="186156" name="Rectangle 81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57" name="Group 813"/>
            <p:cNvGrpSpPr>
              <a:grpSpLocks/>
            </p:cNvGrpSpPr>
            <p:nvPr/>
          </p:nvGrpSpPr>
          <p:grpSpPr bwMode="auto">
            <a:xfrm>
              <a:off x="1632" y="1728"/>
              <a:ext cx="48" cy="48"/>
              <a:chOff x="1584" y="1776"/>
              <a:chExt cx="144" cy="144"/>
            </a:xfrm>
          </p:grpSpPr>
          <p:sp>
            <p:nvSpPr>
              <p:cNvPr id="186158" name="Oval 81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59" name="Oval 81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0" name="Oval 81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1" name="Oval 81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62" name="AutoShape 818"/>
              <p:cNvCxnSpPr>
                <a:cxnSpLocks noChangeShapeType="1"/>
                <a:stCxn id="186158" idx="6"/>
                <a:endCxn id="18615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63" name="AutoShape 819"/>
              <p:cNvCxnSpPr>
                <a:cxnSpLocks noChangeShapeType="1"/>
                <a:stCxn id="186158" idx="5"/>
                <a:endCxn id="18616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64" name="AutoShape 820"/>
              <p:cNvCxnSpPr>
                <a:cxnSpLocks noChangeShapeType="1"/>
                <a:stCxn id="186160" idx="6"/>
                <a:endCxn id="18616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65" name="Group 821"/>
          <p:cNvGrpSpPr>
            <a:grpSpLocks/>
          </p:cNvGrpSpPr>
          <p:nvPr/>
        </p:nvGrpSpPr>
        <p:grpSpPr bwMode="auto">
          <a:xfrm>
            <a:off x="4857750" y="4160813"/>
            <a:ext cx="152400" cy="152400"/>
            <a:chOff x="1608" y="1704"/>
            <a:chExt cx="96" cy="96"/>
          </a:xfrm>
        </p:grpSpPr>
        <p:sp>
          <p:nvSpPr>
            <p:cNvPr id="186166" name="Rectangle 82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67" name="Group 823"/>
            <p:cNvGrpSpPr>
              <a:grpSpLocks/>
            </p:cNvGrpSpPr>
            <p:nvPr/>
          </p:nvGrpSpPr>
          <p:grpSpPr bwMode="auto">
            <a:xfrm>
              <a:off x="1632" y="1728"/>
              <a:ext cx="48" cy="48"/>
              <a:chOff x="1584" y="1776"/>
              <a:chExt cx="144" cy="144"/>
            </a:xfrm>
          </p:grpSpPr>
          <p:sp>
            <p:nvSpPr>
              <p:cNvPr id="186168" name="Oval 82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9" name="Oval 82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0" name="Oval 82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1" name="Oval 82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72" name="AutoShape 828"/>
              <p:cNvCxnSpPr>
                <a:cxnSpLocks noChangeShapeType="1"/>
                <a:stCxn id="186168" idx="6"/>
                <a:endCxn id="18616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73" name="AutoShape 829"/>
              <p:cNvCxnSpPr>
                <a:cxnSpLocks noChangeShapeType="1"/>
                <a:stCxn id="186168" idx="5"/>
                <a:endCxn id="18617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74" name="AutoShape 830"/>
              <p:cNvCxnSpPr>
                <a:cxnSpLocks noChangeShapeType="1"/>
                <a:stCxn id="186170" idx="6"/>
                <a:endCxn id="18617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75" name="Group 831"/>
          <p:cNvGrpSpPr>
            <a:grpSpLocks/>
          </p:cNvGrpSpPr>
          <p:nvPr/>
        </p:nvGrpSpPr>
        <p:grpSpPr bwMode="auto">
          <a:xfrm>
            <a:off x="5010150" y="4160813"/>
            <a:ext cx="152400" cy="152400"/>
            <a:chOff x="1608" y="1704"/>
            <a:chExt cx="96" cy="96"/>
          </a:xfrm>
        </p:grpSpPr>
        <p:sp>
          <p:nvSpPr>
            <p:cNvPr id="186176" name="Rectangle 83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77" name="Group 833"/>
            <p:cNvGrpSpPr>
              <a:grpSpLocks/>
            </p:cNvGrpSpPr>
            <p:nvPr/>
          </p:nvGrpSpPr>
          <p:grpSpPr bwMode="auto">
            <a:xfrm>
              <a:off x="1632" y="1728"/>
              <a:ext cx="48" cy="48"/>
              <a:chOff x="1584" y="1776"/>
              <a:chExt cx="144" cy="144"/>
            </a:xfrm>
          </p:grpSpPr>
          <p:sp>
            <p:nvSpPr>
              <p:cNvPr id="186178" name="Oval 83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9" name="Oval 83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0" name="Oval 83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1" name="Oval 83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82" name="AutoShape 838"/>
              <p:cNvCxnSpPr>
                <a:cxnSpLocks noChangeShapeType="1"/>
                <a:stCxn id="186178" idx="6"/>
                <a:endCxn id="18617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83" name="AutoShape 839"/>
              <p:cNvCxnSpPr>
                <a:cxnSpLocks noChangeShapeType="1"/>
                <a:stCxn id="186178" idx="5"/>
                <a:endCxn id="18618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84" name="AutoShape 840"/>
              <p:cNvCxnSpPr>
                <a:cxnSpLocks noChangeShapeType="1"/>
                <a:stCxn id="186180" idx="6"/>
                <a:endCxn id="18618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85" name="Group 841"/>
          <p:cNvGrpSpPr>
            <a:grpSpLocks/>
          </p:cNvGrpSpPr>
          <p:nvPr/>
        </p:nvGrpSpPr>
        <p:grpSpPr bwMode="auto">
          <a:xfrm>
            <a:off x="5162550" y="4160813"/>
            <a:ext cx="152400" cy="152400"/>
            <a:chOff x="1608" y="1704"/>
            <a:chExt cx="96" cy="96"/>
          </a:xfrm>
        </p:grpSpPr>
        <p:sp>
          <p:nvSpPr>
            <p:cNvPr id="186186" name="Rectangle 84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87" name="Group 843"/>
            <p:cNvGrpSpPr>
              <a:grpSpLocks/>
            </p:cNvGrpSpPr>
            <p:nvPr/>
          </p:nvGrpSpPr>
          <p:grpSpPr bwMode="auto">
            <a:xfrm>
              <a:off x="1632" y="1728"/>
              <a:ext cx="48" cy="48"/>
              <a:chOff x="1584" y="1776"/>
              <a:chExt cx="144" cy="144"/>
            </a:xfrm>
          </p:grpSpPr>
          <p:sp>
            <p:nvSpPr>
              <p:cNvPr id="186188" name="Oval 84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9" name="Oval 84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0" name="Oval 84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1" name="Oval 84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92" name="AutoShape 848"/>
              <p:cNvCxnSpPr>
                <a:cxnSpLocks noChangeShapeType="1"/>
                <a:stCxn id="186188" idx="6"/>
                <a:endCxn id="18618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93" name="AutoShape 849"/>
              <p:cNvCxnSpPr>
                <a:cxnSpLocks noChangeShapeType="1"/>
                <a:stCxn id="186188" idx="5"/>
                <a:endCxn id="18619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94" name="AutoShape 850"/>
              <p:cNvCxnSpPr>
                <a:cxnSpLocks noChangeShapeType="1"/>
                <a:stCxn id="186190" idx="6"/>
                <a:endCxn id="18619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95" name="Group 851"/>
          <p:cNvGrpSpPr>
            <a:grpSpLocks/>
          </p:cNvGrpSpPr>
          <p:nvPr/>
        </p:nvGrpSpPr>
        <p:grpSpPr bwMode="auto">
          <a:xfrm>
            <a:off x="4705350" y="4313213"/>
            <a:ext cx="152400" cy="152400"/>
            <a:chOff x="1608" y="1704"/>
            <a:chExt cx="96" cy="96"/>
          </a:xfrm>
        </p:grpSpPr>
        <p:sp>
          <p:nvSpPr>
            <p:cNvPr id="186196" name="Rectangle 85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97" name="Group 853"/>
            <p:cNvGrpSpPr>
              <a:grpSpLocks/>
            </p:cNvGrpSpPr>
            <p:nvPr/>
          </p:nvGrpSpPr>
          <p:grpSpPr bwMode="auto">
            <a:xfrm>
              <a:off x="1632" y="1728"/>
              <a:ext cx="48" cy="48"/>
              <a:chOff x="1584" y="1776"/>
              <a:chExt cx="144" cy="144"/>
            </a:xfrm>
          </p:grpSpPr>
          <p:sp>
            <p:nvSpPr>
              <p:cNvPr id="186198" name="Oval 85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9" name="Oval 85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0" name="Oval 85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1" name="Oval 85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02" name="AutoShape 858"/>
              <p:cNvCxnSpPr>
                <a:cxnSpLocks noChangeShapeType="1"/>
                <a:stCxn id="186198" idx="6"/>
                <a:endCxn id="18619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03" name="AutoShape 859"/>
              <p:cNvCxnSpPr>
                <a:cxnSpLocks noChangeShapeType="1"/>
                <a:stCxn id="186198" idx="5"/>
                <a:endCxn id="18620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04" name="AutoShape 860"/>
              <p:cNvCxnSpPr>
                <a:cxnSpLocks noChangeShapeType="1"/>
                <a:stCxn id="186200" idx="6"/>
                <a:endCxn id="18620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05" name="Group 861"/>
          <p:cNvGrpSpPr>
            <a:grpSpLocks/>
          </p:cNvGrpSpPr>
          <p:nvPr/>
        </p:nvGrpSpPr>
        <p:grpSpPr bwMode="auto">
          <a:xfrm>
            <a:off x="4857750" y="4313213"/>
            <a:ext cx="152400" cy="152400"/>
            <a:chOff x="1608" y="1704"/>
            <a:chExt cx="96" cy="96"/>
          </a:xfrm>
        </p:grpSpPr>
        <p:sp>
          <p:nvSpPr>
            <p:cNvPr id="186206" name="Rectangle 86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07" name="Group 863"/>
            <p:cNvGrpSpPr>
              <a:grpSpLocks/>
            </p:cNvGrpSpPr>
            <p:nvPr/>
          </p:nvGrpSpPr>
          <p:grpSpPr bwMode="auto">
            <a:xfrm>
              <a:off x="1632" y="1728"/>
              <a:ext cx="48" cy="48"/>
              <a:chOff x="1584" y="1776"/>
              <a:chExt cx="144" cy="144"/>
            </a:xfrm>
          </p:grpSpPr>
          <p:sp>
            <p:nvSpPr>
              <p:cNvPr id="186208" name="Oval 86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9" name="Oval 86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0" name="Oval 86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1" name="Oval 86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12" name="AutoShape 868"/>
              <p:cNvCxnSpPr>
                <a:cxnSpLocks noChangeShapeType="1"/>
                <a:stCxn id="186208" idx="6"/>
                <a:endCxn id="18620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13" name="AutoShape 869"/>
              <p:cNvCxnSpPr>
                <a:cxnSpLocks noChangeShapeType="1"/>
                <a:stCxn id="186208" idx="5"/>
                <a:endCxn id="18621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14" name="AutoShape 870"/>
              <p:cNvCxnSpPr>
                <a:cxnSpLocks noChangeShapeType="1"/>
                <a:stCxn id="186210" idx="6"/>
                <a:endCxn id="18621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15" name="Group 871"/>
          <p:cNvGrpSpPr>
            <a:grpSpLocks/>
          </p:cNvGrpSpPr>
          <p:nvPr/>
        </p:nvGrpSpPr>
        <p:grpSpPr bwMode="auto">
          <a:xfrm>
            <a:off x="5010150" y="4313213"/>
            <a:ext cx="152400" cy="152400"/>
            <a:chOff x="1608" y="1704"/>
            <a:chExt cx="96" cy="96"/>
          </a:xfrm>
        </p:grpSpPr>
        <p:sp>
          <p:nvSpPr>
            <p:cNvPr id="186216" name="Rectangle 87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17" name="Group 873"/>
            <p:cNvGrpSpPr>
              <a:grpSpLocks/>
            </p:cNvGrpSpPr>
            <p:nvPr/>
          </p:nvGrpSpPr>
          <p:grpSpPr bwMode="auto">
            <a:xfrm>
              <a:off x="1632" y="1728"/>
              <a:ext cx="48" cy="48"/>
              <a:chOff x="1584" y="1776"/>
              <a:chExt cx="144" cy="144"/>
            </a:xfrm>
          </p:grpSpPr>
          <p:sp>
            <p:nvSpPr>
              <p:cNvPr id="186218" name="Oval 87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9" name="Oval 87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0" name="Oval 87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1" name="Oval 87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22" name="AutoShape 878"/>
              <p:cNvCxnSpPr>
                <a:cxnSpLocks noChangeShapeType="1"/>
                <a:stCxn id="186218" idx="6"/>
                <a:endCxn id="18621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23" name="AutoShape 879"/>
              <p:cNvCxnSpPr>
                <a:cxnSpLocks noChangeShapeType="1"/>
                <a:stCxn id="186218" idx="5"/>
                <a:endCxn id="18622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24" name="AutoShape 880"/>
              <p:cNvCxnSpPr>
                <a:cxnSpLocks noChangeShapeType="1"/>
                <a:stCxn id="186220" idx="6"/>
                <a:endCxn id="18622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25" name="Group 881"/>
          <p:cNvGrpSpPr>
            <a:grpSpLocks/>
          </p:cNvGrpSpPr>
          <p:nvPr/>
        </p:nvGrpSpPr>
        <p:grpSpPr bwMode="auto">
          <a:xfrm>
            <a:off x="5162550" y="4313213"/>
            <a:ext cx="152400" cy="152400"/>
            <a:chOff x="1608" y="1704"/>
            <a:chExt cx="96" cy="96"/>
          </a:xfrm>
        </p:grpSpPr>
        <p:sp>
          <p:nvSpPr>
            <p:cNvPr id="186226" name="Rectangle 88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27" name="Group 883"/>
            <p:cNvGrpSpPr>
              <a:grpSpLocks/>
            </p:cNvGrpSpPr>
            <p:nvPr/>
          </p:nvGrpSpPr>
          <p:grpSpPr bwMode="auto">
            <a:xfrm>
              <a:off x="1632" y="1728"/>
              <a:ext cx="48" cy="48"/>
              <a:chOff x="1584" y="1776"/>
              <a:chExt cx="144" cy="144"/>
            </a:xfrm>
          </p:grpSpPr>
          <p:sp>
            <p:nvSpPr>
              <p:cNvPr id="186228" name="Oval 88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9" name="Oval 88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30" name="Oval 88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31" name="Oval 88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32" name="AutoShape 888"/>
              <p:cNvCxnSpPr>
                <a:cxnSpLocks noChangeShapeType="1"/>
                <a:stCxn id="186228" idx="6"/>
                <a:endCxn id="18622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33" name="AutoShape 889"/>
              <p:cNvCxnSpPr>
                <a:cxnSpLocks noChangeShapeType="1"/>
                <a:stCxn id="186228" idx="5"/>
                <a:endCxn id="18623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34" name="AutoShape 890"/>
              <p:cNvCxnSpPr>
                <a:cxnSpLocks noChangeShapeType="1"/>
                <a:stCxn id="186230" idx="6"/>
                <a:endCxn id="186231"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235" name="Rectangle 891"/>
          <p:cNvSpPr>
            <a:spLocks noChangeArrowheads="1"/>
          </p:cNvSpPr>
          <p:nvPr/>
        </p:nvSpPr>
        <p:spPr bwMode="auto">
          <a:xfrm>
            <a:off x="363855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6236" name="AutoShape 892"/>
          <p:cNvCxnSpPr>
            <a:cxnSpLocks noChangeShapeType="1"/>
            <a:stCxn id="186235" idx="2"/>
            <a:endCxn id="185986" idx="1"/>
          </p:cNvCxnSpPr>
          <p:nvPr/>
        </p:nvCxnSpPr>
        <p:spPr bwMode="auto">
          <a:xfrm rot="16200000" flipH="1">
            <a:off x="4419600" y="1855763"/>
            <a:ext cx="114300" cy="609600"/>
          </a:xfrm>
          <a:prstGeom prst="bentConnector2">
            <a:avLst/>
          </a:prstGeom>
          <a:noFill/>
          <a:ln w="9525">
            <a:solidFill>
              <a:schemeClr val="tx1"/>
            </a:solidFill>
            <a:miter lim="800000"/>
            <a:headEnd/>
            <a:tailEnd type="triangle" w="med" len="med"/>
          </a:ln>
          <a:effectLst/>
        </p:spPr>
      </p:cxnSp>
      <p:cxnSp>
        <p:nvCxnSpPr>
          <p:cNvPr id="186237" name="AutoShape 893"/>
          <p:cNvCxnSpPr>
            <a:cxnSpLocks noChangeShapeType="1"/>
            <a:stCxn id="185986" idx="3"/>
            <a:endCxn id="186084" idx="3"/>
          </p:cNvCxnSpPr>
          <p:nvPr/>
        </p:nvCxnSpPr>
        <p:spPr bwMode="auto">
          <a:xfrm flipH="1">
            <a:off x="5010150" y="2217713"/>
            <a:ext cx="304800" cy="1409700"/>
          </a:xfrm>
          <a:prstGeom prst="curvedConnector3">
            <a:avLst>
              <a:gd name="adj1" fmla="val -75000"/>
            </a:avLst>
          </a:prstGeom>
          <a:noFill/>
          <a:ln w="19050">
            <a:solidFill>
              <a:srgbClr val="FF0000"/>
            </a:solidFill>
            <a:round/>
            <a:headEnd/>
            <a:tailEnd type="triangle" w="lg" len="med"/>
          </a:ln>
          <a:effectLst/>
        </p:spPr>
      </p:cxnSp>
      <p:sp>
        <p:nvSpPr>
          <p:cNvPr id="186238" name="Text Box 894"/>
          <p:cNvSpPr txBox="1">
            <a:spLocks noChangeArrowheads="1"/>
          </p:cNvSpPr>
          <p:nvPr/>
        </p:nvSpPr>
        <p:spPr bwMode="auto">
          <a:xfrm>
            <a:off x="4238625" y="4587850"/>
            <a:ext cx="1408113" cy="64135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Shared set of</a:t>
            </a:r>
          </a:p>
          <a:p>
            <a:pPr algn="ctr" fontAlgn="base">
              <a:spcBef>
                <a:spcPct val="0"/>
              </a:spcBef>
              <a:spcAft>
                <a:spcPct val="0"/>
              </a:spcAft>
            </a:pPr>
            <a:r>
              <a:rPr lang="en-US">
                <a:solidFill>
                  <a:srgbClr val="000000"/>
                </a:solidFill>
                <a:latin typeface="Gill Sans MT" pitchFamily="34" charset="0"/>
              </a:rPr>
              <a:t>patterns</a:t>
            </a:r>
          </a:p>
        </p:txBody>
      </p:sp>
      <p:sp>
        <p:nvSpPr>
          <p:cNvPr id="186239" name="Rectangle 895"/>
          <p:cNvSpPr>
            <a:spLocks noChangeArrowheads="1"/>
          </p:cNvSpPr>
          <p:nvPr/>
        </p:nvSpPr>
        <p:spPr bwMode="auto">
          <a:xfrm>
            <a:off x="7162800" y="2941613"/>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0" name="Rectangle 896"/>
          <p:cNvSpPr>
            <a:spLocks noChangeArrowheads="1"/>
          </p:cNvSpPr>
          <p:nvPr/>
        </p:nvSpPr>
        <p:spPr bwMode="auto">
          <a:xfrm>
            <a:off x="7239000" y="1874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41" name="Group 897"/>
          <p:cNvGrpSpPr>
            <a:grpSpLocks/>
          </p:cNvGrpSpPr>
          <p:nvPr/>
        </p:nvGrpSpPr>
        <p:grpSpPr bwMode="auto">
          <a:xfrm>
            <a:off x="7162800" y="2941613"/>
            <a:ext cx="152400" cy="152400"/>
            <a:chOff x="1608" y="1704"/>
            <a:chExt cx="96" cy="96"/>
          </a:xfrm>
        </p:grpSpPr>
        <p:sp>
          <p:nvSpPr>
            <p:cNvPr id="186242" name="Rectangle 8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43" name="Group 899"/>
            <p:cNvGrpSpPr>
              <a:grpSpLocks/>
            </p:cNvGrpSpPr>
            <p:nvPr/>
          </p:nvGrpSpPr>
          <p:grpSpPr bwMode="auto">
            <a:xfrm>
              <a:off x="1632" y="1728"/>
              <a:ext cx="48" cy="48"/>
              <a:chOff x="1584" y="1776"/>
              <a:chExt cx="144" cy="144"/>
            </a:xfrm>
          </p:grpSpPr>
          <p:sp>
            <p:nvSpPr>
              <p:cNvPr id="186244" name="Oval 9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5" name="Oval 9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6" name="Oval 9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7" name="Oval 9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48" name="AutoShape 904"/>
              <p:cNvCxnSpPr>
                <a:cxnSpLocks noChangeShapeType="1"/>
                <a:stCxn id="186244" idx="6"/>
                <a:endCxn id="1862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49" name="AutoShape 905"/>
              <p:cNvCxnSpPr>
                <a:cxnSpLocks noChangeShapeType="1"/>
                <a:stCxn id="186244" idx="5"/>
                <a:endCxn id="1862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50" name="AutoShape 906"/>
              <p:cNvCxnSpPr>
                <a:cxnSpLocks noChangeShapeType="1"/>
                <a:stCxn id="186246" idx="6"/>
                <a:endCxn id="18624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51" name="Group 907"/>
          <p:cNvGrpSpPr>
            <a:grpSpLocks/>
          </p:cNvGrpSpPr>
          <p:nvPr/>
        </p:nvGrpSpPr>
        <p:grpSpPr bwMode="auto">
          <a:xfrm>
            <a:off x="7315200" y="2941613"/>
            <a:ext cx="152400" cy="152400"/>
            <a:chOff x="1608" y="1704"/>
            <a:chExt cx="96" cy="96"/>
          </a:xfrm>
        </p:grpSpPr>
        <p:sp>
          <p:nvSpPr>
            <p:cNvPr id="186252" name="Rectangle 9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53" name="Group 909"/>
            <p:cNvGrpSpPr>
              <a:grpSpLocks/>
            </p:cNvGrpSpPr>
            <p:nvPr/>
          </p:nvGrpSpPr>
          <p:grpSpPr bwMode="auto">
            <a:xfrm>
              <a:off x="1632" y="1728"/>
              <a:ext cx="48" cy="48"/>
              <a:chOff x="1584" y="1776"/>
              <a:chExt cx="144" cy="144"/>
            </a:xfrm>
          </p:grpSpPr>
          <p:sp>
            <p:nvSpPr>
              <p:cNvPr id="186254" name="Oval 9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5" name="Oval 9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6" name="Oval 9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7" name="Oval 9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58" name="AutoShape 914"/>
              <p:cNvCxnSpPr>
                <a:cxnSpLocks noChangeShapeType="1"/>
                <a:stCxn id="186254" idx="6"/>
                <a:endCxn id="18625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59" name="AutoShape 915"/>
              <p:cNvCxnSpPr>
                <a:cxnSpLocks noChangeShapeType="1"/>
                <a:stCxn id="186254" idx="5"/>
                <a:endCxn id="18625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60" name="AutoShape 916"/>
              <p:cNvCxnSpPr>
                <a:cxnSpLocks noChangeShapeType="1"/>
                <a:stCxn id="186256" idx="6"/>
                <a:endCxn id="18625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61" name="Group 917"/>
          <p:cNvGrpSpPr>
            <a:grpSpLocks/>
          </p:cNvGrpSpPr>
          <p:nvPr/>
        </p:nvGrpSpPr>
        <p:grpSpPr bwMode="auto">
          <a:xfrm>
            <a:off x="7467600" y="2941613"/>
            <a:ext cx="152400" cy="152400"/>
            <a:chOff x="1608" y="1704"/>
            <a:chExt cx="96" cy="96"/>
          </a:xfrm>
        </p:grpSpPr>
        <p:sp>
          <p:nvSpPr>
            <p:cNvPr id="186262" name="Rectangle 9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63" name="Group 919"/>
            <p:cNvGrpSpPr>
              <a:grpSpLocks/>
            </p:cNvGrpSpPr>
            <p:nvPr/>
          </p:nvGrpSpPr>
          <p:grpSpPr bwMode="auto">
            <a:xfrm>
              <a:off x="1632" y="1728"/>
              <a:ext cx="48" cy="48"/>
              <a:chOff x="1584" y="1776"/>
              <a:chExt cx="144" cy="144"/>
            </a:xfrm>
          </p:grpSpPr>
          <p:sp>
            <p:nvSpPr>
              <p:cNvPr id="186264" name="Oval 9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5" name="Oval 9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6" name="Oval 9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7" name="Oval 9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68" name="AutoShape 924"/>
              <p:cNvCxnSpPr>
                <a:cxnSpLocks noChangeShapeType="1"/>
                <a:stCxn id="186264" idx="6"/>
                <a:endCxn id="18626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69" name="AutoShape 925"/>
              <p:cNvCxnSpPr>
                <a:cxnSpLocks noChangeShapeType="1"/>
                <a:stCxn id="186264" idx="5"/>
                <a:endCxn id="18626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70" name="AutoShape 926"/>
              <p:cNvCxnSpPr>
                <a:cxnSpLocks noChangeShapeType="1"/>
                <a:stCxn id="186266" idx="6"/>
                <a:endCxn id="18626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71" name="Group 927"/>
          <p:cNvGrpSpPr>
            <a:grpSpLocks/>
          </p:cNvGrpSpPr>
          <p:nvPr/>
        </p:nvGrpSpPr>
        <p:grpSpPr bwMode="auto">
          <a:xfrm>
            <a:off x="7620000" y="2941613"/>
            <a:ext cx="152400" cy="152400"/>
            <a:chOff x="1608" y="1704"/>
            <a:chExt cx="96" cy="96"/>
          </a:xfrm>
        </p:grpSpPr>
        <p:sp>
          <p:nvSpPr>
            <p:cNvPr id="186272" name="Rectangle 9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73" name="Group 929"/>
            <p:cNvGrpSpPr>
              <a:grpSpLocks/>
            </p:cNvGrpSpPr>
            <p:nvPr/>
          </p:nvGrpSpPr>
          <p:grpSpPr bwMode="auto">
            <a:xfrm>
              <a:off x="1632" y="1728"/>
              <a:ext cx="48" cy="48"/>
              <a:chOff x="1584" y="1776"/>
              <a:chExt cx="144" cy="144"/>
            </a:xfrm>
          </p:grpSpPr>
          <p:sp>
            <p:nvSpPr>
              <p:cNvPr id="186274" name="Oval 9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5" name="Oval 9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6" name="Oval 9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7" name="Oval 9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78" name="AutoShape 934"/>
              <p:cNvCxnSpPr>
                <a:cxnSpLocks noChangeShapeType="1"/>
                <a:stCxn id="186274" idx="6"/>
                <a:endCxn id="18627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79" name="AutoShape 935"/>
              <p:cNvCxnSpPr>
                <a:cxnSpLocks noChangeShapeType="1"/>
                <a:stCxn id="186274" idx="5"/>
                <a:endCxn id="18627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80" name="AutoShape 936"/>
              <p:cNvCxnSpPr>
                <a:cxnSpLocks noChangeShapeType="1"/>
                <a:stCxn id="186276" idx="6"/>
                <a:endCxn id="18627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81" name="Group 937"/>
          <p:cNvGrpSpPr>
            <a:grpSpLocks/>
          </p:cNvGrpSpPr>
          <p:nvPr/>
        </p:nvGrpSpPr>
        <p:grpSpPr bwMode="auto">
          <a:xfrm>
            <a:off x="7162800" y="3094013"/>
            <a:ext cx="152400" cy="152400"/>
            <a:chOff x="1608" y="1704"/>
            <a:chExt cx="96" cy="96"/>
          </a:xfrm>
        </p:grpSpPr>
        <p:sp>
          <p:nvSpPr>
            <p:cNvPr id="186282" name="Rectangle 9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83" name="Group 939"/>
            <p:cNvGrpSpPr>
              <a:grpSpLocks/>
            </p:cNvGrpSpPr>
            <p:nvPr/>
          </p:nvGrpSpPr>
          <p:grpSpPr bwMode="auto">
            <a:xfrm>
              <a:off x="1632" y="1728"/>
              <a:ext cx="48" cy="48"/>
              <a:chOff x="1584" y="1776"/>
              <a:chExt cx="144" cy="144"/>
            </a:xfrm>
          </p:grpSpPr>
          <p:sp>
            <p:nvSpPr>
              <p:cNvPr id="186284" name="Oval 9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5" name="Oval 9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6" name="Oval 9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7" name="Oval 9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88" name="AutoShape 944"/>
              <p:cNvCxnSpPr>
                <a:cxnSpLocks noChangeShapeType="1"/>
                <a:stCxn id="186284" idx="6"/>
                <a:endCxn id="18628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89" name="AutoShape 945"/>
              <p:cNvCxnSpPr>
                <a:cxnSpLocks noChangeShapeType="1"/>
                <a:stCxn id="186284" idx="5"/>
                <a:endCxn id="18628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90" name="AutoShape 946"/>
              <p:cNvCxnSpPr>
                <a:cxnSpLocks noChangeShapeType="1"/>
                <a:stCxn id="186286" idx="6"/>
                <a:endCxn id="18628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91" name="Group 947"/>
          <p:cNvGrpSpPr>
            <a:grpSpLocks/>
          </p:cNvGrpSpPr>
          <p:nvPr/>
        </p:nvGrpSpPr>
        <p:grpSpPr bwMode="auto">
          <a:xfrm>
            <a:off x="7315200" y="3094013"/>
            <a:ext cx="152400" cy="152400"/>
            <a:chOff x="1608" y="1704"/>
            <a:chExt cx="96" cy="96"/>
          </a:xfrm>
        </p:grpSpPr>
        <p:sp>
          <p:nvSpPr>
            <p:cNvPr id="186292" name="Rectangle 9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93" name="Group 949"/>
            <p:cNvGrpSpPr>
              <a:grpSpLocks/>
            </p:cNvGrpSpPr>
            <p:nvPr/>
          </p:nvGrpSpPr>
          <p:grpSpPr bwMode="auto">
            <a:xfrm>
              <a:off x="1632" y="1728"/>
              <a:ext cx="48" cy="48"/>
              <a:chOff x="1584" y="1776"/>
              <a:chExt cx="144" cy="144"/>
            </a:xfrm>
          </p:grpSpPr>
          <p:sp>
            <p:nvSpPr>
              <p:cNvPr id="186294" name="Oval 9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5" name="Oval 9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6" name="Oval 9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7" name="Oval 9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98" name="AutoShape 954"/>
              <p:cNvCxnSpPr>
                <a:cxnSpLocks noChangeShapeType="1"/>
                <a:stCxn id="186294" idx="6"/>
                <a:endCxn id="18629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99" name="AutoShape 955"/>
              <p:cNvCxnSpPr>
                <a:cxnSpLocks noChangeShapeType="1"/>
                <a:stCxn id="186294" idx="5"/>
                <a:endCxn id="18629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00" name="AutoShape 956"/>
              <p:cNvCxnSpPr>
                <a:cxnSpLocks noChangeShapeType="1"/>
                <a:stCxn id="186296" idx="6"/>
                <a:endCxn id="18629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01" name="Group 957"/>
          <p:cNvGrpSpPr>
            <a:grpSpLocks/>
          </p:cNvGrpSpPr>
          <p:nvPr/>
        </p:nvGrpSpPr>
        <p:grpSpPr bwMode="auto">
          <a:xfrm>
            <a:off x="7467600" y="3094013"/>
            <a:ext cx="152400" cy="152400"/>
            <a:chOff x="1608" y="1704"/>
            <a:chExt cx="96" cy="96"/>
          </a:xfrm>
        </p:grpSpPr>
        <p:sp>
          <p:nvSpPr>
            <p:cNvPr id="186302" name="Rectangle 95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03" name="Group 959"/>
            <p:cNvGrpSpPr>
              <a:grpSpLocks/>
            </p:cNvGrpSpPr>
            <p:nvPr/>
          </p:nvGrpSpPr>
          <p:grpSpPr bwMode="auto">
            <a:xfrm>
              <a:off x="1632" y="1728"/>
              <a:ext cx="48" cy="48"/>
              <a:chOff x="1584" y="1776"/>
              <a:chExt cx="144" cy="144"/>
            </a:xfrm>
          </p:grpSpPr>
          <p:sp>
            <p:nvSpPr>
              <p:cNvPr id="186304" name="Oval 96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5" name="Oval 96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6" name="Oval 96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7" name="Oval 96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08" name="AutoShape 964"/>
              <p:cNvCxnSpPr>
                <a:cxnSpLocks noChangeShapeType="1"/>
                <a:stCxn id="186304" idx="6"/>
                <a:endCxn id="18630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09" name="AutoShape 965"/>
              <p:cNvCxnSpPr>
                <a:cxnSpLocks noChangeShapeType="1"/>
                <a:stCxn id="186304" idx="5"/>
                <a:endCxn id="18630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10" name="AutoShape 966"/>
              <p:cNvCxnSpPr>
                <a:cxnSpLocks noChangeShapeType="1"/>
                <a:stCxn id="186306" idx="6"/>
                <a:endCxn id="18630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11" name="Group 967"/>
          <p:cNvGrpSpPr>
            <a:grpSpLocks/>
          </p:cNvGrpSpPr>
          <p:nvPr/>
        </p:nvGrpSpPr>
        <p:grpSpPr bwMode="auto">
          <a:xfrm>
            <a:off x="7620000" y="3094013"/>
            <a:ext cx="152400" cy="152400"/>
            <a:chOff x="1608" y="1704"/>
            <a:chExt cx="96" cy="96"/>
          </a:xfrm>
        </p:grpSpPr>
        <p:sp>
          <p:nvSpPr>
            <p:cNvPr id="186312" name="Rectangle 96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13" name="Group 969"/>
            <p:cNvGrpSpPr>
              <a:grpSpLocks/>
            </p:cNvGrpSpPr>
            <p:nvPr/>
          </p:nvGrpSpPr>
          <p:grpSpPr bwMode="auto">
            <a:xfrm>
              <a:off x="1632" y="1728"/>
              <a:ext cx="48" cy="48"/>
              <a:chOff x="1584" y="1776"/>
              <a:chExt cx="144" cy="144"/>
            </a:xfrm>
          </p:grpSpPr>
          <p:sp>
            <p:nvSpPr>
              <p:cNvPr id="186314" name="Oval 97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5" name="Oval 97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6" name="Oval 97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7" name="Oval 97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18" name="AutoShape 974"/>
              <p:cNvCxnSpPr>
                <a:cxnSpLocks noChangeShapeType="1"/>
                <a:stCxn id="186314" idx="6"/>
                <a:endCxn id="18631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19" name="AutoShape 975"/>
              <p:cNvCxnSpPr>
                <a:cxnSpLocks noChangeShapeType="1"/>
                <a:stCxn id="186314" idx="5"/>
                <a:endCxn id="18631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20" name="AutoShape 976"/>
              <p:cNvCxnSpPr>
                <a:cxnSpLocks noChangeShapeType="1"/>
                <a:stCxn id="186316" idx="6"/>
                <a:endCxn id="186317"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321" name="Rectangle 977"/>
          <p:cNvSpPr>
            <a:spLocks noChangeArrowheads="1"/>
          </p:cNvSpPr>
          <p:nvPr/>
        </p:nvSpPr>
        <p:spPr bwMode="auto">
          <a:xfrm>
            <a:off x="7239000" y="1951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2" name="Rectangle 978"/>
          <p:cNvSpPr>
            <a:spLocks noChangeArrowheads="1"/>
          </p:cNvSpPr>
          <p:nvPr/>
        </p:nvSpPr>
        <p:spPr bwMode="auto">
          <a:xfrm>
            <a:off x="7239000" y="20272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3" name="Rectangle 979"/>
          <p:cNvSpPr>
            <a:spLocks noChangeArrowheads="1"/>
          </p:cNvSpPr>
          <p:nvPr/>
        </p:nvSpPr>
        <p:spPr bwMode="auto">
          <a:xfrm>
            <a:off x="7239000" y="21034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4" name="Rectangle 980"/>
          <p:cNvSpPr>
            <a:spLocks noChangeArrowheads="1"/>
          </p:cNvSpPr>
          <p:nvPr/>
        </p:nvSpPr>
        <p:spPr bwMode="auto">
          <a:xfrm>
            <a:off x="7239000" y="21796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5" name="Rectangle 981"/>
          <p:cNvSpPr>
            <a:spLocks noChangeArrowheads="1"/>
          </p:cNvSpPr>
          <p:nvPr/>
        </p:nvSpPr>
        <p:spPr bwMode="auto">
          <a:xfrm>
            <a:off x="7239000" y="2255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6" name="Rectangle 982"/>
          <p:cNvSpPr>
            <a:spLocks noChangeArrowheads="1"/>
          </p:cNvSpPr>
          <p:nvPr/>
        </p:nvSpPr>
        <p:spPr bwMode="auto">
          <a:xfrm>
            <a:off x="7239000" y="2713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7" name="Rectangle 983"/>
          <p:cNvSpPr>
            <a:spLocks noChangeArrowheads="1"/>
          </p:cNvSpPr>
          <p:nvPr/>
        </p:nvSpPr>
        <p:spPr bwMode="auto">
          <a:xfrm>
            <a:off x="7239000" y="1874813"/>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8" name="Oval 984"/>
          <p:cNvSpPr>
            <a:spLocks noChangeArrowheads="1"/>
          </p:cNvSpPr>
          <p:nvPr/>
        </p:nvSpPr>
        <p:spPr bwMode="auto">
          <a:xfrm>
            <a:off x="7467600" y="24082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9" name="Oval 985"/>
          <p:cNvSpPr>
            <a:spLocks noChangeArrowheads="1"/>
          </p:cNvSpPr>
          <p:nvPr/>
        </p:nvSpPr>
        <p:spPr bwMode="auto">
          <a:xfrm>
            <a:off x="7467600" y="25606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30" name="Group 986"/>
          <p:cNvGrpSpPr>
            <a:grpSpLocks/>
          </p:cNvGrpSpPr>
          <p:nvPr/>
        </p:nvGrpSpPr>
        <p:grpSpPr bwMode="auto">
          <a:xfrm>
            <a:off x="7162800" y="3246413"/>
            <a:ext cx="152400" cy="152400"/>
            <a:chOff x="1608" y="1704"/>
            <a:chExt cx="96" cy="96"/>
          </a:xfrm>
        </p:grpSpPr>
        <p:sp>
          <p:nvSpPr>
            <p:cNvPr id="186331" name="Rectangle 9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32" name="Group 988"/>
            <p:cNvGrpSpPr>
              <a:grpSpLocks/>
            </p:cNvGrpSpPr>
            <p:nvPr/>
          </p:nvGrpSpPr>
          <p:grpSpPr bwMode="auto">
            <a:xfrm>
              <a:off x="1632" y="1728"/>
              <a:ext cx="48" cy="48"/>
              <a:chOff x="1584" y="1776"/>
              <a:chExt cx="144" cy="144"/>
            </a:xfrm>
          </p:grpSpPr>
          <p:sp>
            <p:nvSpPr>
              <p:cNvPr id="186333" name="Oval 9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4" name="Oval 9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5" name="Oval 9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6" name="Oval 9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37" name="AutoShape 993"/>
              <p:cNvCxnSpPr>
                <a:cxnSpLocks noChangeShapeType="1"/>
                <a:stCxn id="186333" idx="6"/>
                <a:endCxn id="1863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38" name="AutoShape 994"/>
              <p:cNvCxnSpPr>
                <a:cxnSpLocks noChangeShapeType="1"/>
                <a:stCxn id="186333" idx="5"/>
                <a:endCxn id="1863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39" name="AutoShape 995"/>
              <p:cNvCxnSpPr>
                <a:cxnSpLocks noChangeShapeType="1"/>
                <a:stCxn id="186335" idx="6"/>
                <a:endCxn id="1863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40" name="Group 996"/>
          <p:cNvGrpSpPr>
            <a:grpSpLocks/>
          </p:cNvGrpSpPr>
          <p:nvPr/>
        </p:nvGrpSpPr>
        <p:grpSpPr bwMode="auto">
          <a:xfrm>
            <a:off x="7315200" y="3246413"/>
            <a:ext cx="152400" cy="152400"/>
            <a:chOff x="1608" y="1704"/>
            <a:chExt cx="96" cy="96"/>
          </a:xfrm>
        </p:grpSpPr>
        <p:sp>
          <p:nvSpPr>
            <p:cNvPr id="186341" name="Rectangle 9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42" name="Group 998"/>
            <p:cNvGrpSpPr>
              <a:grpSpLocks/>
            </p:cNvGrpSpPr>
            <p:nvPr/>
          </p:nvGrpSpPr>
          <p:grpSpPr bwMode="auto">
            <a:xfrm>
              <a:off x="1632" y="1728"/>
              <a:ext cx="48" cy="48"/>
              <a:chOff x="1584" y="1776"/>
              <a:chExt cx="144" cy="144"/>
            </a:xfrm>
          </p:grpSpPr>
          <p:sp>
            <p:nvSpPr>
              <p:cNvPr id="186343" name="Oval 9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4" name="Oval 10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5" name="Oval 10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6" name="Oval 10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47" name="AutoShape 1003"/>
              <p:cNvCxnSpPr>
                <a:cxnSpLocks noChangeShapeType="1"/>
                <a:stCxn id="186343" idx="6"/>
                <a:endCxn id="1863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48" name="AutoShape 1004"/>
              <p:cNvCxnSpPr>
                <a:cxnSpLocks noChangeShapeType="1"/>
                <a:stCxn id="186343" idx="5"/>
                <a:endCxn id="1863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49" name="AutoShape 1005"/>
              <p:cNvCxnSpPr>
                <a:cxnSpLocks noChangeShapeType="1"/>
                <a:stCxn id="186345" idx="6"/>
                <a:endCxn id="1863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50" name="Group 1006"/>
          <p:cNvGrpSpPr>
            <a:grpSpLocks/>
          </p:cNvGrpSpPr>
          <p:nvPr/>
        </p:nvGrpSpPr>
        <p:grpSpPr bwMode="auto">
          <a:xfrm>
            <a:off x="7467600" y="3246413"/>
            <a:ext cx="152400" cy="152400"/>
            <a:chOff x="1608" y="1704"/>
            <a:chExt cx="96" cy="96"/>
          </a:xfrm>
        </p:grpSpPr>
        <p:sp>
          <p:nvSpPr>
            <p:cNvPr id="186351" name="Rectangle 10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52" name="Group 1008"/>
            <p:cNvGrpSpPr>
              <a:grpSpLocks/>
            </p:cNvGrpSpPr>
            <p:nvPr/>
          </p:nvGrpSpPr>
          <p:grpSpPr bwMode="auto">
            <a:xfrm>
              <a:off x="1632" y="1728"/>
              <a:ext cx="48" cy="48"/>
              <a:chOff x="1584" y="1776"/>
              <a:chExt cx="144" cy="144"/>
            </a:xfrm>
          </p:grpSpPr>
          <p:sp>
            <p:nvSpPr>
              <p:cNvPr id="186353" name="Oval 10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4" name="Oval 10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5" name="Oval 10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6" name="Oval 10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57" name="AutoShape 1013"/>
              <p:cNvCxnSpPr>
                <a:cxnSpLocks noChangeShapeType="1"/>
                <a:stCxn id="186353" idx="6"/>
                <a:endCxn id="1863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58" name="AutoShape 1014"/>
              <p:cNvCxnSpPr>
                <a:cxnSpLocks noChangeShapeType="1"/>
                <a:stCxn id="186353" idx="5"/>
                <a:endCxn id="1863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59" name="AutoShape 1015"/>
              <p:cNvCxnSpPr>
                <a:cxnSpLocks noChangeShapeType="1"/>
                <a:stCxn id="186355" idx="6"/>
                <a:endCxn id="1863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60" name="Group 1016"/>
          <p:cNvGrpSpPr>
            <a:grpSpLocks/>
          </p:cNvGrpSpPr>
          <p:nvPr/>
        </p:nvGrpSpPr>
        <p:grpSpPr bwMode="auto">
          <a:xfrm>
            <a:off x="7620000" y="3246413"/>
            <a:ext cx="152400" cy="152400"/>
            <a:chOff x="1608" y="1704"/>
            <a:chExt cx="96" cy="96"/>
          </a:xfrm>
        </p:grpSpPr>
        <p:sp>
          <p:nvSpPr>
            <p:cNvPr id="186361" name="Rectangle 10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62" name="Group 1018"/>
            <p:cNvGrpSpPr>
              <a:grpSpLocks/>
            </p:cNvGrpSpPr>
            <p:nvPr/>
          </p:nvGrpSpPr>
          <p:grpSpPr bwMode="auto">
            <a:xfrm>
              <a:off x="1632" y="1728"/>
              <a:ext cx="48" cy="48"/>
              <a:chOff x="1584" y="1776"/>
              <a:chExt cx="144" cy="144"/>
            </a:xfrm>
          </p:grpSpPr>
          <p:sp>
            <p:nvSpPr>
              <p:cNvPr id="186363" name="Oval 10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4" name="Oval 10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5" name="Oval 10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6" name="Oval 10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67" name="AutoShape 1023"/>
              <p:cNvCxnSpPr>
                <a:cxnSpLocks noChangeShapeType="1"/>
                <a:stCxn id="186363" idx="6"/>
                <a:endCxn id="1863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392" name="AutoShape 1024"/>
              <p:cNvCxnSpPr>
                <a:cxnSpLocks noChangeShapeType="1"/>
                <a:stCxn id="186363" idx="5"/>
                <a:endCxn id="1863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393" name="AutoShape 1025"/>
              <p:cNvCxnSpPr>
                <a:cxnSpLocks noChangeShapeType="1"/>
                <a:stCxn id="186365" idx="6"/>
                <a:endCxn id="1863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394" name="Group 1026"/>
          <p:cNvGrpSpPr>
            <a:grpSpLocks/>
          </p:cNvGrpSpPr>
          <p:nvPr/>
        </p:nvGrpSpPr>
        <p:grpSpPr bwMode="auto">
          <a:xfrm>
            <a:off x="7162800" y="3398813"/>
            <a:ext cx="152400" cy="152400"/>
            <a:chOff x="1608" y="1704"/>
            <a:chExt cx="96" cy="96"/>
          </a:xfrm>
        </p:grpSpPr>
        <p:sp>
          <p:nvSpPr>
            <p:cNvPr id="187395" name="Rectangle 10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396" name="Group 1028"/>
            <p:cNvGrpSpPr>
              <a:grpSpLocks/>
            </p:cNvGrpSpPr>
            <p:nvPr/>
          </p:nvGrpSpPr>
          <p:grpSpPr bwMode="auto">
            <a:xfrm>
              <a:off x="1632" y="1728"/>
              <a:ext cx="48" cy="48"/>
              <a:chOff x="1584" y="1776"/>
              <a:chExt cx="144" cy="144"/>
            </a:xfrm>
          </p:grpSpPr>
          <p:sp>
            <p:nvSpPr>
              <p:cNvPr id="187397" name="Oval 10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398" name="Oval 10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399" name="Oval 10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0" name="Oval 10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01" name="AutoShape 1033"/>
              <p:cNvCxnSpPr>
                <a:cxnSpLocks noChangeShapeType="1"/>
                <a:stCxn id="187397" idx="6"/>
                <a:endCxn id="1873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02" name="AutoShape 1034"/>
              <p:cNvCxnSpPr>
                <a:cxnSpLocks noChangeShapeType="1"/>
                <a:stCxn id="187397" idx="5"/>
                <a:endCxn id="1874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03" name="AutoShape 1035"/>
              <p:cNvCxnSpPr>
                <a:cxnSpLocks noChangeShapeType="1"/>
                <a:stCxn id="187399" idx="6"/>
                <a:endCxn id="1874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04" name="Group 1036"/>
          <p:cNvGrpSpPr>
            <a:grpSpLocks/>
          </p:cNvGrpSpPr>
          <p:nvPr/>
        </p:nvGrpSpPr>
        <p:grpSpPr bwMode="auto">
          <a:xfrm>
            <a:off x="7315200" y="3398813"/>
            <a:ext cx="152400" cy="152400"/>
            <a:chOff x="1608" y="1704"/>
            <a:chExt cx="96" cy="96"/>
          </a:xfrm>
        </p:grpSpPr>
        <p:sp>
          <p:nvSpPr>
            <p:cNvPr id="187405" name="Rectangle 10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06" name="Group 1038"/>
            <p:cNvGrpSpPr>
              <a:grpSpLocks/>
            </p:cNvGrpSpPr>
            <p:nvPr/>
          </p:nvGrpSpPr>
          <p:grpSpPr bwMode="auto">
            <a:xfrm>
              <a:off x="1632" y="1728"/>
              <a:ext cx="48" cy="48"/>
              <a:chOff x="1584" y="1776"/>
              <a:chExt cx="144" cy="144"/>
            </a:xfrm>
          </p:grpSpPr>
          <p:sp>
            <p:nvSpPr>
              <p:cNvPr id="187407" name="Oval 10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8" name="Oval 10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9" name="Oval 10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0" name="Oval 10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11" name="AutoShape 1043"/>
              <p:cNvCxnSpPr>
                <a:cxnSpLocks noChangeShapeType="1"/>
                <a:stCxn id="187407" idx="6"/>
                <a:endCxn id="1874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12" name="AutoShape 1044"/>
              <p:cNvCxnSpPr>
                <a:cxnSpLocks noChangeShapeType="1"/>
                <a:stCxn id="187407" idx="5"/>
                <a:endCxn id="1874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13" name="AutoShape 1045"/>
              <p:cNvCxnSpPr>
                <a:cxnSpLocks noChangeShapeType="1"/>
                <a:stCxn id="187409" idx="6"/>
                <a:endCxn id="1874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14" name="Group 1046"/>
          <p:cNvGrpSpPr>
            <a:grpSpLocks/>
          </p:cNvGrpSpPr>
          <p:nvPr/>
        </p:nvGrpSpPr>
        <p:grpSpPr bwMode="auto">
          <a:xfrm>
            <a:off x="7467600" y="3398813"/>
            <a:ext cx="152400" cy="152400"/>
            <a:chOff x="1608" y="1704"/>
            <a:chExt cx="96" cy="96"/>
          </a:xfrm>
        </p:grpSpPr>
        <p:sp>
          <p:nvSpPr>
            <p:cNvPr id="187415" name="Rectangle 10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16" name="Group 1048"/>
            <p:cNvGrpSpPr>
              <a:grpSpLocks/>
            </p:cNvGrpSpPr>
            <p:nvPr/>
          </p:nvGrpSpPr>
          <p:grpSpPr bwMode="auto">
            <a:xfrm>
              <a:off x="1632" y="1728"/>
              <a:ext cx="48" cy="48"/>
              <a:chOff x="1584" y="1776"/>
              <a:chExt cx="144" cy="144"/>
            </a:xfrm>
          </p:grpSpPr>
          <p:sp>
            <p:nvSpPr>
              <p:cNvPr id="187417" name="Oval 10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8" name="Oval 10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9" name="Oval 10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0" name="Oval 10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21" name="AutoShape 1053"/>
              <p:cNvCxnSpPr>
                <a:cxnSpLocks noChangeShapeType="1"/>
                <a:stCxn id="187417" idx="6"/>
                <a:endCxn id="18741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22" name="AutoShape 1054"/>
              <p:cNvCxnSpPr>
                <a:cxnSpLocks noChangeShapeType="1"/>
                <a:stCxn id="187417" idx="5"/>
                <a:endCxn id="18742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23" name="AutoShape 1055"/>
              <p:cNvCxnSpPr>
                <a:cxnSpLocks noChangeShapeType="1"/>
                <a:stCxn id="187419" idx="6"/>
                <a:endCxn id="18742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24" name="Group 1056"/>
          <p:cNvGrpSpPr>
            <a:grpSpLocks/>
          </p:cNvGrpSpPr>
          <p:nvPr/>
        </p:nvGrpSpPr>
        <p:grpSpPr bwMode="auto">
          <a:xfrm>
            <a:off x="7620000" y="3398813"/>
            <a:ext cx="152400" cy="152400"/>
            <a:chOff x="1608" y="1704"/>
            <a:chExt cx="96" cy="96"/>
          </a:xfrm>
        </p:grpSpPr>
        <p:sp>
          <p:nvSpPr>
            <p:cNvPr id="187425" name="Rectangle 10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26" name="Group 1058"/>
            <p:cNvGrpSpPr>
              <a:grpSpLocks/>
            </p:cNvGrpSpPr>
            <p:nvPr/>
          </p:nvGrpSpPr>
          <p:grpSpPr bwMode="auto">
            <a:xfrm>
              <a:off x="1632" y="1728"/>
              <a:ext cx="48" cy="48"/>
              <a:chOff x="1584" y="1776"/>
              <a:chExt cx="144" cy="144"/>
            </a:xfrm>
          </p:grpSpPr>
          <p:sp>
            <p:nvSpPr>
              <p:cNvPr id="187427" name="Oval 10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8" name="Oval 10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9" name="Oval 10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0" name="Oval 10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31" name="AutoShape 1063"/>
              <p:cNvCxnSpPr>
                <a:cxnSpLocks noChangeShapeType="1"/>
                <a:stCxn id="187427" idx="6"/>
                <a:endCxn id="18742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32" name="AutoShape 1064"/>
              <p:cNvCxnSpPr>
                <a:cxnSpLocks noChangeShapeType="1"/>
                <a:stCxn id="187427" idx="5"/>
                <a:endCxn id="18743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33" name="AutoShape 1065"/>
              <p:cNvCxnSpPr>
                <a:cxnSpLocks noChangeShapeType="1"/>
                <a:stCxn id="187429" idx="6"/>
                <a:endCxn id="18743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34" name="Group 1066"/>
          <p:cNvGrpSpPr>
            <a:grpSpLocks/>
          </p:cNvGrpSpPr>
          <p:nvPr/>
        </p:nvGrpSpPr>
        <p:grpSpPr bwMode="auto">
          <a:xfrm>
            <a:off x="7162800" y="3551213"/>
            <a:ext cx="152400" cy="152400"/>
            <a:chOff x="1608" y="1704"/>
            <a:chExt cx="96" cy="96"/>
          </a:xfrm>
        </p:grpSpPr>
        <p:sp>
          <p:nvSpPr>
            <p:cNvPr id="187435" name="Rectangle 10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36" name="Group 1068"/>
            <p:cNvGrpSpPr>
              <a:grpSpLocks/>
            </p:cNvGrpSpPr>
            <p:nvPr/>
          </p:nvGrpSpPr>
          <p:grpSpPr bwMode="auto">
            <a:xfrm>
              <a:off x="1632" y="1728"/>
              <a:ext cx="48" cy="48"/>
              <a:chOff x="1584" y="1776"/>
              <a:chExt cx="144" cy="144"/>
            </a:xfrm>
          </p:grpSpPr>
          <p:sp>
            <p:nvSpPr>
              <p:cNvPr id="187437" name="Oval 10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8" name="Oval 10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9" name="Oval 10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0" name="Oval 10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41" name="AutoShape 1073"/>
              <p:cNvCxnSpPr>
                <a:cxnSpLocks noChangeShapeType="1"/>
                <a:stCxn id="187437" idx="6"/>
                <a:endCxn id="18743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42" name="AutoShape 1074"/>
              <p:cNvCxnSpPr>
                <a:cxnSpLocks noChangeShapeType="1"/>
                <a:stCxn id="187437" idx="5"/>
                <a:endCxn id="18744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43" name="AutoShape 1075"/>
              <p:cNvCxnSpPr>
                <a:cxnSpLocks noChangeShapeType="1"/>
                <a:stCxn id="187439" idx="6"/>
                <a:endCxn id="18744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44" name="Group 1076"/>
          <p:cNvGrpSpPr>
            <a:grpSpLocks/>
          </p:cNvGrpSpPr>
          <p:nvPr/>
        </p:nvGrpSpPr>
        <p:grpSpPr bwMode="auto">
          <a:xfrm>
            <a:off x="7315200" y="3551213"/>
            <a:ext cx="152400" cy="152400"/>
            <a:chOff x="1608" y="1704"/>
            <a:chExt cx="96" cy="96"/>
          </a:xfrm>
        </p:grpSpPr>
        <p:sp>
          <p:nvSpPr>
            <p:cNvPr id="187445" name="Rectangle 10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46" name="Group 1078"/>
            <p:cNvGrpSpPr>
              <a:grpSpLocks/>
            </p:cNvGrpSpPr>
            <p:nvPr/>
          </p:nvGrpSpPr>
          <p:grpSpPr bwMode="auto">
            <a:xfrm>
              <a:off x="1632" y="1728"/>
              <a:ext cx="48" cy="48"/>
              <a:chOff x="1584" y="1776"/>
              <a:chExt cx="144" cy="144"/>
            </a:xfrm>
          </p:grpSpPr>
          <p:sp>
            <p:nvSpPr>
              <p:cNvPr id="187447" name="Oval 10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8" name="Oval 10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9" name="Oval 10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0" name="Oval 10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51" name="AutoShape 1083"/>
              <p:cNvCxnSpPr>
                <a:cxnSpLocks noChangeShapeType="1"/>
                <a:stCxn id="187447" idx="6"/>
                <a:endCxn id="18744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52" name="AutoShape 1084"/>
              <p:cNvCxnSpPr>
                <a:cxnSpLocks noChangeShapeType="1"/>
                <a:stCxn id="187447" idx="5"/>
                <a:endCxn id="18745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53" name="AutoShape 1085"/>
              <p:cNvCxnSpPr>
                <a:cxnSpLocks noChangeShapeType="1"/>
                <a:stCxn id="187449" idx="6"/>
                <a:endCxn id="18745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54" name="Group 1086"/>
          <p:cNvGrpSpPr>
            <a:grpSpLocks/>
          </p:cNvGrpSpPr>
          <p:nvPr/>
        </p:nvGrpSpPr>
        <p:grpSpPr bwMode="auto">
          <a:xfrm>
            <a:off x="7467600" y="3551213"/>
            <a:ext cx="152400" cy="152400"/>
            <a:chOff x="1608" y="1704"/>
            <a:chExt cx="96" cy="96"/>
          </a:xfrm>
        </p:grpSpPr>
        <p:sp>
          <p:nvSpPr>
            <p:cNvPr id="187455" name="Rectangle 10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56" name="Group 1088"/>
            <p:cNvGrpSpPr>
              <a:grpSpLocks/>
            </p:cNvGrpSpPr>
            <p:nvPr/>
          </p:nvGrpSpPr>
          <p:grpSpPr bwMode="auto">
            <a:xfrm>
              <a:off x="1632" y="1728"/>
              <a:ext cx="48" cy="48"/>
              <a:chOff x="1584" y="1776"/>
              <a:chExt cx="144" cy="144"/>
            </a:xfrm>
          </p:grpSpPr>
          <p:sp>
            <p:nvSpPr>
              <p:cNvPr id="187457" name="Oval 10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8" name="Oval 10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9" name="Oval 10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0" name="Oval 10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61" name="AutoShape 1093"/>
              <p:cNvCxnSpPr>
                <a:cxnSpLocks noChangeShapeType="1"/>
                <a:stCxn id="187457" idx="6"/>
                <a:endCxn id="18745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62" name="AutoShape 1094"/>
              <p:cNvCxnSpPr>
                <a:cxnSpLocks noChangeShapeType="1"/>
                <a:stCxn id="187457" idx="5"/>
                <a:endCxn id="18746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63" name="AutoShape 1095"/>
              <p:cNvCxnSpPr>
                <a:cxnSpLocks noChangeShapeType="1"/>
                <a:stCxn id="187459" idx="6"/>
                <a:endCxn id="18746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64" name="Group 1096"/>
          <p:cNvGrpSpPr>
            <a:grpSpLocks/>
          </p:cNvGrpSpPr>
          <p:nvPr/>
        </p:nvGrpSpPr>
        <p:grpSpPr bwMode="auto">
          <a:xfrm>
            <a:off x="7620000" y="3551213"/>
            <a:ext cx="152400" cy="152400"/>
            <a:chOff x="1608" y="1704"/>
            <a:chExt cx="96" cy="96"/>
          </a:xfrm>
        </p:grpSpPr>
        <p:sp>
          <p:nvSpPr>
            <p:cNvPr id="187465" name="Rectangle 10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66" name="Group 1098"/>
            <p:cNvGrpSpPr>
              <a:grpSpLocks/>
            </p:cNvGrpSpPr>
            <p:nvPr/>
          </p:nvGrpSpPr>
          <p:grpSpPr bwMode="auto">
            <a:xfrm>
              <a:off x="1632" y="1728"/>
              <a:ext cx="48" cy="48"/>
              <a:chOff x="1584" y="1776"/>
              <a:chExt cx="144" cy="144"/>
            </a:xfrm>
          </p:grpSpPr>
          <p:sp>
            <p:nvSpPr>
              <p:cNvPr id="187467" name="Oval 10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8" name="Oval 1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9" name="Oval 1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0" name="Oval 1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71" name="AutoShape 1103"/>
              <p:cNvCxnSpPr>
                <a:cxnSpLocks noChangeShapeType="1"/>
                <a:stCxn id="187467" idx="6"/>
                <a:endCxn id="18746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72" name="AutoShape 1104"/>
              <p:cNvCxnSpPr>
                <a:cxnSpLocks noChangeShapeType="1"/>
                <a:stCxn id="187467" idx="5"/>
                <a:endCxn id="18747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73" name="AutoShape 1105"/>
              <p:cNvCxnSpPr>
                <a:cxnSpLocks noChangeShapeType="1"/>
                <a:stCxn id="187469" idx="6"/>
                <a:endCxn id="18747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74" name="Group 1106"/>
          <p:cNvGrpSpPr>
            <a:grpSpLocks/>
          </p:cNvGrpSpPr>
          <p:nvPr/>
        </p:nvGrpSpPr>
        <p:grpSpPr bwMode="auto">
          <a:xfrm>
            <a:off x="7162800" y="3703613"/>
            <a:ext cx="152400" cy="152400"/>
            <a:chOff x="1608" y="1704"/>
            <a:chExt cx="96" cy="96"/>
          </a:xfrm>
        </p:grpSpPr>
        <p:sp>
          <p:nvSpPr>
            <p:cNvPr id="187475" name="Rectangle 1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76" name="Group 1108"/>
            <p:cNvGrpSpPr>
              <a:grpSpLocks/>
            </p:cNvGrpSpPr>
            <p:nvPr/>
          </p:nvGrpSpPr>
          <p:grpSpPr bwMode="auto">
            <a:xfrm>
              <a:off x="1632" y="1728"/>
              <a:ext cx="48" cy="48"/>
              <a:chOff x="1584" y="1776"/>
              <a:chExt cx="144" cy="144"/>
            </a:xfrm>
          </p:grpSpPr>
          <p:sp>
            <p:nvSpPr>
              <p:cNvPr id="187477" name="Oval 1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8" name="Oval 1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9" name="Oval 1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0" name="Oval 1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81" name="AutoShape 1113"/>
              <p:cNvCxnSpPr>
                <a:cxnSpLocks noChangeShapeType="1"/>
                <a:stCxn id="187477" idx="6"/>
                <a:endCxn id="1874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82" name="AutoShape 1114"/>
              <p:cNvCxnSpPr>
                <a:cxnSpLocks noChangeShapeType="1"/>
                <a:stCxn id="187477" idx="5"/>
                <a:endCxn id="1874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83" name="AutoShape 1115"/>
              <p:cNvCxnSpPr>
                <a:cxnSpLocks noChangeShapeType="1"/>
                <a:stCxn id="187479" idx="6"/>
                <a:endCxn id="1874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84" name="Group 1116"/>
          <p:cNvGrpSpPr>
            <a:grpSpLocks/>
          </p:cNvGrpSpPr>
          <p:nvPr/>
        </p:nvGrpSpPr>
        <p:grpSpPr bwMode="auto">
          <a:xfrm>
            <a:off x="7315200" y="3703613"/>
            <a:ext cx="152400" cy="152400"/>
            <a:chOff x="1608" y="1704"/>
            <a:chExt cx="96" cy="96"/>
          </a:xfrm>
        </p:grpSpPr>
        <p:sp>
          <p:nvSpPr>
            <p:cNvPr id="187485" name="Rectangle 1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86" name="Group 1118"/>
            <p:cNvGrpSpPr>
              <a:grpSpLocks/>
            </p:cNvGrpSpPr>
            <p:nvPr/>
          </p:nvGrpSpPr>
          <p:grpSpPr bwMode="auto">
            <a:xfrm>
              <a:off x="1632" y="1728"/>
              <a:ext cx="48" cy="48"/>
              <a:chOff x="1584" y="1776"/>
              <a:chExt cx="144" cy="144"/>
            </a:xfrm>
          </p:grpSpPr>
          <p:sp>
            <p:nvSpPr>
              <p:cNvPr id="187487" name="Oval 1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8" name="Oval 1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9" name="Oval 1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0" name="Oval 1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91" name="AutoShape 1123"/>
              <p:cNvCxnSpPr>
                <a:cxnSpLocks noChangeShapeType="1"/>
                <a:stCxn id="187487" idx="6"/>
                <a:endCxn id="18748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92" name="AutoShape 1124"/>
              <p:cNvCxnSpPr>
                <a:cxnSpLocks noChangeShapeType="1"/>
                <a:stCxn id="187487" idx="5"/>
                <a:endCxn id="18749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93" name="AutoShape 1125"/>
              <p:cNvCxnSpPr>
                <a:cxnSpLocks noChangeShapeType="1"/>
                <a:stCxn id="187489" idx="6"/>
                <a:endCxn id="18749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94" name="Group 1126"/>
          <p:cNvGrpSpPr>
            <a:grpSpLocks/>
          </p:cNvGrpSpPr>
          <p:nvPr/>
        </p:nvGrpSpPr>
        <p:grpSpPr bwMode="auto">
          <a:xfrm>
            <a:off x="7467600" y="3703613"/>
            <a:ext cx="152400" cy="152400"/>
            <a:chOff x="1608" y="1704"/>
            <a:chExt cx="96" cy="96"/>
          </a:xfrm>
        </p:grpSpPr>
        <p:sp>
          <p:nvSpPr>
            <p:cNvPr id="187495" name="Rectangle 1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96" name="Group 1128"/>
            <p:cNvGrpSpPr>
              <a:grpSpLocks/>
            </p:cNvGrpSpPr>
            <p:nvPr/>
          </p:nvGrpSpPr>
          <p:grpSpPr bwMode="auto">
            <a:xfrm>
              <a:off x="1632" y="1728"/>
              <a:ext cx="48" cy="48"/>
              <a:chOff x="1584" y="1776"/>
              <a:chExt cx="144" cy="144"/>
            </a:xfrm>
          </p:grpSpPr>
          <p:sp>
            <p:nvSpPr>
              <p:cNvPr id="187497" name="Oval 1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8" name="Oval 1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9" name="Oval 1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0" name="Oval 1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01" name="AutoShape 1133"/>
              <p:cNvCxnSpPr>
                <a:cxnSpLocks noChangeShapeType="1"/>
                <a:stCxn id="187497" idx="6"/>
                <a:endCxn id="1874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02" name="AutoShape 1134"/>
              <p:cNvCxnSpPr>
                <a:cxnSpLocks noChangeShapeType="1"/>
                <a:stCxn id="187497" idx="5"/>
                <a:endCxn id="1875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03" name="AutoShape 1135"/>
              <p:cNvCxnSpPr>
                <a:cxnSpLocks noChangeShapeType="1"/>
                <a:stCxn id="187499" idx="6"/>
                <a:endCxn id="1875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04" name="Group 1136"/>
          <p:cNvGrpSpPr>
            <a:grpSpLocks/>
          </p:cNvGrpSpPr>
          <p:nvPr/>
        </p:nvGrpSpPr>
        <p:grpSpPr bwMode="auto">
          <a:xfrm>
            <a:off x="7620000" y="3703613"/>
            <a:ext cx="152400" cy="152400"/>
            <a:chOff x="1608" y="1704"/>
            <a:chExt cx="96" cy="96"/>
          </a:xfrm>
        </p:grpSpPr>
        <p:sp>
          <p:nvSpPr>
            <p:cNvPr id="187505" name="Rectangle 1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06" name="Group 1138"/>
            <p:cNvGrpSpPr>
              <a:grpSpLocks/>
            </p:cNvGrpSpPr>
            <p:nvPr/>
          </p:nvGrpSpPr>
          <p:grpSpPr bwMode="auto">
            <a:xfrm>
              <a:off x="1632" y="1728"/>
              <a:ext cx="48" cy="48"/>
              <a:chOff x="1584" y="1776"/>
              <a:chExt cx="144" cy="144"/>
            </a:xfrm>
          </p:grpSpPr>
          <p:sp>
            <p:nvSpPr>
              <p:cNvPr id="187507" name="Oval 1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8" name="Oval 1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9" name="Oval 1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10" name="Oval 1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11" name="AutoShape 1143"/>
              <p:cNvCxnSpPr>
                <a:cxnSpLocks noChangeShapeType="1"/>
                <a:stCxn id="187507" idx="6"/>
                <a:endCxn id="1875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12" name="AutoShape 1144"/>
              <p:cNvCxnSpPr>
                <a:cxnSpLocks noChangeShapeType="1"/>
                <a:stCxn id="187507" idx="5"/>
                <a:endCxn id="1875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13" name="AutoShape 1145"/>
              <p:cNvCxnSpPr>
                <a:cxnSpLocks noChangeShapeType="1"/>
                <a:stCxn id="187509" idx="6"/>
                <a:endCxn id="18751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7514" name="Oval 1146"/>
          <p:cNvSpPr>
            <a:spLocks noChangeArrowheads="1"/>
          </p:cNvSpPr>
          <p:nvPr/>
        </p:nvSpPr>
        <p:spPr bwMode="auto">
          <a:xfrm>
            <a:off x="7429500" y="38941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15" name="Oval 1147"/>
          <p:cNvSpPr>
            <a:spLocks noChangeArrowheads="1"/>
          </p:cNvSpPr>
          <p:nvPr/>
        </p:nvSpPr>
        <p:spPr bwMode="auto">
          <a:xfrm>
            <a:off x="7429500" y="40465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16" name="Group 1148"/>
          <p:cNvGrpSpPr>
            <a:grpSpLocks/>
          </p:cNvGrpSpPr>
          <p:nvPr/>
        </p:nvGrpSpPr>
        <p:grpSpPr bwMode="auto">
          <a:xfrm>
            <a:off x="7162800" y="4160813"/>
            <a:ext cx="152400" cy="152400"/>
            <a:chOff x="1608" y="1704"/>
            <a:chExt cx="96" cy="96"/>
          </a:xfrm>
        </p:grpSpPr>
        <p:sp>
          <p:nvSpPr>
            <p:cNvPr id="187517" name="Rectangle 11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18" name="Group 1150"/>
            <p:cNvGrpSpPr>
              <a:grpSpLocks/>
            </p:cNvGrpSpPr>
            <p:nvPr/>
          </p:nvGrpSpPr>
          <p:grpSpPr bwMode="auto">
            <a:xfrm>
              <a:off x="1632" y="1728"/>
              <a:ext cx="48" cy="48"/>
              <a:chOff x="1584" y="1776"/>
              <a:chExt cx="144" cy="144"/>
            </a:xfrm>
          </p:grpSpPr>
          <p:sp>
            <p:nvSpPr>
              <p:cNvPr id="187519" name="Oval 11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0" name="Oval 11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1" name="Oval 11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2" name="Oval 11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23" name="AutoShape 1155"/>
              <p:cNvCxnSpPr>
                <a:cxnSpLocks noChangeShapeType="1"/>
                <a:stCxn id="187519" idx="6"/>
                <a:endCxn id="1875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24" name="AutoShape 1156"/>
              <p:cNvCxnSpPr>
                <a:cxnSpLocks noChangeShapeType="1"/>
                <a:stCxn id="187519" idx="5"/>
                <a:endCxn id="1875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25" name="AutoShape 1157"/>
              <p:cNvCxnSpPr>
                <a:cxnSpLocks noChangeShapeType="1"/>
                <a:stCxn id="187521" idx="6"/>
                <a:endCxn id="1875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26" name="Group 1158"/>
          <p:cNvGrpSpPr>
            <a:grpSpLocks/>
          </p:cNvGrpSpPr>
          <p:nvPr/>
        </p:nvGrpSpPr>
        <p:grpSpPr bwMode="auto">
          <a:xfrm>
            <a:off x="7315200" y="4160813"/>
            <a:ext cx="152400" cy="152400"/>
            <a:chOff x="1608" y="1704"/>
            <a:chExt cx="96" cy="96"/>
          </a:xfrm>
        </p:grpSpPr>
        <p:sp>
          <p:nvSpPr>
            <p:cNvPr id="187527" name="Rectangle 11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28" name="Group 1160"/>
            <p:cNvGrpSpPr>
              <a:grpSpLocks/>
            </p:cNvGrpSpPr>
            <p:nvPr/>
          </p:nvGrpSpPr>
          <p:grpSpPr bwMode="auto">
            <a:xfrm>
              <a:off x="1632" y="1728"/>
              <a:ext cx="48" cy="48"/>
              <a:chOff x="1584" y="1776"/>
              <a:chExt cx="144" cy="144"/>
            </a:xfrm>
          </p:grpSpPr>
          <p:sp>
            <p:nvSpPr>
              <p:cNvPr id="187529" name="Oval 11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0" name="Oval 11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1" name="Oval 11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2" name="Oval 11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33" name="AutoShape 1165"/>
              <p:cNvCxnSpPr>
                <a:cxnSpLocks noChangeShapeType="1"/>
                <a:stCxn id="187529" idx="6"/>
                <a:endCxn id="1875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34" name="AutoShape 1166"/>
              <p:cNvCxnSpPr>
                <a:cxnSpLocks noChangeShapeType="1"/>
                <a:stCxn id="187529" idx="5"/>
                <a:endCxn id="1875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35" name="AutoShape 1167"/>
              <p:cNvCxnSpPr>
                <a:cxnSpLocks noChangeShapeType="1"/>
                <a:stCxn id="187531" idx="6"/>
                <a:endCxn id="1875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36" name="Group 1168"/>
          <p:cNvGrpSpPr>
            <a:grpSpLocks/>
          </p:cNvGrpSpPr>
          <p:nvPr/>
        </p:nvGrpSpPr>
        <p:grpSpPr bwMode="auto">
          <a:xfrm>
            <a:off x="7467600" y="4160813"/>
            <a:ext cx="152400" cy="152400"/>
            <a:chOff x="1608" y="1704"/>
            <a:chExt cx="96" cy="96"/>
          </a:xfrm>
        </p:grpSpPr>
        <p:sp>
          <p:nvSpPr>
            <p:cNvPr id="187537" name="Rectangle 11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38" name="Group 1170"/>
            <p:cNvGrpSpPr>
              <a:grpSpLocks/>
            </p:cNvGrpSpPr>
            <p:nvPr/>
          </p:nvGrpSpPr>
          <p:grpSpPr bwMode="auto">
            <a:xfrm>
              <a:off x="1632" y="1728"/>
              <a:ext cx="48" cy="48"/>
              <a:chOff x="1584" y="1776"/>
              <a:chExt cx="144" cy="144"/>
            </a:xfrm>
          </p:grpSpPr>
          <p:sp>
            <p:nvSpPr>
              <p:cNvPr id="187539" name="Oval 11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0" name="Oval 11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1" name="Oval 11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2" name="Oval 11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43" name="AutoShape 1175"/>
              <p:cNvCxnSpPr>
                <a:cxnSpLocks noChangeShapeType="1"/>
                <a:stCxn id="187539" idx="6"/>
                <a:endCxn id="1875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44" name="AutoShape 1176"/>
              <p:cNvCxnSpPr>
                <a:cxnSpLocks noChangeShapeType="1"/>
                <a:stCxn id="187539" idx="5"/>
                <a:endCxn id="1875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45" name="AutoShape 1177"/>
              <p:cNvCxnSpPr>
                <a:cxnSpLocks noChangeShapeType="1"/>
                <a:stCxn id="187541" idx="6"/>
                <a:endCxn id="1875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46" name="Group 1178"/>
          <p:cNvGrpSpPr>
            <a:grpSpLocks/>
          </p:cNvGrpSpPr>
          <p:nvPr/>
        </p:nvGrpSpPr>
        <p:grpSpPr bwMode="auto">
          <a:xfrm>
            <a:off x="7620000" y="4160813"/>
            <a:ext cx="152400" cy="152400"/>
            <a:chOff x="1608" y="1704"/>
            <a:chExt cx="96" cy="96"/>
          </a:xfrm>
        </p:grpSpPr>
        <p:sp>
          <p:nvSpPr>
            <p:cNvPr id="187547" name="Rectangle 11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48" name="Group 1180"/>
            <p:cNvGrpSpPr>
              <a:grpSpLocks/>
            </p:cNvGrpSpPr>
            <p:nvPr/>
          </p:nvGrpSpPr>
          <p:grpSpPr bwMode="auto">
            <a:xfrm>
              <a:off x="1632" y="1728"/>
              <a:ext cx="48" cy="48"/>
              <a:chOff x="1584" y="1776"/>
              <a:chExt cx="144" cy="144"/>
            </a:xfrm>
          </p:grpSpPr>
          <p:sp>
            <p:nvSpPr>
              <p:cNvPr id="187549" name="Oval 11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0" name="Oval 11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1" name="Oval 11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2" name="Oval 11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53" name="AutoShape 1185"/>
              <p:cNvCxnSpPr>
                <a:cxnSpLocks noChangeShapeType="1"/>
                <a:stCxn id="187549" idx="6"/>
                <a:endCxn id="1875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54" name="AutoShape 1186"/>
              <p:cNvCxnSpPr>
                <a:cxnSpLocks noChangeShapeType="1"/>
                <a:stCxn id="187549" idx="5"/>
                <a:endCxn id="1875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55" name="AutoShape 1187"/>
              <p:cNvCxnSpPr>
                <a:cxnSpLocks noChangeShapeType="1"/>
                <a:stCxn id="187551" idx="6"/>
                <a:endCxn id="1875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56" name="Group 1188"/>
          <p:cNvGrpSpPr>
            <a:grpSpLocks/>
          </p:cNvGrpSpPr>
          <p:nvPr/>
        </p:nvGrpSpPr>
        <p:grpSpPr bwMode="auto">
          <a:xfrm>
            <a:off x="7162800" y="4313213"/>
            <a:ext cx="152400" cy="152400"/>
            <a:chOff x="1608" y="1704"/>
            <a:chExt cx="96" cy="96"/>
          </a:xfrm>
        </p:grpSpPr>
        <p:sp>
          <p:nvSpPr>
            <p:cNvPr id="187557" name="Rectangle 11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58" name="Group 1190"/>
            <p:cNvGrpSpPr>
              <a:grpSpLocks/>
            </p:cNvGrpSpPr>
            <p:nvPr/>
          </p:nvGrpSpPr>
          <p:grpSpPr bwMode="auto">
            <a:xfrm>
              <a:off x="1632" y="1728"/>
              <a:ext cx="48" cy="48"/>
              <a:chOff x="1584" y="1776"/>
              <a:chExt cx="144" cy="144"/>
            </a:xfrm>
          </p:grpSpPr>
          <p:sp>
            <p:nvSpPr>
              <p:cNvPr id="187559" name="Oval 11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0" name="Oval 11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1" name="Oval 11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2" name="Oval 11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63" name="AutoShape 1195"/>
              <p:cNvCxnSpPr>
                <a:cxnSpLocks noChangeShapeType="1"/>
                <a:stCxn id="187559" idx="6"/>
                <a:endCxn id="1875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64" name="AutoShape 1196"/>
              <p:cNvCxnSpPr>
                <a:cxnSpLocks noChangeShapeType="1"/>
                <a:stCxn id="187559" idx="5"/>
                <a:endCxn id="1875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65" name="AutoShape 1197"/>
              <p:cNvCxnSpPr>
                <a:cxnSpLocks noChangeShapeType="1"/>
                <a:stCxn id="187561" idx="6"/>
                <a:endCxn id="1875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66" name="Group 1198"/>
          <p:cNvGrpSpPr>
            <a:grpSpLocks/>
          </p:cNvGrpSpPr>
          <p:nvPr/>
        </p:nvGrpSpPr>
        <p:grpSpPr bwMode="auto">
          <a:xfrm>
            <a:off x="7315200" y="4313213"/>
            <a:ext cx="152400" cy="152400"/>
            <a:chOff x="1608" y="1704"/>
            <a:chExt cx="96" cy="96"/>
          </a:xfrm>
        </p:grpSpPr>
        <p:sp>
          <p:nvSpPr>
            <p:cNvPr id="187567" name="Rectangle 11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68" name="Group 1200"/>
            <p:cNvGrpSpPr>
              <a:grpSpLocks/>
            </p:cNvGrpSpPr>
            <p:nvPr/>
          </p:nvGrpSpPr>
          <p:grpSpPr bwMode="auto">
            <a:xfrm>
              <a:off x="1632" y="1728"/>
              <a:ext cx="48" cy="48"/>
              <a:chOff x="1584" y="1776"/>
              <a:chExt cx="144" cy="144"/>
            </a:xfrm>
          </p:grpSpPr>
          <p:sp>
            <p:nvSpPr>
              <p:cNvPr id="187569" name="Oval 12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0" name="Oval 12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1" name="Oval 12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2" name="Oval 12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73" name="AutoShape 1205"/>
              <p:cNvCxnSpPr>
                <a:cxnSpLocks noChangeShapeType="1"/>
                <a:stCxn id="187569" idx="6"/>
                <a:endCxn id="1875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74" name="AutoShape 1206"/>
              <p:cNvCxnSpPr>
                <a:cxnSpLocks noChangeShapeType="1"/>
                <a:stCxn id="187569" idx="5"/>
                <a:endCxn id="1875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75" name="AutoShape 1207"/>
              <p:cNvCxnSpPr>
                <a:cxnSpLocks noChangeShapeType="1"/>
                <a:stCxn id="187571" idx="6"/>
                <a:endCxn id="1875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76" name="Group 1208"/>
          <p:cNvGrpSpPr>
            <a:grpSpLocks/>
          </p:cNvGrpSpPr>
          <p:nvPr/>
        </p:nvGrpSpPr>
        <p:grpSpPr bwMode="auto">
          <a:xfrm>
            <a:off x="7467600" y="4313213"/>
            <a:ext cx="152400" cy="152400"/>
            <a:chOff x="1608" y="1704"/>
            <a:chExt cx="96" cy="96"/>
          </a:xfrm>
        </p:grpSpPr>
        <p:sp>
          <p:nvSpPr>
            <p:cNvPr id="187577" name="Rectangle 12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78" name="Group 1210"/>
            <p:cNvGrpSpPr>
              <a:grpSpLocks/>
            </p:cNvGrpSpPr>
            <p:nvPr/>
          </p:nvGrpSpPr>
          <p:grpSpPr bwMode="auto">
            <a:xfrm>
              <a:off x="1632" y="1728"/>
              <a:ext cx="48" cy="48"/>
              <a:chOff x="1584" y="1776"/>
              <a:chExt cx="144" cy="144"/>
            </a:xfrm>
          </p:grpSpPr>
          <p:sp>
            <p:nvSpPr>
              <p:cNvPr id="187579" name="Oval 12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0" name="Oval 12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1" name="Oval 12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2" name="Oval 12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83" name="AutoShape 1215"/>
              <p:cNvCxnSpPr>
                <a:cxnSpLocks noChangeShapeType="1"/>
                <a:stCxn id="187579" idx="6"/>
                <a:endCxn id="1875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84" name="AutoShape 1216"/>
              <p:cNvCxnSpPr>
                <a:cxnSpLocks noChangeShapeType="1"/>
                <a:stCxn id="187579" idx="5"/>
                <a:endCxn id="1875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85" name="AutoShape 1217"/>
              <p:cNvCxnSpPr>
                <a:cxnSpLocks noChangeShapeType="1"/>
                <a:stCxn id="187581" idx="6"/>
                <a:endCxn id="1875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86" name="Group 1218"/>
          <p:cNvGrpSpPr>
            <a:grpSpLocks/>
          </p:cNvGrpSpPr>
          <p:nvPr/>
        </p:nvGrpSpPr>
        <p:grpSpPr bwMode="auto">
          <a:xfrm>
            <a:off x="7620000" y="4313213"/>
            <a:ext cx="152400" cy="152400"/>
            <a:chOff x="1608" y="1704"/>
            <a:chExt cx="96" cy="96"/>
          </a:xfrm>
        </p:grpSpPr>
        <p:sp>
          <p:nvSpPr>
            <p:cNvPr id="187587" name="Rectangle 12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88" name="Group 1220"/>
            <p:cNvGrpSpPr>
              <a:grpSpLocks/>
            </p:cNvGrpSpPr>
            <p:nvPr/>
          </p:nvGrpSpPr>
          <p:grpSpPr bwMode="auto">
            <a:xfrm>
              <a:off x="1632" y="1728"/>
              <a:ext cx="48" cy="48"/>
              <a:chOff x="1584" y="1776"/>
              <a:chExt cx="144" cy="144"/>
            </a:xfrm>
          </p:grpSpPr>
          <p:sp>
            <p:nvSpPr>
              <p:cNvPr id="187589" name="Oval 12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0" name="Oval 12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1" name="Oval 12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2" name="Oval 12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93" name="AutoShape 1225"/>
              <p:cNvCxnSpPr>
                <a:cxnSpLocks noChangeShapeType="1"/>
                <a:stCxn id="187589" idx="6"/>
                <a:endCxn id="1875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94" name="AutoShape 1226"/>
              <p:cNvCxnSpPr>
                <a:cxnSpLocks noChangeShapeType="1"/>
                <a:stCxn id="187589" idx="5"/>
                <a:endCxn id="1875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95" name="AutoShape 1227"/>
              <p:cNvCxnSpPr>
                <a:cxnSpLocks noChangeShapeType="1"/>
                <a:stCxn id="187591" idx="6"/>
                <a:endCxn id="18759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7596" name="Rectangle 1228"/>
          <p:cNvSpPr>
            <a:spLocks noChangeArrowheads="1"/>
          </p:cNvSpPr>
          <p:nvPr/>
        </p:nvSpPr>
        <p:spPr bwMode="auto">
          <a:xfrm>
            <a:off x="609600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7597" name="AutoShape 1229"/>
          <p:cNvCxnSpPr>
            <a:cxnSpLocks noChangeShapeType="1"/>
            <a:stCxn id="187596" idx="2"/>
            <a:endCxn id="186324" idx="1"/>
          </p:cNvCxnSpPr>
          <p:nvPr/>
        </p:nvCxnSpPr>
        <p:spPr bwMode="auto">
          <a:xfrm rot="16200000" flipH="1">
            <a:off x="6877050" y="1855763"/>
            <a:ext cx="114300" cy="609600"/>
          </a:xfrm>
          <a:prstGeom prst="bentConnector2">
            <a:avLst/>
          </a:prstGeom>
          <a:noFill/>
          <a:ln w="9525">
            <a:solidFill>
              <a:schemeClr val="tx1"/>
            </a:solidFill>
            <a:miter lim="800000"/>
            <a:headEnd/>
            <a:tailEnd type="triangle" w="med" len="med"/>
          </a:ln>
          <a:effectLst/>
        </p:spPr>
      </p:cxnSp>
      <p:cxnSp>
        <p:nvCxnSpPr>
          <p:cNvPr id="187598" name="AutoShape 1230"/>
          <p:cNvCxnSpPr>
            <a:cxnSpLocks noChangeShapeType="1"/>
            <a:stCxn id="186324" idx="3"/>
            <a:endCxn id="187475" idx="3"/>
          </p:cNvCxnSpPr>
          <p:nvPr/>
        </p:nvCxnSpPr>
        <p:spPr bwMode="auto">
          <a:xfrm flipH="1">
            <a:off x="7315200" y="2217713"/>
            <a:ext cx="457200" cy="1562100"/>
          </a:xfrm>
          <a:prstGeom prst="curvedConnector3">
            <a:avLst>
              <a:gd name="adj1" fmla="val -50000"/>
            </a:avLst>
          </a:prstGeom>
          <a:noFill/>
          <a:ln w="19050">
            <a:solidFill>
              <a:srgbClr val="FF0000"/>
            </a:solidFill>
            <a:round/>
            <a:headEnd/>
            <a:tailEnd type="triangle" w="lg" len="med"/>
          </a:ln>
          <a:effectLst/>
        </p:spPr>
      </p:cxnSp>
      <p:sp>
        <p:nvSpPr>
          <p:cNvPr id="187599" name="Line 1231"/>
          <p:cNvSpPr>
            <a:spLocks noChangeShapeType="1"/>
          </p:cNvSpPr>
          <p:nvPr/>
        </p:nvSpPr>
        <p:spPr bwMode="auto">
          <a:xfrm>
            <a:off x="7162800" y="3398813"/>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7600" name="Line 1232"/>
          <p:cNvSpPr>
            <a:spLocks noChangeShapeType="1"/>
          </p:cNvSpPr>
          <p:nvPr/>
        </p:nvSpPr>
        <p:spPr bwMode="auto">
          <a:xfrm>
            <a:off x="7162800" y="3856013"/>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87602" name="AutoShape 1234"/>
          <p:cNvCxnSpPr>
            <a:cxnSpLocks noChangeShapeType="1"/>
            <a:stCxn id="187596" idx="2"/>
            <a:endCxn id="187601" idx="1"/>
          </p:cNvCxnSpPr>
          <p:nvPr/>
        </p:nvCxnSpPr>
        <p:spPr bwMode="auto">
          <a:xfrm rot="16200000" flipH="1">
            <a:off x="6229350" y="2503463"/>
            <a:ext cx="1333500" cy="533400"/>
          </a:xfrm>
          <a:prstGeom prst="bentConnector2">
            <a:avLst/>
          </a:prstGeom>
          <a:noFill/>
          <a:ln w="9525">
            <a:solidFill>
              <a:schemeClr val="tx1"/>
            </a:solidFill>
            <a:miter lim="800000"/>
            <a:headEnd/>
            <a:tailEnd type="triangle" w="med" len="med"/>
          </a:ln>
          <a:effectLst/>
        </p:spPr>
      </p:cxnSp>
      <p:sp>
        <p:nvSpPr>
          <p:cNvPr id="187603" name="Text Box 1235"/>
          <p:cNvSpPr txBox="1">
            <a:spLocks noChangeArrowheads="1"/>
          </p:cNvSpPr>
          <p:nvPr/>
        </p:nvSpPr>
        <p:spPr bwMode="auto">
          <a:xfrm>
            <a:off x="6619875" y="4587850"/>
            <a:ext cx="1277915"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Mix of both</a:t>
            </a:r>
          </a:p>
        </p:txBody>
      </p:sp>
      <p:grpSp>
        <p:nvGrpSpPr>
          <p:cNvPr id="1109" name="Group 129"/>
          <p:cNvGrpSpPr>
            <a:grpSpLocks/>
          </p:cNvGrpSpPr>
          <p:nvPr/>
        </p:nvGrpSpPr>
        <p:grpSpPr bwMode="auto">
          <a:xfrm>
            <a:off x="2362200" y="3019400"/>
            <a:ext cx="609600" cy="381000"/>
            <a:chOff x="1584" y="1632"/>
            <a:chExt cx="384" cy="240"/>
          </a:xfrm>
        </p:grpSpPr>
        <p:sp>
          <p:nvSpPr>
            <p:cNvPr id="1110"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11"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12" name="Group 132"/>
            <p:cNvGrpSpPr>
              <a:grpSpLocks/>
            </p:cNvGrpSpPr>
            <p:nvPr/>
          </p:nvGrpSpPr>
          <p:grpSpPr bwMode="auto">
            <a:xfrm>
              <a:off x="1584" y="1680"/>
              <a:ext cx="96" cy="96"/>
              <a:chOff x="1608" y="1704"/>
              <a:chExt cx="96" cy="96"/>
            </a:xfrm>
          </p:grpSpPr>
          <p:sp>
            <p:nvSpPr>
              <p:cNvPr id="1184"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85" name="Group 134"/>
              <p:cNvGrpSpPr>
                <a:grpSpLocks/>
              </p:cNvGrpSpPr>
              <p:nvPr/>
            </p:nvGrpSpPr>
            <p:grpSpPr bwMode="auto">
              <a:xfrm>
                <a:off x="1632" y="1728"/>
                <a:ext cx="48" cy="48"/>
                <a:chOff x="1584" y="1776"/>
                <a:chExt cx="144" cy="144"/>
              </a:xfrm>
            </p:grpSpPr>
            <p:sp>
              <p:nvSpPr>
                <p:cNvPr id="1186"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7"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8"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9"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90" name="AutoShape 139"/>
                <p:cNvCxnSpPr>
                  <a:cxnSpLocks noChangeShapeType="1"/>
                  <a:stCxn id="1186" idx="6"/>
                  <a:endCxn id="118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91" name="AutoShape 140"/>
                <p:cNvCxnSpPr>
                  <a:cxnSpLocks noChangeShapeType="1"/>
                  <a:stCxn id="1186" idx="5"/>
                  <a:endCxn id="118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92" name="AutoShape 141"/>
                <p:cNvCxnSpPr>
                  <a:cxnSpLocks noChangeShapeType="1"/>
                  <a:stCxn id="1188" idx="6"/>
                  <a:endCxn id="118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3" name="Group 142"/>
            <p:cNvGrpSpPr>
              <a:grpSpLocks/>
            </p:cNvGrpSpPr>
            <p:nvPr/>
          </p:nvGrpSpPr>
          <p:grpSpPr bwMode="auto">
            <a:xfrm>
              <a:off x="1680" y="1680"/>
              <a:ext cx="96" cy="96"/>
              <a:chOff x="1608" y="1704"/>
              <a:chExt cx="96" cy="96"/>
            </a:xfrm>
          </p:grpSpPr>
          <p:sp>
            <p:nvSpPr>
              <p:cNvPr id="1175"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76" name="Group 144"/>
              <p:cNvGrpSpPr>
                <a:grpSpLocks/>
              </p:cNvGrpSpPr>
              <p:nvPr/>
            </p:nvGrpSpPr>
            <p:grpSpPr bwMode="auto">
              <a:xfrm>
                <a:off x="1632" y="1728"/>
                <a:ext cx="48" cy="48"/>
                <a:chOff x="1584" y="1776"/>
                <a:chExt cx="144" cy="144"/>
              </a:xfrm>
            </p:grpSpPr>
            <p:sp>
              <p:nvSpPr>
                <p:cNvPr id="1177"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8"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9"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0"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81" name="AutoShape 149"/>
                <p:cNvCxnSpPr>
                  <a:cxnSpLocks noChangeShapeType="1"/>
                  <a:stCxn id="1177" idx="6"/>
                  <a:endCxn id="11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82" name="AutoShape 150"/>
                <p:cNvCxnSpPr>
                  <a:cxnSpLocks noChangeShapeType="1"/>
                  <a:stCxn id="1177" idx="5"/>
                  <a:endCxn id="11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83" name="AutoShape 151"/>
                <p:cNvCxnSpPr>
                  <a:cxnSpLocks noChangeShapeType="1"/>
                  <a:stCxn id="1179" idx="6"/>
                  <a:endCxn id="11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4" name="Group 152"/>
            <p:cNvGrpSpPr>
              <a:grpSpLocks/>
            </p:cNvGrpSpPr>
            <p:nvPr/>
          </p:nvGrpSpPr>
          <p:grpSpPr bwMode="auto">
            <a:xfrm>
              <a:off x="1776" y="1680"/>
              <a:ext cx="96" cy="96"/>
              <a:chOff x="1608" y="1704"/>
              <a:chExt cx="96" cy="96"/>
            </a:xfrm>
          </p:grpSpPr>
          <p:sp>
            <p:nvSpPr>
              <p:cNvPr id="1166"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67" name="Group 154"/>
              <p:cNvGrpSpPr>
                <a:grpSpLocks/>
              </p:cNvGrpSpPr>
              <p:nvPr/>
            </p:nvGrpSpPr>
            <p:grpSpPr bwMode="auto">
              <a:xfrm>
                <a:off x="1632" y="1728"/>
                <a:ext cx="48" cy="48"/>
                <a:chOff x="1584" y="1776"/>
                <a:chExt cx="144" cy="144"/>
              </a:xfrm>
            </p:grpSpPr>
            <p:sp>
              <p:nvSpPr>
                <p:cNvPr id="1168"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9"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0"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1"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72" name="AutoShape 159"/>
                <p:cNvCxnSpPr>
                  <a:cxnSpLocks noChangeShapeType="1"/>
                  <a:stCxn id="1168" idx="6"/>
                  <a:endCxn id="116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73" name="AutoShape 160"/>
                <p:cNvCxnSpPr>
                  <a:cxnSpLocks noChangeShapeType="1"/>
                  <a:stCxn id="1168" idx="5"/>
                  <a:endCxn id="117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74" name="AutoShape 161"/>
                <p:cNvCxnSpPr>
                  <a:cxnSpLocks noChangeShapeType="1"/>
                  <a:stCxn id="1170" idx="6"/>
                  <a:endCxn id="117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5" name="Group 162"/>
            <p:cNvGrpSpPr>
              <a:grpSpLocks/>
            </p:cNvGrpSpPr>
            <p:nvPr/>
          </p:nvGrpSpPr>
          <p:grpSpPr bwMode="auto">
            <a:xfrm>
              <a:off x="1872" y="1680"/>
              <a:ext cx="96" cy="96"/>
              <a:chOff x="1608" y="1704"/>
              <a:chExt cx="96" cy="96"/>
            </a:xfrm>
          </p:grpSpPr>
          <p:sp>
            <p:nvSpPr>
              <p:cNvPr id="1157"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58" name="Group 164"/>
              <p:cNvGrpSpPr>
                <a:grpSpLocks/>
              </p:cNvGrpSpPr>
              <p:nvPr/>
            </p:nvGrpSpPr>
            <p:grpSpPr bwMode="auto">
              <a:xfrm>
                <a:off x="1632" y="1728"/>
                <a:ext cx="48" cy="48"/>
                <a:chOff x="1584" y="1776"/>
                <a:chExt cx="144" cy="144"/>
              </a:xfrm>
            </p:grpSpPr>
            <p:sp>
              <p:nvSpPr>
                <p:cNvPr id="1159"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0"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1"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2"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63" name="AutoShape 169"/>
                <p:cNvCxnSpPr>
                  <a:cxnSpLocks noChangeShapeType="1"/>
                  <a:stCxn id="1159" idx="6"/>
                  <a:endCxn id="11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64" name="AutoShape 170"/>
                <p:cNvCxnSpPr>
                  <a:cxnSpLocks noChangeShapeType="1"/>
                  <a:stCxn id="1159" idx="5"/>
                  <a:endCxn id="11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65" name="AutoShape 171"/>
                <p:cNvCxnSpPr>
                  <a:cxnSpLocks noChangeShapeType="1"/>
                  <a:stCxn id="1161" idx="6"/>
                  <a:endCxn id="11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6" name="Group 172"/>
            <p:cNvGrpSpPr>
              <a:grpSpLocks/>
            </p:cNvGrpSpPr>
            <p:nvPr/>
          </p:nvGrpSpPr>
          <p:grpSpPr bwMode="auto">
            <a:xfrm>
              <a:off x="1584" y="1776"/>
              <a:ext cx="96" cy="96"/>
              <a:chOff x="1608" y="1704"/>
              <a:chExt cx="96" cy="96"/>
            </a:xfrm>
          </p:grpSpPr>
          <p:sp>
            <p:nvSpPr>
              <p:cNvPr id="1148"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49" name="Group 174"/>
              <p:cNvGrpSpPr>
                <a:grpSpLocks/>
              </p:cNvGrpSpPr>
              <p:nvPr/>
            </p:nvGrpSpPr>
            <p:grpSpPr bwMode="auto">
              <a:xfrm>
                <a:off x="1632" y="1728"/>
                <a:ext cx="48" cy="48"/>
                <a:chOff x="1584" y="1776"/>
                <a:chExt cx="144" cy="144"/>
              </a:xfrm>
            </p:grpSpPr>
            <p:sp>
              <p:nvSpPr>
                <p:cNvPr id="1150"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1"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2"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3"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54" name="AutoShape 179"/>
                <p:cNvCxnSpPr>
                  <a:cxnSpLocks noChangeShapeType="1"/>
                  <a:stCxn id="1150" idx="6"/>
                  <a:endCxn id="11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55" name="AutoShape 180"/>
                <p:cNvCxnSpPr>
                  <a:cxnSpLocks noChangeShapeType="1"/>
                  <a:stCxn id="1150" idx="5"/>
                  <a:endCxn id="11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56" name="AutoShape 181"/>
                <p:cNvCxnSpPr>
                  <a:cxnSpLocks noChangeShapeType="1"/>
                  <a:stCxn id="1152" idx="6"/>
                  <a:endCxn id="11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7" name="Group 182"/>
            <p:cNvGrpSpPr>
              <a:grpSpLocks/>
            </p:cNvGrpSpPr>
            <p:nvPr/>
          </p:nvGrpSpPr>
          <p:grpSpPr bwMode="auto">
            <a:xfrm>
              <a:off x="1680" y="1776"/>
              <a:ext cx="96" cy="96"/>
              <a:chOff x="1608" y="1704"/>
              <a:chExt cx="96" cy="96"/>
            </a:xfrm>
          </p:grpSpPr>
          <p:sp>
            <p:nvSpPr>
              <p:cNvPr id="1139"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40" name="Group 184"/>
              <p:cNvGrpSpPr>
                <a:grpSpLocks/>
              </p:cNvGrpSpPr>
              <p:nvPr/>
            </p:nvGrpSpPr>
            <p:grpSpPr bwMode="auto">
              <a:xfrm>
                <a:off x="1632" y="1728"/>
                <a:ext cx="48" cy="48"/>
                <a:chOff x="1584" y="1776"/>
                <a:chExt cx="144" cy="144"/>
              </a:xfrm>
            </p:grpSpPr>
            <p:sp>
              <p:nvSpPr>
                <p:cNvPr id="1141"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2"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3"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4"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45" name="AutoShape 189"/>
                <p:cNvCxnSpPr>
                  <a:cxnSpLocks noChangeShapeType="1"/>
                  <a:stCxn id="1141" idx="6"/>
                  <a:endCxn id="114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46" name="AutoShape 190"/>
                <p:cNvCxnSpPr>
                  <a:cxnSpLocks noChangeShapeType="1"/>
                  <a:stCxn id="1141" idx="5"/>
                  <a:endCxn id="114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47" name="AutoShape 191"/>
                <p:cNvCxnSpPr>
                  <a:cxnSpLocks noChangeShapeType="1"/>
                  <a:stCxn id="1143" idx="6"/>
                  <a:endCxn id="114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8" name="Group 192"/>
            <p:cNvGrpSpPr>
              <a:grpSpLocks/>
            </p:cNvGrpSpPr>
            <p:nvPr/>
          </p:nvGrpSpPr>
          <p:grpSpPr bwMode="auto">
            <a:xfrm>
              <a:off x="1776" y="1776"/>
              <a:ext cx="96" cy="96"/>
              <a:chOff x="1608" y="1704"/>
              <a:chExt cx="96" cy="96"/>
            </a:xfrm>
          </p:grpSpPr>
          <p:sp>
            <p:nvSpPr>
              <p:cNvPr id="1130"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31" name="Group 194"/>
              <p:cNvGrpSpPr>
                <a:grpSpLocks/>
              </p:cNvGrpSpPr>
              <p:nvPr/>
            </p:nvGrpSpPr>
            <p:grpSpPr bwMode="auto">
              <a:xfrm>
                <a:off x="1632" y="1728"/>
                <a:ext cx="48" cy="48"/>
                <a:chOff x="1584" y="1776"/>
                <a:chExt cx="144" cy="144"/>
              </a:xfrm>
            </p:grpSpPr>
            <p:sp>
              <p:nvSpPr>
                <p:cNvPr id="1132"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3"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4"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5"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36" name="AutoShape 199"/>
                <p:cNvCxnSpPr>
                  <a:cxnSpLocks noChangeShapeType="1"/>
                  <a:stCxn id="1132" idx="6"/>
                  <a:endCxn id="113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37" name="AutoShape 200"/>
                <p:cNvCxnSpPr>
                  <a:cxnSpLocks noChangeShapeType="1"/>
                  <a:stCxn id="1132" idx="5"/>
                  <a:endCxn id="113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38" name="AutoShape 201"/>
                <p:cNvCxnSpPr>
                  <a:cxnSpLocks noChangeShapeType="1"/>
                  <a:stCxn id="1134" idx="6"/>
                  <a:endCxn id="113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9" name="Group 202"/>
            <p:cNvGrpSpPr>
              <a:grpSpLocks/>
            </p:cNvGrpSpPr>
            <p:nvPr/>
          </p:nvGrpSpPr>
          <p:grpSpPr bwMode="auto">
            <a:xfrm>
              <a:off x="1872" y="1776"/>
              <a:ext cx="96" cy="96"/>
              <a:chOff x="1608" y="1704"/>
              <a:chExt cx="96" cy="96"/>
            </a:xfrm>
          </p:grpSpPr>
          <p:sp>
            <p:nvSpPr>
              <p:cNvPr id="1121"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22" name="Group 204"/>
              <p:cNvGrpSpPr>
                <a:grpSpLocks/>
              </p:cNvGrpSpPr>
              <p:nvPr/>
            </p:nvGrpSpPr>
            <p:grpSpPr bwMode="auto">
              <a:xfrm>
                <a:off x="1632" y="1728"/>
                <a:ext cx="48" cy="48"/>
                <a:chOff x="1584" y="1776"/>
                <a:chExt cx="144" cy="144"/>
              </a:xfrm>
            </p:grpSpPr>
            <p:sp>
              <p:nvSpPr>
                <p:cNvPr id="1123"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4"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5"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6"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27" name="AutoShape 209"/>
                <p:cNvCxnSpPr>
                  <a:cxnSpLocks noChangeShapeType="1"/>
                  <a:stCxn id="1123" idx="6"/>
                  <a:endCxn id="11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28" name="AutoShape 210"/>
                <p:cNvCxnSpPr>
                  <a:cxnSpLocks noChangeShapeType="1"/>
                  <a:stCxn id="1123" idx="5"/>
                  <a:endCxn id="11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29" name="AutoShape 211"/>
                <p:cNvCxnSpPr>
                  <a:cxnSpLocks noChangeShapeType="1"/>
                  <a:stCxn id="1125" idx="6"/>
                  <a:endCxn id="112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120"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193" name="Group 129"/>
          <p:cNvGrpSpPr>
            <a:grpSpLocks/>
          </p:cNvGrpSpPr>
          <p:nvPr/>
        </p:nvGrpSpPr>
        <p:grpSpPr bwMode="auto">
          <a:xfrm>
            <a:off x="2362200" y="3933800"/>
            <a:ext cx="609600" cy="381000"/>
            <a:chOff x="1584" y="1632"/>
            <a:chExt cx="384" cy="240"/>
          </a:xfrm>
        </p:grpSpPr>
        <p:sp>
          <p:nvSpPr>
            <p:cNvPr id="1194"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95"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96" name="Group 132"/>
            <p:cNvGrpSpPr>
              <a:grpSpLocks/>
            </p:cNvGrpSpPr>
            <p:nvPr/>
          </p:nvGrpSpPr>
          <p:grpSpPr bwMode="auto">
            <a:xfrm>
              <a:off x="1584" y="1680"/>
              <a:ext cx="96" cy="96"/>
              <a:chOff x="1608" y="1704"/>
              <a:chExt cx="96" cy="96"/>
            </a:xfrm>
          </p:grpSpPr>
          <p:sp>
            <p:nvSpPr>
              <p:cNvPr id="1268"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69" name="Group 134"/>
              <p:cNvGrpSpPr>
                <a:grpSpLocks/>
              </p:cNvGrpSpPr>
              <p:nvPr/>
            </p:nvGrpSpPr>
            <p:grpSpPr bwMode="auto">
              <a:xfrm>
                <a:off x="1632" y="1728"/>
                <a:ext cx="48" cy="48"/>
                <a:chOff x="1584" y="1776"/>
                <a:chExt cx="144" cy="144"/>
              </a:xfrm>
            </p:grpSpPr>
            <p:sp>
              <p:nvSpPr>
                <p:cNvPr id="1270"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1"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2"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3"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74" name="AutoShape 139"/>
                <p:cNvCxnSpPr>
                  <a:cxnSpLocks noChangeShapeType="1"/>
                  <a:stCxn id="1270" idx="6"/>
                  <a:endCxn id="12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75" name="AutoShape 140"/>
                <p:cNvCxnSpPr>
                  <a:cxnSpLocks noChangeShapeType="1"/>
                  <a:stCxn id="1270" idx="5"/>
                  <a:endCxn id="12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76" name="AutoShape 141"/>
                <p:cNvCxnSpPr>
                  <a:cxnSpLocks noChangeShapeType="1"/>
                  <a:stCxn id="1272" idx="6"/>
                  <a:endCxn id="12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7" name="Group 142"/>
            <p:cNvGrpSpPr>
              <a:grpSpLocks/>
            </p:cNvGrpSpPr>
            <p:nvPr/>
          </p:nvGrpSpPr>
          <p:grpSpPr bwMode="auto">
            <a:xfrm>
              <a:off x="1680" y="1680"/>
              <a:ext cx="96" cy="96"/>
              <a:chOff x="1608" y="1704"/>
              <a:chExt cx="96" cy="96"/>
            </a:xfrm>
          </p:grpSpPr>
          <p:sp>
            <p:nvSpPr>
              <p:cNvPr id="1259"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60" name="Group 144"/>
              <p:cNvGrpSpPr>
                <a:grpSpLocks/>
              </p:cNvGrpSpPr>
              <p:nvPr/>
            </p:nvGrpSpPr>
            <p:grpSpPr bwMode="auto">
              <a:xfrm>
                <a:off x="1632" y="1728"/>
                <a:ext cx="48" cy="48"/>
                <a:chOff x="1584" y="1776"/>
                <a:chExt cx="144" cy="144"/>
              </a:xfrm>
            </p:grpSpPr>
            <p:sp>
              <p:nvSpPr>
                <p:cNvPr id="1261"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2"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3"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4"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65" name="AutoShape 149"/>
                <p:cNvCxnSpPr>
                  <a:cxnSpLocks noChangeShapeType="1"/>
                  <a:stCxn id="1261" idx="6"/>
                  <a:endCxn id="126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66" name="AutoShape 150"/>
                <p:cNvCxnSpPr>
                  <a:cxnSpLocks noChangeShapeType="1"/>
                  <a:stCxn id="1261" idx="5"/>
                  <a:endCxn id="126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67" name="AutoShape 151"/>
                <p:cNvCxnSpPr>
                  <a:cxnSpLocks noChangeShapeType="1"/>
                  <a:stCxn id="1263" idx="6"/>
                  <a:endCxn id="126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8" name="Group 152"/>
            <p:cNvGrpSpPr>
              <a:grpSpLocks/>
            </p:cNvGrpSpPr>
            <p:nvPr/>
          </p:nvGrpSpPr>
          <p:grpSpPr bwMode="auto">
            <a:xfrm>
              <a:off x="1776" y="1680"/>
              <a:ext cx="96" cy="96"/>
              <a:chOff x="1608" y="1704"/>
              <a:chExt cx="96" cy="96"/>
            </a:xfrm>
          </p:grpSpPr>
          <p:sp>
            <p:nvSpPr>
              <p:cNvPr id="1250"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51" name="Group 154"/>
              <p:cNvGrpSpPr>
                <a:grpSpLocks/>
              </p:cNvGrpSpPr>
              <p:nvPr/>
            </p:nvGrpSpPr>
            <p:grpSpPr bwMode="auto">
              <a:xfrm>
                <a:off x="1632" y="1728"/>
                <a:ext cx="48" cy="48"/>
                <a:chOff x="1584" y="1776"/>
                <a:chExt cx="144" cy="144"/>
              </a:xfrm>
            </p:grpSpPr>
            <p:sp>
              <p:nvSpPr>
                <p:cNvPr id="1252"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3"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4"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5"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56" name="AutoShape 159"/>
                <p:cNvCxnSpPr>
                  <a:cxnSpLocks noChangeShapeType="1"/>
                  <a:stCxn id="1252" idx="6"/>
                  <a:endCxn id="125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57" name="AutoShape 160"/>
                <p:cNvCxnSpPr>
                  <a:cxnSpLocks noChangeShapeType="1"/>
                  <a:stCxn id="1252" idx="5"/>
                  <a:endCxn id="125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58" name="AutoShape 161"/>
                <p:cNvCxnSpPr>
                  <a:cxnSpLocks noChangeShapeType="1"/>
                  <a:stCxn id="1254" idx="6"/>
                  <a:endCxn id="125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9" name="Group 162"/>
            <p:cNvGrpSpPr>
              <a:grpSpLocks/>
            </p:cNvGrpSpPr>
            <p:nvPr/>
          </p:nvGrpSpPr>
          <p:grpSpPr bwMode="auto">
            <a:xfrm>
              <a:off x="1872" y="1680"/>
              <a:ext cx="96" cy="96"/>
              <a:chOff x="1608" y="1704"/>
              <a:chExt cx="96" cy="96"/>
            </a:xfrm>
          </p:grpSpPr>
          <p:sp>
            <p:nvSpPr>
              <p:cNvPr id="1241"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42" name="Group 164"/>
              <p:cNvGrpSpPr>
                <a:grpSpLocks/>
              </p:cNvGrpSpPr>
              <p:nvPr/>
            </p:nvGrpSpPr>
            <p:grpSpPr bwMode="auto">
              <a:xfrm>
                <a:off x="1632" y="1728"/>
                <a:ext cx="48" cy="48"/>
                <a:chOff x="1584" y="1776"/>
                <a:chExt cx="144" cy="144"/>
              </a:xfrm>
            </p:grpSpPr>
            <p:sp>
              <p:nvSpPr>
                <p:cNvPr id="1243"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4"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5"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6"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47" name="AutoShape 169"/>
                <p:cNvCxnSpPr>
                  <a:cxnSpLocks noChangeShapeType="1"/>
                  <a:stCxn id="1243" idx="6"/>
                  <a:endCxn id="12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48" name="AutoShape 170"/>
                <p:cNvCxnSpPr>
                  <a:cxnSpLocks noChangeShapeType="1"/>
                  <a:stCxn id="1243" idx="5"/>
                  <a:endCxn id="12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49" name="AutoShape 171"/>
                <p:cNvCxnSpPr>
                  <a:cxnSpLocks noChangeShapeType="1"/>
                  <a:stCxn id="1245" idx="6"/>
                  <a:endCxn id="12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0" name="Group 172"/>
            <p:cNvGrpSpPr>
              <a:grpSpLocks/>
            </p:cNvGrpSpPr>
            <p:nvPr/>
          </p:nvGrpSpPr>
          <p:grpSpPr bwMode="auto">
            <a:xfrm>
              <a:off x="1584" y="1776"/>
              <a:ext cx="96" cy="96"/>
              <a:chOff x="1608" y="1704"/>
              <a:chExt cx="96" cy="96"/>
            </a:xfrm>
          </p:grpSpPr>
          <p:sp>
            <p:nvSpPr>
              <p:cNvPr id="1232"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33" name="Group 174"/>
              <p:cNvGrpSpPr>
                <a:grpSpLocks/>
              </p:cNvGrpSpPr>
              <p:nvPr/>
            </p:nvGrpSpPr>
            <p:grpSpPr bwMode="auto">
              <a:xfrm>
                <a:off x="1632" y="1728"/>
                <a:ext cx="48" cy="48"/>
                <a:chOff x="1584" y="1776"/>
                <a:chExt cx="144" cy="144"/>
              </a:xfrm>
            </p:grpSpPr>
            <p:sp>
              <p:nvSpPr>
                <p:cNvPr id="1234"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5"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6"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7"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38" name="AutoShape 179"/>
                <p:cNvCxnSpPr>
                  <a:cxnSpLocks noChangeShapeType="1"/>
                  <a:stCxn id="1234" idx="6"/>
                  <a:endCxn id="123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39" name="AutoShape 180"/>
                <p:cNvCxnSpPr>
                  <a:cxnSpLocks noChangeShapeType="1"/>
                  <a:stCxn id="1234" idx="5"/>
                  <a:endCxn id="123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40" name="AutoShape 181"/>
                <p:cNvCxnSpPr>
                  <a:cxnSpLocks noChangeShapeType="1"/>
                  <a:stCxn id="1236" idx="6"/>
                  <a:endCxn id="123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1" name="Group 182"/>
            <p:cNvGrpSpPr>
              <a:grpSpLocks/>
            </p:cNvGrpSpPr>
            <p:nvPr/>
          </p:nvGrpSpPr>
          <p:grpSpPr bwMode="auto">
            <a:xfrm>
              <a:off x="1680" y="1776"/>
              <a:ext cx="96" cy="96"/>
              <a:chOff x="1608" y="1704"/>
              <a:chExt cx="96" cy="96"/>
            </a:xfrm>
          </p:grpSpPr>
          <p:sp>
            <p:nvSpPr>
              <p:cNvPr id="1223"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24" name="Group 184"/>
              <p:cNvGrpSpPr>
                <a:grpSpLocks/>
              </p:cNvGrpSpPr>
              <p:nvPr/>
            </p:nvGrpSpPr>
            <p:grpSpPr bwMode="auto">
              <a:xfrm>
                <a:off x="1632" y="1728"/>
                <a:ext cx="48" cy="48"/>
                <a:chOff x="1584" y="1776"/>
                <a:chExt cx="144" cy="144"/>
              </a:xfrm>
            </p:grpSpPr>
            <p:sp>
              <p:nvSpPr>
                <p:cNvPr id="1225"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6"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7"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8"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29" name="AutoShape 189"/>
                <p:cNvCxnSpPr>
                  <a:cxnSpLocks noChangeShapeType="1"/>
                  <a:stCxn id="1225" idx="6"/>
                  <a:endCxn id="12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30" name="AutoShape 190"/>
                <p:cNvCxnSpPr>
                  <a:cxnSpLocks noChangeShapeType="1"/>
                  <a:stCxn id="1225" idx="5"/>
                  <a:endCxn id="12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31" name="AutoShape 191"/>
                <p:cNvCxnSpPr>
                  <a:cxnSpLocks noChangeShapeType="1"/>
                  <a:stCxn id="1227" idx="6"/>
                  <a:endCxn id="12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2" name="Group 192"/>
            <p:cNvGrpSpPr>
              <a:grpSpLocks/>
            </p:cNvGrpSpPr>
            <p:nvPr/>
          </p:nvGrpSpPr>
          <p:grpSpPr bwMode="auto">
            <a:xfrm>
              <a:off x="1776" y="1776"/>
              <a:ext cx="96" cy="96"/>
              <a:chOff x="1608" y="1704"/>
              <a:chExt cx="96" cy="96"/>
            </a:xfrm>
          </p:grpSpPr>
          <p:sp>
            <p:nvSpPr>
              <p:cNvPr id="1214"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15" name="Group 194"/>
              <p:cNvGrpSpPr>
                <a:grpSpLocks/>
              </p:cNvGrpSpPr>
              <p:nvPr/>
            </p:nvGrpSpPr>
            <p:grpSpPr bwMode="auto">
              <a:xfrm>
                <a:off x="1632" y="1728"/>
                <a:ext cx="48" cy="48"/>
                <a:chOff x="1584" y="1776"/>
                <a:chExt cx="144" cy="144"/>
              </a:xfrm>
            </p:grpSpPr>
            <p:sp>
              <p:nvSpPr>
                <p:cNvPr id="1216"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7"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8"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9"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20" name="AutoShape 199"/>
                <p:cNvCxnSpPr>
                  <a:cxnSpLocks noChangeShapeType="1"/>
                  <a:stCxn id="1216" idx="6"/>
                  <a:endCxn id="12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21" name="AutoShape 200"/>
                <p:cNvCxnSpPr>
                  <a:cxnSpLocks noChangeShapeType="1"/>
                  <a:stCxn id="1216" idx="5"/>
                  <a:endCxn id="12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22" name="AutoShape 201"/>
                <p:cNvCxnSpPr>
                  <a:cxnSpLocks noChangeShapeType="1"/>
                  <a:stCxn id="1218" idx="6"/>
                  <a:endCxn id="12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3" name="Group 202"/>
            <p:cNvGrpSpPr>
              <a:grpSpLocks/>
            </p:cNvGrpSpPr>
            <p:nvPr/>
          </p:nvGrpSpPr>
          <p:grpSpPr bwMode="auto">
            <a:xfrm>
              <a:off x="1872" y="1776"/>
              <a:ext cx="96" cy="96"/>
              <a:chOff x="1608" y="1704"/>
              <a:chExt cx="96" cy="96"/>
            </a:xfrm>
          </p:grpSpPr>
          <p:sp>
            <p:nvSpPr>
              <p:cNvPr id="1205"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06" name="Group 204"/>
              <p:cNvGrpSpPr>
                <a:grpSpLocks/>
              </p:cNvGrpSpPr>
              <p:nvPr/>
            </p:nvGrpSpPr>
            <p:grpSpPr bwMode="auto">
              <a:xfrm>
                <a:off x="1632" y="1728"/>
                <a:ext cx="48" cy="48"/>
                <a:chOff x="1584" y="1776"/>
                <a:chExt cx="144" cy="144"/>
              </a:xfrm>
            </p:grpSpPr>
            <p:sp>
              <p:nvSpPr>
                <p:cNvPr id="1207"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08"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09"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0"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11" name="AutoShape 209"/>
                <p:cNvCxnSpPr>
                  <a:cxnSpLocks noChangeShapeType="1"/>
                  <a:stCxn id="1207" idx="6"/>
                  <a:endCxn id="12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12" name="AutoShape 210"/>
                <p:cNvCxnSpPr>
                  <a:cxnSpLocks noChangeShapeType="1"/>
                  <a:stCxn id="1207" idx="5"/>
                  <a:endCxn id="12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13" name="AutoShape 211"/>
                <p:cNvCxnSpPr>
                  <a:cxnSpLocks noChangeShapeType="1"/>
                  <a:stCxn id="1209" idx="6"/>
                  <a:endCxn id="121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204"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1435490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7"/>
          <p:cNvSpPr>
            <a:spLocks noChangeArrowheads="1"/>
          </p:cNvSpPr>
          <p:nvPr/>
        </p:nvSpPr>
        <p:spPr bwMode="auto">
          <a:xfrm>
            <a:off x="7456914" y="23622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7" name="Rectangle 18"/>
          <p:cNvSpPr>
            <a:spLocks noChangeArrowheads="1"/>
          </p:cNvSpPr>
          <p:nvPr/>
        </p:nvSpPr>
        <p:spPr bwMode="auto">
          <a:xfrm>
            <a:off x="7456914" y="23507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3" name="Rectangle 17"/>
          <p:cNvSpPr>
            <a:spLocks noChangeArrowheads="1"/>
          </p:cNvSpPr>
          <p:nvPr/>
        </p:nvSpPr>
        <p:spPr bwMode="auto">
          <a:xfrm>
            <a:off x="7456914" y="28194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4" name="Rectangle 18"/>
          <p:cNvSpPr>
            <a:spLocks noChangeArrowheads="1"/>
          </p:cNvSpPr>
          <p:nvPr/>
        </p:nvSpPr>
        <p:spPr bwMode="auto">
          <a:xfrm>
            <a:off x="7456914" y="28079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 name="Rectangle 17"/>
          <p:cNvSpPr>
            <a:spLocks noChangeArrowheads="1"/>
          </p:cNvSpPr>
          <p:nvPr/>
        </p:nvSpPr>
        <p:spPr bwMode="auto">
          <a:xfrm>
            <a:off x="7456914" y="32766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 name="Rectangle 18"/>
          <p:cNvSpPr>
            <a:spLocks noChangeArrowheads="1"/>
          </p:cNvSpPr>
          <p:nvPr/>
        </p:nvSpPr>
        <p:spPr bwMode="auto">
          <a:xfrm>
            <a:off x="7456914" y="32651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18" name="Rectangle 2"/>
          <p:cNvSpPr>
            <a:spLocks noGrp="1" noChangeArrowheads="1"/>
          </p:cNvSpPr>
          <p:nvPr>
            <p:ph type="title"/>
          </p:nvPr>
        </p:nvSpPr>
        <p:spPr/>
        <p:txBody>
          <a:bodyPr>
            <a:normAutofit fontScale="90000"/>
          </a:bodyPr>
          <a:lstStyle/>
          <a:p>
            <a:r>
              <a:rPr lang="en-US" dirty="0"/>
              <a:t>Branch Predictor Example </a:t>
            </a:r>
            <a:r>
              <a:rPr lang="en-US" dirty="0">
                <a:latin typeface="Arial" charset="0"/>
              </a:rPr>
              <a:t>(</a:t>
            </a:r>
            <a:r>
              <a:rPr lang="en-US" dirty="0"/>
              <a:t>1/2</a:t>
            </a:r>
            <a:r>
              <a:rPr lang="en-US" dirty="0">
                <a:latin typeface="Arial" charset="0"/>
              </a:rPr>
              <a:t>)</a:t>
            </a:r>
          </a:p>
        </p:txBody>
      </p:sp>
      <p:sp>
        <p:nvSpPr>
          <p:cNvPr id="188438" name="Rectangle 22"/>
          <p:cNvSpPr>
            <a:spLocks noGrp="1" noChangeArrowheads="1"/>
          </p:cNvSpPr>
          <p:nvPr>
            <p:ph idx="1"/>
          </p:nvPr>
        </p:nvSpPr>
        <p:spPr/>
        <p:txBody>
          <a:bodyPr/>
          <a:lstStyle/>
          <a:p>
            <a:r>
              <a:rPr lang="en-US" dirty="0"/>
              <a:t>1024 counters (2</a:t>
            </a:r>
            <a:r>
              <a:rPr lang="en-US" baseline="30000" dirty="0"/>
              <a:t>10</a:t>
            </a:r>
            <a:r>
              <a:rPr lang="en-US" dirty="0"/>
              <a:t>)</a:t>
            </a:r>
          </a:p>
          <a:p>
            <a:pPr lvl="1"/>
            <a:r>
              <a:rPr lang="en-US" dirty="0"/>
              <a:t>32 sets (    )</a:t>
            </a:r>
          </a:p>
          <a:p>
            <a:pPr lvl="2"/>
            <a:r>
              <a:rPr lang="en-US" dirty="0"/>
              <a:t>5-bit PC hash chooses a set</a:t>
            </a:r>
          </a:p>
          <a:p>
            <a:pPr lvl="1"/>
            <a:r>
              <a:rPr lang="en-US" dirty="0"/>
              <a:t>Each set has 32 counters</a:t>
            </a:r>
          </a:p>
          <a:p>
            <a:pPr lvl="2"/>
            <a:r>
              <a:rPr lang="en-US" dirty="0"/>
              <a:t>32 x 32 = 1024</a:t>
            </a:r>
          </a:p>
          <a:p>
            <a:pPr lvl="2"/>
            <a:r>
              <a:rPr lang="en-US" dirty="0"/>
              <a:t>History length of 5 (log</a:t>
            </a:r>
            <a:r>
              <a:rPr lang="en-US" baseline="-25000" dirty="0"/>
              <a:t>2</a:t>
            </a:r>
            <a:r>
              <a:rPr lang="en-US" dirty="0"/>
              <a:t>32 = 5)</a:t>
            </a:r>
          </a:p>
          <a:p>
            <a:endParaRPr lang="en-US" dirty="0"/>
          </a:p>
          <a:p>
            <a:r>
              <a:rPr lang="en-US" dirty="0"/>
              <a:t>Branch collisions</a:t>
            </a:r>
          </a:p>
          <a:p>
            <a:pPr lvl="1"/>
            <a:r>
              <a:rPr lang="en-US" dirty="0"/>
              <a:t>1000’s of branches collapsed into only 32 sets</a:t>
            </a:r>
          </a:p>
        </p:txBody>
      </p:sp>
      <p:sp>
        <p:nvSpPr>
          <p:cNvPr id="188444" name="Rectangle 28"/>
          <p:cNvSpPr>
            <a:spLocks noChangeArrowheads="1"/>
          </p:cNvSpPr>
          <p:nvPr/>
        </p:nvSpPr>
        <p:spPr bwMode="auto">
          <a:xfrm>
            <a:off x="7620744" y="35814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3" name="Rectangle 17"/>
          <p:cNvSpPr>
            <a:spLocks noChangeArrowheads="1"/>
          </p:cNvSpPr>
          <p:nvPr/>
        </p:nvSpPr>
        <p:spPr bwMode="auto">
          <a:xfrm>
            <a:off x="7456914" y="47244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4" name="Rectangle 18"/>
          <p:cNvSpPr>
            <a:spLocks noChangeArrowheads="1"/>
          </p:cNvSpPr>
          <p:nvPr/>
        </p:nvSpPr>
        <p:spPr bwMode="auto">
          <a:xfrm>
            <a:off x="7456914" y="47129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5" name="Oval 19"/>
          <p:cNvSpPr>
            <a:spLocks noChangeArrowheads="1"/>
          </p:cNvSpPr>
          <p:nvPr/>
        </p:nvSpPr>
        <p:spPr bwMode="auto">
          <a:xfrm>
            <a:off x="7696944" y="42672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6" name="Oval 20"/>
          <p:cNvSpPr>
            <a:spLocks noChangeArrowheads="1"/>
          </p:cNvSpPr>
          <p:nvPr/>
        </p:nvSpPr>
        <p:spPr bwMode="auto">
          <a:xfrm>
            <a:off x="7696944" y="44196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7" name="Oval 21"/>
          <p:cNvSpPr>
            <a:spLocks noChangeArrowheads="1"/>
          </p:cNvSpPr>
          <p:nvPr/>
        </p:nvSpPr>
        <p:spPr bwMode="auto">
          <a:xfrm>
            <a:off x="7696944" y="4572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9" name="Rectangle 23"/>
          <p:cNvSpPr>
            <a:spLocks noChangeArrowheads="1"/>
          </p:cNvSpPr>
          <p:nvPr/>
        </p:nvSpPr>
        <p:spPr bwMode="auto">
          <a:xfrm>
            <a:off x="5868144" y="1981200"/>
            <a:ext cx="990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8440" name="AutoShape 24"/>
          <p:cNvCxnSpPr>
            <a:cxnSpLocks noChangeShapeType="1"/>
            <a:stCxn id="188439" idx="2"/>
          </p:cNvCxnSpPr>
          <p:nvPr/>
        </p:nvCxnSpPr>
        <p:spPr bwMode="auto">
          <a:xfrm rot="16200000" flipH="1">
            <a:off x="6401544" y="2247900"/>
            <a:ext cx="1028700" cy="1104900"/>
          </a:xfrm>
          <a:prstGeom prst="bentConnector2">
            <a:avLst/>
          </a:prstGeom>
          <a:noFill/>
          <a:ln w="9525">
            <a:solidFill>
              <a:schemeClr val="tx1"/>
            </a:solidFill>
            <a:miter lim="800000"/>
            <a:headEnd/>
            <a:tailEnd type="triangle" w="med" len="med"/>
          </a:ln>
          <a:effectLst/>
        </p:spPr>
      </p:cxnSp>
      <p:sp>
        <p:nvSpPr>
          <p:cNvPr id="188441" name="Line 25"/>
          <p:cNvSpPr>
            <a:spLocks noChangeShapeType="1"/>
          </p:cNvSpPr>
          <p:nvPr/>
        </p:nvSpPr>
        <p:spPr bwMode="auto">
          <a:xfrm flipV="1">
            <a:off x="6325344" y="2819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8442" name="Text Box 26"/>
          <p:cNvSpPr txBox="1">
            <a:spLocks noChangeArrowheads="1"/>
          </p:cNvSpPr>
          <p:nvPr/>
        </p:nvSpPr>
        <p:spPr bwMode="auto">
          <a:xfrm>
            <a:off x="6325344" y="26685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5</a:t>
            </a:r>
          </a:p>
        </p:txBody>
      </p:sp>
      <p:cxnSp>
        <p:nvCxnSpPr>
          <p:cNvPr id="188443" name="AutoShape 27"/>
          <p:cNvCxnSpPr>
            <a:cxnSpLocks noChangeShapeType="1"/>
            <a:endCxn id="188444" idx="3"/>
          </p:cNvCxnSpPr>
          <p:nvPr/>
        </p:nvCxnSpPr>
        <p:spPr bwMode="auto">
          <a:xfrm flipH="1">
            <a:off x="7696944" y="3314700"/>
            <a:ext cx="304800" cy="304800"/>
          </a:xfrm>
          <a:prstGeom prst="bentConnector3">
            <a:avLst>
              <a:gd name="adj1" fmla="val -75000"/>
            </a:avLst>
          </a:prstGeom>
          <a:noFill/>
          <a:ln w="9525">
            <a:solidFill>
              <a:schemeClr val="tx1"/>
            </a:solidFill>
            <a:miter lim="800000"/>
            <a:headEnd/>
            <a:tailEnd type="triangle" w="med" len="med"/>
          </a:ln>
          <a:effectLst/>
        </p:spPr>
      </p:cxnSp>
      <p:sp>
        <p:nvSpPr>
          <p:cNvPr id="188445" name="Line 29"/>
          <p:cNvSpPr>
            <a:spLocks noChangeShapeType="1"/>
          </p:cNvSpPr>
          <p:nvPr/>
        </p:nvSpPr>
        <p:spPr bwMode="auto">
          <a:xfrm flipV="1">
            <a:off x="8200182" y="34290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8446" name="Text Box 30"/>
          <p:cNvSpPr txBox="1">
            <a:spLocks noChangeArrowheads="1"/>
          </p:cNvSpPr>
          <p:nvPr/>
        </p:nvSpPr>
        <p:spPr bwMode="auto">
          <a:xfrm>
            <a:off x="8200182" y="32781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5</a:t>
            </a:r>
          </a:p>
        </p:txBody>
      </p:sp>
      <p:grpSp>
        <p:nvGrpSpPr>
          <p:cNvPr id="188448" name="Group 32"/>
          <p:cNvGrpSpPr>
            <a:grpSpLocks/>
          </p:cNvGrpSpPr>
          <p:nvPr/>
        </p:nvGrpSpPr>
        <p:grpSpPr bwMode="auto">
          <a:xfrm>
            <a:off x="2348110" y="1957207"/>
            <a:ext cx="231576" cy="208144"/>
            <a:chOff x="1003" y="1373"/>
            <a:chExt cx="389" cy="307"/>
          </a:xfrm>
        </p:grpSpPr>
        <p:sp>
          <p:nvSpPr>
            <p:cNvPr id="188449" name="Rectangle 3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Decade" pitchFamily="2" charset="0"/>
              </a:endParaRPr>
            </a:p>
          </p:txBody>
        </p:sp>
        <p:sp>
          <p:nvSpPr>
            <p:cNvPr id="188450" name="Rectangle 34"/>
            <p:cNvSpPr>
              <a:spLocks noChangeArrowheads="1"/>
            </p:cNvSpPr>
            <p:nvPr/>
          </p:nvSpPr>
          <p:spPr bwMode="auto">
            <a:xfrm>
              <a:off x="1003" y="1373"/>
              <a:ext cx="389" cy="67"/>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Decade" pitchFamily="2" charset="0"/>
              </a:endParaRPr>
            </a:p>
          </p:txBody>
        </p:sp>
      </p:grpSp>
      <p:sp>
        <p:nvSpPr>
          <p:cNvPr id="40" name="Rectangle 17"/>
          <p:cNvSpPr>
            <a:spLocks noChangeArrowheads="1"/>
          </p:cNvSpPr>
          <p:nvPr/>
        </p:nvSpPr>
        <p:spPr bwMode="auto">
          <a:xfrm>
            <a:off x="7456914" y="37338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1" name="Rectangle 18"/>
          <p:cNvSpPr>
            <a:spLocks noChangeArrowheads="1"/>
          </p:cNvSpPr>
          <p:nvPr/>
        </p:nvSpPr>
        <p:spPr bwMode="auto">
          <a:xfrm>
            <a:off x="7456914" y="37223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164667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title"/>
          </p:nvPr>
        </p:nvSpPr>
        <p:spPr/>
        <p:txBody>
          <a:bodyPr>
            <a:normAutofit fontScale="90000"/>
          </a:bodyPr>
          <a:lstStyle/>
          <a:p>
            <a:r>
              <a:rPr lang="en-US" dirty="0"/>
              <a:t>Branch Predictor Example (2/2)</a:t>
            </a:r>
          </a:p>
        </p:txBody>
      </p:sp>
      <p:sp>
        <p:nvSpPr>
          <p:cNvPr id="191492" name="Rectangle 4"/>
          <p:cNvSpPr>
            <a:spLocks noGrp="1" noChangeArrowheads="1"/>
          </p:cNvSpPr>
          <p:nvPr>
            <p:ph idx="1"/>
          </p:nvPr>
        </p:nvSpPr>
        <p:spPr/>
        <p:txBody>
          <a:bodyPr/>
          <a:lstStyle/>
          <a:p>
            <a:r>
              <a:rPr lang="en-US" dirty="0"/>
              <a:t>1024 counters (2</a:t>
            </a:r>
            <a:r>
              <a:rPr lang="en-US" baseline="30000" dirty="0"/>
              <a:t>10</a:t>
            </a:r>
            <a:r>
              <a:rPr lang="en-US" dirty="0"/>
              <a:t>)</a:t>
            </a:r>
          </a:p>
          <a:p>
            <a:pPr lvl="1"/>
            <a:r>
              <a:rPr lang="en-US" dirty="0"/>
              <a:t>128 sets (    )</a:t>
            </a:r>
          </a:p>
          <a:p>
            <a:pPr lvl="2"/>
            <a:r>
              <a:rPr lang="en-US" dirty="0"/>
              <a:t>7-bit PC hash chooses a set</a:t>
            </a:r>
          </a:p>
          <a:p>
            <a:pPr lvl="1"/>
            <a:r>
              <a:rPr lang="en-US" dirty="0"/>
              <a:t>Each set has 8 counters</a:t>
            </a:r>
          </a:p>
          <a:p>
            <a:pPr lvl="2"/>
            <a:r>
              <a:rPr lang="en-US" dirty="0"/>
              <a:t>128 x 8 = 1024</a:t>
            </a:r>
          </a:p>
          <a:p>
            <a:pPr lvl="2"/>
            <a:r>
              <a:rPr lang="en-US" dirty="0"/>
              <a:t>History length of 3 (log</a:t>
            </a:r>
            <a:r>
              <a:rPr lang="en-US" baseline="-25000" dirty="0"/>
              <a:t>2</a:t>
            </a:r>
            <a:r>
              <a:rPr lang="en-US" dirty="0"/>
              <a:t>8 = 3)</a:t>
            </a:r>
          </a:p>
          <a:p>
            <a:endParaRPr lang="en-US" dirty="0"/>
          </a:p>
          <a:p>
            <a:r>
              <a:rPr lang="en-US" dirty="0"/>
              <a:t>Limited Patterns/Correlation</a:t>
            </a:r>
          </a:p>
          <a:p>
            <a:pPr lvl="1"/>
            <a:r>
              <a:rPr lang="en-US" dirty="0"/>
              <a:t>Can now only handle history length of three</a:t>
            </a:r>
          </a:p>
        </p:txBody>
      </p:sp>
      <p:sp>
        <p:nvSpPr>
          <p:cNvPr id="191508" name="Oval 20"/>
          <p:cNvSpPr>
            <a:spLocks noChangeArrowheads="1"/>
          </p:cNvSpPr>
          <p:nvPr/>
        </p:nvSpPr>
        <p:spPr bwMode="auto">
          <a:xfrm>
            <a:off x="7576026" y="3810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09" name="Oval 21"/>
          <p:cNvSpPr>
            <a:spLocks noChangeArrowheads="1"/>
          </p:cNvSpPr>
          <p:nvPr/>
        </p:nvSpPr>
        <p:spPr bwMode="auto">
          <a:xfrm>
            <a:off x="7576026" y="39624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10" name="Oval 22"/>
          <p:cNvSpPr>
            <a:spLocks noChangeArrowheads="1"/>
          </p:cNvSpPr>
          <p:nvPr/>
        </p:nvSpPr>
        <p:spPr bwMode="auto">
          <a:xfrm>
            <a:off x="7576026" y="41148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11" name="Rectangle 23"/>
          <p:cNvSpPr>
            <a:spLocks noChangeArrowheads="1"/>
          </p:cNvSpPr>
          <p:nvPr/>
        </p:nvSpPr>
        <p:spPr bwMode="auto">
          <a:xfrm>
            <a:off x="5852001" y="1981200"/>
            <a:ext cx="990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cxnSp>
        <p:nvCxnSpPr>
          <p:cNvPr id="191512" name="AutoShape 24"/>
          <p:cNvCxnSpPr>
            <a:cxnSpLocks noChangeShapeType="1"/>
            <a:stCxn id="191511" idx="2"/>
          </p:cNvCxnSpPr>
          <p:nvPr/>
        </p:nvCxnSpPr>
        <p:spPr bwMode="auto">
          <a:xfrm rot="16200000" flipH="1">
            <a:off x="6394926" y="2238375"/>
            <a:ext cx="1009650" cy="1104900"/>
          </a:xfrm>
          <a:prstGeom prst="bentConnector2">
            <a:avLst/>
          </a:prstGeom>
          <a:noFill/>
          <a:ln w="9525">
            <a:solidFill>
              <a:schemeClr val="tx1"/>
            </a:solidFill>
            <a:miter lim="800000"/>
            <a:headEnd/>
            <a:tailEnd type="triangle" w="med" len="med"/>
          </a:ln>
          <a:effectLst/>
        </p:spPr>
      </p:cxnSp>
      <p:sp>
        <p:nvSpPr>
          <p:cNvPr id="191513" name="Line 25"/>
          <p:cNvSpPr>
            <a:spLocks noChangeShapeType="1"/>
          </p:cNvSpPr>
          <p:nvPr/>
        </p:nvSpPr>
        <p:spPr bwMode="auto">
          <a:xfrm flipV="1">
            <a:off x="6309201" y="2819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1514" name="Text Box 26"/>
          <p:cNvSpPr txBox="1">
            <a:spLocks noChangeArrowheads="1"/>
          </p:cNvSpPr>
          <p:nvPr/>
        </p:nvSpPr>
        <p:spPr bwMode="auto">
          <a:xfrm>
            <a:off x="6309201" y="26685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7</a:t>
            </a:r>
          </a:p>
        </p:txBody>
      </p:sp>
      <p:grpSp>
        <p:nvGrpSpPr>
          <p:cNvPr id="191518" name="Group 30"/>
          <p:cNvGrpSpPr>
            <a:grpSpLocks/>
          </p:cNvGrpSpPr>
          <p:nvPr/>
        </p:nvGrpSpPr>
        <p:grpSpPr bwMode="auto">
          <a:xfrm>
            <a:off x="2460625" y="1970088"/>
            <a:ext cx="228600" cy="195262"/>
            <a:chOff x="1008" y="1392"/>
            <a:chExt cx="384" cy="288"/>
          </a:xfrm>
          <a:effectLst/>
        </p:grpSpPr>
        <p:sp>
          <p:nvSpPr>
            <p:cNvPr id="191519" name="Rectangle 31"/>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Decade" pitchFamily="2" charset="0"/>
              </a:endParaRPr>
            </a:p>
          </p:txBody>
        </p:sp>
        <p:sp>
          <p:nvSpPr>
            <p:cNvPr id="191520" name="Rectangle 32"/>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Decade" pitchFamily="2" charset="0"/>
              </a:endParaRPr>
            </a:p>
          </p:txBody>
        </p:sp>
      </p:grpSp>
      <p:grpSp>
        <p:nvGrpSpPr>
          <p:cNvPr id="191530" name="Group 42"/>
          <p:cNvGrpSpPr>
            <a:grpSpLocks/>
          </p:cNvGrpSpPr>
          <p:nvPr/>
        </p:nvGrpSpPr>
        <p:grpSpPr bwMode="auto">
          <a:xfrm>
            <a:off x="7452201" y="2133600"/>
            <a:ext cx="304800" cy="228600"/>
            <a:chOff x="1008" y="1392"/>
            <a:chExt cx="384" cy="288"/>
          </a:xfrm>
        </p:grpSpPr>
        <p:sp>
          <p:nvSpPr>
            <p:cNvPr id="191531"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32"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59" name="Group 42"/>
          <p:cNvGrpSpPr>
            <a:grpSpLocks/>
          </p:cNvGrpSpPr>
          <p:nvPr/>
        </p:nvGrpSpPr>
        <p:grpSpPr bwMode="auto">
          <a:xfrm>
            <a:off x="7452201" y="2362200"/>
            <a:ext cx="304800" cy="228600"/>
            <a:chOff x="1008" y="1392"/>
            <a:chExt cx="384" cy="288"/>
          </a:xfrm>
        </p:grpSpPr>
        <p:sp>
          <p:nvSpPr>
            <p:cNvPr id="60"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2" name="Group 42"/>
          <p:cNvGrpSpPr>
            <a:grpSpLocks/>
          </p:cNvGrpSpPr>
          <p:nvPr/>
        </p:nvGrpSpPr>
        <p:grpSpPr bwMode="auto">
          <a:xfrm>
            <a:off x="7452201" y="2590800"/>
            <a:ext cx="304800" cy="228600"/>
            <a:chOff x="1008" y="1392"/>
            <a:chExt cx="384" cy="288"/>
          </a:xfrm>
        </p:grpSpPr>
        <p:sp>
          <p:nvSpPr>
            <p:cNvPr id="63"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4"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5" name="Group 42"/>
          <p:cNvGrpSpPr>
            <a:grpSpLocks/>
          </p:cNvGrpSpPr>
          <p:nvPr/>
        </p:nvGrpSpPr>
        <p:grpSpPr bwMode="auto">
          <a:xfrm>
            <a:off x="7452201" y="2819400"/>
            <a:ext cx="304800" cy="228600"/>
            <a:chOff x="1008" y="1392"/>
            <a:chExt cx="384" cy="288"/>
          </a:xfrm>
        </p:grpSpPr>
        <p:sp>
          <p:nvSpPr>
            <p:cNvPr id="66"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7"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8" name="Group 42"/>
          <p:cNvGrpSpPr>
            <a:grpSpLocks/>
          </p:cNvGrpSpPr>
          <p:nvPr/>
        </p:nvGrpSpPr>
        <p:grpSpPr bwMode="auto">
          <a:xfrm>
            <a:off x="7452201" y="3048000"/>
            <a:ext cx="304800" cy="228600"/>
            <a:chOff x="1008" y="1392"/>
            <a:chExt cx="384" cy="288"/>
          </a:xfrm>
        </p:grpSpPr>
        <p:sp>
          <p:nvSpPr>
            <p:cNvPr id="69"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0"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71" name="Group 42"/>
          <p:cNvGrpSpPr>
            <a:grpSpLocks/>
          </p:cNvGrpSpPr>
          <p:nvPr/>
        </p:nvGrpSpPr>
        <p:grpSpPr bwMode="auto">
          <a:xfrm>
            <a:off x="7452201" y="3276600"/>
            <a:ext cx="304800" cy="228600"/>
            <a:chOff x="1008" y="1392"/>
            <a:chExt cx="384" cy="288"/>
          </a:xfrm>
        </p:grpSpPr>
        <p:sp>
          <p:nvSpPr>
            <p:cNvPr id="72"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3"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74" name="Group 42"/>
          <p:cNvGrpSpPr>
            <a:grpSpLocks/>
          </p:cNvGrpSpPr>
          <p:nvPr/>
        </p:nvGrpSpPr>
        <p:grpSpPr bwMode="auto">
          <a:xfrm>
            <a:off x="7452201" y="3505200"/>
            <a:ext cx="304800" cy="228600"/>
            <a:chOff x="1008" y="1392"/>
            <a:chExt cx="384" cy="288"/>
          </a:xfrm>
        </p:grpSpPr>
        <p:sp>
          <p:nvSpPr>
            <p:cNvPr id="75"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6"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91490" name="Rectangle 2"/>
          <p:cNvSpPr>
            <a:spLocks noChangeArrowheads="1"/>
          </p:cNvSpPr>
          <p:nvPr/>
        </p:nvSpPr>
        <p:spPr bwMode="auto">
          <a:xfrm>
            <a:off x="7604601" y="3352800"/>
            <a:ext cx="74613" cy="112713"/>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1515" name="AutoShape 27"/>
          <p:cNvCxnSpPr>
            <a:cxnSpLocks noChangeShapeType="1"/>
            <a:endCxn id="191490" idx="3"/>
          </p:cNvCxnSpPr>
          <p:nvPr/>
        </p:nvCxnSpPr>
        <p:spPr bwMode="auto">
          <a:xfrm flipH="1">
            <a:off x="7679214" y="3295650"/>
            <a:ext cx="77787" cy="114300"/>
          </a:xfrm>
          <a:prstGeom prst="bentConnector3">
            <a:avLst>
              <a:gd name="adj1" fmla="val -293880"/>
            </a:avLst>
          </a:prstGeom>
          <a:noFill/>
          <a:ln w="9525">
            <a:solidFill>
              <a:schemeClr val="tx1"/>
            </a:solidFill>
            <a:miter lim="800000"/>
            <a:headEnd/>
            <a:tailEnd type="triangle" w="med" len="med"/>
          </a:ln>
          <a:effectLst/>
        </p:spPr>
      </p:cxnSp>
      <p:sp>
        <p:nvSpPr>
          <p:cNvPr id="191516" name="Line 28"/>
          <p:cNvSpPr>
            <a:spLocks noChangeShapeType="1"/>
          </p:cNvSpPr>
          <p:nvPr/>
        </p:nvSpPr>
        <p:spPr bwMode="auto">
          <a:xfrm flipV="1">
            <a:off x="7944326" y="3300413"/>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1517" name="Text Box 29"/>
          <p:cNvSpPr txBox="1">
            <a:spLocks noChangeArrowheads="1"/>
          </p:cNvSpPr>
          <p:nvPr/>
        </p:nvSpPr>
        <p:spPr bwMode="auto">
          <a:xfrm>
            <a:off x="7944326" y="3149600"/>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3</a:t>
            </a:r>
          </a:p>
        </p:txBody>
      </p:sp>
      <p:grpSp>
        <p:nvGrpSpPr>
          <p:cNvPr id="77" name="Group 42"/>
          <p:cNvGrpSpPr>
            <a:grpSpLocks/>
          </p:cNvGrpSpPr>
          <p:nvPr/>
        </p:nvGrpSpPr>
        <p:grpSpPr bwMode="auto">
          <a:xfrm>
            <a:off x="7452201" y="4267200"/>
            <a:ext cx="304800" cy="228600"/>
            <a:chOff x="1008" y="1392"/>
            <a:chExt cx="384" cy="288"/>
          </a:xfrm>
        </p:grpSpPr>
        <p:sp>
          <p:nvSpPr>
            <p:cNvPr id="78"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9"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0" name="Group 42"/>
          <p:cNvGrpSpPr>
            <a:grpSpLocks/>
          </p:cNvGrpSpPr>
          <p:nvPr/>
        </p:nvGrpSpPr>
        <p:grpSpPr bwMode="auto">
          <a:xfrm>
            <a:off x="7452201" y="4495800"/>
            <a:ext cx="304800" cy="228600"/>
            <a:chOff x="1008" y="1392"/>
            <a:chExt cx="384" cy="288"/>
          </a:xfrm>
        </p:grpSpPr>
        <p:sp>
          <p:nvSpPr>
            <p:cNvPr id="81"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2"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3" name="Group 42"/>
          <p:cNvGrpSpPr>
            <a:grpSpLocks/>
          </p:cNvGrpSpPr>
          <p:nvPr/>
        </p:nvGrpSpPr>
        <p:grpSpPr bwMode="auto">
          <a:xfrm>
            <a:off x="7452201" y="4724400"/>
            <a:ext cx="304800" cy="228600"/>
            <a:chOff x="1008" y="1392"/>
            <a:chExt cx="384" cy="288"/>
          </a:xfrm>
        </p:grpSpPr>
        <p:sp>
          <p:nvSpPr>
            <p:cNvPr id="84"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5"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6" name="Group 42"/>
          <p:cNvGrpSpPr>
            <a:grpSpLocks/>
          </p:cNvGrpSpPr>
          <p:nvPr/>
        </p:nvGrpSpPr>
        <p:grpSpPr bwMode="auto">
          <a:xfrm>
            <a:off x="7452201" y="4953000"/>
            <a:ext cx="304800" cy="228600"/>
            <a:chOff x="1008" y="1392"/>
            <a:chExt cx="384" cy="288"/>
          </a:xfrm>
        </p:grpSpPr>
        <p:sp>
          <p:nvSpPr>
            <p:cNvPr id="87"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9" name="Group 42"/>
          <p:cNvGrpSpPr>
            <a:grpSpLocks/>
          </p:cNvGrpSpPr>
          <p:nvPr/>
        </p:nvGrpSpPr>
        <p:grpSpPr bwMode="auto">
          <a:xfrm>
            <a:off x="7452201" y="5181600"/>
            <a:ext cx="304800" cy="228600"/>
            <a:chOff x="1008" y="1392"/>
            <a:chExt cx="384" cy="288"/>
          </a:xfrm>
        </p:grpSpPr>
        <p:sp>
          <p:nvSpPr>
            <p:cNvPr id="90"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92" name="Group 42"/>
          <p:cNvGrpSpPr>
            <a:grpSpLocks/>
          </p:cNvGrpSpPr>
          <p:nvPr/>
        </p:nvGrpSpPr>
        <p:grpSpPr bwMode="auto">
          <a:xfrm>
            <a:off x="7452201" y="5410200"/>
            <a:ext cx="304800" cy="228600"/>
            <a:chOff x="1008" y="1392"/>
            <a:chExt cx="384" cy="288"/>
          </a:xfrm>
        </p:grpSpPr>
        <p:sp>
          <p:nvSpPr>
            <p:cNvPr id="93"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4"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2165848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title"/>
          </p:nvPr>
        </p:nvSpPr>
        <p:spPr/>
        <p:txBody>
          <a:bodyPr>
            <a:normAutofit fontScale="90000"/>
          </a:bodyPr>
          <a:lstStyle/>
          <a:p>
            <a:r>
              <a:rPr lang="en-US"/>
              <a:t>Two</a:t>
            </a:r>
            <a:r>
              <a:rPr lang="en-US">
                <a:latin typeface="Arial" charset="0"/>
              </a:rPr>
              <a:t>-</a:t>
            </a:r>
            <a:r>
              <a:rPr lang="en-US"/>
              <a:t>Level Predictor Organization</a:t>
            </a:r>
          </a:p>
        </p:txBody>
      </p:sp>
      <p:sp>
        <p:nvSpPr>
          <p:cNvPr id="193619" name="Rectangle 1107"/>
          <p:cNvSpPr>
            <a:spLocks noGrp="1" noChangeArrowheads="1"/>
          </p:cNvSpPr>
          <p:nvPr>
            <p:ph idx="1"/>
          </p:nvPr>
        </p:nvSpPr>
        <p:spPr/>
        <p:txBody>
          <a:bodyPr/>
          <a:lstStyle/>
          <a:p>
            <a:r>
              <a:rPr lang="en-US" i="1" u="sng" dirty="0"/>
              <a:t>Branch History Table (BHT)</a:t>
            </a:r>
          </a:p>
          <a:p>
            <a:pPr lvl="1"/>
            <a:r>
              <a:rPr lang="en-US" dirty="0"/>
              <a:t>2</a:t>
            </a:r>
            <a:r>
              <a:rPr lang="en-US" baseline="30000" dirty="0"/>
              <a:t>a</a:t>
            </a:r>
            <a:r>
              <a:rPr lang="en-US" dirty="0"/>
              <a:t> entries</a:t>
            </a:r>
          </a:p>
          <a:p>
            <a:pPr lvl="1"/>
            <a:r>
              <a:rPr lang="en-US" dirty="0"/>
              <a:t>h-bit history per entry</a:t>
            </a:r>
          </a:p>
          <a:p>
            <a:r>
              <a:rPr lang="en-US" i="1" u="sng" dirty="0"/>
              <a:t>Pattern History Table (PHT)</a:t>
            </a:r>
          </a:p>
          <a:p>
            <a:pPr lvl="1"/>
            <a:r>
              <a:rPr lang="en-US" dirty="0"/>
              <a:t>2</a:t>
            </a:r>
            <a:r>
              <a:rPr lang="en-US" baseline="30000" dirty="0"/>
              <a:t>b</a:t>
            </a:r>
            <a:r>
              <a:rPr lang="en-US" dirty="0"/>
              <a:t> sets</a:t>
            </a:r>
          </a:p>
          <a:p>
            <a:pPr lvl="1"/>
            <a:r>
              <a:rPr lang="en-US" dirty="0"/>
              <a:t>2</a:t>
            </a:r>
            <a:r>
              <a:rPr lang="en-US" baseline="30000" dirty="0"/>
              <a:t>h</a:t>
            </a:r>
            <a:r>
              <a:rPr lang="en-US" dirty="0"/>
              <a:t> counters per set</a:t>
            </a:r>
          </a:p>
          <a:p>
            <a:r>
              <a:rPr lang="en-US" dirty="0"/>
              <a:t>Total Size in bits</a:t>
            </a:r>
          </a:p>
          <a:p>
            <a:pPr lvl="1"/>
            <a:r>
              <a:rPr lang="en-US" dirty="0"/>
              <a:t>h</a:t>
            </a:r>
            <a:r>
              <a:rPr lang="en-US" dirty="0">
                <a:sym typeface="Symbol" pitchFamily="18" charset="2"/>
              </a:rPr>
              <a:t></a:t>
            </a:r>
            <a:r>
              <a:rPr lang="en-US" dirty="0"/>
              <a:t>2</a:t>
            </a:r>
            <a:r>
              <a:rPr lang="en-US" baseline="30000" dirty="0"/>
              <a:t>a</a:t>
            </a:r>
            <a:r>
              <a:rPr lang="en-US" dirty="0"/>
              <a:t> + 2</a:t>
            </a:r>
            <a:r>
              <a:rPr lang="en-US" baseline="30000" dirty="0"/>
              <a:t>(</a:t>
            </a:r>
            <a:r>
              <a:rPr lang="en-US" baseline="30000" dirty="0" err="1"/>
              <a:t>b+h</a:t>
            </a:r>
            <a:r>
              <a:rPr lang="en-US" baseline="30000" dirty="0"/>
              <a:t>)</a:t>
            </a:r>
            <a:r>
              <a:rPr lang="en-US" dirty="0">
                <a:sym typeface="Symbol" pitchFamily="18" charset="2"/>
              </a:rPr>
              <a:t></a:t>
            </a:r>
            <a:r>
              <a:rPr lang="en-US" dirty="0"/>
              <a:t>2</a:t>
            </a:r>
          </a:p>
        </p:txBody>
      </p:sp>
      <p:sp>
        <p:nvSpPr>
          <p:cNvPr id="192514" name="Rectangle 2"/>
          <p:cNvSpPr>
            <a:spLocks noChangeArrowheads="1"/>
          </p:cNvSpPr>
          <p:nvPr/>
        </p:nvSpPr>
        <p:spPr bwMode="auto">
          <a:xfrm>
            <a:off x="7239000" y="36576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79" name="Rectangle 767"/>
          <p:cNvSpPr>
            <a:spLocks noChangeArrowheads="1"/>
          </p:cNvSpPr>
          <p:nvPr/>
        </p:nvSpPr>
        <p:spPr bwMode="auto">
          <a:xfrm>
            <a:off x="7239000" y="3200400"/>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0" name="Rectangle 768"/>
          <p:cNvSpPr>
            <a:spLocks noChangeArrowheads="1"/>
          </p:cNvSpPr>
          <p:nvPr/>
        </p:nvSpPr>
        <p:spPr bwMode="auto">
          <a:xfrm>
            <a:off x="7239000" y="21336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81" name="Group 769"/>
          <p:cNvGrpSpPr>
            <a:grpSpLocks/>
          </p:cNvGrpSpPr>
          <p:nvPr/>
        </p:nvGrpSpPr>
        <p:grpSpPr bwMode="auto">
          <a:xfrm>
            <a:off x="7239000" y="3200400"/>
            <a:ext cx="152400" cy="152400"/>
            <a:chOff x="1608" y="1704"/>
            <a:chExt cx="96" cy="96"/>
          </a:xfrm>
        </p:grpSpPr>
        <p:sp>
          <p:nvSpPr>
            <p:cNvPr id="193282"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83" name="Group 771"/>
            <p:cNvGrpSpPr>
              <a:grpSpLocks/>
            </p:cNvGrpSpPr>
            <p:nvPr/>
          </p:nvGrpSpPr>
          <p:grpSpPr bwMode="auto">
            <a:xfrm>
              <a:off x="1632" y="1728"/>
              <a:ext cx="48" cy="48"/>
              <a:chOff x="1584" y="1776"/>
              <a:chExt cx="144" cy="144"/>
            </a:xfrm>
          </p:grpSpPr>
          <p:sp>
            <p:nvSpPr>
              <p:cNvPr id="193284"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5"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6"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7"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288" name="AutoShape 776"/>
              <p:cNvCxnSpPr>
                <a:cxnSpLocks noChangeShapeType="1"/>
                <a:stCxn id="193284" idx="6"/>
                <a:endCxn id="19328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289" name="AutoShape 777"/>
              <p:cNvCxnSpPr>
                <a:cxnSpLocks noChangeShapeType="1"/>
                <a:stCxn id="193284" idx="5"/>
                <a:endCxn id="19328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290" name="AutoShape 778"/>
              <p:cNvCxnSpPr>
                <a:cxnSpLocks noChangeShapeType="1"/>
                <a:stCxn id="193286" idx="6"/>
                <a:endCxn id="19328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291" name="Group 779"/>
          <p:cNvGrpSpPr>
            <a:grpSpLocks/>
          </p:cNvGrpSpPr>
          <p:nvPr/>
        </p:nvGrpSpPr>
        <p:grpSpPr bwMode="auto">
          <a:xfrm>
            <a:off x="7391400" y="3200400"/>
            <a:ext cx="152400" cy="152400"/>
            <a:chOff x="1608" y="1704"/>
            <a:chExt cx="96" cy="96"/>
          </a:xfrm>
        </p:grpSpPr>
        <p:sp>
          <p:nvSpPr>
            <p:cNvPr id="193292"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93" name="Group 781"/>
            <p:cNvGrpSpPr>
              <a:grpSpLocks/>
            </p:cNvGrpSpPr>
            <p:nvPr/>
          </p:nvGrpSpPr>
          <p:grpSpPr bwMode="auto">
            <a:xfrm>
              <a:off x="1632" y="1728"/>
              <a:ext cx="48" cy="48"/>
              <a:chOff x="1584" y="1776"/>
              <a:chExt cx="144" cy="144"/>
            </a:xfrm>
          </p:grpSpPr>
          <p:sp>
            <p:nvSpPr>
              <p:cNvPr id="193294"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5"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6"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7"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298" name="AutoShape 786"/>
              <p:cNvCxnSpPr>
                <a:cxnSpLocks noChangeShapeType="1"/>
                <a:stCxn id="193294" idx="6"/>
                <a:endCxn id="19329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299" name="AutoShape 787"/>
              <p:cNvCxnSpPr>
                <a:cxnSpLocks noChangeShapeType="1"/>
                <a:stCxn id="193294" idx="5"/>
                <a:endCxn id="19329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00" name="AutoShape 788"/>
              <p:cNvCxnSpPr>
                <a:cxnSpLocks noChangeShapeType="1"/>
                <a:stCxn id="193296" idx="6"/>
                <a:endCxn id="19329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01" name="Group 789"/>
          <p:cNvGrpSpPr>
            <a:grpSpLocks/>
          </p:cNvGrpSpPr>
          <p:nvPr/>
        </p:nvGrpSpPr>
        <p:grpSpPr bwMode="auto">
          <a:xfrm>
            <a:off x="7543800" y="3200400"/>
            <a:ext cx="152400" cy="152400"/>
            <a:chOff x="1608" y="1704"/>
            <a:chExt cx="96" cy="96"/>
          </a:xfrm>
        </p:grpSpPr>
        <p:sp>
          <p:nvSpPr>
            <p:cNvPr id="193302" name="Rectangle 7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03" name="Group 791"/>
            <p:cNvGrpSpPr>
              <a:grpSpLocks/>
            </p:cNvGrpSpPr>
            <p:nvPr/>
          </p:nvGrpSpPr>
          <p:grpSpPr bwMode="auto">
            <a:xfrm>
              <a:off x="1632" y="1728"/>
              <a:ext cx="48" cy="48"/>
              <a:chOff x="1584" y="1776"/>
              <a:chExt cx="144" cy="144"/>
            </a:xfrm>
          </p:grpSpPr>
          <p:sp>
            <p:nvSpPr>
              <p:cNvPr id="193304" name="Oval 7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5" name="Oval 7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6" name="Oval 7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7" name="Oval 7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08" name="AutoShape 796"/>
              <p:cNvCxnSpPr>
                <a:cxnSpLocks noChangeShapeType="1"/>
                <a:stCxn id="193304" idx="6"/>
                <a:endCxn id="19330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09" name="AutoShape 797"/>
              <p:cNvCxnSpPr>
                <a:cxnSpLocks noChangeShapeType="1"/>
                <a:stCxn id="193304" idx="5"/>
                <a:endCxn id="19330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10" name="AutoShape 798"/>
              <p:cNvCxnSpPr>
                <a:cxnSpLocks noChangeShapeType="1"/>
                <a:stCxn id="193306" idx="6"/>
                <a:endCxn id="19330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11" name="Group 799"/>
          <p:cNvGrpSpPr>
            <a:grpSpLocks/>
          </p:cNvGrpSpPr>
          <p:nvPr/>
        </p:nvGrpSpPr>
        <p:grpSpPr bwMode="auto">
          <a:xfrm>
            <a:off x="7696200" y="3200400"/>
            <a:ext cx="152400" cy="152400"/>
            <a:chOff x="1608" y="1704"/>
            <a:chExt cx="96" cy="96"/>
          </a:xfrm>
        </p:grpSpPr>
        <p:sp>
          <p:nvSpPr>
            <p:cNvPr id="193312" name="Rectangle 8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13" name="Group 801"/>
            <p:cNvGrpSpPr>
              <a:grpSpLocks/>
            </p:cNvGrpSpPr>
            <p:nvPr/>
          </p:nvGrpSpPr>
          <p:grpSpPr bwMode="auto">
            <a:xfrm>
              <a:off x="1632" y="1728"/>
              <a:ext cx="48" cy="48"/>
              <a:chOff x="1584" y="1776"/>
              <a:chExt cx="144" cy="144"/>
            </a:xfrm>
          </p:grpSpPr>
          <p:sp>
            <p:nvSpPr>
              <p:cNvPr id="193314" name="Oval 8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5" name="Oval 8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6" name="Oval 8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7" name="Oval 8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18" name="AutoShape 806"/>
              <p:cNvCxnSpPr>
                <a:cxnSpLocks noChangeShapeType="1"/>
                <a:stCxn id="193314" idx="6"/>
                <a:endCxn id="19331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19" name="AutoShape 807"/>
              <p:cNvCxnSpPr>
                <a:cxnSpLocks noChangeShapeType="1"/>
                <a:stCxn id="193314" idx="5"/>
                <a:endCxn id="19331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20" name="AutoShape 808"/>
              <p:cNvCxnSpPr>
                <a:cxnSpLocks noChangeShapeType="1"/>
                <a:stCxn id="193316" idx="6"/>
                <a:endCxn id="19331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21" name="Group 809"/>
          <p:cNvGrpSpPr>
            <a:grpSpLocks/>
          </p:cNvGrpSpPr>
          <p:nvPr/>
        </p:nvGrpSpPr>
        <p:grpSpPr bwMode="auto">
          <a:xfrm>
            <a:off x="7239000" y="3352800"/>
            <a:ext cx="152400" cy="152400"/>
            <a:chOff x="1608" y="1704"/>
            <a:chExt cx="96" cy="96"/>
          </a:xfrm>
        </p:grpSpPr>
        <p:sp>
          <p:nvSpPr>
            <p:cNvPr id="193322" name="Rectangle 8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23" name="Group 811"/>
            <p:cNvGrpSpPr>
              <a:grpSpLocks/>
            </p:cNvGrpSpPr>
            <p:nvPr/>
          </p:nvGrpSpPr>
          <p:grpSpPr bwMode="auto">
            <a:xfrm>
              <a:off x="1632" y="1728"/>
              <a:ext cx="48" cy="48"/>
              <a:chOff x="1584" y="1776"/>
              <a:chExt cx="144" cy="144"/>
            </a:xfrm>
          </p:grpSpPr>
          <p:sp>
            <p:nvSpPr>
              <p:cNvPr id="193324" name="Oval 8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5" name="Oval 8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6" name="Oval 8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7" name="Oval 8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28" name="AutoShape 816"/>
              <p:cNvCxnSpPr>
                <a:cxnSpLocks noChangeShapeType="1"/>
                <a:stCxn id="193324" idx="6"/>
                <a:endCxn id="19332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29" name="AutoShape 817"/>
              <p:cNvCxnSpPr>
                <a:cxnSpLocks noChangeShapeType="1"/>
                <a:stCxn id="193324" idx="5"/>
                <a:endCxn id="19332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30" name="AutoShape 818"/>
              <p:cNvCxnSpPr>
                <a:cxnSpLocks noChangeShapeType="1"/>
                <a:stCxn id="193326" idx="6"/>
                <a:endCxn id="19332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31" name="Group 819"/>
          <p:cNvGrpSpPr>
            <a:grpSpLocks/>
          </p:cNvGrpSpPr>
          <p:nvPr/>
        </p:nvGrpSpPr>
        <p:grpSpPr bwMode="auto">
          <a:xfrm>
            <a:off x="7391400" y="3352800"/>
            <a:ext cx="152400" cy="152400"/>
            <a:chOff x="1608" y="1704"/>
            <a:chExt cx="96" cy="96"/>
          </a:xfrm>
        </p:grpSpPr>
        <p:sp>
          <p:nvSpPr>
            <p:cNvPr id="193332" name="Rectangle 8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33" name="Group 821"/>
            <p:cNvGrpSpPr>
              <a:grpSpLocks/>
            </p:cNvGrpSpPr>
            <p:nvPr/>
          </p:nvGrpSpPr>
          <p:grpSpPr bwMode="auto">
            <a:xfrm>
              <a:off x="1632" y="1728"/>
              <a:ext cx="48" cy="48"/>
              <a:chOff x="1584" y="1776"/>
              <a:chExt cx="144" cy="144"/>
            </a:xfrm>
          </p:grpSpPr>
          <p:sp>
            <p:nvSpPr>
              <p:cNvPr id="193334" name="Oval 8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5" name="Oval 8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6" name="Oval 8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7" name="Oval 8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38" name="AutoShape 826"/>
              <p:cNvCxnSpPr>
                <a:cxnSpLocks noChangeShapeType="1"/>
                <a:stCxn id="193334" idx="6"/>
                <a:endCxn id="19333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39" name="AutoShape 827"/>
              <p:cNvCxnSpPr>
                <a:cxnSpLocks noChangeShapeType="1"/>
                <a:stCxn id="193334" idx="5"/>
                <a:endCxn id="19333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40" name="AutoShape 828"/>
              <p:cNvCxnSpPr>
                <a:cxnSpLocks noChangeShapeType="1"/>
                <a:stCxn id="193336" idx="6"/>
                <a:endCxn id="19333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41" name="Group 829"/>
          <p:cNvGrpSpPr>
            <a:grpSpLocks/>
          </p:cNvGrpSpPr>
          <p:nvPr/>
        </p:nvGrpSpPr>
        <p:grpSpPr bwMode="auto">
          <a:xfrm>
            <a:off x="7543800" y="3352800"/>
            <a:ext cx="152400" cy="152400"/>
            <a:chOff x="1608" y="1704"/>
            <a:chExt cx="96" cy="96"/>
          </a:xfrm>
        </p:grpSpPr>
        <p:sp>
          <p:nvSpPr>
            <p:cNvPr id="193342" name="Rectangle 8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43" name="Group 831"/>
            <p:cNvGrpSpPr>
              <a:grpSpLocks/>
            </p:cNvGrpSpPr>
            <p:nvPr/>
          </p:nvGrpSpPr>
          <p:grpSpPr bwMode="auto">
            <a:xfrm>
              <a:off x="1632" y="1728"/>
              <a:ext cx="48" cy="48"/>
              <a:chOff x="1584" y="1776"/>
              <a:chExt cx="144" cy="144"/>
            </a:xfrm>
          </p:grpSpPr>
          <p:sp>
            <p:nvSpPr>
              <p:cNvPr id="193344" name="Oval 8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5" name="Oval 8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6" name="Oval 8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7" name="Oval 8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48" name="AutoShape 836"/>
              <p:cNvCxnSpPr>
                <a:cxnSpLocks noChangeShapeType="1"/>
                <a:stCxn id="193344" idx="6"/>
                <a:endCxn id="1933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49" name="AutoShape 837"/>
              <p:cNvCxnSpPr>
                <a:cxnSpLocks noChangeShapeType="1"/>
                <a:stCxn id="193344" idx="5"/>
                <a:endCxn id="1933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50" name="AutoShape 838"/>
              <p:cNvCxnSpPr>
                <a:cxnSpLocks noChangeShapeType="1"/>
                <a:stCxn id="193346" idx="6"/>
                <a:endCxn id="19334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51" name="Group 839"/>
          <p:cNvGrpSpPr>
            <a:grpSpLocks/>
          </p:cNvGrpSpPr>
          <p:nvPr/>
        </p:nvGrpSpPr>
        <p:grpSpPr bwMode="auto">
          <a:xfrm>
            <a:off x="7696200" y="3352800"/>
            <a:ext cx="152400" cy="152400"/>
            <a:chOff x="1608" y="1704"/>
            <a:chExt cx="96" cy="96"/>
          </a:xfrm>
        </p:grpSpPr>
        <p:sp>
          <p:nvSpPr>
            <p:cNvPr id="193352" name="Rectangle 8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53" name="Group 841"/>
            <p:cNvGrpSpPr>
              <a:grpSpLocks/>
            </p:cNvGrpSpPr>
            <p:nvPr/>
          </p:nvGrpSpPr>
          <p:grpSpPr bwMode="auto">
            <a:xfrm>
              <a:off x="1632" y="1728"/>
              <a:ext cx="48" cy="48"/>
              <a:chOff x="1584" y="1776"/>
              <a:chExt cx="144" cy="144"/>
            </a:xfrm>
          </p:grpSpPr>
          <p:sp>
            <p:nvSpPr>
              <p:cNvPr id="193354" name="Oval 8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5" name="Oval 8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6" name="Oval 8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7" name="Oval 8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58" name="AutoShape 846"/>
              <p:cNvCxnSpPr>
                <a:cxnSpLocks noChangeShapeType="1"/>
                <a:stCxn id="193354" idx="6"/>
                <a:endCxn id="19335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59" name="AutoShape 847"/>
              <p:cNvCxnSpPr>
                <a:cxnSpLocks noChangeShapeType="1"/>
                <a:stCxn id="193354" idx="5"/>
                <a:endCxn id="19335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60" name="AutoShape 848"/>
              <p:cNvCxnSpPr>
                <a:cxnSpLocks noChangeShapeType="1"/>
                <a:stCxn id="193356" idx="6"/>
                <a:endCxn id="193357"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361" name="Rectangle 849"/>
          <p:cNvSpPr>
            <a:spLocks noChangeArrowheads="1"/>
          </p:cNvSpPr>
          <p:nvPr/>
        </p:nvSpPr>
        <p:spPr bwMode="auto">
          <a:xfrm>
            <a:off x="7239000" y="2209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2" name="Rectangle 850"/>
          <p:cNvSpPr>
            <a:spLocks noChangeArrowheads="1"/>
          </p:cNvSpPr>
          <p:nvPr/>
        </p:nvSpPr>
        <p:spPr bwMode="auto">
          <a:xfrm>
            <a:off x="7239000" y="22860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3" name="Rectangle 851"/>
          <p:cNvSpPr>
            <a:spLocks noChangeArrowheads="1"/>
          </p:cNvSpPr>
          <p:nvPr/>
        </p:nvSpPr>
        <p:spPr bwMode="auto">
          <a:xfrm>
            <a:off x="7239000" y="23622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4" name="Rectangle 852"/>
          <p:cNvSpPr>
            <a:spLocks noChangeArrowheads="1"/>
          </p:cNvSpPr>
          <p:nvPr/>
        </p:nvSpPr>
        <p:spPr bwMode="auto">
          <a:xfrm>
            <a:off x="7239000" y="24384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5" name="Rectangle 853"/>
          <p:cNvSpPr>
            <a:spLocks noChangeArrowheads="1"/>
          </p:cNvSpPr>
          <p:nvPr/>
        </p:nvSpPr>
        <p:spPr bwMode="auto">
          <a:xfrm>
            <a:off x="7239000" y="25146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6" name="Rectangle 854"/>
          <p:cNvSpPr>
            <a:spLocks noChangeArrowheads="1"/>
          </p:cNvSpPr>
          <p:nvPr/>
        </p:nvSpPr>
        <p:spPr bwMode="auto">
          <a:xfrm>
            <a:off x="7239000" y="2971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7" name="Rectangle 855"/>
          <p:cNvSpPr>
            <a:spLocks noChangeArrowheads="1"/>
          </p:cNvSpPr>
          <p:nvPr/>
        </p:nvSpPr>
        <p:spPr bwMode="auto">
          <a:xfrm>
            <a:off x="7239000" y="2133600"/>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8" name="Oval 856"/>
          <p:cNvSpPr>
            <a:spLocks noChangeArrowheads="1"/>
          </p:cNvSpPr>
          <p:nvPr/>
        </p:nvSpPr>
        <p:spPr bwMode="auto">
          <a:xfrm>
            <a:off x="7467600" y="2667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9" name="Oval 857"/>
          <p:cNvSpPr>
            <a:spLocks noChangeArrowheads="1"/>
          </p:cNvSpPr>
          <p:nvPr/>
        </p:nvSpPr>
        <p:spPr bwMode="auto">
          <a:xfrm>
            <a:off x="7467600" y="28194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70" name="Group 858"/>
          <p:cNvGrpSpPr>
            <a:grpSpLocks/>
          </p:cNvGrpSpPr>
          <p:nvPr/>
        </p:nvGrpSpPr>
        <p:grpSpPr bwMode="auto">
          <a:xfrm>
            <a:off x="7239000" y="3505200"/>
            <a:ext cx="152400" cy="152400"/>
            <a:chOff x="1608" y="1704"/>
            <a:chExt cx="96" cy="96"/>
          </a:xfrm>
        </p:grpSpPr>
        <p:sp>
          <p:nvSpPr>
            <p:cNvPr id="193371" name="Rectangle 8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72" name="Group 860"/>
            <p:cNvGrpSpPr>
              <a:grpSpLocks/>
            </p:cNvGrpSpPr>
            <p:nvPr/>
          </p:nvGrpSpPr>
          <p:grpSpPr bwMode="auto">
            <a:xfrm>
              <a:off x="1632" y="1728"/>
              <a:ext cx="48" cy="48"/>
              <a:chOff x="1584" y="1776"/>
              <a:chExt cx="144" cy="144"/>
            </a:xfrm>
          </p:grpSpPr>
          <p:sp>
            <p:nvSpPr>
              <p:cNvPr id="193373" name="Oval 8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4" name="Oval 8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5" name="Oval 8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6" name="Oval 8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77" name="AutoShape 865"/>
              <p:cNvCxnSpPr>
                <a:cxnSpLocks noChangeShapeType="1"/>
                <a:stCxn id="193373" idx="6"/>
                <a:endCxn id="1933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78" name="AutoShape 866"/>
              <p:cNvCxnSpPr>
                <a:cxnSpLocks noChangeShapeType="1"/>
                <a:stCxn id="193373" idx="5"/>
                <a:endCxn id="1933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79" name="AutoShape 867"/>
              <p:cNvCxnSpPr>
                <a:cxnSpLocks noChangeShapeType="1"/>
                <a:stCxn id="193375" idx="6"/>
                <a:endCxn id="1933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80" name="Group 868"/>
          <p:cNvGrpSpPr>
            <a:grpSpLocks/>
          </p:cNvGrpSpPr>
          <p:nvPr/>
        </p:nvGrpSpPr>
        <p:grpSpPr bwMode="auto">
          <a:xfrm>
            <a:off x="7391400" y="3505200"/>
            <a:ext cx="152400" cy="152400"/>
            <a:chOff x="1608" y="1704"/>
            <a:chExt cx="96" cy="96"/>
          </a:xfrm>
        </p:grpSpPr>
        <p:sp>
          <p:nvSpPr>
            <p:cNvPr id="193381" name="Rectangle 8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82" name="Group 870"/>
            <p:cNvGrpSpPr>
              <a:grpSpLocks/>
            </p:cNvGrpSpPr>
            <p:nvPr/>
          </p:nvGrpSpPr>
          <p:grpSpPr bwMode="auto">
            <a:xfrm>
              <a:off x="1632" y="1728"/>
              <a:ext cx="48" cy="48"/>
              <a:chOff x="1584" y="1776"/>
              <a:chExt cx="144" cy="144"/>
            </a:xfrm>
          </p:grpSpPr>
          <p:sp>
            <p:nvSpPr>
              <p:cNvPr id="193383" name="Oval 8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4" name="Oval 8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5" name="Oval 8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6" name="Oval 8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87" name="AutoShape 875"/>
              <p:cNvCxnSpPr>
                <a:cxnSpLocks noChangeShapeType="1"/>
                <a:stCxn id="193383" idx="6"/>
                <a:endCxn id="1933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88" name="AutoShape 876"/>
              <p:cNvCxnSpPr>
                <a:cxnSpLocks noChangeShapeType="1"/>
                <a:stCxn id="193383" idx="5"/>
                <a:endCxn id="1933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89" name="AutoShape 877"/>
              <p:cNvCxnSpPr>
                <a:cxnSpLocks noChangeShapeType="1"/>
                <a:stCxn id="193385" idx="6"/>
                <a:endCxn id="1933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90" name="Group 878"/>
          <p:cNvGrpSpPr>
            <a:grpSpLocks/>
          </p:cNvGrpSpPr>
          <p:nvPr/>
        </p:nvGrpSpPr>
        <p:grpSpPr bwMode="auto">
          <a:xfrm>
            <a:off x="7543800" y="3505200"/>
            <a:ext cx="152400" cy="152400"/>
            <a:chOff x="1608" y="1704"/>
            <a:chExt cx="96" cy="96"/>
          </a:xfrm>
        </p:grpSpPr>
        <p:sp>
          <p:nvSpPr>
            <p:cNvPr id="193391" name="Rectangle 8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92" name="Group 880"/>
            <p:cNvGrpSpPr>
              <a:grpSpLocks/>
            </p:cNvGrpSpPr>
            <p:nvPr/>
          </p:nvGrpSpPr>
          <p:grpSpPr bwMode="auto">
            <a:xfrm>
              <a:off x="1632" y="1728"/>
              <a:ext cx="48" cy="48"/>
              <a:chOff x="1584" y="1776"/>
              <a:chExt cx="144" cy="144"/>
            </a:xfrm>
          </p:grpSpPr>
          <p:sp>
            <p:nvSpPr>
              <p:cNvPr id="193393" name="Oval 8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4" name="Oval 8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5" name="Oval 8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6" name="Oval 8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97" name="AutoShape 885"/>
              <p:cNvCxnSpPr>
                <a:cxnSpLocks noChangeShapeType="1"/>
                <a:stCxn id="193393" idx="6"/>
                <a:endCxn id="1933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98" name="AutoShape 886"/>
              <p:cNvCxnSpPr>
                <a:cxnSpLocks noChangeShapeType="1"/>
                <a:stCxn id="193393" idx="5"/>
                <a:endCxn id="1933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99" name="AutoShape 887"/>
              <p:cNvCxnSpPr>
                <a:cxnSpLocks noChangeShapeType="1"/>
                <a:stCxn id="193395" idx="6"/>
                <a:endCxn id="1933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00" name="Group 888"/>
          <p:cNvGrpSpPr>
            <a:grpSpLocks/>
          </p:cNvGrpSpPr>
          <p:nvPr/>
        </p:nvGrpSpPr>
        <p:grpSpPr bwMode="auto">
          <a:xfrm>
            <a:off x="7696200" y="3505200"/>
            <a:ext cx="152400" cy="152400"/>
            <a:chOff x="1608" y="1704"/>
            <a:chExt cx="96" cy="96"/>
          </a:xfrm>
        </p:grpSpPr>
        <p:sp>
          <p:nvSpPr>
            <p:cNvPr id="193401" name="Rectangle 8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02" name="Group 890"/>
            <p:cNvGrpSpPr>
              <a:grpSpLocks/>
            </p:cNvGrpSpPr>
            <p:nvPr/>
          </p:nvGrpSpPr>
          <p:grpSpPr bwMode="auto">
            <a:xfrm>
              <a:off x="1632" y="1728"/>
              <a:ext cx="48" cy="48"/>
              <a:chOff x="1584" y="1776"/>
              <a:chExt cx="144" cy="144"/>
            </a:xfrm>
          </p:grpSpPr>
          <p:sp>
            <p:nvSpPr>
              <p:cNvPr id="193403" name="Oval 8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4" name="Oval 8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5" name="Oval 8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6" name="Oval 8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07" name="AutoShape 895"/>
              <p:cNvCxnSpPr>
                <a:cxnSpLocks noChangeShapeType="1"/>
                <a:stCxn id="193403" idx="6"/>
                <a:endCxn id="1934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08" name="AutoShape 896"/>
              <p:cNvCxnSpPr>
                <a:cxnSpLocks noChangeShapeType="1"/>
                <a:stCxn id="193403" idx="5"/>
                <a:endCxn id="1934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09" name="AutoShape 897"/>
              <p:cNvCxnSpPr>
                <a:cxnSpLocks noChangeShapeType="1"/>
                <a:stCxn id="193405" idx="6"/>
                <a:endCxn id="1934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10" name="Group 898"/>
          <p:cNvGrpSpPr>
            <a:grpSpLocks/>
          </p:cNvGrpSpPr>
          <p:nvPr/>
        </p:nvGrpSpPr>
        <p:grpSpPr bwMode="auto">
          <a:xfrm>
            <a:off x="7239000" y="3657600"/>
            <a:ext cx="152400" cy="152400"/>
            <a:chOff x="1608" y="1704"/>
            <a:chExt cx="96" cy="96"/>
          </a:xfrm>
        </p:grpSpPr>
        <p:sp>
          <p:nvSpPr>
            <p:cNvPr id="193411" name="Rectangle 8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12" name="Group 900"/>
            <p:cNvGrpSpPr>
              <a:grpSpLocks/>
            </p:cNvGrpSpPr>
            <p:nvPr/>
          </p:nvGrpSpPr>
          <p:grpSpPr bwMode="auto">
            <a:xfrm>
              <a:off x="1632" y="1728"/>
              <a:ext cx="48" cy="48"/>
              <a:chOff x="1584" y="1776"/>
              <a:chExt cx="144" cy="144"/>
            </a:xfrm>
          </p:grpSpPr>
          <p:sp>
            <p:nvSpPr>
              <p:cNvPr id="193413" name="Oval 9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4" name="Oval 9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5" name="Oval 9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6" name="Oval 9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17" name="AutoShape 905"/>
              <p:cNvCxnSpPr>
                <a:cxnSpLocks noChangeShapeType="1"/>
                <a:stCxn id="193413" idx="6"/>
                <a:endCxn id="1934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18" name="AutoShape 906"/>
              <p:cNvCxnSpPr>
                <a:cxnSpLocks noChangeShapeType="1"/>
                <a:stCxn id="193413" idx="5"/>
                <a:endCxn id="1934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19" name="AutoShape 907"/>
              <p:cNvCxnSpPr>
                <a:cxnSpLocks noChangeShapeType="1"/>
                <a:stCxn id="193415" idx="6"/>
                <a:endCxn id="1934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20" name="Group 908"/>
          <p:cNvGrpSpPr>
            <a:grpSpLocks/>
          </p:cNvGrpSpPr>
          <p:nvPr/>
        </p:nvGrpSpPr>
        <p:grpSpPr bwMode="auto">
          <a:xfrm>
            <a:off x="7391400" y="3657600"/>
            <a:ext cx="152400" cy="152400"/>
            <a:chOff x="1608" y="1704"/>
            <a:chExt cx="96" cy="96"/>
          </a:xfrm>
        </p:grpSpPr>
        <p:sp>
          <p:nvSpPr>
            <p:cNvPr id="193421" name="Rectangle 9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22" name="Group 910"/>
            <p:cNvGrpSpPr>
              <a:grpSpLocks/>
            </p:cNvGrpSpPr>
            <p:nvPr/>
          </p:nvGrpSpPr>
          <p:grpSpPr bwMode="auto">
            <a:xfrm>
              <a:off x="1632" y="1728"/>
              <a:ext cx="48" cy="48"/>
              <a:chOff x="1584" y="1776"/>
              <a:chExt cx="144" cy="144"/>
            </a:xfrm>
          </p:grpSpPr>
          <p:sp>
            <p:nvSpPr>
              <p:cNvPr id="193423" name="Oval 9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4" name="Oval 9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5" name="Oval 9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6" name="Oval 9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27" name="AutoShape 915"/>
              <p:cNvCxnSpPr>
                <a:cxnSpLocks noChangeShapeType="1"/>
                <a:stCxn id="193423" idx="6"/>
                <a:endCxn id="1934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28" name="AutoShape 916"/>
              <p:cNvCxnSpPr>
                <a:cxnSpLocks noChangeShapeType="1"/>
                <a:stCxn id="193423" idx="5"/>
                <a:endCxn id="1934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29" name="AutoShape 917"/>
              <p:cNvCxnSpPr>
                <a:cxnSpLocks noChangeShapeType="1"/>
                <a:stCxn id="193425" idx="6"/>
                <a:endCxn id="1934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30" name="Group 918"/>
          <p:cNvGrpSpPr>
            <a:grpSpLocks/>
          </p:cNvGrpSpPr>
          <p:nvPr/>
        </p:nvGrpSpPr>
        <p:grpSpPr bwMode="auto">
          <a:xfrm>
            <a:off x="7543800" y="3657600"/>
            <a:ext cx="152400" cy="152400"/>
            <a:chOff x="1608" y="1704"/>
            <a:chExt cx="96" cy="96"/>
          </a:xfrm>
        </p:grpSpPr>
        <p:sp>
          <p:nvSpPr>
            <p:cNvPr id="193431" name="Rectangle 9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32" name="Group 920"/>
            <p:cNvGrpSpPr>
              <a:grpSpLocks/>
            </p:cNvGrpSpPr>
            <p:nvPr/>
          </p:nvGrpSpPr>
          <p:grpSpPr bwMode="auto">
            <a:xfrm>
              <a:off x="1632" y="1728"/>
              <a:ext cx="48" cy="48"/>
              <a:chOff x="1584" y="1776"/>
              <a:chExt cx="144" cy="144"/>
            </a:xfrm>
          </p:grpSpPr>
          <p:sp>
            <p:nvSpPr>
              <p:cNvPr id="193433" name="Oval 9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4" name="Oval 9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5" name="Oval 9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6" name="Oval 9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37" name="AutoShape 925"/>
              <p:cNvCxnSpPr>
                <a:cxnSpLocks noChangeShapeType="1"/>
                <a:stCxn id="193433" idx="6"/>
                <a:endCxn id="1934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38" name="AutoShape 926"/>
              <p:cNvCxnSpPr>
                <a:cxnSpLocks noChangeShapeType="1"/>
                <a:stCxn id="193433" idx="5"/>
                <a:endCxn id="1934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39" name="AutoShape 927"/>
              <p:cNvCxnSpPr>
                <a:cxnSpLocks noChangeShapeType="1"/>
                <a:stCxn id="193435" idx="6"/>
                <a:endCxn id="1934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40" name="Group 928"/>
          <p:cNvGrpSpPr>
            <a:grpSpLocks/>
          </p:cNvGrpSpPr>
          <p:nvPr/>
        </p:nvGrpSpPr>
        <p:grpSpPr bwMode="auto">
          <a:xfrm>
            <a:off x="7696200" y="3657600"/>
            <a:ext cx="152400" cy="152400"/>
            <a:chOff x="1608" y="1704"/>
            <a:chExt cx="96" cy="96"/>
          </a:xfrm>
        </p:grpSpPr>
        <p:sp>
          <p:nvSpPr>
            <p:cNvPr id="193441" name="Rectangle 9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42" name="Group 930"/>
            <p:cNvGrpSpPr>
              <a:grpSpLocks/>
            </p:cNvGrpSpPr>
            <p:nvPr/>
          </p:nvGrpSpPr>
          <p:grpSpPr bwMode="auto">
            <a:xfrm>
              <a:off x="1632" y="1728"/>
              <a:ext cx="48" cy="48"/>
              <a:chOff x="1584" y="1776"/>
              <a:chExt cx="144" cy="144"/>
            </a:xfrm>
          </p:grpSpPr>
          <p:sp>
            <p:nvSpPr>
              <p:cNvPr id="193443" name="Oval 9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4" name="Oval 9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5" name="Oval 9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6" name="Oval 9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47" name="AutoShape 935"/>
              <p:cNvCxnSpPr>
                <a:cxnSpLocks noChangeShapeType="1"/>
                <a:stCxn id="193443" idx="6"/>
                <a:endCxn id="1934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48" name="AutoShape 936"/>
              <p:cNvCxnSpPr>
                <a:cxnSpLocks noChangeShapeType="1"/>
                <a:stCxn id="193443" idx="5"/>
                <a:endCxn id="1934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49" name="AutoShape 937"/>
              <p:cNvCxnSpPr>
                <a:cxnSpLocks noChangeShapeType="1"/>
                <a:stCxn id="193445" idx="6"/>
                <a:endCxn id="1934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50" name="Group 938"/>
          <p:cNvGrpSpPr>
            <a:grpSpLocks/>
          </p:cNvGrpSpPr>
          <p:nvPr/>
        </p:nvGrpSpPr>
        <p:grpSpPr bwMode="auto">
          <a:xfrm>
            <a:off x="7239000" y="3810000"/>
            <a:ext cx="152400" cy="152400"/>
            <a:chOff x="1608" y="1704"/>
            <a:chExt cx="96" cy="96"/>
          </a:xfrm>
        </p:grpSpPr>
        <p:sp>
          <p:nvSpPr>
            <p:cNvPr id="193451" name="Rectangle 93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52" name="Group 940"/>
            <p:cNvGrpSpPr>
              <a:grpSpLocks/>
            </p:cNvGrpSpPr>
            <p:nvPr/>
          </p:nvGrpSpPr>
          <p:grpSpPr bwMode="auto">
            <a:xfrm>
              <a:off x="1632" y="1728"/>
              <a:ext cx="48" cy="48"/>
              <a:chOff x="1584" y="1776"/>
              <a:chExt cx="144" cy="144"/>
            </a:xfrm>
          </p:grpSpPr>
          <p:sp>
            <p:nvSpPr>
              <p:cNvPr id="193453" name="Oval 94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4" name="Oval 94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5" name="Oval 94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6" name="Oval 94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57" name="AutoShape 945"/>
              <p:cNvCxnSpPr>
                <a:cxnSpLocks noChangeShapeType="1"/>
                <a:stCxn id="193453" idx="6"/>
                <a:endCxn id="1934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58" name="AutoShape 946"/>
              <p:cNvCxnSpPr>
                <a:cxnSpLocks noChangeShapeType="1"/>
                <a:stCxn id="193453" idx="5"/>
                <a:endCxn id="1934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59" name="AutoShape 947"/>
              <p:cNvCxnSpPr>
                <a:cxnSpLocks noChangeShapeType="1"/>
                <a:stCxn id="193455" idx="6"/>
                <a:endCxn id="1934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60" name="Group 948"/>
          <p:cNvGrpSpPr>
            <a:grpSpLocks/>
          </p:cNvGrpSpPr>
          <p:nvPr/>
        </p:nvGrpSpPr>
        <p:grpSpPr bwMode="auto">
          <a:xfrm>
            <a:off x="7391400" y="3810000"/>
            <a:ext cx="152400" cy="152400"/>
            <a:chOff x="1608" y="1704"/>
            <a:chExt cx="96" cy="96"/>
          </a:xfrm>
        </p:grpSpPr>
        <p:sp>
          <p:nvSpPr>
            <p:cNvPr id="193461" name="Rectangle 9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62" name="Group 950"/>
            <p:cNvGrpSpPr>
              <a:grpSpLocks/>
            </p:cNvGrpSpPr>
            <p:nvPr/>
          </p:nvGrpSpPr>
          <p:grpSpPr bwMode="auto">
            <a:xfrm>
              <a:off x="1632" y="1728"/>
              <a:ext cx="48" cy="48"/>
              <a:chOff x="1584" y="1776"/>
              <a:chExt cx="144" cy="144"/>
            </a:xfrm>
          </p:grpSpPr>
          <p:sp>
            <p:nvSpPr>
              <p:cNvPr id="193463" name="Oval 9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4" name="Oval 9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5" name="Oval 9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6" name="Oval 9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67" name="AutoShape 955"/>
              <p:cNvCxnSpPr>
                <a:cxnSpLocks noChangeShapeType="1"/>
                <a:stCxn id="193463" idx="6"/>
                <a:endCxn id="1934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68" name="AutoShape 956"/>
              <p:cNvCxnSpPr>
                <a:cxnSpLocks noChangeShapeType="1"/>
                <a:stCxn id="193463" idx="5"/>
                <a:endCxn id="1934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69" name="AutoShape 957"/>
              <p:cNvCxnSpPr>
                <a:cxnSpLocks noChangeShapeType="1"/>
                <a:stCxn id="193465" idx="6"/>
                <a:endCxn id="1934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70" name="Group 958"/>
          <p:cNvGrpSpPr>
            <a:grpSpLocks/>
          </p:cNvGrpSpPr>
          <p:nvPr/>
        </p:nvGrpSpPr>
        <p:grpSpPr bwMode="auto">
          <a:xfrm>
            <a:off x="7543800" y="3810000"/>
            <a:ext cx="152400" cy="152400"/>
            <a:chOff x="1608" y="1704"/>
            <a:chExt cx="96" cy="96"/>
          </a:xfrm>
        </p:grpSpPr>
        <p:sp>
          <p:nvSpPr>
            <p:cNvPr id="193471" name="Rectangle 9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72" name="Group 960"/>
            <p:cNvGrpSpPr>
              <a:grpSpLocks/>
            </p:cNvGrpSpPr>
            <p:nvPr/>
          </p:nvGrpSpPr>
          <p:grpSpPr bwMode="auto">
            <a:xfrm>
              <a:off x="1632" y="1728"/>
              <a:ext cx="48" cy="48"/>
              <a:chOff x="1584" y="1776"/>
              <a:chExt cx="144" cy="144"/>
            </a:xfrm>
          </p:grpSpPr>
          <p:sp>
            <p:nvSpPr>
              <p:cNvPr id="193473" name="Oval 9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4" name="Oval 9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5" name="Oval 9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6" name="Oval 9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77" name="AutoShape 965"/>
              <p:cNvCxnSpPr>
                <a:cxnSpLocks noChangeShapeType="1"/>
                <a:stCxn id="193473" idx="6"/>
                <a:endCxn id="1934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78" name="AutoShape 966"/>
              <p:cNvCxnSpPr>
                <a:cxnSpLocks noChangeShapeType="1"/>
                <a:stCxn id="193473" idx="5"/>
                <a:endCxn id="1934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79" name="AutoShape 967"/>
              <p:cNvCxnSpPr>
                <a:cxnSpLocks noChangeShapeType="1"/>
                <a:stCxn id="193475" idx="6"/>
                <a:endCxn id="1934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80" name="Group 968"/>
          <p:cNvGrpSpPr>
            <a:grpSpLocks/>
          </p:cNvGrpSpPr>
          <p:nvPr/>
        </p:nvGrpSpPr>
        <p:grpSpPr bwMode="auto">
          <a:xfrm>
            <a:off x="7696200" y="3810000"/>
            <a:ext cx="152400" cy="152400"/>
            <a:chOff x="1608" y="1704"/>
            <a:chExt cx="96" cy="96"/>
          </a:xfrm>
        </p:grpSpPr>
        <p:sp>
          <p:nvSpPr>
            <p:cNvPr id="193481" name="Rectangle 9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82" name="Group 970"/>
            <p:cNvGrpSpPr>
              <a:grpSpLocks/>
            </p:cNvGrpSpPr>
            <p:nvPr/>
          </p:nvGrpSpPr>
          <p:grpSpPr bwMode="auto">
            <a:xfrm>
              <a:off x="1632" y="1728"/>
              <a:ext cx="48" cy="48"/>
              <a:chOff x="1584" y="1776"/>
              <a:chExt cx="144" cy="144"/>
            </a:xfrm>
          </p:grpSpPr>
          <p:sp>
            <p:nvSpPr>
              <p:cNvPr id="193483" name="Oval 9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4" name="Oval 9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5" name="Oval 9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6" name="Oval 9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87" name="AutoShape 975"/>
              <p:cNvCxnSpPr>
                <a:cxnSpLocks noChangeShapeType="1"/>
                <a:stCxn id="193483" idx="6"/>
                <a:endCxn id="1934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88" name="AutoShape 976"/>
              <p:cNvCxnSpPr>
                <a:cxnSpLocks noChangeShapeType="1"/>
                <a:stCxn id="193483" idx="5"/>
                <a:endCxn id="1934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89" name="AutoShape 977"/>
              <p:cNvCxnSpPr>
                <a:cxnSpLocks noChangeShapeType="1"/>
                <a:stCxn id="193485" idx="6"/>
                <a:endCxn id="1934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90" name="Group 978"/>
          <p:cNvGrpSpPr>
            <a:grpSpLocks/>
          </p:cNvGrpSpPr>
          <p:nvPr/>
        </p:nvGrpSpPr>
        <p:grpSpPr bwMode="auto">
          <a:xfrm>
            <a:off x="7239000" y="3962400"/>
            <a:ext cx="152400" cy="152400"/>
            <a:chOff x="1608" y="1704"/>
            <a:chExt cx="96" cy="96"/>
          </a:xfrm>
        </p:grpSpPr>
        <p:sp>
          <p:nvSpPr>
            <p:cNvPr id="193491" name="Rectangle 9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92" name="Group 980"/>
            <p:cNvGrpSpPr>
              <a:grpSpLocks/>
            </p:cNvGrpSpPr>
            <p:nvPr/>
          </p:nvGrpSpPr>
          <p:grpSpPr bwMode="auto">
            <a:xfrm>
              <a:off x="1632" y="1728"/>
              <a:ext cx="48" cy="48"/>
              <a:chOff x="1584" y="1776"/>
              <a:chExt cx="144" cy="144"/>
            </a:xfrm>
          </p:grpSpPr>
          <p:sp>
            <p:nvSpPr>
              <p:cNvPr id="193493" name="Oval 9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4" name="Oval 9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5" name="Oval 9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6" name="Oval 9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97" name="AutoShape 985"/>
              <p:cNvCxnSpPr>
                <a:cxnSpLocks noChangeShapeType="1"/>
                <a:stCxn id="193493" idx="6"/>
                <a:endCxn id="1934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98" name="AutoShape 986"/>
              <p:cNvCxnSpPr>
                <a:cxnSpLocks noChangeShapeType="1"/>
                <a:stCxn id="193493" idx="5"/>
                <a:endCxn id="1934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99" name="AutoShape 987"/>
              <p:cNvCxnSpPr>
                <a:cxnSpLocks noChangeShapeType="1"/>
                <a:stCxn id="193495" idx="6"/>
                <a:endCxn id="1934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00" name="Group 988"/>
          <p:cNvGrpSpPr>
            <a:grpSpLocks/>
          </p:cNvGrpSpPr>
          <p:nvPr/>
        </p:nvGrpSpPr>
        <p:grpSpPr bwMode="auto">
          <a:xfrm>
            <a:off x="7391400" y="3962400"/>
            <a:ext cx="152400" cy="152400"/>
            <a:chOff x="1608" y="1704"/>
            <a:chExt cx="96" cy="96"/>
          </a:xfrm>
        </p:grpSpPr>
        <p:sp>
          <p:nvSpPr>
            <p:cNvPr id="193501" name="Rectangle 9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02" name="Group 990"/>
            <p:cNvGrpSpPr>
              <a:grpSpLocks/>
            </p:cNvGrpSpPr>
            <p:nvPr/>
          </p:nvGrpSpPr>
          <p:grpSpPr bwMode="auto">
            <a:xfrm>
              <a:off x="1632" y="1728"/>
              <a:ext cx="48" cy="48"/>
              <a:chOff x="1584" y="1776"/>
              <a:chExt cx="144" cy="144"/>
            </a:xfrm>
          </p:grpSpPr>
          <p:sp>
            <p:nvSpPr>
              <p:cNvPr id="193503" name="Oval 9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4" name="Oval 9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5" name="Oval 9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6" name="Oval 9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07" name="AutoShape 995"/>
              <p:cNvCxnSpPr>
                <a:cxnSpLocks noChangeShapeType="1"/>
                <a:stCxn id="193503" idx="6"/>
                <a:endCxn id="1935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08" name="AutoShape 996"/>
              <p:cNvCxnSpPr>
                <a:cxnSpLocks noChangeShapeType="1"/>
                <a:stCxn id="193503" idx="5"/>
                <a:endCxn id="1935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09" name="AutoShape 997"/>
              <p:cNvCxnSpPr>
                <a:cxnSpLocks noChangeShapeType="1"/>
                <a:stCxn id="193505" idx="6"/>
                <a:endCxn id="1935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10" name="Group 998"/>
          <p:cNvGrpSpPr>
            <a:grpSpLocks/>
          </p:cNvGrpSpPr>
          <p:nvPr/>
        </p:nvGrpSpPr>
        <p:grpSpPr bwMode="auto">
          <a:xfrm>
            <a:off x="7543800" y="3962400"/>
            <a:ext cx="152400" cy="152400"/>
            <a:chOff x="1608" y="1704"/>
            <a:chExt cx="96" cy="96"/>
          </a:xfrm>
        </p:grpSpPr>
        <p:sp>
          <p:nvSpPr>
            <p:cNvPr id="193511" name="Rectangle 9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12" name="Group 1000"/>
            <p:cNvGrpSpPr>
              <a:grpSpLocks/>
            </p:cNvGrpSpPr>
            <p:nvPr/>
          </p:nvGrpSpPr>
          <p:grpSpPr bwMode="auto">
            <a:xfrm>
              <a:off x="1632" y="1728"/>
              <a:ext cx="48" cy="48"/>
              <a:chOff x="1584" y="1776"/>
              <a:chExt cx="144" cy="144"/>
            </a:xfrm>
          </p:grpSpPr>
          <p:sp>
            <p:nvSpPr>
              <p:cNvPr id="193513" name="Oval 10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4" name="Oval 10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5" name="Oval 10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6" name="Oval 10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17" name="AutoShape 1005"/>
              <p:cNvCxnSpPr>
                <a:cxnSpLocks noChangeShapeType="1"/>
                <a:stCxn id="193513" idx="6"/>
                <a:endCxn id="1935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18" name="AutoShape 1006"/>
              <p:cNvCxnSpPr>
                <a:cxnSpLocks noChangeShapeType="1"/>
                <a:stCxn id="193513" idx="5"/>
                <a:endCxn id="1935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19" name="AutoShape 1007"/>
              <p:cNvCxnSpPr>
                <a:cxnSpLocks noChangeShapeType="1"/>
                <a:stCxn id="193515" idx="6"/>
                <a:endCxn id="1935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20" name="Group 1008"/>
          <p:cNvGrpSpPr>
            <a:grpSpLocks/>
          </p:cNvGrpSpPr>
          <p:nvPr/>
        </p:nvGrpSpPr>
        <p:grpSpPr bwMode="auto">
          <a:xfrm>
            <a:off x="7696200" y="3962400"/>
            <a:ext cx="152400" cy="152400"/>
            <a:chOff x="1608" y="1704"/>
            <a:chExt cx="96" cy="96"/>
          </a:xfrm>
        </p:grpSpPr>
        <p:sp>
          <p:nvSpPr>
            <p:cNvPr id="193521" name="Rectangle 10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22" name="Group 1010"/>
            <p:cNvGrpSpPr>
              <a:grpSpLocks/>
            </p:cNvGrpSpPr>
            <p:nvPr/>
          </p:nvGrpSpPr>
          <p:grpSpPr bwMode="auto">
            <a:xfrm>
              <a:off x="1632" y="1728"/>
              <a:ext cx="48" cy="48"/>
              <a:chOff x="1584" y="1776"/>
              <a:chExt cx="144" cy="144"/>
            </a:xfrm>
          </p:grpSpPr>
          <p:sp>
            <p:nvSpPr>
              <p:cNvPr id="193523" name="Oval 10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4" name="Oval 10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5" name="Oval 10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6" name="Oval 10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27" name="AutoShape 1015"/>
              <p:cNvCxnSpPr>
                <a:cxnSpLocks noChangeShapeType="1"/>
                <a:stCxn id="193523" idx="6"/>
                <a:endCxn id="1935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28" name="AutoShape 1016"/>
              <p:cNvCxnSpPr>
                <a:cxnSpLocks noChangeShapeType="1"/>
                <a:stCxn id="193523" idx="5"/>
                <a:endCxn id="1935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29" name="AutoShape 1017"/>
              <p:cNvCxnSpPr>
                <a:cxnSpLocks noChangeShapeType="1"/>
                <a:stCxn id="193525" idx="6"/>
                <a:endCxn id="19352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530" name="Oval 1018"/>
          <p:cNvSpPr>
            <a:spLocks noChangeArrowheads="1"/>
          </p:cNvSpPr>
          <p:nvPr/>
        </p:nvSpPr>
        <p:spPr bwMode="auto">
          <a:xfrm>
            <a:off x="7505700" y="41529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1" name="Oval 1019"/>
          <p:cNvSpPr>
            <a:spLocks noChangeArrowheads="1"/>
          </p:cNvSpPr>
          <p:nvPr/>
        </p:nvSpPr>
        <p:spPr bwMode="auto">
          <a:xfrm>
            <a:off x="7505700" y="43053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32" name="Group 1020"/>
          <p:cNvGrpSpPr>
            <a:grpSpLocks/>
          </p:cNvGrpSpPr>
          <p:nvPr/>
        </p:nvGrpSpPr>
        <p:grpSpPr bwMode="auto">
          <a:xfrm>
            <a:off x="7239000" y="4419600"/>
            <a:ext cx="152400" cy="152400"/>
            <a:chOff x="1608" y="1704"/>
            <a:chExt cx="96" cy="96"/>
          </a:xfrm>
        </p:grpSpPr>
        <p:sp>
          <p:nvSpPr>
            <p:cNvPr id="193533" name="Rectangle 102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34" name="Group 1022"/>
            <p:cNvGrpSpPr>
              <a:grpSpLocks/>
            </p:cNvGrpSpPr>
            <p:nvPr/>
          </p:nvGrpSpPr>
          <p:grpSpPr bwMode="auto">
            <a:xfrm>
              <a:off x="1632" y="1728"/>
              <a:ext cx="48" cy="48"/>
              <a:chOff x="1584" y="1776"/>
              <a:chExt cx="144" cy="144"/>
            </a:xfrm>
          </p:grpSpPr>
          <p:sp>
            <p:nvSpPr>
              <p:cNvPr id="193535" name="Oval 102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6" name="Oval 102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7" name="Oval 102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8" name="Oval 102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39" name="AutoShape 1027"/>
              <p:cNvCxnSpPr>
                <a:cxnSpLocks noChangeShapeType="1"/>
                <a:stCxn id="193535" idx="6"/>
                <a:endCxn id="1935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40" name="AutoShape 1028"/>
              <p:cNvCxnSpPr>
                <a:cxnSpLocks noChangeShapeType="1"/>
                <a:stCxn id="193535" idx="5"/>
                <a:endCxn id="1935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41" name="AutoShape 1029"/>
              <p:cNvCxnSpPr>
                <a:cxnSpLocks noChangeShapeType="1"/>
                <a:stCxn id="193537" idx="6"/>
                <a:endCxn id="1935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42" name="Group 1030"/>
          <p:cNvGrpSpPr>
            <a:grpSpLocks/>
          </p:cNvGrpSpPr>
          <p:nvPr/>
        </p:nvGrpSpPr>
        <p:grpSpPr bwMode="auto">
          <a:xfrm>
            <a:off x="7391400" y="4419600"/>
            <a:ext cx="152400" cy="152400"/>
            <a:chOff x="1608" y="1704"/>
            <a:chExt cx="96" cy="96"/>
          </a:xfrm>
        </p:grpSpPr>
        <p:sp>
          <p:nvSpPr>
            <p:cNvPr id="193543" name="Rectangle 103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44" name="Group 1032"/>
            <p:cNvGrpSpPr>
              <a:grpSpLocks/>
            </p:cNvGrpSpPr>
            <p:nvPr/>
          </p:nvGrpSpPr>
          <p:grpSpPr bwMode="auto">
            <a:xfrm>
              <a:off x="1632" y="1728"/>
              <a:ext cx="48" cy="48"/>
              <a:chOff x="1584" y="1776"/>
              <a:chExt cx="144" cy="144"/>
            </a:xfrm>
          </p:grpSpPr>
          <p:sp>
            <p:nvSpPr>
              <p:cNvPr id="193545" name="Oval 103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6" name="Oval 103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7" name="Oval 103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8" name="Oval 103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49" name="AutoShape 1037"/>
              <p:cNvCxnSpPr>
                <a:cxnSpLocks noChangeShapeType="1"/>
                <a:stCxn id="193545" idx="6"/>
                <a:endCxn id="1935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50" name="AutoShape 1038"/>
              <p:cNvCxnSpPr>
                <a:cxnSpLocks noChangeShapeType="1"/>
                <a:stCxn id="193545" idx="5"/>
                <a:endCxn id="1935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51" name="AutoShape 1039"/>
              <p:cNvCxnSpPr>
                <a:cxnSpLocks noChangeShapeType="1"/>
                <a:stCxn id="193547" idx="6"/>
                <a:endCxn id="1935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52" name="Group 1040"/>
          <p:cNvGrpSpPr>
            <a:grpSpLocks/>
          </p:cNvGrpSpPr>
          <p:nvPr/>
        </p:nvGrpSpPr>
        <p:grpSpPr bwMode="auto">
          <a:xfrm>
            <a:off x="7543800" y="4419600"/>
            <a:ext cx="152400" cy="152400"/>
            <a:chOff x="1608" y="1704"/>
            <a:chExt cx="96" cy="96"/>
          </a:xfrm>
        </p:grpSpPr>
        <p:sp>
          <p:nvSpPr>
            <p:cNvPr id="193553" name="Rectangle 104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54" name="Group 1042"/>
            <p:cNvGrpSpPr>
              <a:grpSpLocks/>
            </p:cNvGrpSpPr>
            <p:nvPr/>
          </p:nvGrpSpPr>
          <p:grpSpPr bwMode="auto">
            <a:xfrm>
              <a:off x="1632" y="1728"/>
              <a:ext cx="48" cy="48"/>
              <a:chOff x="1584" y="1776"/>
              <a:chExt cx="144" cy="144"/>
            </a:xfrm>
          </p:grpSpPr>
          <p:sp>
            <p:nvSpPr>
              <p:cNvPr id="193555" name="Oval 104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6" name="Oval 104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7" name="Oval 104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8" name="Oval 104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59" name="AutoShape 1047"/>
              <p:cNvCxnSpPr>
                <a:cxnSpLocks noChangeShapeType="1"/>
                <a:stCxn id="193555" idx="6"/>
                <a:endCxn id="1935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60" name="AutoShape 1048"/>
              <p:cNvCxnSpPr>
                <a:cxnSpLocks noChangeShapeType="1"/>
                <a:stCxn id="193555" idx="5"/>
                <a:endCxn id="1935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61" name="AutoShape 1049"/>
              <p:cNvCxnSpPr>
                <a:cxnSpLocks noChangeShapeType="1"/>
                <a:stCxn id="193557" idx="6"/>
                <a:endCxn id="1935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62" name="Group 1050"/>
          <p:cNvGrpSpPr>
            <a:grpSpLocks/>
          </p:cNvGrpSpPr>
          <p:nvPr/>
        </p:nvGrpSpPr>
        <p:grpSpPr bwMode="auto">
          <a:xfrm>
            <a:off x="7696200" y="4419600"/>
            <a:ext cx="152400" cy="152400"/>
            <a:chOff x="1608" y="1704"/>
            <a:chExt cx="96" cy="96"/>
          </a:xfrm>
        </p:grpSpPr>
        <p:sp>
          <p:nvSpPr>
            <p:cNvPr id="193563" name="Rectangle 105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64" name="Group 1052"/>
            <p:cNvGrpSpPr>
              <a:grpSpLocks/>
            </p:cNvGrpSpPr>
            <p:nvPr/>
          </p:nvGrpSpPr>
          <p:grpSpPr bwMode="auto">
            <a:xfrm>
              <a:off x="1632" y="1728"/>
              <a:ext cx="48" cy="48"/>
              <a:chOff x="1584" y="1776"/>
              <a:chExt cx="144" cy="144"/>
            </a:xfrm>
          </p:grpSpPr>
          <p:sp>
            <p:nvSpPr>
              <p:cNvPr id="193565" name="Oval 105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6" name="Oval 105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7" name="Oval 105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8" name="Oval 105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69" name="AutoShape 1057"/>
              <p:cNvCxnSpPr>
                <a:cxnSpLocks noChangeShapeType="1"/>
                <a:stCxn id="193565" idx="6"/>
                <a:endCxn id="1935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70" name="AutoShape 1058"/>
              <p:cNvCxnSpPr>
                <a:cxnSpLocks noChangeShapeType="1"/>
                <a:stCxn id="193565" idx="5"/>
                <a:endCxn id="1935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71" name="AutoShape 1059"/>
              <p:cNvCxnSpPr>
                <a:cxnSpLocks noChangeShapeType="1"/>
                <a:stCxn id="193567" idx="6"/>
                <a:endCxn id="1935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72" name="Group 1060"/>
          <p:cNvGrpSpPr>
            <a:grpSpLocks/>
          </p:cNvGrpSpPr>
          <p:nvPr/>
        </p:nvGrpSpPr>
        <p:grpSpPr bwMode="auto">
          <a:xfrm>
            <a:off x="7239000" y="4572000"/>
            <a:ext cx="152400" cy="152400"/>
            <a:chOff x="1608" y="1704"/>
            <a:chExt cx="96" cy="96"/>
          </a:xfrm>
        </p:grpSpPr>
        <p:sp>
          <p:nvSpPr>
            <p:cNvPr id="193573" name="Rectangle 106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74" name="Group 1062"/>
            <p:cNvGrpSpPr>
              <a:grpSpLocks/>
            </p:cNvGrpSpPr>
            <p:nvPr/>
          </p:nvGrpSpPr>
          <p:grpSpPr bwMode="auto">
            <a:xfrm>
              <a:off x="1632" y="1728"/>
              <a:ext cx="48" cy="48"/>
              <a:chOff x="1584" y="1776"/>
              <a:chExt cx="144" cy="144"/>
            </a:xfrm>
          </p:grpSpPr>
          <p:sp>
            <p:nvSpPr>
              <p:cNvPr id="193575" name="Oval 106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6" name="Oval 106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7" name="Oval 106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8" name="Oval 106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79" name="AutoShape 1067"/>
              <p:cNvCxnSpPr>
                <a:cxnSpLocks noChangeShapeType="1"/>
                <a:stCxn id="193575" idx="6"/>
                <a:endCxn id="1935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80" name="AutoShape 1068"/>
              <p:cNvCxnSpPr>
                <a:cxnSpLocks noChangeShapeType="1"/>
                <a:stCxn id="193575" idx="5"/>
                <a:endCxn id="1935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81" name="AutoShape 1069"/>
              <p:cNvCxnSpPr>
                <a:cxnSpLocks noChangeShapeType="1"/>
                <a:stCxn id="193577" idx="6"/>
                <a:endCxn id="1935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82" name="Group 1070"/>
          <p:cNvGrpSpPr>
            <a:grpSpLocks/>
          </p:cNvGrpSpPr>
          <p:nvPr/>
        </p:nvGrpSpPr>
        <p:grpSpPr bwMode="auto">
          <a:xfrm>
            <a:off x="7391400" y="4572000"/>
            <a:ext cx="152400" cy="152400"/>
            <a:chOff x="1608" y="1704"/>
            <a:chExt cx="96" cy="96"/>
          </a:xfrm>
        </p:grpSpPr>
        <p:sp>
          <p:nvSpPr>
            <p:cNvPr id="193583" name="Rectangle 107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84" name="Group 1072"/>
            <p:cNvGrpSpPr>
              <a:grpSpLocks/>
            </p:cNvGrpSpPr>
            <p:nvPr/>
          </p:nvGrpSpPr>
          <p:grpSpPr bwMode="auto">
            <a:xfrm>
              <a:off x="1632" y="1728"/>
              <a:ext cx="48" cy="48"/>
              <a:chOff x="1584" y="1776"/>
              <a:chExt cx="144" cy="144"/>
            </a:xfrm>
          </p:grpSpPr>
          <p:sp>
            <p:nvSpPr>
              <p:cNvPr id="193585" name="Oval 107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6" name="Oval 107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7" name="Oval 107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8" name="Oval 107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89" name="AutoShape 1077"/>
              <p:cNvCxnSpPr>
                <a:cxnSpLocks noChangeShapeType="1"/>
                <a:stCxn id="193585" idx="6"/>
                <a:endCxn id="1935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90" name="AutoShape 1078"/>
              <p:cNvCxnSpPr>
                <a:cxnSpLocks noChangeShapeType="1"/>
                <a:stCxn id="193585" idx="5"/>
                <a:endCxn id="1935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91" name="AutoShape 1079"/>
              <p:cNvCxnSpPr>
                <a:cxnSpLocks noChangeShapeType="1"/>
                <a:stCxn id="193587" idx="6"/>
                <a:endCxn id="1935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92" name="Group 1080"/>
          <p:cNvGrpSpPr>
            <a:grpSpLocks/>
          </p:cNvGrpSpPr>
          <p:nvPr/>
        </p:nvGrpSpPr>
        <p:grpSpPr bwMode="auto">
          <a:xfrm>
            <a:off x="7543800" y="4572000"/>
            <a:ext cx="152400" cy="152400"/>
            <a:chOff x="1608" y="1704"/>
            <a:chExt cx="96" cy="96"/>
          </a:xfrm>
        </p:grpSpPr>
        <p:sp>
          <p:nvSpPr>
            <p:cNvPr id="193593" name="Rectangle 108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94" name="Group 1082"/>
            <p:cNvGrpSpPr>
              <a:grpSpLocks/>
            </p:cNvGrpSpPr>
            <p:nvPr/>
          </p:nvGrpSpPr>
          <p:grpSpPr bwMode="auto">
            <a:xfrm>
              <a:off x="1632" y="1728"/>
              <a:ext cx="48" cy="48"/>
              <a:chOff x="1584" y="1776"/>
              <a:chExt cx="144" cy="144"/>
            </a:xfrm>
          </p:grpSpPr>
          <p:sp>
            <p:nvSpPr>
              <p:cNvPr id="193595" name="Oval 108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6" name="Oval 108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7" name="Oval 108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8" name="Oval 108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99" name="AutoShape 1087"/>
              <p:cNvCxnSpPr>
                <a:cxnSpLocks noChangeShapeType="1"/>
                <a:stCxn id="193595" idx="6"/>
                <a:endCxn id="1935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600" name="AutoShape 1088"/>
              <p:cNvCxnSpPr>
                <a:cxnSpLocks noChangeShapeType="1"/>
                <a:stCxn id="193595" idx="5"/>
                <a:endCxn id="1935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601" name="AutoShape 1089"/>
              <p:cNvCxnSpPr>
                <a:cxnSpLocks noChangeShapeType="1"/>
                <a:stCxn id="193597" idx="6"/>
                <a:endCxn id="1935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602" name="Group 1090"/>
          <p:cNvGrpSpPr>
            <a:grpSpLocks/>
          </p:cNvGrpSpPr>
          <p:nvPr/>
        </p:nvGrpSpPr>
        <p:grpSpPr bwMode="auto">
          <a:xfrm>
            <a:off x="7696200" y="4572000"/>
            <a:ext cx="152400" cy="152400"/>
            <a:chOff x="1608" y="1704"/>
            <a:chExt cx="96" cy="96"/>
          </a:xfrm>
        </p:grpSpPr>
        <p:sp>
          <p:nvSpPr>
            <p:cNvPr id="193603" name="Rectangle 109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604" name="Group 1092"/>
            <p:cNvGrpSpPr>
              <a:grpSpLocks/>
            </p:cNvGrpSpPr>
            <p:nvPr/>
          </p:nvGrpSpPr>
          <p:grpSpPr bwMode="auto">
            <a:xfrm>
              <a:off x="1632" y="1728"/>
              <a:ext cx="48" cy="48"/>
              <a:chOff x="1584" y="1776"/>
              <a:chExt cx="144" cy="144"/>
            </a:xfrm>
          </p:grpSpPr>
          <p:sp>
            <p:nvSpPr>
              <p:cNvPr id="193605" name="Oval 109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6" name="Oval 109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7" name="Oval 109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8" name="Oval 109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609" name="AutoShape 1097"/>
              <p:cNvCxnSpPr>
                <a:cxnSpLocks noChangeShapeType="1"/>
                <a:stCxn id="193605" idx="6"/>
                <a:endCxn id="1936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610" name="AutoShape 1098"/>
              <p:cNvCxnSpPr>
                <a:cxnSpLocks noChangeShapeType="1"/>
                <a:stCxn id="193605" idx="5"/>
                <a:endCxn id="1936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611" name="AutoShape 1099"/>
              <p:cNvCxnSpPr>
                <a:cxnSpLocks noChangeShapeType="1"/>
                <a:stCxn id="193607" idx="6"/>
                <a:endCxn id="19360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612" name="Rectangle 1100"/>
          <p:cNvSpPr>
            <a:spLocks noChangeArrowheads="1"/>
          </p:cNvSpPr>
          <p:nvPr/>
        </p:nvSpPr>
        <p:spPr bwMode="auto">
          <a:xfrm>
            <a:off x="5334000" y="2133600"/>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cxnSp>
        <p:nvCxnSpPr>
          <p:cNvPr id="193613" name="AutoShape 1101"/>
          <p:cNvCxnSpPr>
            <a:cxnSpLocks noChangeShapeType="1"/>
            <a:stCxn id="193612" idx="2"/>
            <a:endCxn id="193364" idx="1"/>
          </p:cNvCxnSpPr>
          <p:nvPr/>
        </p:nvCxnSpPr>
        <p:spPr bwMode="auto">
          <a:xfrm rot="16200000" flipH="1">
            <a:off x="6496050" y="1733550"/>
            <a:ext cx="114300" cy="1371600"/>
          </a:xfrm>
          <a:prstGeom prst="bentConnector2">
            <a:avLst/>
          </a:prstGeom>
          <a:noFill/>
          <a:ln w="9525">
            <a:solidFill>
              <a:schemeClr val="tx1"/>
            </a:solidFill>
            <a:miter lim="800000"/>
            <a:headEnd/>
            <a:tailEnd type="triangle" w="med" len="med"/>
          </a:ln>
          <a:effectLst/>
        </p:spPr>
      </p:cxnSp>
      <p:cxnSp>
        <p:nvCxnSpPr>
          <p:cNvPr id="193614" name="AutoShape 1102"/>
          <p:cNvCxnSpPr>
            <a:cxnSpLocks noChangeShapeType="1"/>
            <a:stCxn id="193364" idx="3"/>
            <a:endCxn id="193491" idx="3"/>
          </p:cNvCxnSpPr>
          <p:nvPr/>
        </p:nvCxnSpPr>
        <p:spPr bwMode="auto">
          <a:xfrm flipH="1">
            <a:off x="7391400" y="2476500"/>
            <a:ext cx="381000" cy="1562100"/>
          </a:xfrm>
          <a:prstGeom prst="curvedConnector3">
            <a:avLst>
              <a:gd name="adj1" fmla="val -60000"/>
            </a:avLst>
          </a:prstGeom>
          <a:noFill/>
          <a:ln w="19050">
            <a:solidFill>
              <a:srgbClr val="FF0000"/>
            </a:solidFill>
            <a:round/>
            <a:headEnd/>
            <a:tailEnd type="triangle" w="lg" len="med"/>
          </a:ln>
          <a:effectLst/>
        </p:spPr>
      </p:cxnSp>
      <p:sp>
        <p:nvSpPr>
          <p:cNvPr id="193615" name="Line 1103"/>
          <p:cNvSpPr>
            <a:spLocks noChangeShapeType="1"/>
          </p:cNvSpPr>
          <p:nvPr/>
        </p:nvSpPr>
        <p:spPr bwMode="auto">
          <a:xfrm>
            <a:off x="7239000" y="36576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16" name="Line 1104"/>
          <p:cNvSpPr>
            <a:spLocks noChangeShapeType="1"/>
          </p:cNvSpPr>
          <p:nvPr/>
        </p:nvSpPr>
        <p:spPr bwMode="auto">
          <a:xfrm>
            <a:off x="7239000" y="41148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93617" name="AutoShape 1105"/>
          <p:cNvCxnSpPr>
            <a:cxnSpLocks noChangeShapeType="1"/>
            <a:stCxn id="193612" idx="2"/>
            <a:endCxn id="192514" idx="1"/>
          </p:cNvCxnSpPr>
          <p:nvPr/>
        </p:nvCxnSpPr>
        <p:spPr bwMode="auto">
          <a:xfrm rot="16200000" flipH="1">
            <a:off x="5886450" y="2343150"/>
            <a:ext cx="1333500" cy="1371600"/>
          </a:xfrm>
          <a:prstGeom prst="bentConnector2">
            <a:avLst/>
          </a:prstGeom>
          <a:noFill/>
          <a:ln w="9525">
            <a:solidFill>
              <a:schemeClr val="tx1"/>
            </a:solidFill>
            <a:miter lim="800000"/>
            <a:headEnd/>
            <a:tailEnd type="triangle" w="med" len="med"/>
          </a:ln>
          <a:effectLst/>
        </p:spPr>
      </p:cxnSp>
      <p:sp>
        <p:nvSpPr>
          <p:cNvPr id="193620" name="Line 1108"/>
          <p:cNvSpPr>
            <a:spLocks noChangeShapeType="1"/>
          </p:cNvSpPr>
          <p:nvPr/>
        </p:nvSpPr>
        <p:spPr bwMode="auto">
          <a:xfrm flipH="1">
            <a:off x="6705600" y="2438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1" name="Text Box 1109"/>
          <p:cNvSpPr txBox="1">
            <a:spLocks noChangeArrowheads="1"/>
          </p:cNvSpPr>
          <p:nvPr/>
        </p:nvSpPr>
        <p:spPr bwMode="auto">
          <a:xfrm>
            <a:off x="6613525" y="2135188"/>
            <a:ext cx="29210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a:t>
            </a:r>
          </a:p>
        </p:txBody>
      </p:sp>
      <p:sp>
        <p:nvSpPr>
          <p:cNvPr id="193622" name="Line 1110"/>
          <p:cNvSpPr>
            <a:spLocks noChangeShapeType="1"/>
          </p:cNvSpPr>
          <p:nvPr/>
        </p:nvSpPr>
        <p:spPr bwMode="auto">
          <a:xfrm flipV="1">
            <a:off x="6248400" y="36576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3" name="Text Box 1111"/>
          <p:cNvSpPr txBox="1">
            <a:spLocks noChangeArrowheads="1"/>
          </p:cNvSpPr>
          <p:nvPr/>
        </p:nvSpPr>
        <p:spPr bwMode="auto">
          <a:xfrm>
            <a:off x="6165850" y="33543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a:t>
            </a:r>
          </a:p>
        </p:txBody>
      </p:sp>
      <p:sp>
        <p:nvSpPr>
          <p:cNvPr id="193624" name="Line 1112"/>
          <p:cNvSpPr>
            <a:spLocks noChangeShapeType="1"/>
          </p:cNvSpPr>
          <p:nvPr/>
        </p:nvSpPr>
        <p:spPr bwMode="auto">
          <a:xfrm flipV="1">
            <a:off x="7924800" y="2895600"/>
            <a:ext cx="76200" cy="76200"/>
          </a:xfrm>
          <a:prstGeom prst="line">
            <a:avLst/>
          </a:prstGeom>
          <a:noFill/>
          <a:ln w="19050">
            <a:solidFill>
              <a:srgbClr val="FF000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5" name="Text Box 1113"/>
          <p:cNvSpPr txBox="1">
            <a:spLocks noChangeArrowheads="1"/>
          </p:cNvSpPr>
          <p:nvPr/>
        </p:nvSpPr>
        <p:spPr bwMode="auto">
          <a:xfrm>
            <a:off x="7924800" y="2682875"/>
            <a:ext cx="298450" cy="3667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a:t>
            </a:r>
          </a:p>
        </p:txBody>
      </p:sp>
      <p:sp>
        <p:nvSpPr>
          <p:cNvPr id="193626" name="Text Box 1114"/>
          <p:cNvSpPr txBox="1">
            <a:spLocks noChangeArrowheads="1"/>
          </p:cNvSpPr>
          <p:nvPr/>
        </p:nvSpPr>
        <p:spPr bwMode="auto">
          <a:xfrm>
            <a:off x="3810000" y="5030788"/>
            <a:ext cx="28257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Each entry is a 2-bit counter</a:t>
            </a:r>
          </a:p>
        </p:txBody>
      </p:sp>
      <p:sp>
        <p:nvSpPr>
          <p:cNvPr id="193627" name="Rectangle 1115"/>
          <p:cNvSpPr>
            <a:spLocks noChangeArrowheads="1"/>
          </p:cNvSpPr>
          <p:nvPr/>
        </p:nvSpPr>
        <p:spPr bwMode="auto">
          <a:xfrm>
            <a:off x="3200400" y="4876800"/>
            <a:ext cx="152400" cy="76200"/>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628" name="AutoShape 1116"/>
          <p:cNvCxnSpPr>
            <a:cxnSpLocks noChangeShapeType="1"/>
            <a:stCxn id="193626" idx="1"/>
          </p:cNvCxnSpPr>
          <p:nvPr/>
        </p:nvCxnSpPr>
        <p:spPr bwMode="auto">
          <a:xfrm rot="10800000">
            <a:off x="3131840" y="4876800"/>
            <a:ext cx="678160" cy="337344"/>
          </a:xfrm>
          <a:prstGeom prst="curvedConnector3">
            <a:avLst>
              <a:gd name="adj1" fmla="val 50000"/>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252947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fontScale="90000"/>
          </a:bodyPr>
          <a:lstStyle/>
          <a:p>
            <a:r>
              <a:rPr lang="en-US"/>
              <a:t>Classes of Two</a:t>
            </a:r>
            <a:r>
              <a:rPr lang="en-US">
                <a:latin typeface="Arial" charset="0"/>
              </a:rPr>
              <a:t>-</a:t>
            </a:r>
            <a:r>
              <a:rPr lang="en-US"/>
              <a:t>Level Predictors</a:t>
            </a:r>
          </a:p>
        </p:txBody>
      </p:sp>
      <p:sp>
        <p:nvSpPr>
          <p:cNvPr id="195587" name="Rectangle 3"/>
          <p:cNvSpPr>
            <a:spLocks noGrp="1" noChangeArrowheads="1"/>
          </p:cNvSpPr>
          <p:nvPr>
            <p:ph idx="1"/>
          </p:nvPr>
        </p:nvSpPr>
        <p:spPr/>
        <p:txBody>
          <a:bodyPr/>
          <a:lstStyle/>
          <a:p>
            <a:r>
              <a:rPr lang="en-US" dirty="0"/>
              <a:t>h = 0 or a = 0  (Degenerate Case)</a:t>
            </a:r>
          </a:p>
          <a:p>
            <a:pPr lvl="1"/>
            <a:r>
              <a:rPr lang="en-US" dirty="0"/>
              <a:t>Regular table of 2bC’s  (b = log</a:t>
            </a:r>
            <a:r>
              <a:rPr lang="en-US" baseline="-25000" dirty="0"/>
              <a:t>2</a:t>
            </a:r>
            <a:r>
              <a:rPr lang="en-US" dirty="0"/>
              <a:t>counters)</a:t>
            </a:r>
          </a:p>
          <a:p>
            <a:r>
              <a:rPr lang="en-US" dirty="0"/>
              <a:t>h &gt; 0, a &gt; 0</a:t>
            </a:r>
          </a:p>
          <a:p>
            <a:pPr lvl="1"/>
            <a:r>
              <a:rPr lang="en-US" dirty="0"/>
              <a:t>“</a:t>
            </a:r>
            <a:r>
              <a:rPr lang="en-US" i="1" u="sng" dirty="0"/>
              <a:t>Local History</a:t>
            </a:r>
            <a:r>
              <a:rPr lang="en-US" dirty="0"/>
              <a:t>” 2-level predictor</a:t>
            </a:r>
          </a:p>
          <a:p>
            <a:pPr lvl="1"/>
            <a:r>
              <a:rPr lang="en-US" dirty="0"/>
              <a:t>Predict branch from </a:t>
            </a:r>
            <a:r>
              <a:rPr lang="en-US" b="1" i="1" dirty="0"/>
              <a:t>its own </a:t>
            </a:r>
            <a:r>
              <a:rPr lang="en-US" dirty="0"/>
              <a:t>previous outcomes</a:t>
            </a:r>
          </a:p>
          <a:p>
            <a:r>
              <a:rPr lang="en-US" dirty="0"/>
              <a:t>h &gt; 0, a = 0</a:t>
            </a:r>
          </a:p>
          <a:p>
            <a:pPr lvl="1"/>
            <a:r>
              <a:rPr lang="en-US" dirty="0"/>
              <a:t>“</a:t>
            </a:r>
            <a:r>
              <a:rPr lang="en-US" i="1" u="sng" dirty="0"/>
              <a:t>Global History</a:t>
            </a:r>
            <a:r>
              <a:rPr lang="en-US" dirty="0"/>
              <a:t>” 2-level predictor</a:t>
            </a:r>
          </a:p>
          <a:p>
            <a:pPr lvl="1"/>
            <a:r>
              <a:rPr lang="en-US" dirty="0"/>
              <a:t>Predict branch from previous outcomes of </a:t>
            </a:r>
            <a:r>
              <a:rPr lang="en-US" b="1" i="1" dirty="0"/>
              <a:t>all </a:t>
            </a:r>
            <a:r>
              <a:rPr lang="en-US" dirty="0"/>
              <a:t>branches</a:t>
            </a:r>
          </a:p>
        </p:txBody>
      </p:sp>
    </p:spTree>
    <p:extLst>
      <p:ext uri="{BB962C8B-B14F-4D97-AF65-F5344CB8AC3E}">
        <p14:creationId xmlns:p14="http://schemas.microsoft.com/office/powerpoint/2010/main" val="232585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fontScale="90000"/>
          </a:bodyPr>
          <a:lstStyle/>
          <a:p>
            <a:r>
              <a:rPr lang="en-US" dirty="0" err="1"/>
              <a:t>Toxonomy</a:t>
            </a:r>
            <a:r>
              <a:rPr lang="en-US" dirty="0"/>
              <a:t> of Branches</a:t>
            </a:r>
          </a:p>
        </p:txBody>
      </p:sp>
      <p:sp>
        <p:nvSpPr>
          <p:cNvPr id="130051" name="Rectangle 3"/>
          <p:cNvSpPr>
            <a:spLocks noGrp="1" noChangeArrowheads="1"/>
          </p:cNvSpPr>
          <p:nvPr>
            <p:ph idx="1"/>
          </p:nvPr>
        </p:nvSpPr>
        <p:spPr/>
        <p:txBody>
          <a:bodyPr/>
          <a:lstStyle/>
          <a:p>
            <a:pPr>
              <a:lnSpc>
                <a:spcPct val="90000"/>
              </a:lnSpc>
            </a:pPr>
            <a:r>
              <a:rPr lang="en-US" dirty="0"/>
              <a:t>Direction:</a:t>
            </a:r>
          </a:p>
          <a:p>
            <a:pPr lvl="1">
              <a:lnSpc>
                <a:spcPct val="90000"/>
              </a:lnSpc>
            </a:pPr>
            <a:r>
              <a:rPr lang="en-US" dirty="0"/>
              <a:t>Conditional vs. Unconditional</a:t>
            </a:r>
          </a:p>
          <a:p>
            <a:pPr>
              <a:lnSpc>
                <a:spcPct val="90000"/>
              </a:lnSpc>
            </a:pPr>
            <a:r>
              <a:rPr lang="en-US" dirty="0"/>
              <a:t>Target:</a:t>
            </a:r>
          </a:p>
          <a:p>
            <a:pPr lvl="1">
              <a:lnSpc>
                <a:spcPct val="90000"/>
              </a:lnSpc>
            </a:pPr>
            <a:r>
              <a:rPr lang="en-US" dirty="0"/>
              <a:t>PC-encoded</a:t>
            </a:r>
          </a:p>
          <a:p>
            <a:pPr lvl="2">
              <a:lnSpc>
                <a:spcPct val="90000"/>
              </a:lnSpc>
            </a:pPr>
            <a:r>
              <a:rPr lang="en-US" dirty="0"/>
              <a:t>PC-relative</a:t>
            </a:r>
          </a:p>
          <a:p>
            <a:pPr lvl="2">
              <a:lnSpc>
                <a:spcPct val="90000"/>
              </a:lnSpc>
            </a:pPr>
            <a:r>
              <a:rPr lang="en-US" dirty="0"/>
              <a:t>Absolute offset</a:t>
            </a:r>
          </a:p>
          <a:p>
            <a:pPr lvl="1">
              <a:lnSpc>
                <a:spcPct val="90000"/>
              </a:lnSpc>
            </a:pPr>
            <a:r>
              <a:rPr lang="en-US" dirty="0"/>
              <a:t>Computed (target derived from register)</a:t>
            </a:r>
          </a:p>
          <a:p>
            <a:pPr marL="457200" lvl="1" indent="0">
              <a:lnSpc>
                <a:spcPct val="90000"/>
              </a:lnSpc>
              <a:buNone/>
            </a:pPr>
            <a:endParaRPr lang="en-US" dirty="0"/>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Need direction and target to find next fetch group</a:t>
            </a:r>
          </a:p>
        </p:txBody>
      </p:sp>
    </p:spTree>
    <p:extLst>
      <p:ext uri="{BB962C8B-B14F-4D97-AF65-F5344CB8AC3E}">
        <p14:creationId xmlns:p14="http://schemas.microsoft.com/office/powerpoint/2010/main" val="2912787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a:t>Why Global Correlations Exist</a:t>
            </a:r>
          </a:p>
        </p:txBody>
      </p:sp>
      <p:sp>
        <p:nvSpPr>
          <p:cNvPr id="197635" name="Rectangle 3"/>
          <p:cNvSpPr>
            <a:spLocks noGrp="1" noChangeArrowheads="1"/>
          </p:cNvSpPr>
          <p:nvPr>
            <p:ph idx="1"/>
          </p:nvPr>
        </p:nvSpPr>
        <p:spPr/>
        <p:txBody>
          <a:bodyPr/>
          <a:lstStyle/>
          <a:p>
            <a:pPr marL="0" indent="0">
              <a:buNone/>
            </a:pPr>
            <a:r>
              <a:rPr lang="en-US" dirty="0"/>
              <a:t>Example: related branch conditions</a:t>
            </a:r>
          </a:p>
          <a:p>
            <a:endParaRPr lang="en-US" dirty="0"/>
          </a:p>
          <a:p>
            <a:pPr lvl="1">
              <a:buFontTx/>
              <a:buNone/>
            </a:pPr>
            <a:r>
              <a:rPr lang="en-US" b="1" dirty="0">
                <a:latin typeface="Courier New" panose="02070309020205020404" pitchFamily="49" charset="0"/>
                <a:cs typeface="Courier New" panose="02070309020205020404" pitchFamily="49" charset="0"/>
              </a:rPr>
              <a:t>	p = </a:t>
            </a:r>
            <a:r>
              <a:rPr lang="en-US" b="1" dirty="0" err="1">
                <a:latin typeface="Courier New" panose="02070309020205020404" pitchFamily="49" charset="0"/>
                <a:cs typeface="Courier New" panose="02070309020205020404" pitchFamily="49" charset="0"/>
              </a:rPr>
              <a:t>findNode</a:t>
            </a:r>
            <a:r>
              <a:rPr lang="en-US" b="1" dirty="0">
                <a:latin typeface="Courier New" panose="02070309020205020404" pitchFamily="49" charset="0"/>
                <a:cs typeface="Courier New" panose="02070309020205020404" pitchFamily="49" charset="0"/>
              </a:rPr>
              <a:t>(foo);	</a:t>
            </a:r>
          </a:p>
          <a:p>
            <a:pPr lvl="1">
              <a:buFontTx/>
              <a:buNone/>
            </a:pPr>
            <a:r>
              <a:rPr lang="en-US" b="1" dirty="0">
                <a:latin typeface="Courier New" panose="02070309020205020404" pitchFamily="49" charset="0"/>
                <a:cs typeface="Courier New" panose="02070309020205020404" pitchFamily="49" charset="0"/>
              </a:rPr>
              <a:t>	if ( p is parent )</a:t>
            </a:r>
          </a:p>
          <a:p>
            <a:pPr lvl="1">
              <a:buFontTx/>
              <a:buNone/>
            </a:pPr>
            <a:r>
              <a:rPr lang="en-US" b="1" dirty="0">
                <a:latin typeface="Courier New" panose="02070309020205020404" pitchFamily="49" charset="0"/>
                <a:cs typeface="Courier New" panose="02070309020205020404" pitchFamily="49" charset="0"/>
              </a:rPr>
              <a:t>		do something;</a:t>
            </a:r>
          </a:p>
          <a:p>
            <a:pPr lvl="1">
              <a:buFontTx/>
              <a:buNone/>
            </a:pPr>
            <a:endParaRPr lang="en-US" b="1" dirty="0">
              <a:latin typeface="Courier New" panose="02070309020205020404" pitchFamily="49" charset="0"/>
              <a:cs typeface="Courier New" panose="02070309020205020404" pitchFamily="49" charset="0"/>
            </a:endParaRPr>
          </a:p>
          <a:p>
            <a:pPr lvl="1">
              <a:buFontTx/>
              <a:buNone/>
            </a:pPr>
            <a:r>
              <a:rPr lang="en-US" b="1" dirty="0">
                <a:latin typeface="Courier New" panose="02070309020205020404" pitchFamily="49" charset="0"/>
                <a:cs typeface="Courier New" panose="02070309020205020404" pitchFamily="49" charset="0"/>
              </a:rPr>
              <a:t>	do other stuff;  </a:t>
            </a:r>
            <a:r>
              <a:rPr lang="en-US" sz="1600" b="1" dirty="0">
                <a:solidFill>
                  <a:srgbClr val="0000FF"/>
                </a:solidFill>
                <a:latin typeface="Courier New" panose="02070309020205020404" pitchFamily="49" charset="0"/>
                <a:cs typeface="Courier New" panose="02070309020205020404" pitchFamily="49" charset="0"/>
              </a:rPr>
              <a:t>/* may contain more branches */</a:t>
            </a:r>
          </a:p>
          <a:p>
            <a:pPr lvl="1">
              <a:buFontTx/>
              <a:buNone/>
            </a:pPr>
            <a:endParaRPr lang="en-US" b="1" dirty="0">
              <a:latin typeface="Courier New" panose="02070309020205020404" pitchFamily="49" charset="0"/>
              <a:cs typeface="Courier New" panose="02070309020205020404" pitchFamily="49" charset="0"/>
            </a:endParaRPr>
          </a:p>
          <a:p>
            <a:pPr lvl="1">
              <a:buFontTx/>
              <a:buNone/>
            </a:pPr>
            <a:r>
              <a:rPr lang="en-US" b="1" dirty="0">
                <a:latin typeface="Courier New" panose="02070309020205020404" pitchFamily="49" charset="0"/>
                <a:cs typeface="Courier New" panose="02070309020205020404" pitchFamily="49" charset="0"/>
              </a:rPr>
              <a:t>	if ( p is a child )</a:t>
            </a:r>
          </a:p>
          <a:p>
            <a:pPr lvl="1">
              <a:buFontTx/>
              <a:buNone/>
            </a:pPr>
            <a:r>
              <a:rPr lang="en-US" b="1" dirty="0">
                <a:latin typeface="Courier New" panose="02070309020205020404" pitchFamily="49" charset="0"/>
                <a:cs typeface="Courier New" panose="02070309020205020404" pitchFamily="49" charset="0"/>
              </a:rPr>
              <a:t>		do something else;</a:t>
            </a:r>
          </a:p>
        </p:txBody>
      </p:sp>
      <p:sp>
        <p:nvSpPr>
          <p:cNvPr id="197636" name="Line 4"/>
          <p:cNvSpPr>
            <a:spLocks noChangeShapeType="1"/>
          </p:cNvSpPr>
          <p:nvPr/>
        </p:nvSpPr>
        <p:spPr bwMode="auto">
          <a:xfrm flipH="1">
            <a:off x="4788024" y="5097552"/>
            <a:ext cx="968251" cy="116839"/>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7638" name="Text Box 6"/>
          <p:cNvSpPr txBox="1">
            <a:spLocks noChangeArrowheads="1"/>
          </p:cNvSpPr>
          <p:nvPr/>
        </p:nvSpPr>
        <p:spPr bwMode="auto">
          <a:xfrm>
            <a:off x="5756275" y="4497388"/>
            <a:ext cx="2055371" cy="1200329"/>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Outcome of second</a:t>
            </a:r>
          </a:p>
          <a:p>
            <a:pPr algn="ctr" fontAlgn="base">
              <a:spcBef>
                <a:spcPct val="0"/>
              </a:spcBef>
              <a:spcAft>
                <a:spcPct val="0"/>
              </a:spcAft>
            </a:pPr>
            <a:r>
              <a:rPr lang="en-US">
                <a:solidFill>
                  <a:srgbClr val="000000"/>
                </a:solidFill>
                <a:latin typeface="Gill Sans MT" pitchFamily="34" charset="0"/>
              </a:rPr>
              <a:t>branch is always</a:t>
            </a:r>
          </a:p>
          <a:p>
            <a:pPr algn="ctr" fontAlgn="base">
              <a:spcBef>
                <a:spcPct val="0"/>
              </a:spcBef>
              <a:spcAft>
                <a:spcPct val="0"/>
              </a:spcAft>
            </a:pPr>
            <a:r>
              <a:rPr lang="en-US">
                <a:solidFill>
                  <a:srgbClr val="000000"/>
                </a:solidFill>
                <a:latin typeface="Gill Sans MT" pitchFamily="34" charset="0"/>
              </a:rPr>
              <a:t>opposite of the first</a:t>
            </a:r>
          </a:p>
          <a:p>
            <a:pPr algn="ctr" fontAlgn="base">
              <a:spcBef>
                <a:spcPct val="0"/>
              </a:spcBef>
              <a:spcAft>
                <a:spcPct val="0"/>
              </a:spcAft>
            </a:pPr>
            <a:r>
              <a:rPr lang="en-US">
                <a:solidFill>
                  <a:srgbClr val="000000"/>
                </a:solidFill>
                <a:latin typeface="Gill Sans MT" pitchFamily="34" charset="0"/>
              </a:rPr>
              <a:t>branch</a:t>
            </a:r>
          </a:p>
        </p:txBody>
      </p:sp>
      <p:sp>
        <p:nvSpPr>
          <p:cNvPr id="197640" name="Freeform 8"/>
          <p:cNvSpPr>
            <a:spLocks/>
          </p:cNvSpPr>
          <p:nvPr/>
        </p:nvSpPr>
        <p:spPr bwMode="auto">
          <a:xfrm>
            <a:off x="4572000" y="3068960"/>
            <a:ext cx="1184275" cy="2028592"/>
          </a:xfrm>
          <a:custGeom>
            <a:avLst/>
            <a:gdLst/>
            <a:ahLst/>
            <a:cxnLst>
              <a:cxn ang="0">
                <a:pos x="2016" y="720"/>
              </a:cxn>
              <a:cxn ang="0">
                <a:pos x="1344" y="144"/>
              </a:cxn>
              <a:cxn ang="0">
                <a:pos x="0" y="0"/>
              </a:cxn>
            </a:cxnLst>
            <a:rect l="0" t="0" r="r" b="b"/>
            <a:pathLst>
              <a:path w="2016" h="720">
                <a:moveTo>
                  <a:pt x="2016" y="720"/>
                </a:moveTo>
                <a:cubicBezTo>
                  <a:pt x="1848" y="492"/>
                  <a:pt x="1680" y="264"/>
                  <a:pt x="1344" y="144"/>
                </a:cubicBezTo>
                <a:cubicBezTo>
                  <a:pt x="1008" y="24"/>
                  <a:pt x="504" y="12"/>
                  <a:pt x="0" y="0"/>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7641" name="Text Box 9"/>
          <p:cNvSpPr txBox="1">
            <a:spLocks noChangeArrowheads="1"/>
          </p:cNvSpPr>
          <p:nvPr/>
        </p:nvSpPr>
        <p:spPr bwMode="auto">
          <a:xfrm>
            <a:off x="685800" y="2780928"/>
            <a:ext cx="508473"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dirty="0">
                <a:solidFill>
                  <a:srgbClr val="000000"/>
                </a:solidFill>
                <a:latin typeface="Gill Sans MT" pitchFamily="34" charset="0"/>
              </a:rPr>
              <a:t>A:</a:t>
            </a:r>
          </a:p>
        </p:txBody>
      </p:sp>
      <p:sp>
        <p:nvSpPr>
          <p:cNvPr id="197642" name="Text Box 10"/>
          <p:cNvSpPr txBox="1">
            <a:spLocks noChangeArrowheads="1"/>
          </p:cNvSpPr>
          <p:nvPr/>
        </p:nvSpPr>
        <p:spPr bwMode="auto">
          <a:xfrm>
            <a:off x="685800" y="4983559"/>
            <a:ext cx="482824"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dirty="0">
                <a:solidFill>
                  <a:srgbClr val="000000"/>
                </a:solidFill>
                <a:latin typeface="Gill Sans MT" pitchFamily="34" charset="0"/>
              </a:rPr>
              <a:t>B:</a:t>
            </a:r>
          </a:p>
        </p:txBody>
      </p:sp>
    </p:spTree>
    <p:extLst>
      <p:ext uri="{BB962C8B-B14F-4D97-AF65-F5344CB8AC3E}">
        <p14:creationId xmlns:p14="http://schemas.microsoft.com/office/powerpoint/2010/main" val="27224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P spid="197638" grpId="0"/>
      <p:bldP spid="1976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normAutofit fontScale="90000"/>
          </a:bodyPr>
          <a:lstStyle/>
          <a:p>
            <a:r>
              <a:rPr lang="en-US"/>
              <a:t>A Global</a:t>
            </a:r>
            <a:r>
              <a:rPr lang="en-US">
                <a:latin typeface="Arial" charset="0"/>
              </a:rPr>
              <a:t>-</a:t>
            </a:r>
            <a:r>
              <a:rPr lang="en-US"/>
              <a:t>History Predictor</a:t>
            </a:r>
          </a:p>
        </p:txBody>
      </p:sp>
      <p:sp>
        <p:nvSpPr>
          <p:cNvPr id="199685" name="Rectangle 5"/>
          <p:cNvSpPr>
            <a:spLocks noChangeArrowheads="1"/>
          </p:cNvSpPr>
          <p:nvPr/>
        </p:nvSpPr>
        <p:spPr bwMode="auto">
          <a:xfrm>
            <a:off x="2819400" y="38100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86" name="Rectangle 6"/>
          <p:cNvSpPr>
            <a:spLocks noChangeArrowheads="1"/>
          </p:cNvSpPr>
          <p:nvPr/>
        </p:nvSpPr>
        <p:spPr bwMode="auto">
          <a:xfrm>
            <a:off x="2819400" y="3352800"/>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688" name="Group 8"/>
          <p:cNvGrpSpPr>
            <a:grpSpLocks/>
          </p:cNvGrpSpPr>
          <p:nvPr/>
        </p:nvGrpSpPr>
        <p:grpSpPr bwMode="auto">
          <a:xfrm>
            <a:off x="2819400" y="3352800"/>
            <a:ext cx="152400" cy="152400"/>
            <a:chOff x="1608" y="1704"/>
            <a:chExt cx="96" cy="96"/>
          </a:xfrm>
        </p:grpSpPr>
        <p:sp>
          <p:nvSpPr>
            <p:cNvPr id="199689" name="Rectangle 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690" name="Group 10"/>
            <p:cNvGrpSpPr>
              <a:grpSpLocks/>
            </p:cNvGrpSpPr>
            <p:nvPr/>
          </p:nvGrpSpPr>
          <p:grpSpPr bwMode="auto">
            <a:xfrm>
              <a:off x="1632" y="1728"/>
              <a:ext cx="48" cy="48"/>
              <a:chOff x="1584" y="1776"/>
              <a:chExt cx="144" cy="144"/>
            </a:xfrm>
          </p:grpSpPr>
          <p:sp>
            <p:nvSpPr>
              <p:cNvPr id="199691" name="Oval 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2" name="Oval 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3" name="Oval 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4" name="Oval 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695" name="AutoShape 15"/>
              <p:cNvCxnSpPr>
                <a:cxnSpLocks noChangeShapeType="1"/>
                <a:stCxn id="199691" idx="6"/>
                <a:endCxn id="19969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696" name="AutoShape 16"/>
              <p:cNvCxnSpPr>
                <a:cxnSpLocks noChangeShapeType="1"/>
                <a:stCxn id="199691" idx="5"/>
                <a:endCxn id="19969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697" name="AutoShape 17"/>
              <p:cNvCxnSpPr>
                <a:cxnSpLocks noChangeShapeType="1"/>
                <a:stCxn id="199693" idx="6"/>
                <a:endCxn id="19969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698" name="Group 18"/>
          <p:cNvGrpSpPr>
            <a:grpSpLocks/>
          </p:cNvGrpSpPr>
          <p:nvPr/>
        </p:nvGrpSpPr>
        <p:grpSpPr bwMode="auto">
          <a:xfrm>
            <a:off x="2971800" y="3352800"/>
            <a:ext cx="152400" cy="152400"/>
            <a:chOff x="1608" y="1704"/>
            <a:chExt cx="96" cy="96"/>
          </a:xfrm>
        </p:grpSpPr>
        <p:sp>
          <p:nvSpPr>
            <p:cNvPr id="199699" name="Rectangle 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00" name="Group 20"/>
            <p:cNvGrpSpPr>
              <a:grpSpLocks/>
            </p:cNvGrpSpPr>
            <p:nvPr/>
          </p:nvGrpSpPr>
          <p:grpSpPr bwMode="auto">
            <a:xfrm>
              <a:off x="1632" y="1728"/>
              <a:ext cx="48" cy="48"/>
              <a:chOff x="1584" y="1776"/>
              <a:chExt cx="144" cy="144"/>
            </a:xfrm>
          </p:grpSpPr>
          <p:sp>
            <p:nvSpPr>
              <p:cNvPr id="199701" name="Oval 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2" name="Oval 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3" name="Oval 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4" name="Oval 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05" name="AutoShape 25"/>
              <p:cNvCxnSpPr>
                <a:cxnSpLocks noChangeShapeType="1"/>
                <a:stCxn id="199701" idx="6"/>
                <a:endCxn id="19970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06" name="AutoShape 26"/>
              <p:cNvCxnSpPr>
                <a:cxnSpLocks noChangeShapeType="1"/>
                <a:stCxn id="199701" idx="5"/>
                <a:endCxn id="19970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07" name="AutoShape 27"/>
              <p:cNvCxnSpPr>
                <a:cxnSpLocks noChangeShapeType="1"/>
                <a:stCxn id="199703" idx="6"/>
                <a:endCxn id="19970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08" name="Group 28"/>
          <p:cNvGrpSpPr>
            <a:grpSpLocks/>
          </p:cNvGrpSpPr>
          <p:nvPr/>
        </p:nvGrpSpPr>
        <p:grpSpPr bwMode="auto">
          <a:xfrm>
            <a:off x="3124200" y="3352800"/>
            <a:ext cx="152400" cy="152400"/>
            <a:chOff x="1608" y="1704"/>
            <a:chExt cx="96" cy="96"/>
          </a:xfrm>
        </p:grpSpPr>
        <p:sp>
          <p:nvSpPr>
            <p:cNvPr id="199709" name="Rectangle 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10" name="Group 30"/>
            <p:cNvGrpSpPr>
              <a:grpSpLocks/>
            </p:cNvGrpSpPr>
            <p:nvPr/>
          </p:nvGrpSpPr>
          <p:grpSpPr bwMode="auto">
            <a:xfrm>
              <a:off x="1632" y="1728"/>
              <a:ext cx="48" cy="48"/>
              <a:chOff x="1584" y="1776"/>
              <a:chExt cx="144" cy="144"/>
            </a:xfrm>
          </p:grpSpPr>
          <p:sp>
            <p:nvSpPr>
              <p:cNvPr id="199711" name="Oval 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2" name="Oval 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3" name="Oval 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4" name="Oval 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15" name="AutoShape 35"/>
              <p:cNvCxnSpPr>
                <a:cxnSpLocks noChangeShapeType="1"/>
                <a:stCxn id="199711" idx="6"/>
                <a:endCxn id="19971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16" name="AutoShape 36"/>
              <p:cNvCxnSpPr>
                <a:cxnSpLocks noChangeShapeType="1"/>
                <a:stCxn id="199711" idx="5"/>
                <a:endCxn id="19971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17" name="AutoShape 37"/>
              <p:cNvCxnSpPr>
                <a:cxnSpLocks noChangeShapeType="1"/>
                <a:stCxn id="199713" idx="6"/>
                <a:endCxn id="19971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18" name="Group 38"/>
          <p:cNvGrpSpPr>
            <a:grpSpLocks/>
          </p:cNvGrpSpPr>
          <p:nvPr/>
        </p:nvGrpSpPr>
        <p:grpSpPr bwMode="auto">
          <a:xfrm>
            <a:off x="3276600" y="3352800"/>
            <a:ext cx="152400" cy="152400"/>
            <a:chOff x="1608" y="1704"/>
            <a:chExt cx="96" cy="96"/>
          </a:xfrm>
        </p:grpSpPr>
        <p:sp>
          <p:nvSpPr>
            <p:cNvPr id="199719" name="Rectangle 3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20" name="Group 40"/>
            <p:cNvGrpSpPr>
              <a:grpSpLocks/>
            </p:cNvGrpSpPr>
            <p:nvPr/>
          </p:nvGrpSpPr>
          <p:grpSpPr bwMode="auto">
            <a:xfrm>
              <a:off x="1632" y="1728"/>
              <a:ext cx="48" cy="48"/>
              <a:chOff x="1584" y="1776"/>
              <a:chExt cx="144" cy="144"/>
            </a:xfrm>
          </p:grpSpPr>
          <p:sp>
            <p:nvSpPr>
              <p:cNvPr id="199721" name="Oval 4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2" name="Oval 4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3" name="Oval 4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4" name="Oval 4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25" name="AutoShape 45"/>
              <p:cNvCxnSpPr>
                <a:cxnSpLocks noChangeShapeType="1"/>
                <a:stCxn id="199721" idx="6"/>
                <a:endCxn id="19972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26" name="AutoShape 46"/>
              <p:cNvCxnSpPr>
                <a:cxnSpLocks noChangeShapeType="1"/>
                <a:stCxn id="199721" idx="5"/>
                <a:endCxn id="19972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27" name="AutoShape 47"/>
              <p:cNvCxnSpPr>
                <a:cxnSpLocks noChangeShapeType="1"/>
                <a:stCxn id="199723" idx="6"/>
                <a:endCxn id="19972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28" name="Group 48"/>
          <p:cNvGrpSpPr>
            <a:grpSpLocks/>
          </p:cNvGrpSpPr>
          <p:nvPr/>
        </p:nvGrpSpPr>
        <p:grpSpPr bwMode="auto">
          <a:xfrm>
            <a:off x="2819400" y="3505200"/>
            <a:ext cx="152400" cy="152400"/>
            <a:chOff x="1608" y="1704"/>
            <a:chExt cx="96" cy="96"/>
          </a:xfrm>
        </p:grpSpPr>
        <p:sp>
          <p:nvSpPr>
            <p:cNvPr id="199729" name="Rectangle 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30" name="Group 50"/>
            <p:cNvGrpSpPr>
              <a:grpSpLocks/>
            </p:cNvGrpSpPr>
            <p:nvPr/>
          </p:nvGrpSpPr>
          <p:grpSpPr bwMode="auto">
            <a:xfrm>
              <a:off x="1632" y="1728"/>
              <a:ext cx="48" cy="48"/>
              <a:chOff x="1584" y="1776"/>
              <a:chExt cx="144" cy="144"/>
            </a:xfrm>
          </p:grpSpPr>
          <p:sp>
            <p:nvSpPr>
              <p:cNvPr id="199731" name="Oval 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2" name="Oval 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3" name="Oval 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4" name="Oval 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35" name="AutoShape 55"/>
              <p:cNvCxnSpPr>
                <a:cxnSpLocks noChangeShapeType="1"/>
                <a:stCxn id="199731" idx="6"/>
                <a:endCxn id="19973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36" name="AutoShape 56"/>
              <p:cNvCxnSpPr>
                <a:cxnSpLocks noChangeShapeType="1"/>
                <a:stCxn id="199731" idx="5"/>
                <a:endCxn id="19973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37" name="AutoShape 57"/>
              <p:cNvCxnSpPr>
                <a:cxnSpLocks noChangeShapeType="1"/>
                <a:stCxn id="199733" idx="6"/>
                <a:endCxn id="19973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38" name="Group 58"/>
          <p:cNvGrpSpPr>
            <a:grpSpLocks/>
          </p:cNvGrpSpPr>
          <p:nvPr/>
        </p:nvGrpSpPr>
        <p:grpSpPr bwMode="auto">
          <a:xfrm>
            <a:off x="2971800" y="3505200"/>
            <a:ext cx="152400" cy="152400"/>
            <a:chOff x="1608" y="1704"/>
            <a:chExt cx="96" cy="96"/>
          </a:xfrm>
        </p:grpSpPr>
        <p:sp>
          <p:nvSpPr>
            <p:cNvPr id="199739" name="Rectangle 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40" name="Group 60"/>
            <p:cNvGrpSpPr>
              <a:grpSpLocks/>
            </p:cNvGrpSpPr>
            <p:nvPr/>
          </p:nvGrpSpPr>
          <p:grpSpPr bwMode="auto">
            <a:xfrm>
              <a:off x="1632" y="1728"/>
              <a:ext cx="48" cy="48"/>
              <a:chOff x="1584" y="1776"/>
              <a:chExt cx="144" cy="144"/>
            </a:xfrm>
          </p:grpSpPr>
          <p:sp>
            <p:nvSpPr>
              <p:cNvPr id="199741" name="Oval 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2" name="Oval 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3" name="Oval 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4" name="Oval 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45" name="AutoShape 65"/>
              <p:cNvCxnSpPr>
                <a:cxnSpLocks noChangeShapeType="1"/>
                <a:stCxn id="199741" idx="6"/>
                <a:endCxn id="19974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46" name="AutoShape 66"/>
              <p:cNvCxnSpPr>
                <a:cxnSpLocks noChangeShapeType="1"/>
                <a:stCxn id="199741" idx="5"/>
                <a:endCxn id="19974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47" name="AutoShape 67"/>
              <p:cNvCxnSpPr>
                <a:cxnSpLocks noChangeShapeType="1"/>
                <a:stCxn id="199743" idx="6"/>
                <a:endCxn id="19974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48" name="Group 68"/>
          <p:cNvGrpSpPr>
            <a:grpSpLocks/>
          </p:cNvGrpSpPr>
          <p:nvPr/>
        </p:nvGrpSpPr>
        <p:grpSpPr bwMode="auto">
          <a:xfrm>
            <a:off x="3124200" y="3505200"/>
            <a:ext cx="152400" cy="152400"/>
            <a:chOff x="1608" y="1704"/>
            <a:chExt cx="96" cy="96"/>
          </a:xfrm>
        </p:grpSpPr>
        <p:sp>
          <p:nvSpPr>
            <p:cNvPr id="199749" name="Rectangle 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50" name="Group 70"/>
            <p:cNvGrpSpPr>
              <a:grpSpLocks/>
            </p:cNvGrpSpPr>
            <p:nvPr/>
          </p:nvGrpSpPr>
          <p:grpSpPr bwMode="auto">
            <a:xfrm>
              <a:off x="1632" y="1728"/>
              <a:ext cx="48" cy="48"/>
              <a:chOff x="1584" y="1776"/>
              <a:chExt cx="144" cy="144"/>
            </a:xfrm>
          </p:grpSpPr>
          <p:sp>
            <p:nvSpPr>
              <p:cNvPr id="199751" name="Oval 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2" name="Oval 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3" name="Oval 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4" name="Oval 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55" name="AutoShape 75"/>
              <p:cNvCxnSpPr>
                <a:cxnSpLocks noChangeShapeType="1"/>
                <a:stCxn id="199751" idx="6"/>
                <a:endCxn id="19975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56" name="AutoShape 76"/>
              <p:cNvCxnSpPr>
                <a:cxnSpLocks noChangeShapeType="1"/>
                <a:stCxn id="199751" idx="5"/>
                <a:endCxn id="19975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57" name="AutoShape 77"/>
              <p:cNvCxnSpPr>
                <a:cxnSpLocks noChangeShapeType="1"/>
                <a:stCxn id="199753" idx="6"/>
                <a:endCxn id="19975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58" name="Group 78"/>
          <p:cNvGrpSpPr>
            <a:grpSpLocks/>
          </p:cNvGrpSpPr>
          <p:nvPr/>
        </p:nvGrpSpPr>
        <p:grpSpPr bwMode="auto">
          <a:xfrm>
            <a:off x="3276600" y="3505200"/>
            <a:ext cx="152400" cy="152400"/>
            <a:chOff x="1608" y="1704"/>
            <a:chExt cx="96" cy="96"/>
          </a:xfrm>
        </p:grpSpPr>
        <p:sp>
          <p:nvSpPr>
            <p:cNvPr id="199759" name="Rectangle 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60" name="Group 80"/>
            <p:cNvGrpSpPr>
              <a:grpSpLocks/>
            </p:cNvGrpSpPr>
            <p:nvPr/>
          </p:nvGrpSpPr>
          <p:grpSpPr bwMode="auto">
            <a:xfrm>
              <a:off x="1632" y="1728"/>
              <a:ext cx="48" cy="48"/>
              <a:chOff x="1584" y="1776"/>
              <a:chExt cx="144" cy="144"/>
            </a:xfrm>
          </p:grpSpPr>
          <p:sp>
            <p:nvSpPr>
              <p:cNvPr id="199761" name="Oval 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2" name="Oval 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3" name="Oval 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4" name="Oval 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65" name="AutoShape 85"/>
              <p:cNvCxnSpPr>
                <a:cxnSpLocks noChangeShapeType="1"/>
                <a:stCxn id="199761" idx="6"/>
                <a:endCxn id="19976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66" name="AutoShape 86"/>
              <p:cNvCxnSpPr>
                <a:cxnSpLocks noChangeShapeType="1"/>
                <a:stCxn id="199761" idx="5"/>
                <a:endCxn id="19976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67" name="AutoShape 87"/>
              <p:cNvCxnSpPr>
                <a:cxnSpLocks noChangeShapeType="1"/>
                <a:stCxn id="199763" idx="6"/>
                <a:endCxn id="199764"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9771" name="Rectangle 91"/>
          <p:cNvSpPr>
            <a:spLocks noChangeArrowheads="1"/>
          </p:cNvSpPr>
          <p:nvPr/>
        </p:nvSpPr>
        <p:spPr bwMode="auto">
          <a:xfrm>
            <a:off x="2819400" y="2590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77" name="Group 97"/>
          <p:cNvGrpSpPr>
            <a:grpSpLocks/>
          </p:cNvGrpSpPr>
          <p:nvPr/>
        </p:nvGrpSpPr>
        <p:grpSpPr bwMode="auto">
          <a:xfrm>
            <a:off x="2819400" y="3657600"/>
            <a:ext cx="152400" cy="152400"/>
            <a:chOff x="1608" y="1704"/>
            <a:chExt cx="96" cy="96"/>
          </a:xfrm>
        </p:grpSpPr>
        <p:sp>
          <p:nvSpPr>
            <p:cNvPr id="199778" name="Rectangle 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79" name="Group 99"/>
            <p:cNvGrpSpPr>
              <a:grpSpLocks/>
            </p:cNvGrpSpPr>
            <p:nvPr/>
          </p:nvGrpSpPr>
          <p:grpSpPr bwMode="auto">
            <a:xfrm>
              <a:off x="1632" y="1728"/>
              <a:ext cx="48" cy="48"/>
              <a:chOff x="1584" y="1776"/>
              <a:chExt cx="144" cy="144"/>
            </a:xfrm>
          </p:grpSpPr>
          <p:sp>
            <p:nvSpPr>
              <p:cNvPr id="199780" name="Oval 1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1" name="Oval 1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2" name="Oval 1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3" name="Oval 1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84" name="AutoShape 104"/>
              <p:cNvCxnSpPr>
                <a:cxnSpLocks noChangeShapeType="1"/>
                <a:stCxn id="199780" idx="6"/>
                <a:endCxn id="1997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85" name="AutoShape 105"/>
              <p:cNvCxnSpPr>
                <a:cxnSpLocks noChangeShapeType="1"/>
                <a:stCxn id="199780" idx="5"/>
                <a:endCxn id="1997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86" name="AutoShape 106"/>
              <p:cNvCxnSpPr>
                <a:cxnSpLocks noChangeShapeType="1"/>
                <a:stCxn id="199782" idx="6"/>
                <a:endCxn id="1997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87" name="Group 107"/>
          <p:cNvGrpSpPr>
            <a:grpSpLocks/>
          </p:cNvGrpSpPr>
          <p:nvPr/>
        </p:nvGrpSpPr>
        <p:grpSpPr bwMode="auto">
          <a:xfrm>
            <a:off x="2971800" y="3657600"/>
            <a:ext cx="152400" cy="152400"/>
            <a:chOff x="1608" y="1704"/>
            <a:chExt cx="96" cy="96"/>
          </a:xfrm>
        </p:grpSpPr>
        <p:sp>
          <p:nvSpPr>
            <p:cNvPr id="199788" name="Rectangle 1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89" name="Group 109"/>
            <p:cNvGrpSpPr>
              <a:grpSpLocks/>
            </p:cNvGrpSpPr>
            <p:nvPr/>
          </p:nvGrpSpPr>
          <p:grpSpPr bwMode="auto">
            <a:xfrm>
              <a:off x="1632" y="1728"/>
              <a:ext cx="48" cy="48"/>
              <a:chOff x="1584" y="1776"/>
              <a:chExt cx="144" cy="144"/>
            </a:xfrm>
          </p:grpSpPr>
          <p:sp>
            <p:nvSpPr>
              <p:cNvPr id="199790" name="Oval 1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1" name="Oval 1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2" name="Oval 1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3" name="Oval 1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94" name="AutoShape 114"/>
              <p:cNvCxnSpPr>
                <a:cxnSpLocks noChangeShapeType="1"/>
                <a:stCxn id="199790" idx="6"/>
                <a:endCxn id="1997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95" name="AutoShape 115"/>
              <p:cNvCxnSpPr>
                <a:cxnSpLocks noChangeShapeType="1"/>
                <a:stCxn id="199790" idx="5"/>
                <a:endCxn id="1997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96" name="AutoShape 116"/>
              <p:cNvCxnSpPr>
                <a:cxnSpLocks noChangeShapeType="1"/>
                <a:stCxn id="199792" idx="6"/>
                <a:endCxn id="1997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97" name="Group 117"/>
          <p:cNvGrpSpPr>
            <a:grpSpLocks/>
          </p:cNvGrpSpPr>
          <p:nvPr/>
        </p:nvGrpSpPr>
        <p:grpSpPr bwMode="auto">
          <a:xfrm>
            <a:off x="3124200" y="3657600"/>
            <a:ext cx="152400" cy="152400"/>
            <a:chOff x="1608" y="1704"/>
            <a:chExt cx="96" cy="96"/>
          </a:xfrm>
        </p:grpSpPr>
        <p:sp>
          <p:nvSpPr>
            <p:cNvPr id="199798" name="Rectangle 1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99" name="Group 119"/>
            <p:cNvGrpSpPr>
              <a:grpSpLocks/>
            </p:cNvGrpSpPr>
            <p:nvPr/>
          </p:nvGrpSpPr>
          <p:grpSpPr bwMode="auto">
            <a:xfrm>
              <a:off x="1632" y="1728"/>
              <a:ext cx="48" cy="48"/>
              <a:chOff x="1584" y="1776"/>
              <a:chExt cx="144" cy="144"/>
            </a:xfrm>
          </p:grpSpPr>
          <p:sp>
            <p:nvSpPr>
              <p:cNvPr id="199800" name="Oval 1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1" name="Oval 1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2" name="Oval 1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3" name="Oval 1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04" name="AutoShape 124"/>
              <p:cNvCxnSpPr>
                <a:cxnSpLocks noChangeShapeType="1"/>
                <a:stCxn id="199800" idx="6"/>
                <a:endCxn id="1998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05" name="AutoShape 125"/>
              <p:cNvCxnSpPr>
                <a:cxnSpLocks noChangeShapeType="1"/>
                <a:stCxn id="199800" idx="5"/>
                <a:endCxn id="1998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06" name="AutoShape 126"/>
              <p:cNvCxnSpPr>
                <a:cxnSpLocks noChangeShapeType="1"/>
                <a:stCxn id="199802" idx="6"/>
                <a:endCxn id="1998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07" name="Group 127"/>
          <p:cNvGrpSpPr>
            <a:grpSpLocks/>
          </p:cNvGrpSpPr>
          <p:nvPr/>
        </p:nvGrpSpPr>
        <p:grpSpPr bwMode="auto">
          <a:xfrm>
            <a:off x="3276600" y="3657600"/>
            <a:ext cx="152400" cy="152400"/>
            <a:chOff x="1608" y="1704"/>
            <a:chExt cx="96" cy="96"/>
          </a:xfrm>
        </p:grpSpPr>
        <p:sp>
          <p:nvSpPr>
            <p:cNvPr id="199808" name="Rectangle 1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09" name="Group 129"/>
            <p:cNvGrpSpPr>
              <a:grpSpLocks/>
            </p:cNvGrpSpPr>
            <p:nvPr/>
          </p:nvGrpSpPr>
          <p:grpSpPr bwMode="auto">
            <a:xfrm>
              <a:off x="1632" y="1728"/>
              <a:ext cx="48" cy="48"/>
              <a:chOff x="1584" y="1776"/>
              <a:chExt cx="144" cy="144"/>
            </a:xfrm>
          </p:grpSpPr>
          <p:sp>
            <p:nvSpPr>
              <p:cNvPr id="199810" name="Oval 1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1" name="Oval 1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2" name="Oval 1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3" name="Oval 1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14" name="AutoShape 134"/>
              <p:cNvCxnSpPr>
                <a:cxnSpLocks noChangeShapeType="1"/>
                <a:stCxn id="199810" idx="6"/>
                <a:endCxn id="1998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15" name="AutoShape 135"/>
              <p:cNvCxnSpPr>
                <a:cxnSpLocks noChangeShapeType="1"/>
                <a:stCxn id="199810" idx="5"/>
                <a:endCxn id="1998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16" name="AutoShape 136"/>
              <p:cNvCxnSpPr>
                <a:cxnSpLocks noChangeShapeType="1"/>
                <a:stCxn id="199812" idx="6"/>
                <a:endCxn id="1998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17" name="Group 137"/>
          <p:cNvGrpSpPr>
            <a:grpSpLocks/>
          </p:cNvGrpSpPr>
          <p:nvPr/>
        </p:nvGrpSpPr>
        <p:grpSpPr bwMode="auto">
          <a:xfrm>
            <a:off x="2819400" y="3810000"/>
            <a:ext cx="152400" cy="152400"/>
            <a:chOff x="1608" y="1704"/>
            <a:chExt cx="96" cy="96"/>
          </a:xfrm>
        </p:grpSpPr>
        <p:sp>
          <p:nvSpPr>
            <p:cNvPr id="199818" name="Rectangle 1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19" name="Group 139"/>
            <p:cNvGrpSpPr>
              <a:grpSpLocks/>
            </p:cNvGrpSpPr>
            <p:nvPr/>
          </p:nvGrpSpPr>
          <p:grpSpPr bwMode="auto">
            <a:xfrm>
              <a:off x="1632" y="1728"/>
              <a:ext cx="48" cy="48"/>
              <a:chOff x="1584" y="1776"/>
              <a:chExt cx="144" cy="144"/>
            </a:xfrm>
          </p:grpSpPr>
          <p:sp>
            <p:nvSpPr>
              <p:cNvPr id="199820" name="Oval 1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1" name="Oval 1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2" name="Oval 1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3" name="Oval 1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24" name="AutoShape 144"/>
              <p:cNvCxnSpPr>
                <a:cxnSpLocks noChangeShapeType="1"/>
                <a:stCxn id="199820" idx="6"/>
                <a:endCxn id="1998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25" name="AutoShape 145"/>
              <p:cNvCxnSpPr>
                <a:cxnSpLocks noChangeShapeType="1"/>
                <a:stCxn id="199820" idx="5"/>
                <a:endCxn id="1998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26" name="AutoShape 146"/>
              <p:cNvCxnSpPr>
                <a:cxnSpLocks noChangeShapeType="1"/>
                <a:stCxn id="199822" idx="6"/>
                <a:endCxn id="1998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27" name="Group 147"/>
          <p:cNvGrpSpPr>
            <a:grpSpLocks/>
          </p:cNvGrpSpPr>
          <p:nvPr/>
        </p:nvGrpSpPr>
        <p:grpSpPr bwMode="auto">
          <a:xfrm>
            <a:off x="2971800" y="3810000"/>
            <a:ext cx="152400" cy="152400"/>
            <a:chOff x="1608" y="1704"/>
            <a:chExt cx="96" cy="96"/>
          </a:xfrm>
        </p:grpSpPr>
        <p:sp>
          <p:nvSpPr>
            <p:cNvPr id="199828" name="Rectangle 1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29" name="Group 149"/>
            <p:cNvGrpSpPr>
              <a:grpSpLocks/>
            </p:cNvGrpSpPr>
            <p:nvPr/>
          </p:nvGrpSpPr>
          <p:grpSpPr bwMode="auto">
            <a:xfrm>
              <a:off x="1632" y="1728"/>
              <a:ext cx="48" cy="48"/>
              <a:chOff x="1584" y="1776"/>
              <a:chExt cx="144" cy="144"/>
            </a:xfrm>
          </p:grpSpPr>
          <p:sp>
            <p:nvSpPr>
              <p:cNvPr id="199830" name="Oval 1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1" name="Oval 1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2" name="Oval 1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3" name="Oval 1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34" name="AutoShape 154"/>
              <p:cNvCxnSpPr>
                <a:cxnSpLocks noChangeShapeType="1"/>
                <a:stCxn id="199830" idx="6"/>
                <a:endCxn id="1998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35" name="AutoShape 155"/>
              <p:cNvCxnSpPr>
                <a:cxnSpLocks noChangeShapeType="1"/>
                <a:stCxn id="199830" idx="5"/>
                <a:endCxn id="1998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36" name="AutoShape 156"/>
              <p:cNvCxnSpPr>
                <a:cxnSpLocks noChangeShapeType="1"/>
                <a:stCxn id="199832" idx="6"/>
                <a:endCxn id="19983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37" name="Group 157"/>
          <p:cNvGrpSpPr>
            <a:grpSpLocks/>
          </p:cNvGrpSpPr>
          <p:nvPr/>
        </p:nvGrpSpPr>
        <p:grpSpPr bwMode="auto">
          <a:xfrm>
            <a:off x="3124200" y="3810000"/>
            <a:ext cx="152400" cy="152400"/>
            <a:chOff x="1608" y="1704"/>
            <a:chExt cx="96" cy="96"/>
          </a:xfrm>
        </p:grpSpPr>
        <p:sp>
          <p:nvSpPr>
            <p:cNvPr id="199838" name="Rectangle 15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39" name="Group 159"/>
            <p:cNvGrpSpPr>
              <a:grpSpLocks/>
            </p:cNvGrpSpPr>
            <p:nvPr/>
          </p:nvGrpSpPr>
          <p:grpSpPr bwMode="auto">
            <a:xfrm>
              <a:off x="1632" y="1728"/>
              <a:ext cx="48" cy="48"/>
              <a:chOff x="1584" y="1776"/>
              <a:chExt cx="144" cy="144"/>
            </a:xfrm>
          </p:grpSpPr>
          <p:sp>
            <p:nvSpPr>
              <p:cNvPr id="199840" name="Oval 16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1" name="Oval 16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2" name="Oval 16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3" name="Oval 16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44" name="AutoShape 164"/>
              <p:cNvCxnSpPr>
                <a:cxnSpLocks noChangeShapeType="1"/>
                <a:stCxn id="199840" idx="6"/>
                <a:endCxn id="19984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45" name="AutoShape 165"/>
              <p:cNvCxnSpPr>
                <a:cxnSpLocks noChangeShapeType="1"/>
                <a:stCxn id="199840" idx="5"/>
                <a:endCxn id="19984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46" name="AutoShape 166"/>
              <p:cNvCxnSpPr>
                <a:cxnSpLocks noChangeShapeType="1"/>
                <a:stCxn id="199842" idx="6"/>
                <a:endCxn id="19984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47" name="Group 167"/>
          <p:cNvGrpSpPr>
            <a:grpSpLocks/>
          </p:cNvGrpSpPr>
          <p:nvPr/>
        </p:nvGrpSpPr>
        <p:grpSpPr bwMode="auto">
          <a:xfrm>
            <a:off x="3276600" y="3810000"/>
            <a:ext cx="152400" cy="152400"/>
            <a:chOff x="1608" y="1704"/>
            <a:chExt cx="96" cy="96"/>
          </a:xfrm>
        </p:grpSpPr>
        <p:sp>
          <p:nvSpPr>
            <p:cNvPr id="199848" name="Rectangle 16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49" name="Group 169"/>
            <p:cNvGrpSpPr>
              <a:grpSpLocks/>
            </p:cNvGrpSpPr>
            <p:nvPr/>
          </p:nvGrpSpPr>
          <p:grpSpPr bwMode="auto">
            <a:xfrm>
              <a:off x="1632" y="1728"/>
              <a:ext cx="48" cy="48"/>
              <a:chOff x="1584" y="1776"/>
              <a:chExt cx="144" cy="144"/>
            </a:xfrm>
          </p:grpSpPr>
          <p:sp>
            <p:nvSpPr>
              <p:cNvPr id="199850" name="Oval 17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1" name="Oval 17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2" name="Oval 17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3" name="Oval 17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54" name="AutoShape 174"/>
              <p:cNvCxnSpPr>
                <a:cxnSpLocks noChangeShapeType="1"/>
                <a:stCxn id="199850" idx="6"/>
                <a:endCxn id="1998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55" name="AutoShape 175"/>
              <p:cNvCxnSpPr>
                <a:cxnSpLocks noChangeShapeType="1"/>
                <a:stCxn id="199850" idx="5"/>
                <a:endCxn id="1998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56" name="AutoShape 176"/>
              <p:cNvCxnSpPr>
                <a:cxnSpLocks noChangeShapeType="1"/>
                <a:stCxn id="199852" idx="6"/>
                <a:endCxn id="1998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57" name="Group 177"/>
          <p:cNvGrpSpPr>
            <a:grpSpLocks/>
          </p:cNvGrpSpPr>
          <p:nvPr/>
        </p:nvGrpSpPr>
        <p:grpSpPr bwMode="auto">
          <a:xfrm>
            <a:off x="2819400" y="3962400"/>
            <a:ext cx="152400" cy="152400"/>
            <a:chOff x="1608" y="1704"/>
            <a:chExt cx="96" cy="96"/>
          </a:xfrm>
        </p:grpSpPr>
        <p:sp>
          <p:nvSpPr>
            <p:cNvPr id="199858" name="Rectangle 17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59" name="Group 179"/>
            <p:cNvGrpSpPr>
              <a:grpSpLocks/>
            </p:cNvGrpSpPr>
            <p:nvPr/>
          </p:nvGrpSpPr>
          <p:grpSpPr bwMode="auto">
            <a:xfrm>
              <a:off x="1632" y="1728"/>
              <a:ext cx="48" cy="48"/>
              <a:chOff x="1584" y="1776"/>
              <a:chExt cx="144" cy="144"/>
            </a:xfrm>
          </p:grpSpPr>
          <p:sp>
            <p:nvSpPr>
              <p:cNvPr id="199860" name="Oval 18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1" name="Oval 18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2" name="Oval 18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3" name="Oval 18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64" name="AutoShape 184"/>
              <p:cNvCxnSpPr>
                <a:cxnSpLocks noChangeShapeType="1"/>
                <a:stCxn id="199860" idx="6"/>
                <a:endCxn id="1998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65" name="AutoShape 185"/>
              <p:cNvCxnSpPr>
                <a:cxnSpLocks noChangeShapeType="1"/>
                <a:stCxn id="199860" idx="5"/>
                <a:endCxn id="1998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66" name="AutoShape 186"/>
              <p:cNvCxnSpPr>
                <a:cxnSpLocks noChangeShapeType="1"/>
                <a:stCxn id="199862" idx="6"/>
                <a:endCxn id="1998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67" name="Group 187"/>
          <p:cNvGrpSpPr>
            <a:grpSpLocks/>
          </p:cNvGrpSpPr>
          <p:nvPr/>
        </p:nvGrpSpPr>
        <p:grpSpPr bwMode="auto">
          <a:xfrm>
            <a:off x="2971800" y="3962400"/>
            <a:ext cx="152400" cy="152400"/>
            <a:chOff x="1608" y="1704"/>
            <a:chExt cx="96" cy="96"/>
          </a:xfrm>
        </p:grpSpPr>
        <p:sp>
          <p:nvSpPr>
            <p:cNvPr id="199868" name="Rectangle 18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69" name="Group 189"/>
            <p:cNvGrpSpPr>
              <a:grpSpLocks/>
            </p:cNvGrpSpPr>
            <p:nvPr/>
          </p:nvGrpSpPr>
          <p:grpSpPr bwMode="auto">
            <a:xfrm>
              <a:off x="1632" y="1728"/>
              <a:ext cx="48" cy="48"/>
              <a:chOff x="1584" y="1776"/>
              <a:chExt cx="144" cy="144"/>
            </a:xfrm>
          </p:grpSpPr>
          <p:sp>
            <p:nvSpPr>
              <p:cNvPr id="199870" name="Oval 19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1" name="Oval 19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2" name="Oval 19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3" name="Oval 19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74" name="AutoShape 194"/>
              <p:cNvCxnSpPr>
                <a:cxnSpLocks noChangeShapeType="1"/>
                <a:stCxn id="199870" idx="6"/>
                <a:endCxn id="1998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75" name="AutoShape 195"/>
              <p:cNvCxnSpPr>
                <a:cxnSpLocks noChangeShapeType="1"/>
                <a:stCxn id="199870" idx="5"/>
                <a:endCxn id="1998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76" name="AutoShape 196"/>
              <p:cNvCxnSpPr>
                <a:cxnSpLocks noChangeShapeType="1"/>
                <a:stCxn id="199872" idx="6"/>
                <a:endCxn id="1998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77" name="Group 197"/>
          <p:cNvGrpSpPr>
            <a:grpSpLocks/>
          </p:cNvGrpSpPr>
          <p:nvPr/>
        </p:nvGrpSpPr>
        <p:grpSpPr bwMode="auto">
          <a:xfrm>
            <a:off x="3124200" y="3962400"/>
            <a:ext cx="152400" cy="152400"/>
            <a:chOff x="1608" y="1704"/>
            <a:chExt cx="96" cy="96"/>
          </a:xfrm>
        </p:grpSpPr>
        <p:sp>
          <p:nvSpPr>
            <p:cNvPr id="199878" name="Rectangle 1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79" name="Group 199"/>
            <p:cNvGrpSpPr>
              <a:grpSpLocks/>
            </p:cNvGrpSpPr>
            <p:nvPr/>
          </p:nvGrpSpPr>
          <p:grpSpPr bwMode="auto">
            <a:xfrm>
              <a:off x="1632" y="1728"/>
              <a:ext cx="48" cy="48"/>
              <a:chOff x="1584" y="1776"/>
              <a:chExt cx="144" cy="144"/>
            </a:xfrm>
          </p:grpSpPr>
          <p:sp>
            <p:nvSpPr>
              <p:cNvPr id="199880" name="Oval 2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1" name="Oval 2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2" name="Oval 2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3" name="Oval 2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84" name="AutoShape 204"/>
              <p:cNvCxnSpPr>
                <a:cxnSpLocks noChangeShapeType="1"/>
                <a:stCxn id="199880" idx="6"/>
                <a:endCxn id="1998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85" name="AutoShape 205"/>
              <p:cNvCxnSpPr>
                <a:cxnSpLocks noChangeShapeType="1"/>
                <a:stCxn id="199880" idx="5"/>
                <a:endCxn id="1998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86" name="AutoShape 206"/>
              <p:cNvCxnSpPr>
                <a:cxnSpLocks noChangeShapeType="1"/>
                <a:stCxn id="199882" idx="6"/>
                <a:endCxn id="1998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87" name="Group 207"/>
          <p:cNvGrpSpPr>
            <a:grpSpLocks/>
          </p:cNvGrpSpPr>
          <p:nvPr/>
        </p:nvGrpSpPr>
        <p:grpSpPr bwMode="auto">
          <a:xfrm>
            <a:off x="3276600" y="3962400"/>
            <a:ext cx="152400" cy="152400"/>
            <a:chOff x="1608" y="1704"/>
            <a:chExt cx="96" cy="96"/>
          </a:xfrm>
        </p:grpSpPr>
        <p:sp>
          <p:nvSpPr>
            <p:cNvPr id="199888" name="Rectangle 2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89" name="Group 209"/>
            <p:cNvGrpSpPr>
              <a:grpSpLocks/>
            </p:cNvGrpSpPr>
            <p:nvPr/>
          </p:nvGrpSpPr>
          <p:grpSpPr bwMode="auto">
            <a:xfrm>
              <a:off x="1632" y="1728"/>
              <a:ext cx="48" cy="48"/>
              <a:chOff x="1584" y="1776"/>
              <a:chExt cx="144" cy="144"/>
            </a:xfrm>
          </p:grpSpPr>
          <p:sp>
            <p:nvSpPr>
              <p:cNvPr id="199890" name="Oval 2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1" name="Oval 2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2" name="Oval 2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3" name="Oval 2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94" name="AutoShape 214"/>
              <p:cNvCxnSpPr>
                <a:cxnSpLocks noChangeShapeType="1"/>
                <a:stCxn id="199890" idx="6"/>
                <a:endCxn id="1998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95" name="AutoShape 215"/>
              <p:cNvCxnSpPr>
                <a:cxnSpLocks noChangeShapeType="1"/>
                <a:stCxn id="199890" idx="5"/>
                <a:endCxn id="1998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96" name="AutoShape 216"/>
              <p:cNvCxnSpPr>
                <a:cxnSpLocks noChangeShapeType="1"/>
                <a:stCxn id="199892" idx="6"/>
                <a:endCxn id="1998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97" name="Group 217"/>
          <p:cNvGrpSpPr>
            <a:grpSpLocks/>
          </p:cNvGrpSpPr>
          <p:nvPr/>
        </p:nvGrpSpPr>
        <p:grpSpPr bwMode="auto">
          <a:xfrm>
            <a:off x="2819400" y="4114800"/>
            <a:ext cx="152400" cy="152400"/>
            <a:chOff x="1608" y="1704"/>
            <a:chExt cx="96" cy="96"/>
          </a:xfrm>
        </p:grpSpPr>
        <p:sp>
          <p:nvSpPr>
            <p:cNvPr id="199898" name="Rectangle 2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99" name="Group 219"/>
            <p:cNvGrpSpPr>
              <a:grpSpLocks/>
            </p:cNvGrpSpPr>
            <p:nvPr/>
          </p:nvGrpSpPr>
          <p:grpSpPr bwMode="auto">
            <a:xfrm>
              <a:off x="1632" y="1728"/>
              <a:ext cx="48" cy="48"/>
              <a:chOff x="1584" y="1776"/>
              <a:chExt cx="144" cy="144"/>
            </a:xfrm>
          </p:grpSpPr>
          <p:sp>
            <p:nvSpPr>
              <p:cNvPr id="199900" name="Oval 2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1" name="Oval 2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2" name="Oval 2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3" name="Oval 2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04" name="AutoShape 224"/>
              <p:cNvCxnSpPr>
                <a:cxnSpLocks noChangeShapeType="1"/>
                <a:stCxn id="199900" idx="6"/>
                <a:endCxn id="1999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05" name="AutoShape 225"/>
              <p:cNvCxnSpPr>
                <a:cxnSpLocks noChangeShapeType="1"/>
                <a:stCxn id="199900" idx="5"/>
                <a:endCxn id="1999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06" name="AutoShape 226"/>
              <p:cNvCxnSpPr>
                <a:cxnSpLocks noChangeShapeType="1"/>
                <a:stCxn id="199902" idx="6"/>
                <a:endCxn id="1999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07" name="Group 227"/>
          <p:cNvGrpSpPr>
            <a:grpSpLocks/>
          </p:cNvGrpSpPr>
          <p:nvPr/>
        </p:nvGrpSpPr>
        <p:grpSpPr bwMode="auto">
          <a:xfrm>
            <a:off x="2971800" y="4114800"/>
            <a:ext cx="152400" cy="152400"/>
            <a:chOff x="1608" y="1704"/>
            <a:chExt cx="96" cy="96"/>
          </a:xfrm>
        </p:grpSpPr>
        <p:sp>
          <p:nvSpPr>
            <p:cNvPr id="199908" name="Rectangle 2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09" name="Group 229"/>
            <p:cNvGrpSpPr>
              <a:grpSpLocks/>
            </p:cNvGrpSpPr>
            <p:nvPr/>
          </p:nvGrpSpPr>
          <p:grpSpPr bwMode="auto">
            <a:xfrm>
              <a:off x="1632" y="1728"/>
              <a:ext cx="48" cy="48"/>
              <a:chOff x="1584" y="1776"/>
              <a:chExt cx="144" cy="144"/>
            </a:xfrm>
          </p:grpSpPr>
          <p:sp>
            <p:nvSpPr>
              <p:cNvPr id="199910" name="Oval 2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1" name="Oval 2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2" name="Oval 2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3" name="Oval 2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14" name="AutoShape 234"/>
              <p:cNvCxnSpPr>
                <a:cxnSpLocks noChangeShapeType="1"/>
                <a:stCxn id="199910" idx="6"/>
                <a:endCxn id="1999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15" name="AutoShape 235"/>
              <p:cNvCxnSpPr>
                <a:cxnSpLocks noChangeShapeType="1"/>
                <a:stCxn id="199910" idx="5"/>
                <a:endCxn id="1999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16" name="AutoShape 236"/>
              <p:cNvCxnSpPr>
                <a:cxnSpLocks noChangeShapeType="1"/>
                <a:stCxn id="199912" idx="6"/>
                <a:endCxn id="1999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17" name="Group 237"/>
          <p:cNvGrpSpPr>
            <a:grpSpLocks/>
          </p:cNvGrpSpPr>
          <p:nvPr/>
        </p:nvGrpSpPr>
        <p:grpSpPr bwMode="auto">
          <a:xfrm>
            <a:off x="3124200" y="4114800"/>
            <a:ext cx="152400" cy="152400"/>
            <a:chOff x="1608" y="1704"/>
            <a:chExt cx="96" cy="96"/>
          </a:xfrm>
        </p:grpSpPr>
        <p:sp>
          <p:nvSpPr>
            <p:cNvPr id="199918" name="Rectangle 2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19" name="Group 239"/>
            <p:cNvGrpSpPr>
              <a:grpSpLocks/>
            </p:cNvGrpSpPr>
            <p:nvPr/>
          </p:nvGrpSpPr>
          <p:grpSpPr bwMode="auto">
            <a:xfrm>
              <a:off x="1632" y="1728"/>
              <a:ext cx="48" cy="48"/>
              <a:chOff x="1584" y="1776"/>
              <a:chExt cx="144" cy="144"/>
            </a:xfrm>
          </p:grpSpPr>
          <p:sp>
            <p:nvSpPr>
              <p:cNvPr id="199920" name="Oval 2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1" name="Oval 2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2" name="Oval 2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3" name="Oval 2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24" name="AutoShape 244"/>
              <p:cNvCxnSpPr>
                <a:cxnSpLocks noChangeShapeType="1"/>
                <a:stCxn id="199920" idx="6"/>
                <a:endCxn id="1999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25" name="AutoShape 245"/>
              <p:cNvCxnSpPr>
                <a:cxnSpLocks noChangeShapeType="1"/>
                <a:stCxn id="199920" idx="5"/>
                <a:endCxn id="1999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26" name="AutoShape 246"/>
              <p:cNvCxnSpPr>
                <a:cxnSpLocks noChangeShapeType="1"/>
                <a:stCxn id="199922" idx="6"/>
                <a:endCxn id="1999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27" name="Group 247"/>
          <p:cNvGrpSpPr>
            <a:grpSpLocks/>
          </p:cNvGrpSpPr>
          <p:nvPr/>
        </p:nvGrpSpPr>
        <p:grpSpPr bwMode="auto">
          <a:xfrm>
            <a:off x="3276600" y="4114800"/>
            <a:ext cx="152400" cy="152400"/>
            <a:chOff x="1608" y="1704"/>
            <a:chExt cx="96" cy="96"/>
          </a:xfrm>
        </p:grpSpPr>
        <p:sp>
          <p:nvSpPr>
            <p:cNvPr id="199928" name="Rectangle 2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29" name="Group 249"/>
            <p:cNvGrpSpPr>
              <a:grpSpLocks/>
            </p:cNvGrpSpPr>
            <p:nvPr/>
          </p:nvGrpSpPr>
          <p:grpSpPr bwMode="auto">
            <a:xfrm>
              <a:off x="1632" y="1728"/>
              <a:ext cx="48" cy="48"/>
              <a:chOff x="1584" y="1776"/>
              <a:chExt cx="144" cy="144"/>
            </a:xfrm>
          </p:grpSpPr>
          <p:sp>
            <p:nvSpPr>
              <p:cNvPr id="199930" name="Oval 2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1" name="Oval 2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2" name="Oval 2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3" name="Oval 2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34" name="AutoShape 254"/>
              <p:cNvCxnSpPr>
                <a:cxnSpLocks noChangeShapeType="1"/>
                <a:stCxn id="199930" idx="6"/>
                <a:endCxn id="1999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35" name="AutoShape 255"/>
              <p:cNvCxnSpPr>
                <a:cxnSpLocks noChangeShapeType="1"/>
                <a:stCxn id="199930" idx="5"/>
                <a:endCxn id="1999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36" name="AutoShape 256"/>
              <p:cNvCxnSpPr>
                <a:cxnSpLocks noChangeShapeType="1"/>
                <a:stCxn id="199932" idx="6"/>
                <a:endCxn id="199933"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9937" name="Oval 257"/>
          <p:cNvSpPr>
            <a:spLocks noChangeArrowheads="1"/>
          </p:cNvSpPr>
          <p:nvPr/>
        </p:nvSpPr>
        <p:spPr bwMode="auto">
          <a:xfrm>
            <a:off x="3086100" y="43053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8" name="Oval 258"/>
          <p:cNvSpPr>
            <a:spLocks noChangeArrowheads="1"/>
          </p:cNvSpPr>
          <p:nvPr/>
        </p:nvSpPr>
        <p:spPr bwMode="auto">
          <a:xfrm>
            <a:off x="3086100" y="44577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39" name="Group 259"/>
          <p:cNvGrpSpPr>
            <a:grpSpLocks/>
          </p:cNvGrpSpPr>
          <p:nvPr/>
        </p:nvGrpSpPr>
        <p:grpSpPr bwMode="auto">
          <a:xfrm>
            <a:off x="2819400" y="4572000"/>
            <a:ext cx="152400" cy="152400"/>
            <a:chOff x="1608" y="1704"/>
            <a:chExt cx="96" cy="96"/>
          </a:xfrm>
        </p:grpSpPr>
        <p:sp>
          <p:nvSpPr>
            <p:cNvPr id="199940" name="Rectangle 2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41" name="Group 261"/>
            <p:cNvGrpSpPr>
              <a:grpSpLocks/>
            </p:cNvGrpSpPr>
            <p:nvPr/>
          </p:nvGrpSpPr>
          <p:grpSpPr bwMode="auto">
            <a:xfrm>
              <a:off x="1632" y="1728"/>
              <a:ext cx="48" cy="48"/>
              <a:chOff x="1584" y="1776"/>
              <a:chExt cx="144" cy="144"/>
            </a:xfrm>
          </p:grpSpPr>
          <p:sp>
            <p:nvSpPr>
              <p:cNvPr id="199942" name="Oval 2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3" name="Oval 2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4" name="Oval 2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5" name="Oval 2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46" name="AutoShape 266"/>
              <p:cNvCxnSpPr>
                <a:cxnSpLocks noChangeShapeType="1"/>
                <a:stCxn id="199942" idx="6"/>
                <a:endCxn id="19994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47" name="AutoShape 267"/>
              <p:cNvCxnSpPr>
                <a:cxnSpLocks noChangeShapeType="1"/>
                <a:stCxn id="199942" idx="5"/>
                <a:endCxn id="19994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48" name="AutoShape 268"/>
              <p:cNvCxnSpPr>
                <a:cxnSpLocks noChangeShapeType="1"/>
                <a:stCxn id="199944" idx="6"/>
                <a:endCxn id="19994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49" name="Group 269"/>
          <p:cNvGrpSpPr>
            <a:grpSpLocks/>
          </p:cNvGrpSpPr>
          <p:nvPr/>
        </p:nvGrpSpPr>
        <p:grpSpPr bwMode="auto">
          <a:xfrm>
            <a:off x="2971800" y="4572000"/>
            <a:ext cx="152400" cy="152400"/>
            <a:chOff x="1608" y="1704"/>
            <a:chExt cx="96" cy="96"/>
          </a:xfrm>
        </p:grpSpPr>
        <p:sp>
          <p:nvSpPr>
            <p:cNvPr id="199950" name="Rectangle 2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51" name="Group 271"/>
            <p:cNvGrpSpPr>
              <a:grpSpLocks/>
            </p:cNvGrpSpPr>
            <p:nvPr/>
          </p:nvGrpSpPr>
          <p:grpSpPr bwMode="auto">
            <a:xfrm>
              <a:off x="1632" y="1728"/>
              <a:ext cx="48" cy="48"/>
              <a:chOff x="1584" y="1776"/>
              <a:chExt cx="144" cy="144"/>
            </a:xfrm>
          </p:grpSpPr>
          <p:sp>
            <p:nvSpPr>
              <p:cNvPr id="199952" name="Oval 2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3" name="Oval 2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4" name="Oval 2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5" name="Oval 2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56" name="AutoShape 276"/>
              <p:cNvCxnSpPr>
                <a:cxnSpLocks noChangeShapeType="1"/>
                <a:stCxn id="199952" idx="6"/>
                <a:endCxn id="19995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57" name="AutoShape 277"/>
              <p:cNvCxnSpPr>
                <a:cxnSpLocks noChangeShapeType="1"/>
                <a:stCxn id="199952" idx="5"/>
                <a:endCxn id="19995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58" name="AutoShape 278"/>
              <p:cNvCxnSpPr>
                <a:cxnSpLocks noChangeShapeType="1"/>
                <a:stCxn id="199954" idx="6"/>
                <a:endCxn id="19995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59" name="Group 279"/>
          <p:cNvGrpSpPr>
            <a:grpSpLocks/>
          </p:cNvGrpSpPr>
          <p:nvPr/>
        </p:nvGrpSpPr>
        <p:grpSpPr bwMode="auto">
          <a:xfrm>
            <a:off x="3124200" y="4572000"/>
            <a:ext cx="152400" cy="152400"/>
            <a:chOff x="1608" y="1704"/>
            <a:chExt cx="96" cy="96"/>
          </a:xfrm>
        </p:grpSpPr>
        <p:sp>
          <p:nvSpPr>
            <p:cNvPr id="199960" name="Rectangle 2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61" name="Group 281"/>
            <p:cNvGrpSpPr>
              <a:grpSpLocks/>
            </p:cNvGrpSpPr>
            <p:nvPr/>
          </p:nvGrpSpPr>
          <p:grpSpPr bwMode="auto">
            <a:xfrm>
              <a:off x="1632" y="1728"/>
              <a:ext cx="48" cy="48"/>
              <a:chOff x="1584" y="1776"/>
              <a:chExt cx="144" cy="144"/>
            </a:xfrm>
          </p:grpSpPr>
          <p:sp>
            <p:nvSpPr>
              <p:cNvPr id="199962" name="Oval 2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3" name="Oval 2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4" name="Oval 2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5" name="Oval 2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66" name="AutoShape 286"/>
              <p:cNvCxnSpPr>
                <a:cxnSpLocks noChangeShapeType="1"/>
                <a:stCxn id="199962" idx="6"/>
                <a:endCxn id="19996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67" name="AutoShape 287"/>
              <p:cNvCxnSpPr>
                <a:cxnSpLocks noChangeShapeType="1"/>
                <a:stCxn id="199962" idx="5"/>
                <a:endCxn id="19996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68" name="AutoShape 288"/>
              <p:cNvCxnSpPr>
                <a:cxnSpLocks noChangeShapeType="1"/>
                <a:stCxn id="199964" idx="6"/>
                <a:endCxn id="19996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69" name="Group 289"/>
          <p:cNvGrpSpPr>
            <a:grpSpLocks/>
          </p:cNvGrpSpPr>
          <p:nvPr/>
        </p:nvGrpSpPr>
        <p:grpSpPr bwMode="auto">
          <a:xfrm>
            <a:off x="3276600" y="4572000"/>
            <a:ext cx="152400" cy="152400"/>
            <a:chOff x="1608" y="1704"/>
            <a:chExt cx="96" cy="96"/>
          </a:xfrm>
        </p:grpSpPr>
        <p:sp>
          <p:nvSpPr>
            <p:cNvPr id="199970" name="Rectangle 2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71" name="Group 291"/>
            <p:cNvGrpSpPr>
              <a:grpSpLocks/>
            </p:cNvGrpSpPr>
            <p:nvPr/>
          </p:nvGrpSpPr>
          <p:grpSpPr bwMode="auto">
            <a:xfrm>
              <a:off x="1632" y="1728"/>
              <a:ext cx="48" cy="48"/>
              <a:chOff x="1584" y="1776"/>
              <a:chExt cx="144" cy="144"/>
            </a:xfrm>
          </p:grpSpPr>
          <p:sp>
            <p:nvSpPr>
              <p:cNvPr id="199972" name="Oval 2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3" name="Oval 2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4" name="Oval 2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5" name="Oval 2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76" name="AutoShape 296"/>
              <p:cNvCxnSpPr>
                <a:cxnSpLocks noChangeShapeType="1"/>
                <a:stCxn id="199972" idx="6"/>
                <a:endCxn id="19997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77" name="AutoShape 297"/>
              <p:cNvCxnSpPr>
                <a:cxnSpLocks noChangeShapeType="1"/>
                <a:stCxn id="199972" idx="5"/>
                <a:endCxn id="19997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78" name="AutoShape 298"/>
              <p:cNvCxnSpPr>
                <a:cxnSpLocks noChangeShapeType="1"/>
                <a:stCxn id="199974" idx="6"/>
                <a:endCxn id="19997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79" name="Group 299"/>
          <p:cNvGrpSpPr>
            <a:grpSpLocks/>
          </p:cNvGrpSpPr>
          <p:nvPr/>
        </p:nvGrpSpPr>
        <p:grpSpPr bwMode="auto">
          <a:xfrm>
            <a:off x="2819400" y="4724400"/>
            <a:ext cx="152400" cy="152400"/>
            <a:chOff x="1608" y="1704"/>
            <a:chExt cx="96" cy="96"/>
          </a:xfrm>
        </p:grpSpPr>
        <p:sp>
          <p:nvSpPr>
            <p:cNvPr id="199980" name="Rectangle 3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81" name="Group 301"/>
            <p:cNvGrpSpPr>
              <a:grpSpLocks/>
            </p:cNvGrpSpPr>
            <p:nvPr/>
          </p:nvGrpSpPr>
          <p:grpSpPr bwMode="auto">
            <a:xfrm>
              <a:off x="1632" y="1728"/>
              <a:ext cx="48" cy="48"/>
              <a:chOff x="1584" y="1776"/>
              <a:chExt cx="144" cy="144"/>
            </a:xfrm>
          </p:grpSpPr>
          <p:sp>
            <p:nvSpPr>
              <p:cNvPr id="199982" name="Oval 3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3" name="Oval 3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4" name="Oval 3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5" name="Oval 3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86" name="AutoShape 306"/>
              <p:cNvCxnSpPr>
                <a:cxnSpLocks noChangeShapeType="1"/>
                <a:stCxn id="199982" idx="6"/>
                <a:endCxn id="19998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87" name="AutoShape 307"/>
              <p:cNvCxnSpPr>
                <a:cxnSpLocks noChangeShapeType="1"/>
                <a:stCxn id="199982" idx="5"/>
                <a:endCxn id="19998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88" name="AutoShape 308"/>
              <p:cNvCxnSpPr>
                <a:cxnSpLocks noChangeShapeType="1"/>
                <a:stCxn id="199984" idx="6"/>
                <a:endCxn id="19998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89" name="Group 309"/>
          <p:cNvGrpSpPr>
            <a:grpSpLocks/>
          </p:cNvGrpSpPr>
          <p:nvPr/>
        </p:nvGrpSpPr>
        <p:grpSpPr bwMode="auto">
          <a:xfrm>
            <a:off x="2971800" y="4724400"/>
            <a:ext cx="152400" cy="152400"/>
            <a:chOff x="1608" y="1704"/>
            <a:chExt cx="96" cy="96"/>
          </a:xfrm>
        </p:grpSpPr>
        <p:sp>
          <p:nvSpPr>
            <p:cNvPr id="199990" name="Rectangle 3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91" name="Group 311"/>
            <p:cNvGrpSpPr>
              <a:grpSpLocks/>
            </p:cNvGrpSpPr>
            <p:nvPr/>
          </p:nvGrpSpPr>
          <p:grpSpPr bwMode="auto">
            <a:xfrm>
              <a:off x="1632" y="1728"/>
              <a:ext cx="48" cy="48"/>
              <a:chOff x="1584" y="1776"/>
              <a:chExt cx="144" cy="144"/>
            </a:xfrm>
          </p:grpSpPr>
          <p:sp>
            <p:nvSpPr>
              <p:cNvPr id="199992" name="Oval 3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3" name="Oval 3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4" name="Oval 3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5" name="Oval 3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96" name="AutoShape 316"/>
              <p:cNvCxnSpPr>
                <a:cxnSpLocks noChangeShapeType="1"/>
                <a:stCxn id="199992" idx="6"/>
                <a:endCxn id="19999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97" name="AutoShape 317"/>
              <p:cNvCxnSpPr>
                <a:cxnSpLocks noChangeShapeType="1"/>
                <a:stCxn id="199992" idx="5"/>
                <a:endCxn id="19999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98" name="AutoShape 318"/>
              <p:cNvCxnSpPr>
                <a:cxnSpLocks noChangeShapeType="1"/>
                <a:stCxn id="199994" idx="6"/>
                <a:endCxn id="19999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99" name="Group 319"/>
          <p:cNvGrpSpPr>
            <a:grpSpLocks/>
          </p:cNvGrpSpPr>
          <p:nvPr/>
        </p:nvGrpSpPr>
        <p:grpSpPr bwMode="auto">
          <a:xfrm>
            <a:off x="3124200" y="4724400"/>
            <a:ext cx="152400" cy="152400"/>
            <a:chOff x="1608" y="1704"/>
            <a:chExt cx="96" cy="96"/>
          </a:xfrm>
        </p:grpSpPr>
        <p:sp>
          <p:nvSpPr>
            <p:cNvPr id="200000" name="Rectangle 3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01" name="Group 321"/>
            <p:cNvGrpSpPr>
              <a:grpSpLocks/>
            </p:cNvGrpSpPr>
            <p:nvPr/>
          </p:nvGrpSpPr>
          <p:grpSpPr bwMode="auto">
            <a:xfrm>
              <a:off x="1632" y="1728"/>
              <a:ext cx="48" cy="48"/>
              <a:chOff x="1584" y="1776"/>
              <a:chExt cx="144" cy="144"/>
            </a:xfrm>
          </p:grpSpPr>
          <p:sp>
            <p:nvSpPr>
              <p:cNvPr id="200002" name="Oval 3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3" name="Oval 3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4" name="Oval 3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5" name="Oval 3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06" name="AutoShape 326"/>
              <p:cNvCxnSpPr>
                <a:cxnSpLocks noChangeShapeType="1"/>
                <a:stCxn id="200002" idx="6"/>
                <a:endCxn id="20000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07" name="AutoShape 327"/>
              <p:cNvCxnSpPr>
                <a:cxnSpLocks noChangeShapeType="1"/>
                <a:stCxn id="200002" idx="5"/>
                <a:endCxn id="20000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08" name="AutoShape 328"/>
              <p:cNvCxnSpPr>
                <a:cxnSpLocks noChangeShapeType="1"/>
                <a:stCxn id="200004" idx="6"/>
                <a:endCxn id="20000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09" name="Group 329"/>
          <p:cNvGrpSpPr>
            <a:grpSpLocks/>
          </p:cNvGrpSpPr>
          <p:nvPr/>
        </p:nvGrpSpPr>
        <p:grpSpPr bwMode="auto">
          <a:xfrm>
            <a:off x="3276600" y="4724400"/>
            <a:ext cx="152400" cy="152400"/>
            <a:chOff x="1608" y="1704"/>
            <a:chExt cx="96" cy="96"/>
          </a:xfrm>
        </p:grpSpPr>
        <p:sp>
          <p:nvSpPr>
            <p:cNvPr id="200010" name="Rectangle 3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11" name="Group 331"/>
            <p:cNvGrpSpPr>
              <a:grpSpLocks/>
            </p:cNvGrpSpPr>
            <p:nvPr/>
          </p:nvGrpSpPr>
          <p:grpSpPr bwMode="auto">
            <a:xfrm>
              <a:off x="1632" y="1728"/>
              <a:ext cx="48" cy="48"/>
              <a:chOff x="1584" y="1776"/>
              <a:chExt cx="144" cy="144"/>
            </a:xfrm>
          </p:grpSpPr>
          <p:sp>
            <p:nvSpPr>
              <p:cNvPr id="200012" name="Oval 3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3" name="Oval 3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4" name="Oval 3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5" name="Oval 3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16" name="AutoShape 336"/>
              <p:cNvCxnSpPr>
                <a:cxnSpLocks noChangeShapeType="1"/>
                <a:stCxn id="200012" idx="6"/>
                <a:endCxn id="20001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17" name="AutoShape 337"/>
              <p:cNvCxnSpPr>
                <a:cxnSpLocks noChangeShapeType="1"/>
                <a:stCxn id="200012" idx="5"/>
                <a:endCxn id="20001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18" name="AutoShape 338"/>
              <p:cNvCxnSpPr>
                <a:cxnSpLocks noChangeShapeType="1"/>
                <a:stCxn id="200014" idx="6"/>
                <a:endCxn id="200015"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00019" name="Rectangle 339"/>
          <p:cNvSpPr>
            <a:spLocks noChangeArrowheads="1"/>
          </p:cNvSpPr>
          <p:nvPr/>
        </p:nvSpPr>
        <p:spPr bwMode="auto">
          <a:xfrm>
            <a:off x="1295400" y="3048000"/>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200021" name="AutoShape 341"/>
          <p:cNvCxnSpPr>
            <a:cxnSpLocks noChangeShapeType="1"/>
            <a:stCxn id="199771" idx="3"/>
            <a:endCxn id="199898" idx="3"/>
          </p:cNvCxnSpPr>
          <p:nvPr/>
        </p:nvCxnSpPr>
        <p:spPr bwMode="auto">
          <a:xfrm flipH="1">
            <a:off x="2971800" y="2628900"/>
            <a:ext cx="381000" cy="1562100"/>
          </a:xfrm>
          <a:prstGeom prst="curvedConnector3">
            <a:avLst>
              <a:gd name="adj1" fmla="val -60000"/>
            </a:avLst>
          </a:prstGeom>
          <a:noFill/>
          <a:ln w="19050">
            <a:solidFill>
              <a:schemeClr val="tx1"/>
            </a:solidFill>
            <a:round/>
            <a:headEnd/>
            <a:tailEnd type="triangle" w="lg" len="med"/>
          </a:ln>
          <a:effectLst/>
        </p:spPr>
      </p:cxnSp>
      <p:sp>
        <p:nvSpPr>
          <p:cNvPr id="200022" name="Line 342"/>
          <p:cNvSpPr>
            <a:spLocks noChangeShapeType="1"/>
          </p:cNvSpPr>
          <p:nvPr/>
        </p:nvSpPr>
        <p:spPr bwMode="auto">
          <a:xfrm>
            <a:off x="2819400" y="38100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23" name="Line 343"/>
          <p:cNvSpPr>
            <a:spLocks noChangeShapeType="1"/>
          </p:cNvSpPr>
          <p:nvPr/>
        </p:nvSpPr>
        <p:spPr bwMode="auto">
          <a:xfrm>
            <a:off x="2819400" y="42672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200024" name="AutoShape 344"/>
          <p:cNvCxnSpPr>
            <a:cxnSpLocks noChangeShapeType="1"/>
            <a:stCxn id="200019" idx="2"/>
            <a:endCxn id="199685" idx="1"/>
          </p:cNvCxnSpPr>
          <p:nvPr/>
        </p:nvCxnSpPr>
        <p:spPr bwMode="auto">
          <a:xfrm rot="16200000" flipH="1">
            <a:off x="2038350" y="3067050"/>
            <a:ext cx="571500" cy="990600"/>
          </a:xfrm>
          <a:prstGeom prst="bentConnector2">
            <a:avLst/>
          </a:prstGeom>
          <a:noFill/>
          <a:ln w="9525">
            <a:solidFill>
              <a:schemeClr val="tx1"/>
            </a:solidFill>
            <a:miter lim="800000"/>
            <a:headEnd/>
            <a:tailEnd type="triangle" w="med" len="med"/>
          </a:ln>
          <a:effectLst/>
        </p:spPr>
      </p:cxnSp>
      <p:sp>
        <p:nvSpPr>
          <p:cNvPr id="200027" name="Line 347"/>
          <p:cNvSpPr>
            <a:spLocks noChangeShapeType="1"/>
          </p:cNvSpPr>
          <p:nvPr/>
        </p:nvSpPr>
        <p:spPr bwMode="auto">
          <a:xfrm flipV="1">
            <a:off x="2209800" y="38100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28" name="Text Box 348"/>
          <p:cNvSpPr txBox="1">
            <a:spLocks noChangeArrowheads="1"/>
          </p:cNvSpPr>
          <p:nvPr/>
        </p:nvSpPr>
        <p:spPr bwMode="auto">
          <a:xfrm>
            <a:off x="2127250" y="35067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a:t>
            </a:r>
          </a:p>
        </p:txBody>
      </p:sp>
      <p:sp>
        <p:nvSpPr>
          <p:cNvPr id="200029" name="Line 349"/>
          <p:cNvSpPr>
            <a:spLocks noChangeShapeType="1"/>
          </p:cNvSpPr>
          <p:nvPr/>
        </p:nvSpPr>
        <p:spPr bwMode="auto">
          <a:xfrm flipV="1">
            <a:off x="3505200" y="3048000"/>
            <a:ext cx="76200" cy="76200"/>
          </a:xfrm>
          <a:prstGeom prst="line">
            <a:avLst/>
          </a:prstGeom>
          <a:noFill/>
          <a:ln w="19050">
            <a:solidFill>
              <a:schemeClr val="tx1"/>
            </a:solidFill>
            <a:round/>
            <a:headEnd/>
            <a:tailEnd type="none" w="lg"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30" name="Text Box 350"/>
          <p:cNvSpPr txBox="1">
            <a:spLocks noChangeArrowheads="1"/>
          </p:cNvSpPr>
          <p:nvPr/>
        </p:nvSpPr>
        <p:spPr bwMode="auto">
          <a:xfrm>
            <a:off x="3505200" y="28209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a:t>
            </a:r>
          </a:p>
        </p:txBody>
      </p:sp>
      <p:sp>
        <p:nvSpPr>
          <p:cNvPr id="200031" name="Text Box 351"/>
          <p:cNvSpPr txBox="1">
            <a:spLocks noChangeArrowheads="1"/>
          </p:cNvSpPr>
          <p:nvPr/>
        </p:nvSpPr>
        <p:spPr bwMode="auto">
          <a:xfrm>
            <a:off x="1836066" y="1982788"/>
            <a:ext cx="2528449" cy="58477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Single global</a:t>
            </a:r>
          </a:p>
          <a:p>
            <a:pPr algn="ctr" fontAlgn="base">
              <a:spcBef>
                <a:spcPct val="0"/>
              </a:spcBef>
              <a:spcAft>
                <a:spcPct val="0"/>
              </a:spcAft>
            </a:pPr>
            <a:r>
              <a:rPr lang="en-US" sz="1600" i="1" u="sng" dirty="0">
                <a:solidFill>
                  <a:srgbClr val="000000"/>
                </a:solidFill>
                <a:latin typeface="Gill Sans MT" pitchFamily="34" charset="0"/>
              </a:rPr>
              <a:t>Branch History Register (BHR)</a:t>
            </a:r>
          </a:p>
        </p:txBody>
      </p:sp>
      <p:grpSp>
        <p:nvGrpSpPr>
          <p:cNvPr id="200528" name="Group 848"/>
          <p:cNvGrpSpPr>
            <a:grpSpLocks/>
          </p:cNvGrpSpPr>
          <p:nvPr/>
        </p:nvGrpSpPr>
        <p:grpSpPr bwMode="auto">
          <a:xfrm>
            <a:off x="4724400" y="2667000"/>
            <a:ext cx="3048000" cy="2209800"/>
            <a:chOff x="2976" y="1680"/>
            <a:chExt cx="1920" cy="1392"/>
          </a:xfrm>
        </p:grpSpPr>
        <p:sp>
          <p:nvSpPr>
            <p:cNvPr id="200524" name="Rectangle 844"/>
            <p:cNvSpPr>
              <a:spLocks noChangeArrowheads="1"/>
            </p:cNvSpPr>
            <p:nvPr/>
          </p:nvSpPr>
          <p:spPr bwMode="auto">
            <a:xfrm>
              <a:off x="4512" y="1680"/>
              <a:ext cx="384" cy="1392"/>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32" name="Group 352"/>
            <p:cNvGrpSpPr>
              <a:grpSpLocks/>
            </p:cNvGrpSpPr>
            <p:nvPr/>
          </p:nvGrpSpPr>
          <p:grpSpPr bwMode="auto">
            <a:xfrm>
              <a:off x="4512" y="2880"/>
              <a:ext cx="96" cy="96"/>
              <a:chOff x="1608" y="1704"/>
              <a:chExt cx="96" cy="96"/>
            </a:xfrm>
          </p:grpSpPr>
          <p:sp>
            <p:nvSpPr>
              <p:cNvPr id="200033" name="Rectangle 3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34" name="Group 354"/>
              <p:cNvGrpSpPr>
                <a:grpSpLocks/>
              </p:cNvGrpSpPr>
              <p:nvPr/>
            </p:nvGrpSpPr>
            <p:grpSpPr bwMode="auto">
              <a:xfrm>
                <a:off x="1632" y="1728"/>
                <a:ext cx="48" cy="48"/>
                <a:chOff x="1584" y="1776"/>
                <a:chExt cx="144" cy="144"/>
              </a:xfrm>
            </p:grpSpPr>
            <p:sp>
              <p:nvSpPr>
                <p:cNvPr id="200035" name="Oval 3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6" name="Oval 3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7" name="Oval 3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8" name="Oval 3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39" name="AutoShape 359"/>
                <p:cNvCxnSpPr>
                  <a:cxnSpLocks noChangeShapeType="1"/>
                  <a:stCxn id="200035" idx="6"/>
                  <a:endCxn id="2000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40" name="AutoShape 360"/>
                <p:cNvCxnSpPr>
                  <a:cxnSpLocks noChangeShapeType="1"/>
                  <a:stCxn id="200035" idx="5"/>
                  <a:endCxn id="2000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41" name="AutoShape 361"/>
                <p:cNvCxnSpPr>
                  <a:cxnSpLocks noChangeShapeType="1"/>
                  <a:stCxn id="200037" idx="6"/>
                  <a:endCxn id="2000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42" name="Group 362"/>
            <p:cNvGrpSpPr>
              <a:grpSpLocks/>
            </p:cNvGrpSpPr>
            <p:nvPr/>
          </p:nvGrpSpPr>
          <p:grpSpPr bwMode="auto">
            <a:xfrm>
              <a:off x="4608" y="2880"/>
              <a:ext cx="96" cy="96"/>
              <a:chOff x="1608" y="1704"/>
              <a:chExt cx="96" cy="96"/>
            </a:xfrm>
          </p:grpSpPr>
          <p:sp>
            <p:nvSpPr>
              <p:cNvPr id="200043" name="Rectangle 3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44" name="Group 364"/>
              <p:cNvGrpSpPr>
                <a:grpSpLocks/>
              </p:cNvGrpSpPr>
              <p:nvPr/>
            </p:nvGrpSpPr>
            <p:grpSpPr bwMode="auto">
              <a:xfrm>
                <a:off x="1632" y="1728"/>
                <a:ext cx="48" cy="48"/>
                <a:chOff x="1584" y="1776"/>
                <a:chExt cx="144" cy="144"/>
              </a:xfrm>
            </p:grpSpPr>
            <p:sp>
              <p:nvSpPr>
                <p:cNvPr id="200045" name="Oval 3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6" name="Oval 3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7" name="Oval 3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8" name="Oval 3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49" name="AutoShape 369"/>
                <p:cNvCxnSpPr>
                  <a:cxnSpLocks noChangeShapeType="1"/>
                  <a:stCxn id="200045" idx="6"/>
                  <a:endCxn id="2000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50" name="AutoShape 370"/>
                <p:cNvCxnSpPr>
                  <a:cxnSpLocks noChangeShapeType="1"/>
                  <a:stCxn id="200045" idx="5"/>
                  <a:endCxn id="2000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51" name="AutoShape 371"/>
                <p:cNvCxnSpPr>
                  <a:cxnSpLocks noChangeShapeType="1"/>
                  <a:stCxn id="200047" idx="6"/>
                  <a:endCxn id="2000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52" name="Group 372"/>
            <p:cNvGrpSpPr>
              <a:grpSpLocks/>
            </p:cNvGrpSpPr>
            <p:nvPr/>
          </p:nvGrpSpPr>
          <p:grpSpPr bwMode="auto">
            <a:xfrm>
              <a:off x="4704" y="2880"/>
              <a:ext cx="96" cy="96"/>
              <a:chOff x="1608" y="1704"/>
              <a:chExt cx="96" cy="96"/>
            </a:xfrm>
          </p:grpSpPr>
          <p:sp>
            <p:nvSpPr>
              <p:cNvPr id="200053" name="Rectangle 3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54" name="Group 374"/>
              <p:cNvGrpSpPr>
                <a:grpSpLocks/>
              </p:cNvGrpSpPr>
              <p:nvPr/>
            </p:nvGrpSpPr>
            <p:grpSpPr bwMode="auto">
              <a:xfrm>
                <a:off x="1632" y="1728"/>
                <a:ext cx="48" cy="48"/>
                <a:chOff x="1584" y="1776"/>
                <a:chExt cx="144" cy="144"/>
              </a:xfrm>
            </p:grpSpPr>
            <p:sp>
              <p:nvSpPr>
                <p:cNvPr id="200055" name="Oval 3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6" name="Oval 3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7" name="Oval 3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8" name="Oval 3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59" name="AutoShape 379"/>
                <p:cNvCxnSpPr>
                  <a:cxnSpLocks noChangeShapeType="1"/>
                  <a:stCxn id="200055" idx="6"/>
                  <a:endCxn id="2000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60" name="AutoShape 380"/>
                <p:cNvCxnSpPr>
                  <a:cxnSpLocks noChangeShapeType="1"/>
                  <a:stCxn id="200055" idx="5"/>
                  <a:endCxn id="2000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61" name="AutoShape 381"/>
                <p:cNvCxnSpPr>
                  <a:cxnSpLocks noChangeShapeType="1"/>
                  <a:stCxn id="200057" idx="6"/>
                  <a:endCxn id="2000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62" name="Group 382"/>
            <p:cNvGrpSpPr>
              <a:grpSpLocks/>
            </p:cNvGrpSpPr>
            <p:nvPr/>
          </p:nvGrpSpPr>
          <p:grpSpPr bwMode="auto">
            <a:xfrm>
              <a:off x="4800" y="2880"/>
              <a:ext cx="96" cy="96"/>
              <a:chOff x="1608" y="1704"/>
              <a:chExt cx="96" cy="96"/>
            </a:xfrm>
          </p:grpSpPr>
          <p:sp>
            <p:nvSpPr>
              <p:cNvPr id="200063" name="Rectangle 3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64" name="Group 384"/>
              <p:cNvGrpSpPr>
                <a:grpSpLocks/>
              </p:cNvGrpSpPr>
              <p:nvPr/>
            </p:nvGrpSpPr>
            <p:grpSpPr bwMode="auto">
              <a:xfrm>
                <a:off x="1632" y="1728"/>
                <a:ext cx="48" cy="48"/>
                <a:chOff x="1584" y="1776"/>
                <a:chExt cx="144" cy="144"/>
              </a:xfrm>
            </p:grpSpPr>
            <p:sp>
              <p:nvSpPr>
                <p:cNvPr id="200065" name="Oval 3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6" name="Oval 3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7" name="Oval 3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8" name="Oval 3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69" name="AutoShape 389"/>
                <p:cNvCxnSpPr>
                  <a:cxnSpLocks noChangeShapeType="1"/>
                  <a:stCxn id="200065" idx="6"/>
                  <a:endCxn id="2000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70" name="AutoShape 390"/>
                <p:cNvCxnSpPr>
                  <a:cxnSpLocks noChangeShapeType="1"/>
                  <a:stCxn id="200065" idx="5"/>
                  <a:endCxn id="2000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71" name="AutoShape 391"/>
                <p:cNvCxnSpPr>
                  <a:cxnSpLocks noChangeShapeType="1"/>
                  <a:stCxn id="200067" idx="6"/>
                  <a:endCxn id="2000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72" name="Group 392"/>
            <p:cNvGrpSpPr>
              <a:grpSpLocks/>
            </p:cNvGrpSpPr>
            <p:nvPr/>
          </p:nvGrpSpPr>
          <p:grpSpPr bwMode="auto">
            <a:xfrm>
              <a:off x="4512" y="2976"/>
              <a:ext cx="96" cy="96"/>
              <a:chOff x="1608" y="1704"/>
              <a:chExt cx="96" cy="96"/>
            </a:xfrm>
          </p:grpSpPr>
          <p:sp>
            <p:nvSpPr>
              <p:cNvPr id="200073" name="Rectangle 3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74" name="Group 394"/>
              <p:cNvGrpSpPr>
                <a:grpSpLocks/>
              </p:cNvGrpSpPr>
              <p:nvPr/>
            </p:nvGrpSpPr>
            <p:grpSpPr bwMode="auto">
              <a:xfrm>
                <a:off x="1632" y="1728"/>
                <a:ext cx="48" cy="48"/>
                <a:chOff x="1584" y="1776"/>
                <a:chExt cx="144" cy="144"/>
              </a:xfrm>
            </p:grpSpPr>
            <p:sp>
              <p:nvSpPr>
                <p:cNvPr id="200075" name="Oval 3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6" name="Oval 3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7" name="Oval 3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8" name="Oval 3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79" name="AutoShape 399"/>
                <p:cNvCxnSpPr>
                  <a:cxnSpLocks noChangeShapeType="1"/>
                  <a:stCxn id="200075" idx="6"/>
                  <a:endCxn id="2000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80" name="AutoShape 400"/>
                <p:cNvCxnSpPr>
                  <a:cxnSpLocks noChangeShapeType="1"/>
                  <a:stCxn id="200075" idx="5"/>
                  <a:endCxn id="2000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81" name="AutoShape 401"/>
                <p:cNvCxnSpPr>
                  <a:cxnSpLocks noChangeShapeType="1"/>
                  <a:stCxn id="200077" idx="6"/>
                  <a:endCxn id="2000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82" name="Group 402"/>
            <p:cNvGrpSpPr>
              <a:grpSpLocks/>
            </p:cNvGrpSpPr>
            <p:nvPr/>
          </p:nvGrpSpPr>
          <p:grpSpPr bwMode="auto">
            <a:xfrm>
              <a:off x="4608" y="2976"/>
              <a:ext cx="96" cy="96"/>
              <a:chOff x="1608" y="1704"/>
              <a:chExt cx="96" cy="96"/>
            </a:xfrm>
          </p:grpSpPr>
          <p:sp>
            <p:nvSpPr>
              <p:cNvPr id="200083" name="Rectangle 4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84" name="Group 404"/>
              <p:cNvGrpSpPr>
                <a:grpSpLocks/>
              </p:cNvGrpSpPr>
              <p:nvPr/>
            </p:nvGrpSpPr>
            <p:grpSpPr bwMode="auto">
              <a:xfrm>
                <a:off x="1632" y="1728"/>
                <a:ext cx="48" cy="48"/>
                <a:chOff x="1584" y="1776"/>
                <a:chExt cx="144" cy="144"/>
              </a:xfrm>
            </p:grpSpPr>
            <p:sp>
              <p:nvSpPr>
                <p:cNvPr id="200085" name="Oval 4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6" name="Oval 4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7" name="Oval 4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8" name="Oval 4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89" name="AutoShape 409"/>
                <p:cNvCxnSpPr>
                  <a:cxnSpLocks noChangeShapeType="1"/>
                  <a:stCxn id="200085" idx="6"/>
                  <a:endCxn id="2000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90" name="AutoShape 410"/>
                <p:cNvCxnSpPr>
                  <a:cxnSpLocks noChangeShapeType="1"/>
                  <a:stCxn id="200085" idx="5"/>
                  <a:endCxn id="2000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91" name="AutoShape 411"/>
                <p:cNvCxnSpPr>
                  <a:cxnSpLocks noChangeShapeType="1"/>
                  <a:stCxn id="200087" idx="6"/>
                  <a:endCxn id="2000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92" name="Group 412"/>
            <p:cNvGrpSpPr>
              <a:grpSpLocks/>
            </p:cNvGrpSpPr>
            <p:nvPr/>
          </p:nvGrpSpPr>
          <p:grpSpPr bwMode="auto">
            <a:xfrm>
              <a:off x="4704" y="2976"/>
              <a:ext cx="96" cy="96"/>
              <a:chOff x="1608" y="1704"/>
              <a:chExt cx="96" cy="96"/>
            </a:xfrm>
          </p:grpSpPr>
          <p:sp>
            <p:nvSpPr>
              <p:cNvPr id="200093" name="Rectangle 4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94" name="Group 414"/>
              <p:cNvGrpSpPr>
                <a:grpSpLocks/>
              </p:cNvGrpSpPr>
              <p:nvPr/>
            </p:nvGrpSpPr>
            <p:grpSpPr bwMode="auto">
              <a:xfrm>
                <a:off x="1632" y="1728"/>
                <a:ext cx="48" cy="48"/>
                <a:chOff x="1584" y="1776"/>
                <a:chExt cx="144" cy="144"/>
              </a:xfrm>
            </p:grpSpPr>
            <p:sp>
              <p:nvSpPr>
                <p:cNvPr id="200095" name="Oval 4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6" name="Oval 4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7" name="Oval 4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8" name="Oval 4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99" name="AutoShape 419"/>
                <p:cNvCxnSpPr>
                  <a:cxnSpLocks noChangeShapeType="1"/>
                  <a:stCxn id="200095" idx="6"/>
                  <a:endCxn id="2000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00" name="AutoShape 420"/>
                <p:cNvCxnSpPr>
                  <a:cxnSpLocks noChangeShapeType="1"/>
                  <a:stCxn id="200095" idx="5"/>
                  <a:endCxn id="2000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01" name="AutoShape 421"/>
                <p:cNvCxnSpPr>
                  <a:cxnSpLocks noChangeShapeType="1"/>
                  <a:stCxn id="200097" idx="6"/>
                  <a:endCxn id="2000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02" name="Group 422"/>
            <p:cNvGrpSpPr>
              <a:grpSpLocks/>
            </p:cNvGrpSpPr>
            <p:nvPr/>
          </p:nvGrpSpPr>
          <p:grpSpPr bwMode="auto">
            <a:xfrm>
              <a:off x="4800" y="2976"/>
              <a:ext cx="96" cy="96"/>
              <a:chOff x="1608" y="1704"/>
              <a:chExt cx="96" cy="96"/>
            </a:xfrm>
          </p:grpSpPr>
          <p:sp>
            <p:nvSpPr>
              <p:cNvPr id="200103" name="Rectangle 4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04" name="Group 424"/>
              <p:cNvGrpSpPr>
                <a:grpSpLocks/>
              </p:cNvGrpSpPr>
              <p:nvPr/>
            </p:nvGrpSpPr>
            <p:grpSpPr bwMode="auto">
              <a:xfrm>
                <a:off x="1632" y="1728"/>
                <a:ext cx="48" cy="48"/>
                <a:chOff x="1584" y="1776"/>
                <a:chExt cx="144" cy="144"/>
              </a:xfrm>
            </p:grpSpPr>
            <p:sp>
              <p:nvSpPr>
                <p:cNvPr id="200105" name="Oval 4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6" name="Oval 4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7" name="Oval 4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8" name="Oval 4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09" name="AutoShape 429"/>
                <p:cNvCxnSpPr>
                  <a:cxnSpLocks noChangeShapeType="1"/>
                  <a:stCxn id="200105" idx="6"/>
                  <a:endCxn id="2001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10" name="AutoShape 430"/>
                <p:cNvCxnSpPr>
                  <a:cxnSpLocks noChangeShapeType="1"/>
                  <a:stCxn id="200105" idx="5"/>
                  <a:endCxn id="2001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11" name="AutoShape 431"/>
                <p:cNvCxnSpPr>
                  <a:cxnSpLocks noChangeShapeType="1"/>
                  <a:stCxn id="200107" idx="6"/>
                  <a:endCxn id="2001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12" name="Group 432"/>
            <p:cNvGrpSpPr>
              <a:grpSpLocks/>
            </p:cNvGrpSpPr>
            <p:nvPr/>
          </p:nvGrpSpPr>
          <p:grpSpPr bwMode="auto">
            <a:xfrm>
              <a:off x="4512" y="2688"/>
              <a:ext cx="96" cy="96"/>
              <a:chOff x="1608" y="1704"/>
              <a:chExt cx="96" cy="96"/>
            </a:xfrm>
          </p:grpSpPr>
          <p:sp>
            <p:nvSpPr>
              <p:cNvPr id="200113" name="Rectangle 4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14" name="Group 434"/>
              <p:cNvGrpSpPr>
                <a:grpSpLocks/>
              </p:cNvGrpSpPr>
              <p:nvPr/>
            </p:nvGrpSpPr>
            <p:grpSpPr bwMode="auto">
              <a:xfrm>
                <a:off x="1632" y="1728"/>
                <a:ext cx="48" cy="48"/>
                <a:chOff x="1584" y="1776"/>
                <a:chExt cx="144" cy="144"/>
              </a:xfrm>
            </p:grpSpPr>
            <p:sp>
              <p:nvSpPr>
                <p:cNvPr id="200115" name="Oval 4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6" name="Oval 4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7" name="Oval 4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8" name="Oval 4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19" name="AutoShape 439"/>
                <p:cNvCxnSpPr>
                  <a:cxnSpLocks noChangeShapeType="1"/>
                  <a:stCxn id="200115" idx="6"/>
                  <a:endCxn id="2001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20" name="AutoShape 440"/>
                <p:cNvCxnSpPr>
                  <a:cxnSpLocks noChangeShapeType="1"/>
                  <a:stCxn id="200115" idx="5"/>
                  <a:endCxn id="2001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21" name="AutoShape 441"/>
                <p:cNvCxnSpPr>
                  <a:cxnSpLocks noChangeShapeType="1"/>
                  <a:stCxn id="200117" idx="6"/>
                  <a:endCxn id="2001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22" name="Group 442"/>
            <p:cNvGrpSpPr>
              <a:grpSpLocks/>
            </p:cNvGrpSpPr>
            <p:nvPr/>
          </p:nvGrpSpPr>
          <p:grpSpPr bwMode="auto">
            <a:xfrm>
              <a:off x="4608" y="2688"/>
              <a:ext cx="96" cy="96"/>
              <a:chOff x="1608" y="1704"/>
              <a:chExt cx="96" cy="96"/>
            </a:xfrm>
          </p:grpSpPr>
          <p:sp>
            <p:nvSpPr>
              <p:cNvPr id="200123" name="Rectangle 4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24" name="Group 444"/>
              <p:cNvGrpSpPr>
                <a:grpSpLocks/>
              </p:cNvGrpSpPr>
              <p:nvPr/>
            </p:nvGrpSpPr>
            <p:grpSpPr bwMode="auto">
              <a:xfrm>
                <a:off x="1632" y="1728"/>
                <a:ext cx="48" cy="48"/>
                <a:chOff x="1584" y="1776"/>
                <a:chExt cx="144" cy="144"/>
              </a:xfrm>
            </p:grpSpPr>
            <p:sp>
              <p:nvSpPr>
                <p:cNvPr id="200125" name="Oval 4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6" name="Oval 4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7" name="Oval 4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8" name="Oval 4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29" name="AutoShape 449"/>
                <p:cNvCxnSpPr>
                  <a:cxnSpLocks noChangeShapeType="1"/>
                  <a:stCxn id="200125" idx="6"/>
                  <a:endCxn id="2001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30" name="AutoShape 450"/>
                <p:cNvCxnSpPr>
                  <a:cxnSpLocks noChangeShapeType="1"/>
                  <a:stCxn id="200125" idx="5"/>
                  <a:endCxn id="2001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31" name="AutoShape 451"/>
                <p:cNvCxnSpPr>
                  <a:cxnSpLocks noChangeShapeType="1"/>
                  <a:stCxn id="200127" idx="6"/>
                  <a:endCxn id="2001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32" name="Group 452"/>
            <p:cNvGrpSpPr>
              <a:grpSpLocks/>
            </p:cNvGrpSpPr>
            <p:nvPr/>
          </p:nvGrpSpPr>
          <p:grpSpPr bwMode="auto">
            <a:xfrm>
              <a:off x="4704" y="2688"/>
              <a:ext cx="96" cy="96"/>
              <a:chOff x="1608" y="1704"/>
              <a:chExt cx="96" cy="96"/>
            </a:xfrm>
          </p:grpSpPr>
          <p:sp>
            <p:nvSpPr>
              <p:cNvPr id="200133" name="Rectangle 4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34" name="Group 454"/>
              <p:cNvGrpSpPr>
                <a:grpSpLocks/>
              </p:cNvGrpSpPr>
              <p:nvPr/>
            </p:nvGrpSpPr>
            <p:grpSpPr bwMode="auto">
              <a:xfrm>
                <a:off x="1632" y="1728"/>
                <a:ext cx="48" cy="48"/>
                <a:chOff x="1584" y="1776"/>
                <a:chExt cx="144" cy="144"/>
              </a:xfrm>
            </p:grpSpPr>
            <p:sp>
              <p:nvSpPr>
                <p:cNvPr id="200135" name="Oval 4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6" name="Oval 4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7" name="Oval 4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8" name="Oval 4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39" name="AutoShape 459"/>
                <p:cNvCxnSpPr>
                  <a:cxnSpLocks noChangeShapeType="1"/>
                  <a:stCxn id="200135" idx="6"/>
                  <a:endCxn id="2001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40" name="AutoShape 460"/>
                <p:cNvCxnSpPr>
                  <a:cxnSpLocks noChangeShapeType="1"/>
                  <a:stCxn id="200135" idx="5"/>
                  <a:endCxn id="2001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41" name="AutoShape 461"/>
                <p:cNvCxnSpPr>
                  <a:cxnSpLocks noChangeShapeType="1"/>
                  <a:stCxn id="200137" idx="6"/>
                  <a:endCxn id="2001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42" name="Group 462"/>
            <p:cNvGrpSpPr>
              <a:grpSpLocks/>
            </p:cNvGrpSpPr>
            <p:nvPr/>
          </p:nvGrpSpPr>
          <p:grpSpPr bwMode="auto">
            <a:xfrm>
              <a:off x="4800" y="2688"/>
              <a:ext cx="96" cy="96"/>
              <a:chOff x="1608" y="1704"/>
              <a:chExt cx="96" cy="96"/>
            </a:xfrm>
          </p:grpSpPr>
          <p:sp>
            <p:nvSpPr>
              <p:cNvPr id="200143" name="Rectangle 4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44" name="Group 464"/>
              <p:cNvGrpSpPr>
                <a:grpSpLocks/>
              </p:cNvGrpSpPr>
              <p:nvPr/>
            </p:nvGrpSpPr>
            <p:grpSpPr bwMode="auto">
              <a:xfrm>
                <a:off x="1632" y="1728"/>
                <a:ext cx="48" cy="48"/>
                <a:chOff x="1584" y="1776"/>
                <a:chExt cx="144" cy="144"/>
              </a:xfrm>
            </p:grpSpPr>
            <p:sp>
              <p:nvSpPr>
                <p:cNvPr id="200145" name="Oval 4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6" name="Oval 4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7" name="Oval 4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8" name="Oval 4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49" name="AutoShape 469"/>
                <p:cNvCxnSpPr>
                  <a:cxnSpLocks noChangeShapeType="1"/>
                  <a:stCxn id="200145" idx="6"/>
                  <a:endCxn id="2001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50" name="AutoShape 470"/>
                <p:cNvCxnSpPr>
                  <a:cxnSpLocks noChangeShapeType="1"/>
                  <a:stCxn id="200145" idx="5"/>
                  <a:endCxn id="2001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51" name="AutoShape 471"/>
                <p:cNvCxnSpPr>
                  <a:cxnSpLocks noChangeShapeType="1"/>
                  <a:stCxn id="200147" idx="6"/>
                  <a:endCxn id="2001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52" name="Group 472"/>
            <p:cNvGrpSpPr>
              <a:grpSpLocks/>
            </p:cNvGrpSpPr>
            <p:nvPr/>
          </p:nvGrpSpPr>
          <p:grpSpPr bwMode="auto">
            <a:xfrm>
              <a:off x="4512" y="2784"/>
              <a:ext cx="96" cy="96"/>
              <a:chOff x="1608" y="1704"/>
              <a:chExt cx="96" cy="96"/>
            </a:xfrm>
          </p:grpSpPr>
          <p:sp>
            <p:nvSpPr>
              <p:cNvPr id="200153" name="Rectangle 4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54" name="Group 474"/>
              <p:cNvGrpSpPr>
                <a:grpSpLocks/>
              </p:cNvGrpSpPr>
              <p:nvPr/>
            </p:nvGrpSpPr>
            <p:grpSpPr bwMode="auto">
              <a:xfrm>
                <a:off x="1632" y="1728"/>
                <a:ext cx="48" cy="48"/>
                <a:chOff x="1584" y="1776"/>
                <a:chExt cx="144" cy="144"/>
              </a:xfrm>
            </p:grpSpPr>
            <p:sp>
              <p:nvSpPr>
                <p:cNvPr id="200155" name="Oval 4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6" name="Oval 4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7" name="Oval 4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8" name="Oval 4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59" name="AutoShape 479"/>
                <p:cNvCxnSpPr>
                  <a:cxnSpLocks noChangeShapeType="1"/>
                  <a:stCxn id="200155" idx="6"/>
                  <a:endCxn id="2001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60" name="AutoShape 480"/>
                <p:cNvCxnSpPr>
                  <a:cxnSpLocks noChangeShapeType="1"/>
                  <a:stCxn id="200155" idx="5"/>
                  <a:endCxn id="2001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61" name="AutoShape 481"/>
                <p:cNvCxnSpPr>
                  <a:cxnSpLocks noChangeShapeType="1"/>
                  <a:stCxn id="200157" idx="6"/>
                  <a:endCxn id="2001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62" name="Group 482"/>
            <p:cNvGrpSpPr>
              <a:grpSpLocks/>
            </p:cNvGrpSpPr>
            <p:nvPr/>
          </p:nvGrpSpPr>
          <p:grpSpPr bwMode="auto">
            <a:xfrm>
              <a:off x="4608" y="2784"/>
              <a:ext cx="96" cy="96"/>
              <a:chOff x="1608" y="1704"/>
              <a:chExt cx="96" cy="96"/>
            </a:xfrm>
          </p:grpSpPr>
          <p:sp>
            <p:nvSpPr>
              <p:cNvPr id="200163" name="Rectangle 4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64" name="Group 484"/>
              <p:cNvGrpSpPr>
                <a:grpSpLocks/>
              </p:cNvGrpSpPr>
              <p:nvPr/>
            </p:nvGrpSpPr>
            <p:grpSpPr bwMode="auto">
              <a:xfrm>
                <a:off x="1632" y="1728"/>
                <a:ext cx="48" cy="48"/>
                <a:chOff x="1584" y="1776"/>
                <a:chExt cx="144" cy="144"/>
              </a:xfrm>
            </p:grpSpPr>
            <p:sp>
              <p:nvSpPr>
                <p:cNvPr id="200165" name="Oval 4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6" name="Oval 4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7" name="Oval 4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8" name="Oval 4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69" name="AutoShape 489"/>
                <p:cNvCxnSpPr>
                  <a:cxnSpLocks noChangeShapeType="1"/>
                  <a:stCxn id="200165" idx="6"/>
                  <a:endCxn id="2001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70" name="AutoShape 490"/>
                <p:cNvCxnSpPr>
                  <a:cxnSpLocks noChangeShapeType="1"/>
                  <a:stCxn id="200165" idx="5"/>
                  <a:endCxn id="2001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71" name="AutoShape 491"/>
                <p:cNvCxnSpPr>
                  <a:cxnSpLocks noChangeShapeType="1"/>
                  <a:stCxn id="200167" idx="6"/>
                  <a:endCxn id="2001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72" name="Group 492"/>
            <p:cNvGrpSpPr>
              <a:grpSpLocks/>
            </p:cNvGrpSpPr>
            <p:nvPr/>
          </p:nvGrpSpPr>
          <p:grpSpPr bwMode="auto">
            <a:xfrm>
              <a:off x="4704" y="2784"/>
              <a:ext cx="96" cy="96"/>
              <a:chOff x="1608" y="1704"/>
              <a:chExt cx="96" cy="96"/>
            </a:xfrm>
          </p:grpSpPr>
          <p:sp>
            <p:nvSpPr>
              <p:cNvPr id="200173" name="Rectangle 4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74" name="Group 494"/>
              <p:cNvGrpSpPr>
                <a:grpSpLocks/>
              </p:cNvGrpSpPr>
              <p:nvPr/>
            </p:nvGrpSpPr>
            <p:grpSpPr bwMode="auto">
              <a:xfrm>
                <a:off x="1632" y="1728"/>
                <a:ext cx="48" cy="48"/>
                <a:chOff x="1584" y="1776"/>
                <a:chExt cx="144" cy="144"/>
              </a:xfrm>
            </p:grpSpPr>
            <p:sp>
              <p:nvSpPr>
                <p:cNvPr id="200175" name="Oval 4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6" name="Oval 4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7" name="Oval 4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8" name="Oval 4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79" name="AutoShape 499"/>
                <p:cNvCxnSpPr>
                  <a:cxnSpLocks noChangeShapeType="1"/>
                  <a:stCxn id="200175" idx="6"/>
                  <a:endCxn id="2001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80" name="AutoShape 500"/>
                <p:cNvCxnSpPr>
                  <a:cxnSpLocks noChangeShapeType="1"/>
                  <a:stCxn id="200175" idx="5"/>
                  <a:endCxn id="2001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81" name="AutoShape 501"/>
                <p:cNvCxnSpPr>
                  <a:cxnSpLocks noChangeShapeType="1"/>
                  <a:stCxn id="200177" idx="6"/>
                  <a:endCxn id="2001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82" name="Group 502"/>
            <p:cNvGrpSpPr>
              <a:grpSpLocks/>
            </p:cNvGrpSpPr>
            <p:nvPr/>
          </p:nvGrpSpPr>
          <p:grpSpPr bwMode="auto">
            <a:xfrm>
              <a:off x="4800" y="2784"/>
              <a:ext cx="96" cy="96"/>
              <a:chOff x="1608" y="1704"/>
              <a:chExt cx="96" cy="96"/>
            </a:xfrm>
          </p:grpSpPr>
          <p:sp>
            <p:nvSpPr>
              <p:cNvPr id="200183" name="Rectangle 5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84" name="Group 504"/>
              <p:cNvGrpSpPr>
                <a:grpSpLocks/>
              </p:cNvGrpSpPr>
              <p:nvPr/>
            </p:nvGrpSpPr>
            <p:grpSpPr bwMode="auto">
              <a:xfrm>
                <a:off x="1632" y="1728"/>
                <a:ext cx="48" cy="48"/>
                <a:chOff x="1584" y="1776"/>
                <a:chExt cx="144" cy="144"/>
              </a:xfrm>
            </p:grpSpPr>
            <p:sp>
              <p:nvSpPr>
                <p:cNvPr id="200185" name="Oval 5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6" name="Oval 5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7" name="Oval 5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8" name="Oval 5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89" name="AutoShape 509"/>
                <p:cNvCxnSpPr>
                  <a:cxnSpLocks noChangeShapeType="1"/>
                  <a:stCxn id="200185" idx="6"/>
                  <a:endCxn id="2001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90" name="AutoShape 510"/>
                <p:cNvCxnSpPr>
                  <a:cxnSpLocks noChangeShapeType="1"/>
                  <a:stCxn id="200185" idx="5"/>
                  <a:endCxn id="2001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91" name="AutoShape 511"/>
                <p:cNvCxnSpPr>
                  <a:cxnSpLocks noChangeShapeType="1"/>
                  <a:stCxn id="200187" idx="6"/>
                  <a:endCxn id="2001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92" name="Group 512"/>
            <p:cNvGrpSpPr>
              <a:grpSpLocks/>
            </p:cNvGrpSpPr>
            <p:nvPr/>
          </p:nvGrpSpPr>
          <p:grpSpPr bwMode="auto">
            <a:xfrm>
              <a:off x="4512" y="2256"/>
              <a:ext cx="96" cy="96"/>
              <a:chOff x="1608" y="1704"/>
              <a:chExt cx="96" cy="96"/>
            </a:xfrm>
          </p:grpSpPr>
          <p:sp>
            <p:nvSpPr>
              <p:cNvPr id="200193" name="Rectangle 5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94" name="Group 514"/>
              <p:cNvGrpSpPr>
                <a:grpSpLocks/>
              </p:cNvGrpSpPr>
              <p:nvPr/>
            </p:nvGrpSpPr>
            <p:grpSpPr bwMode="auto">
              <a:xfrm>
                <a:off x="1632" y="1728"/>
                <a:ext cx="48" cy="48"/>
                <a:chOff x="1584" y="1776"/>
                <a:chExt cx="144" cy="144"/>
              </a:xfrm>
            </p:grpSpPr>
            <p:sp>
              <p:nvSpPr>
                <p:cNvPr id="200195" name="Oval 5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6" name="Oval 5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7" name="Oval 5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8" name="Oval 5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99" name="AutoShape 519"/>
                <p:cNvCxnSpPr>
                  <a:cxnSpLocks noChangeShapeType="1"/>
                  <a:stCxn id="200195" idx="6"/>
                  <a:endCxn id="2001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00" name="AutoShape 520"/>
                <p:cNvCxnSpPr>
                  <a:cxnSpLocks noChangeShapeType="1"/>
                  <a:stCxn id="200195" idx="5"/>
                  <a:endCxn id="2001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01" name="AutoShape 521"/>
                <p:cNvCxnSpPr>
                  <a:cxnSpLocks noChangeShapeType="1"/>
                  <a:stCxn id="200197" idx="6"/>
                  <a:endCxn id="2001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02" name="Group 522"/>
            <p:cNvGrpSpPr>
              <a:grpSpLocks/>
            </p:cNvGrpSpPr>
            <p:nvPr/>
          </p:nvGrpSpPr>
          <p:grpSpPr bwMode="auto">
            <a:xfrm>
              <a:off x="4608" y="2256"/>
              <a:ext cx="96" cy="96"/>
              <a:chOff x="1608" y="1704"/>
              <a:chExt cx="96" cy="96"/>
            </a:xfrm>
          </p:grpSpPr>
          <p:sp>
            <p:nvSpPr>
              <p:cNvPr id="200203" name="Rectangle 5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04" name="Group 524"/>
              <p:cNvGrpSpPr>
                <a:grpSpLocks/>
              </p:cNvGrpSpPr>
              <p:nvPr/>
            </p:nvGrpSpPr>
            <p:grpSpPr bwMode="auto">
              <a:xfrm>
                <a:off x="1632" y="1728"/>
                <a:ext cx="48" cy="48"/>
                <a:chOff x="1584" y="1776"/>
                <a:chExt cx="144" cy="144"/>
              </a:xfrm>
            </p:grpSpPr>
            <p:sp>
              <p:nvSpPr>
                <p:cNvPr id="200205" name="Oval 5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6" name="Oval 5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7" name="Oval 5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8" name="Oval 5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09" name="AutoShape 529"/>
                <p:cNvCxnSpPr>
                  <a:cxnSpLocks noChangeShapeType="1"/>
                  <a:stCxn id="200205" idx="6"/>
                  <a:endCxn id="2002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10" name="AutoShape 530"/>
                <p:cNvCxnSpPr>
                  <a:cxnSpLocks noChangeShapeType="1"/>
                  <a:stCxn id="200205" idx="5"/>
                  <a:endCxn id="2002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11" name="AutoShape 531"/>
                <p:cNvCxnSpPr>
                  <a:cxnSpLocks noChangeShapeType="1"/>
                  <a:stCxn id="200207" idx="6"/>
                  <a:endCxn id="2002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12" name="Group 532"/>
            <p:cNvGrpSpPr>
              <a:grpSpLocks/>
            </p:cNvGrpSpPr>
            <p:nvPr/>
          </p:nvGrpSpPr>
          <p:grpSpPr bwMode="auto">
            <a:xfrm>
              <a:off x="4704" y="2256"/>
              <a:ext cx="96" cy="96"/>
              <a:chOff x="1608" y="1704"/>
              <a:chExt cx="96" cy="96"/>
            </a:xfrm>
          </p:grpSpPr>
          <p:sp>
            <p:nvSpPr>
              <p:cNvPr id="200213" name="Rectangle 5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14" name="Group 534"/>
              <p:cNvGrpSpPr>
                <a:grpSpLocks/>
              </p:cNvGrpSpPr>
              <p:nvPr/>
            </p:nvGrpSpPr>
            <p:grpSpPr bwMode="auto">
              <a:xfrm>
                <a:off x="1632" y="1728"/>
                <a:ext cx="48" cy="48"/>
                <a:chOff x="1584" y="1776"/>
                <a:chExt cx="144" cy="144"/>
              </a:xfrm>
            </p:grpSpPr>
            <p:sp>
              <p:nvSpPr>
                <p:cNvPr id="200215" name="Oval 5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6" name="Oval 5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7" name="Oval 5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8" name="Oval 5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19" name="AutoShape 539"/>
                <p:cNvCxnSpPr>
                  <a:cxnSpLocks noChangeShapeType="1"/>
                  <a:stCxn id="200215" idx="6"/>
                  <a:endCxn id="2002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20" name="AutoShape 540"/>
                <p:cNvCxnSpPr>
                  <a:cxnSpLocks noChangeShapeType="1"/>
                  <a:stCxn id="200215" idx="5"/>
                  <a:endCxn id="2002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21" name="AutoShape 541"/>
                <p:cNvCxnSpPr>
                  <a:cxnSpLocks noChangeShapeType="1"/>
                  <a:stCxn id="200217" idx="6"/>
                  <a:endCxn id="2002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22" name="Group 542"/>
            <p:cNvGrpSpPr>
              <a:grpSpLocks/>
            </p:cNvGrpSpPr>
            <p:nvPr/>
          </p:nvGrpSpPr>
          <p:grpSpPr bwMode="auto">
            <a:xfrm>
              <a:off x="4800" y="2256"/>
              <a:ext cx="96" cy="96"/>
              <a:chOff x="1608" y="1704"/>
              <a:chExt cx="96" cy="96"/>
            </a:xfrm>
          </p:grpSpPr>
          <p:sp>
            <p:nvSpPr>
              <p:cNvPr id="200223" name="Rectangle 5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24" name="Group 544"/>
              <p:cNvGrpSpPr>
                <a:grpSpLocks/>
              </p:cNvGrpSpPr>
              <p:nvPr/>
            </p:nvGrpSpPr>
            <p:grpSpPr bwMode="auto">
              <a:xfrm>
                <a:off x="1632" y="1728"/>
                <a:ext cx="48" cy="48"/>
                <a:chOff x="1584" y="1776"/>
                <a:chExt cx="144" cy="144"/>
              </a:xfrm>
            </p:grpSpPr>
            <p:sp>
              <p:nvSpPr>
                <p:cNvPr id="200225" name="Oval 5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6" name="Oval 5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7" name="Oval 5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8" name="Oval 5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29" name="AutoShape 549"/>
                <p:cNvCxnSpPr>
                  <a:cxnSpLocks noChangeShapeType="1"/>
                  <a:stCxn id="200225" idx="6"/>
                  <a:endCxn id="2002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30" name="AutoShape 550"/>
                <p:cNvCxnSpPr>
                  <a:cxnSpLocks noChangeShapeType="1"/>
                  <a:stCxn id="200225" idx="5"/>
                  <a:endCxn id="2002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31" name="AutoShape 551"/>
                <p:cNvCxnSpPr>
                  <a:cxnSpLocks noChangeShapeType="1"/>
                  <a:stCxn id="200227" idx="6"/>
                  <a:endCxn id="2002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32" name="Group 552"/>
            <p:cNvGrpSpPr>
              <a:grpSpLocks/>
            </p:cNvGrpSpPr>
            <p:nvPr/>
          </p:nvGrpSpPr>
          <p:grpSpPr bwMode="auto">
            <a:xfrm>
              <a:off x="4512" y="2352"/>
              <a:ext cx="96" cy="96"/>
              <a:chOff x="1608" y="1704"/>
              <a:chExt cx="96" cy="96"/>
            </a:xfrm>
          </p:grpSpPr>
          <p:sp>
            <p:nvSpPr>
              <p:cNvPr id="200233" name="Rectangle 5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34" name="Group 554"/>
              <p:cNvGrpSpPr>
                <a:grpSpLocks/>
              </p:cNvGrpSpPr>
              <p:nvPr/>
            </p:nvGrpSpPr>
            <p:grpSpPr bwMode="auto">
              <a:xfrm>
                <a:off x="1632" y="1728"/>
                <a:ext cx="48" cy="48"/>
                <a:chOff x="1584" y="1776"/>
                <a:chExt cx="144" cy="144"/>
              </a:xfrm>
            </p:grpSpPr>
            <p:sp>
              <p:nvSpPr>
                <p:cNvPr id="200235" name="Oval 5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6" name="Oval 5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7" name="Oval 5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8" name="Oval 5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39" name="AutoShape 559"/>
                <p:cNvCxnSpPr>
                  <a:cxnSpLocks noChangeShapeType="1"/>
                  <a:stCxn id="200235" idx="6"/>
                  <a:endCxn id="2002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40" name="AutoShape 560"/>
                <p:cNvCxnSpPr>
                  <a:cxnSpLocks noChangeShapeType="1"/>
                  <a:stCxn id="200235" idx="5"/>
                  <a:endCxn id="2002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41" name="AutoShape 561"/>
                <p:cNvCxnSpPr>
                  <a:cxnSpLocks noChangeShapeType="1"/>
                  <a:stCxn id="200237" idx="6"/>
                  <a:endCxn id="2002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42" name="Group 562"/>
            <p:cNvGrpSpPr>
              <a:grpSpLocks/>
            </p:cNvGrpSpPr>
            <p:nvPr/>
          </p:nvGrpSpPr>
          <p:grpSpPr bwMode="auto">
            <a:xfrm>
              <a:off x="4608" y="2352"/>
              <a:ext cx="96" cy="96"/>
              <a:chOff x="1608" y="1704"/>
              <a:chExt cx="96" cy="96"/>
            </a:xfrm>
          </p:grpSpPr>
          <p:sp>
            <p:nvSpPr>
              <p:cNvPr id="200243" name="Rectangle 5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44" name="Group 564"/>
              <p:cNvGrpSpPr>
                <a:grpSpLocks/>
              </p:cNvGrpSpPr>
              <p:nvPr/>
            </p:nvGrpSpPr>
            <p:grpSpPr bwMode="auto">
              <a:xfrm>
                <a:off x="1632" y="1728"/>
                <a:ext cx="48" cy="48"/>
                <a:chOff x="1584" y="1776"/>
                <a:chExt cx="144" cy="144"/>
              </a:xfrm>
            </p:grpSpPr>
            <p:sp>
              <p:nvSpPr>
                <p:cNvPr id="200245" name="Oval 5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6" name="Oval 5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7" name="Oval 5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8" name="Oval 5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49" name="AutoShape 569"/>
                <p:cNvCxnSpPr>
                  <a:cxnSpLocks noChangeShapeType="1"/>
                  <a:stCxn id="200245" idx="6"/>
                  <a:endCxn id="2002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50" name="AutoShape 570"/>
                <p:cNvCxnSpPr>
                  <a:cxnSpLocks noChangeShapeType="1"/>
                  <a:stCxn id="200245" idx="5"/>
                  <a:endCxn id="2002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51" name="AutoShape 571"/>
                <p:cNvCxnSpPr>
                  <a:cxnSpLocks noChangeShapeType="1"/>
                  <a:stCxn id="200247" idx="6"/>
                  <a:endCxn id="2002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52" name="Group 572"/>
            <p:cNvGrpSpPr>
              <a:grpSpLocks/>
            </p:cNvGrpSpPr>
            <p:nvPr/>
          </p:nvGrpSpPr>
          <p:grpSpPr bwMode="auto">
            <a:xfrm>
              <a:off x="4704" y="2352"/>
              <a:ext cx="96" cy="96"/>
              <a:chOff x="1608" y="1704"/>
              <a:chExt cx="96" cy="96"/>
            </a:xfrm>
          </p:grpSpPr>
          <p:sp>
            <p:nvSpPr>
              <p:cNvPr id="200253" name="Rectangle 5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54" name="Group 574"/>
              <p:cNvGrpSpPr>
                <a:grpSpLocks/>
              </p:cNvGrpSpPr>
              <p:nvPr/>
            </p:nvGrpSpPr>
            <p:grpSpPr bwMode="auto">
              <a:xfrm>
                <a:off x="1632" y="1728"/>
                <a:ext cx="48" cy="48"/>
                <a:chOff x="1584" y="1776"/>
                <a:chExt cx="144" cy="144"/>
              </a:xfrm>
            </p:grpSpPr>
            <p:sp>
              <p:nvSpPr>
                <p:cNvPr id="200255" name="Oval 5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6" name="Oval 5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7" name="Oval 5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8" name="Oval 5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59" name="AutoShape 579"/>
                <p:cNvCxnSpPr>
                  <a:cxnSpLocks noChangeShapeType="1"/>
                  <a:stCxn id="200255" idx="6"/>
                  <a:endCxn id="2002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60" name="AutoShape 580"/>
                <p:cNvCxnSpPr>
                  <a:cxnSpLocks noChangeShapeType="1"/>
                  <a:stCxn id="200255" idx="5"/>
                  <a:endCxn id="2002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61" name="AutoShape 581"/>
                <p:cNvCxnSpPr>
                  <a:cxnSpLocks noChangeShapeType="1"/>
                  <a:stCxn id="200257" idx="6"/>
                  <a:endCxn id="2002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62" name="Group 582"/>
            <p:cNvGrpSpPr>
              <a:grpSpLocks/>
            </p:cNvGrpSpPr>
            <p:nvPr/>
          </p:nvGrpSpPr>
          <p:grpSpPr bwMode="auto">
            <a:xfrm>
              <a:off x="4800" y="2352"/>
              <a:ext cx="96" cy="96"/>
              <a:chOff x="1608" y="1704"/>
              <a:chExt cx="96" cy="96"/>
            </a:xfrm>
          </p:grpSpPr>
          <p:sp>
            <p:nvSpPr>
              <p:cNvPr id="200263" name="Rectangle 5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64" name="Group 584"/>
              <p:cNvGrpSpPr>
                <a:grpSpLocks/>
              </p:cNvGrpSpPr>
              <p:nvPr/>
            </p:nvGrpSpPr>
            <p:grpSpPr bwMode="auto">
              <a:xfrm>
                <a:off x="1632" y="1728"/>
                <a:ext cx="48" cy="48"/>
                <a:chOff x="1584" y="1776"/>
                <a:chExt cx="144" cy="144"/>
              </a:xfrm>
            </p:grpSpPr>
            <p:sp>
              <p:nvSpPr>
                <p:cNvPr id="200265" name="Oval 5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6" name="Oval 5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7" name="Oval 5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8" name="Oval 5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69" name="AutoShape 589"/>
                <p:cNvCxnSpPr>
                  <a:cxnSpLocks noChangeShapeType="1"/>
                  <a:stCxn id="200265" idx="6"/>
                  <a:endCxn id="2002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70" name="AutoShape 590"/>
                <p:cNvCxnSpPr>
                  <a:cxnSpLocks noChangeShapeType="1"/>
                  <a:stCxn id="200265" idx="5"/>
                  <a:endCxn id="2002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71" name="AutoShape 591"/>
                <p:cNvCxnSpPr>
                  <a:cxnSpLocks noChangeShapeType="1"/>
                  <a:stCxn id="200267" idx="6"/>
                  <a:endCxn id="2002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72" name="Group 592"/>
            <p:cNvGrpSpPr>
              <a:grpSpLocks/>
            </p:cNvGrpSpPr>
            <p:nvPr/>
          </p:nvGrpSpPr>
          <p:grpSpPr bwMode="auto">
            <a:xfrm>
              <a:off x="4512" y="2064"/>
              <a:ext cx="96" cy="96"/>
              <a:chOff x="1608" y="1704"/>
              <a:chExt cx="96" cy="96"/>
            </a:xfrm>
          </p:grpSpPr>
          <p:sp>
            <p:nvSpPr>
              <p:cNvPr id="200273" name="Rectangle 5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74" name="Group 594"/>
              <p:cNvGrpSpPr>
                <a:grpSpLocks/>
              </p:cNvGrpSpPr>
              <p:nvPr/>
            </p:nvGrpSpPr>
            <p:grpSpPr bwMode="auto">
              <a:xfrm>
                <a:off x="1632" y="1728"/>
                <a:ext cx="48" cy="48"/>
                <a:chOff x="1584" y="1776"/>
                <a:chExt cx="144" cy="144"/>
              </a:xfrm>
            </p:grpSpPr>
            <p:sp>
              <p:nvSpPr>
                <p:cNvPr id="200275" name="Oval 5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6" name="Oval 5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7" name="Oval 5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8" name="Oval 5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79" name="AutoShape 599"/>
                <p:cNvCxnSpPr>
                  <a:cxnSpLocks noChangeShapeType="1"/>
                  <a:stCxn id="200275" idx="6"/>
                  <a:endCxn id="2002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80" name="AutoShape 600"/>
                <p:cNvCxnSpPr>
                  <a:cxnSpLocks noChangeShapeType="1"/>
                  <a:stCxn id="200275" idx="5"/>
                  <a:endCxn id="2002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81" name="AutoShape 601"/>
                <p:cNvCxnSpPr>
                  <a:cxnSpLocks noChangeShapeType="1"/>
                  <a:stCxn id="200277" idx="6"/>
                  <a:endCxn id="2002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82" name="Group 602"/>
            <p:cNvGrpSpPr>
              <a:grpSpLocks/>
            </p:cNvGrpSpPr>
            <p:nvPr/>
          </p:nvGrpSpPr>
          <p:grpSpPr bwMode="auto">
            <a:xfrm>
              <a:off x="4608" y="2064"/>
              <a:ext cx="96" cy="96"/>
              <a:chOff x="1608" y="1704"/>
              <a:chExt cx="96" cy="96"/>
            </a:xfrm>
          </p:grpSpPr>
          <p:sp>
            <p:nvSpPr>
              <p:cNvPr id="200283" name="Rectangle 6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84" name="Group 604"/>
              <p:cNvGrpSpPr>
                <a:grpSpLocks/>
              </p:cNvGrpSpPr>
              <p:nvPr/>
            </p:nvGrpSpPr>
            <p:grpSpPr bwMode="auto">
              <a:xfrm>
                <a:off x="1632" y="1728"/>
                <a:ext cx="48" cy="48"/>
                <a:chOff x="1584" y="1776"/>
                <a:chExt cx="144" cy="144"/>
              </a:xfrm>
            </p:grpSpPr>
            <p:sp>
              <p:nvSpPr>
                <p:cNvPr id="200285" name="Oval 6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6" name="Oval 6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7" name="Oval 6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8" name="Oval 6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89" name="AutoShape 609"/>
                <p:cNvCxnSpPr>
                  <a:cxnSpLocks noChangeShapeType="1"/>
                  <a:stCxn id="200285" idx="6"/>
                  <a:endCxn id="2002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90" name="AutoShape 610"/>
                <p:cNvCxnSpPr>
                  <a:cxnSpLocks noChangeShapeType="1"/>
                  <a:stCxn id="200285" idx="5"/>
                  <a:endCxn id="2002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91" name="AutoShape 611"/>
                <p:cNvCxnSpPr>
                  <a:cxnSpLocks noChangeShapeType="1"/>
                  <a:stCxn id="200287" idx="6"/>
                  <a:endCxn id="2002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92" name="Group 612"/>
            <p:cNvGrpSpPr>
              <a:grpSpLocks/>
            </p:cNvGrpSpPr>
            <p:nvPr/>
          </p:nvGrpSpPr>
          <p:grpSpPr bwMode="auto">
            <a:xfrm>
              <a:off x="4704" y="2064"/>
              <a:ext cx="96" cy="96"/>
              <a:chOff x="1608" y="1704"/>
              <a:chExt cx="96" cy="96"/>
            </a:xfrm>
          </p:grpSpPr>
          <p:sp>
            <p:nvSpPr>
              <p:cNvPr id="200293" name="Rectangle 6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94" name="Group 614"/>
              <p:cNvGrpSpPr>
                <a:grpSpLocks/>
              </p:cNvGrpSpPr>
              <p:nvPr/>
            </p:nvGrpSpPr>
            <p:grpSpPr bwMode="auto">
              <a:xfrm>
                <a:off x="1632" y="1728"/>
                <a:ext cx="48" cy="48"/>
                <a:chOff x="1584" y="1776"/>
                <a:chExt cx="144" cy="144"/>
              </a:xfrm>
            </p:grpSpPr>
            <p:sp>
              <p:nvSpPr>
                <p:cNvPr id="200295" name="Oval 6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6" name="Oval 6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7" name="Oval 6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8" name="Oval 6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99" name="AutoShape 619"/>
                <p:cNvCxnSpPr>
                  <a:cxnSpLocks noChangeShapeType="1"/>
                  <a:stCxn id="200295" idx="6"/>
                  <a:endCxn id="2002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00" name="AutoShape 620"/>
                <p:cNvCxnSpPr>
                  <a:cxnSpLocks noChangeShapeType="1"/>
                  <a:stCxn id="200295" idx="5"/>
                  <a:endCxn id="2002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01" name="AutoShape 621"/>
                <p:cNvCxnSpPr>
                  <a:cxnSpLocks noChangeShapeType="1"/>
                  <a:stCxn id="200297" idx="6"/>
                  <a:endCxn id="2002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02" name="Group 622"/>
            <p:cNvGrpSpPr>
              <a:grpSpLocks/>
            </p:cNvGrpSpPr>
            <p:nvPr/>
          </p:nvGrpSpPr>
          <p:grpSpPr bwMode="auto">
            <a:xfrm>
              <a:off x="4800" y="2064"/>
              <a:ext cx="96" cy="96"/>
              <a:chOff x="1608" y="1704"/>
              <a:chExt cx="96" cy="96"/>
            </a:xfrm>
          </p:grpSpPr>
          <p:sp>
            <p:nvSpPr>
              <p:cNvPr id="200303" name="Rectangle 6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04" name="Group 624"/>
              <p:cNvGrpSpPr>
                <a:grpSpLocks/>
              </p:cNvGrpSpPr>
              <p:nvPr/>
            </p:nvGrpSpPr>
            <p:grpSpPr bwMode="auto">
              <a:xfrm>
                <a:off x="1632" y="1728"/>
                <a:ext cx="48" cy="48"/>
                <a:chOff x="1584" y="1776"/>
                <a:chExt cx="144" cy="144"/>
              </a:xfrm>
            </p:grpSpPr>
            <p:sp>
              <p:nvSpPr>
                <p:cNvPr id="200305" name="Oval 6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6" name="Oval 6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7" name="Oval 6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8" name="Oval 6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09" name="AutoShape 629"/>
                <p:cNvCxnSpPr>
                  <a:cxnSpLocks noChangeShapeType="1"/>
                  <a:stCxn id="200305" idx="6"/>
                  <a:endCxn id="2003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10" name="AutoShape 630"/>
                <p:cNvCxnSpPr>
                  <a:cxnSpLocks noChangeShapeType="1"/>
                  <a:stCxn id="200305" idx="5"/>
                  <a:endCxn id="2003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11" name="AutoShape 631"/>
                <p:cNvCxnSpPr>
                  <a:cxnSpLocks noChangeShapeType="1"/>
                  <a:stCxn id="200307" idx="6"/>
                  <a:endCxn id="2003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12" name="Group 632"/>
            <p:cNvGrpSpPr>
              <a:grpSpLocks/>
            </p:cNvGrpSpPr>
            <p:nvPr/>
          </p:nvGrpSpPr>
          <p:grpSpPr bwMode="auto">
            <a:xfrm>
              <a:off x="4512" y="2160"/>
              <a:ext cx="96" cy="96"/>
              <a:chOff x="1608" y="1704"/>
              <a:chExt cx="96" cy="96"/>
            </a:xfrm>
          </p:grpSpPr>
          <p:sp>
            <p:nvSpPr>
              <p:cNvPr id="200313" name="Rectangle 6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14" name="Group 634"/>
              <p:cNvGrpSpPr>
                <a:grpSpLocks/>
              </p:cNvGrpSpPr>
              <p:nvPr/>
            </p:nvGrpSpPr>
            <p:grpSpPr bwMode="auto">
              <a:xfrm>
                <a:off x="1632" y="1728"/>
                <a:ext cx="48" cy="48"/>
                <a:chOff x="1584" y="1776"/>
                <a:chExt cx="144" cy="144"/>
              </a:xfrm>
            </p:grpSpPr>
            <p:sp>
              <p:nvSpPr>
                <p:cNvPr id="200315" name="Oval 6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6" name="Oval 6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7" name="Oval 6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8" name="Oval 6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19" name="AutoShape 639"/>
                <p:cNvCxnSpPr>
                  <a:cxnSpLocks noChangeShapeType="1"/>
                  <a:stCxn id="200315" idx="6"/>
                  <a:endCxn id="2003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20" name="AutoShape 640"/>
                <p:cNvCxnSpPr>
                  <a:cxnSpLocks noChangeShapeType="1"/>
                  <a:stCxn id="200315" idx="5"/>
                  <a:endCxn id="2003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21" name="AutoShape 641"/>
                <p:cNvCxnSpPr>
                  <a:cxnSpLocks noChangeShapeType="1"/>
                  <a:stCxn id="200317" idx="6"/>
                  <a:endCxn id="2003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22" name="Group 642"/>
            <p:cNvGrpSpPr>
              <a:grpSpLocks/>
            </p:cNvGrpSpPr>
            <p:nvPr/>
          </p:nvGrpSpPr>
          <p:grpSpPr bwMode="auto">
            <a:xfrm>
              <a:off x="4608" y="2160"/>
              <a:ext cx="96" cy="96"/>
              <a:chOff x="1608" y="1704"/>
              <a:chExt cx="96" cy="96"/>
            </a:xfrm>
          </p:grpSpPr>
          <p:sp>
            <p:nvSpPr>
              <p:cNvPr id="200323" name="Rectangle 6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24" name="Group 644"/>
              <p:cNvGrpSpPr>
                <a:grpSpLocks/>
              </p:cNvGrpSpPr>
              <p:nvPr/>
            </p:nvGrpSpPr>
            <p:grpSpPr bwMode="auto">
              <a:xfrm>
                <a:off x="1632" y="1728"/>
                <a:ext cx="48" cy="48"/>
                <a:chOff x="1584" y="1776"/>
                <a:chExt cx="144" cy="144"/>
              </a:xfrm>
            </p:grpSpPr>
            <p:sp>
              <p:nvSpPr>
                <p:cNvPr id="200325" name="Oval 6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6" name="Oval 6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7" name="Oval 6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8" name="Oval 6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29" name="AutoShape 649"/>
                <p:cNvCxnSpPr>
                  <a:cxnSpLocks noChangeShapeType="1"/>
                  <a:stCxn id="200325" idx="6"/>
                  <a:endCxn id="2003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30" name="AutoShape 650"/>
                <p:cNvCxnSpPr>
                  <a:cxnSpLocks noChangeShapeType="1"/>
                  <a:stCxn id="200325" idx="5"/>
                  <a:endCxn id="2003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31" name="AutoShape 651"/>
                <p:cNvCxnSpPr>
                  <a:cxnSpLocks noChangeShapeType="1"/>
                  <a:stCxn id="200327" idx="6"/>
                  <a:endCxn id="2003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32" name="Group 652"/>
            <p:cNvGrpSpPr>
              <a:grpSpLocks/>
            </p:cNvGrpSpPr>
            <p:nvPr/>
          </p:nvGrpSpPr>
          <p:grpSpPr bwMode="auto">
            <a:xfrm>
              <a:off x="4704" y="2160"/>
              <a:ext cx="96" cy="96"/>
              <a:chOff x="1608" y="1704"/>
              <a:chExt cx="96" cy="96"/>
            </a:xfrm>
          </p:grpSpPr>
          <p:sp>
            <p:nvSpPr>
              <p:cNvPr id="200333" name="Rectangle 6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34" name="Group 654"/>
              <p:cNvGrpSpPr>
                <a:grpSpLocks/>
              </p:cNvGrpSpPr>
              <p:nvPr/>
            </p:nvGrpSpPr>
            <p:grpSpPr bwMode="auto">
              <a:xfrm>
                <a:off x="1632" y="1728"/>
                <a:ext cx="48" cy="48"/>
                <a:chOff x="1584" y="1776"/>
                <a:chExt cx="144" cy="144"/>
              </a:xfrm>
            </p:grpSpPr>
            <p:sp>
              <p:nvSpPr>
                <p:cNvPr id="200335" name="Oval 6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6" name="Oval 6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7" name="Oval 6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8" name="Oval 6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39" name="AutoShape 659"/>
                <p:cNvCxnSpPr>
                  <a:cxnSpLocks noChangeShapeType="1"/>
                  <a:stCxn id="200335" idx="6"/>
                  <a:endCxn id="2003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40" name="AutoShape 660"/>
                <p:cNvCxnSpPr>
                  <a:cxnSpLocks noChangeShapeType="1"/>
                  <a:stCxn id="200335" idx="5"/>
                  <a:endCxn id="2003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41" name="AutoShape 661"/>
                <p:cNvCxnSpPr>
                  <a:cxnSpLocks noChangeShapeType="1"/>
                  <a:stCxn id="200337" idx="6"/>
                  <a:endCxn id="2003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42" name="Group 662"/>
            <p:cNvGrpSpPr>
              <a:grpSpLocks/>
            </p:cNvGrpSpPr>
            <p:nvPr/>
          </p:nvGrpSpPr>
          <p:grpSpPr bwMode="auto">
            <a:xfrm>
              <a:off x="4800" y="2160"/>
              <a:ext cx="96" cy="96"/>
              <a:chOff x="1608" y="1704"/>
              <a:chExt cx="96" cy="96"/>
            </a:xfrm>
          </p:grpSpPr>
          <p:sp>
            <p:nvSpPr>
              <p:cNvPr id="200343" name="Rectangle 6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44" name="Group 664"/>
              <p:cNvGrpSpPr>
                <a:grpSpLocks/>
              </p:cNvGrpSpPr>
              <p:nvPr/>
            </p:nvGrpSpPr>
            <p:grpSpPr bwMode="auto">
              <a:xfrm>
                <a:off x="1632" y="1728"/>
                <a:ext cx="48" cy="48"/>
                <a:chOff x="1584" y="1776"/>
                <a:chExt cx="144" cy="144"/>
              </a:xfrm>
            </p:grpSpPr>
            <p:sp>
              <p:nvSpPr>
                <p:cNvPr id="200345" name="Oval 6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6" name="Oval 6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7" name="Oval 6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8" name="Oval 6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49" name="AutoShape 669"/>
                <p:cNvCxnSpPr>
                  <a:cxnSpLocks noChangeShapeType="1"/>
                  <a:stCxn id="200345" idx="6"/>
                  <a:endCxn id="2003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50" name="AutoShape 670"/>
                <p:cNvCxnSpPr>
                  <a:cxnSpLocks noChangeShapeType="1"/>
                  <a:stCxn id="200345" idx="5"/>
                  <a:endCxn id="2003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51" name="AutoShape 671"/>
                <p:cNvCxnSpPr>
                  <a:cxnSpLocks noChangeShapeType="1"/>
                  <a:stCxn id="200347" idx="6"/>
                  <a:endCxn id="2003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52" name="Group 672"/>
            <p:cNvGrpSpPr>
              <a:grpSpLocks/>
            </p:cNvGrpSpPr>
            <p:nvPr/>
          </p:nvGrpSpPr>
          <p:grpSpPr bwMode="auto">
            <a:xfrm>
              <a:off x="4512" y="1872"/>
              <a:ext cx="96" cy="96"/>
              <a:chOff x="1608" y="1704"/>
              <a:chExt cx="96" cy="96"/>
            </a:xfrm>
          </p:grpSpPr>
          <p:sp>
            <p:nvSpPr>
              <p:cNvPr id="200353" name="Rectangle 6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54" name="Group 674"/>
              <p:cNvGrpSpPr>
                <a:grpSpLocks/>
              </p:cNvGrpSpPr>
              <p:nvPr/>
            </p:nvGrpSpPr>
            <p:grpSpPr bwMode="auto">
              <a:xfrm>
                <a:off x="1632" y="1728"/>
                <a:ext cx="48" cy="48"/>
                <a:chOff x="1584" y="1776"/>
                <a:chExt cx="144" cy="144"/>
              </a:xfrm>
            </p:grpSpPr>
            <p:sp>
              <p:nvSpPr>
                <p:cNvPr id="200355" name="Oval 6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6" name="Oval 6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7" name="Oval 6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8" name="Oval 6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59" name="AutoShape 679"/>
                <p:cNvCxnSpPr>
                  <a:cxnSpLocks noChangeShapeType="1"/>
                  <a:stCxn id="200355" idx="6"/>
                  <a:endCxn id="2003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60" name="AutoShape 680"/>
                <p:cNvCxnSpPr>
                  <a:cxnSpLocks noChangeShapeType="1"/>
                  <a:stCxn id="200355" idx="5"/>
                  <a:endCxn id="2003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61" name="AutoShape 681"/>
                <p:cNvCxnSpPr>
                  <a:cxnSpLocks noChangeShapeType="1"/>
                  <a:stCxn id="200357" idx="6"/>
                  <a:endCxn id="2003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62" name="Group 682"/>
            <p:cNvGrpSpPr>
              <a:grpSpLocks/>
            </p:cNvGrpSpPr>
            <p:nvPr/>
          </p:nvGrpSpPr>
          <p:grpSpPr bwMode="auto">
            <a:xfrm>
              <a:off x="4608" y="1872"/>
              <a:ext cx="96" cy="96"/>
              <a:chOff x="1608" y="1704"/>
              <a:chExt cx="96" cy="96"/>
            </a:xfrm>
          </p:grpSpPr>
          <p:sp>
            <p:nvSpPr>
              <p:cNvPr id="200363" name="Rectangle 6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64" name="Group 684"/>
              <p:cNvGrpSpPr>
                <a:grpSpLocks/>
              </p:cNvGrpSpPr>
              <p:nvPr/>
            </p:nvGrpSpPr>
            <p:grpSpPr bwMode="auto">
              <a:xfrm>
                <a:off x="1632" y="1728"/>
                <a:ext cx="48" cy="48"/>
                <a:chOff x="1584" y="1776"/>
                <a:chExt cx="144" cy="144"/>
              </a:xfrm>
            </p:grpSpPr>
            <p:sp>
              <p:nvSpPr>
                <p:cNvPr id="200365" name="Oval 6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6" name="Oval 6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7" name="Oval 6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8" name="Oval 6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69" name="AutoShape 689"/>
                <p:cNvCxnSpPr>
                  <a:cxnSpLocks noChangeShapeType="1"/>
                  <a:stCxn id="200365" idx="6"/>
                  <a:endCxn id="2003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70" name="AutoShape 690"/>
                <p:cNvCxnSpPr>
                  <a:cxnSpLocks noChangeShapeType="1"/>
                  <a:stCxn id="200365" idx="5"/>
                  <a:endCxn id="2003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71" name="AutoShape 691"/>
                <p:cNvCxnSpPr>
                  <a:cxnSpLocks noChangeShapeType="1"/>
                  <a:stCxn id="200367" idx="6"/>
                  <a:endCxn id="2003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72" name="Group 692"/>
            <p:cNvGrpSpPr>
              <a:grpSpLocks/>
            </p:cNvGrpSpPr>
            <p:nvPr/>
          </p:nvGrpSpPr>
          <p:grpSpPr bwMode="auto">
            <a:xfrm>
              <a:off x="4704" y="1872"/>
              <a:ext cx="96" cy="96"/>
              <a:chOff x="1608" y="1704"/>
              <a:chExt cx="96" cy="96"/>
            </a:xfrm>
          </p:grpSpPr>
          <p:sp>
            <p:nvSpPr>
              <p:cNvPr id="200373" name="Rectangle 6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74" name="Group 694"/>
              <p:cNvGrpSpPr>
                <a:grpSpLocks/>
              </p:cNvGrpSpPr>
              <p:nvPr/>
            </p:nvGrpSpPr>
            <p:grpSpPr bwMode="auto">
              <a:xfrm>
                <a:off x="1632" y="1728"/>
                <a:ext cx="48" cy="48"/>
                <a:chOff x="1584" y="1776"/>
                <a:chExt cx="144" cy="144"/>
              </a:xfrm>
            </p:grpSpPr>
            <p:sp>
              <p:nvSpPr>
                <p:cNvPr id="200375" name="Oval 6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6" name="Oval 6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7" name="Oval 6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8" name="Oval 6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79" name="AutoShape 699"/>
                <p:cNvCxnSpPr>
                  <a:cxnSpLocks noChangeShapeType="1"/>
                  <a:stCxn id="200375" idx="6"/>
                  <a:endCxn id="2003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80" name="AutoShape 700"/>
                <p:cNvCxnSpPr>
                  <a:cxnSpLocks noChangeShapeType="1"/>
                  <a:stCxn id="200375" idx="5"/>
                  <a:endCxn id="2003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81" name="AutoShape 701"/>
                <p:cNvCxnSpPr>
                  <a:cxnSpLocks noChangeShapeType="1"/>
                  <a:stCxn id="200377" idx="6"/>
                  <a:endCxn id="2003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82" name="Group 702"/>
            <p:cNvGrpSpPr>
              <a:grpSpLocks/>
            </p:cNvGrpSpPr>
            <p:nvPr/>
          </p:nvGrpSpPr>
          <p:grpSpPr bwMode="auto">
            <a:xfrm>
              <a:off x="4800" y="1872"/>
              <a:ext cx="96" cy="96"/>
              <a:chOff x="1608" y="1704"/>
              <a:chExt cx="96" cy="96"/>
            </a:xfrm>
          </p:grpSpPr>
          <p:sp>
            <p:nvSpPr>
              <p:cNvPr id="200383" name="Rectangle 7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84" name="Group 704"/>
              <p:cNvGrpSpPr>
                <a:grpSpLocks/>
              </p:cNvGrpSpPr>
              <p:nvPr/>
            </p:nvGrpSpPr>
            <p:grpSpPr bwMode="auto">
              <a:xfrm>
                <a:off x="1632" y="1728"/>
                <a:ext cx="48" cy="48"/>
                <a:chOff x="1584" y="1776"/>
                <a:chExt cx="144" cy="144"/>
              </a:xfrm>
            </p:grpSpPr>
            <p:sp>
              <p:nvSpPr>
                <p:cNvPr id="200385" name="Oval 7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6" name="Oval 7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7" name="Oval 7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8" name="Oval 7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89" name="AutoShape 709"/>
                <p:cNvCxnSpPr>
                  <a:cxnSpLocks noChangeShapeType="1"/>
                  <a:stCxn id="200385" idx="6"/>
                  <a:endCxn id="2003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90" name="AutoShape 710"/>
                <p:cNvCxnSpPr>
                  <a:cxnSpLocks noChangeShapeType="1"/>
                  <a:stCxn id="200385" idx="5"/>
                  <a:endCxn id="2003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91" name="AutoShape 711"/>
                <p:cNvCxnSpPr>
                  <a:cxnSpLocks noChangeShapeType="1"/>
                  <a:stCxn id="200387" idx="6"/>
                  <a:endCxn id="2003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92" name="Group 712"/>
            <p:cNvGrpSpPr>
              <a:grpSpLocks/>
            </p:cNvGrpSpPr>
            <p:nvPr/>
          </p:nvGrpSpPr>
          <p:grpSpPr bwMode="auto">
            <a:xfrm>
              <a:off x="4512" y="1968"/>
              <a:ext cx="96" cy="96"/>
              <a:chOff x="1608" y="1704"/>
              <a:chExt cx="96" cy="96"/>
            </a:xfrm>
          </p:grpSpPr>
          <p:sp>
            <p:nvSpPr>
              <p:cNvPr id="200393" name="Rectangle 7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94" name="Group 714"/>
              <p:cNvGrpSpPr>
                <a:grpSpLocks/>
              </p:cNvGrpSpPr>
              <p:nvPr/>
            </p:nvGrpSpPr>
            <p:grpSpPr bwMode="auto">
              <a:xfrm>
                <a:off x="1632" y="1728"/>
                <a:ext cx="48" cy="48"/>
                <a:chOff x="1584" y="1776"/>
                <a:chExt cx="144" cy="144"/>
              </a:xfrm>
            </p:grpSpPr>
            <p:sp>
              <p:nvSpPr>
                <p:cNvPr id="200395" name="Oval 7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6" name="Oval 7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7" name="Oval 7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8" name="Oval 7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99" name="AutoShape 719"/>
                <p:cNvCxnSpPr>
                  <a:cxnSpLocks noChangeShapeType="1"/>
                  <a:stCxn id="200395" idx="6"/>
                  <a:endCxn id="2003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00" name="AutoShape 720"/>
                <p:cNvCxnSpPr>
                  <a:cxnSpLocks noChangeShapeType="1"/>
                  <a:stCxn id="200395" idx="5"/>
                  <a:endCxn id="2003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01" name="AutoShape 721"/>
                <p:cNvCxnSpPr>
                  <a:cxnSpLocks noChangeShapeType="1"/>
                  <a:stCxn id="200397" idx="6"/>
                  <a:endCxn id="2003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02" name="Group 722"/>
            <p:cNvGrpSpPr>
              <a:grpSpLocks/>
            </p:cNvGrpSpPr>
            <p:nvPr/>
          </p:nvGrpSpPr>
          <p:grpSpPr bwMode="auto">
            <a:xfrm>
              <a:off x="4608" y="1968"/>
              <a:ext cx="96" cy="96"/>
              <a:chOff x="1608" y="1704"/>
              <a:chExt cx="96" cy="96"/>
            </a:xfrm>
          </p:grpSpPr>
          <p:sp>
            <p:nvSpPr>
              <p:cNvPr id="200403" name="Rectangle 7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04" name="Group 724"/>
              <p:cNvGrpSpPr>
                <a:grpSpLocks/>
              </p:cNvGrpSpPr>
              <p:nvPr/>
            </p:nvGrpSpPr>
            <p:grpSpPr bwMode="auto">
              <a:xfrm>
                <a:off x="1632" y="1728"/>
                <a:ext cx="48" cy="48"/>
                <a:chOff x="1584" y="1776"/>
                <a:chExt cx="144" cy="144"/>
              </a:xfrm>
            </p:grpSpPr>
            <p:sp>
              <p:nvSpPr>
                <p:cNvPr id="200405" name="Oval 7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6" name="Oval 7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7" name="Oval 7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8" name="Oval 7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09" name="AutoShape 729"/>
                <p:cNvCxnSpPr>
                  <a:cxnSpLocks noChangeShapeType="1"/>
                  <a:stCxn id="200405" idx="6"/>
                  <a:endCxn id="2004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10" name="AutoShape 730"/>
                <p:cNvCxnSpPr>
                  <a:cxnSpLocks noChangeShapeType="1"/>
                  <a:stCxn id="200405" idx="5"/>
                  <a:endCxn id="2004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11" name="AutoShape 731"/>
                <p:cNvCxnSpPr>
                  <a:cxnSpLocks noChangeShapeType="1"/>
                  <a:stCxn id="200407" idx="6"/>
                  <a:endCxn id="2004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12" name="Group 732"/>
            <p:cNvGrpSpPr>
              <a:grpSpLocks/>
            </p:cNvGrpSpPr>
            <p:nvPr/>
          </p:nvGrpSpPr>
          <p:grpSpPr bwMode="auto">
            <a:xfrm>
              <a:off x="4704" y="1968"/>
              <a:ext cx="96" cy="96"/>
              <a:chOff x="1608" y="1704"/>
              <a:chExt cx="96" cy="96"/>
            </a:xfrm>
          </p:grpSpPr>
          <p:sp>
            <p:nvSpPr>
              <p:cNvPr id="200413" name="Rectangle 7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14" name="Group 734"/>
              <p:cNvGrpSpPr>
                <a:grpSpLocks/>
              </p:cNvGrpSpPr>
              <p:nvPr/>
            </p:nvGrpSpPr>
            <p:grpSpPr bwMode="auto">
              <a:xfrm>
                <a:off x="1632" y="1728"/>
                <a:ext cx="48" cy="48"/>
                <a:chOff x="1584" y="1776"/>
                <a:chExt cx="144" cy="144"/>
              </a:xfrm>
            </p:grpSpPr>
            <p:sp>
              <p:nvSpPr>
                <p:cNvPr id="200415" name="Oval 7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6" name="Oval 7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7" name="Oval 7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8" name="Oval 7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19" name="AutoShape 739"/>
                <p:cNvCxnSpPr>
                  <a:cxnSpLocks noChangeShapeType="1"/>
                  <a:stCxn id="200415" idx="6"/>
                  <a:endCxn id="2004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20" name="AutoShape 740"/>
                <p:cNvCxnSpPr>
                  <a:cxnSpLocks noChangeShapeType="1"/>
                  <a:stCxn id="200415" idx="5"/>
                  <a:endCxn id="2004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21" name="AutoShape 741"/>
                <p:cNvCxnSpPr>
                  <a:cxnSpLocks noChangeShapeType="1"/>
                  <a:stCxn id="200417" idx="6"/>
                  <a:endCxn id="2004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22" name="Group 742"/>
            <p:cNvGrpSpPr>
              <a:grpSpLocks/>
            </p:cNvGrpSpPr>
            <p:nvPr/>
          </p:nvGrpSpPr>
          <p:grpSpPr bwMode="auto">
            <a:xfrm>
              <a:off x="4800" y="1968"/>
              <a:ext cx="96" cy="96"/>
              <a:chOff x="1608" y="1704"/>
              <a:chExt cx="96" cy="96"/>
            </a:xfrm>
          </p:grpSpPr>
          <p:sp>
            <p:nvSpPr>
              <p:cNvPr id="200423" name="Rectangle 7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24" name="Group 744"/>
              <p:cNvGrpSpPr>
                <a:grpSpLocks/>
              </p:cNvGrpSpPr>
              <p:nvPr/>
            </p:nvGrpSpPr>
            <p:grpSpPr bwMode="auto">
              <a:xfrm>
                <a:off x="1632" y="1728"/>
                <a:ext cx="48" cy="48"/>
                <a:chOff x="1584" y="1776"/>
                <a:chExt cx="144" cy="144"/>
              </a:xfrm>
            </p:grpSpPr>
            <p:sp>
              <p:nvSpPr>
                <p:cNvPr id="200425" name="Oval 7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6" name="Oval 7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7" name="Oval 7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8" name="Oval 7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29" name="AutoShape 749"/>
                <p:cNvCxnSpPr>
                  <a:cxnSpLocks noChangeShapeType="1"/>
                  <a:stCxn id="200425" idx="6"/>
                  <a:endCxn id="2004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30" name="AutoShape 750"/>
                <p:cNvCxnSpPr>
                  <a:cxnSpLocks noChangeShapeType="1"/>
                  <a:stCxn id="200425" idx="5"/>
                  <a:endCxn id="2004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31" name="AutoShape 751"/>
                <p:cNvCxnSpPr>
                  <a:cxnSpLocks noChangeShapeType="1"/>
                  <a:stCxn id="200427" idx="6"/>
                  <a:endCxn id="2004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32" name="Group 752"/>
            <p:cNvGrpSpPr>
              <a:grpSpLocks/>
            </p:cNvGrpSpPr>
            <p:nvPr/>
          </p:nvGrpSpPr>
          <p:grpSpPr bwMode="auto">
            <a:xfrm>
              <a:off x="4512" y="1680"/>
              <a:ext cx="96" cy="96"/>
              <a:chOff x="1608" y="1704"/>
              <a:chExt cx="96" cy="96"/>
            </a:xfrm>
          </p:grpSpPr>
          <p:sp>
            <p:nvSpPr>
              <p:cNvPr id="200433" name="Rectangle 7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34" name="Group 754"/>
              <p:cNvGrpSpPr>
                <a:grpSpLocks/>
              </p:cNvGrpSpPr>
              <p:nvPr/>
            </p:nvGrpSpPr>
            <p:grpSpPr bwMode="auto">
              <a:xfrm>
                <a:off x="1632" y="1728"/>
                <a:ext cx="48" cy="48"/>
                <a:chOff x="1584" y="1776"/>
                <a:chExt cx="144" cy="144"/>
              </a:xfrm>
            </p:grpSpPr>
            <p:sp>
              <p:nvSpPr>
                <p:cNvPr id="200435" name="Oval 7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6" name="Oval 7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7" name="Oval 7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8" name="Oval 7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39" name="AutoShape 759"/>
                <p:cNvCxnSpPr>
                  <a:cxnSpLocks noChangeShapeType="1"/>
                  <a:stCxn id="200435" idx="6"/>
                  <a:endCxn id="2004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40" name="AutoShape 760"/>
                <p:cNvCxnSpPr>
                  <a:cxnSpLocks noChangeShapeType="1"/>
                  <a:stCxn id="200435" idx="5"/>
                  <a:endCxn id="2004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41" name="AutoShape 761"/>
                <p:cNvCxnSpPr>
                  <a:cxnSpLocks noChangeShapeType="1"/>
                  <a:stCxn id="200437" idx="6"/>
                  <a:endCxn id="2004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42" name="Group 762"/>
            <p:cNvGrpSpPr>
              <a:grpSpLocks/>
            </p:cNvGrpSpPr>
            <p:nvPr/>
          </p:nvGrpSpPr>
          <p:grpSpPr bwMode="auto">
            <a:xfrm>
              <a:off x="4608" y="1680"/>
              <a:ext cx="96" cy="96"/>
              <a:chOff x="1608" y="1704"/>
              <a:chExt cx="96" cy="96"/>
            </a:xfrm>
          </p:grpSpPr>
          <p:sp>
            <p:nvSpPr>
              <p:cNvPr id="200443" name="Rectangle 7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44" name="Group 764"/>
              <p:cNvGrpSpPr>
                <a:grpSpLocks/>
              </p:cNvGrpSpPr>
              <p:nvPr/>
            </p:nvGrpSpPr>
            <p:grpSpPr bwMode="auto">
              <a:xfrm>
                <a:off x="1632" y="1728"/>
                <a:ext cx="48" cy="48"/>
                <a:chOff x="1584" y="1776"/>
                <a:chExt cx="144" cy="144"/>
              </a:xfrm>
            </p:grpSpPr>
            <p:sp>
              <p:nvSpPr>
                <p:cNvPr id="200445" name="Oval 7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6" name="Oval 7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7" name="Oval 7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8" name="Oval 7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49" name="AutoShape 769"/>
                <p:cNvCxnSpPr>
                  <a:cxnSpLocks noChangeShapeType="1"/>
                  <a:stCxn id="200445" idx="6"/>
                  <a:endCxn id="2004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50" name="AutoShape 770"/>
                <p:cNvCxnSpPr>
                  <a:cxnSpLocks noChangeShapeType="1"/>
                  <a:stCxn id="200445" idx="5"/>
                  <a:endCxn id="2004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51" name="AutoShape 771"/>
                <p:cNvCxnSpPr>
                  <a:cxnSpLocks noChangeShapeType="1"/>
                  <a:stCxn id="200447" idx="6"/>
                  <a:endCxn id="2004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52" name="Group 772"/>
            <p:cNvGrpSpPr>
              <a:grpSpLocks/>
            </p:cNvGrpSpPr>
            <p:nvPr/>
          </p:nvGrpSpPr>
          <p:grpSpPr bwMode="auto">
            <a:xfrm>
              <a:off x="4704" y="1680"/>
              <a:ext cx="96" cy="96"/>
              <a:chOff x="1608" y="1704"/>
              <a:chExt cx="96" cy="96"/>
            </a:xfrm>
          </p:grpSpPr>
          <p:sp>
            <p:nvSpPr>
              <p:cNvPr id="200453" name="Rectangle 7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54" name="Group 774"/>
              <p:cNvGrpSpPr>
                <a:grpSpLocks/>
              </p:cNvGrpSpPr>
              <p:nvPr/>
            </p:nvGrpSpPr>
            <p:grpSpPr bwMode="auto">
              <a:xfrm>
                <a:off x="1632" y="1728"/>
                <a:ext cx="48" cy="48"/>
                <a:chOff x="1584" y="1776"/>
                <a:chExt cx="144" cy="144"/>
              </a:xfrm>
            </p:grpSpPr>
            <p:sp>
              <p:nvSpPr>
                <p:cNvPr id="200455" name="Oval 7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6" name="Oval 7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7" name="Oval 7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8" name="Oval 7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59" name="AutoShape 779"/>
                <p:cNvCxnSpPr>
                  <a:cxnSpLocks noChangeShapeType="1"/>
                  <a:stCxn id="200455" idx="6"/>
                  <a:endCxn id="2004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60" name="AutoShape 780"/>
                <p:cNvCxnSpPr>
                  <a:cxnSpLocks noChangeShapeType="1"/>
                  <a:stCxn id="200455" idx="5"/>
                  <a:endCxn id="2004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61" name="AutoShape 781"/>
                <p:cNvCxnSpPr>
                  <a:cxnSpLocks noChangeShapeType="1"/>
                  <a:stCxn id="200457" idx="6"/>
                  <a:endCxn id="2004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62" name="Group 782"/>
            <p:cNvGrpSpPr>
              <a:grpSpLocks/>
            </p:cNvGrpSpPr>
            <p:nvPr/>
          </p:nvGrpSpPr>
          <p:grpSpPr bwMode="auto">
            <a:xfrm>
              <a:off x="4800" y="1680"/>
              <a:ext cx="96" cy="96"/>
              <a:chOff x="1608" y="1704"/>
              <a:chExt cx="96" cy="96"/>
            </a:xfrm>
          </p:grpSpPr>
          <p:sp>
            <p:nvSpPr>
              <p:cNvPr id="200463" name="Rectangle 7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64" name="Group 784"/>
              <p:cNvGrpSpPr>
                <a:grpSpLocks/>
              </p:cNvGrpSpPr>
              <p:nvPr/>
            </p:nvGrpSpPr>
            <p:grpSpPr bwMode="auto">
              <a:xfrm>
                <a:off x="1632" y="1728"/>
                <a:ext cx="48" cy="48"/>
                <a:chOff x="1584" y="1776"/>
                <a:chExt cx="144" cy="144"/>
              </a:xfrm>
            </p:grpSpPr>
            <p:sp>
              <p:nvSpPr>
                <p:cNvPr id="200465" name="Oval 7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6" name="Oval 7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7" name="Oval 7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8" name="Oval 7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69" name="AutoShape 789"/>
                <p:cNvCxnSpPr>
                  <a:cxnSpLocks noChangeShapeType="1"/>
                  <a:stCxn id="200465" idx="6"/>
                  <a:endCxn id="2004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70" name="AutoShape 790"/>
                <p:cNvCxnSpPr>
                  <a:cxnSpLocks noChangeShapeType="1"/>
                  <a:stCxn id="200465" idx="5"/>
                  <a:endCxn id="2004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71" name="AutoShape 791"/>
                <p:cNvCxnSpPr>
                  <a:cxnSpLocks noChangeShapeType="1"/>
                  <a:stCxn id="200467" idx="6"/>
                  <a:endCxn id="2004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72" name="Group 792"/>
            <p:cNvGrpSpPr>
              <a:grpSpLocks/>
            </p:cNvGrpSpPr>
            <p:nvPr/>
          </p:nvGrpSpPr>
          <p:grpSpPr bwMode="auto">
            <a:xfrm>
              <a:off x="4512" y="1776"/>
              <a:ext cx="96" cy="96"/>
              <a:chOff x="1608" y="1704"/>
              <a:chExt cx="96" cy="96"/>
            </a:xfrm>
          </p:grpSpPr>
          <p:sp>
            <p:nvSpPr>
              <p:cNvPr id="200473" name="Rectangle 7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74" name="Group 794"/>
              <p:cNvGrpSpPr>
                <a:grpSpLocks/>
              </p:cNvGrpSpPr>
              <p:nvPr/>
            </p:nvGrpSpPr>
            <p:grpSpPr bwMode="auto">
              <a:xfrm>
                <a:off x="1632" y="1728"/>
                <a:ext cx="48" cy="48"/>
                <a:chOff x="1584" y="1776"/>
                <a:chExt cx="144" cy="144"/>
              </a:xfrm>
            </p:grpSpPr>
            <p:sp>
              <p:nvSpPr>
                <p:cNvPr id="200475" name="Oval 7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6" name="Oval 7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7" name="Oval 7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8" name="Oval 7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79" name="AutoShape 799"/>
                <p:cNvCxnSpPr>
                  <a:cxnSpLocks noChangeShapeType="1"/>
                  <a:stCxn id="200475" idx="6"/>
                  <a:endCxn id="2004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80" name="AutoShape 800"/>
                <p:cNvCxnSpPr>
                  <a:cxnSpLocks noChangeShapeType="1"/>
                  <a:stCxn id="200475" idx="5"/>
                  <a:endCxn id="2004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81" name="AutoShape 801"/>
                <p:cNvCxnSpPr>
                  <a:cxnSpLocks noChangeShapeType="1"/>
                  <a:stCxn id="200477" idx="6"/>
                  <a:endCxn id="2004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82" name="Group 802"/>
            <p:cNvGrpSpPr>
              <a:grpSpLocks/>
            </p:cNvGrpSpPr>
            <p:nvPr/>
          </p:nvGrpSpPr>
          <p:grpSpPr bwMode="auto">
            <a:xfrm>
              <a:off x="4608" y="1776"/>
              <a:ext cx="96" cy="96"/>
              <a:chOff x="1608" y="1704"/>
              <a:chExt cx="96" cy="96"/>
            </a:xfrm>
          </p:grpSpPr>
          <p:sp>
            <p:nvSpPr>
              <p:cNvPr id="200483" name="Rectangle 8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84" name="Group 804"/>
              <p:cNvGrpSpPr>
                <a:grpSpLocks/>
              </p:cNvGrpSpPr>
              <p:nvPr/>
            </p:nvGrpSpPr>
            <p:grpSpPr bwMode="auto">
              <a:xfrm>
                <a:off x="1632" y="1728"/>
                <a:ext cx="48" cy="48"/>
                <a:chOff x="1584" y="1776"/>
                <a:chExt cx="144" cy="144"/>
              </a:xfrm>
            </p:grpSpPr>
            <p:sp>
              <p:nvSpPr>
                <p:cNvPr id="200485" name="Oval 8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6" name="Oval 8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7" name="Oval 8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8" name="Oval 8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89" name="AutoShape 809"/>
                <p:cNvCxnSpPr>
                  <a:cxnSpLocks noChangeShapeType="1"/>
                  <a:stCxn id="200485" idx="6"/>
                  <a:endCxn id="2004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90" name="AutoShape 810"/>
                <p:cNvCxnSpPr>
                  <a:cxnSpLocks noChangeShapeType="1"/>
                  <a:stCxn id="200485" idx="5"/>
                  <a:endCxn id="2004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91" name="AutoShape 811"/>
                <p:cNvCxnSpPr>
                  <a:cxnSpLocks noChangeShapeType="1"/>
                  <a:stCxn id="200487" idx="6"/>
                  <a:endCxn id="2004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92" name="Group 812"/>
            <p:cNvGrpSpPr>
              <a:grpSpLocks/>
            </p:cNvGrpSpPr>
            <p:nvPr/>
          </p:nvGrpSpPr>
          <p:grpSpPr bwMode="auto">
            <a:xfrm>
              <a:off x="4704" y="1776"/>
              <a:ext cx="96" cy="96"/>
              <a:chOff x="1608" y="1704"/>
              <a:chExt cx="96" cy="96"/>
            </a:xfrm>
          </p:grpSpPr>
          <p:sp>
            <p:nvSpPr>
              <p:cNvPr id="200493" name="Rectangle 8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94" name="Group 814"/>
              <p:cNvGrpSpPr>
                <a:grpSpLocks/>
              </p:cNvGrpSpPr>
              <p:nvPr/>
            </p:nvGrpSpPr>
            <p:grpSpPr bwMode="auto">
              <a:xfrm>
                <a:off x="1632" y="1728"/>
                <a:ext cx="48" cy="48"/>
                <a:chOff x="1584" y="1776"/>
                <a:chExt cx="144" cy="144"/>
              </a:xfrm>
            </p:grpSpPr>
            <p:sp>
              <p:nvSpPr>
                <p:cNvPr id="200495" name="Oval 8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6" name="Oval 8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7" name="Oval 8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8" name="Oval 8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99" name="AutoShape 819"/>
                <p:cNvCxnSpPr>
                  <a:cxnSpLocks noChangeShapeType="1"/>
                  <a:stCxn id="200495" idx="6"/>
                  <a:endCxn id="2004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500" name="AutoShape 820"/>
                <p:cNvCxnSpPr>
                  <a:cxnSpLocks noChangeShapeType="1"/>
                  <a:stCxn id="200495" idx="5"/>
                  <a:endCxn id="2004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501" name="AutoShape 821"/>
                <p:cNvCxnSpPr>
                  <a:cxnSpLocks noChangeShapeType="1"/>
                  <a:stCxn id="200497" idx="6"/>
                  <a:endCxn id="2004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502" name="Group 822"/>
            <p:cNvGrpSpPr>
              <a:grpSpLocks/>
            </p:cNvGrpSpPr>
            <p:nvPr/>
          </p:nvGrpSpPr>
          <p:grpSpPr bwMode="auto">
            <a:xfrm>
              <a:off x="4800" y="1776"/>
              <a:ext cx="96" cy="96"/>
              <a:chOff x="1608" y="1704"/>
              <a:chExt cx="96" cy="96"/>
            </a:xfrm>
          </p:grpSpPr>
          <p:sp>
            <p:nvSpPr>
              <p:cNvPr id="200503" name="Rectangle 8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504" name="Group 824"/>
              <p:cNvGrpSpPr>
                <a:grpSpLocks/>
              </p:cNvGrpSpPr>
              <p:nvPr/>
            </p:nvGrpSpPr>
            <p:grpSpPr bwMode="auto">
              <a:xfrm>
                <a:off x="1632" y="1728"/>
                <a:ext cx="48" cy="48"/>
                <a:chOff x="1584" y="1776"/>
                <a:chExt cx="144" cy="144"/>
              </a:xfrm>
            </p:grpSpPr>
            <p:sp>
              <p:nvSpPr>
                <p:cNvPr id="200505" name="Oval 8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6" name="Oval 8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7" name="Oval 8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8" name="Oval 8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509" name="AutoShape 829"/>
                <p:cNvCxnSpPr>
                  <a:cxnSpLocks noChangeShapeType="1"/>
                  <a:stCxn id="200505" idx="6"/>
                  <a:endCxn id="2005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510" name="AutoShape 830"/>
                <p:cNvCxnSpPr>
                  <a:cxnSpLocks noChangeShapeType="1"/>
                  <a:stCxn id="200505" idx="5"/>
                  <a:endCxn id="2005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511" name="AutoShape 831"/>
                <p:cNvCxnSpPr>
                  <a:cxnSpLocks noChangeShapeType="1"/>
                  <a:stCxn id="200507" idx="6"/>
                  <a:endCxn id="20050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00512" name="Rectangle 832"/>
            <p:cNvSpPr>
              <a:spLocks noChangeArrowheads="1"/>
            </p:cNvSpPr>
            <p:nvPr/>
          </p:nvSpPr>
          <p:spPr bwMode="auto">
            <a:xfrm>
              <a:off x="3744" y="1824"/>
              <a:ext cx="336"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13" name="Rectangle 833"/>
            <p:cNvSpPr>
              <a:spLocks noChangeArrowheads="1"/>
            </p:cNvSpPr>
            <p:nvPr/>
          </p:nvSpPr>
          <p:spPr bwMode="auto">
            <a:xfrm>
              <a:off x="2976" y="1776"/>
              <a:ext cx="672" cy="144"/>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sp>
          <p:nvSpPr>
            <p:cNvPr id="200514" name="Rectangle 834"/>
            <p:cNvSpPr>
              <a:spLocks noChangeArrowheads="1"/>
            </p:cNvSpPr>
            <p:nvPr/>
          </p:nvSpPr>
          <p:spPr bwMode="auto">
            <a:xfrm>
              <a:off x="3068" y="2400"/>
              <a:ext cx="676" cy="48"/>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15" name="Rectangle 835"/>
            <p:cNvSpPr>
              <a:spLocks noChangeArrowheads="1"/>
            </p:cNvSpPr>
            <p:nvPr/>
          </p:nvSpPr>
          <p:spPr bwMode="auto">
            <a:xfrm>
              <a:off x="3744" y="2400"/>
              <a:ext cx="336"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516" name="AutoShape 836"/>
            <p:cNvCxnSpPr>
              <a:cxnSpLocks noChangeShapeType="1"/>
              <a:stCxn id="200512" idx="2"/>
              <a:endCxn id="200515" idx="0"/>
            </p:cNvCxnSpPr>
            <p:nvPr/>
          </p:nvCxnSpPr>
          <p:spPr bwMode="auto">
            <a:xfrm>
              <a:off x="3912" y="1872"/>
              <a:ext cx="0" cy="528"/>
            </a:xfrm>
            <a:prstGeom prst="straightConnector1">
              <a:avLst/>
            </a:prstGeom>
            <a:noFill/>
            <a:ln w="9525">
              <a:solidFill>
                <a:schemeClr val="tx1"/>
              </a:solidFill>
              <a:round/>
              <a:headEnd/>
              <a:tailEnd type="triangle" w="med" len="med"/>
            </a:ln>
            <a:effectLst/>
          </p:spPr>
        </p:cxnSp>
        <p:cxnSp>
          <p:nvCxnSpPr>
            <p:cNvPr id="200517" name="AutoShape 837"/>
            <p:cNvCxnSpPr>
              <a:cxnSpLocks noChangeShapeType="1"/>
              <a:stCxn id="200513" idx="2"/>
            </p:cNvCxnSpPr>
            <p:nvPr/>
          </p:nvCxnSpPr>
          <p:spPr bwMode="auto">
            <a:xfrm>
              <a:off x="3312" y="1920"/>
              <a:ext cx="0" cy="480"/>
            </a:xfrm>
            <a:prstGeom prst="straightConnector1">
              <a:avLst/>
            </a:prstGeom>
            <a:noFill/>
            <a:ln w="9525">
              <a:solidFill>
                <a:schemeClr val="tx1"/>
              </a:solidFill>
              <a:round/>
              <a:headEnd/>
              <a:tailEnd type="triangle" w="med" len="med"/>
            </a:ln>
            <a:effectLst/>
          </p:spPr>
        </p:cxnSp>
        <p:sp>
          <p:nvSpPr>
            <p:cNvPr id="200518" name="Line 838"/>
            <p:cNvSpPr>
              <a:spLocks noChangeShapeType="1"/>
            </p:cNvSpPr>
            <p:nvPr/>
          </p:nvSpPr>
          <p:spPr bwMode="auto">
            <a:xfrm flipV="1">
              <a:off x="3261" y="2112"/>
              <a:ext cx="96" cy="48"/>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19" name="Line 839"/>
            <p:cNvSpPr>
              <a:spLocks noChangeShapeType="1"/>
            </p:cNvSpPr>
            <p:nvPr/>
          </p:nvSpPr>
          <p:spPr bwMode="auto">
            <a:xfrm flipV="1">
              <a:off x="3868" y="2208"/>
              <a:ext cx="96" cy="48"/>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0" name="Text Box 840"/>
            <p:cNvSpPr txBox="1">
              <a:spLocks noChangeArrowheads="1"/>
            </p:cNvSpPr>
            <p:nvPr/>
          </p:nvSpPr>
          <p:spPr bwMode="auto">
            <a:xfrm>
              <a:off x="3309" y="1978"/>
              <a:ext cx="18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b</a:t>
              </a:r>
            </a:p>
          </p:txBody>
        </p:sp>
        <p:sp>
          <p:nvSpPr>
            <p:cNvPr id="200521" name="Text Box 841"/>
            <p:cNvSpPr txBox="1">
              <a:spLocks noChangeArrowheads="1"/>
            </p:cNvSpPr>
            <p:nvPr/>
          </p:nvSpPr>
          <p:spPr bwMode="auto">
            <a:xfrm>
              <a:off x="3912" y="2113"/>
              <a:ext cx="18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h</a:t>
              </a:r>
            </a:p>
          </p:txBody>
        </p:sp>
        <p:sp>
          <p:nvSpPr>
            <p:cNvPr id="200522" name="Oval 842"/>
            <p:cNvSpPr>
              <a:spLocks noChangeArrowheads="1"/>
            </p:cNvSpPr>
            <p:nvPr/>
          </p:nvSpPr>
          <p:spPr bwMode="auto">
            <a:xfrm>
              <a:off x="4672" y="2494"/>
              <a:ext cx="48" cy="48"/>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23" name="Oval 843"/>
            <p:cNvSpPr>
              <a:spLocks noChangeArrowheads="1"/>
            </p:cNvSpPr>
            <p:nvPr/>
          </p:nvSpPr>
          <p:spPr bwMode="auto">
            <a:xfrm>
              <a:off x="4672" y="2590"/>
              <a:ext cx="48" cy="48"/>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25" name="Freeform 845"/>
            <p:cNvSpPr>
              <a:spLocks/>
            </p:cNvSpPr>
            <p:nvPr/>
          </p:nvSpPr>
          <p:spPr bwMode="auto">
            <a:xfrm>
              <a:off x="3552" y="2208"/>
              <a:ext cx="1056" cy="648"/>
            </a:xfrm>
            <a:custGeom>
              <a:avLst/>
              <a:gdLst/>
              <a:ahLst/>
              <a:cxnLst>
                <a:cxn ang="0">
                  <a:pos x="48" y="240"/>
                </a:cxn>
                <a:cxn ang="0">
                  <a:pos x="96" y="576"/>
                </a:cxn>
                <a:cxn ang="0">
                  <a:pos x="624" y="576"/>
                </a:cxn>
                <a:cxn ang="0">
                  <a:pos x="816" y="144"/>
                </a:cxn>
                <a:cxn ang="0">
                  <a:pos x="1056" y="0"/>
                </a:cxn>
              </a:cxnLst>
              <a:rect l="0" t="0" r="r" b="b"/>
              <a:pathLst>
                <a:path w="1056" h="648">
                  <a:moveTo>
                    <a:pt x="48" y="240"/>
                  </a:moveTo>
                  <a:cubicBezTo>
                    <a:pt x="24" y="380"/>
                    <a:pt x="0" y="520"/>
                    <a:pt x="96" y="576"/>
                  </a:cubicBezTo>
                  <a:cubicBezTo>
                    <a:pt x="192" y="632"/>
                    <a:pt x="504" y="648"/>
                    <a:pt x="624" y="576"/>
                  </a:cubicBezTo>
                  <a:cubicBezTo>
                    <a:pt x="744" y="504"/>
                    <a:pt x="744" y="240"/>
                    <a:pt x="816" y="144"/>
                  </a:cubicBezTo>
                  <a:cubicBezTo>
                    <a:pt x="888" y="48"/>
                    <a:pt x="972" y="24"/>
                    <a:pt x="1056" y="0"/>
                  </a:cubicBezTo>
                </a:path>
              </a:pathLst>
            </a:custGeom>
            <a:noFill/>
            <a:ln w="19050">
              <a:solidFill>
                <a:schemeClr val="tx1"/>
              </a:solidFill>
              <a:round/>
              <a:headEnd/>
              <a:tailEnd type="triangle" w="lg"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6" name="Line 846"/>
            <p:cNvSpPr>
              <a:spLocks noChangeShapeType="1"/>
            </p:cNvSpPr>
            <p:nvPr/>
          </p:nvSpPr>
          <p:spPr bwMode="auto">
            <a:xfrm>
              <a:off x="3936" y="2784"/>
              <a:ext cx="0" cy="96"/>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7" name="Text Box 847"/>
            <p:cNvSpPr txBox="1">
              <a:spLocks noChangeArrowheads="1"/>
            </p:cNvSpPr>
            <p:nvPr/>
          </p:nvSpPr>
          <p:spPr bwMode="auto">
            <a:xfrm>
              <a:off x="3744" y="2833"/>
              <a:ext cx="390"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a:t>
              </a:r>
              <a:r>
                <a:rPr lang="en-US" dirty="0" err="1">
                  <a:solidFill>
                    <a:srgbClr val="000000"/>
                  </a:solidFill>
                  <a:latin typeface="Gill Sans MT" pitchFamily="34" charset="0"/>
                </a:rPr>
                <a:t>b,h</a:t>
              </a:r>
              <a:r>
                <a:rPr lang="en-US" dirty="0">
                  <a:solidFill>
                    <a:srgbClr val="000000"/>
                  </a:solidFill>
                  <a:latin typeface="Gill Sans MT" pitchFamily="34" charset="0"/>
                </a:rPr>
                <a:t>}</a:t>
              </a:r>
            </a:p>
          </p:txBody>
        </p:sp>
      </p:grpSp>
    </p:spTree>
    <p:extLst>
      <p:ext uri="{BB962C8B-B14F-4D97-AF65-F5344CB8AC3E}">
        <p14:creationId xmlns:p14="http://schemas.microsoft.com/office/powerpoint/2010/main" val="384665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dirty="0"/>
              <a:t>Tradeoff Between B and H</a:t>
            </a:r>
          </a:p>
        </p:txBody>
      </p:sp>
      <p:sp>
        <p:nvSpPr>
          <p:cNvPr id="201731" name="Rectangle 3"/>
          <p:cNvSpPr>
            <a:spLocks noGrp="1" noChangeArrowheads="1"/>
          </p:cNvSpPr>
          <p:nvPr>
            <p:ph idx="1"/>
          </p:nvPr>
        </p:nvSpPr>
        <p:spPr/>
        <p:txBody>
          <a:bodyPr/>
          <a:lstStyle/>
          <a:p>
            <a:r>
              <a:rPr lang="en-US" dirty="0"/>
              <a:t>For fixed number of counters</a:t>
            </a:r>
          </a:p>
          <a:p>
            <a:pPr lvl="1"/>
            <a:r>
              <a:rPr lang="en-US" dirty="0"/>
              <a:t>Larger h </a:t>
            </a:r>
            <a:r>
              <a:rPr lang="en-US" dirty="0">
                <a:sym typeface="Wingdings" pitchFamily="2" charset="2"/>
              </a:rPr>
              <a:t> Smaller b</a:t>
            </a:r>
          </a:p>
          <a:p>
            <a:pPr lvl="2"/>
            <a:r>
              <a:rPr lang="en-US" dirty="0"/>
              <a:t>Larger h </a:t>
            </a:r>
            <a:r>
              <a:rPr lang="en-US" dirty="0">
                <a:sym typeface="Wingdings" pitchFamily="2" charset="2"/>
              </a:rPr>
              <a:t> longer history</a:t>
            </a:r>
          </a:p>
          <a:p>
            <a:pPr lvl="3"/>
            <a:r>
              <a:rPr lang="en-US" dirty="0">
                <a:sym typeface="Wingdings" pitchFamily="2" charset="2"/>
              </a:rPr>
              <a:t>Able to capture more patterns</a:t>
            </a:r>
          </a:p>
          <a:p>
            <a:pPr lvl="3"/>
            <a:r>
              <a:rPr lang="en-US" dirty="0">
                <a:sym typeface="Wingdings" pitchFamily="2" charset="2"/>
              </a:rPr>
              <a:t>Longer warm-up/training time</a:t>
            </a:r>
          </a:p>
          <a:p>
            <a:pPr lvl="2"/>
            <a:r>
              <a:rPr lang="en-US" dirty="0">
                <a:sym typeface="Wingdings" pitchFamily="2" charset="2"/>
              </a:rPr>
              <a:t>Smaller b  more branches map to same set of counters</a:t>
            </a:r>
          </a:p>
          <a:p>
            <a:pPr lvl="3"/>
            <a:r>
              <a:rPr lang="en-US" dirty="0">
                <a:sym typeface="Wingdings" pitchFamily="2" charset="2"/>
              </a:rPr>
              <a:t>More interference</a:t>
            </a:r>
          </a:p>
          <a:p>
            <a:pPr lvl="1"/>
            <a:r>
              <a:rPr lang="en-US" dirty="0"/>
              <a:t>Larger b </a:t>
            </a:r>
            <a:r>
              <a:rPr lang="en-US" dirty="0">
                <a:sym typeface="Wingdings" pitchFamily="2" charset="2"/>
              </a:rPr>
              <a:t> Smaller h</a:t>
            </a:r>
          </a:p>
          <a:p>
            <a:pPr lvl="2"/>
            <a:r>
              <a:rPr lang="en-US" dirty="0"/>
              <a:t>Just the opposite…</a:t>
            </a:r>
          </a:p>
        </p:txBody>
      </p:sp>
    </p:spTree>
    <p:extLst>
      <p:ext uri="{BB962C8B-B14F-4D97-AF65-F5344CB8AC3E}">
        <p14:creationId xmlns:p14="http://schemas.microsoft.com/office/powerpoint/2010/main" val="366517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fontScale="90000"/>
          </a:bodyPr>
          <a:lstStyle/>
          <a:p>
            <a:r>
              <a:rPr lang="en-US" dirty="0"/>
              <a:t>Combined Indexing (1/2)</a:t>
            </a:r>
          </a:p>
        </p:txBody>
      </p:sp>
      <p:sp>
        <p:nvSpPr>
          <p:cNvPr id="209923" name="Rectangle 3"/>
          <p:cNvSpPr>
            <a:spLocks noGrp="1" noChangeArrowheads="1"/>
          </p:cNvSpPr>
          <p:nvPr>
            <p:ph idx="1"/>
          </p:nvPr>
        </p:nvSpPr>
        <p:spPr/>
        <p:txBody>
          <a:bodyPr/>
          <a:lstStyle/>
          <a:p>
            <a:r>
              <a:rPr lang="en-US" dirty="0"/>
              <a:t>“</a:t>
            </a:r>
            <a:r>
              <a:rPr lang="en-US" dirty="0" err="1"/>
              <a:t>gshare</a:t>
            </a:r>
            <a:r>
              <a:rPr lang="en-US" dirty="0"/>
              <a:t>” (S. </a:t>
            </a:r>
            <a:r>
              <a:rPr lang="en-US" dirty="0" err="1"/>
              <a:t>McFarling</a:t>
            </a:r>
            <a:r>
              <a:rPr lang="en-US" dirty="0"/>
              <a:t>)</a:t>
            </a:r>
          </a:p>
        </p:txBody>
      </p:sp>
      <p:sp>
        <p:nvSpPr>
          <p:cNvPr id="210426" name="Rectangle 506"/>
          <p:cNvSpPr>
            <a:spLocks noChangeArrowheads="1"/>
          </p:cNvSpPr>
          <p:nvPr/>
        </p:nvSpPr>
        <p:spPr bwMode="auto">
          <a:xfrm>
            <a:off x="39624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4" name="Rectangle 504"/>
          <p:cNvSpPr>
            <a:spLocks noChangeArrowheads="1"/>
          </p:cNvSpPr>
          <p:nvPr/>
        </p:nvSpPr>
        <p:spPr bwMode="auto">
          <a:xfrm>
            <a:off x="38100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25" name="Rectangle 5"/>
          <p:cNvSpPr>
            <a:spLocks noChangeArrowheads="1"/>
          </p:cNvSpPr>
          <p:nvPr/>
        </p:nvSpPr>
        <p:spPr bwMode="auto">
          <a:xfrm>
            <a:off x="5715000" y="2784112"/>
            <a:ext cx="609600" cy="2209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26" name="Group 6"/>
          <p:cNvGrpSpPr>
            <a:grpSpLocks/>
          </p:cNvGrpSpPr>
          <p:nvPr/>
        </p:nvGrpSpPr>
        <p:grpSpPr bwMode="auto">
          <a:xfrm>
            <a:off x="5715000" y="4689112"/>
            <a:ext cx="152400" cy="152400"/>
            <a:chOff x="1608" y="1704"/>
            <a:chExt cx="96" cy="96"/>
          </a:xfrm>
        </p:grpSpPr>
        <p:sp>
          <p:nvSpPr>
            <p:cNvPr id="209927" name="Rectangle 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28" name="Group 8"/>
            <p:cNvGrpSpPr>
              <a:grpSpLocks/>
            </p:cNvGrpSpPr>
            <p:nvPr/>
          </p:nvGrpSpPr>
          <p:grpSpPr bwMode="auto">
            <a:xfrm>
              <a:off x="1632" y="1728"/>
              <a:ext cx="48" cy="48"/>
              <a:chOff x="1584" y="1776"/>
              <a:chExt cx="144" cy="144"/>
            </a:xfrm>
          </p:grpSpPr>
          <p:sp>
            <p:nvSpPr>
              <p:cNvPr id="209929" name="Oval 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0" name="Oval 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1" name="Oval 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2" name="Oval 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33" name="AutoShape 13"/>
              <p:cNvCxnSpPr>
                <a:cxnSpLocks noChangeShapeType="1"/>
                <a:stCxn id="209929" idx="6"/>
                <a:endCxn id="2099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34" name="AutoShape 14"/>
              <p:cNvCxnSpPr>
                <a:cxnSpLocks noChangeShapeType="1"/>
                <a:stCxn id="209929" idx="5"/>
                <a:endCxn id="2099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35" name="AutoShape 15"/>
              <p:cNvCxnSpPr>
                <a:cxnSpLocks noChangeShapeType="1"/>
                <a:stCxn id="209931" idx="6"/>
                <a:endCxn id="2099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36" name="Group 16"/>
          <p:cNvGrpSpPr>
            <a:grpSpLocks/>
          </p:cNvGrpSpPr>
          <p:nvPr/>
        </p:nvGrpSpPr>
        <p:grpSpPr bwMode="auto">
          <a:xfrm>
            <a:off x="5867400" y="4689112"/>
            <a:ext cx="152400" cy="152400"/>
            <a:chOff x="1608" y="1704"/>
            <a:chExt cx="96" cy="96"/>
          </a:xfrm>
        </p:grpSpPr>
        <p:sp>
          <p:nvSpPr>
            <p:cNvPr id="209937" name="Rectangle 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38" name="Group 18"/>
            <p:cNvGrpSpPr>
              <a:grpSpLocks/>
            </p:cNvGrpSpPr>
            <p:nvPr/>
          </p:nvGrpSpPr>
          <p:grpSpPr bwMode="auto">
            <a:xfrm>
              <a:off x="1632" y="1728"/>
              <a:ext cx="48" cy="48"/>
              <a:chOff x="1584" y="1776"/>
              <a:chExt cx="144" cy="144"/>
            </a:xfrm>
          </p:grpSpPr>
          <p:sp>
            <p:nvSpPr>
              <p:cNvPr id="209939" name="Oval 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0" name="Oval 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1" name="Oval 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2" name="Oval 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43" name="AutoShape 23"/>
              <p:cNvCxnSpPr>
                <a:cxnSpLocks noChangeShapeType="1"/>
                <a:stCxn id="209939" idx="6"/>
                <a:endCxn id="2099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44" name="AutoShape 24"/>
              <p:cNvCxnSpPr>
                <a:cxnSpLocks noChangeShapeType="1"/>
                <a:stCxn id="209939" idx="5"/>
                <a:endCxn id="2099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45" name="AutoShape 25"/>
              <p:cNvCxnSpPr>
                <a:cxnSpLocks noChangeShapeType="1"/>
                <a:stCxn id="209941" idx="6"/>
                <a:endCxn id="2099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46" name="Group 26"/>
          <p:cNvGrpSpPr>
            <a:grpSpLocks/>
          </p:cNvGrpSpPr>
          <p:nvPr/>
        </p:nvGrpSpPr>
        <p:grpSpPr bwMode="auto">
          <a:xfrm>
            <a:off x="6019800" y="4689112"/>
            <a:ext cx="152400" cy="152400"/>
            <a:chOff x="1608" y="1704"/>
            <a:chExt cx="96" cy="96"/>
          </a:xfrm>
        </p:grpSpPr>
        <p:sp>
          <p:nvSpPr>
            <p:cNvPr id="209947" name="Rectangle 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48" name="Group 28"/>
            <p:cNvGrpSpPr>
              <a:grpSpLocks/>
            </p:cNvGrpSpPr>
            <p:nvPr/>
          </p:nvGrpSpPr>
          <p:grpSpPr bwMode="auto">
            <a:xfrm>
              <a:off x="1632" y="1728"/>
              <a:ext cx="48" cy="48"/>
              <a:chOff x="1584" y="1776"/>
              <a:chExt cx="144" cy="144"/>
            </a:xfrm>
          </p:grpSpPr>
          <p:sp>
            <p:nvSpPr>
              <p:cNvPr id="209949" name="Oval 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0" name="Oval 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1" name="Oval 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2" name="Oval 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53" name="AutoShape 33"/>
              <p:cNvCxnSpPr>
                <a:cxnSpLocks noChangeShapeType="1"/>
                <a:stCxn id="209949" idx="6"/>
                <a:endCxn id="2099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54" name="AutoShape 34"/>
              <p:cNvCxnSpPr>
                <a:cxnSpLocks noChangeShapeType="1"/>
                <a:stCxn id="209949" idx="5"/>
                <a:endCxn id="2099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55" name="AutoShape 35"/>
              <p:cNvCxnSpPr>
                <a:cxnSpLocks noChangeShapeType="1"/>
                <a:stCxn id="209951" idx="6"/>
                <a:endCxn id="2099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56" name="Group 36"/>
          <p:cNvGrpSpPr>
            <a:grpSpLocks/>
          </p:cNvGrpSpPr>
          <p:nvPr/>
        </p:nvGrpSpPr>
        <p:grpSpPr bwMode="auto">
          <a:xfrm>
            <a:off x="6172200" y="4689112"/>
            <a:ext cx="152400" cy="152400"/>
            <a:chOff x="1608" y="1704"/>
            <a:chExt cx="96" cy="96"/>
          </a:xfrm>
        </p:grpSpPr>
        <p:sp>
          <p:nvSpPr>
            <p:cNvPr id="209957" name="Rectangle 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58" name="Group 38"/>
            <p:cNvGrpSpPr>
              <a:grpSpLocks/>
            </p:cNvGrpSpPr>
            <p:nvPr/>
          </p:nvGrpSpPr>
          <p:grpSpPr bwMode="auto">
            <a:xfrm>
              <a:off x="1632" y="1728"/>
              <a:ext cx="48" cy="48"/>
              <a:chOff x="1584" y="1776"/>
              <a:chExt cx="144" cy="144"/>
            </a:xfrm>
          </p:grpSpPr>
          <p:sp>
            <p:nvSpPr>
              <p:cNvPr id="209959" name="Oval 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0" name="Oval 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1" name="Oval 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2" name="Oval 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63" name="AutoShape 43"/>
              <p:cNvCxnSpPr>
                <a:cxnSpLocks noChangeShapeType="1"/>
                <a:stCxn id="209959" idx="6"/>
                <a:endCxn id="2099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64" name="AutoShape 44"/>
              <p:cNvCxnSpPr>
                <a:cxnSpLocks noChangeShapeType="1"/>
                <a:stCxn id="209959" idx="5"/>
                <a:endCxn id="2099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65" name="AutoShape 45"/>
              <p:cNvCxnSpPr>
                <a:cxnSpLocks noChangeShapeType="1"/>
                <a:stCxn id="209961" idx="6"/>
                <a:endCxn id="2099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66" name="Group 46"/>
          <p:cNvGrpSpPr>
            <a:grpSpLocks/>
          </p:cNvGrpSpPr>
          <p:nvPr/>
        </p:nvGrpSpPr>
        <p:grpSpPr bwMode="auto">
          <a:xfrm>
            <a:off x="5715000" y="4841512"/>
            <a:ext cx="152400" cy="152400"/>
            <a:chOff x="1608" y="1704"/>
            <a:chExt cx="96" cy="96"/>
          </a:xfrm>
        </p:grpSpPr>
        <p:sp>
          <p:nvSpPr>
            <p:cNvPr id="209967" name="Rectangle 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68" name="Group 48"/>
            <p:cNvGrpSpPr>
              <a:grpSpLocks/>
            </p:cNvGrpSpPr>
            <p:nvPr/>
          </p:nvGrpSpPr>
          <p:grpSpPr bwMode="auto">
            <a:xfrm>
              <a:off x="1632" y="1728"/>
              <a:ext cx="48" cy="48"/>
              <a:chOff x="1584" y="1776"/>
              <a:chExt cx="144" cy="144"/>
            </a:xfrm>
          </p:grpSpPr>
          <p:sp>
            <p:nvSpPr>
              <p:cNvPr id="209969" name="Oval 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0" name="Oval 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1" name="Oval 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2" name="Oval 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73" name="AutoShape 53"/>
              <p:cNvCxnSpPr>
                <a:cxnSpLocks noChangeShapeType="1"/>
                <a:stCxn id="209969" idx="6"/>
                <a:endCxn id="2099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74" name="AutoShape 54"/>
              <p:cNvCxnSpPr>
                <a:cxnSpLocks noChangeShapeType="1"/>
                <a:stCxn id="209969" idx="5"/>
                <a:endCxn id="2099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75" name="AutoShape 55"/>
              <p:cNvCxnSpPr>
                <a:cxnSpLocks noChangeShapeType="1"/>
                <a:stCxn id="209971" idx="6"/>
                <a:endCxn id="2099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76" name="Group 56"/>
          <p:cNvGrpSpPr>
            <a:grpSpLocks/>
          </p:cNvGrpSpPr>
          <p:nvPr/>
        </p:nvGrpSpPr>
        <p:grpSpPr bwMode="auto">
          <a:xfrm>
            <a:off x="5867400" y="4841512"/>
            <a:ext cx="152400" cy="152400"/>
            <a:chOff x="1608" y="1704"/>
            <a:chExt cx="96" cy="96"/>
          </a:xfrm>
        </p:grpSpPr>
        <p:sp>
          <p:nvSpPr>
            <p:cNvPr id="209977" name="Rectangle 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78" name="Group 58"/>
            <p:cNvGrpSpPr>
              <a:grpSpLocks/>
            </p:cNvGrpSpPr>
            <p:nvPr/>
          </p:nvGrpSpPr>
          <p:grpSpPr bwMode="auto">
            <a:xfrm>
              <a:off x="1632" y="1728"/>
              <a:ext cx="48" cy="48"/>
              <a:chOff x="1584" y="1776"/>
              <a:chExt cx="144" cy="144"/>
            </a:xfrm>
          </p:grpSpPr>
          <p:sp>
            <p:nvSpPr>
              <p:cNvPr id="209979" name="Oval 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0" name="Oval 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1" name="Oval 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2" name="Oval 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83" name="AutoShape 63"/>
              <p:cNvCxnSpPr>
                <a:cxnSpLocks noChangeShapeType="1"/>
                <a:stCxn id="209979" idx="6"/>
                <a:endCxn id="2099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84" name="AutoShape 64"/>
              <p:cNvCxnSpPr>
                <a:cxnSpLocks noChangeShapeType="1"/>
                <a:stCxn id="209979" idx="5"/>
                <a:endCxn id="2099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85" name="AutoShape 65"/>
              <p:cNvCxnSpPr>
                <a:cxnSpLocks noChangeShapeType="1"/>
                <a:stCxn id="209981" idx="6"/>
                <a:endCxn id="2099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86" name="Group 66"/>
          <p:cNvGrpSpPr>
            <a:grpSpLocks/>
          </p:cNvGrpSpPr>
          <p:nvPr/>
        </p:nvGrpSpPr>
        <p:grpSpPr bwMode="auto">
          <a:xfrm>
            <a:off x="6019800" y="4841512"/>
            <a:ext cx="152400" cy="152400"/>
            <a:chOff x="1608" y="1704"/>
            <a:chExt cx="96" cy="96"/>
          </a:xfrm>
        </p:grpSpPr>
        <p:sp>
          <p:nvSpPr>
            <p:cNvPr id="209987" name="Rectangle 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88" name="Group 68"/>
            <p:cNvGrpSpPr>
              <a:grpSpLocks/>
            </p:cNvGrpSpPr>
            <p:nvPr/>
          </p:nvGrpSpPr>
          <p:grpSpPr bwMode="auto">
            <a:xfrm>
              <a:off x="1632" y="1728"/>
              <a:ext cx="48" cy="48"/>
              <a:chOff x="1584" y="1776"/>
              <a:chExt cx="144" cy="144"/>
            </a:xfrm>
          </p:grpSpPr>
          <p:sp>
            <p:nvSpPr>
              <p:cNvPr id="209989" name="Oval 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0" name="Oval 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1" name="Oval 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2" name="Oval 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93" name="AutoShape 73"/>
              <p:cNvCxnSpPr>
                <a:cxnSpLocks noChangeShapeType="1"/>
                <a:stCxn id="209989" idx="6"/>
                <a:endCxn id="2099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94" name="AutoShape 74"/>
              <p:cNvCxnSpPr>
                <a:cxnSpLocks noChangeShapeType="1"/>
                <a:stCxn id="209989" idx="5"/>
                <a:endCxn id="2099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95" name="AutoShape 75"/>
              <p:cNvCxnSpPr>
                <a:cxnSpLocks noChangeShapeType="1"/>
                <a:stCxn id="209991" idx="6"/>
                <a:endCxn id="2099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96" name="Group 76"/>
          <p:cNvGrpSpPr>
            <a:grpSpLocks/>
          </p:cNvGrpSpPr>
          <p:nvPr/>
        </p:nvGrpSpPr>
        <p:grpSpPr bwMode="auto">
          <a:xfrm>
            <a:off x="6172200" y="4841512"/>
            <a:ext cx="152400" cy="152400"/>
            <a:chOff x="1608" y="1704"/>
            <a:chExt cx="96" cy="96"/>
          </a:xfrm>
        </p:grpSpPr>
        <p:sp>
          <p:nvSpPr>
            <p:cNvPr id="209997" name="Rectangle 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98" name="Group 78"/>
            <p:cNvGrpSpPr>
              <a:grpSpLocks/>
            </p:cNvGrpSpPr>
            <p:nvPr/>
          </p:nvGrpSpPr>
          <p:grpSpPr bwMode="auto">
            <a:xfrm>
              <a:off x="1632" y="1728"/>
              <a:ext cx="48" cy="48"/>
              <a:chOff x="1584" y="1776"/>
              <a:chExt cx="144" cy="144"/>
            </a:xfrm>
          </p:grpSpPr>
          <p:sp>
            <p:nvSpPr>
              <p:cNvPr id="209999" name="Oval 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0" name="Oval 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1" name="Oval 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2" name="Oval 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03" name="AutoShape 83"/>
              <p:cNvCxnSpPr>
                <a:cxnSpLocks noChangeShapeType="1"/>
                <a:stCxn id="209999" idx="6"/>
                <a:endCxn id="2100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04" name="AutoShape 84"/>
              <p:cNvCxnSpPr>
                <a:cxnSpLocks noChangeShapeType="1"/>
                <a:stCxn id="209999" idx="5"/>
                <a:endCxn id="2100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05" name="AutoShape 85"/>
              <p:cNvCxnSpPr>
                <a:cxnSpLocks noChangeShapeType="1"/>
                <a:stCxn id="210001" idx="6"/>
                <a:endCxn id="2100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06" name="Group 86"/>
          <p:cNvGrpSpPr>
            <a:grpSpLocks/>
          </p:cNvGrpSpPr>
          <p:nvPr/>
        </p:nvGrpSpPr>
        <p:grpSpPr bwMode="auto">
          <a:xfrm>
            <a:off x="5715000" y="4384312"/>
            <a:ext cx="152400" cy="152400"/>
            <a:chOff x="1608" y="1704"/>
            <a:chExt cx="96" cy="96"/>
          </a:xfrm>
        </p:grpSpPr>
        <p:sp>
          <p:nvSpPr>
            <p:cNvPr id="210007" name="Rectangle 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08" name="Group 88"/>
            <p:cNvGrpSpPr>
              <a:grpSpLocks/>
            </p:cNvGrpSpPr>
            <p:nvPr/>
          </p:nvGrpSpPr>
          <p:grpSpPr bwMode="auto">
            <a:xfrm>
              <a:off x="1632" y="1728"/>
              <a:ext cx="48" cy="48"/>
              <a:chOff x="1584" y="1776"/>
              <a:chExt cx="144" cy="144"/>
            </a:xfrm>
          </p:grpSpPr>
          <p:sp>
            <p:nvSpPr>
              <p:cNvPr id="210009" name="Oval 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0" name="Oval 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1" name="Oval 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2" name="Oval 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13" name="AutoShape 93"/>
              <p:cNvCxnSpPr>
                <a:cxnSpLocks noChangeShapeType="1"/>
                <a:stCxn id="210009" idx="6"/>
                <a:endCxn id="2100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14" name="AutoShape 94"/>
              <p:cNvCxnSpPr>
                <a:cxnSpLocks noChangeShapeType="1"/>
                <a:stCxn id="210009" idx="5"/>
                <a:endCxn id="2100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15" name="AutoShape 95"/>
              <p:cNvCxnSpPr>
                <a:cxnSpLocks noChangeShapeType="1"/>
                <a:stCxn id="210011" idx="6"/>
                <a:endCxn id="2100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16" name="Group 96"/>
          <p:cNvGrpSpPr>
            <a:grpSpLocks/>
          </p:cNvGrpSpPr>
          <p:nvPr/>
        </p:nvGrpSpPr>
        <p:grpSpPr bwMode="auto">
          <a:xfrm>
            <a:off x="5867400" y="4384312"/>
            <a:ext cx="152400" cy="152400"/>
            <a:chOff x="1608" y="1704"/>
            <a:chExt cx="96" cy="96"/>
          </a:xfrm>
        </p:grpSpPr>
        <p:sp>
          <p:nvSpPr>
            <p:cNvPr id="210017" name="Rectangle 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18" name="Group 98"/>
            <p:cNvGrpSpPr>
              <a:grpSpLocks/>
            </p:cNvGrpSpPr>
            <p:nvPr/>
          </p:nvGrpSpPr>
          <p:grpSpPr bwMode="auto">
            <a:xfrm>
              <a:off x="1632" y="1728"/>
              <a:ext cx="48" cy="48"/>
              <a:chOff x="1584" y="1776"/>
              <a:chExt cx="144" cy="144"/>
            </a:xfrm>
          </p:grpSpPr>
          <p:sp>
            <p:nvSpPr>
              <p:cNvPr id="210019" name="Oval 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0" name="Oval 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1" name="Oval 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2" name="Oval 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23" name="AutoShape 103"/>
              <p:cNvCxnSpPr>
                <a:cxnSpLocks noChangeShapeType="1"/>
                <a:stCxn id="210019" idx="6"/>
                <a:endCxn id="2100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24" name="AutoShape 104"/>
              <p:cNvCxnSpPr>
                <a:cxnSpLocks noChangeShapeType="1"/>
                <a:stCxn id="210019" idx="5"/>
                <a:endCxn id="2100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25" name="AutoShape 105"/>
              <p:cNvCxnSpPr>
                <a:cxnSpLocks noChangeShapeType="1"/>
                <a:stCxn id="210021" idx="6"/>
                <a:endCxn id="2100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26" name="Group 106"/>
          <p:cNvGrpSpPr>
            <a:grpSpLocks/>
          </p:cNvGrpSpPr>
          <p:nvPr/>
        </p:nvGrpSpPr>
        <p:grpSpPr bwMode="auto">
          <a:xfrm>
            <a:off x="6019800" y="4384312"/>
            <a:ext cx="152400" cy="152400"/>
            <a:chOff x="1608" y="1704"/>
            <a:chExt cx="96" cy="96"/>
          </a:xfrm>
        </p:grpSpPr>
        <p:sp>
          <p:nvSpPr>
            <p:cNvPr id="210027" name="Rectangle 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28" name="Group 108"/>
            <p:cNvGrpSpPr>
              <a:grpSpLocks/>
            </p:cNvGrpSpPr>
            <p:nvPr/>
          </p:nvGrpSpPr>
          <p:grpSpPr bwMode="auto">
            <a:xfrm>
              <a:off x="1632" y="1728"/>
              <a:ext cx="48" cy="48"/>
              <a:chOff x="1584" y="1776"/>
              <a:chExt cx="144" cy="144"/>
            </a:xfrm>
          </p:grpSpPr>
          <p:sp>
            <p:nvSpPr>
              <p:cNvPr id="210029" name="Oval 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0" name="Oval 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1" name="Oval 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2" name="Oval 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33" name="AutoShape 113"/>
              <p:cNvCxnSpPr>
                <a:cxnSpLocks noChangeShapeType="1"/>
                <a:stCxn id="210029" idx="6"/>
                <a:endCxn id="2100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34" name="AutoShape 114"/>
              <p:cNvCxnSpPr>
                <a:cxnSpLocks noChangeShapeType="1"/>
                <a:stCxn id="210029" idx="5"/>
                <a:endCxn id="2100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35" name="AutoShape 115"/>
              <p:cNvCxnSpPr>
                <a:cxnSpLocks noChangeShapeType="1"/>
                <a:stCxn id="210031" idx="6"/>
                <a:endCxn id="2100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36" name="Group 116"/>
          <p:cNvGrpSpPr>
            <a:grpSpLocks/>
          </p:cNvGrpSpPr>
          <p:nvPr/>
        </p:nvGrpSpPr>
        <p:grpSpPr bwMode="auto">
          <a:xfrm>
            <a:off x="6172200" y="4384312"/>
            <a:ext cx="152400" cy="152400"/>
            <a:chOff x="1608" y="1704"/>
            <a:chExt cx="96" cy="96"/>
          </a:xfrm>
        </p:grpSpPr>
        <p:sp>
          <p:nvSpPr>
            <p:cNvPr id="210037" name="Rectangle 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38" name="Group 118"/>
            <p:cNvGrpSpPr>
              <a:grpSpLocks/>
            </p:cNvGrpSpPr>
            <p:nvPr/>
          </p:nvGrpSpPr>
          <p:grpSpPr bwMode="auto">
            <a:xfrm>
              <a:off x="1632" y="1728"/>
              <a:ext cx="48" cy="48"/>
              <a:chOff x="1584" y="1776"/>
              <a:chExt cx="144" cy="144"/>
            </a:xfrm>
          </p:grpSpPr>
          <p:sp>
            <p:nvSpPr>
              <p:cNvPr id="210039" name="Oval 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0" name="Oval 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1" name="Oval 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2" name="Oval 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43" name="AutoShape 123"/>
              <p:cNvCxnSpPr>
                <a:cxnSpLocks noChangeShapeType="1"/>
                <a:stCxn id="210039" idx="6"/>
                <a:endCxn id="2100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44" name="AutoShape 124"/>
              <p:cNvCxnSpPr>
                <a:cxnSpLocks noChangeShapeType="1"/>
                <a:stCxn id="210039" idx="5"/>
                <a:endCxn id="2100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45" name="AutoShape 125"/>
              <p:cNvCxnSpPr>
                <a:cxnSpLocks noChangeShapeType="1"/>
                <a:stCxn id="210041" idx="6"/>
                <a:endCxn id="2100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46" name="Group 126"/>
          <p:cNvGrpSpPr>
            <a:grpSpLocks/>
          </p:cNvGrpSpPr>
          <p:nvPr/>
        </p:nvGrpSpPr>
        <p:grpSpPr bwMode="auto">
          <a:xfrm>
            <a:off x="5715000" y="4536712"/>
            <a:ext cx="152400" cy="152400"/>
            <a:chOff x="1608" y="1704"/>
            <a:chExt cx="96" cy="96"/>
          </a:xfrm>
        </p:grpSpPr>
        <p:sp>
          <p:nvSpPr>
            <p:cNvPr id="210047" name="Rectangle 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48" name="Group 128"/>
            <p:cNvGrpSpPr>
              <a:grpSpLocks/>
            </p:cNvGrpSpPr>
            <p:nvPr/>
          </p:nvGrpSpPr>
          <p:grpSpPr bwMode="auto">
            <a:xfrm>
              <a:off x="1632" y="1728"/>
              <a:ext cx="48" cy="48"/>
              <a:chOff x="1584" y="1776"/>
              <a:chExt cx="144" cy="144"/>
            </a:xfrm>
          </p:grpSpPr>
          <p:sp>
            <p:nvSpPr>
              <p:cNvPr id="210049" name="Oval 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0" name="Oval 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1" name="Oval 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2" name="Oval 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53" name="AutoShape 133"/>
              <p:cNvCxnSpPr>
                <a:cxnSpLocks noChangeShapeType="1"/>
                <a:stCxn id="210049" idx="6"/>
                <a:endCxn id="2100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54" name="AutoShape 134"/>
              <p:cNvCxnSpPr>
                <a:cxnSpLocks noChangeShapeType="1"/>
                <a:stCxn id="210049" idx="5"/>
                <a:endCxn id="2100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55" name="AutoShape 135"/>
              <p:cNvCxnSpPr>
                <a:cxnSpLocks noChangeShapeType="1"/>
                <a:stCxn id="210051" idx="6"/>
                <a:endCxn id="2100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56" name="Group 136"/>
          <p:cNvGrpSpPr>
            <a:grpSpLocks/>
          </p:cNvGrpSpPr>
          <p:nvPr/>
        </p:nvGrpSpPr>
        <p:grpSpPr bwMode="auto">
          <a:xfrm>
            <a:off x="5867400" y="4536712"/>
            <a:ext cx="152400" cy="152400"/>
            <a:chOff x="1608" y="1704"/>
            <a:chExt cx="96" cy="96"/>
          </a:xfrm>
        </p:grpSpPr>
        <p:sp>
          <p:nvSpPr>
            <p:cNvPr id="210057" name="Rectangle 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58" name="Group 138"/>
            <p:cNvGrpSpPr>
              <a:grpSpLocks/>
            </p:cNvGrpSpPr>
            <p:nvPr/>
          </p:nvGrpSpPr>
          <p:grpSpPr bwMode="auto">
            <a:xfrm>
              <a:off x="1632" y="1728"/>
              <a:ext cx="48" cy="48"/>
              <a:chOff x="1584" y="1776"/>
              <a:chExt cx="144" cy="144"/>
            </a:xfrm>
          </p:grpSpPr>
          <p:sp>
            <p:nvSpPr>
              <p:cNvPr id="210059" name="Oval 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0" name="Oval 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1" name="Oval 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2" name="Oval 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63" name="AutoShape 143"/>
              <p:cNvCxnSpPr>
                <a:cxnSpLocks noChangeShapeType="1"/>
                <a:stCxn id="210059" idx="6"/>
                <a:endCxn id="2100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64" name="AutoShape 144"/>
              <p:cNvCxnSpPr>
                <a:cxnSpLocks noChangeShapeType="1"/>
                <a:stCxn id="210059" idx="5"/>
                <a:endCxn id="2100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65" name="AutoShape 145"/>
              <p:cNvCxnSpPr>
                <a:cxnSpLocks noChangeShapeType="1"/>
                <a:stCxn id="210061" idx="6"/>
                <a:endCxn id="2100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66" name="Group 146"/>
          <p:cNvGrpSpPr>
            <a:grpSpLocks/>
          </p:cNvGrpSpPr>
          <p:nvPr/>
        </p:nvGrpSpPr>
        <p:grpSpPr bwMode="auto">
          <a:xfrm>
            <a:off x="6019800" y="4536712"/>
            <a:ext cx="152400" cy="152400"/>
            <a:chOff x="1608" y="1704"/>
            <a:chExt cx="96" cy="96"/>
          </a:xfrm>
        </p:grpSpPr>
        <p:sp>
          <p:nvSpPr>
            <p:cNvPr id="210067" name="Rectangle 1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68" name="Group 148"/>
            <p:cNvGrpSpPr>
              <a:grpSpLocks/>
            </p:cNvGrpSpPr>
            <p:nvPr/>
          </p:nvGrpSpPr>
          <p:grpSpPr bwMode="auto">
            <a:xfrm>
              <a:off x="1632" y="1728"/>
              <a:ext cx="48" cy="48"/>
              <a:chOff x="1584" y="1776"/>
              <a:chExt cx="144" cy="144"/>
            </a:xfrm>
          </p:grpSpPr>
          <p:sp>
            <p:nvSpPr>
              <p:cNvPr id="210069" name="Oval 1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0" name="Oval 1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1" name="Oval 1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2" name="Oval 1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73" name="AutoShape 153"/>
              <p:cNvCxnSpPr>
                <a:cxnSpLocks noChangeShapeType="1"/>
                <a:stCxn id="210069" idx="6"/>
                <a:endCxn id="2100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74" name="AutoShape 154"/>
              <p:cNvCxnSpPr>
                <a:cxnSpLocks noChangeShapeType="1"/>
                <a:stCxn id="210069" idx="5"/>
                <a:endCxn id="2100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75" name="AutoShape 155"/>
              <p:cNvCxnSpPr>
                <a:cxnSpLocks noChangeShapeType="1"/>
                <a:stCxn id="210071" idx="6"/>
                <a:endCxn id="2100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76" name="Group 156"/>
          <p:cNvGrpSpPr>
            <a:grpSpLocks/>
          </p:cNvGrpSpPr>
          <p:nvPr/>
        </p:nvGrpSpPr>
        <p:grpSpPr bwMode="auto">
          <a:xfrm>
            <a:off x="6172200" y="4536712"/>
            <a:ext cx="152400" cy="152400"/>
            <a:chOff x="1608" y="1704"/>
            <a:chExt cx="96" cy="96"/>
          </a:xfrm>
        </p:grpSpPr>
        <p:sp>
          <p:nvSpPr>
            <p:cNvPr id="210077" name="Rectangle 1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78" name="Group 158"/>
            <p:cNvGrpSpPr>
              <a:grpSpLocks/>
            </p:cNvGrpSpPr>
            <p:nvPr/>
          </p:nvGrpSpPr>
          <p:grpSpPr bwMode="auto">
            <a:xfrm>
              <a:off x="1632" y="1728"/>
              <a:ext cx="48" cy="48"/>
              <a:chOff x="1584" y="1776"/>
              <a:chExt cx="144" cy="144"/>
            </a:xfrm>
          </p:grpSpPr>
          <p:sp>
            <p:nvSpPr>
              <p:cNvPr id="210079" name="Oval 1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0" name="Oval 1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1" name="Oval 1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2" name="Oval 1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83" name="AutoShape 163"/>
              <p:cNvCxnSpPr>
                <a:cxnSpLocks noChangeShapeType="1"/>
                <a:stCxn id="210079" idx="6"/>
                <a:endCxn id="2100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84" name="AutoShape 164"/>
              <p:cNvCxnSpPr>
                <a:cxnSpLocks noChangeShapeType="1"/>
                <a:stCxn id="210079" idx="5"/>
                <a:endCxn id="2100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85" name="AutoShape 165"/>
              <p:cNvCxnSpPr>
                <a:cxnSpLocks noChangeShapeType="1"/>
                <a:stCxn id="210081" idx="6"/>
                <a:endCxn id="2100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86" name="Group 166"/>
          <p:cNvGrpSpPr>
            <a:grpSpLocks/>
          </p:cNvGrpSpPr>
          <p:nvPr/>
        </p:nvGrpSpPr>
        <p:grpSpPr bwMode="auto">
          <a:xfrm>
            <a:off x="5715000" y="3698512"/>
            <a:ext cx="152400" cy="152400"/>
            <a:chOff x="1608" y="1704"/>
            <a:chExt cx="96" cy="96"/>
          </a:xfrm>
        </p:grpSpPr>
        <p:sp>
          <p:nvSpPr>
            <p:cNvPr id="210087" name="Rectangle 1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88" name="Group 168"/>
            <p:cNvGrpSpPr>
              <a:grpSpLocks/>
            </p:cNvGrpSpPr>
            <p:nvPr/>
          </p:nvGrpSpPr>
          <p:grpSpPr bwMode="auto">
            <a:xfrm>
              <a:off x="1632" y="1728"/>
              <a:ext cx="48" cy="48"/>
              <a:chOff x="1584" y="1776"/>
              <a:chExt cx="144" cy="144"/>
            </a:xfrm>
          </p:grpSpPr>
          <p:sp>
            <p:nvSpPr>
              <p:cNvPr id="210089" name="Oval 1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0" name="Oval 1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1" name="Oval 1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2" name="Oval 1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93" name="AutoShape 173"/>
              <p:cNvCxnSpPr>
                <a:cxnSpLocks noChangeShapeType="1"/>
                <a:stCxn id="210089" idx="6"/>
                <a:endCxn id="2100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94" name="AutoShape 174"/>
              <p:cNvCxnSpPr>
                <a:cxnSpLocks noChangeShapeType="1"/>
                <a:stCxn id="210089" idx="5"/>
                <a:endCxn id="2100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95" name="AutoShape 175"/>
              <p:cNvCxnSpPr>
                <a:cxnSpLocks noChangeShapeType="1"/>
                <a:stCxn id="210091" idx="6"/>
                <a:endCxn id="2100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96" name="Group 176"/>
          <p:cNvGrpSpPr>
            <a:grpSpLocks/>
          </p:cNvGrpSpPr>
          <p:nvPr/>
        </p:nvGrpSpPr>
        <p:grpSpPr bwMode="auto">
          <a:xfrm>
            <a:off x="5867400" y="3698512"/>
            <a:ext cx="152400" cy="152400"/>
            <a:chOff x="1608" y="1704"/>
            <a:chExt cx="96" cy="96"/>
          </a:xfrm>
        </p:grpSpPr>
        <p:sp>
          <p:nvSpPr>
            <p:cNvPr id="210097" name="Rectangle 1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98" name="Group 178"/>
            <p:cNvGrpSpPr>
              <a:grpSpLocks/>
            </p:cNvGrpSpPr>
            <p:nvPr/>
          </p:nvGrpSpPr>
          <p:grpSpPr bwMode="auto">
            <a:xfrm>
              <a:off x="1632" y="1728"/>
              <a:ext cx="48" cy="48"/>
              <a:chOff x="1584" y="1776"/>
              <a:chExt cx="144" cy="144"/>
            </a:xfrm>
          </p:grpSpPr>
          <p:sp>
            <p:nvSpPr>
              <p:cNvPr id="210099" name="Oval 1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0" name="Oval 1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1" name="Oval 1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2" name="Oval 1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03" name="AutoShape 183"/>
              <p:cNvCxnSpPr>
                <a:cxnSpLocks noChangeShapeType="1"/>
                <a:stCxn id="210099" idx="6"/>
                <a:endCxn id="2101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04" name="AutoShape 184"/>
              <p:cNvCxnSpPr>
                <a:cxnSpLocks noChangeShapeType="1"/>
                <a:stCxn id="210099" idx="5"/>
                <a:endCxn id="2101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05" name="AutoShape 185"/>
              <p:cNvCxnSpPr>
                <a:cxnSpLocks noChangeShapeType="1"/>
                <a:stCxn id="210101" idx="6"/>
                <a:endCxn id="2101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06" name="Group 186"/>
          <p:cNvGrpSpPr>
            <a:grpSpLocks/>
          </p:cNvGrpSpPr>
          <p:nvPr/>
        </p:nvGrpSpPr>
        <p:grpSpPr bwMode="auto">
          <a:xfrm>
            <a:off x="6019800" y="3698512"/>
            <a:ext cx="152400" cy="152400"/>
            <a:chOff x="1608" y="1704"/>
            <a:chExt cx="96" cy="96"/>
          </a:xfrm>
        </p:grpSpPr>
        <p:sp>
          <p:nvSpPr>
            <p:cNvPr id="210107" name="Rectangle 1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08" name="Group 188"/>
            <p:cNvGrpSpPr>
              <a:grpSpLocks/>
            </p:cNvGrpSpPr>
            <p:nvPr/>
          </p:nvGrpSpPr>
          <p:grpSpPr bwMode="auto">
            <a:xfrm>
              <a:off x="1632" y="1728"/>
              <a:ext cx="48" cy="48"/>
              <a:chOff x="1584" y="1776"/>
              <a:chExt cx="144" cy="144"/>
            </a:xfrm>
          </p:grpSpPr>
          <p:sp>
            <p:nvSpPr>
              <p:cNvPr id="210109" name="Oval 1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0" name="Oval 1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1" name="Oval 1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2" name="Oval 1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13" name="AutoShape 193"/>
              <p:cNvCxnSpPr>
                <a:cxnSpLocks noChangeShapeType="1"/>
                <a:stCxn id="210109" idx="6"/>
                <a:endCxn id="2101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14" name="AutoShape 194"/>
              <p:cNvCxnSpPr>
                <a:cxnSpLocks noChangeShapeType="1"/>
                <a:stCxn id="210109" idx="5"/>
                <a:endCxn id="2101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15" name="AutoShape 195"/>
              <p:cNvCxnSpPr>
                <a:cxnSpLocks noChangeShapeType="1"/>
                <a:stCxn id="210111" idx="6"/>
                <a:endCxn id="2101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16" name="Group 196"/>
          <p:cNvGrpSpPr>
            <a:grpSpLocks/>
          </p:cNvGrpSpPr>
          <p:nvPr/>
        </p:nvGrpSpPr>
        <p:grpSpPr bwMode="auto">
          <a:xfrm>
            <a:off x="6172200" y="3698512"/>
            <a:ext cx="152400" cy="152400"/>
            <a:chOff x="1608" y="1704"/>
            <a:chExt cx="96" cy="96"/>
          </a:xfrm>
        </p:grpSpPr>
        <p:sp>
          <p:nvSpPr>
            <p:cNvPr id="210117" name="Rectangle 1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18" name="Group 198"/>
            <p:cNvGrpSpPr>
              <a:grpSpLocks/>
            </p:cNvGrpSpPr>
            <p:nvPr/>
          </p:nvGrpSpPr>
          <p:grpSpPr bwMode="auto">
            <a:xfrm>
              <a:off x="1632" y="1728"/>
              <a:ext cx="48" cy="48"/>
              <a:chOff x="1584" y="1776"/>
              <a:chExt cx="144" cy="144"/>
            </a:xfrm>
          </p:grpSpPr>
          <p:sp>
            <p:nvSpPr>
              <p:cNvPr id="210119" name="Oval 1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0" name="Oval 2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1" name="Oval 2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2" name="Oval 2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23" name="AutoShape 203"/>
              <p:cNvCxnSpPr>
                <a:cxnSpLocks noChangeShapeType="1"/>
                <a:stCxn id="210119" idx="6"/>
                <a:endCxn id="2101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24" name="AutoShape 204"/>
              <p:cNvCxnSpPr>
                <a:cxnSpLocks noChangeShapeType="1"/>
                <a:stCxn id="210119" idx="5"/>
                <a:endCxn id="2101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25" name="AutoShape 205"/>
              <p:cNvCxnSpPr>
                <a:cxnSpLocks noChangeShapeType="1"/>
                <a:stCxn id="210121" idx="6"/>
                <a:endCxn id="2101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26" name="Group 206"/>
          <p:cNvGrpSpPr>
            <a:grpSpLocks/>
          </p:cNvGrpSpPr>
          <p:nvPr/>
        </p:nvGrpSpPr>
        <p:grpSpPr bwMode="auto">
          <a:xfrm>
            <a:off x="5715000" y="3850912"/>
            <a:ext cx="152400" cy="152400"/>
            <a:chOff x="1608" y="1704"/>
            <a:chExt cx="96" cy="96"/>
          </a:xfrm>
        </p:grpSpPr>
        <p:sp>
          <p:nvSpPr>
            <p:cNvPr id="210127" name="Rectangle 2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28" name="Group 208"/>
            <p:cNvGrpSpPr>
              <a:grpSpLocks/>
            </p:cNvGrpSpPr>
            <p:nvPr/>
          </p:nvGrpSpPr>
          <p:grpSpPr bwMode="auto">
            <a:xfrm>
              <a:off x="1632" y="1728"/>
              <a:ext cx="48" cy="48"/>
              <a:chOff x="1584" y="1776"/>
              <a:chExt cx="144" cy="144"/>
            </a:xfrm>
          </p:grpSpPr>
          <p:sp>
            <p:nvSpPr>
              <p:cNvPr id="210129" name="Oval 2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0" name="Oval 2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1" name="Oval 2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2" name="Oval 2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33" name="AutoShape 213"/>
              <p:cNvCxnSpPr>
                <a:cxnSpLocks noChangeShapeType="1"/>
                <a:stCxn id="210129" idx="6"/>
                <a:endCxn id="2101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34" name="AutoShape 214"/>
              <p:cNvCxnSpPr>
                <a:cxnSpLocks noChangeShapeType="1"/>
                <a:stCxn id="210129" idx="5"/>
                <a:endCxn id="2101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35" name="AutoShape 215"/>
              <p:cNvCxnSpPr>
                <a:cxnSpLocks noChangeShapeType="1"/>
                <a:stCxn id="210131" idx="6"/>
                <a:endCxn id="2101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36" name="Group 216"/>
          <p:cNvGrpSpPr>
            <a:grpSpLocks/>
          </p:cNvGrpSpPr>
          <p:nvPr/>
        </p:nvGrpSpPr>
        <p:grpSpPr bwMode="auto">
          <a:xfrm>
            <a:off x="5867400" y="3850912"/>
            <a:ext cx="152400" cy="152400"/>
            <a:chOff x="1608" y="1704"/>
            <a:chExt cx="96" cy="96"/>
          </a:xfrm>
        </p:grpSpPr>
        <p:sp>
          <p:nvSpPr>
            <p:cNvPr id="210137"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38" name="Group 218"/>
            <p:cNvGrpSpPr>
              <a:grpSpLocks/>
            </p:cNvGrpSpPr>
            <p:nvPr/>
          </p:nvGrpSpPr>
          <p:grpSpPr bwMode="auto">
            <a:xfrm>
              <a:off x="1632" y="1728"/>
              <a:ext cx="48" cy="48"/>
              <a:chOff x="1584" y="1776"/>
              <a:chExt cx="144" cy="144"/>
            </a:xfrm>
          </p:grpSpPr>
          <p:sp>
            <p:nvSpPr>
              <p:cNvPr id="210139"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0"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1"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2"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43" name="AutoShape 223"/>
              <p:cNvCxnSpPr>
                <a:cxnSpLocks noChangeShapeType="1"/>
                <a:stCxn id="210139" idx="6"/>
                <a:endCxn id="2101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44" name="AutoShape 224"/>
              <p:cNvCxnSpPr>
                <a:cxnSpLocks noChangeShapeType="1"/>
                <a:stCxn id="210139" idx="5"/>
                <a:endCxn id="2101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45" name="AutoShape 225"/>
              <p:cNvCxnSpPr>
                <a:cxnSpLocks noChangeShapeType="1"/>
                <a:stCxn id="210141" idx="6"/>
                <a:endCxn id="2101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46" name="Group 226"/>
          <p:cNvGrpSpPr>
            <a:grpSpLocks/>
          </p:cNvGrpSpPr>
          <p:nvPr/>
        </p:nvGrpSpPr>
        <p:grpSpPr bwMode="auto">
          <a:xfrm>
            <a:off x="6019800" y="3850912"/>
            <a:ext cx="152400" cy="152400"/>
            <a:chOff x="1608" y="1704"/>
            <a:chExt cx="96" cy="96"/>
          </a:xfrm>
        </p:grpSpPr>
        <p:sp>
          <p:nvSpPr>
            <p:cNvPr id="210147"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48" name="Group 228"/>
            <p:cNvGrpSpPr>
              <a:grpSpLocks/>
            </p:cNvGrpSpPr>
            <p:nvPr/>
          </p:nvGrpSpPr>
          <p:grpSpPr bwMode="auto">
            <a:xfrm>
              <a:off x="1632" y="1728"/>
              <a:ext cx="48" cy="48"/>
              <a:chOff x="1584" y="1776"/>
              <a:chExt cx="144" cy="144"/>
            </a:xfrm>
          </p:grpSpPr>
          <p:sp>
            <p:nvSpPr>
              <p:cNvPr id="210149"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0"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1"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2"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53" name="AutoShape 233"/>
              <p:cNvCxnSpPr>
                <a:cxnSpLocks noChangeShapeType="1"/>
                <a:stCxn id="210149" idx="6"/>
                <a:endCxn id="2101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54" name="AutoShape 234"/>
              <p:cNvCxnSpPr>
                <a:cxnSpLocks noChangeShapeType="1"/>
                <a:stCxn id="210149" idx="5"/>
                <a:endCxn id="2101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55" name="AutoShape 235"/>
              <p:cNvCxnSpPr>
                <a:cxnSpLocks noChangeShapeType="1"/>
                <a:stCxn id="210151" idx="6"/>
                <a:endCxn id="2101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56" name="Group 236"/>
          <p:cNvGrpSpPr>
            <a:grpSpLocks/>
          </p:cNvGrpSpPr>
          <p:nvPr/>
        </p:nvGrpSpPr>
        <p:grpSpPr bwMode="auto">
          <a:xfrm>
            <a:off x="6172200" y="3850912"/>
            <a:ext cx="152400" cy="152400"/>
            <a:chOff x="1608" y="1704"/>
            <a:chExt cx="96" cy="96"/>
          </a:xfrm>
        </p:grpSpPr>
        <p:sp>
          <p:nvSpPr>
            <p:cNvPr id="210157"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58" name="Group 238"/>
            <p:cNvGrpSpPr>
              <a:grpSpLocks/>
            </p:cNvGrpSpPr>
            <p:nvPr/>
          </p:nvGrpSpPr>
          <p:grpSpPr bwMode="auto">
            <a:xfrm>
              <a:off x="1632" y="1728"/>
              <a:ext cx="48" cy="48"/>
              <a:chOff x="1584" y="1776"/>
              <a:chExt cx="144" cy="144"/>
            </a:xfrm>
          </p:grpSpPr>
          <p:sp>
            <p:nvSpPr>
              <p:cNvPr id="210159"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0"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1"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2"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63" name="AutoShape 243"/>
              <p:cNvCxnSpPr>
                <a:cxnSpLocks noChangeShapeType="1"/>
                <a:stCxn id="210159" idx="6"/>
                <a:endCxn id="2101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64" name="AutoShape 244"/>
              <p:cNvCxnSpPr>
                <a:cxnSpLocks noChangeShapeType="1"/>
                <a:stCxn id="210159" idx="5"/>
                <a:endCxn id="2101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65" name="AutoShape 245"/>
              <p:cNvCxnSpPr>
                <a:cxnSpLocks noChangeShapeType="1"/>
                <a:stCxn id="210161" idx="6"/>
                <a:endCxn id="2101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66" name="Group 246"/>
          <p:cNvGrpSpPr>
            <a:grpSpLocks/>
          </p:cNvGrpSpPr>
          <p:nvPr/>
        </p:nvGrpSpPr>
        <p:grpSpPr bwMode="auto">
          <a:xfrm>
            <a:off x="5715000" y="3393712"/>
            <a:ext cx="152400" cy="152400"/>
            <a:chOff x="1608" y="1704"/>
            <a:chExt cx="96" cy="96"/>
          </a:xfrm>
        </p:grpSpPr>
        <p:sp>
          <p:nvSpPr>
            <p:cNvPr id="210167"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68" name="Group 248"/>
            <p:cNvGrpSpPr>
              <a:grpSpLocks/>
            </p:cNvGrpSpPr>
            <p:nvPr/>
          </p:nvGrpSpPr>
          <p:grpSpPr bwMode="auto">
            <a:xfrm>
              <a:off x="1632" y="1728"/>
              <a:ext cx="48" cy="48"/>
              <a:chOff x="1584" y="1776"/>
              <a:chExt cx="144" cy="144"/>
            </a:xfrm>
          </p:grpSpPr>
          <p:sp>
            <p:nvSpPr>
              <p:cNvPr id="210169"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0"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1"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2"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73" name="AutoShape 253"/>
              <p:cNvCxnSpPr>
                <a:cxnSpLocks noChangeShapeType="1"/>
                <a:stCxn id="210169" idx="6"/>
                <a:endCxn id="2101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74" name="AutoShape 254"/>
              <p:cNvCxnSpPr>
                <a:cxnSpLocks noChangeShapeType="1"/>
                <a:stCxn id="210169" idx="5"/>
                <a:endCxn id="2101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75" name="AutoShape 255"/>
              <p:cNvCxnSpPr>
                <a:cxnSpLocks noChangeShapeType="1"/>
                <a:stCxn id="210171" idx="6"/>
                <a:endCxn id="2101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76" name="Group 256"/>
          <p:cNvGrpSpPr>
            <a:grpSpLocks/>
          </p:cNvGrpSpPr>
          <p:nvPr/>
        </p:nvGrpSpPr>
        <p:grpSpPr bwMode="auto">
          <a:xfrm>
            <a:off x="5867400" y="3393712"/>
            <a:ext cx="152400" cy="152400"/>
            <a:chOff x="1608" y="1704"/>
            <a:chExt cx="96" cy="96"/>
          </a:xfrm>
        </p:grpSpPr>
        <p:sp>
          <p:nvSpPr>
            <p:cNvPr id="210177"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78" name="Group 258"/>
            <p:cNvGrpSpPr>
              <a:grpSpLocks/>
            </p:cNvGrpSpPr>
            <p:nvPr/>
          </p:nvGrpSpPr>
          <p:grpSpPr bwMode="auto">
            <a:xfrm>
              <a:off x="1632" y="1728"/>
              <a:ext cx="48" cy="48"/>
              <a:chOff x="1584" y="1776"/>
              <a:chExt cx="144" cy="144"/>
            </a:xfrm>
          </p:grpSpPr>
          <p:sp>
            <p:nvSpPr>
              <p:cNvPr id="210179"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0"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1"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2"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83" name="AutoShape 263"/>
              <p:cNvCxnSpPr>
                <a:cxnSpLocks noChangeShapeType="1"/>
                <a:stCxn id="210179" idx="6"/>
                <a:endCxn id="2101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84" name="AutoShape 264"/>
              <p:cNvCxnSpPr>
                <a:cxnSpLocks noChangeShapeType="1"/>
                <a:stCxn id="210179" idx="5"/>
                <a:endCxn id="2101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85" name="AutoShape 265"/>
              <p:cNvCxnSpPr>
                <a:cxnSpLocks noChangeShapeType="1"/>
                <a:stCxn id="210181" idx="6"/>
                <a:endCxn id="2101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86" name="Group 266"/>
          <p:cNvGrpSpPr>
            <a:grpSpLocks/>
          </p:cNvGrpSpPr>
          <p:nvPr/>
        </p:nvGrpSpPr>
        <p:grpSpPr bwMode="auto">
          <a:xfrm>
            <a:off x="6019800" y="3393712"/>
            <a:ext cx="152400" cy="152400"/>
            <a:chOff x="1608" y="1704"/>
            <a:chExt cx="96" cy="96"/>
          </a:xfrm>
        </p:grpSpPr>
        <p:sp>
          <p:nvSpPr>
            <p:cNvPr id="210187"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88" name="Group 268"/>
            <p:cNvGrpSpPr>
              <a:grpSpLocks/>
            </p:cNvGrpSpPr>
            <p:nvPr/>
          </p:nvGrpSpPr>
          <p:grpSpPr bwMode="auto">
            <a:xfrm>
              <a:off x="1632" y="1728"/>
              <a:ext cx="48" cy="48"/>
              <a:chOff x="1584" y="1776"/>
              <a:chExt cx="144" cy="144"/>
            </a:xfrm>
          </p:grpSpPr>
          <p:sp>
            <p:nvSpPr>
              <p:cNvPr id="210189"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0"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1"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2"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93" name="AutoShape 273"/>
              <p:cNvCxnSpPr>
                <a:cxnSpLocks noChangeShapeType="1"/>
                <a:stCxn id="210189" idx="6"/>
                <a:endCxn id="2101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94" name="AutoShape 274"/>
              <p:cNvCxnSpPr>
                <a:cxnSpLocks noChangeShapeType="1"/>
                <a:stCxn id="210189" idx="5"/>
                <a:endCxn id="2101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95" name="AutoShape 275"/>
              <p:cNvCxnSpPr>
                <a:cxnSpLocks noChangeShapeType="1"/>
                <a:stCxn id="210191" idx="6"/>
                <a:endCxn id="2101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96" name="Group 276"/>
          <p:cNvGrpSpPr>
            <a:grpSpLocks/>
          </p:cNvGrpSpPr>
          <p:nvPr/>
        </p:nvGrpSpPr>
        <p:grpSpPr bwMode="auto">
          <a:xfrm>
            <a:off x="6172200" y="3393712"/>
            <a:ext cx="152400" cy="152400"/>
            <a:chOff x="1608" y="1704"/>
            <a:chExt cx="96" cy="96"/>
          </a:xfrm>
        </p:grpSpPr>
        <p:sp>
          <p:nvSpPr>
            <p:cNvPr id="210197"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98" name="Group 278"/>
            <p:cNvGrpSpPr>
              <a:grpSpLocks/>
            </p:cNvGrpSpPr>
            <p:nvPr/>
          </p:nvGrpSpPr>
          <p:grpSpPr bwMode="auto">
            <a:xfrm>
              <a:off x="1632" y="1728"/>
              <a:ext cx="48" cy="48"/>
              <a:chOff x="1584" y="1776"/>
              <a:chExt cx="144" cy="144"/>
            </a:xfrm>
          </p:grpSpPr>
          <p:sp>
            <p:nvSpPr>
              <p:cNvPr id="210199"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0"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1"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2"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03" name="AutoShape 283"/>
              <p:cNvCxnSpPr>
                <a:cxnSpLocks noChangeShapeType="1"/>
                <a:stCxn id="210199" idx="6"/>
                <a:endCxn id="2102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04" name="AutoShape 284"/>
              <p:cNvCxnSpPr>
                <a:cxnSpLocks noChangeShapeType="1"/>
                <a:stCxn id="210199" idx="5"/>
                <a:endCxn id="2102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05" name="AutoShape 285"/>
              <p:cNvCxnSpPr>
                <a:cxnSpLocks noChangeShapeType="1"/>
                <a:stCxn id="210201" idx="6"/>
                <a:endCxn id="2102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06" name="Group 286"/>
          <p:cNvGrpSpPr>
            <a:grpSpLocks/>
          </p:cNvGrpSpPr>
          <p:nvPr/>
        </p:nvGrpSpPr>
        <p:grpSpPr bwMode="auto">
          <a:xfrm>
            <a:off x="5715000" y="3546112"/>
            <a:ext cx="152400" cy="152400"/>
            <a:chOff x="1608" y="1704"/>
            <a:chExt cx="96" cy="96"/>
          </a:xfrm>
        </p:grpSpPr>
        <p:sp>
          <p:nvSpPr>
            <p:cNvPr id="210207"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08" name="Group 288"/>
            <p:cNvGrpSpPr>
              <a:grpSpLocks/>
            </p:cNvGrpSpPr>
            <p:nvPr/>
          </p:nvGrpSpPr>
          <p:grpSpPr bwMode="auto">
            <a:xfrm>
              <a:off x="1632" y="1728"/>
              <a:ext cx="48" cy="48"/>
              <a:chOff x="1584" y="1776"/>
              <a:chExt cx="144" cy="144"/>
            </a:xfrm>
          </p:grpSpPr>
          <p:sp>
            <p:nvSpPr>
              <p:cNvPr id="210209"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0"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1"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2"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13" name="AutoShape 293"/>
              <p:cNvCxnSpPr>
                <a:cxnSpLocks noChangeShapeType="1"/>
                <a:stCxn id="210209" idx="6"/>
                <a:endCxn id="2102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14" name="AutoShape 294"/>
              <p:cNvCxnSpPr>
                <a:cxnSpLocks noChangeShapeType="1"/>
                <a:stCxn id="210209" idx="5"/>
                <a:endCxn id="2102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15" name="AutoShape 295"/>
              <p:cNvCxnSpPr>
                <a:cxnSpLocks noChangeShapeType="1"/>
                <a:stCxn id="210211" idx="6"/>
                <a:endCxn id="2102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16" name="Group 296"/>
          <p:cNvGrpSpPr>
            <a:grpSpLocks/>
          </p:cNvGrpSpPr>
          <p:nvPr/>
        </p:nvGrpSpPr>
        <p:grpSpPr bwMode="auto">
          <a:xfrm>
            <a:off x="5867400" y="3546112"/>
            <a:ext cx="152400" cy="152400"/>
            <a:chOff x="1608" y="1704"/>
            <a:chExt cx="96" cy="96"/>
          </a:xfrm>
        </p:grpSpPr>
        <p:sp>
          <p:nvSpPr>
            <p:cNvPr id="210217" name="Rectangle 2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18" name="Group 298"/>
            <p:cNvGrpSpPr>
              <a:grpSpLocks/>
            </p:cNvGrpSpPr>
            <p:nvPr/>
          </p:nvGrpSpPr>
          <p:grpSpPr bwMode="auto">
            <a:xfrm>
              <a:off x="1632" y="1728"/>
              <a:ext cx="48" cy="48"/>
              <a:chOff x="1584" y="1776"/>
              <a:chExt cx="144" cy="144"/>
            </a:xfrm>
          </p:grpSpPr>
          <p:sp>
            <p:nvSpPr>
              <p:cNvPr id="210219" name="Oval 2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0" name="Oval 3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1" name="Oval 3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2" name="Oval 3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23" name="AutoShape 303"/>
              <p:cNvCxnSpPr>
                <a:cxnSpLocks noChangeShapeType="1"/>
                <a:stCxn id="210219" idx="6"/>
                <a:endCxn id="2102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24" name="AutoShape 304"/>
              <p:cNvCxnSpPr>
                <a:cxnSpLocks noChangeShapeType="1"/>
                <a:stCxn id="210219" idx="5"/>
                <a:endCxn id="2102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25" name="AutoShape 305"/>
              <p:cNvCxnSpPr>
                <a:cxnSpLocks noChangeShapeType="1"/>
                <a:stCxn id="210221" idx="6"/>
                <a:endCxn id="2102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26" name="Group 306"/>
          <p:cNvGrpSpPr>
            <a:grpSpLocks/>
          </p:cNvGrpSpPr>
          <p:nvPr/>
        </p:nvGrpSpPr>
        <p:grpSpPr bwMode="auto">
          <a:xfrm>
            <a:off x="6019800" y="3546112"/>
            <a:ext cx="152400" cy="152400"/>
            <a:chOff x="1608" y="1704"/>
            <a:chExt cx="96" cy="96"/>
          </a:xfrm>
        </p:grpSpPr>
        <p:sp>
          <p:nvSpPr>
            <p:cNvPr id="210227" name="Rectangle 3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28" name="Group 308"/>
            <p:cNvGrpSpPr>
              <a:grpSpLocks/>
            </p:cNvGrpSpPr>
            <p:nvPr/>
          </p:nvGrpSpPr>
          <p:grpSpPr bwMode="auto">
            <a:xfrm>
              <a:off x="1632" y="1728"/>
              <a:ext cx="48" cy="48"/>
              <a:chOff x="1584" y="1776"/>
              <a:chExt cx="144" cy="144"/>
            </a:xfrm>
          </p:grpSpPr>
          <p:sp>
            <p:nvSpPr>
              <p:cNvPr id="210229" name="Oval 3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0" name="Oval 3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1" name="Oval 3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2" name="Oval 3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33" name="AutoShape 313"/>
              <p:cNvCxnSpPr>
                <a:cxnSpLocks noChangeShapeType="1"/>
                <a:stCxn id="210229" idx="6"/>
                <a:endCxn id="2102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34" name="AutoShape 314"/>
              <p:cNvCxnSpPr>
                <a:cxnSpLocks noChangeShapeType="1"/>
                <a:stCxn id="210229" idx="5"/>
                <a:endCxn id="2102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35" name="AutoShape 315"/>
              <p:cNvCxnSpPr>
                <a:cxnSpLocks noChangeShapeType="1"/>
                <a:stCxn id="210231" idx="6"/>
                <a:endCxn id="2102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36" name="Group 316"/>
          <p:cNvGrpSpPr>
            <a:grpSpLocks/>
          </p:cNvGrpSpPr>
          <p:nvPr/>
        </p:nvGrpSpPr>
        <p:grpSpPr bwMode="auto">
          <a:xfrm>
            <a:off x="6172200" y="3546112"/>
            <a:ext cx="152400" cy="152400"/>
            <a:chOff x="1608" y="1704"/>
            <a:chExt cx="96" cy="96"/>
          </a:xfrm>
        </p:grpSpPr>
        <p:sp>
          <p:nvSpPr>
            <p:cNvPr id="210237" name="Rectangle 3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38" name="Group 318"/>
            <p:cNvGrpSpPr>
              <a:grpSpLocks/>
            </p:cNvGrpSpPr>
            <p:nvPr/>
          </p:nvGrpSpPr>
          <p:grpSpPr bwMode="auto">
            <a:xfrm>
              <a:off x="1632" y="1728"/>
              <a:ext cx="48" cy="48"/>
              <a:chOff x="1584" y="1776"/>
              <a:chExt cx="144" cy="144"/>
            </a:xfrm>
          </p:grpSpPr>
          <p:sp>
            <p:nvSpPr>
              <p:cNvPr id="210239" name="Oval 3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0" name="Oval 3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1" name="Oval 3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2" name="Oval 3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43" name="AutoShape 323"/>
              <p:cNvCxnSpPr>
                <a:cxnSpLocks noChangeShapeType="1"/>
                <a:stCxn id="210239" idx="6"/>
                <a:endCxn id="2102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44" name="AutoShape 324"/>
              <p:cNvCxnSpPr>
                <a:cxnSpLocks noChangeShapeType="1"/>
                <a:stCxn id="210239" idx="5"/>
                <a:endCxn id="2102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45" name="AutoShape 325"/>
              <p:cNvCxnSpPr>
                <a:cxnSpLocks noChangeShapeType="1"/>
                <a:stCxn id="210241" idx="6"/>
                <a:endCxn id="2102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46" name="Group 326"/>
          <p:cNvGrpSpPr>
            <a:grpSpLocks/>
          </p:cNvGrpSpPr>
          <p:nvPr/>
        </p:nvGrpSpPr>
        <p:grpSpPr bwMode="auto">
          <a:xfrm>
            <a:off x="5715000" y="3088912"/>
            <a:ext cx="152400" cy="152400"/>
            <a:chOff x="1608" y="1704"/>
            <a:chExt cx="96" cy="96"/>
          </a:xfrm>
        </p:grpSpPr>
        <p:sp>
          <p:nvSpPr>
            <p:cNvPr id="210247" name="Rectangle 3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48" name="Group 328"/>
            <p:cNvGrpSpPr>
              <a:grpSpLocks/>
            </p:cNvGrpSpPr>
            <p:nvPr/>
          </p:nvGrpSpPr>
          <p:grpSpPr bwMode="auto">
            <a:xfrm>
              <a:off x="1632" y="1728"/>
              <a:ext cx="48" cy="48"/>
              <a:chOff x="1584" y="1776"/>
              <a:chExt cx="144" cy="144"/>
            </a:xfrm>
          </p:grpSpPr>
          <p:sp>
            <p:nvSpPr>
              <p:cNvPr id="210249" name="Oval 3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0" name="Oval 3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1" name="Oval 3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2" name="Oval 3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53" name="AutoShape 333"/>
              <p:cNvCxnSpPr>
                <a:cxnSpLocks noChangeShapeType="1"/>
                <a:stCxn id="210249" idx="6"/>
                <a:endCxn id="2102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54" name="AutoShape 334"/>
              <p:cNvCxnSpPr>
                <a:cxnSpLocks noChangeShapeType="1"/>
                <a:stCxn id="210249" idx="5"/>
                <a:endCxn id="2102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55" name="AutoShape 335"/>
              <p:cNvCxnSpPr>
                <a:cxnSpLocks noChangeShapeType="1"/>
                <a:stCxn id="210251" idx="6"/>
                <a:endCxn id="2102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56" name="Group 336"/>
          <p:cNvGrpSpPr>
            <a:grpSpLocks/>
          </p:cNvGrpSpPr>
          <p:nvPr/>
        </p:nvGrpSpPr>
        <p:grpSpPr bwMode="auto">
          <a:xfrm>
            <a:off x="5867400" y="3088912"/>
            <a:ext cx="152400" cy="152400"/>
            <a:chOff x="1608" y="1704"/>
            <a:chExt cx="96" cy="96"/>
          </a:xfrm>
        </p:grpSpPr>
        <p:sp>
          <p:nvSpPr>
            <p:cNvPr id="210257" name="Rectangle 3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58" name="Group 338"/>
            <p:cNvGrpSpPr>
              <a:grpSpLocks/>
            </p:cNvGrpSpPr>
            <p:nvPr/>
          </p:nvGrpSpPr>
          <p:grpSpPr bwMode="auto">
            <a:xfrm>
              <a:off x="1632" y="1728"/>
              <a:ext cx="48" cy="48"/>
              <a:chOff x="1584" y="1776"/>
              <a:chExt cx="144" cy="144"/>
            </a:xfrm>
          </p:grpSpPr>
          <p:sp>
            <p:nvSpPr>
              <p:cNvPr id="210259" name="Oval 3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0" name="Oval 3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1" name="Oval 3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2" name="Oval 3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63" name="AutoShape 343"/>
              <p:cNvCxnSpPr>
                <a:cxnSpLocks noChangeShapeType="1"/>
                <a:stCxn id="210259" idx="6"/>
                <a:endCxn id="2102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64" name="AutoShape 344"/>
              <p:cNvCxnSpPr>
                <a:cxnSpLocks noChangeShapeType="1"/>
                <a:stCxn id="210259" idx="5"/>
                <a:endCxn id="2102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65" name="AutoShape 345"/>
              <p:cNvCxnSpPr>
                <a:cxnSpLocks noChangeShapeType="1"/>
                <a:stCxn id="210261" idx="6"/>
                <a:endCxn id="2102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66" name="Group 346"/>
          <p:cNvGrpSpPr>
            <a:grpSpLocks/>
          </p:cNvGrpSpPr>
          <p:nvPr/>
        </p:nvGrpSpPr>
        <p:grpSpPr bwMode="auto">
          <a:xfrm>
            <a:off x="6019800" y="3088912"/>
            <a:ext cx="152400" cy="152400"/>
            <a:chOff x="1608" y="1704"/>
            <a:chExt cx="96" cy="96"/>
          </a:xfrm>
        </p:grpSpPr>
        <p:sp>
          <p:nvSpPr>
            <p:cNvPr id="210267" name="Rectangle 3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68" name="Group 348"/>
            <p:cNvGrpSpPr>
              <a:grpSpLocks/>
            </p:cNvGrpSpPr>
            <p:nvPr/>
          </p:nvGrpSpPr>
          <p:grpSpPr bwMode="auto">
            <a:xfrm>
              <a:off x="1632" y="1728"/>
              <a:ext cx="48" cy="48"/>
              <a:chOff x="1584" y="1776"/>
              <a:chExt cx="144" cy="144"/>
            </a:xfrm>
          </p:grpSpPr>
          <p:sp>
            <p:nvSpPr>
              <p:cNvPr id="210269" name="Oval 3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0" name="Oval 3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1" name="Oval 3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2" name="Oval 3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73" name="AutoShape 353"/>
              <p:cNvCxnSpPr>
                <a:cxnSpLocks noChangeShapeType="1"/>
                <a:stCxn id="210269" idx="6"/>
                <a:endCxn id="2102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74" name="AutoShape 354"/>
              <p:cNvCxnSpPr>
                <a:cxnSpLocks noChangeShapeType="1"/>
                <a:stCxn id="210269" idx="5"/>
                <a:endCxn id="2102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75" name="AutoShape 355"/>
              <p:cNvCxnSpPr>
                <a:cxnSpLocks noChangeShapeType="1"/>
                <a:stCxn id="210271" idx="6"/>
                <a:endCxn id="2102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76" name="Group 356"/>
          <p:cNvGrpSpPr>
            <a:grpSpLocks/>
          </p:cNvGrpSpPr>
          <p:nvPr/>
        </p:nvGrpSpPr>
        <p:grpSpPr bwMode="auto">
          <a:xfrm>
            <a:off x="6172200" y="3088912"/>
            <a:ext cx="152400" cy="152400"/>
            <a:chOff x="1608" y="1704"/>
            <a:chExt cx="96" cy="96"/>
          </a:xfrm>
        </p:grpSpPr>
        <p:sp>
          <p:nvSpPr>
            <p:cNvPr id="210277" name="Rectangle 3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78" name="Group 358"/>
            <p:cNvGrpSpPr>
              <a:grpSpLocks/>
            </p:cNvGrpSpPr>
            <p:nvPr/>
          </p:nvGrpSpPr>
          <p:grpSpPr bwMode="auto">
            <a:xfrm>
              <a:off x="1632" y="1728"/>
              <a:ext cx="48" cy="48"/>
              <a:chOff x="1584" y="1776"/>
              <a:chExt cx="144" cy="144"/>
            </a:xfrm>
          </p:grpSpPr>
          <p:sp>
            <p:nvSpPr>
              <p:cNvPr id="210279" name="Oval 3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0" name="Oval 3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1" name="Oval 3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2" name="Oval 3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83" name="AutoShape 363"/>
              <p:cNvCxnSpPr>
                <a:cxnSpLocks noChangeShapeType="1"/>
                <a:stCxn id="210279" idx="6"/>
                <a:endCxn id="2102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84" name="AutoShape 364"/>
              <p:cNvCxnSpPr>
                <a:cxnSpLocks noChangeShapeType="1"/>
                <a:stCxn id="210279" idx="5"/>
                <a:endCxn id="2102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85" name="AutoShape 365"/>
              <p:cNvCxnSpPr>
                <a:cxnSpLocks noChangeShapeType="1"/>
                <a:stCxn id="210281" idx="6"/>
                <a:endCxn id="2102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86" name="Group 366"/>
          <p:cNvGrpSpPr>
            <a:grpSpLocks/>
          </p:cNvGrpSpPr>
          <p:nvPr/>
        </p:nvGrpSpPr>
        <p:grpSpPr bwMode="auto">
          <a:xfrm>
            <a:off x="5715000" y="3241312"/>
            <a:ext cx="152400" cy="152400"/>
            <a:chOff x="1608" y="1704"/>
            <a:chExt cx="96" cy="96"/>
          </a:xfrm>
        </p:grpSpPr>
        <p:sp>
          <p:nvSpPr>
            <p:cNvPr id="210287" name="Rectangle 3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88" name="Group 368"/>
            <p:cNvGrpSpPr>
              <a:grpSpLocks/>
            </p:cNvGrpSpPr>
            <p:nvPr/>
          </p:nvGrpSpPr>
          <p:grpSpPr bwMode="auto">
            <a:xfrm>
              <a:off x="1632" y="1728"/>
              <a:ext cx="48" cy="48"/>
              <a:chOff x="1584" y="1776"/>
              <a:chExt cx="144" cy="144"/>
            </a:xfrm>
          </p:grpSpPr>
          <p:sp>
            <p:nvSpPr>
              <p:cNvPr id="210289" name="Oval 3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0" name="Oval 3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1" name="Oval 3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2" name="Oval 3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93" name="AutoShape 373"/>
              <p:cNvCxnSpPr>
                <a:cxnSpLocks noChangeShapeType="1"/>
                <a:stCxn id="210289" idx="6"/>
                <a:endCxn id="2102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94" name="AutoShape 374"/>
              <p:cNvCxnSpPr>
                <a:cxnSpLocks noChangeShapeType="1"/>
                <a:stCxn id="210289" idx="5"/>
                <a:endCxn id="2102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95" name="AutoShape 375"/>
              <p:cNvCxnSpPr>
                <a:cxnSpLocks noChangeShapeType="1"/>
                <a:stCxn id="210291" idx="6"/>
                <a:endCxn id="2102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96" name="Group 376"/>
          <p:cNvGrpSpPr>
            <a:grpSpLocks/>
          </p:cNvGrpSpPr>
          <p:nvPr/>
        </p:nvGrpSpPr>
        <p:grpSpPr bwMode="auto">
          <a:xfrm>
            <a:off x="5867400" y="3241312"/>
            <a:ext cx="152400" cy="152400"/>
            <a:chOff x="1608" y="1704"/>
            <a:chExt cx="96" cy="96"/>
          </a:xfrm>
        </p:grpSpPr>
        <p:sp>
          <p:nvSpPr>
            <p:cNvPr id="210297" name="Rectangle 3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98" name="Group 378"/>
            <p:cNvGrpSpPr>
              <a:grpSpLocks/>
            </p:cNvGrpSpPr>
            <p:nvPr/>
          </p:nvGrpSpPr>
          <p:grpSpPr bwMode="auto">
            <a:xfrm>
              <a:off x="1632" y="1728"/>
              <a:ext cx="48" cy="48"/>
              <a:chOff x="1584" y="1776"/>
              <a:chExt cx="144" cy="144"/>
            </a:xfrm>
          </p:grpSpPr>
          <p:sp>
            <p:nvSpPr>
              <p:cNvPr id="210299" name="Oval 3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0" name="Oval 3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1" name="Oval 3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2" name="Oval 3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03" name="AutoShape 383"/>
              <p:cNvCxnSpPr>
                <a:cxnSpLocks noChangeShapeType="1"/>
                <a:stCxn id="210299" idx="6"/>
                <a:endCxn id="2103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04" name="AutoShape 384"/>
              <p:cNvCxnSpPr>
                <a:cxnSpLocks noChangeShapeType="1"/>
                <a:stCxn id="210299" idx="5"/>
                <a:endCxn id="2103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05" name="AutoShape 385"/>
              <p:cNvCxnSpPr>
                <a:cxnSpLocks noChangeShapeType="1"/>
                <a:stCxn id="210301" idx="6"/>
                <a:endCxn id="2103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06" name="Group 386"/>
          <p:cNvGrpSpPr>
            <a:grpSpLocks/>
          </p:cNvGrpSpPr>
          <p:nvPr/>
        </p:nvGrpSpPr>
        <p:grpSpPr bwMode="auto">
          <a:xfrm>
            <a:off x="6019800" y="3241312"/>
            <a:ext cx="152400" cy="152400"/>
            <a:chOff x="1608" y="1704"/>
            <a:chExt cx="96" cy="96"/>
          </a:xfrm>
        </p:grpSpPr>
        <p:sp>
          <p:nvSpPr>
            <p:cNvPr id="210307" name="Rectangle 3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08" name="Group 388"/>
            <p:cNvGrpSpPr>
              <a:grpSpLocks/>
            </p:cNvGrpSpPr>
            <p:nvPr/>
          </p:nvGrpSpPr>
          <p:grpSpPr bwMode="auto">
            <a:xfrm>
              <a:off x="1632" y="1728"/>
              <a:ext cx="48" cy="48"/>
              <a:chOff x="1584" y="1776"/>
              <a:chExt cx="144" cy="144"/>
            </a:xfrm>
          </p:grpSpPr>
          <p:sp>
            <p:nvSpPr>
              <p:cNvPr id="210309" name="Oval 3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0" name="Oval 3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1" name="Oval 3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2" name="Oval 3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13" name="AutoShape 393"/>
              <p:cNvCxnSpPr>
                <a:cxnSpLocks noChangeShapeType="1"/>
                <a:stCxn id="210309" idx="6"/>
                <a:endCxn id="2103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14" name="AutoShape 394"/>
              <p:cNvCxnSpPr>
                <a:cxnSpLocks noChangeShapeType="1"/>
                <a:stCxn id="210309" idx="5"/>
                <a:endCxn id="2103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15" name="AutoShape 395"/>
              <p:cNvCxnSpPr>
                <a:cxnSpLocks noChangeShapeType="1"/>
                <a:stCxn id="210311" idx="6"/>
                <a:endCxn id="2103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16" name="Group 396"/>
          <p:cNvGrpSpPr>
            <a:grpSpLocks/>
          </p:cNvGrpSpPr>
          <p:nvPr/>
        </p:nvGrpSpPr>
        <p:grpSpPr bwMode="auto">
          <a:xfrm>
            <a:off x="6172200" y="3241312"/>
            <a:ext cx="152400" cy="152400"/>
            <a:chOff x="1608" y="1704"/>
            <a:chExt cx="96" cy="96"/>
          </a:xfrm>
        </p:grpSpPr>
        <p:sp>
          <p:nvSpPr>
            <p:cNvPr id="210317" name="Rectangle 3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18" name="Group 398"/>
            <p:cNvGrpSpPr>
              <a:grpSpLocks/>
            </p:cNvGrpSpPr>
            <p:nvPr/>
          </p:nvGrpSpPr>
          <p:grpSpPr bwMode="auto">
            <a:xfrm>
              <a:off x="1632" y="1728"/>
              <a:ext cx="48" cy="48"/>
              <a:chOff x="1584" y="1776"/>
              <a:chExt cx="144" cy="144"/>
            </a:xfrm>
          </p:grpSpPr>
          <p:sp>
            <p:nvSpPr>
              <p:cNvPr id="210319" name="Oval 3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0" name="Oval 4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1" name="Oval 4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2" name="Oval 4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23" name="AutoShape 403"/>
              <p:cNvCxnSpPr>
                <a:cxnSpLocks noChangeShapeType="1"/>
                <a:stCxn id="210319" idx="6"/>
                <a:endCxn id="2103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24" name="AutoShape 404"/>
              <p:cNvCxnSpPr>
                <a:cxnSpLocks noChangeShapeType="1"/>
                <a:stCxn id="210319" idx="5"/>
                <a:endCxn id="2103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25" name="AutoShape 405"/>
              <p:cNvCxnSpPr>
                <a:cxnSpLocks noChangeShapeType="1"/>
                <a:stCxn id="210321" idx="6"/>
                <a:endCxn id="2103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26" name="Group 406"/>
          <p:cNvGrpSpPr>
            <a:grpSpLocks/>
          </p:cNvGrpSpPr>
          <p:nvPr/>
        </p:nvGrpSpPr>
        <p:grpSpPr bwMode="auto">
          <a:xfrm>
            <a:off x="5715000" y="2784112"/>
            <a:ext cx="152400" cy="152400"/>
            <a:chOff x="1608" y="1704"/>
            <a:chExt cx="96" cy="96"/>
          </a:xfrm>
        </p:grpSpPr>
        <p:sp>
          <p:nvSpPr>
            <p:cNvPr id="210327" name="Rectangle 4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28" name="Group 408"/>
            <p:cNvGrpSpPr>
              <a:grpSpLocks/>
            </p:cNvGrpSpPr>
            <p:nvPr/>
          </p:nvGrpSpPr>
          <p:grpSpPr bwMode="auto">
            <a:xfrm>
              <a:off x="1632" y="1728"/>
              <a:ext cx="48" cy="48"/>
              <a:chOff x="1584" y="1776"/>
              <a:chExt cx="144" cy="144"/>
            </a:xfrm>
          </p:grpSpPr>
          <p:sp>
            <p:nvSpPr>
              <p:cNvPr id="210329" name="Oval 4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0" name="Oval 4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1" name="Oval 4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2" name="Oval 4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33" name="AutoShape 413"/>
              <p:cNvCxnSpPr>
                <a:cxnSpLocks noChangeShapeType="1"/>
                <a:stCxn id="210329" idx="6"/>
                <a:endCxn id="2103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34" name="AutoShape 414"/>
              <p:cNvCxnSpPr>
                <a:cxnSpLocks noChangeShapeType="1"/>
                <a:stCxn id="210329" idx="5"/>
                <a:endCxn id="2103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35" name="AutoShape 415"/>
              <p:cNvCxnSpPr>
                <a:cxnSpLocks noChangeShapeType="1"/>
                <a:stCxn id="210331" idx="6"/>
                <a:endCxn id="2103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36" name="Group 416"/>
          <p:cNvGrpSpPr>
            <a:grpSpLocks/>
          </p:cNvGrpSpPr>
          <p:nvPr/>
        </p:nvGrpSpPr>
        <p:grpSpPr bwMode="auto">
          <a:xfrm>
            <a:off x="5867400" y="2784112"/>
            <a:ext cx="152400" cy="152400"/>
            <a:chOff x="1608" y="1704"/>
            <a:chExt cx="96" cy="96"/>
          </a:xfrm>
        </p:grpSpPr>
        <p:sp>
          <p:nvSpPr>
            <p:cNvPr id="210337" name="Rectangle 4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38" name="Group 418"/>
            <p:cNvGrpSpPr>
              <a:grpSpLocks/>
            </p:cNvGrpSpPr>
            <p:nvPr/>
          </p:nvGrpSpPr>
          <p:grpSpPr bwMode="auto">
            <a:xfrm>
              <a:off x="1632" y="1728"/>
              <a:ext cx="48" cy="48"/>
              <a:chOff x="1584" y="1776"/>
              <a:chExt cx="144" cy="144"/>
            </a:xfrm>
          </p:grpSpPr>
          <p:sp>
            <p:nvSpPr>
              <p:cNvPr id="210339" name="Oval 4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0" name="Oval 4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1" name="Oval 4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2" name="Oval 4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43" name="AutoShape 423"/>
              <p:cNvCxnSpPr>
                <a:cxnSpLocks noChangeShapeType="1"/>
                <a:stCxn id="210339" idx="6"/>
                <a:endCxn id="2103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44" name="AutoShape 424"/>
              <p:cNvCxnSpPr>
                <a:cxnSpLocks noChangeShapeType="1"/>
                <a:stCxn id="210339" idx="5"/>
                <a:endCxn id="2103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45" name="AutoShape 425"/>
              <p:cNvCxnSpPr>
                <a:cxnSpLocks noChangeShapeType="1"/>
                <a:stCxn id="210341" idx="6"/>
                <a:endCxn id="2103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46" name="Group 426"/>
          <p:cNvGrpSpPr>
            <a:grpSpLocks/>
          </p:cNvGrpSpPr>
          <p:nvPr/>
        </p:nvGrpSpPr>
        <p:grpSpPr bwMode="auto">
          <a:xfrm>
            <a:off x="6019800" y="2784112"/>
            <a:ext cx="152400" cy="152400"/>
            <a:chOff x="1608" y="1704"/>
            <a:chExt cx="96" cy="96"/>
          </a:xfrm>
        </p:grpSpPr>
        <p:sp>
          <p:nvSpPr>
            <p:cNvPr id="210347" name="Rectangle 4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48" name="Group 428"/>
            <p:cNvGrpSpPr>
              <a:grpSpLocks/>
            </p:cNvGrpSpPr>
            <p:nvPr/>
          </p:nvGrpSpPr>
          <p:grpSpPr bwMode="auto">
            <a:xfrm>
              <a:off x="1632" y="1728"/>
              <a:ext cx="48" cy="48"/>
              <a:chOff x="1584" y="1776"/>
              <a:chExt cx="144" cy="144"/>
            </a:xfrm>
          </p:grpSpPr>
          <p:sp>
            <p:nvSpPr>
              <p:cNvPr id="210349" name="Oval 4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0" name="Oval 4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1" name="Oval 4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2" name="Oval 4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53" name="AutoShape 433"/>
              <p:cNvCxnSpPr>
                <a:cxnSpLocks noChangeShapeType="1"/>
                <a:stCxn id="210349" idx="6"/>
                <a:endCxn id="2103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54" name="AutoShape 434"/>
              <p:cNvCxnSpPr>
                <a:cxnSpLocks noChangeShapeType="1"/>
                <a:stCxn id="210349" idx="5"/>
                <a:endCxn id="2103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55" name="AutoShape 435"/>
              <p:cNvCxnSpPr>
                <a:cxnSpLocks noChangeShapeType="1"/>
                <a:stCxn id="210351" idx="6"/>
                <a:endCxn id="2103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56" name="Group 436"/>
          <p:cNvGrpSpPr>
            <a:grpSpLocks/>
          </p:cNvGrpSpPr>
          <p:nvPr/>
        </p:nvGrpSpPr>
        <p:grpSpPr bwMode="auto">
          <a:xfrm>
            <a:off x="6172200" y="2784112"/>
            <a:ext cx="152400" cy="152400"/>
            <a:chOff x="1608" y="1704"/>
            <a:chExt cx="96" cy="96"/>
          </a:xfrm>
        </p:grpSpPr>
        <p:sp>
          <p:nvSpPr>
            <p:cNvPr id="210357" name="Rectangle 4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58" name="Group 438"/>
            <p:cNvGrpSpPr>
              <a:grpSpLocks/>
            </p:cNvGrpSpPr>
            <p:nvPr/>
          </p:nvGrpSpPr>
          <p:grpSpPr bwMode="auto">
            <a:xfrm>
              <a:off x="1632" y="1728"/>
              <a:ext cx="48" cy="48"/>
              <a:chOff x="1584" y="1776"/>
              <a:chExt cx="144" cy="144"/>
            </a:xfrm>
          </p:grpSpPr>
          <p:sp>
            <p:nvSpPr>
              <p:cNvPr id="210359" name="Oval 4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0" name="Oval 4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1" name="Oval 4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2" name="Oval 4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63" name="AutoShape 443"/>
              <p:cNvCxnSpPr>
                <a:cxnSpLocks noChangeShapeType="1"/>
                <a:stCxn id="210359" idx="6"/>
                <a:endCxn id="2103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64" name="AutoShape 444"/>
              <p:cNvCxnSpPr>
                <a:cxnSpLocks noChangeShapeType="1"/>
                <a:stCxn id="210359" idx="5"/>
                <a:endCxn id="2103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65" name="AutoShape 445"/>
              <p:cNvCxnSpPr>
                <a:cxnSpLocks noChangeShapeType="1"/>
                <a:stCxn id="210361" idx="6"/>
                <a:endCxn id="2103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66" name="Group 446"/>
          <p:cNvGrpSpPr>
            <a:grpSpLocks/>
          </p:cNvGrpSpPr>
          <p:nvPr/>
        </p:nvGrpSpPr>
        <p:grpSpPr bwMode="auto">
          <a:xfrm>
            <a:off x="5715000" y="2936512"/>
            <a:ext cx="152400" cy="152400"/>
            <a:chOff x="1608" y="1704"/>
            <a:chExt cx="96" cy="96"/>
          </a:xfrm>
        </p:grpSpPr>
        <p:sp>
          <p:nvSpPr>
            <p:cNvPr id="210367" name="Rectangle 4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68" name="Group 448"/>
            <p:cNvGrpSpPr>
              <a:grpSpLocks/>
            </p:cNvGrpSpPr>
            <p:nvPr/>
          </p:nvGrpSpPr>
          <p:grpSpPr bwMode="auto">
            <a:xfrm>
              <a:off x="1632" y="1728"/>
              <a:ext cx="48" cy="48"/>
              <a:chOff x="1584" y="1776"/>
              <a:chExt cx="144" cy="144"/>
            </a:xfrm>
          </p:grpSpPr>
          <p:sp>
            <p:nvSpPr>
              <p:cNvPr id="210369" name="Oval 4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0" name="Oval 4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1" name="Oval 4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2" name="Oval 4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73" name="AutoShape 453"/>
              <p:cNvCxnSpPr>
                <a:cxnSpLocks noChangeShapeType="1"/>
                <a:stCxn id="210369" idx="6"/>
                <a:endCxn id="2103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74" name="AutoShape 454"/>
              <p:cNvCxnSpPr>
                <a:cxnSpLocks noChangeShapeType="1"/>
                <a:stCxn id="210369" idx="5"/>
                <a:endCxn id="2103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75" name="AutoShape 455"/>
              <p:cNvCxnSpPr>
                <a:cxnSpLocks noChangeShapeType="1"/>
                <a:stCxn id="210371" idx="6"/>
                <a:endCxn id="2103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76" name="Group 456"/>
          <p:cNvGrpSpPr>
            <a:grpSpLocks/>
          </p:cNvGrpSpPr>
          <p:nvPr/>
        </p:nvGrpSpPr>
        <p:grpSpPr bwMode="auto">
          <a:xfrm>
            <a:off x="5867400" y="2936512"/>
            <a:ext cx="152400" cy="152400"/>
            <a:chOff x="1608" y="1704"/>
            <a:chExt cx="96" cy="96"/>
          </a:xfrm>
        </p:grpSpPr>
        <p:sp>
          <p:nvSpPr>
            <p:cNvPr id="210377" name="Rectangle 4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78" name="Group 458"/>
            <p:cNvGrpSpPr>
              <a:grpSpLocks/>
            </p:cNvGrpSpPr>
            <p:nvPr/>
          </p:nvGrpSpPr>
          <p:grpSpPr bwMode="auto">
            <a:xfrm>
              <a:off x="1632" y="1728"/>
              <a:ext cx="48" cy="48"/>
              <a:chOff x="1584" y="1776"/>
              <a:chExt cx="144" cy="144"/>
            </a:xfrm>
          </p:grpSpPr>
          <p:sp>
            <p:nvSpPr>
              <p:cNvPr id="210379" name="Oval 4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0" name="Oval 4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1" name="Oval 4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2" name="Oval 4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83" name="AutoShape 463"/>
              <p:cNvCxnSpPr>
                <a:cxnSpLocks noChangeShapeType="1"/>
                <a:stCxn id="210379" idx="6"/>
                <a:endCxn id="2103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84" name="AutoShape 464"/>
              <p:cNvCxnSpPr>
                <a:cxnSpLocks noChangeShapeType="1"/>
                <a:stCxn id="210379" idx="5"/>
                <a:endCxn id="2103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85" name="AutoShape 465"/>
              <p:cNvCxnSpPr>
                <a:cxnSpLocks noChangeShapeType="1"/>
                <a:stCxn id="210381" idx="6"/>
                <a:endCxn id="2103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86" name="Group 466"/>
          <p:cNvGrpSpPr>
            <a:grpSpLocks/>
          </p:cNvGrpSpPr>
          <p:nvPr/>
        </p:nvGrpSpPr>
        <p:grpSpPr bwMode="auto">
          <a:xfrm>
            <a:off x="6019800" y="2936512"/>
            <a:ext cx="152400" cy="152400"/>
            <a:chOff x="1608" y="1704"/>
            <a:chExt cx="96" cy="96"/>
          </a:xfrm>
        </p:grpSpPr>
        <p:sp>
          <p:nvSpPr>
            <p:cNvPr id="210387" name="Rectangle 4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88" name="Group 468"/>
            <p:cNvGrpSpPr>
              <a:grpSpLocks/>
            </p:cNvGrpSpPr>
            <p:nvPr/>
          </p:nvGrpSpPr>
          <p:grpSpPr bwMode="auto">
            <a:xfrm>
              <a:off x="1632" y="1728"/>
              <a:ext cx="48" cy="48"/>
              <a:chOff x="1584" y="1776"/>
              <a:chExt cx="144" cy="144"/>
            </a:xfrm>
          </p:grpSpPr>
          <p:sp>
            <p:nvSpPr>
              <p:cNvPr id="210389" name="Oval 4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0" name="Oval 4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1" name="Oval 4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2" name="Oval 4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93" name="AutoShape 473"/>
              <p:cNvCxnSpPr>
                <a:cxnSpLocks noChangeShapeType="1"/>
                <a:stCxn id="210389" idx="6"/>
                <a:endCxn id="2103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94" name="AutoShape 474"/>
              <p:cNvCxnSpPr>
                <a:cxnSpLocks noChangeShapeType="1"/>
                <a:stCxn id="210389" idx="5"/>
                <a:endCxn id="2103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95" name="AutoShape 475"/>
              <p:cNvCxnSpPr>
                <a:cxnSpLocks noChangeShapeType="1"/>
                <a:stCxn id="210391" idx="6"/>
                <a:endCxn id="2103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96" name="Group 476"/>
          <p:cNvGrpSpPr>
            <a:grpSpLocks/>
          </p:cNvGrpSpPr>
          <p:nvPr/>
        </p:nvGrpSpPr>
        <p:grpSpPr bwMode="auto">
          <a:xfrm>
            <a:off x="6172200" y="2936512"/>
            <a:ext cx="152400" cy="152400"/>
            <a:chOff x="1608" y="1704"/>
            <a:chExt cx="96" cy="96"/>
          </a:xfrm>
        </p:grpSpPr>
        <p:sp>
          <p:nvSpPr>
            <p:cNvPr id="210397" name="Rectangle 4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98" name="Group 478"/>
            <p:cNvGrpSpPr>
              <a:grpSpLocks/>
            </p:cNvGrpSpPr>
            <p:nvPr/>
          </p:nvGrpSpPr>
          <p:grpSpPr bwMode="auto">
            <a:xfrm>
              <a:off x="1632" y="1728"/>
              <a:ext cx="48" cy="48"/>
              <a:chOff x="1584" y="1776"/>
              <a:chExt cx="144" cy="144"/>
            </a:xfrm>
          </p:grpSpPr>
          <p:sp>
            <p:nvSpPr>
              <p:cNvPr id="210399" name="Oval 4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0" name="Oval 4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1" name="Oval 4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2" name="Oval 4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403" name="AutoShape 483"/>
              <p:cNvCxnSpPr>
                <a:cxnSpLocks noChangeShapeType="1"/>
                <a:stCxn id="210399" idx="6"/>
                <a:endCxn id="2104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404" name="AutoShape 484"/>
              <p:cNvCxnSpPr>
                <a:cxnSpLocks noChangeShapeType="1"/>
                <a:stCxn id="210399" idx="5"/>
                <a:endCxn id="2104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405" name="AutoShape 485"/>
              <p:cNvCxnSpPr>
                <a:cxnSpLocks noChangeShapeType="1"/>
                <a:stCxn id="210401" idx="6"/>
                <a:endCxn id="21040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10406" name="Rectangle 486"/>
          <p:cNvSpPr>
            <a:spLocks noChangeArrowheads="1"/>
          </p:cNvSpPr>
          <p:nvPr/>
        </p:nvSpPr>
        <p:spPr bwMode="auto">
          <a:xfrm>
            <a:off x="4038600" y="30127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7" name="Rectangle 487"/>
          <p:cNvSpPr>
            <a:spLocks noChangeArrowheads="1"/>
          </p:cNvSpPr>
          <p:nvPr/>
        </p:nvSpPr>
        <p:spPr bwMode="auto">
          <a:xfrm>
            <a:off x="2819400" y="2936512"/>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sp>
        <p:nvSpPr>
          <p:cNvPr id="210408" name="Rectangle 488"/>
          <p:cNvSpPr>
            <a:spLocks noChangeArrowheads="1"/>
          </p:cNvSpPr>
          <p:nvPr/>
        </p:nvSpPr>
        <p:spPr bwMode="auto">
          <a:xfrm>
            <a:off x="2962274" y="3927112"/>
            <a:ext cx="7620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410" name="AutoShape 490"/>
          <p:cNvCxnSpPr>
            <a:cxnSpLocks noChangeShapeType="1"/>
            <a:stCxn id="210406" idx="2"/>
            <a:endCxn id="210421" idx="0"/>
          </p:cNvCxnSpPr>
          <p:nvPr/>
        </p:nvCxnSpPr>
        <p:spPr bwMode="auto">
          <a:xfrm>
            <a:off x="4419600" y="3088912"/>
            <a:ext cx="0" cy="838200"/>
          </a:xfrm>
          <a:prstGeom prst="straightConnector1">
            <a:avLst/>
          </a:prstGeom>
          <a:noFill/>
          <a:ln w="9525">
            <a:solidFill>
              <a:schemeClr val="tx1"/>
            </a:solidFill>
            <a:round/>
            <a:headEnd/>
            <a:tailEnd type="triangle" w="med" len="med"/>
          </a:ln>
          <a:effectLst/>
        </p:spPr>
      </p:cxnSp>
      <p:cxnSp>
        <p:nvCxnSpPr>
          <p:cNvPr id="210411" name="AutoShape 491"/>
          <p:cNvCxnSpPr>
            <a:cxnSpLocks noChangeShapeType="1"/>
            <a:stCxn id="210407" idx="2"/>
            <a:endCxn id="210408" idx="0"/>
          </p:cNvCxnSpPr>
          <p:nvPr/>
        </p:nvCxnSpPr>
        <p:spPr bwMode="auto">
          <a:xfrm flipH="1">
            <a:off x="3343274" y="3165112"/>
            <a:ext cx="9526" cy="762000"/>
          </a:xfrm>
          <a:prstGeom prst="straightConnector1">
            <a:avLst/>
          </a:prstGeom>
          <a:noFill/>
          <a:ln w="9525">
            <a:solidFill>
              <a:schemeClr val="tx1"/>
            </a:solidFill>
            <a:round/>
            <a:headEnd/>
            <a:tailEnd type="triangle" w="med" len="med"/>
          </a:ln>
          <a:effectLst/>
        </p:spPr>
      </p:cxnSp>
      <p:sp>
        <p:nvSpPr>
          <p:cNvPr id="210412" name="Line 492"/>
          <p:cNvSpPr>
            <a:spLocks noChangeShapeType="1"/>
          </p:cNvSpPr>
          <p:nvPr/>
        </p:nvSpPr>
        <p:spPr bwMode="auto">
          <a:xfrm flipV="1">
            <a:off x="327585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14" name="Text Box 494"/>
          <p:cNvSpPr txBox="1">
            <a:spLocks noChangeArrowheads="1"/>
          </p:cNvSpPr>
          <p:nvPr/>
        </p:nvSpPr>
        <p:spPr bwMode="auto">
          <a:xfrm>
            <a:off x="3429000" y="3275692"/>
            <a:ext cx="29527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k</a:t>
            </a:r>
          </a:p>
        </p:txBody>
      </p:sp>
      <p:sp>
        <p:nvSpPr>
          <p:cNvPr id="210416" name="Oval 496"/>
          <p:cNvSpPr>
            <a:spLocks noChangeArrowheads="1"/>
          </p:cNvSpPr>
          <p:nvPr/>
        </p:nvSpPr>
        <p:spPr bwMode="auto">
          <a:xfrm>
            <a:off x="5969000" y="40763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17" name="Oval 497"/>
          <p:cNvSpPr>
            <a:spLocks noChangeArrowheads="1"/>
          </p:cNvSpPr>
          <p:nvPr/>
        </p:nvSpPr>
        <p:spPr bwMode="auto">
          <a:xfrm>
            <a:off x="5969000" y="42287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1" name="Rectangle 501"/>
          <p:cNvSpPr>
            <a:spLocks noChangeArrowheads="1"/>
          </p:cNvSpPr>
          <p:nvPr/>
        </p:nvSpPr>
        <p:spPr bwMode="auto">
          <a:xfrm>
            <a:off x="4038600" y="39271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2" name="AutoShape 502"/>
          <p:cNvSpPr>
            <a:spLocks noChangeArrowheads="1"/>
          </p:cNvSpPr>
          <p:nvPr/>
        </p:nvSpPr>
        <p:spPr bwMode="auto">
          <a:xfrm>
            <a:off x="3581400" y="4460512"/>
            <a:ext cx="685800" cy="3810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XOR</a:t>
            </a:r>
          </a:p>
        </p:txBody>
      </p:sp>
      <p:cxnSp>
        <p:nvCxnSpPr>
          <p:cNvPr id="210423" name="AutoShape 503"/>
          <p:cNvCxnSpPr>
            <a:cxnSpLocks noChangeShapeType="1"/>
            <a:stCxn id="210408" idx="2"/>
            <a:endCxn id="210424" idx="0"/>
          </p:cNvCxnSpPr>
          <p:nvPr/>
        </p:nvCxnSpPr>
        <p:spPr bwMode="auto">
          <a:xfrm>
            <a:off x="3343274" y="4003312"/>
            <a:ext cx="504826" cy="457200"/>
          </a:xfrm>
          <a:prstGeom prst="straightConnector1">
            <a:avLst/>
          </a:prstGeom>
          <a:noFill/>
          <a:ln w="9525">
            <a:solidFill>
              <a:schemeClr val="tx1"/>
            </a:solidFill>
            <a:round/>
            <a:headEnd/>
            <a:tailEnd type="triangle" w="med" len="med"/>
          </a:ln>
          <a:effectLst/>
        </p:spPr>
      </p:cxnSp>
      <p:cxnSp>
        <p:nvCxnSpPr>
          <p:cNvPr id="210425" name="AutoShape 505"/>
          <p:cNvCxnSpPr>
            <a:cxnSpLocks noChangeShapeType="1"/>
            <a:stCxn id="210421" idx="2"/>
            <a:endCxn id="210426" idx="0"/>
          </p:cNvCxnSpPr>
          <p:nvPr/>
        </p:nvCxnSpPr>
        <p:spPr bwMode="auto">
          <a:xfrm flipH="1">
            <a:off x="4000500" y="4003312"/>
            <a:ext cx="419100" cy="457200"/>
          </a:xfrm>
          <a:prstGeom prst="straightConnector1">
            <a:avLst/>
          </a:prstGeom>
          <a:noFill/>
          <a:ln w="9525">
            <a:solidFill>
              <a:schemeClr val="tx1"/>
            </a:solidFill>
            <a:round/>
            <a:headEnd/>
            <a:tailEnd type="triangle" w="med" len="med"/>
          </a:ln>
          <a:effectLst/>
        </p:spPr>
      </p:cxnSp>
      <p:sp>
        <p:nvSpPr>
          <p:cNvPr id="210427" name="Freeform 507"/>
          <p:cNvSpPr>
            <a:spLocks/>
          </p:cNvSpPr>
          <p:nvPr/>
        </p:nvSpPr>
        <p:spPr bwMode="auto">
          <a:xfrm>
            <a:off x="3860800" y="3444512"/>
            <a:ext cx="2006600" cy="1778000"/>
          </a:xfrm>
          <a:custGeom>
            <a:avLst/>
            <a:gdLst/>
            <a:ahLst/>
            <a:cxnLst>
              <a:cxn ang="0">
                <a:pos x="16" y="880"/>
              </a:cxn>
              <a:cxn ang="0">
                <a:pos x="112" y="1024"/>
              </a:cxn>
              <a:cxn ang="0">
                <a:pos x="688" y="976"/>
              </a:cxn>
              <a:cxn ang="0">
                <a:pos x="928" y="160"/>
              </a:cxn>
              <a:cxn ang="0">
                <a:pos x="1264" y="16"/>
              </a:cxn>
            </a:cxnLst>
            <a:rect l="0" t="0" r="r" b="b"/>
            <a:pathLst>
              <a:path w="1264" h="1120">
                <a:moveTo>
                  <a:pt x="16" y="880"/>
                </a:moveTo>
                <a:cubicBezTo>
                  <a:pt x="8" y="944"/>
                  <a:pt x="0" y="1008"/>
                  <a:pt x="112" y="1024"/>
                </a:cubicBezTo>
                <a:cubicBezTo>
                  <a:pt x="224" y="1040"/>
                  <a:pt x="552" y="1120"/>
                  <a:pt x="688" y="976"/>
                </a:cubicBezTo>
                <a:cubicBezTo>
                  <a:pt x="824" y="832"/>
                  <a:pt x="832" y="320"/>
                  <a:pt x="928" y="160"/>
                </a:cubicBezTo>
                <a:cubicBezTo>
                  <a:pt x="1024" y="0"/>
                  <a:pt x="1144" y="8"/>
                  <a:pt x="1264" y="16"/>
                </a:cubicBezTo>
              </a:path>
            </a:pathLst>
          </a:custGeom>
          <a:noFill/>
          <a:ln w="9525">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28" name="Line 508"/>
          <p:cNvSpPr>
            <a:spLocks noChangeShapeType="1"/>
          </p:cNvSpPr>
          <p:nvPr/>
        </p:nvSpPr>
        <p:spPr bwMode="auto">
          <a:xfrm>
            <a:off x="4572000" y="5070112"/>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29" name="Text Box 509"/>
          <p:cNvSpPr txBox="1">
            <a:spLocks noChangeArrowheads="1"/>
          </p:cNvSpPr>
          <p:nvPr/>
        </p:nvSpPr>
        <p:spPr bwMode="auto">
          <a:xfrm>
            <a:off x="4489450" y="5147900"/>
            <a:ext cx="1736374"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k = log</a:t>
            </a:r>
            <a:r>
              <a:rPr lang="en-US" baseline="-25000">
                <a:solidFill>
                  <a:srgbClr val="000000"/>
                </a:solidFill>
                <a:latin typeface="Gill Sans MT" pitchFamily="34" charset="0"/>
              </a:rPr>
              <a:t>2</a:t>
            </a:r>
            <a:r>
              <a:rPr lang="en-US">
                <a:solidFill>
                  <a:srgbClr val="000000"/>
                </a:solidFill>
                <a:latin typeface="Gill Sans MT" pitchFamily="34" charset="0"/>
              </a:rPr>
              <a:t>counters</a:t>
            </a:r>
          </a:p>
        </p:txBody>
      </p:sp>
      <p:sp>
        <p:nvSpPr>
          <p:cNvPr id="513" name="Line 492"/>
          <p:cNvSpPr>
            <a:spLocks noChangeShapeType="1"/>
          </p:cNvSpPr>
          <p:nvPr/>
        </p:nvSpPr>
        <p:spPr bwMode="auto">
          <a:xfrm flipV="1">
            <a:off x="433630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514" name="Text Box 494"/>
          <p:cNvSpPr txBox="1">
            <a:spLocks noChangeArrowheads="1"/>
          </p:cNvSpPr>
          <p:nvPr/>
        </p:nvSpPr>
        <p:spPr bwMode="auto">
          <a:xfrm>
            <a:off x="4489450" y="3275692"/>
            <a:ext cx="29527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k</a:t>
            </a:r>
          </a:p>
        </p:txBody>
      </p:sp>
    </p:spTree>
    <p:extLst>
      <p:ext uri="{BB962C8B-B14F-4D97-AF65-F5344CB8AC3E}">
        <p14:creationId xmlns:p14="http://schemas.microsoft.com/office/powerpoint/2010/main" val="54084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normAutofit fontScale="90000"/>
          </a:bodyPr>
          <a:lstStyle/>
          <a:p>
            <a:r>
              <a:rPr lang="en-US" dirty="0"/>
              <a:t>Combined Indexing (2/2)</a:t>
            </a:r>
          </a:p>
        </p:txBody>
      </p:sp>
      <p:sp>
        <p:nvSpPr>
          <p:cNvPr id="207875" name="Rectangle 3"/>
          <p:cNvSpPr>
            <a:spLocks noGrp="1" noChangeArrowheads="1"/>
          </p:cNvSpPr>
          <p:nvPr>
            <p:ph idx="1"/>
          </p:nvPr>
        </p:nvSpPr>
        <p:spPr/>
        <p:txBody>
          <a:bodyPr/>
          <a:lstStyle/>
          <a:p>
            <a:r>
              <a:rPr lang="en-US" dirty="0"/>
              <a:t>Not all 2</a:t>
            </a:r>
            <a:r>
              <a:rPr lang="en-US" baseline="30000" dirty="0"/>
              <a:t>h</a:t>
            </a:r>
            <a:r>
              <a:rPr lang="en-US" dirty="0"/>
              <a:t> “states” are used</a:t>
            </a:r>
          </a:p>
          <a:p>
            <a:pPr lvl="1"/>
            <a:r>
              <a:rPr lang="en-US" dirty="0"/>
              <a:t>(TTNN)* uses ¼ of the states for a history length of 4</a:t>
            </a:r>
          </a:p>
          <a:p>
            <a:pPr lvl="1"/>
            <a:r>
              <a:rPr lang="en-US" dirty="0"/>
              <a:t>(TN)* uses two states regardless of history length</a:t>
            </a:r>
          </a:p>
          <a:p>
            <a:r>
              <a:rPr lang="en-US" dirty="0"/>
              <a:t>Not all bits of the PC are uniformly distributed</a:t>
            </a:r>
          </a:p>
          <a:p>
            <a:r>
              <a:rPr lang="en-US" dirty="0"/>
              <a:t>Not all bits of the history are uniformly correlated</a:t>
            </a:r>
          </a:p>
          <a:p>
            <a:pPr lvl="1"/>
            <a:r>
              <a:rPr lang="en-US" dirty="0"/>
              <a:t>More recent history more likely to be strongly correlated</a:t>
            </a:r>
          </a:p>
        </p:txBody>
      </p:sp>
      <p:grpSp>
        <p:nvGrpSpPr>
          <p:cNvPr id="3" name="Group 2"/>
          <p:cNvGrpSpPr/>
          <p:nvPr/>
        </p:nvGrpSpPr>
        <p:grpSpPr>
          <a:xfrm>
            <a:off x="3347864" y="4365104"/>
            <a:ext cx="2255171" cy="1782421"/>
            <a:chOff x="2819400" y="2784112"/>
            <a:chExt cx="3505200" cy="2770407"/>
          </a:xfrm>
        </p:grpSpPr>
        <p:sp>
          <p:nvSpPr>
            <p:cNvPr id="507" name="Rectangle 506"/>
            <p:cNvSpPr>
              <a:spLocks noChangeArrowheads="1"/>
            </p:cNvSpPr>
            <p:nvPr/>
          </p:nvSpPr>
          <p:spPr bwMode="auto">
            <a:xfrm>
              <a:off x="39624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08" name="Rectangle 504"/>
            <p:cNvSpPr>
              <a:spLocks noChangeArrowheads="1"/>
            </p:cNvSpPr>
            <p:nvPr/>
          </p:nvSpPr>
          <p:spPr bwMode="auto">
            <a:xfrm>
              <a:off x="38100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09" name="Rectangle 5"/>
            <p:cNvSpPr>
              <a:spLocks noChangeArrowheads="1"/>
            </p:cNvSpPr>
            <p:nvPr/>
          </p:nvSpPr>
          <p:spPr bwMode="auto">
            <a:xfrm>
              <a:off x="5715000" y="2784112"/>
              <a:ext cx="609600" cy="2209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10" name="Group 6"/>
            <p:cNvGrpSpPr>
              <a:grpSpLocks/>
            </p:cNvGrpSpPr>
            <p:nvPr/>
          </p:nvGrpSpPr>
          <p:grpSpPr bwMode="auto">
            <a:xfrm>
              <a:off x="5715000" y="4689112"/>
              <a:ext cx="152400" cy="152400"/>
              <a:chOff x="1608" y="1704"/>
              <a:chExt cx="96" cy="96"/>
            </a:xfrm>
          </p:grpSpPr>
          <p:sp>
            <p:nvSpPr>
              <p:cNvPr id="511" name="Rectangle 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12" name="Group 8"/>
              <p:cNvGrpSpPr>
                <a:grpSpLocks/>
              </p:cNvGrpSpPr>
              <p:nvPr/>
            </p:nvGrpSpPr>
            <p:grpSpPr bwMode="auto">
              <a:xfrm>
                <a:off x="1632" y="1728"/>
                <a:ext cx="48" cy="48"/>
                <a:chOff x="1584" y="1776"/>
                <a:chExt cx="144" cy="144"/>
              </a:xfrm>
            </p:grpSpPr>
            <p:sp>
              <p:nvSpPr>
                <p:cNvPr id="513" name="Oval 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4" name="Oval 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5" name="Oval 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6" name="Oval 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17" name="AutoShape 13"/>
                <p:cNvCxnSpPr>
                  <a:cxnSpLocks noChangeShapeType="1"/>
                  <a:stCxn id="513" idx="6"/>
                  <a:endCxn id="5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18" name="AutoShape 14"/>
                <p:cNvCxnSpPr>
                  <a:cxnSpLocks noChangeShapeType="1"/>
                  <a:stCxn id="513" idx="5"/>
                  <a:endCxn id="5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19" name="AutoShape 15"/>
                <p:cNvCxnSpPr>
                  <a:cxnSpLocks noChangeShapeType="1"/>
                  <a:stCxn id="515" idx="6"/>
                  <a:endCxn id="5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0" name="Group 16"/>
            <p:cNvGrpSpPr>
              <a:grpSpLocks/>
            </p:cNvGrpSpPr>
            <p:nvPr/>
          </p:nvGrpSpPr>
          <p:grpSpPr bwMode="auto">
            <a:xfrm>
              <a:off x="5867400" y="4689112"/>
              <a:ext cx="152400" cy="152400"/>
              <a:chOff x="1608" y="1704"/>
              <a:chExt cx="96" cy="96"/>
            </a:xfrm>
          </p:grpSpPr>
          <p:sp>
            <p:nvSpPr>
              <p:cNvPr id="521" name="Rectangle 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22" name="Group 18"/>
              <p:cNvGrpSpPr>
                <a:grpSpLocks/>
              </p:cNvGrpSpPr>
              <p:nvPr/>
            </p:nvGrpSpPr>
            <p:grpSpPr bwMode="auto">
              <a:xfrm>
                <a:off x="1632" y="1728"/>
                <a:ext cx="48" cy="48"/>
                <a:chOff x="1584" y="1776"/>
                <a:chExt cx="144" cy="144"/>
              </a:xfrm>
            </p:grpSpPr>
            <p:sp>
              <p:nvSpPr>
                <p:cNvPr id="523" name="Oval 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4" name="Oval 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5" name="Oval 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6" name="Oval 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27" name="AutoShape 23"/>
                <p:cNvCxnSpPr>
                  <a:cxnSpLocks noChangeShapeType="1"/>
                  <a:stCxn id="523" idx="6"/>
                  <a:endCxn id="5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28" name="AutoShape 24"/>
                <p:cNvCxnSpPr>
                  <a:cxnSpLocks noChangeShapeType="1"/>
                  <a:stCxn id="523" idx="5"/>
                  <a:endCxn id="5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29" name="AutoShape 25"/>
                <p:cNvCxnSpPr>
                  <a:cxnSpLocks noChangeShapeType="1"/>
                  <a:stCxn id="525" idx="6"/>
                  <a:endCxn id="5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30" name="Group 26"/>
            <p:cNvGrpSpPr>
              <a:grpSpLocks/>
            </p:cNvGrpSpPr>
            <p:nvPr/>
          </p:nvGrpSpPr>
          <p:grpSpPr bwMode="auto">
            <a:xfrm>
              <a:off x="6019800" y="4689112"/>
              <a:ext cx="152400" cy="152400"/>
              <a:chOff x="1608" y="1704"/>
              <a:chExt cx="96" cy="96"/>
            </a:xfrm>
          </p:grpSpPr>
          <p:sp>
            <p:nvSpPr>
              <p:cNvPr id="531" name="Rectangle 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32" name="Group 28"/>
              <p:cNvGrpSpPr>
                <a:grpSpLocks/>
              </p:cNvGrpSpPr>
              <p:nvPr/>
            </p:nvGrpSpPr>
            <p:grpSpPr bwMode="auto">
              <a:xfrm>
                <a:off x="1632" y="1728"/>
                <a:ext cx="48" cy="48"/>
                <a:chOff x="1584" y="1776"/>
                <a:chExt cx="144" cy="144"/>
              </a:xfrm>
            </p:grpSpPr>
            <p:sp>
              <p:nvSpPr>
                <p:cNvPr id="533" name="Oval 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4" name="Oval 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5" name="Oval 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6" name="Oval 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37" name="AutoShape 33"/>
                <p:cNvCxnSpPr>
                  <a:cxnSpLocks noChangeShapeType="1"/>
                  <a:stCxn id="533" idx="6"/>
                  <a:endCxn id="5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38" name="AutoShape 34"/>
                <p:cNvCxnSpPr>
                  <a:cxnSpLocks noChangeShapeType="1"/>
                  <a:stCxn id="533" idx="5"/>
                  <a:endCxn id="5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39" name="AutoShape 35"/>
                <p:cNvCxnSpPr>
                  <a:cxnSpLocks noChangeShapeType="1"/>
                  <a:stCxn id="535" idx="6"/>
                  <a:endCxn id="5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40" name="Group 36"/>
            <p:cNvGrpSpPr>
              <a:grpSpLocks/>
            </p:cNvGrpSpPr>
            <p:nvPr/>
          </p:nvGrpSpPr>
          <p:grpSpPr bwMode="auto">
            <a:xfrm>
              <a:off x="6172200" y="4689112"/>
              <a:ext cx="152400" cy="152400"/>
              <a:chOff x="1608" y="1704"/>
              <a:chExt cx="96" cy="96"/>
            </a:xfrm>
          </p:grpSpPr>
          <p:sp>
            <p:nvSpPr>
              <p:cNvPr id="541" name="Rectangle 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42" name="Group 38"/>
              <p:cNvGrpSpPr>
                <a:grpSpLocks/>
              </p:cNvGrpSpPr>
              <p:nvPr/>
            </p:nvGrpSpPr>
            <p:grpSpPr bwMode="auto">
              <a:xfrm>
                <a:off x="1632" y="1728"/>
                <a:ext cx="48" cy="48"/>
                <a:chOff x="1584" y="1776"/>
                <a:chExt cx="144" cy="144"/>
              </a:xfrm>
            </p:grpSpPr>
            <p:sp>
              <p:nvSpPr>
                <p:cNvPr id="543" name="Oval 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4" name="Oval 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5" name="Oval 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6" name="Oval 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47" name="AutoShape 43"/>
                <p:cNvCxnSpPr>
                  <a:cxnSpLocks noChangeShapeType="1"/>
                  <a:stCxn id="543" idx="6"/>
                  <a:endCxn id="5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48" name="AutoShape 44"/>
                <p:cNvCxnSpPr>
                  <a:cxnSpLocks noChangeShapeType="1"/>
                  <a:stCxn id="543" idx="5"/>
                  <a:endCxn id="5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49" name="AutoShape 45"/>
                <p:cNvCxnSpPr>
                  <a:cxnSpLocks noChangeShapeType="1"/>
                  <a:stCxn id="545" idx="6"/>
                  <a:endCxn id="5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50" name="Group 46"/>
            <p:cNvGrpSpPr>
              <a:grpSpLocks/>
            </p:cNvGrpSpPr>
            <p:nvPr/>
          </p:nvGrpSpPr>
          <p:grpSpPr bwMode="auto">
            <a:xfrm>
              <a:off x="5715000" y="4841512"/>
              <a:ext cx="152400" cy="152400"/>
              <a:chOff x="1608" y="1704"/>
              <a:chExt cx="96" cy="96"/>
            </a:xfrm>
          </p:grpSpPr>
          <p:sp>
            <p:nvSpPr>
              <p:cNvPr id="551" name="Rectangle 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52" name="Group 48"/>
              <p:cNvGrpSpPr>
                <a:grpSpLocks/>
              </p:cNvGrpSpPr>
              <p:nvPr/>
            </p:nvGrpSpPr>
            <p:grpSpPr bwMode="auto">
              <a:xfrm>
                <a:off x="1632" y="1728"/>
                <a:ext cx="48" cy="48"/>
                <a:chOff x="1584" y="1776"/>
                <a:chExt cx="144" cy="144"/>
              </a:xfrm>
            </p:grpSpPr>
            <p:sp>
              <p:nvSpPr>
                <p:cNvPr id="553" name="Oval 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4" name="Oval 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5" name="Oval 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6" name="Oval 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57" name="AutoShape 53"/>
                <p:cNvCxnSpPr>
                  <a:cxnSpLocks noChangeShapeType="1"/>
                  <a:stCxn id="553" idx="6"/>
                  <a:endCxn id="5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58" name="AutoShape 54"/>
                <p:cNvCxnSpPr>
                  <a:cxnSpLocks noChangeShapeType="1"/>
                  <a:stCxn id="553" idx="5"/>
                  <a:endCxn id="5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9" name="AutoShape 55"/>
                <p:cNvCxnSpPr>
                  <a:cxnSpLocks noChangeShapeType="1"/>
                  <a:stCxn id="555" idx="6"/>
                  <a:endCxn id="5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60" name="Group 56"/>
            <p:cNvGrpSpPr>
              <a:grpSpLocks/>
            </p:cNvGrpSpPr>
            <p:nvPr/>
          </p:nvGrpSpPr>
          <p:grpSpPr bwMode="auto">
            <a:xfrm>
              <a:off x="5867400" y="4841512"/>
              <a:ext cx="152400" cy="152400"/>
              <a:chOff x="1608" y="1704"/>
              <a:chExt cx="96" cy="96"/>
            </a:xfrm>
          </p:grpSpPr>
          <p:sp>
            <p:nvSpPr>
              <p:cNvPr id="561" name="Rectangle 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62" name="Group 58"/>
              <p:cNvGrpSpPr>
                <a:grpSpLocks/>
              </p:cNvGrpSpPr>
              <p:nvPr/>
            </p:nvGrpSpPr>
            <p:grpSpPr bwMode="auto">
              <a:xfrm>
                <a:off x="1632" y="1728"/>
                <a:ext cx="48" cy="48"/>
                <a:chOff x="1584" y="1776"/>
                <a:chExt cx="144" cy="144"/>
              </a:xfrm>
            </p:grpSpPr>
            <p:sp>
              <p:nvSpPr>
                <p:cNvPr id="563" name="Oval 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4" name="Oval 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5" name="Oval 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6" name="Oval 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67" name="AutoShape 63"/>
                <p:cNvCxnSpPr>
                  <a:cxnSpLocks noChangeShapeType="1"/>
                  <a:stCxn id="563" idx="6"/>
                  <a:endCxn id="5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68" name="AutoShape 64"/>
                <p:cNvCxnSpPr>
                  <a:cxnSpLocks noChangeShapeType="1"/>
                  <a:stCxn id="563" idx="5"/>
                  <a:endCxn id="5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69" name="AutoShape 65"/>
                <p:cNvCxnSpPr>
                  <a:cxnSpLocks noChangeShapeType="1"/>
                  <a:stCxn id="565" idx="6"/>
                  <a:endCxn id="5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70" name="Group 66"/>
            <p:cNvGrpSpPr>
              <a:grpSpLocks/>
            </p:cNvGrpSpPr>
            <p:nvPr/>
          </p:nvGrpSpPr>
          <p:grpSpPr bwMode="auto">
            <a:xfrm>
              <a:off x="6019800" y="4841512"/>
              <a:ext cx="152400" cy="152400"/>
              <a:chOff x="1608" y="1704"/>
              <a:chExt cx="96" cy="96"/>
            </a:xfrm>
          </p:grpSpPr>
          <p:sp>
            <p:nvSpPr>
              <p:cNvPr id="571" name="Rectangle 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72" name="Group 68"/>
              <p:cNvGrpSpPr>
                <a:grpSpLocks/>
              </p:cNvGrpSpPr>
              <p:nvPr/>
            </p:nvGrpSpPr>
            <p:grpSpPr bwMode="auto">
              <a:xfrm>
                <a:off x="1632" y="1728"/>
                <a:ext cx="48" cy="48"/>
                <a:chOff x="1584" y="1776"/>
                <a:chExt cx="144" cy="144"/>
              </a:xfrm>
            </p:grpSpPr>
            <p:sp>
              <p:nvSpPr>
                <p:cNvPr id="573" name="Oval 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4" name="Oval 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5" name="Oval 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6" name="Oval 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77" name="AutoShape 73"/>
                <p:cNvCxnSpPr>
                  <a:cxnSpLocks noChangeShapeType="1"/>
                  <a:stCxn id="573" idx="6"/>
                  <a:endCxn id="5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78" name="AutoShape 74"/>
                <p:cNvCxnSpPr>
                  <a:cxnSpLocks noChangeShapeType="1"/>
                  <a:stCxn id="573" idx="5"/>
                  <a:endCxn id="5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79" name="AutoShape 75"/>
                <p:cNvCxnSpPr>
                  <a:cxnSpLocks noChangeShapeType="1"/>
                  <a:stCxn id="575" idx="6"/>
                  <a:endCxn id="5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80" name="Group 76"/>
            <p:cNvGrpSpPr>
              <a:grpSpLocks/>
            </p:cNvGrpSpPr>
            <p:nvPr/>
          </p:nvGrpSpPr>
          <p:grpSpPr bwMode="auto">
            <a:xfrm>
              <a:off x="6172200" y="4841512"/>
              <a:ext cx="152400" cy="152400"/>
              <a:chOff x="1608" y="1704"/>
              <a:chExt cx="96" cy="96"/>
            </a:xfrm>
          </p:grpSpPr>
          <p:sp>
            <p:nvSpPr>
              <p:cNvPr id="581" name="Rectangle 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82" name="Group 78"/>
              <p:cNvGrpSpPr>
                <a:grpSpLocks/>
              </p:cNvGrpSpPr>
              <p:nvPr/>
            </p:nvGrpSpPr>
            <p:grpSpPr bwMode="auto">
              <a:xfrm>
                <a:off x="1632" y="1728"/>
                <a:ext cx="48" cy="48"/>
                <a:chOff x="1584" y="1776"/>
                <a:chExt cx="144" cy="144"/>
              </a:xfrm>
            </p:grpSpPr>
            <p:sp>
              <p:nvSpPr>
                <p:cNvPr id="583" name="Oval 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4" name="Oval 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5" name="Oval 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6" name="Oval 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87" name="AutoShape 83"/>
                <p:cNvCxnSpPr>
                  <a:cxnSpLocks noChangeShapeType="1"/>
                  <a:stCxn id="583" idx="6"/>
                  <a:endCxn id="5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88" name="AutoShape 84"/>
                <p:cNvCxnSpPr>
                  <a:cxnSpLocks noChangeShapeType="1"/>
                  <a:stCxn id="583" idx="5"/>
                  <a:endCxn id="5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89" name="AutoShape 85"/>
                <p:cNvCxnSpPr>
                  <a:cxnSpLocks noChangeShapeType="1"/>
                  <a:stCxn id="585" idx="6"/>
                  <a:endCxn id="5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90" name="Group 86"/>
            <p:cNvGrpSpPr>
              <a:grpSpLocks/>
            </p:cNvGrpSpPr>
            <p:nvPr/>
          </p:nvGrpSpPr>
          <p:grpSpPr bwMode="auto">
            <a:xfrm>
              <a:off x="5715000" y="4384312"/>
              <a:ext cx="152400" cy="152400"/>
              <a:chOff x="1608" y="1704"/>
              <a:chExt cx="96" cy="96"/>
            </a:xfrm>
          </p:grpSpPr>
          <p:sp>
            <p:nvSpPr>
              <p:cNvPr id="591" name="Rectangle 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92" name="Group 88"/>
              <p:cNvGrpSpPr>
                <a:grpSpLocks/>
              </p:cNvGrpSpPr>
              <p:nvPr/>
            </p:nvGrpSpPr>
            <p:grpSpPr bwMode="auto">
              <a:xfrm>
                <a:off x="1632" y="1728"/>
                <a:ext cx="48" cy="48"/>
                <a:chOff x="1584" y="1776"/>
                <a:chExt cx="144" cy="144"/>
              </a:xfrm>
            </p:grpSpPr>
            <p:sp>
              <p:nvSpPr>
                <p:cNvPr id="593" name="Oval 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4" name="Oval 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5" name="Oval 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6" name="Oval 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97" name="AutoShape 93"/>
                <p:cNvCxnSpPr>
                  <a:cxnSpLocks noChangeShapeType="1"/>
                  <a:stCxn id="593" idx="6"/>
                  <a:endCxn id="5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98" name="AutoShape 94"/>
                <p:cNvCxnSpPr>
                  <a:cxnSpLocks noChangeShapeType="1"/>
                  <a:stCxn id="593" idx="5"/>
                  <a:endCxn id="5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99" name="AutoShape 95"/>
                <p:cNvCxnSpPr>
                  <a:cxnSpLocks noChangeShapeType="1"/>
                  <a:stCxn id="595" idx="6"/>
                  <a:endCxn id="5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00" name="Group 96"/>
            <p:cNvGrpSpPr>
              <a:grpSpLocks/>
            </p:cNvGrpSpPr>
            <p:nvPr/>
          </p:nvGrpSpPr>
          <p:grpSpPr bwMode="auto">
            <a:xfrm>
              <a:off x="5867400" y="4384312"/>
              <a:ext cx="152400" cy="152400"/>
              <a:chOff x="1608" y="1704"/>
              <a:chExt cx="96" cy="96"/>
            </a:xfrm>
          </p:grpSpPr>
          <p:sp>
            <p:nvSpPr>
              <p:cNvPr id="601" name="Rectangle 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02" name="Group 98"/>
              <p:cNvGrpSpPr>
                <a:grpSpLocks/>
              </p:cNvGrpSpPr>
              <p:nvPr/>
            </p:nvGrpSpPr>
            <p:grpSpPr bwMode="auto">
              <a:xfrm>
                <a:off x="1632" y="1728"/>
                <a:ext cx="48" cy="48"/>
                <a:chOff x="1584" y="1776"/>
                <a:chExt cx="144" cy="144"/>
              </a:xfrm>
            </p:grpSpPr>
            <p:sp>
              <p:nvSpPr>
                <p:cNvPr id="603" name="Oval 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4" name="Oval 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5" name="Oval 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6" name="Oval 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07" name="AutoShape 103"/>
                <p:cNvCxnSpPr>
                  <a:cxnSpLocks noChangeShapeType="1"/>
                  <a:stCxn id="603" idx="6"/>
                  <a:endCxn id="6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08" name="AutoShape 104"/>
                <p:cNvCxnSpPr>
                  <a:cxnSpLocks noChangeShapeType="1"/>
                  <a:stCxn id="603" idx="5"/>
                  <a:endCxn id="6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09" name="AutoShape 105"/>
                <p:cNvCxnSpPr>
                  <a:cxnSpLocks noChangeShapeType="1"/>
                  <a:stCxn id="605" idx="6"/>
                  <a:endCxn id="6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10" name="Group 106"/>
            <p:cNvGrpSpPr>
              <a:grpSpLocks/>
            </p:cNvGrpSpPr>
            <p:nvPr/>
          </p:nvGrpSpPr>
          <p:grpSpPr bwMode="auto">
            <a:xfrm>
              <a:off x="6019800" y="4384312"/>
              <a:ext cx="152400" cy="152400"/>
              <a:chOff x="1608" y="1704"/>
              <a:chExt cx="96" cy="96"/>
            </a:xfrm>
          </p:grpSpPr>
          <p:sp>
            <p:nvSpPr>
              <p:cNvPr id="611" name="Rectangle 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12" name="Group 108"/>
              <p:cNvGrpSpPr>
                <a:grpSpLocks/>
              </p:cNvGrpSpPr>
              <p:nvPr/>
            </p:nvGrpSpPr>
            <p:grpSpPr bwMode="auto">
              <a:xfrm>
                <a:off x="1632" y="1728"/>
                <a:ext cx="48" cy="48"/>
                <a:chOff x="1584" y="1776"/>
                <a:chExt cx="144" cy="144"/>
              </a:xfrm>
            </p:grpSpPr>
            <p:sp>
              <p:nvSpPr>
                <p:cNvPr id="613" name="Oval 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4" name="Oval 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5" name="Oval 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6" name="Oval 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17" name="AutoShape 113"/>
                <p:cNvCxnSpPr>
                  <a:cxnSpLocks noChangeShapeType="1"/>
                  <a:stCxn id="613" idx="6"/>
                  <a:endCxn id="6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18" name="AutoShape 114"/>
                <p:cNvCxnSpPr>
                  <a:cxnSpLocks noChangeShapeType="1"/>
                  <a:stCxn id="613" idx="5"/>
                  <a:endCxn id="6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19" name="AutoShape 115"/>
                <p:cNvCxnSpPr>
                  <a:cxnSpLocks noChangeShapeType="1"/>
                  <a:stCxn id="615" idx="6"/>
                  <a:endCxn id="6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20" name="Group 116"/>
            <p:cNvGrpSpPr>
              <a:grpSpLocks/>
            </p:cNvGrpSpPr>
            <p:nvPr/>
          </p:nvGrpSpPr>
          <p:grpSpPr bwMode="auto">
            <a:xfrm>
              <a:off x="6172200" y="4384312"/>
              <a:ext cx="152400" cy="152400"/>
              <a:chOff x="1608" y="1704"/>
              <a:chExt cx="96" cy="96"/>
            </a:xfrm>
          </p:grpSpPr>
          <p:sp>
            <p:nvSpPr>
              <p:cNvPr id="621" name="Rectangle 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22" name="Group 118"/>
              <p:cNvGrpSpPr>
                <a:grpSpLocks/>
              </p:cNvGrpSpPr>
              <p:nvPr/>
            </p:nvGrpSpPr>
            <p:grpSpPr bwMode="auto">
              <a:xfrm>
                <a:off x="1632" y="1728"/>
                <a:ext cx="48" cy="48"/>
                <a:chOff x="1584" y="1776"/>
                <a:chExt cx="144" cy="144"/>
              </a:xfrm>
            </p:grpSpPr>
            <p:sp>
              <p:nvSpPr>
                <p:cNvPr id="623" name="Oval 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4" name="Oval 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5" name="Oval 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6" name="Oval 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27" name="AutoShape 123"/>
                <p:cNvCxnSpPr>
                  <a:cxnSpLocks noChangeShapeType="1"/>
                  <a:stCxn id="623" idx="6"/>
                  <a:endCxn id="6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28" name="AutoShape 124"/>
                <p:cNvCxnSpPr>
                  <a:cxnSpLocks noChangeShapeType="1"/>
                  <a:stCxn id="623" idx="5"/>
                  <a:endCxn id="6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29" name="AutoShape 125"/>
                <p:cNvCxnSpPr>
                  <a:cxnSpLocks noChangeShapeType="1"/>
                  <a:stCxn id="625" idx="6"/>
                  <a:endCxn id="6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30" name="Group 126"/>
            <p:cNvGrpSpPr>
              <a:grpSpLocks/>
            </p:cNvGrpSpPr>
            <p:nvPr/>
          </p:nvGrpSpPr>
          <p:grpSpPr bwMode="auto">
            <a:xfrm>
              <a:off x="5715000" y="4536712"/>
              <a:ext cx="152400" cy="152400"/>
              <a:chOff x="1608" y="1704"/>
              <a:chExt cx="96" cy="96"/>
            </a:xfrm>
          </p:grpSpPr>
          <p:sp>
            <p:nvSpPr>
              <p:cNvPr id="631" name="Rectangle 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32" name="Group 128"/>
              <p:cNvGrpSpPr>
                <a:grpSpLocks/>
              </p:cNvGrpSpPr>
              <p:nvPr/>
            </p:nvGrpSpPr>
            <p:grpSpPr bwMode="auto">
              <a:xfrm>
                <a:off x="1632" y="1728"/>
                <a:ext cx="48" cy="48"/>
                <a:chOff x="1584" y="1776"/>
                <a:chExt cx="144" cy="144"/>
              </a:xfrm>
            </p:grpSpPr>
            <p:sp>
              <p:nvSpPr>
                <p:cNvPr id="633" name="Oval 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4" name="Oval 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5" name="Oval 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6" name="Oval 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37" name="AutoShape 133"/>
                <p:cNvCxnSpPr>
                  <a:cxnSpLocks noChangeShapeType="1"/>
                  <a:stCxn id="633" idx="6"/>
                  <a:endCxn id="6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38" name="AutoShape 134"/>
                <p:cNvCxnSpPr>
                  <a:cxnSpLocks noChangeShapeType="1"/>
                  <a:stCxn id="633" idx="5"/>
                  <a:endCxn id="6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39" name="AutoShape 135"/>
                <p:cNvCxnSpPr>
                  <a:cxnSpLocks noChangeShapeType="1"/>
                  <a:stCxn id="635" idx="6"/>
                  <a:endCxn id="6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40" name="Group 136"/>
            <p:cNvGrpSpPr>
              <a:grpSpLocks/>
            </p:cNvGrpSpPr>
            <p:nvPr/>
          </p:nvGrpSpPr>
          <p:grpSpPr bwMode="auto">
            <a:xfrm>
              <a:off x="5867400" y="4536712"/>
              <a:ext cx="152400" cy="152400"/>
              <a:chOff x="1608" y="1704"/>
              <a:chExt cx="96" cy="96"/>
            </a:xfrm>
          </p:grpSpPr>
          <p:sp>
            <p:nvSpPr>
              <p:cNvPr id="641" name="Rectangle 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42" name="Group 138"/>
              <p:cNvGrpSpPr>
                <a:grpSpLocks/>
              </p:cNvGrpSpPr>
              <p:nvPr/>
            </p:nvGrpSpPr>
            <p:grpSpPr bwMode="auto">
              <a:xfrm>
                <a:off x="1632" y="1728"/>
                <a:ext cx="48" cy="48"/>
                <a:chOff x="1584" y="1776"/>
                <a:chExt cx="144" cy="144"/>
              </a:xfrm>
            </p:grpSpPr>
            <p:sp>
              <p:nvSpPr>
                <p:cNvPr id="643" name="Oval 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4" name="Oval 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5" name="Oval 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6" name="Oval 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47" name="AutoShape 143"/>
                <p:cNvCxnSpPr>
                  <a:cxnSpLocks noChangeShapeType="1"/>
                  <a:stCxn id="643" idx="6"/>
                  <a:endCxn id="6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48" name="AutoShape 144"/>
                <p:cNvCxnSpPr>
                  <a:cxnSpLocks noChangeShapeType="1"/>
                  <a:stCxn id="643" idx="5"/>
                  <a:endCxn id="6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49" name="AutoShape 145"/>
                <p:cNvCxnSpPr>
                  <a:cxnSpLocks noChangeShapeType="1"/>
                  <a:stCxn id="645" idx="6"/>
                  <a:endCxn id="6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50" name="Group 146"/>
            <p:cNvGrpSpPr>
              <a:grpSpLocks/>
            </p:cNvGrpSpPr>
            <p:nvPr/>
          </p:nvGrpSpPr>
          <p:grpSpPr bwMode="auto">
            <a:xfrm>
              <a:off x="6019800" y="4536712"/>
              <a:ext cx="152400" cy="152400"/>
              <a:chOff x="1608" y="1704"/>
              <a:chExt cx="96" cy="96"/>
            </a:xfrm>
          </p:grpSpPr>
          <p:sp>
            <p:nvSpPr>
              <p:cNvPr id="651" name="Rectangle 1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52" name="Group 148"/>
              <p:cNvGrpSpPr>
                <a:grpSpLocks/>
              </p:cNvGrpSpPr>
              <p:nvPr/>
            </p:nvGrpSpPr>
            <p:grpSpPr bwMode="auto">
              <a:xfrm>
                <a:off x="1632" y="1728"/>
                <a:ext cx="48" cy="48"/>
                <a:chOff x="1584" y="1776"/>
                <a:chExt cx="144" cy="144"/>
              </a:xfrm>
            </p:grpSpPr>
            <p:sp>
              <p:nvSpPr>
                <p:cNvPr id="653" name="Oval 1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4" name="Oval 1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5" name="Oval 1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6" name="Oval 1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57" name="AutoShape 153"/>
                <p:cNvCxnSpPr>
                  <a:cxnSpLocks noChangeShapeType="1"/>
                  <a:stCxn id="653" idx="6"/>
                  <a:endCxn id="6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58" name="AutoShape 154"/>
                <p:cNvCxnSpPr>
                  <a:cxnSpLocks noChangeShapeType="1"/>
                  <a:stCxn id="653" idx="5"/>
                  <a:endCxn id="6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59" name="AutoShape 155"/>
                <p:cNvCxnSpPr>
                  <a:cxnSpLocks noChangeShapeType="1"/>
                  <a:stCxn id="655" idx="6"/>
                  <a:endCxn id="6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60" name="Group 156"/>
            <p:cNvGrpSpPr>
              <a:grpSpLocks/>
            </p:cNvGrpSpPr>
            <p:nvPr/>
          </p:nvGrpSpPr>
          <p:grpSpPr bwMode="auto">
            <a:xfrm>
              <a:off x="6172200" y="4536712"/>
              <a:ext cx="152400" cy="152400"/>
              <a:chOff x="1608" y="1704"/>
              <a:chExt cx="96" cy="96"/>
            </a:xfrm>
          </p:grpSpPr>
          <p:sp>
            <p:nvSpPr>
              <p:cNvPr id="661" name="Rectangle 1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62" name="Group 158"/>
              <p:cNvGrpSpPr>
                <a:grpSpLocks/>
              </p:cNvGrpSpPr>
              <p:nvPr/>
            </p:nvGrpSpPr>
            <p:grpSpPr bwMode="auto">
              <a:xfrm>
                <a:off x="1632" y="1728"/>
                <a:ext cx="48" cy="48"/>
                <a:chOff x="1584" y="1776"/>
                <a:chExt cx="144" cy="144"/>
              </a:xfrm>
            </p:grpSpPr>
            <p:sp>
              <p:nvSpPr>
                <p:cNvPr id="663" name="Oval 1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4" name="Oval 1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5" name="Oval 1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6" name="Oval 1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67" name="AutoShape 163"/>
                <p:cNvCxnSpPr>
                  <a:cxnSpLocks noChangeShapeType="1"/>
                  <a:stCxn id="663" idx="6"/>
                  <a:endCxn id="6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68" name="AutoShape 164"/>
                <p:cNvCxnSpPr>
                  <a:cxnSpLocks noChangeShapeType="1"/>
                  <a:stCxn id="663" idx="5"/>
                  <a:endCxn id="6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69" name="AutoShape 165"/>
                <p:cNvCxnSpPr>
                  <a:cxnSpLocks noChangeShapeType="1"/>
                  <a:stCxn id="665" idx="6"/>
                  <a:endCxn id="6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70" name="Group 166"/>
            <p:cNvGrpSpPr>
              <a:grpSpLocks/>
            </p:cNvGrpSpPr>
            <p:nvPr/>
          </p:nvGrpSpPr>
          <p:grpSpPr bwMode="auto">
            <a:xfrm>
              <a:off x="5715000" y="3698512"/>
              <a:ext cx="152400" cy="152400"/>
              <a:chOff x="1608" y="1704"/>
              <a:chExt cx="96" cy="96"/>
            </a:xfrm>
          </p:grpSpPr>
          <p:sp>
            <p:nvSpPr>
              <p:cNvPr id="671" name="Rectangle 1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72" name="Group 168"/>
              <p:cNvGrpSpPr>
                <a:grpSpLocks/>
              </p:cNvGrpSpPr>
              <p:nvPr/>
            </p:nvGrpSpPr>
            <p:grpSpPr bwMode="auto">
              <a:xfrm>
                <a:off x="1632" y="1728"/>
                <a:ext cx="48" cy="48"/>
                <a:chOff x="1584" y="1776"/>
                <a:chExt cx="144" cy="144"/>
              </a:xfrm>
            </p:grpSpPr>
            <p:sp>
              <p:nvSpPr>
                <p:cNvPr id="673" name="Oval 1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4" name="Oval 1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5" name="Oval 1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6" name="Oval 1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77" name="AutoShape 173"/>
                <p:cNvCxnSpPr>
                  <a:cxnSpLocks noChangeShapeType="1"/>
                  <a:stCxn id="673" idx="6"/>
                  <a:endCxn id="6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78" name="AutoShape 174"/>
                <p:cNvCxnSpPr>
                  <a:cxnSpLocks noChangeShapeType="1"/>
                  <a:stCxn id="673" idx="5"/>
                  <a:endCxn id="6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79" name="AutoShape 175"/>
                <p:cNvCxnSpPr>
                  <a:cxnSpLocks noChangeShapeType="1"/>
                  <a:stCxn id="675" idx="6"/>
                  <a:endCxn id="6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80" name="Group 176"/>
            <p:cNvGrpSpPr>
              <a:grpSpLocks/>
            </p:cNvGrpSpPr>
            <p:nvPr/>
          </p:nvGrpSpPr>
          <p:grpSpPr bwMode="auto">
            <a:xfrm>
              <a:off x="5867400" y="3698512"/>
              <a:ext cx="152400" cy="152400"/>
              <a:chOff x="1608" y="1704"/>
              <a:chExt cx="96" cy="96"/>
            </a:xfrm>
          </p:grpSpPr>
          <p:sp>
            <p:nvSpPr>
              <p:cNvPr id="681" name="Rectangle 1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82" name="Group 178"/>
              <p:cNvGrpSpPr>
                <a:grpSpLocks/>
              </p:cNvGrpSpPr>
              <p:nvPr/>
            </p:nvGrpSpPr>
            <p:grpSpPr bwMode="auto">
              <a:xfrm>
                <a:off x="1632" y="1728"/>
                <a:ext cx="48" cy="48"/>
                <a:chOff x="1584" y="1776"/>
                <a:chExt cx="144" cy="144"/>
              </a:xfrm>
            </p:grpSpPr>
            <p:sp>
              <p:nvSpPr>
                <p:cNvPr id="683" name="Oval 1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4" name="Oval 1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5" name="Oval 1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6" name="Oval 1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87" name="AutoShape 183"/>
                <p:cNvCxnSpPr>
                  <a:cxnSpLocks noChangeShapeType="1"/>
                  <a:stCxn id="683" idx="6"/>
                  <a:endCxn id="6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88" name="AutoShape 184"/>
                <p:cNvCxnSpPr>
                  <a:cxnSpLocks noChangeShapeType="1"/>
                  <a:stCxn id="683" idx="5"/>
                  <a:endCxn id="6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89" name="AutoShape 185"/>
                <p:cNvCxnSpPr>
                  <a:cxnSpLocks noChangeShapeType="1"/>
                  <a:stCxn id="685" idx="6"/>
                  <a:endCxn id="6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90" name="Group 186"/>
            <p:cNvGrpSpPr>
              <a:grpSpLocks/>
            </p:cNvGrpSpPr>
            <p:nvPr/>
          </p:nvGrpSpPr>
          <p:grpSpPr bwMode="auto">
            <a:xfrm>
              <a:off x="6019800" y="3698512"/>
              <a:ext cx="152400" cy="152400"/>
              <a:chOff x="1608" y="1704"/>
              <a:chExt cx="96" cy="96"/>
            </a:xfrm>
          </p:grpSpPr>
          <p:sp>
            <p:nvSpPr>
              <p:cNvPr id="691" name="Rectangle 1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92" name="Group 188"/>
              <p:cNvGrpSpPr>
                <a:grpSpLocks/>
              </p:cNvGrpSpPr>
              <p:nvPr/>
            </p:nvGrpSpPr>
            <p:grpSpPr bwMode="auto">
              <a:xfrm>
                <a:off x="1632" y="1728"/>
                <a:ext cx="48" cy="48"/>
                <a:chOff x="1584" y="1776"/>
                <a:chExt cx="144" cy="144"/>
              </a:xfrm>
            </p:grpSpPr>
            <p:sp>
              <p:nvSpPr>
                <p:cNvPr id="693" name="Oval 1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4" name="Oval 1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5" name="Oval 1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6" name="Oval 1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97" name="AutoShape 193"/>
                <p:cNvCxnSpPr>
                  <a:cxnSpLocks noChangeShapeType="1"/>
                  <a:stCxn id="693" idx="6"/>
                  <a:endCxn id="6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98" name="AutoShape 194"/>
                <p:cNvCxnSpPr>
                  <a:cxnSpLocks noChangeShapeType="1"/>
                  <a:stCxn id="693" idx="5"/>
                  <a:endCxn id="6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99" name="AutoShape 195"/>
                <p:cNvCxnSpPr>
                  <a:cxnSpLocks noChangeShapeType="1"/>
                  <a:stCxn id="695" idx="6"/>
                  <a:endCxn id="6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00" name="Group 196"/>
            <p:cNvGrpSpPr>
              <a:grpSpLocks/>
            </p:cNvGrpSpPr>
            <p:nvPr/>
          </p:nvGrpSpPr>
          <p:grpSpPr bwMode="auto">
            <a:xfrm>
              <a:off x="6172200" y="3698512"/>
              <a:ext cx="152400" cy="152400"/>
              <a:chOff x="1608" y="1704"/>
              <a:chExt cx="96" cy="96"/>
            </a:xfrm>
          </p:grpSpPr>
          <p:sp>
            <p:nvSpPr>
              <p:cNvPr id="701" name="Rectangle 1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02" name="Group 198"/>
              <p:cNvGrpSpPr>
                <a:grpSpLocks/>
              </p:cNvGrpSpPr>
              <p:nvPr/>
            </p:nvGrpSpPr>
            <p:grpSpPr bwMode="auto">
              <a:xfrm>
                <a:off x="1632" y="1728"/>
                <a:ext cx="48" cy="48"/>
                <a:chOff x="1584" y="1776"/>
                <a:chExt cx="144" cy="144"/>
              </a:xfrm>
            </p:grpSpPr>
            <p:sp>
              <p:nvSpPr>
                <p:cNvPr id="703" name="Oval 1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4" name="Oval 2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5" name="Oval 2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6" name="Oval 2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07" name="AutoShape 203"/>
                <p:cNvCxnSpPr>
                  <a:cxnSpLocks noChangeShapeType="1"/>
                  <a:stCxn id="703" idx="6"/>
                  <a:endCxn id="7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08" name="AutoShape 204"/>
                <p:cNvCxnSpPr>
                  <a:cxnSpLocks noChangeShapeType="1"/>
                  <a:stCxn id="703" idx="5"/>
                  <a:endCxn id="7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09" name="AutoShape 205"/>
                <p:cNvCxnSpPr>
                  <a:cxnSpLocks noChangeShapeType="1"/>
                  <a:stCxn id="705" idx="6"/>
                  <a:endCxn id="7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10" name="Group 206"/>
            <p:cNvGrpSpPr>
              <a:grpSpLocks/>
            </p:cNvGrpSpPr>
            <p:nvPr/>
          </p:nvGrpSpPr>
          <p:grpSpPr bwMode="auto">
            <a:xfrm>
              <a:off x="5715000" y="3850912"/>
              <a:ext cx="152400" cy="152400"/>
              <a:chOff x="1608" y="1704"/>
              <a:chExt cx="96" cy="96"/>
            </a:xfrm>
          </p:grpSpPr>
          <p:sp>
            <p:nvSpPr>
              <p:cNvPr id="711" name="Rectangle 2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12" name="Group 208"/>
              <p:cNvGrpSpPr>
                <a:grpSpLocks/>
              </p:cNvGrpSpPr>
              <p:nvPr/>
            </p:nvGrpSpPr>
            <p:grpSpPr bwMode="auto">
              <a:xfrm>
                <a:off x="1632" y="1728"/>
                <a:ext cx="48" cy="48"/>
                <a:chOff x="1584" y="1776"/>
                <a:chExt cx="144" cy="144"/>
              </a:xfrm>
            </p:grpSpPr>
            <p:sp>
              <p:nvSpPr>
                <p:cNvPr id="713" name="Oval 2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4" name="Oval 2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5" name="Oval 2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6" name="Oval 2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17" name="AutoShape 213"/>
                <p:cNvCxnSpPr>
                  <a:cxnSpLocks noChangeShapeType="1"/>
                  <a:stCxn id="713" idx="6"/>
                  <a:endCxn id="7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18" name="AutoShape 214"/>
                <p:cNvCxnSpPr>
                  <a:cxnSpLocks noChangeShapeType="1"/>
                  <a:stCxn id="713" idx="5"/>
                  <a:endCxn id="7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19" name="AutoShape 215"/>
                <p:cNvCxnSpPr>
                  <a:cxnSpLocks noChangeShapeType="1"/>
                  <a:stCxn id="715" idx="6"/>
                  <a:endCxn id="7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20" name="Group 216"/>
            <p:cNvGrpSpPr>
              <a:grpSpLocks/>
            </p:cNvGrpSpPr>
            <p:nvPr/>
          </p:nvGrpSpPr>
          <p:grpSpPr bwMode="auto">
            <a:xfrm>
              <a:off x="5867400" y="3850912"/>
              <a:ext cx="152400" cy="152400"/>
              <a:chOff x="1608" y="1704"/>
              <a:chExt cx="96" cy="96"/>
            </a:xfrm>
          </p:grpSpPr>
          <p:sp>
            <p:nvSpPr>
              <p:cNvPr id="721"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22" name="Group 218"/>
              <p:cNvGrpSpPr>
                <a:grpSpLocks/>
              </p:cNvGrpSpPr>
              <p:nvPr/>
            </p:nvGrpSpPr>
            <p:grpSpPr bwMode="auto">
              <a:xfrm>
                <a:off x="1632" y="1728"/>
                <a:ext cx="48" cy="48"/>
                <a:chOff x="1584" y="1776"/>
                <a:chExt cx="144" cy="144"/>
              </a:xfrm>
            </p:grpSpPr>
            <p:sp>
              <p:nvSpPr>
                <p:cNvPr id="723"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4"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5"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6"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27" name="AutoShape 223"/>
                <p:cNvCxnSpPr>
                  <a:cxnSpLocks noChangeShapeType="1"/>
                  <a:stCxn id="723" idx="6"/>
                  <a:endCxn id="7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28" name="AutoShape 224"/>
                <p:cNvCxnSpPr>
                  <a:cxnSpLocks noChangeShapeType="1"/>
                  <a:stCxn id="723" idx="5"/>
                  <a:endCxn id="7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29" name="AutoShape 225"/>
                <p:cNvCxnSpPr>
                  <a:cxnSpLocks noChangeShapeType="1"/>
                  <a:stCxn id="725" idx="6"/>
                  <a:endCxn id="7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30" name="Group 226"/>
            <p:cNvGrpSpPr>
              <a:grpSpLocks/>
            </p:cNvGrpSpPr>
            <p:nvPr/>
          </p:nvGrpSpPr>
          <p:grpSpPr bwMode="auto">
            <a:xfrm>
              <a:off x="6019800" y="3850912"/>
              <a:ext cx="152400" cy="152400"/>
              <a:chOff x="1608" y="1704"/>
              <a:chExt cx="96" cy="96"/>
            </a:xfrm>
          </p:grpSpPr>
          <p:sp>
            <p:nvSpPr>
              <p:cNvPr id="731"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32" name="Group 228"/>
              <p:cNvGrpSpPr>
                <a:grpSpLocks/>
              </p:cNvGrpSpPr>
              <p:nvPr/>
            </p:nvGrpSpPr>
            <p:grpSpPr bwMode="auto">
              <a:xfrm>
                <a:off x="1632" y="1728"/>
                <a:ext cx="48" cy="48"/>
                <a:chOff x="1584" y="1776"/>
                <a:chExt cx="144" cy="144"/>
              </a:xfrm>
            </p:grpSpPr>
            <p:sp>
              <p:nvSpPr>
                <p:cNvPr id="733"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4"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5"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6"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37" name="AutoShape 233"/>
                <p:cNvCxnSpPr>
                  <a:cxnSpLocks noChangeShapeType="1"/>
                  <a:stCxn id="733" idx="6"/>
                  <a:endCxn id="7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38" name="AutoShape 234"/>
                <p:cNvCxnSpPr>
                  <a:cxnSpLocks noChangeShapeType="1"/>
                  <a:stCxn id="733" idx="5"/>
                  <a:endCxn id="7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39" name="AutoShape 235"/>
                <p:cNvCxnSpPr>
                  <a:cxnSpLocks noChangeShapeType="1"/>
                  <a:stCxn id="735" idx="6"/>
                  <a:endCxn id="7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40" name="Group 236"/>
            <p:cNvGrpSpPr>
              <a:grpSpLocks/>
            </p:cNvGrpSpPr>
            <p:nvPr/>
          </p:nvGrpSpPr>
          <p:grpSpPr bwMode="auto">
            <a:xfrm>
              <a:off x="6172200" y="3850912"/>
              <a:ext cx="152400" cy="152400"/>
              <a:chOff x="1608" y="1704"/>
              <a:chExt cx="96" cy="96"/>
            </a:xfrm>
          </p:grpSpPr>
          <p:sp>
            <p:nvSpPr>
              <p:cNvPr id="741"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42" name="Group 238"/>
              <p:cNvGrpSpPr>
                <a:grpSpLocks/>
              </p:cNvGrpSpPr>
              <p:nvPr/>
            </p:nvGrpSpPr>
            <p:grpSpPr bwMode="auto">
              <a:xfrm>
                <a:off x="1632" y="1728"/>
                <a:ext cx="48" cy="48"/>
                <a:chOff x="1584" y="1776"/>
                <a:chExt cx="144" cy="144"/>
              </a:xfrm>
            </p:grpSpPr>
            <p:sp>
              <p:nvSpPr>
                <p:cNvPr id="743"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4"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5"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6"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47" name="AutoShape 243"/>
                <p:cNvCxnSpPr>
                  <a:cxnSpLocks noChangeShapeType="1"/>
                  <a:stCxn id="743" idx="6"/>
                  <a:endCxn id="7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48" name="AutoShape 244"/>
                <p:cNvCxnSpPr>
                  <a:cxnSpLocks noChangeShapeType="1"/>
                  <a:stCxn id="743" idx="5"/>
                  <a:endCxn id="7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49" name="AutoShape 245"/>
                <p:cNvCxnSpPr>
                  <a:cxnSpLocks noChangeShapeType="1"/>
                  <a:stCxn id="745" idx="6"/>
                  <a:endCxn id="7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50" name="Group 246"/>
            <p:cNvGrpSpPr>
              <a:grpSpLocks/>
            </p:cNvGrpSpPr>
            <p:nvPr/>
          </p:nvGrpSpPr>
          <p:grpSpPr bwMode="auto">
            <a:xfrm>
              <a:off x="5715000" y="3393712"/>
              <a:ext cx="152400" cy="152400"/>
              <a:chOff x="1608" y="1704"/>
              <a:chExt cx="96" cy="96"/>
            </a:xfrm>
          </p:grpSpPr>
          <p:sp>
            <p:nvSpPr>
              <p:cNvPr id="751"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52" name="Group 248"/>
              <p:cNvGrpSpPr>
                <a:grpSpLocks/>
              </p:cNvGrpSpPr>
              <p:nvPr/>
            </p:nvGrpSpPr>
            <p:grpSpPr bwMode="auto">
              <a:xfrm>
                <a:off x="1632" y="1728"/>
                <a:ext cx="48" cy="48"/>
                <a:chOff x="1584" y="1776"/>
                <a:chExt cx="144" cy="144"/>
              </a:xfrm>
            </p:grpSpPr>
            <p:sp>
              <p:nvSpPr>
                <p:cNvPr id="753"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4"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5"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6"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57" name="AutoShape 253"/>
                <p:cNvCxnSpPr>
                  <a:cxnSpLocks noChangeShapeType="1"/>
                  <a:stCxn id="753" idx="6"/>
                  <a:endCxn id="7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58" name="AutoShape 254"/>
                <p:cNvCxnSpPr>
                  <a:cxnSpLocks noChangeShapeType="1"/>
                  <a:stCxn id="753" idx="5"/>
                  <a:endCxn id="7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59" name="AutoShape 255"/>
                <p:cNvCxnSpPr>
                  <a:cxnSpLocks noChangeShapeType="1"/>
                  <a:stCxn id="755" idx="6"/>
                  <a:endCxn id="7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60" name="Group 256"/>
            <p:cNvGrpSpPr>
              <a:grpSpLocks/>
            </p:cNvGrpSpPr>
            <p:nvPr/>
          </p:nvGrpSpPr>
          <p:grpSpPr bwMode="auto">
            <a:xfrm>
              <a:off x="5867400" y="3393712"/>
              <a:ext cx="152400" cy="152400"/>
              <a:chOff x="1608" y="1704"/>
              <a:chExt cx="96" cy="96"/>
            </a:xfrm>
          </p:grpSpPr>
          <p:sp>
            <p:nvSpPr>
              <p:cNvPr id="761"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62" name="Group 258"/>
              <p:cNvGrpSpPr>
                <a:grpSpLocks/>
              </p:cNvGrpSpPr>
              <p:nvPr/>
            </p:nvGrpSpPr>
            <p:grpSpPr bwMode="auto">
              <a:xfrm>
                <a:off x="1632" y="1728"/>
                <a:ext cx="48" cy="48"/>
                <a:chOff x="1584" y="1776"/>
                <a:chExt cx="144" cy="144"/>
              </a:xfrm>
            </p:grpSpPr>
            <p:sp>
              <p:nvSpPr>
                <p:cNvPr id="763"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4"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5"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6"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67" name="AutoShape 263"/>
                <p:cNvCxnSpPr>
                  <a:cxnSpLocks noChangeShapeType="1"/>
                  <a:stCxn id="763" idx="6"/>
                  <a:endCxn id="7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68" name="AutoShape 264"/>
                <p:cNvCxnSpPr>
                  <a:cxnSpLocks noChangeShapeType="1"/>
                  <a:stCxn id="763" idx="5"/>
                  <a:endCxn id="7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69" name="AutoShape 265"/>
                <p:cNvCxnSpPr>
                  <a:cxnSpLocks noChangeShapeType="1"/>
                  <a:stCxn id="765" idx="6"/>
                  <a:endCxn id="7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70" name="Group 266"/>
            <p:cNvGrpSpPr>
              <a:grpSpLocks/>
            </p:cNvGrpSpPr>
            <p:nvPr/>
          </p:nvGrpSpPr>
          <p:grpSpPr bwMode="auto">
            <a:xfrm>
              <a:off x="6019800" y="3393712"/>
              <a:ext cx="152400" cy="152400"/>
              <a:chOff x="1608" y="1704"/>
              <a:chExt cx="96" cy="96"/>
            </a:xfrm>
          </p:grpSpPr>
          <p:sp>
            <p:nvSpPr>
              <p:cNvPr id="771"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72" name="Group 268"/>
              <p:cNvGrpSpPr>
                <a:grpSpLocks/>
              </p:cNvGrpSpPr>
              <p:nvPr/>
            </p:nvGrpSpPr>
            <p:grpSpPr bwMode="auto">
              <a:xfrm>
                <a:off x="1632" y="1728"/>
                <a:ext cx="48" cy="48"/>
                <a:chOff x="1584" y="1776"/>
                <a:chExt cx="144" cy="144"/>
              </a:xfrm>
            </p:grpSpPr>
            <p:sp>
              <p:nvSpPr>
                <p:cNvPr id="773"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4"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5"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6"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77" name="AutoShape 273"/>
                <p:cNvCxnSpPr>
                  <a:cxnSpLocks noChangeShapeType="1"/>
                  <a:stCxn id="773" idx="6"/>
                  <a:endCxn id="7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78" name="AutoShape 274"/>
                <p:cNvCxnSpPr>
                  <a:cxnSpLocks noChangeShapeType="1"/>
                  <a:stCxn id="773" idx="5"/>
                  <a:endCxn id="7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79" name="AutoShape 275"/>
                <p:cNvCxnSpPr>
                  <a:cxnSpLocks noChangeShapeType="1"/>
                  <a:stCxn id="775" idx="6"/>
                  <a:endCxn id="7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80" name="Group 276"/>
            <p:cNvGrpSpPr>
              <a:grpSpLocks/>
            </p:cNvGrpSpPr>
            <p:nvPr/>
          </p:nvGrpSpPr>
          <p:grpSpPr bwMode="auto">
            <a:xfrm>
              <a:off x="6172200" y="3393712"/>
              <a:ext cx="152400" cy="152400"/>
              <a:chOff x="1608" y="1704"/>
              <a:chExt cx="96" cy="96"/>
            </a:xfrm>
          </p:grpSpPr>
          <p:sp>
            <p:nvSpPr>
              <p:cNvPr id="781"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82" name="Group 278"/>
              <p:cNvGrpSpPr>
                <a:grpSpLocks/>
              </p:cNvGrpSpPr>
              <p:nvPr/>
            </p:nvGrpSpPr>
            <p:grpSpPr bwMode="auto">
              <a:xfrm>
                <a:off x="1632" y="1728"/>
                <a:ext cx="48" cy="48"/>
                <a:chOff x="1584" y="1776"/>
                <a:chExt cx="144" cy="144"/>
              </a:xfrm>
            </p:grpSpPr>
            <p:sp>
              <p:nvSpPr>
                <p:cNvPr id="783"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4"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5"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6"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87" name="AutoShape 283"/>
                <p:cNvCxnSpPr>
                  <a:cxnSpLocks noChangeShapeType="1"/>
                  <a:stCxn id="783" idx="6"/>
                  <a:endCxn id="7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88" name="AutoShape 284"/>
                <p:cNvCxnSpPr>
                  <a:cxnSpLocks noChangeShapeType="1"/>
                  <a:stCxn id="783" idx="5"/>
                  <a:endCxn id="7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89" name="AutoShape 285"/>
                <p:cNvCxnSpPr>
                  <a:cxnSpLocks noChangeShapeType="1"/>
                  <a:stCxn id="785" idx="6"/>
                  <a:endCxn id="7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90" name="Group 286"/>
            <p:cNvGrpSpPr>
              <a:grpSpLocks/>
            </p:cNvGrpSpPr>
            <p:nvPr/>
          </p:nvGrpSpPr>
          <p:grpSpPr bwMode="auto">
            <a:xfrm>
              <a:off x="5715000" y="3546112"/>
              <a:ext cx="152400" cy="152400"/>
              <a:chOff x="1608" y="1704"/>
              <a:chExt cx="96" cy="96"/>
            </a:xfrm>
          </p:grpSpPr>
          <p:sp>
            <p:nvSpPr>
              <p:cNvPr id="791"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92" name="Group 288"/>
              <p:cNvGrpSpPr>
                <a:grpSpLocks/>
              </p:cNvGrpSpPr>
              <p:nvPr/>
            </p:nvGrpSpPr>
            <p:grpSpPr bwMode="auto">
              <a:xfrm>
                <a:off x="1632" y="1728"/>
                <a:ext cx="48" cy="48"/>
                <a:chOff x="1584" y="1776"/>
                <a:chExt cx="144" cy="144"/>
              </a:xfrm>
            </p:grpSpPr>
            <p:sp>
              <p:nvSpPr>
                <p:cNvPr id="793"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4"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5"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6"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97" name="AutoShape 293"/>
                <p:cNvCxnSpPr>
                  <a:cxnSpLocks noChangeShapeType="1"/>
                  <a:stCxn id="793" idx="6"/>
                  <a:endCxn id="7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98" name="AutoShape 294"/>
                <p:cNvCxnSpPr>
                  <a:cxnSpLocks noChangeShapeType="1"/>
                  <a:stCxn id="793" idx="5"/>
                  <a:endCxn id="7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99" name="AutoShape 295"/>
                <p:cNvCxnSpPr>
                  <a:cxnSpLocks noChangeShapeType="1"/>
                  <a:stCxn id="795" idx="6"/>
                  <a:endCxn id="7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00" name="Group 296"/>
            <p:cNvGrpSpPr>
              <a:grpSpLocks/>
            </p:cNvGrpSpPr>
            <p:nvPr/>
          </p:nvGrpSpPr>
          <p:grpSpPr bwMode="auto">
            <a:xfrm>
              <a:off x="5867400" y="3546112"/>
              <a:ext cx="152400" cy="152400"/>
              <a:chOff x="1608" y="1704"/>
              <a:chExt cx="96" cy="96"/>
            </a:xfrm>
          </p:grpSpPr>
          <p:sp>
            <p:nvSpPr>
              <p:cNvPr id="801" name="Rectangle 2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02" name="Group 298"/>
              <p:cNvGrpSpPr>
                <a:grpSpLocks/>
              </p:cNvGrpSpPr>
              <p:nvPr/>
            </p:nvGrpSpPr>
            <p:grpSpPr bwMode="auto">
              <a:xfrm>
                <a:off x="1632" y="1728"/>
                <a:ext cx="48" cy="48"/>
                <a:chOff x="1584" y="1776"/>
                <a:chExt cx="144" cy="144"/>
              </a:xfrm>
            </p:grpSpPr>
            <p:sp>
              <p:nvSpPr>
                <p:cNvPr id="803" name="Oval 2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4" name="Oval 3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5" name="Oval 3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6" name="Oval 3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07" name="AutoShape 303"/>
                <p:cNvCxnSpPr>
                  <a:cxnSpLocks noChangeShapeType="1"/>
                  <a:stCxn id="803" idx="6"/>
                  <a:endCxn id="8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08" name="AutoShape 304"/>
                <p:cNvCxnSpPr>
                  <a:cxnSpLocks noChangeShapeType="1"/>
                  <a:stCxn id="803" idx="5"/>
                  <a:endCxn id="8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09" name="AutoShape 305"/>
                <p:cNvCxnSpPr>
                  <a:cxnSpLocks noChangeShapeType="1"/>
                  <a:stCxn id="805" idx="6"/>
                  <a:endCxn id="8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10" name="Group 306"/>
            <p:cNvGrpSpPr>
              <a:grpSpLocks/>
            </p:cNvGrpSpPr>
            <p:nvPr/>
          </p:nvGrpSpPr>
          <p:grpSpPr bwMode="auto">
            <a:xfrm>
              <a:off x="6019800" y="3546112"/>
              <a:ext cx="152400" cy="152400"/>
              <a:chOff x="1608" y="1704"/>
              <a:chExt cx="96" cy="96"/>
            </a:xfrm>
          </p:grpSpPr>
          <p:sp>
            <p:nvSpPr>
              <p:cNvPr id="811" name="Rectangle 3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12" name="Group 308"/>
              <p:cNvGrpSpPr>
                <a:grpSpLocks/>
              </p:cNvGrpSpPr>
              <p:nvPr/>
            </p:nvGrpSpPr>
            <p:grpSpPr bwMode="auto">
              <a:xfrm>
                <a:off x="1632" y="1728"/>
                <a:ext cx="48" cy="48"/>
                <a:chOff x="1584" y="1776"/>
                <a:chExt cx="144" cy="144"/>
              </a:xfrm>
            </p:grpSpPr>
            <p:sp>
              <p:nvSpPr>
                <p:cNvPr id="813" name="Oval 3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4" name="Oval 3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5" name="Oval 3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6" name="Oval 3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17" name="AutoShape 313"/>
                <p:cNvCxnSpPr>
                  <a:cxnSpLocks noChangeShapeType="1"/>
                  <a:stCxn id="813" idx="6"/>
                  <a:endCxn id="8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18" name="AutoShape 314"/>
                <p:cNvCxnSpPr>
                  <a:cxnSpLocks noChangeShapeType="1"/>
                  <a:stCxn id="813" idx="5"/>
                  <a:endCxn id="8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19" name="AutoShape 315"/>
                <p:cNvCxnSpPr>
                  <a:cxnSpLocks noChangeShapeType="1"/>
                  <a:stCxn id="815" idx="6"/>
                  <a:endCxn id="8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20" name="Group 316"/>
            <p:cNvGrpSpPr>
              <a:grpSpLocks/>
            </p:cNvGrpSpPr>
            <p:nvPr/>
          </p:nvGrpSpPr>
          <p:grpSpPr bwMode="auto">
            <a:xfrm>
              <a:off x="6172200" y="3546112"/>
              <a:ext cx="152400" cy="152400"/>
              <a:chOff x="1608" y="1704"/>
              <a:chExt cx="96" cy="96"/>
            </a:xfrm>
          </p:grpSpPr>
          <p:sp>
            <p:nvSpPr>
              <p:cNvPr id="821" name="Rectangle 3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22" name="Group 318"/>
              <p:cNvGrpSpPr>
                <a:grpSpLocks/>
              </p:cNvGrpSpPr>
              <p:nvPr/>
            </p:nvGrpSpPr>
            <p:grpSpPr bwMode="auto">
              <a:xfrm>
                <a:off x="1632" y="1728"/>
                <a:ext cx="48" cy="48"/>
                <a:chOff x="1584" y="1776"/>
                <a:chExt cx="144" cy="144"/>
              </a:xfrm>
            </p:grpSpPr>
            <p:sp>
              <p:nvSpPr>
                <p:cNvPr id="823" name="Oval 3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4" name="Oval 3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5" name="Oval 3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6" name="Oval 3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27" name="AutoShape 323"/>
                <p:cNvCxnSpPr>
                  <a:cxnSpLocks noChangeShapeType="1"/>
                  <a:stCxn id="823" idx="6"/>
                  <a:endCxn id="8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28" name="AutoShape 324"/>
                <p:cNvCxnSpPr>
                  <a:cxnSpLocks noChangeShapeType="1"/>
                  <a:stCxn id="823" idx="5"/>
                  <a:endCxn id="8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29" name="AutoShape 325"/>
                <p:cNvCxnSpPr>
                  <a:cxnSpLocks noChangeShapeType="1"/>
                  <a:stCxn id="825" idx="6"/>
                  <a:endCxn id="8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30" name="Group 326"/>
            <p:cNvGrpSpPr>
              <a:grpSpLocks/>
            </p:cNvGrpSpPr>
            <p:nvPr/>
          </p:nvGrpSpPr>
          <p:grpSpPr bwMode="auto">
            <a:xfrm>
              <a:off x="5715000" y="3088912"/>
              <a:ext cx="152400" cy="152400"/>
              <a:chOff x="1608" y="1704"/>
              <a:chExt cx="96" cy="96"/>
            </a:xfrm>
          </p:grpSpPr>
          <p:sp>
            <p:nvSpPr>
              <p:cNvPr id="831" name="Rectangle 3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32" name="Group 328"/>
              <p:cNvGrpSpPr>
                <a:grpSpLocks/>
              </p:cNvGrpSpPr>
              <p:nvPr/>
            </p:nvGrpSpPr>
            <p:grpSpPr bwMode="auto">
              <a:xfrm>
                <a:off x="1632" y="1728"/>
                <a:ext cx="48" cy="48"/>
                <a:chOff x="1584" y="1776"/>
                <a:chExt cx="144" cy="144"/>
              </a:xfrm>
            </p:grpSpPr>
            <p:sp>
              <p:nvSpPr>
                <p:cNvPr id="833" name="Oval 3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4" name="Oval 3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5" name="Oval 3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6" name="Oval 3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37" name="AutoShape 333"/>
                <p:cNvCxnSpPr>
                  <a:cxnSpLocks noChangeShapeType="1"/>
                  <a:stCxn id="833" idx="6"/>
                  <a:endCxn id="8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38" name="AutoShape 334"/>
                <p:cNvCxnSpPr>
                  <a:cxnSpLocks noChangeShapeType="1"/>
                  <a:stCxn id="833" idx="5"/>
                  <a:endCxn id="8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39" name="AutoShape 335"/>
                <p:cNvCxnSpPr>
                  <a:cxnSpLocks noChangeShapeType="1"/>
                  <a:stCxn id="835" idx="6"/>
                  <a:endCxn id="8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40" name="Group 336"/>
            <p:cNvGrpSpPr>
              <a:grpSpLocks/>
            </p:cNvGrpSpPr>
            <p:nvPr/>
          </p:nvGrpSpPr>
          <p:grpSpPr bwMode="auto">
            <a:xfrm>
              <a:off x="5867400" y="3088912"/>
              <a:ext cx="152400" cy="152400"/>
              <a:chOff x="1608" y="1704"/>
              <a:chExt cx="96" cy="96"/>
            </a:xfrm>
          </p:grpSpPr>
          <p:sp>
            <p:nvSpPr>
              <p:cNvPr id="841" name="Rectangle 3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42" name="Group 338"/>
              <p:cNvGrpSpPr>
                <a:grpSpLocks/>
              </p:cNvGrpSpPr>
              <p:nvPr/>
            </p:nvGrpSpPr>
            <p:grpSpPr bwMode="auto">
              <a:xfrm>
                <a:off x="1632" y="1728"/>
                <a:ext cx="48" cy="48"/>
                <a:chOff x="1584" y="1776"/>
                <a:chExt cx="144" cy="144"/>
              </a:xfrm>
            </p:grpSpPr>
            <p:sp>
              <p:nvSpPr>
                <p:cNvPr id="843" name="Oval 3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4" name="Oval 3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5" name="Oval 3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6" name="Oval 3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47" name="AutoShape 343"/>
                <p:cNvCxnSpPr>
                  <a:cxnSpLocks noChangeShapeType="1"/>
                  <a:stCxn id="843" idx="6"/>
                  <a:endCxn id="8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48" name="AutoShape 344"/>
                <p:cNvCxnSpPr>
                  <a:cxnSpLocks noChangeShapeType="1"/>
                  <a:stCxn id="843" idx="5"/>
                  <a:endCxn id="8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49" name="AutoShape 345"/>
                <p:cNvCxnSpPr>
                  <a:cxnSpLocks noChangeShapeType="1"/>
                  <a:stCxn id="845" idx="6"/>
                  <a:endCxn id="8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50" name="Group 346"/>
            <p:cNvGrpSpPr>
              <a:grpSpLocks/>
            </p:cNvGrpSpPr>
            <p:nvPr/>
          </p:nvGrpSpPr>
          <p:grpSpPr bwMode="auto">
            <a:xfrm>
              <a:off x="6019800" y="3088912"/>
              <a:ext cx="152400" cy="152400"/>
              <a:chOff x="1608" y="1704"/>
              <a:chExt cx="96" cy="96"/>
            </a:xfrm>
          </p:grpSpPr>
          <p:sp>
            <p:nvSpPr>
              <p:cNvPr id="851" name="Rectangle 3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52" name="Group 348"/>
              <p:cNvGrpSpPr>
                <a:grpSpLocks/>
              </p:cNvGrpSpPr>
              <p:nvPr/>
            </p:nvGrpSpPr>
            <p:grpSpPr bwMode="auto">
              <a:xfrm>
                <a:off x="1632" y="1728"/>
                <a:ext cx="48" cy="48"/>
                <a:chOff x="1584" y="1776"/>
                <a:chExt cx="144" cy="144"/>
              </a:xfrm>
            </p:grpSpPr>
            <p:sp>
              <p:nvSpPr>
                <p:cNvPr id="853" name="Oval 3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4" name="Oval 3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5" name="Oval 3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6" name="Oval 3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57" name="AutoShape 353"/>
                <p:cNvCxnSpPr>
                  <a:cxnSpLocks noChangeShapeType="1"/>
                  <a:stCxn id="853" idx="6"/>
                  <a:endCxn id="8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58" name="AutoShape 354"/>
                <p:cNvCxnSpPr>
                  <a:cxnSpLocks noChangeShapeType="1"/>
                  <a:stCxn id="853" idx="5"/>
                  <a:endCxn id="8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59" name="AutoShape 355"/>
                <p:cNvCxnSpPr>
                  <a:cxnSpLocks noChangeShapeType="1"/>
                  <a:stCxn id="855" idx="6"/>
                  <a:endCxn id="8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60" name="Group 356"/>
            <p:cNvGrpSpPr>
              <a:grpSpLocks/>
            </p:cNvGrpSpPr>
            <p:nvPr/>
          </p:nvGrpSpPr>
          <p:grpSpPr bwMode="auto">
            <a:xfrm>
              <a:off x="6172200" y="3088912"/>
              <a:ext cx="152400" cy="152400"/>
              <a:chOff x="1608" y="1704"/>
              <a:chExt cx="96" cy="96"/>
            </a:xfrm>
          </p:grpSpPr>
          <p:sp>
            <p:nvSpPr>
              <p:cNvPr id="861" name="Rectangle 3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62" name="Group 358"/>
              <p:cNvGrpSpPr>
                <a:grpSpLocks/>
              </p:cNvGrpSpPr>
              <p:nvPr/>
            </p:nvGrpSpPr>
            <p:grpSpPr bwMode="auto">
              <a:xfrm>
                <a:off x="1632" y="1728"/>
                <a:ext cx="48" cy="48"/>
                <a:chOff x="1584" y="1776"/>
                <a:chExt cx="144" cy="144"/>
              </a:xfrm>
            </p:grpSpPr>
            <p:sp>
              <p:nvSpPr>
                <p:cNvPr id="863" name="Oval 3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4" name="Oval 3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5" name="Oval 3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6" name="Oval 3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67" name="AutoShape 363"/>
                <p:cNvCxnSpPr>
                  <a:cxnSpLocks noChangeShapeType="1"/>
                  <a:stCxn id="863" idx="6"/>
                  <a:endCxn id="8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68" name="AutoShape 364"/>
                <p:cNvCxnSpPr>
                  <a:cxnSpLocks noChangeShapeType="1"/>
                  <a:stCxn id="863" idx="5"/>
                  <a:endCxn id="8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69" name="AutoShape 365"/>
                <p:cNvCxnSpPr>
                  <a:cxnSpLocks noChangeShapeType="1"/>
                  <a:stCxn id="865" idx="6"/>
                  <a:endCxn id="8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70" name="Group 366"/>
            <p:cNvGrpSpPr>
              <a:grpSpLocks/>
            </p:cNvGrpSpPr>
            <p:nvPr/>
          </p:nvGrpSpPr>
          <p:grpSpPr bwMode="auto">
            <a:xfrm>
              <a:off x="5715000" y="3241312"/>
              <a:ext cx="152400" cy="152400"/>
              <a:chOff x="1608" y="1704"/>
              <a:chExt cx="96" cy="96"/>
            </a:xfrm>
          </p:grpSpPr>
          <p:sp>
            <p:nvSpPr>
              <p:cNvPr id="871" name="Rectangle 3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72" name="Group 368"/>
              <p:cNvGrpSpPr>
                <a:grpSpLocks/>
              </p:cNvGrpSpPr>
              <p:nvPr/>
            </p:nvGrpSpPr>
            <p:grpSpPr bwMode="auto">
              <a:xfrm>
                <a:off x="1632" y="1728"/>
                <a:ext cx="48" cy="48"/>
                <a:chOff x="1584" y="1776"/>
                <a:chExt cx="144" cy="144"/>
              </a:xfrm>
            </p:grpSpPr>
            <p:sp>
              <p:nvSpPr>
                <p:cNvPr id="873" name="Oval 3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4" name="Oval 3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5" name="Oval 3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6" name="Oval 3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77" name="AutoShape 373"/>
                <p:cNvCxnSpPr>
                  <a:cxnSpLocks noChangeShapeType="1"/>
                  <a:stCxn id="873" idx="6"/>
                  <a:endCxn id="8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78" name="AutoShape 374"/>
                <p:cNvCxnSpPr>
                  <a:cxnSpLocks noChangeShapeType="1"/>
                  <a:stCxn id="873" idx="5"/>
                  <a:endCxn id="8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79" name="AutoShape 375"/>
                <p:cNvCxnSpPr>
                  <a:cxnSpLocks noChangeShapeType="1"/>
                  <a:stCxn id="875" idx="6"/>
                  <a:endCxn id="8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80" name="Group 376"/>
            <p:cNvGrpSpPr>
              <a:grpSpLocks/>
            </p:cNvGrpSpPr>
            <p:nvPr/>
          </p:nvGrpSpPr>
          <p:grpSpPr bwMode="auto">
            <a:xfrm>
              <a:off x="5867400" y="3241312"/>
              <a:ext cx="152400" cy="152400"/>
              <a:chOff x="1608" y="1704"/>
              <a:chExt cx="96" cy="96"/>
            </a:xfrm>
          </p:grpSpPr>
          <p:sp>
            <p:nvSpPr>
              <p:cNvPr id="881" name="Rectangle 3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82" name="Group 378"/>
              <p:cNvGrpSpPr>
                <a:grpSpLocks/>
              </p:cNvGrpSpPr>
              <p:nvPr/>
            </p:nvGrpSpPr>
            <p:grpSpPr bwMode="auto">
              <a:xfrm>
                <a:off x="1632" y="1728"/>
                <a:ext cx="48" cy="48"/>
                <a:chOff x="1584" y="1776"/>
                <a:chExt cx="144" cy="144"/>
              </a:xfrm>
            </p:grpSpPr>
            <p:sp>
              <p:nvSpPr>
                <p:cNvPr id="883" name="Oval 3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4" name="Oval 3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5" name="Oval 3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6" name="Oval 3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87" name="AutoShape 383"/>
                <p:cNvCxnSpPr>
                  <a:cxnSpLocks noChangeShapeType="1"/>
                  <a:stCxn id="883" idx="6"/>
                  <a:endCxn id="8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88" name="AutoShape 384"/>
                <p:cNvCxnSpPr>
                  <a:cxnSpLocks noChangeShapeType="1"/>
                  <a:stCxn id="883" idx="5"/>
                  <a:endCxn id="8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89" name="AutoShape 385"/>
                <p:cNvCxnSpPr>
                  <a:cxnSpLocks noChangeShapeType="1"/>
                  <a:stCxn id="885" idx="6"/>
                  <a:endCxn id="8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90" name="Group 386"/>
            <p:cNvGrpSpPr>
              <a:grpSpLocks/>
            </p:cNvGrpSpPr>
            <p:nvPr/>
          </p:nvGrpSpPr>
          <p:grpSpPr bwMode="auto">
            <a:xfrm>
              <a:off x="6019800" y="3241312"/>
              <a:ext cx="152400" cy="152400"/>
              <a:chOff x="1608" y="1704"/>
              <a:chExt cx="96" cy="96"/>
            </a:xfrm>
          </p:grpSpPr>
          <p:sp>
            <p:nvSpPr>
              <p:cNvPr id="891" name="Rectangle 3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92" name="Group 388"/>
              <p:cNvGrpSpPr>
                <a:grpSpLocks/>
              </p:cNvGrpSpPr>
              <p:nvPr/>
            </p:nvGrpSpPr>
            <p:grpSpPr bwMode="auto">
              <a:xfrm>
                <a:off x="1632" y="1728"/>
                <a:ext cx="48" cy="48"/>
                <a:chOff x="1584" y="1776"/>
                <a:chExt cx="144" cy="144"/>
              </a:xfrm>
            </p:grpSpPr>
            <p:sp>
              <p:nvSpPr>
                <p:cNvPr id="893" name="Oval 3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4" name="Oval 3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5" name="Oval 3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6" name="Oval 3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97" name="AutoShape 393"/>
                <p:cNvCxnSpPr>
                  <a:cxnSpLocks noChangeShapeType="1"/>
                  <a:stCxn id="893" idx="6"/>
                  <a:endCxn id="8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98" name="AutoShape 394"/>
                <p:cNvCxnSpPr>
                  <a:cxnSpLocks noChangeShapeType="1"/>
                  <a:stCxn id="893" idx="5"/>
                  <a:endCxn id="8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99" name="AutoShape 395"/>
                <p:cNvCxnSpPr>
                  <a:cxnSpLocks noChangeShapeType="1"/>
                  <a:stCxn id="895" idx="6"/>
                  <a:endCxn id="8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00" name="Group 396"/>
            <p:cNvGrpSpPr>
              <a:grpSpLocks/>
            </p:cNvGrpSpPr>
            <p:nvPr/>
          </p:nvGrpSpPr>
          <p:grpSpPr bwMode="auto">
            <a:xfrm>
              <a:off x="6172200" y="3241312"/>
              <a:ext cx="152400" cy="152400"/>
              <a:chOff x="1608" y="1704"/>
              <a:chExt cx="96" cy="96"/>
            </a:xfrm>
          </p:grpSpPr>
          <p:sp>
            <p:nvSpPr>
              <p:cNvPr id="901" name="Rectangle 3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02" name="Group 398"/>
              <p:cNvGrpSpPr>
                <a:grpSpLocks/>
              </p:cNvGrpSpPr>
              <p:nvPr/>
            </p:nvGrpSpPr>
            <p:grpSpPr bwMode="auto">
              <a:xfrm>
                <a:off x="1632" y="1728"/>
                <a:ext cx="48" cy="48"/>
                <a:chOff x="1584" y="1776"/>
                <a:chExt cx="144" cy="144"/>
              </a:xfrm>
            </p:grpSpPr>
            <p:sp>
              <p:nvSpPr>
                <p:cNvPr id="903" name="Oval 3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4" name="Oval 4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5" name="Oval 4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6" name="Oval 4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07" name="AutoShape 403"/>
                <p:cNvCxnSpPr>
                  <a:cxnSpLocks noChangeShapeType="1"/>
                  <a:stCxn id="903" idx="6"/>
                  <a:endCxn id="9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08" name="AutoShape 404"/>
                <p:cNvCxnSpPr>
                  <a:cxnSpLocks noChangeShapeType="1"/>
                  <a:stCxn id="903" idx="5"/>
                  <a:endCxn id="9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09" name="AutoShape 405"/>
                <p:cNvCxnSpPr>
                  <a:cxnSpLocks noChangeShapeType="1"/>
                  <a:stCxn id="905" idx="6"/>
                  <a:endCxn id="9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10" name="Group 406"/>
            <p:cNvGrpSpPr>
              <a:grpSpLocks/>
            </p:cNvGrpSpPr>
            <p:nvPr/>
          </p:nvGrpSpPr>
          <p:grpSpPr bwMode="auto">
            <a:xfrm>
              <a:off x="5715000" y="2784112"/>
              <a:ext cx="152400" cy="152400"/>
              <a:chOff x="1608" y="1704"/>
              <a:chExt cx="96" cy="96"/>
            </a:xfrm>
          </p:grpSpPr>
          <p:sp>
            <p:nvSpPr>
              <p:cNvPr id="911" name="Rectangle 4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12" name="Group 408"/>
              <p:cNvGrpSpPr>
                <a:grpSpLocks/>
              </p:cNvGrpSpPr>
              <p:nvPr/>
            </p:nvGrpSpPr>
            <p:grpSpPr bwMode="auto">
              <a:xfrm>
                <a:off x="1632" y="1728"/>
                <a:ext cx="48" cy="48"/>
                <a:chOff x="1584" y="1776"/>
                <a:chExt cx="144" cy="144"/>
              </a:xfrm>
            </p:grpSpPr>
            <p:sp>
              <p:nvSpPr>
                <p:cNvPr id="913" name="Oval 4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4" name="Oval 4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5" name="Oval 4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6" name="Oval 4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17" name="AutoShape 413"/>
                <p:cNvCxnSpPr>
                  <a:cxnSpLocks noChangeShapeType="1"/>
                  <a:stCxn id="913" idx="6"/>
                  <a:endCxn id="9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18" name="AutoShape 414"/>
                <p:cNvCxnSpPr>
                  <a:cxnSpLocks noChangeShapeType="1"/>
                  <a:stCxn id="913" idx="5"/>
                  <a:endCxn id="9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19" name="AutoShape 415"/>
                <p:cNvCxnSpPr>
                  <a:cxnSpLocks noChangeShapeType="1"/>
                  <a:stCxn id="915" idx="6"/>
                  <a:endCxn id="9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20" name="Group 416"/>
            <p:cNvGrpSpPr>
              <a:grpSpLocks/>
            </p:cNvGrpSpPr>
            <p:nvPr/>
          </p:nvGrpSpPr>
          <p:grpSpPr bwMode="auto">
            <a:xfrm>
              <a:off x="5867400" y="2784112"/>
              <a:ext cx="152400" cy="152400"/>
              <a:chOff x="1608" y="1704"/>
              <a:chExt cx="96" cy="96"/>
            </a:xfrm>
          </p:grpSpPr>
          <p:sp>
            <p:nvSpPr>
              <p:cNvPr id="921" name="Rectangle 4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22" name="Group 418"/>
              <p:cNvGrpSpPr>
                <a:grpSpLocks/>
              </p:cNvGrpSpPr>
              <p:nvPr/>
            </p:nvGrpSpPr>
            <p:grpSpPr bwMode="auto">
              <a:xfrm>
                <a:off x="1632" y="1728"/>
                <a:ext cx="48" cy="48"/>
                <a:chOff x="1584" y="1776"/>
                <a:chExt cx="144" cy="144"/>
              </a:xfrm>
            </p:grpSpPr>
            <p:sp>
              <p:nvSpPr>
                <p:cNvPr id="923" name="Oval 4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4" name="Oval 4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5" name="Oval 4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6" name="Oval 4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27" name="AutoShape 423"/>
                <p:cNvCxnSpPr>
                  <a:cxnSpLocks noChangeShapeType="1"/>
                  <a:stCxn id="923" idx="6"/>
                  <a:endCxn id="9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28" name="AutoShape 424"/>
                <p:cNvCxnSpPr>
                  <a:cxnSpLocks noChangeShapeType="1"/>
                  <a:stCxn id="923" idx="5"/>
                  <a:endCxn id="9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29" name="AutoShape 425"/>
                <p:cNvCxnSpPr>
                  <a:cxnSpLocks noChangeShapeType="1"/>
                  <a:stCxn id="925" idx="6"/>
                  <a:endCxn id="9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30" name="Group 426"/>
            <p:cNvGrpSpPr>
              <a:grpSpLocks/>
            </p:cNvGrpSpPr>
            <p:nvPr/>
          </p:nvGrpSpPr>
          <p:grpSpPr bwMode="auto">
            <a:xfrm>
              <a:off x="6019800" y="2784112"/>
              <a:ext cx="152400" cy="152400"/>
              <a:chOff x="1608" y="1704"/>
              <a:chExt cx="96" cy="96"/>
            </a:xfrm>
          </p:grpSpPr>
          <p:sp>
            <p:nvSpPr>
              <p:cNvPr id="931" name="Rectangle 4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32" name="Group 428"/>
              <p:cNvGrpSpPr>
                <a:grpSpLocks/>
              </p:cNvGrpSpPr>
              <p:nvPr/>
            </p:nvGrpSpPr>
            <p:grpSpPr bwMode="auto">
              <a:xfrm>
                <a:off x="1632" y="1728"/>
                <a:ext cx="48" cy="48"/>
                <a:chOff x="1584" y="1776"/>
                <a:chExt cx="144" cy="144"/>
              </a:xfrm>
            </p:grpSpPr>
            <p:sp>
              <p:nvSpPr>
                <p:cNvPr id="933" name="Oval 4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4" name="Oval 4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5" name="Oval 4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6" name="Oval 4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37" name="AutoShape 433"/>
                <p:cNvCxnSpPr>
                  <a:cxnSpLocks noChangeShapeType="1"/>
                  <a:stCxn id="933" idx="6"/>
                  <a:endCxn id="9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38" name="AutoShape 434"/>
                <p:cNvCxnSpPr>
                  <a:cxnSpLocks noChangeShapeType="1"/>
                  <a:stCxn id="933" idx="5"/>
                  <a:endCxn id="9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39" name="AutoShape 435"/>
                <p:cNvCxnSpPr>
                  <a:cxnSpLocks noChangeShapeType="1"/>
                  <a:stCxn id="935" idx="6"/>
                  <a:endCxn id="9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40" name="Group 436"/>
            <p:cNvGrpSpPr>
              <a:grpSpLocks/>
            </p:cNvGrpSpPr>
            <p:nvPr/>
          </p:nvGrpSpPr>
          <p:grpSpPr bwMode="auto">
            <a:xfrm>
              <a:off x="6172200" y="2784112"/>
              <a:ext cx="152400" cy="152400"/>
              <a:chOff x="1608" y="1704"/>
              <a:chExt cx="96" cy="96"/>
            </a:xfrm>
          </p:grpSpPr>
          <p:sp>
            <p:nvSpPr>
              <p:cNvPr id="941" name="Rectangle 4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42" name="Group 438"/>
              <p:cNvGrpSpPr>
                <a:grpSpLocks/>
              </p:cNvGrpSpPr>
              <p:nvPr/>
            </p:nvGrpSpPr>
            <p:grpSpPr bwMode="auto">
              <a:xfrm>
                <a:off x="1632" y="1728"/>
                <a:ext cx="48" cy="48"/>
                <a:chOff x="1584" y="1776"/>
                <a:chExt cx="144" cy="144"/>
              </a:xfrm>
            </p:grpSpPr>
            <p:sp>
              <p:nvSpPr>
                <p:cNvPr id="943" name="Oval 4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4" name="Oval 4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5" name="Oval 4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6" name="Oval 4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47" name="AutoShape 443"/>
                <p:cNvCxnSpPr>
                  <a:cxnSpLocks noChangeShapeType="1"/>
                  <a:stCxn id="943" idx="6"/>
                  <a:endCxn id="9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48" name="AutoShape 444"/>
                <p:cNvCxnSpPr>
                  <a:cxnSpLocks noChangeShapeType="1"/>
                  <a:stCxn id="943" idx="5"/>
                  <a:endCxn id="9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49" name="AutoShape 445"/>
                <p:cNvCxnSpPr>
                  <a:cxnSpLocks noChangeShapeType="1"/>
                  <a:stCxn id="945" idx="6"/>
                  <a:endCxn id="9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50" name="Group 446"/>
            <p:cNvGrpSpPr>
              <a:grpSpLocks/>
            </p:cNvGrpSpPr>
            <p:nvPr/>
          </p:nvGrpSpPr>
          <p:grpSpPr bwMode="auto">
            <a:xfrm>
              <a:off x="5715000" y="2936512"/>
              <a:ext cx="152400" cy="152400"/>
              <a:chOff x="1608" y="1704"/>
              <a:chExt cx="96" cy="96"/>
            </a:xfrm>
          </p:grpSpPr>
          <p:sp>
            <p:nvSpPr>
              <p:cNvPr id="951" name="Rectangle 4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52" name="Group 448"/>
              <p:cNvGrpSpPr>
                <a:grpSpLocks/>
              </p:cNvGrpSpPr>
              <p:nvPr/>
            </p:nvGrpSpPr>
            <p:grpSpPr bwMode="auto">
              <a:xfrm>
                <a:off x="1632" y="1728"/>
                <a:ext cx="48" cy="48"/>
                <a:chOff x="1584" y="1776"/>
                <a:chExt cx="144" cy="144"/>
              </a:xfrm>
            </p:grpSpPr>
            <p:sp>
              <p:nvSpPr>
                <p:cNvPr id="953" name="Oval 4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4" name="Oval 4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5" name="Oval 4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6" name="Oval 4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57" name="AutoShape 453"/>
                <p:cNvCxnSpPr>
                  <a:cxnSpLocks noChangeShapeType="1"/>
                  <a:stCxn id="953" idx="6"/>
                  <a:endCxn id="9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58" name="AutoShape 454"/>
                <p:cNvCxnSpPr>
                  <a:cxnSpLocks noChangeShapeType="1"/>
                  <a:stCxn id="953" idx="5"/>
                  <a:endCxn id="9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59" name="AutoShape 455"/>
                <p:cNvCxnSpPr>
                  <a:cxnSpLocks noChangeShapeType="1"/>
                  <a:stCxn id="955" idx="6"/>
                  <a:endCxn id="9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60" name="Group 456"/>
            <p:cNvGrpSpPr>
              <a:grpSpLocks/>
            </p:cNvGrpSpPr>
            <p:nvPr/>
          </p:nvGrpSpPr>
          <p:grpSpPr bwMode="auto">
            <a:xfrm>
              <a:off x="5867400" y="2936512"/>
              <a:ext cx="152400" cy="152400"/>
              <a:chOff x="1608" y="1704"/>
              <a:chExt cx="96" cy="96"/>
            </a:xfrm>
          </p:grpSpPr>
          <p:sp>
            <p:nvSpPr>
              <p:cNvPr id="961" name="Rectangle 4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62" name="Group 458"/>
              <p:cNvGrpSpPr>
                <a:grpSpLocks/>
              </p:cNvGrpSpPr>
              <p:nvPr/>
            </p:nvGrpSpPr>
            <p:grpSpPr bwMode="auto">
              <a:xfrm>
                <a:off x="1632" y="1728"/>
                <a:ext cx="48" cy="48"/>
                <a:chOff x="1584" y="1776"/>
                <a:chExt cx="144" cy="144"/>
              </a:xfrm>
            </p:grpSpPr>
            <p:sp>
              <p:nvSpPr>
                <p:cNvPr id="963" name="Oval 4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4" name="Oval 4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5" name="Oval 4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6" name="Oval 4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67" name="AutoShape 463"/>
                <p:cNvCxnSpPr>
                  <a:cxnSpLocks noChangeShapeType="1"/>
                  <a:stCxn id="963" idx="6"/>
                  <a:endCxn id="9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68" name="AutoShape 464"/>
                <p:cNvCxnSpPr>
                  <a:cxnSpLocks noChangeShapeType="1"/>
                  <a:stCxn id="963" idx="5"/>
                  <a:endCxn id="9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69" name="AutoShape 465"/>
                <p:cNvCxnSpPr>
                  <a:cxnSpLocks noChangeShapeType="1"/>
                  <a:stCxn id="965" idx="6"/>
                  <a:endCxn id="9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70" name="Group 466"/>
            <p:cNvGrpSpPr>
              <a:grpSpLocks/>
            </p:cNvGrpSpPr>
            <p:nvPr/>
          </p:nvGrpSpPr>
          <p:grpSpPr bwMode="auto">
            <a:xfrm>
              <a:off x="6019800" y="2936512"/>
              <a:ext cx="152400" cy="152400"/>
              <a:chOff x="1608" y="1704"/>
              <a:chExt cx="96" cy="96"/>
            </a:xfrm>
          </p:grpSpPr>
          <p:sp>
            <p:nvSpPr>
              <p:cNvPr id="971" name="Rectangle 4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72" name="Group 468"/>
              <p:cNvGrpSpPr>
                <a:grpSpLocks/>
              </p:cNvGrpSpPr>
              <p:nvPr/>
            </p:nvGrpSpPr>
            <p:grpSpPr bwMode="auto">
              <a:xfrm>
                <a:off x="1632" y="1728"/>
                <a:ext cx="48" cy="48"/>
                <a:chOff x="1584" y="1776"/>
                <a:chExt cx="144" cy="144"/>
              </a:xfrm>
            </p:grpSpPr>
            <p:sp>
              <p:nvSpPr>
                <p:cNvPr id="973" name="Oval 4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4" name="Oval 4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5" name="Oval 4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6" name="Oval 4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77" name="AutoShape 473"/>
                <p:cNvCxnSpPr>
                  <a:cxnSpLocks noChangeShapeType="1"/>
                  <a:stCxn id="973" idx="6"/>
                  <a:endCxn id="9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78" name="AutoShape 474"/>
                <p:cNvCxnSpPr>
                  <a:cxnSpLocks noChangeShapeType="1"/>
                  <a:stCxn id="973" idx="5"/>
                  <a:endCxn id="9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79" name="AutoShape 475"/>
                <p:cNvCxnSpPr>
                  <a:cxnSpLocks noChangeShapeType="1"/>
                  <a:stCxn id="975" idx="6"/>
                  <a:endCxn id="9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80" name="Group 476"/>
            <p:cNvGrpSpPr>
              <a:grpSpLocks/>
            </p:cNvGrpSpPr>
            <p:nvPr/>
          </p:nvGrpSpPr>
          <p:grpSpPr bwMode="auto">
            <a:xfrm>
              <a:off x="6172200" y="2936512"/>
              <a:ext cx="152400" cy="152400"/>
              <a:chOff x="1608" y="1704"/>
              <a:chExt cx="96" cy="96"/>
            </a:xfrm>
          </p:grpSpPr>
          <p:sp>
            <p:nvSpPr>
              <p:cNvPr id="981" name="Rectangle 4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82" name="Group 478"/>
              <p:cNvGrpSpPr>
                <a:grpSpLocks/>
              </p:cNvGrpSpPr>
              <p:nvPr/>
            </p:nvGrpSpPr>
            <p:grpSpPr bwMode="auto">
              <a:xfrm>
                <a:off x="1632" y="1728"/>
                <a:ext cx="48" cy="48"/>
                <a:chOff x="1584" y="1776"/>
                <a:chExt cx="144" cy="144"/>
              </a:xfrm>
            </p:grpSpPr>
            <p:sp>
              <p:nvSpPr>
                <p:cNvPr id="983" name="Oval 4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4" name="Oval 4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5" name="Oval 4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6" name="Oval 4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87" name="AutoShape 483"/>
                <p:cNvCxnSpPr>
                  <a:cxnSpLocks noChangeShapeType="1"/>
                  <a:stCxn id="983" idx="6"/>
                  <a:endCxn id="9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88" name="AutoShape 484"/>
                <p:cNvCxnSpPr>
                  <a:cxnSpLocks noChangeShapeType="1"/>
                  <a:stCxn id="983" idx="5"/>
                  <a:endCxn id="9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89" name="AutoShape 485"/>
                <p:cNvCxnSpPr>
                  <a:cxnSpLocks noChangeShapeType="1"/>
                  <a:stCxn id="985" idx="6"/>
                  <a:endCxn id="98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990" name="Rectangle 486"/>
            <p:cNvSpPr>
              <a:spLocks noChangeArrowheads="1"/>
            </p:cNvSpPr>
            <p:nvPr/>
          </p:nvSpPr>
          <p:spPr bwMode="auto">
            <a:xfrm>
              <a:off x="4038600" y="30127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1" name="Rectangle 487"/>
            <p:cNvSpPr>
              <a:spLocks noChangeArrowheads="1"/>
            </p:cNvSpPr>
            <p:nvPr/>
          </p:nvSpPr>
          <p:spPr bwMode="auto">
            <a:xfrm>
              <a:off x="2819400" y="2936512"/>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100">
                  <a:solidFill>
                    <a:srgbClr val="000000"/>
                  </a:solidFill>
                  <a:latin typeface="Gill Sans MT" pitchFamily="34" charset="0"/>
                </a:rPr>
                <a:t>PC Hash</a:t>
              </a:r>
            </a:p>
          </p:txBody>
        </p:sp>
        <p:sp>
          <p:nvSpPr>
            <p:cNvPr id="992" name="Rectangle 488"/>
            <p:cNvSpPr>
              <a:spLocks noChangeArrowheads="1"/>
            </p:cNvSpPr>
            <p:nvPr/>
          </p:nvSpPr>
          <p:spPr bwMode="auto">
            <a:xfrm>
              <a:off x="2962274" y="3927112"/>
              <a:ext cx="7620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93" name="AutoShape 490"/>
            <p:cNvCxnSpPr>
              <a:cxnSpLocks noChangeShapeType="1"/>
              <a:stCxn id="990" idx="2"/>
              <a:endCxn id="999" idx="0"/>
            </p:cNvCxnSpPr>
            <p:nvPr/>
          </p:nvCxnSpPr>
          <p:spPr bwMode="auto">
            <a:xfrm>
              <a:off x="4419600" y="3088912"/>
              <a:ext cx="0" cy="838200"/>
            </a:xfrm>
            <a:prstGeom prst="straightConnector1">
              <a:avLst/>
            </a:prstGeom>
            <a:noFill/>
            <a:ln w="9525">
              <a:solidFill>
                <a:schemeClr val="tx1"/>
              </a:solidFill>
              <a:round/>
              <a:headEnd/>
              <a:tailEnd type="triangle" w="med" len="med"/>
            </a:ln>
            <a:effectLst/>
          </p:spPr>
        </p:cxnSp>
        <p:cxnSp>
          <p:nvCxnSpPr>
            <p:cNvPr id="994" name="AutoShape 491"/>
            <p:cNvCxnSpPr>
              <a:cxnSpLocks noChangeShapeType="1"/>
              <a:stCxn id="991" idx="2"/>
              <a:endCxn id="992" idx="0"/>
            </p:cNvCxnSpPr>
            <p:nvPr/>
          </p:nvCxnSpPr>
          <p:spPr bwMode="auto">
            <a:xfrm flipH="1">
              <a:off x="3343274" y="3165112"/>
              <a:ext cx="9526" cy="762000"/>
            </a:xfrm>
            <a:prstGeom prst="straightConnector1">
              <a:avLst/>
            </a:prstGeom>
            <a:noFill/>
            <a:ln w="9525">
              <a:solidFill>
                <a:schemeClr val="tx1"/>
              </a:solidFill>
              <a:round/>
              <a:headEnd/>
              <a:tailEnd type="triangle" w="med" len="med"/>
            </a:ln>
            <a:effectLst/>
          </p:spPr>
        </p:cxnSp>
        <p:sp>
          <p:nvSpPr>
            <p:cNvPr id="995" name="Line 492"/>
            <p:cNvSpPr>
              <a:spLocks noChangeShapeType="1"/>
            </p:cNvSpPr>
            <p:nvPr/>
          </p:nvSpPr>
          <p:spPr bwMode="auto">
            <a:xfrm flipV="1">
              <a:off x="327585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996" name="Text Box 494"/>
            <p:cNvSpPr txBox="1">
              <a:spLocks noChangeArrowheads="1"/>
            </p:cNvSpPr>
            <p:nvPr/>
          </p:nvSpPr>
          <p:spPr bwMode="auto">
            <a:xfrm>
              <a:off x="3429001" y="3275692"/>
              <a:ext cx="391670" cy="40661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100" dirty="0">
                  <a:solidFill>
                    <a:srgbClr val="000000"/>
                  </a:solidFill>
                  <a:latin typeface="Gill Sans MT" pitchFamily="34" charset="0"/>
                </a:rPr>
                <a:t>k</a:t>
              </a:r>
            </a:p>
          </p:txBody>
        </p:sp>
        <p:sp>
          <p:nvSpPr>
            <p:cNvPr id="997" name="Oval 496"/>
            <p:cNvSpPr>
              <a:spLocks noChangeArrowheads="1"/>
            </p:cNvSpPr>
            <p:nvPr/>
          </p:nvSpPr>
          <p:spPr bwMode="auto">
            <a:xfrm>
              <a:off x="5969000" y="40763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8" name="Oval 497"/>
            <p:cNvSpPr>
              <a:spLocks noChangeArrowheads="1"/>
            </p:cNvSpPr>
            <p:nvPr/>
          </p:nvSpPr>
          <p:spPr bwMode="auto">
            <a:xfrm>
              <a:off x="5969000" y="42287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9" name="Rectangle 501"/>
            <p:cNvSpPr>
              <a:spLocks noChangeArrowheads="1"/>
            </p:cNvSpPr>
            <p:nvPr/>
          </p:nvSpPr>
          <p:spPr bwMode="auto">
            <a:xfrm>
              <a:off x="4038600" y="39271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1000" name="AutoShape 502"/>
            <p:cNvSpPr>
              <a:spLocks noChangeArrowheads="1"/>
            </p:cNvSpPr>
            <p:nvPr/>
          </p:nvSpPr>
          <p:spPr bwMode="auto">
            <a:xfrm>
              <a:off x="3581400" y="4460512"/>
              <a:ext cx="685800" cy="3810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100">
                  <a:solidFill>
                    <a:srgbClr val="FFFFFF"/>
                  </a:solidFill>
                  <a:latin typeface="Gill Sans MT" pitchFamily="34" charset="0"/>
                </a:rPr>
                <a:t>XOR</a:t>
              </a:r>
            </a:p>
          </p:txBody>
        </p:sp>
        <p:cxnSp>
          <p:nvCxnSpPr>
            <p:cNvPr id="1001" name="AutoShape 503"/>
            <p:cNvCxnSpPr>
              <a:cxnSpLocks noChangeShapeType="1"/>
              <a:stCxn id="992" idx="2"/>
              <a:endCxn id="508" idx="0"/>
            </p:cNvCxnSpPr>
            <p:nvPr/>
          </p:nvCxnSpPr>
          <p:spPr bwMode="auto">
            <a:xfrm>
              <a:off x="3343274" y="4003312"/>
              <a:ext cx="504826" cy="457200"/>
            </a:xfrm>
            <a:prstGeom prst="straightConnector1">
              <a:avLst/>
            </a:prstGeom>
            <a:noFill/>
            <a:ln w="9525">
              <a:solidFill>
                <a:schemeClr val="tx1"/>
              </a:solidFill>
              <a:round/>
              <a:headEnd/>
              <a:tailEnd type="triangle" w="med" len="med"/>
            </a:ln>
            <a:effectLst/>
          </p:spPr>
        </p:cxnSp>
        <p:cxnSp>
          <p:nvCxnSpPr>
            <p:cNvPr id="1002" name="AutoShape 505"/>
            <p:cNvCxnSpPr>
              <a:cxnSpLocks noChangeShapeType="1"/>
              <a:stCxn id="999" idx="2"/>
              <a:endCxn id="507" idx="0"/>
            </p:cNvCxnSpPr>
            <p:nvPr/>
          </p:nvCxnSpPr>
          <p:spPr bwMode="auto">
            <a:xfrm flipH="1">
              <a:off x="4000500" y="4003312"/>
              <a:ext cx="419100" cy="457200"/>
            </a:xfrm>
            <a:prstGeom prst="straightConnector1">
              <a:avLst/>
            </a:prstGeom>
            <a:noFill/>
            <a:ln w="9525">
              <a:solidFill>
                <a:schemeClr val="tx1"/>
              </a:solidFill>
              <a:round/>
              <a:headEnd/>
              <a:tailEnd type="triangle" w="med" len="med"/>
            </a:ln>
            <a:effectLst/>
          </p:spPr>
        </p:cxnSp>
        <p:sp>
          <p:nvSpPr>
            <p:cNvPr id="1003" name="Freeform 507"/>
            <p:cNvSpPr>
              <a:spLocks/>
            </p:cNvSpPr>
            <p:nvPr/>
          </p:nvSpPr>
          <p:spPr bwMode="auto">
            <a:xfrm>
              <a:off x="3860800" y="3444512"/>
              <a:ext cx="2006600" cy="1778000"/>
            </a:xfrm>
            <a:custGeom>
              <a:avLst/>
              <a:gdLst/>
              <a:ahLst/>
              <a:cxnLst>
                <a:cxn ang="0">
                  <a:pos x="16" y="880"/>
                </a:cxn>
                <a:cxn ang="0">
                  <a:pos x="112" y="1024"/>
                </a:cxn>
                <a:cxn ang="0">
                  <a:pos x="688" y="976"/>
                </a:cxn>
                <a:cxn ang="0">
                  <a:pos x="928" y="160"/>
                </a:cxn>
                <a:cxn ang="0">
                  <a:pos x="1264" y="16"/>
                </a:cxn>
              </a:cxnLst>
              <a:rect l="0" t="0" r="r" b="b"/>
              <a:pathLst>
                <a:path w="1264" h="1120">
                  <a:moveTo>
                    <a:pt x="16" y="880"/>
                  </a:moveTo>
                  <a:cubicBezTo>
                    <a:pt x="8" y="944"/>
                    <a:pt x="0" y="1008"/>
                    <a:pt x="112" y="1024"/>
                  </a:cubicBezTo>
                  <a:cubicBezTo>
                    <a:pt x="224" y="1040"/>
                    <a:pt x="552" y="1120"/>
                    <a:pt x="688" y="976"/>
                  </a:cubicBezTo>
                  <a:cubicBezTo>
                    <a:pt x="824" y="832"/>
                    <a:pt x="832" y="320"/>
                    <a:pt x="928" y="160"/>
                  </a:cubicBezTo>
                  <a:cubicBezTo>
                    <a:pt x="1024" y="0"/>
                    <a:pt x="1144" y="8"/>
                    <a:pt x="1264" y="16"/>
                  </a:cubicBezTo>
                </a:path>
              </a:pathLst>
            </a:custGeom>
            <a:noFill/>
            <a:ln w="9525">
              <a:solidFill>
                <a:schemeClr val="tx1"/>
              </a:solidFill>
              <a:round/>
              <a:headEnd/>
              <a:tailEnd type="triangle" w="lg" len="lg"/>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4" name="Line 508"/>
            <p:cNvSpPr>
              <a:spLocks noChangeShapeType="1"/>
            </p:cNvSpPr>
            <p:nvPr/>
          </p:nvSpPr>
          <p:spPr bwMode="auto">
            <a:xfrm>
              <a:off x="4572000" y="5070112"/>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5" name="Text Box 509"/>
            <p:cNvSpPr txBox="1">
              <a:spLocks noChangeArrowheads="1"/>
            </p:cNvSpPr>
            <p:nvPr/>
          </p:nvSpPr>
          <p:spPr bwMode="auto">
            <a:xfrm>
              <a:off x="4476629" y="5147900"/>
              <a:ext cx="1762017" cy="406619"/>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100">
                  <a:solidFill>
                    <a:srgbClr val="000000"/>
                  </a:solidFill>
                  <a:latin typeface="Gill Sans MT" pitchFamily="34" charset="0"/>
                </a:rPr>
                <a:t>k = log</a:t>
              </a:r>
              <a:r>
                <a:rPr lang="en-US" sz="1100" baseline="-25000">
                  <a:solidFill>
                    <a:srgbClr val="000000"/>
                  </a:solidFill>
                  <a:latin typeface="Gill Sans MT" pitchFamily="34" charset="0"/>
                </a:rPr>
                <a:t>2</a:t>
              </a:r>
              <a:r>
                <a:rPr lang="en-US" sz="1100">
                  <a:solidFill>
                    <a:srgbClr val="000000"/>
                  </a:solidFill>
                  <a:latin typeface="Gill Sans MT" pitchFamily="34" charset="0"/>
                </a:rPr>
                <a:t>counters</a:t>
              </a:r>
            </a:p>
          </p:txBody>
        </p:sp>
        <p:sp>
          <p:nvSpPr>
            <p:cNvPr id="1006" name="Line 492"/>
            <p:cNvSpPr>
              <a:spLocks noChangeShapeType="1"/>
            </p:cNvSpPr>
            <p:nvPr/>
          </p:nvSpPr>
          <p:spPr bwMode="auto">
            <a:xfrm flipV="1">
              <a:off x="433630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7" name="Text Box 494"/>
            <p:cNvSpPr txBox="1">
              <a:spLocks noChangeArrowheads="1"/>
            </p:cNvSpPr>
            <p:nvPr/>
          </p:nvSpPr>
          <p:spPr bwMode="auto">
            <a:xfrm>
              <a:off x="4489449" y="3275692"/>
              <a:ext cx="391670" cy="40661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100" dirty="0">
                  <a:solidFill>
                    <a:srgbClr val="000000"/>
                  </a:solidFill>
                  <a:latin typeface="Gill Sans MT" pitchFamily="34" charset="0"/>
                </a:rPr>
                <a:t>k</a:t>
              </a:r>
            </a:p>
          </p:txBody>
        </p:sp>
      </p:grpSp>
    </p:spTree>
    <p:extLst>
      <p:ext uri="{BB962C8B-B14F-4D97-AF65-F5344CB8AC3E}">
        <p14:creationId xmlns:p14="http://schemas.microsoft.com/office/powerpoint/2010/main" val="864944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fontScale="90000"/>
          </a:bodyPr>
          <a:lstStyle/>
          <a:p>
            <a:r>
              <a:rPr lang="en-US"/>
              <a:t>Combining Predictors</a:t>
            </a:r>
          </a:p>
        </p:txBody>
      </p:sp>
      <p:sp>
        <p:nvSpPr>
          <p:cNvPr id="222211" name="Rectangle 3"/>
          <p:cNvSpPr>
            <a:spLocks noGrp="1" noChangeArrowheads="1"/>
          </p:cNvSpPr>
          <p:nvPr>
            <p:ph idx="1"/>
          </p:nvPr>
        </p:nvSpPr>
        <p:spPr/>
        <p:txBody>
          <a:bodyPr/>
          <a:lstStyle/>
          <a:p>
            <a:r>
              <a:rPr lang="en-US" dirty="0"/>
              <a:t>Some branches exhibit local history correlations</a:t>
            </a:r>
          </a:p>
          <a:p>
            <a:pPr lvl="1"/>
            <a:r>
              <a:rPr lang="en-US" dirty="0"/>
              <a:t>ex. loop branches</a:t>
            </a:r>
          </a:p>
          <a:p>
            <a:r>
              <a:rPr lang="en-US" dirty="0"/>
              <a:t>Some branches exhibit global history correlations</a:t>
            </a:r>
          </a:p>
          <a:p>
            <a:pPr lvl="1"/>
            <a:r>
              <a:rPr lang="en-US" dirty="0"/>
              <a:t>“spaghetti logic”, ex. if-</a:t>
            </a:r>
            <a:r>
              <a:rPr lang="en-US" dirty="0" err="1"/>
              <a:t>elsif</a:t>
            </a:r>
            <a:r>
              <a:rPr lang="en-US" dirty="0"/>
              <a:t>-</a:t>
            </a:r>
            <a:r>
              <a:rPr lang="en-US" dirty="0" err="1"/>
              <a:t>elsif</a:t>
            </a:r>
            <a:r>
              <a:rPr lang="en-US" dirty="0"/>
              <a:t>-</a:t>
            </a:r>
            <a:r>
              <a:rPr lang="en-US" dirty="0" err="1"/>
              <a:t>elsif</a:t>
            </a:r>
            <a:r>
              <a:rPr lang="en-US" dirty="0"/>
              <a:t>-else branches</a:t>
            </a:r>
          </a:p>
          <a:p>
            <a:endParaRPr lang="en-US" dirty="0"/>
          </a:p>
          <a:p>
            <a:r>
              <a:rPr lang="en-US" dirty="0"/>
              <a:t>Global and local correlation often exclusive</a:t>
            </a:r>
          </a:p>
          <a:p>
            <a:pPr lvl="1"/>
            <a:r>
              <a:rPr lang="en-US" dirty="0"/>
              <a:t>Global history hurts locally-correlated branches</a:t>
            </a:r>
          </a:p>
          <a:p>
            <a:pPr lvl="1"/>
            <a:r>
              <a:rPr lang="en-US" dirty="0"/>
              <a:t>Local history hurts globally-correlated branches</a:t>
            </a:r>
          </a:p>
        </p:txBody>
      </p:sp>
    </p:spTree>
    <p:extLst>
      <p:ext uri="{BB962C8B-B14F-4D97-AF65-F5344CB8AC3E}">
        <p14:creationId xmlns:p14="http://schemas.microsoft.com/office/powerpoint/2010/main" val="3793610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fontScale="90000"/>
          </a:bodyPr>
          <a:lstStyle/>
          <a:p>
            <a:r>
              <a:rPr lang="en-US"/>
              <a:t>Tournament Hybrid Predictors</a:t>
            </a:r>
          </a:p>
        </p:txBody>
      </p:sp>
      <p:graphicFrame>
        <p:nvGraphicFramePr>
          <p:cNvPr id="223288" name="Group 56"/>
          <p:cNvGraphicFramePr>
            <a:graphicFrameLocks noGrp="1"/>
          </p:cNvGraphicFramePr>
          <p:nvPr>
            <p:ph idx="1"/>
            <p:extLst>
              <p:ext uri="{D42A27DB-BD31-4B8C-83A1-F6EECF244321}">
                <p14:modId xmlns:p14="http://schemas.microsoft.com/office/powerpoint/2010/main" val="2873348730"/>
              </p:ext>
            </p:extLst>
          </p:nvPr>
        </p:nvGraphicFramePr>
        <p:xfrm>
          <a:off x="4806950" y="3709476"/>
          <a:ext cx="3858394" cy="1704356"/>
        </p:xfrm>
        <a:graphic>
          <a:graphicData uri="http://schemas.openxmlformats.org/drawingml/2006/table">
            <a:tbl>
              <a:tblPr/>
              <a:tblGrid>
                <a:gridCol w="1220588">
                  <a:extLst>
                    <a:ext uri="{9D8B030D-6E8A-4147-A177-3AD203B41FA5}">
                      <a16:colId xmlns:a16="http://schemas.microsoft.com/office/drawing/2014/main" val="20000"/>
                    </a:ext>
                  </a:extLst>
                </a:gridCol>
                <a:gridCol w="1218733">
                  <a:extLst>
                    <a:ext uri="{9D8B030D-6E8A-4147-A177-3AD203B41FA5}">
                      <a16:colId xmlns:a16="http://schemas.microsoft.com/office/drawing/2014/main" val="20001"/>
                    </a:ext>
                  </a:extLst>
                </a:gridCol>
                <a:gridCol w="1419073">
                  <a:extLst>
                    <a:ext uri="{9D8B030D-6E8A-4147-A177-3AD203B41FA5}">
                      <a16:colId xmlns:a16="http://schemas.microsoft.com/office/drawing/2014/main" val="20002"/>
                    </a:ext>
                  </a:extLst>
                </a:gridCol>
              </a:tblGrid>
              <a:tr h="4851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Pred</a:t>
                      </a:r>
                      <a:r>
                        <a:rPr kumimoji="0" lang="en-US" sz="1400" b="0" i="0" u="none" strike="noStrike" cap="none" normalizeH="0" baseline="-25000" dirty="0">
                          <a:ln>
                            <a:noFill/>
                          </a:ln>
                          <a:solidFill>
                            <a:schemeClr val="tx1"/>
                          </a:solidFill>
                          <a:effectLst/>
                          <a:latin typeface="Gill Sans MT" pitchFamily="34" charset="0"/>
                        </a:rPr>
                        <a:t>0</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Pred</a:t>
                      </a:r>
                      <a:r>
                        <a:rPr kumimoji="0" lang="en-US" sz="1400" b="0" i="0" u="none" strike="noStrike" cap="none" normalizeH="0" baseline="-25000" dirty="0">
                          <a:ln>
                            <a:noFill/>
                          </a:ln>
                          <a:solidFill>
                            <a:schemeClr val="tx1"/>
                          </a:solidFill>
                          <a:effectLst/>
                          <a:latin typeface="Gill Sans MT" pitchFamily="34" charset="0"/>
                        </a:rPr>
                        <a:t>1</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Meta Update</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rPr>
                        <a:t>---</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Inc</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Dec</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3240" name="Rectangle 8"/>
          <p:cNvSpPr>
            <a:spLocks noChangeArrowheads="1"/>
          </p:cNvSpPr>
          <p:nvPr/>
        </p:nvSpPr>
        <p:spPr bwMode="auto">
          <a:xfrm>
            <a:off x="1770063" y="320995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39" name="Rectangle 7"/>
          <p:cNvSpPr>
            <a:spLocks noChangeArrowheads="1"/>
          </p:cNvSpPr>
          <p:nvPr/>
        </p:nvSpPr>
        <p:spPr bwMode="auto">
          <a:xfrm>
            <a:off x="1389063" y="320995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36" name="Rectangle 4"/>
          <p:cNvSpPr>
            <a:spLocks noChangeArrowheads="1"/>
          </p:cNvSpPr>
          <p:nvPr/>
        </p:nvSpPr>
        <p:spPr bwMode="auto">
          <a:xfrm>
            <a:off x="627063" y="1838350"/>
            <a:ext cx="914400" cy="1066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a:t>
            </a:r>
            <a:r>
              <a:rPr lang="en-US" baseline="-25000">
                <a:solidFill>
                  <a:srgbClr val="000000"/>
                </a:solidFill>
                <a:latin typeface="Gill Sans MT" pitchFamily="34" charset="0"/>
              </a:rPr>
              <a:t>0</a:t>
            </a:r>
          </a:p>
        </p:txBody>
      </p:sp>
      <p:sp>
        <p:nvSpPr>
          <p:cNvPr id="223237" name="Rectangle 5"/>
          <p:cNvSpPr>
            <a:spLocks noChangeArrowheads="1"/>
          </p:cNvSpPr>
          <p:nvPr/>
        </p:nvSpPr>
        <p:spPr bwMode="auto">
          <a:xfrm>
            <a:off x="1770063" y="1838350"/>
            <a:ext cx="914400" cy="1066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a:t>
            </a:r>
            <a:r>
              <a:rPr lang="en-US" baseline="-25000">
                <a:solidFill>
                  <a:srgbClr val="000000"/>
                </a:solidFill>
                <a:latin typeface="Gill Sans MT" pitchFamily="34" charset="0"/>
              </a:rPr>
              <a:t>1</a:t>
            </a:r>
          </a:p>
        </p:txBody>
      </p:sp>
      <p:sp>
        <p:nvSpPr>
          <p:cNvPr id="223238" name="AutoShape 6"/>
          <p:cNvSpPr>
            <a:spLocks noChangeArrowheads="1"/>
          </p:cNvSpPr>
          <p:nvPr/>
        </p:nvSpPr>
        <p:spPr bwMode="auto">
          <a:xfrm>
            <a:off x="1160463" y="3209950"/>
            <a:ext cx="9144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23241" name="AutoShape 9"/>
          <p:cNvCxnSpPr>
            <a:cxnSpLocks noChangeShapeType="1"/>
            <a:stCxn id="223236" idx="2"/>
            <a:endCxn id="223239" idx="0"/>
          </p:cNvCxnSpPr>
          <p:nvPr/>
        </p:nvCxnSpPr>
        <p:spPr bwMode="auto">
          <a:xfrm rot="16200000" flipH="1">
            <a:off x="1103313" y="2886100"/>
            <a:ext cx="304800" cy="342900"/>
          </a:xfrm>
          <a:prstGeom prst="bentConnector3">
            <a:avLst>
              <a:gd name="adj1" fmla="val 50000"/>
            </a:avLst>
          </a:prstGeom>
          <a:noFill/>
          <a:ln w="9525">
            <a:solidFill>
              <a:schemeClr val="tx1"/>
            </a:solidFill>
            <a:miter lim="800000"/>
            <a:headEnd/>
            <a:tailEnd type="triangle" w="med" len="med"/>
          </a:ln>
          <a:effectLst/>
        </p:spPr>
      </p:cxnSp>
      <p:cxnSp>
        <p:nvCxnSpPr>
          <p:cNvPr id="223242" name="AutoShape 10"/>
          <p:cNvCxnSpPr>
            <a:cxnSpLocks noChangeShapeType="1"/>
            <a:stCxn id="223237" idx="2"/>
            <a:endCxn id="223240" idx="0"/>
          </p:cNvCxnSpPr>
          <p:nvPr/>
        </p:nvCxnSpPr>
        <p:spPr bwMode="auto">
          <a:xfrm rot="5400000">
            <a:off x="1865313" y="2848000"/>
            <a:ext cx="304800" cy="419100"/>
          </a:xfrm>
          <a:prstGeom prst="bentConnector3">
            <a:avLst>
              <a:gd name="adj1" fmla="val 50000"/>
            </a:avLst>
          </a:prstGeom>
          <a:noFill/>
          <a:ln w="9525">
            <a:solidFill>
              <a:schemeClr val="tx1"/>
            </a:solidFill>
            <a:miter lim="800000"/>
            <a:headEnd/>
            <a:tailEnd type="triangle" w="med" len="med"/>
          </a:ln>
          <a:effectLst/>
        </p:spPr>
      </p:cxnSp>
      <p:sp>
        <p:nvSpPr>
          <p:cNvPr id="223243" name="Rectangle 11"/>
          <p:cNvSpPr>
            <a:spLocks noChangeArrowheads="1"/>
          </p:cNvSpPr>
          <p:nvPr/>
        </p:nvSpPr>
        <p:spPr bwMode="auto">
          <a:xfrm>
            <a:off x="3294063" y="1838350"/>
            <a:ext cx="1143000" cy="10668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Meta-</a:t>
            </a:r>
          </a:p>
          <a:p>
            <a:pPr algn="ctr" fontAlgn="base">
              <a:spcBef>
                <a:spcPct val="0"/>
              </a:spcBef>
              <a:spcAft>
                <a:spcPct val="0"/>
              </a:spcAft>
            </a:pPr>
            <a:r>
              <a:rPr lang="en-US">
                <a:solidFill>
                  <a:srgbClr val="FFFFFF"/>
                </a:solidFill>
                <a:latin typeface="Gill Sans MT" pitchFamily="34" charset="0"/>
              </a:rPr>
              <a:t>Predictor</a:t>
            </a:r>
          </a:p>
        </p:txBody>
      </p:sp>
      <p:cxnSp>
        <p:nvCxnSpPr>
          <p:cNvPr id="223244" name="AutoShape 12"/>
          <p:cNvCxnSpPr>
            <a:cxnSpLocks noChangeShapeType="1"/>
            <a:stCxn id="223243" idx="2"/>
            <a:endCxn id="223238" idx="0"/>
          </p:cNvCxnSpPr>
          <p:nvPr/>
        </p:nvCxnSpPr>
        <p:spPr bwMode="auto">
          <a:xfrm rot="5400000">
            <a:off x="2703513" y="2162200"/>
            <a:ext cx="419100" cy="1905000"/>
          </a:xfrm>
          <a:prstGeom prst="bentConnector2">
            <a:avLst/>
          </a:prstGeom>
          <a:noFill/>
          <a:ln w="9525">
            <a:solidFill>
              <a:schemeClr val="tx1"/>
            </a:solidFill>
            <a:miter lim="800000"/>
            <a:headEnd/>
            <a:tailEnd type="triangle" w="med" len="med"/>
          </a:ln>
          <a:effectLst/>
        </p:spPr>
      </p:cxnSp>
      <p:sp>
        <p:nvSpPr>
          <p:cNvPr id="223245" name="Line 13"/>
          <p:cNvSpPr>
            <a:spLocks noChangeShapeType="1"/>
          </p:cNvSpPr>
          <p:nvPr/>
        </p:nvSpPr>
        <p:spPr bwMode="auto">
          <a:xfrm>
            <a:off x="1617663" y="343855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23246" name="Text Box 14"/>
          <p:cNvSpPr txBox="1">
            <a:spLocks noChangeArrowheads="1"/>
          </p:cNvSpPr>
          <p:nvPr/>
        </p:nvSpPr>
        <p:spPr bwMode="auto">
          <a:xfrm>
            <a:off x="808038" y="3705250"/>
            <a:ext cx="1617662" cy="366713"/>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Final Prediction</a:t>
            </a:r>
          </a:p>
        </p:txBody>
      </p:sp>
      <p:sp>
        <p:nvSpPr>
          <p:cNvPr id="223247" name="Text Box 15"/>
          <p:cNvSpPr txBox="1">
            <a:spLocks noChangeArrowheads="1"/>
          </p:cNvSpPr>
          <p:nvPr/>
        </p:nvSpPr>
        <p:spPr bwMode="auto">
          <a:xfrm>
            <a:off x="4806950" y="1992338"/>
            <a:ext cx="2517775" cy="36671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table of 2-/3-bit counters</a:t>
            </a:r>
          </a:p>
        </p:txBody>
      </p:sp>
      <p:sp>
        <p:nvSpPr>
          <p:cNvPr id="223248" name="Line 16"/>
          <p:cNvSpPr>
            <a:spLocks noChangeShapeType="1"/>
          </p:cNvSpPr>
          <p:nvPr/>
        </p:nvSpPr>
        <p:spPr bwMode="auto">
          <a:xfrm flipH="1">
            <a:off x="4437063" y="2143150"/>
            <a:ext cx="3048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23283" name="Oval 51"/>
          <p:cNvSpPr>
            <a:spLocks noChangeArrowheads="1"/>
          </p:cNvSpPr>
          <p:nvPr/>
        </p:nvSpPr>
        <p:spPr bwMode="auto">
          <a:xfrm>
            <a:off x="3065463" y="3209950"/>
            <a:ext cx="76200" cy="228600"/>
          </a:xfrm>
          <a:prstGeom prst="ellipse">
            <a:avLst/>
          </a:prstGeom>
          <a:noFill/>
          <a:ln w="9525">
            <a:solidFill>
              <a:srgbClr val="FF0000"/>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85" name="Text Box 53"/>
          <p:cNvSpPr txBox="1">
            <a:spLocks noChangeArrowheads="1"/>
          </p:cNvSpPr>
          <p:nvPr/>
        </p:nvSpPr>
        <p:spPr bwMode="auto">
          <a:xfrm>
            <a:off x="1684338" y="4391050"/>
            <a:ext cx="2549096"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If meta-counter MSB = 0,</a:t>
            </a:r>
          </a:p>
          <a:p>
            <a:pPr algn="ctr" fontAlgn="base">
              <a:spcBef>
                <a:spcPct val="0"/>
              </a:spcBef>
              <a:spcAft>
                <a:spcPct val="0"/>
              </a:spcAft>
            </a:pPr>
            <a:r>
              <a:rPr lang="en-US">
                <a:solidFill>
                  <a:srgbClr val="000000"/>
                </a:solidFill>
                <a:latin typeface="Gill Sans MT" pitchFamily="34" charset="0"/>
              </a:rPr>
              <a:t>use pred</a:t>
            </a:r>
            <a:r>
              <a:rPr lang="en-US" baseline="-25000">
                <a:solidFill>
                  <a:srgbClr val="000000"/>
                </a:solidFill>
                <a:latin typeface="Gill Sans MT" pitchFamily="34" charset="0"/>
              </a:rPr>
              <a:t>0</a:t>
            </a:r>
            <a:r>
              <a:rPr lang="en-US">
                <a:solidFill>
                  <a:srgbClr val="000000"/>
                </a:solidFill>
                <a:latin typeface="Gill Sans MT" pitchFamily="34" charset="0"/>
              </a:rPr>
              <a:t> else use pred</a:t>
            </a:r>
            <a:r>
              <a:rPr lang="en-US" baseline="-25000">
                <a:solidFill>
                  <a:srgbClr val="000000"/>
                </a:solidFill>
                <a:latin typeface="Gill Sans MT" pitchFamily="34" charset="0"/>
              </a:rPr>
              <a:t>1</a:t>
            </a:r>
          </a:p>
        </p:txBody>
      </p:sp>
      <p:cxnSp>
        <p:nvCxnSpPr>
          <p:cNvPr id="223286" name="AutoShape 54"/>
          <p:cNvCxnSpPr>
            <a:cxnSpLocks noChangeShapeType="1"/>
            <a:stCxn id="223283" idx="4"/>
            <a:endCxn id="223285" idx="0"/>
          </p:cNvCxnSpPr>
          <p:nvPr/>
        </p:nvCxnSpPr>
        <p:spPr bwMode="auto">
          <a:xfrm rot="5400000">
            <a:off x="2554975" y="3842462"/>
            <a:ext cx="952500" cy="144677"/>
          </a:xfrm>
          <a:prstGeom prst="straightConnector1">
            <a:avLst/>
          </a:prstGeom>
          <a:noFill/>
          <a:ln w="9525">
            <a:solidFill>
              <a:srgbClr val="FF0000"/>
            </a:solidFill>
            <a:round/>
            <a:headEnd/>
            <a:tailEnd/>
          </a:ln>
          <a:effectLst/>
        </p:spPr>
      </p:cxnSp>
    </p:spTree>
    <p:extLst>
      <p:ext uri="{BB962C8B-B14F-4D97-AF65-F5344CB8AC3E}">
        <p14:creationId xmlns:p14="http://schemas.microsoft.com/office/powerpoint/2010/main" val="1850705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fontScale="90000"/>
          </a:bodyPr>
          <a:lstStyle/>
          <a:p>
            <a:r>
              <a:rPr lang="en-US" dirty="0"/>
              <a:t>Pros and Cons of Long Branch Histories</a:t>
            </a:r>
          </a:p>
        </p:txBody>
      </p:sp>
      <p:sp>
        <p:nvSpPr>
          <p:cNvPr id="228355" name="Rectangle 3"/>
          <p:cNvSpPr>
            <a:spLocks noGrp="1" noChangeArrowheads="1"/>
          </p:cNvSpPr>
          <p:nvPr>
            <p:ph idx="1"/>
          </p:nvPr>
        </p:nvSpPr>
        <p:spPr/>
        <p:txBody>
          <a:bodyPr/>
          <a:lstStyle/>
          <a:p>
            <a:r>
              <a:rPr lang="en-US" dirty="0"/>
              <a:t>Long global history provides </a:t>
            </a:r>
            <a:r>
              <a:rPr lang="en-US" i="1" dirty="0"/>
              <a:t>context</a:t>
            </a:r>
            <a:endParaRPr lang="en-US" dirty="0"/>
          </a:p>
          <a:p>
            <a:pPr lvl="1"/>
            <a:r>
              <a:rPr lang="en-US" dirty="0"/>
              <a:t>More potential sources of correlation</a:t>
            </a:r>
          </a:p>
          <a:p>
            <a:r>
              <a:rPr lang="en-US" dirty="0"/>
              <a:t>Long history incurs costs</a:t>
            </a:r>
          </a:p>
          <a:p>
            <a:pPr lvl="1"/>
            <a:r>
              <a:rPr lang="en-US" dirty="0"/>
              <a:t>PHT cost increases exponentially: O(2</a:t>
            </a:r>
            <a:r>
              <a:rPr lang="en-US" baseline="30000" dirty="0"/>
              <a:t>h</a:t>
            </a:r>
            <a:r>
              <a:rPr lang="en-US" dirty="0"/>
              <a:t>) counters</a:t>
            </a:r>
          </a:p>
          <a:p>
            <a:pPr lvl="1"/>
            <a:r>
              <a:rPr lang="en-US" dirty="0"/>
              <a:t>Training time increases, possibly decreasing accuracy</a:t>
            </a:r>
          </a:p>
        </p:txBody>
      </p:sp>
    </p:spTree>
    <p:extLst>
      <p:ext uri="{BB962C8B-B14F-4D97-AF65-F5344CB8AC3E}">
        <p14:creationId xmlns:p14="http://schemas.microsoft.com/office/powerpoint/2010/main" val="2560140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t>Predictor Training Time</a:t>
            </a:r>
          </a:p>
        </p:txBody>
      </p:sp>
      <p:sp>
        <p:nvSpPr>
          <p:cNvPr id="233476" name="Rectangle 4"/>
          <p:cNvSpPr>
            <a:spLocks noGrp="1" noChangeArrowheads="1"/>
          </p:cNvSpPr>
          <p:nvPr>
            <p:ph idx="1"/>
          </p:nvPr>
        </p:nvSpPr>
        <p:spPr/>
        <p:txBody>
          <a:bodyPr/>
          <a:lstStyle/>
          <a:p>
            <a:r>
              <a:rPr lang="en-US" dirty="0"/>
              <a:t>Ex.: prediction equals opposite for 2</a:t>
            </a:r>
            <a:r>
              <a:rPr lang="en-US" baseline="30000" dirty="0"/>
              <a:t>nd</a:t>
            </a:r>
            <a:r>
              <a:rPr lang="en-US" dirty="0"/>
              <a:t> most recent</a:t>
            </a:r>
          </a:p>
        </p:txBody>
      </p:sp>
      <p:sp>
        <p:nvSpPr>
          <p:cNvPr id="233477" name="Rectangle 5"/>
          <p:cNvSpPr>
            <a:spLocks noChangeArrowheads="1"/>
          </p:cNvSpPr>
          <p:nvPr/>
        </p:nvSpPr>
        <p:spPr bwMode="auto">
          <a:xfrm>
            <a:off x="914400" y="1772816"/>
            <a:ext cx="3581400" cy="3276600"/>
          </a:xfrm>
          <a:prstGeom prst="rect">
            <a:avLst/>
          </a:prstGeom>
          <a:noFill/>
          <a:ln w="9525">
            <a:noFill/>
            <a:miter lim="800000"/>
            <a:headEnd/>
            <a:tailEnd/>
          </a:ln>
          <a:effectLst/>
        </p:spPr>
        <p:txBody>
          <a:bodyPr/>
          <a:lstStyle/>
          <a:p>
            <a:pPr marL="342900" indent="-342900" fontAlgn="base">
              <a:spcBef>
                <a:spcPct val="20000"/>
              </a:spcBef>
              <a:spcAft>
                <a:spcPct val="0"/>
              </a:spcAft>
              <a:buFontTx/>
              <a:buChar char="•"/>
            </a:pPr>
            <a:r>
              <a:rPr lang="en-US" sz="2800" dirty="0" err="1">
                <a:solidFill>
                  <a:srgbClr val="000000"/>
                </a:solidFill>
                <a:latin typeface="Gill Sans MT" pitchFamily="34" charset="0"/>
              </a:rPr>
              <a:t>Hist</a:t>
            </a:r>
            <a:r>
              <a:rPr lang="en-US" sz="2800" dirty="0">
                <a:solidFill>
                  <a:srgbClr val="000000"/>
                </a:solidFill>
                <a:latin typeface="Gill Sans MT" pitchFamily="34" charset="0"/>
              </a:rPr>
              <a:t> Len = 2</a:t>
            </a:r>
          </a:p>
          <a:p>
            <a:pPr marL="342900" indent="-342900" fontAlgn="base">
              <a:spcBef>
                <a:spcPct val="20000"/>
              </a:spcBef>
              <a:spcAft>
                <a:spcPct val="0"/>
              </a:spcAft>
              <a:buFontTx/>
              <a:buChar char="•"/>
            </a:pPr>
            <a:r>
              <a:rPr lang="en-US" sz="2800" dirty="0">
                <a:solidFill>
                  <a:srgbClr val="000000"/>
                </a:solidFill>
                <a:latin typeface="Gill Sans MT" pitchFamily="34" charset="0"/>
              </a:rPr>
              <a:t>4 states to train:</a:t>
            </a:r>
          </a:p>
          <a:p>
            <a:pPr marL="742950" lvl="1" indent="-285750" fontAlgn="base">
              <a:spcBef>
                <a:spcPct val="20000"/>
              </a:spcBef>
              <a:spcAft>
                <a:spcPct val="0"/>
              </a:spcAft>
            </a:pP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N</a:t>
            </a:r>
            <a:r>
              <a:rPr lang="en-US" sz="2400" dirty="0">
                <a:solidFill>
                  <a:srgbClr val="000000"/>
                </a:solidFill>
                <a:latin typeface="Gill Sans MT" pitchFamily="34" charset="0"/>
                <a:sym typeface="Wingdings" pitchFamily="2" charset="2"/>
              </a:rPr>
              <a:t>T  T</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T</a:t>
            </a:r>
            <a:r>
              <a:rPr lang="en-US" sz="2400" dirty="0">
                <a:solidFill>
                  <a:srgbClr val="000000"/>
                </a:solidFill>
                <a:latin typeface="Gill Sans MT" pitchFamily="34" charset="0"/>
                <a:sym typeface="Wingdings" pitchFamily="2" charset="2"/>
              </a:rPr>
              <a:t>N  N</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T</a:t>
            </a:r>
            <a:r>
              <a:rPr lang="en-US" sz="2400" dirty="0">
                <a:solidFill>
                  <a:srgbClr val="000000"/>
                </a:solidFill>
                <a:latin typeface="Gill Sans MT" pitchFamily="34" charset="0"/>
                <a:sym typeface="Wingdings" pitchFamily="2" charset="2"/>
              </a:rPr>
              <a:t>T  N</a:t>
            </a:r>
          </a:p>
        </p:txBody>
      </p:sp>
      <p:sp>
        <p:nvSpPr>
          <p:cNvPr id="233478" name="Rectangle 6"/>
          <p:cNvSpPr>
            <a:spLocks noChangeArrowheads="1"/>
          </p:cNvSpPr>
          <p:nvPr/>
        </p:nvSpPr>
        <p:spPr bwMode="auto">
          <a:xfrm>
            <a:off x="4648200" y="1772816"/>
            <a:ext cx="3581400" cy="4536504"/>
          </a:xfrm>
          <a:prstGeom prst="rect">
            <a:avLst/>
          </a:prstGeom>
          <a:noFill/>
          <a:ln w="9525">
            <a:noFill/>
            <a:miter lim="800000"/>
            <a:headEnd/>
            <a:tailEnd/>
          </a:ln>
          <a:effectLst/>
        </p:spPr>
        <p:txBody>
          <a:bodyPr/>
          <a:lstStyle/>
          <a:p>
            <a:pPr marL="342900" indent="-342900" fontAlgn="base">
              <a:spcBef>
                <a:spcPct val="20000"/>
              </a:spcBef>
              <a:spcAft>
                <a:spcPct val="0"/>
              </a:spcAft>
              <a:buFontTx/>
              <a:buChar char="•"/>
            </a:pPr>
            <a:r>
              <a:rPr lang="en-US" sz="2800" dirty="0" err="1">
                <a:solidFill>
                  <a:srgbClr val="000000"/>
                </a:solidFill>
                <a:latin typeface="Gill Sans MT" pitchFamily="34" charset="0"/>
              </a:rPr>
              <a:t>Hist</a:t>
            </a:r>
            <a:r>
              <a:rPr lang="en-US" sz="2800" dirty="0">
                <a:solidFill>
                  <a:srgbClr val="000000"/>
                </a:solidFill>
                <a:latin typeface="Gill Sans MT" pitchFamily="34" charset="0"/>
              </a:rPr>
              <a:t> Len = 3</a:t>
            </a:r>
          </a:p>
          <a:p>
            <a:pPr marL="342900" indent="-342900" fontAlgn="base">
              <a:spcBef>
                <a:spcPct val="20000"/>
              </a:spcBef>
              <a:spcAft>
                <a:spcPct val="0"/>
              </a:spcAft>
              <a:buFontTx/>
              <a:buChar char="•"/>
            </a:pPr>
            <a:r>
              <a:rPr lang="en-US" sz="2800" dirty="0">
                <a:solidFill>
                  <a:srgbClr val="000000"/>
                </a:solidFill>
                <a:latin typeface="Gill Sans MT" pitchFamily="34" charset="0"/>
              </a:rPr>
              <a:t>8 states to train:</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N</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T</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T</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N</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T</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T</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N</a:t>
            </a:r>
          </a:p>
        </p:txBody>
      </p:sp>
    </p:spTree>
    <p:extLst>
      <p:ext uri="{BB962C8B-B14F-4D97-AF65-F5344CB8AC3E}">
        <p14:creationId xmlns:p14="http://schemas.microsoft.com/office/powerpoint/2010/main" val="2995746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fontScale="90000"/>
          </a:bodyPr>
          <a:lstStyle/>
          <a:p>
            <a:r>
              <a:rPr lang="en-US"/>
              <a:t>Branch Predictions Can Be Wrong</a:t>
            </a:r>
          </a:p>
        </p:txBody>
      </p:sp>
      <p:sp>
        <p:nvSpPr>
          <p:cNvPr id="245763" name="Rectangle 3"/>
          <p:cNvSpPr>
            <a:spLocks noGrp="1" noChangeArrowheads="1"/>
          </p:cNvSpPr>
          <p:nvPr>
            <p:ph idx="1"/>
          </p:nvPr>
        </p:nvSpPr>
        <p:spPr/>
        <p:txBody>
          <a:bodyPr/>
          <a:lstStyle/>
          <a:p>
            <a:r>
              <a:rPr lang="en-US" dirty="0"/>
              <a:t>How/when do we detect a </a:t>
            </a:r>
            <a:r>
              <a:rPr lang="en-US" dirty="0" err="1"/>
              <a:t>misprediction</a:t>
            </a:r>
            <a:r>
              <a:rPr lang="en-US" dirty="0"/>
              <a:t>?</a:t>
            </a:r>
          </a:p>
          <a:p>
            <a:r>
              <a:rPr lang="en-US" dirty="0"/>
              <a:t>What do we do about it?</a:t>
            </a:r>
          </a:p>
          <a:p>
            <a:pPr lvl="1"/>
            <a:r>
              <a:rPr lang="en-US" dirty="0"/>
              <a:t>Re-steer fetch to correct address</a:t>
            </a:r>
          </a:p>
          <a:p>
            <a:pPr lvl="1"/>
            <a:r>
              <a:rPr lang="en-US" dirty="0"/>
              <a:t>Hunt down and squash instructions from the wrong path</a:t>
            </a:r>
          </a:p>
        </p:txBody>
      </p:sp>
    </p:spTree>
    <p:extLst>
      <p:ext uri="{BB962C8B-B14F-4D97-AF65-F5344CB8AC3E}">
        <p14:creationId xmlns:p14="http://schemas.microsoft.com/office/powerpoint/2010/main" val="426153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fontScale="90000"/>
          </a:bodyPr>
          <a:lstStyle/>
          <a:p>
            <a:r>
              <a:rPr lang="en-US" dirty="0"/>
              <a:t>Branch Prediction Overview</a:t>
            </a:r>
          </a:p>
        </p:txBody>
      </p:sp>
      <p:sp>
        <p:nvSpPr>
          <p:cNvPr id="132099" name="Rectangle 3"/>
          <p:cNvSpPr>
            <a:spLocks noGrp="1" noChangeArrowheads="1"/>
          </p:cNvSpPr>
          <p:nvPr>
            <p:ph idx="1"/>
          </p:nvPr>
        </p:nvSpPr>
        <p:spPr/>
        <p:txBody>
          <a:bodyPr/>
          <a:lstStyle/>
          <a:p>
            <a:r>
              <a:rPr lang="en-US" dirty="0"/>
              <a:t>Use two hardware predictors</a:t>
            </a:r>
          </a:p>
          <a:p>
            <a:pPr lvl="1"/>
            <a:r>
              <a:rPr lang="en-US" dirty="0"/>
              <a:t>Direction predictor guesses if branch is taken or not-taken</a:t>
            </a:r>
          </a:p>
          <a:p>
            <a:pPr lvl="1"/>
            <a:r>
              <a:rPr lang="en-US" dirty="0"/>
              <a:t>Target predictor guesses the destination PC</a:t>
            </a:r>
          </a:p>
          <a:p>
            <a:r>
              <a:rPr lang="en-US" dirty="0"/>
              <a:t>Predictions are based on history</a:t>
            </a:r>
          </a:p>
          <a:p>
            <a:pPr lvl="1"/>
            <a:r>
              <a:rPr lang="en-US" dirty="0"/>
              <a:t>Use previous behavior as indication of future behavior</a:t>
            </a:r>
          </a:p>
          <a:p>
            <a:pPr lvl="1"/>
            <a:r>
              <a:rPr lang="en-US" dirty="0"/>
              <a:t>Use historical context to disambiguate predictions</a:t>
            </a:r>
          </a:p>
        </p:txBody>
      </p:sp>
    </p:spTree>
    <p:extLst>
      <p:ext uri="{BB962C8B-B14F-4D97-AF65-F5344CB8AC3E}">
        <p14:creationId xmlns:p14="http://schemas.microsoft.com/office/powerpoint/2010/main" val="145080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fontScale="90000"/>
          </a:bodyPr>
          <a:lstStyle/>
          <a:p>
            <a:r>
              <a:rPr lang="en-US" dirty="0"/>
              <a:t>Branch </a:t>
            </a:r>
            <a:r>
              <a:rPr lang="en-US" dirty="0" err="1"/>
              <a:t>Mispredictions</a:t>
            </a:r>
            <a:r>
              <a:rPr lang="en-US" dirty="0"/>
              <a:t> in the Pipeline (1/2)</a:t>
            </a:r>
          </a:p>
        </p:txBody>
      </p:sp>
      <p:sp>
        <p:nvSpPr>
          <p:cNvPr id="248837" name="Rectangle 5"/>
          <p:cNvSpPr>
            <a:spLocks noChangeArrowheads="1"/>
          </p:cNvSpPr>
          <p:nvPr/>
        </p:nvSpPr>
        <p:spPr bwMode="auto">
          <a:xfrm>
            <a:off x="26860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a:t>
            </a:r>
          </a:p>
          <a:p>
            <a:pPr algn="ctr" fontAlgn="base">
              <a:spcBef>
                <a:spcPct val="0"/>
              </a:spcBef>
              <a:spcAft>
                <a:spcPct val="0"/>
              </a:spcAft>
            </a:pPr>
            <a:r>
              <a:rPr lang="en-US">
                <a:solidFill>
                  <a:srgbClr val="000000"/>
                </a:solidFill>
                <a:latin typeface="Gill Sans MT" pitchFamily="34" charset="0"/>
              </a:rPr>
              <a:t>(IF)</a:t>
            </a:r>
          </a:p>
        </p:txBody>
      </p:sp>
      <p:sp>
        <p:nvSpPr>
          <p:cNvPr id="248838" name="Rectangle 6"/>
          <p:cNvSpPr>
            <a:spLocks noChangeArrowheads="1"/>
          </p:cNvSpPr>
          <p:nvPr/>
        </p:nvSpPr>
        <p:spPr bwMode="auto">
          <a:xfrm>
            <a:off x="37528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Decode</a:t>
            </a:r>
          </a:p>
          <a:p>
            <a:pPr algn="ctr" fontAlgn="base">
              <a:spcBef>
                <a:spcPct val="0"/>
              </a:spcBef>
              <a:spcAft>
                <a:spcPct val="0"/>
              </a:spcAft>
            </a:pPr>
            <a:r>
              <a:rPr lang="en-US">
                <a:solidFill>
                  <a:srgbClr val="000000"/>
                </a:solidFill>
                <a:latin typeface="Gill Sans MT" pitchFamily="34" charset="0"/>
              </a:rPr>
              <a:t>(ID)</a:t>
            </a:r>
          </a:p>
        </p:txBody>
      </p:sp>
      <p:sp>
        <p:nvSpPr>
          <p:cNvPr id="248839" name="Rectangle 7"/>
          <p:cNvSpPr>
            <a:spLocks noChangeArrowheads="1"/>
          </p:cNvSpPr>
          <p:nvPr/>
        </p:nvSpPr>
        <p:spPr bwMode="auto">
          <a:xfrm>
            <a:off x="48196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Dispatch</a:t>
            </a:r>
          </a:p>
          <a:p>
            <a:pPr algn="ctr" fontAlgn="base">
              <a:spcBef>
                <a:spcPct val="0"/>
              </a:spcBef>
              <a:spcAft>
                <a:spcPct val="0"/>
              </a:spcAft>
            </a:pPr>
            <a:r>
              <a:rPr lang="en-US">
                <a:solidFill>
                  <a:srgbClr val="000000"/>
                </a:solidFill>
                <a:latin typeface="Gill Sans MT" pitchFamily="34" charset="0"/>
              </a:rPr>
              <a:t>(DP)</a:t>
            </a:r>
          </a:p>
        </p:txBody>
      </p:sp>
      <p:sp>
        <p:nvSpPr>
          <p:cNvPr id="248841" name="Rectangle 9"/>
          <p:cNvSpPr>
            <a:spLocks noChangeArrowheads="1"/>
          </p:cNvSpPr>
          <p:nvPr/>
        </p:nvSpPr>
        <p:spPr bwMode="auto">
          <a:xfrm>
            <a:off x="58864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Execute</a:t>
            </a:r>
          </a:p>
          <a:p>
            <a:pPr algn="ctr" fontAlgn="base">
              <a:spcBef>
                <a:spcPct val="0"/>
              </a:spcBef>
              <a:spcAft>
                <a:spcPct val="0"/>
              </a:spcAft>
            </a:pPr>
            <a:r>
              <a:rPr lang="en-US">
                <a:solidFill>
                  <a:srgbClr val="000000"/>
                </a:solidFill>
                <a:latin typeface="Gill Sans MT" pitchFamily="34" charset="0"/>
              </a:rPr>
              <a:t>(EX)</a:t>
            </a:r>
          </a:p>
        </p:txBody>
      </p:sp>
      <p:sp>
        <p:nvSpPr>
          <p:cNvPr id="248843" name="Text Box 11"/>
          <p:cNvSpPr txBox="1">
            <a:spLocks noChangeArrowheads="1"/>
          </p:cNvSpPr>
          <p:nvPr/>
        </p:nvSpPr>
        <p:spPr bwMode="auto">
          <a:xfrm>
            <a:off x="3300413" y="2324100"/>
            <a:ext cx="324128"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T</a:t>
            </a:r>
          </a:p>
        </p:txBody>
      </p:sp>
      <p:sp>
        <p:nvSpPr>
          <p:cNvPr id="248844" name="Line 12"/>
          <p:cNvSpPr>
            <a:spLocks noChangeShapeType="1"/>
          </p:cNvSpPr>
          <p:nvPr/>
        </p:nvSpPr>
        <p:spPr bwMode="auto">
          <a:xfrm>
            <a:off x="3067050" y="2514600"/>
            <a:ext cx="2286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45" name="AutoShape 13"/>
          <p:cNvSpPr>
            <a:spLocks noChangeArrowheads="1"/>
          </p:cNvSpPr>
          <p:nvPr/>
        </p:nvSpPr>
        <p:spPr bwMode="auto">
          <a:xfrm>
            <a:off x="2686050" y="23622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br</a:t>
            </a:r>
          </a:p>
        </p:txBody>
      </p:sp>
      <p:sp>
        <p:nvSpPr>
          <p:cNvPr id="248848" name="AutoShape 16"/>
          <p:cNvSpPr>
            <a:spLocks noChangeArrowheads="1"/>
          </p:cNvSpPr>
          <p:nvPr/>
        </p:nvSpPr>
        <p:spPr bwMode="auto">
          <a:xfrm>
            <a:off x="2686050" y="28194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A</a:t>
            </a:r>
          </a:p>
        </p:txBody>
      </p:sp>
      <p:sp>
        <p:nvSpPr>
          <p:cNvPr id="248849" name="Line 17"/>
          <p:cNvSpPr>
            <a:spLocks noChangeShapeType="1"/>
          </p:cNvSpPr>
          <p:nvPr/>
        </p:nvSpPr>
        <p:spPr bwMode="auto">
          <a:xfrm>
            <a:off x="2609850" y="27432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0" name="AutoShape 18"/>
          <p:cNvSpPr>
            <a:spLocks noChangeArrowheads="1"/>
          </p:cNvSpPr>
          <p:nvPr/>
        </p:nvSpPr>
        <p:spPr bwMode="auto">
          <a:xfrm>
            <a:off x="2686050" y="32766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B</a:t>
            </a:r>
          </a:p>
        </p:txBody>
      </p:sp>
      <p:sp>
        <p:nvSpPr>
          <p:cNvPr id="248851" name="Line 19"/>
          <p:cNvSpPr>
            <a:spLocks noChangeShapeType="1"/>
          </p:cNvSpPr>
          <p:nvPr/>
        </p:nvSpPr>
        <p:spPr bwMode="auto">
          <a:xfrm>
            <a:off x="2609850" y="32004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2" name="AutoShape 20"/>
          <p:cNvSpPr>
            <a:spLocks noChangeArrowheads="1"/>
          </p:cNvSpPr>
          <p:nvPr/>
        </p:nvSpPr>
        <p:spPr bwMode="auto">
          <a:xfrm>
            <a:off x="2686050" y="37338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D</a:t>
            </a:r>
          </a:p>
        </p:txBody>
      </p:sp>
      <p:sp>
        <p:nvSpPr>
          <p:cNvPr id="248853" name="Rectangle 21"/>
          <p:cNvSpPr>
            <a:spLocks noChangeArrowheads="1"/>
          </p:cNvSpPr>
          <p:nvPr/>
        </p:nvSpPr>
        <p:spPr bwMode="auto">
          <a:xfrm>
            <a:off x="3829050" y="28194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4" name="Rectangle 22"/>
          <p:cNvSpPr>
            <a:spLocks noChangeArrowheads="1"/>
          </p:cNvSpPr>
          <p:nvPr/>
        </p:nvSpPr>
        <p:spPr bwMode="auto">
          <a:xfrm>
            <a:off x="48958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5" name="Line 23"/>
          <p:cNvSpPr>
            <a:spLocks noChangeShapeType="1"/>
          </p:cNvSpPr>
          <p:nvPr/>
        </p:nvSpPr>
        <p:spPr bwMode="auto">
          <a:xfrm>
            <a:off x="2609850" y="36576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6" name="Rectangle 24"/>
          <p:cNvSpPr>
            <a:spLocks noChangeArrowheads="1"/>
          </p:cNvSpPr>
          <p:nvPr/>
        </p:nvSpPr>
        <p:spPr bwMode="auto">
          <a:xfrm>
            <a:off x="5962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7" name="AutoShape 25"/>
          <p:cNvSpPr>
            <a:spLocks noChangeArrowheads="1"/>
          </p:cNvSpPr>
          <p:nvPr/>
        </p:nvSpPr>
        <p:spPr bwMode="auto">
          <a:xfrm>
            <a:off x="2686050" y="41910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a:t>
            </a:r>
          </a:p>
        </p:txBody>
      </p:sp>
      <p:sp>
        <p:nvSpPr>
          <p:cNvPr id="248863" name="Rectangle 31"/>
          <p:cNvSpPr>
            <a:spLocks noChangeArrowheads="1"/>
          </p:cNvSpPr>
          <p:nvPr/>
        </p:nvSpPr>
        <p:spPr bwMode="auto">
          <a:xfrm>
            <a:off x="40576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4" name="Rectangle 32"/>
          <p:cNvSpPr>
            <a:spLocks noChangeArrowheads="1"/>
          </p:cNvSpPr>
          <p:nvPr/>
        </p:nvSpPr>
        <p:spPr bwMode="auto">
          <a:xfrm>
            <a:off x="42862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5" name="Rectangle 33"/>
          <p:cNvSpPr>
            <a:spLocks noChangeArrowheads="1"/>
          </p:cNvSpPr>
          <p:nvPr/>
        </p:nvSpPr>
        <p:spPr bwMode="auto">
          <a:xfrm>
            <a:off x="45148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6" name="Rectangle 34"/>
          <p:cNvSpPr>
            <a:spLocks noChangeArrowheads="1"/>
          </p:cNvSpPr>
          <p:nvPr/>
        </p:nvSpPr>
        <p:spPr bwMode="auto">
          <a:xfrm>
            <a:off x="38290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67" name="Rectangle 35"/>
          <p:cNvSpPr>
            <a:spLocks noChangeArrowheads="1"/>
          </p:cNvSpPr>
          <p:nvPr/>
        </p:nvSpPr>
        <p:spPr bwMode="auto">
          <a:xfrm>
            <a:off x="51244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8" name="Rectangle 36"/>
          <p:cNvSpPr>
            <a:spLocks noChangeArrowheads="1"/>
          </p:cNvSpPr>
          <p:nvPr/>
        </p:nvSpPr>
        <p:spPr bwMode="auto">
          <a:xfrm>
            <a:off x="53530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9" name="Rectangle 37"/>
          <p:cNvSpPr>
            <a:spLocks noChangeArrowheads="1"/>
          </p:cNvSpPr>
          <p:nvPr/>
        </p:nvSpPr>
        <p:spPr bwMode="auto">
          <a:xfrm>
            <a:off x="5581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0" name="Rectangle 38"/>
          <p:cNvSpPr>
            <a:spLocks noChangeArrowheads="1"/>
          </p:cNvSpPr>
          <p:nvPr/>
        </p:nvSpPr>
        <p:spPr bwMode="auto">
          <a:xfrm>
            <a:off x="48958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71" name="Line 39"/>
          <p:cNvSpPr>
            <a:spLocks noChangeShapeType="1"/>
          </p:cNvSpPr>
          <p:nvPr/>
        </p:nvSpPr>
        <p:spPr bwMode="auto">
          <a:xfrm>
            <a:off x="2609850" y="41148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72" name="Rectangle 40"/>
          <p:cNvSpPr>
            <a:spLocks noChangeArrowheads="1"/>
          </p:cNvSpPr>
          <p:nvPr/>
        </p:nvSpPr>
        <p:spPr bwMode="auto">
          <a:xfrm>
            <a:off x="61912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3" name="Rectangle 41"/>
          <p:cNvSpPr>
            <a:spLocks noChangeArrowheads="1"/>
          </p:cNvSpPr>
          <p:nvPr/>
        </p:nvSpPr>
        <p:spPr bwMode="auto">
          <a:xfrm>
            <a:off x="6419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4" name="Rectangle 42"/>
          <p:cNvSpPr>
            <a:spLocks noChangeArrowheads="1"/>
          </p:cNvSpPr>
          <p:nvPr/>
        </p:nvSpPr>
        <p:spPr bwMode="auto">
          <a:xfrm>
            <a:off x="66484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5" name="Rectangle 43"/>
          <p:cNvSpPr>
            <a:spLocks noChangeArrowheads="1"/>
          </p:cNvSpPr>
          <p:nvPr/>
        </p:nvSpPr>
        <p:spPr bwMode="auto">
          <a:xfrm>
            <a:off x="59626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76" name="Text Box 44"/>
          <p:cNvSpPr txBox="1">
            <a:spLocks noChangeArrowheads="1"/>
          </p:cNvSpPr>
          <p:nvPr/>
        </p:nvSpPr>
        <p:spPr bwMode="auto">
          <a:xfrm>
            <a:off x="5988050" y="4573588"/>
            <a:ext cx="1874424"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err="1">
                <a:solidFill>
                  <a:srgbClr val="000000"/>
                </a:solidFill>
                <a:latin typeface="Gill Sans MT" pitchFamily="34" charset="0"/>
              </a:rPr>
              <a:t>Mispred</a:t>
            </a:r>
            <a:r>
              <a:rPr lang="en-US" dirty="0">
                <a:solidFill>
                  <a:srgbClr val="000000"/>
                </a:solidFill>
                <a:latin typeface="Gill Sans MT" pitchFamily="34" charset="0"/>
              </a:rPr>
              <a:t> Detected</a:t>
            </a:r>
          </a:p>
        </p:txBody>
      </p:sp>
      <p:sp>
        <p:nvSpPr>
          <p:cNvPr id="248881" name="Rectangle 49"/>
          <p:cNvSpPr>
            <a:spLocks noChangeArrowheads="1"/>
          </p:cNvSpPr>
          <p:nvPr/>
        </p:nvSpPr>
        <p:spPr bwMode="auto">
          <a:xfrm>
            <a:off x="4057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2" name="Rectangle 50"/>
          <p:cNvSpPr>
            <a:spLocks noChangeArrowheads="1"/>
          </p:cNvSpPr>
          <p:nvPr/>
        </p:nvSpPr>
        <p:spPr bwMode="auto">
          <a:xfrm>
            <a:off x="42862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3" name="Rectangle 51"/>
          <p:cNvSpPr>
            <a:spLocks noChangeArrowheads="1"/>
          </p:cNvSpPr>
          <p:nvPr/>
        </p:nvSpPr>
        <p:spPr bwMode="auto">
          <a:xfrm>
            <a:off x="38290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a:t>
            </a:r>
          </a:p>
        </p:txBody>
      </p:sp>
      <p:sp>
        <p:nvSpPr>
          <p:cNvPr id="248884" name="Rectangle 52"/>
          <p:cNvSpPr>
            <a:spLocks noChangeArrowheads="1"/>
          </p:cNvSpPr>
          <p:nvPr/>
        </p:nvSpPr>
        <p:spPr bwMode="auto">
          <a:xfrm>
            <a:off x="51244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5" name="Rectangle 53"/>
          <p:cNvSpPr>
            <a:spLocks noChangeArrowheads="1"/>
          </p:cNvSpPr>
          <p:nvPr/>
        </p:nvSpPr>
        <p:spPr bwMode="auto">
          <a:xfrm>
            <a:off x="53530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6" name="Rectangle 54"/>
          <p:cNvSpPr>
            <a:spLocks noChangeArrowheads="1"/>
          </p:cNvSpPr>
          <p:nvPr/>
        </p:nvSpPr>
        <p:spPr bwMode="auto">
          <a:xfrm>
            <a:off x="4895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a:t>
            </a:r>
          </a:p>
        </p:txBody>
      </p:sp>
      <p:sp>
        <p:nvSpPr>
          <p:cNvPr id="248891" name="Rectangle 59"/>
          <p:cNvSpPr>
            <a:spLocks noChangeArrowheads="1"/>
          </p:cNvSpPr>
          <p:nvPr/>
        </p:nvSpPr>
        <p:spPr bwMode="auto">
          <a:xfrm>
            <a:off x="40576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2" name="Rectangle 60"/>
          <p:cNvSpPr>
            <a:spLocks noChangeArrowheads="1"/>
          </p:cNvSpPr>
          <p:nvPr/>
        </p:nvSpPr>
        <p:spPr bwMode="auto">
          <a:xfrm>
            <a:off x="42862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3" name="Rectangle 61"/>
          <p:cNvSpPr>
            <a:spLocks noChangeArrowheads="1"/>
          </p:cNvSpPr>
          <p:nvPr/>
        </p:nvSpPr>
        <p:spPr bwMode="auto">
          <a:xfrm>
            <a:off x="4514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4" name="Rectangle 62"/>
          <p:cNvSpPr>
            <a:spLocks noChangeArrowheads="1"/>
          </p:cNvSpPr>
          <p:nvPr/>
        </p:nvSpPr>
        <p:spPr bwMode="auto">
          <a:xfrm>
            <a:off x="38290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a:t>
            </a:r>
          </a:p>
        </p:txBody>
      </p:sp>
      <p:sp>
        <p:nvSpPr>
          <p:cNvPr id="248897" name="Line 65"/>
          <p:cNvSpPr>
            <a:spLocks noChangeShapeType="1"/>
          </p:cNvSpPr>
          <p:nvPr/>
        </p:nvSpPr>
        <p:spPr bwMode="auto">
          <a:xfrm>
            <a:off x="37528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98" name="Line 66"/>
          <p:cNvSpPr>
            <a:spLocks noChangeShapeType="1"/>
          </p:cNvSpPr>
          <p:nvPr/>
        </p:nvSpPr>
        <p:spPr bwMode="auto">
          <a:xfrm>
            <a:off x="48196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99" name="Line 67"/>
          <p:cNvSpPr>
            <a:spLocks noChangeShapeType="1"/>
          </p:cNvSpPr>
          <p:nvPr/>
        </p:nvSpPr>
        <p:spPr bwMode="auto">
          <a:xfrm>
            <a:off x="58864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48905" name="Group 73"/>
          <p:cNvGrpSpPr>
            <a:grpSpLocks/>
          </p:cNvGrpSpPr>
          <p:nvPr/>
        </p:nvGrpSpPr>
        <p:grpSpPr bwMode="auto">
          <a:xfrm>
            <a:off x="590550" y="4495800"/>
            <a:ext cx="5486400" cy="1143000"/>
            <a:chOff x="312" y="3072"/>
            <a:chExt cx="3456" cy="720"/>
          </a:xfrm>
        </p:grpSpPr>
        <p:sp>
          <p:nvSpPr>
            <p:cNvPr id="248900" name="AutoShape 68"/>
            <p:cNvSpPr>
              <a:spLocks noChangeArrowheads="1"/>
            </p:cNvSpPr>
            <p:nvPr/>
          </p:nvSpPr>
          <p:spPr bwMode="auto">
            <a:xfrm>
              <a:off x="312" y="3168"/>
              <a:ext cx="1968" cy="624"/>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Multiple speculatively fetched</a:t>
              </a:r>
            </a:p>
            <a:p>
              <a:pPr algn="ctr" fontAlgn="base">
                <a:spcBef>
                  <a:spcPct val="0"/>
                </a:spcBef>
                <a:spcAft>
                  <a:spcPct val="0"/>
                </a:spcAft>
              </a:pPr>
              <a:r>
                <a:rPr lang="en-US" dirty="0">
                  <a:solidFill>
                    <a:srgbClr val="FFFFFF"/>
                  </a:solidFill>
                  <a:latin typeface="Gill Sans MT" pitchFamily="34" charset="0"/>
                </a:rPr>
                <a:t>basic blocks may be in flight</a:t>
              </a:r>
            </a:p>
            <a:p>
              <a:pPr algn="ctr" fontAlgn="base">
                <a:spcBef>
                  <a:spcPct val="0"/>
                </a:spcBef>
                <a:spcAft>
                  <a:spcPct val="0"/>
                </a:spcAft>
              </a:pPr>
              <a:r>
                <a:rPr lang="en-US" dirty="0">
                  <a:solidFill>
                    <a:srgbClr val="FFFFFF"/>
                  </a:solidFill>
                  <a:latin typeface="Gill Sans MT" pitchFamily="34" charset="0"/>
                </a:rPr>
                <a:t>at the same time!</a:t>
              </a:r>
            </a:p>
          </p:txBody>
        </p:sp>
        <p:cxnSp>
          <p:nvCxnSpPr>
            <p:cNvPr id="248901" name="AutoShape 69"/>
            <p:cNvCxnSpPr>
              <a:cxnSpLocks noChangeShapeType="1"/>
              <a:stCxn id="248900" idx="3"/>
              <a:endCxn id="248894" idx="2"/>
            </p:cNvCxnSpPr>
            <p:nvPr/>
          </p:nvCxnSpPr>
          <p:spPr bwMode="auto">
            <a:xfrm flipV="1">
              <a:off x="2280" y="3072"/>
              <a:ext cx="144" cy="408"/>
            </a:xfrm>
            <a:prstGeom prst="curvedConnector2">
              <a:avLst/>
            </a:prstGeom>
            <a:noFill/>
            <a:ln w="9525">
              <a:solidFill>
                <a:schemeClr val="tx1"/>
              </a:solidFill>
              <a:round/>
              <a:headEnd/>
              <a:tailEnd type="triangle" w="med" len="med"/>
            </a:ln>
            <a:effectLst/>
          </p:spPr>
        </p:cxnSp>
        <p:cxnSp>
          <p:nvCxnSpPr>
            <p:cNvPr id="248902" name="AutoShape 70"/>
            <p:cNvCxnSpPr>
              <a:cxnSpLocks noChangeShapeType="1"/>
              <a:stCxn id="248900" idx="3"/>
              <a:endCxn id="248886" idx="2"/>
            </p:cNvCxnSpPr>
            <p:nvPr/>
          </p:nvCxnSpPr>
          <p:spPr bwMode="auto">
            <a:xfrm flipV="1">
              <a:off x="2280" y="3072"/>
              <a:ext cx="816" cy="408"/>
            </a:xfrm>
            <a:prstGeom prst="curvedConnector2">
              <a:avLst/>
            </a:prstGeom>
            <a:noFill/>
            <a:ln w="9525">
              <a:solidFill>
                <a:schemeClr val="tx1"/>
              </a:solidFill>
              <a:round/>
              <a:headEnd/>
              <a:tailEnd type="triangle" w="med" len="med"/>
            </a:ln>
            <a:effectLst/>
          </p:spPr>
        </p:cxnSp>
        <p:cxnSp>
          <p:nvCxnSpPr>
            <p:cNvPr id="248903" name="AutoShape 71"/>
            <p:cNvCxnSpPr>
              <a:cxnSpLocks noChangeShapeType="1"/>
              <a:stCxn id="248900" idx="3"/>
              <a:endCxn id="248875" idx="2"/>
            </p:cNvCxnSpPr>
            <p:nvPr/>
          </p:nvCxnSpPr>
          <p:spPr bwMode="auto">
            <a:xfrm flipV="1">
              <a:off x="2280" y="3072"/>
              <a:ext cx="1488" cy="408"/>
            </a:xfrm>
            <a:prstGeom prst="curvedConnector2">
              <a:avLst/>
            </a:prstGeom>
            <a:noFill/>
            <a:ln w="9525">
              <a:solidFill>
                <a:schemeClr val="tx1"/>
              </a:solidFill>
              <a:round/>
              <a:headEnd/>
              <a:tailEnd type="triangle" w="med" len="med"/>
            </a:ln>
            <a:effectLst/>
          </p:spPr>
        </p:cxnSp>
      </p:grpSp>
      <p:sp>
        <p:nvSpPr>
          <p:cNvPr id="55" name="Text Box 44"/>
          <p:cNvSpPr txBox="1">
            <a:spLocks noChangeArrowheads="1"/>
          </p:cNvSpPr>
          <p:nvPr/>
        </p:nvSpPr>
        <p:spPr bwMode="auto">
          <a:xfrm>
            <a:off x="622233" y="1844824"/>
            <a:ext cx="1933543"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4-wide superscalar</a:t>
            </a:r>
          </a:p>
        </p:txBody>
      </p:sp>
    </p:spTree>
    <p:extLst>
      <p:ext uri="{BB962C8B-B14F-4D97-AF65-F5344CB8AC3E}">
        <p14:creationId xmlns:p14="http://schemas.microsoft.com/office/powerpoint/2010/main" val="608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dirty="0"/>
              <a:t>Branch </a:t>
            </a:r>
            <a:r>
              <a:rPr lang="en-US" dirty="0" err="1"/>
              <a:t>Mispredictions</a:t>
            </a:r>
            <a:r>
              <a:rPr lang="en-US" dirty="0"/>
              <a:t> in the Pipeline (2/2)</a:t>
            </a:r>
          </a:p>
        </p:txBody>
      </p:sp>
      <p:sp>
        <p:nvSpPr>
          <p:cNvPr id="250885" name="Rectangle 5"/>
          <p:cNvSpPr>
            <a:spLocks noChangeArrowheads="1"/>
          </p:cNvSpPr>
          <p:nvPr/>
        </p:nvSpPr>
        <p:spPr bwMode="auto">
          <a:xfrm>
            <a:off x="990600" y="1954187"/>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IF</a:t>
            </a:r>
          </a:p>
        </p:txBody>
      </p:sp>
      <p:sp>
        <p:nvSpPr>
          <p:cNvPr id="250886" name="Rectangle 6"/>
          <p:cNvSpPr>
            <a:spLocks noChangeArrowheads="1"/>
          </p:cNvSpPr>
          <p:nvPr/>
        </p:nvSpPr>
        <p:spPr bwMode="auto">
          <a:xfrm>
            <a:off x="990600" y="234888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ID</a:t>
            </a:r>
          </a:p>
        </p:txBody>
      </p:sp>
      <p:sp>
        <p:nvSpPr>
          <p:cNvPr id="250887" name="Rectangle 7"/>
          <p:cNvSpPr>
            <a:spLocks noChangeArrowheads="1"/>
          </p:cNvSpPr>
          <p:nvPr/>
        </p:nvSpPr>
        <p:spPr bwMode="auto">
          <a:xfrm>
            <a:off x="990600" y="4060304"/>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DP</a:t>
            </a:r>
          </a:p>
        </p:txBody>
      </p:sp>
      <p:sp>
        <p:nvSpPr>
          <p:cNvPr id="250888" name="Rectangle 8"/>
          <p:cNvSpPr>
            <a:spLocks noChangeArrowheads="1"/>
          </p:cNvSpPr>
          <p:nvPr/>
        </p:nvSpPr>
        <p:spPr bwMode="auto">
          <a:xfrm>
            <a:off x="990600" y="4941168"/>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a:t>
            </a:r>
          </a:p>
        </p:txBody>
      </p:sp>
      <p:sp>
        <p:nvSpPr>
          <p:cNvPr id="250889" name="Text Box 9"/>
          <p:cNvSpPr txBox="1">
            <a:spLocks noChangeArrowheads="1"/>
          </p:cNvSpPr>
          <p:nvPr/>
        </p:nvSpPr>
        <p:spPr bwMode="auto">
          <a:xfrm>
            <a:off x="1741879" y="1866900"/>
            <a:ext cx="375448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Direction prediction, target prediction</a:t>
            </a:r>
          </a:p>
        </p:txBody>
      </p:sp>
      <p:sp>
        <p:nvSpPr>
          <p:cNvPr id="250890" name="Text Box 10"/>
          <p:cNvSpPr txBox="1">
            <a:spLocks noChangeArrowheads="1"/>
          </p:cNvSpPr>
          <p:nvPr/>
        </p:nvSpPr>
        <p:spPr bwMode="auto">
          <a:xfrm>
            <a:off x="1757754" y="2287588"/>
            <a:ext cx="605460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We know if branch is return, indirect jump, or phantom branch</a:t>
            </a:r>
          </a:p>
        </p:txBody>
      </p:sp>
      <p:sp>
        <p:nvSpPr>
          <p:cNvPr id="250891" name="Rectangle 11"/>
          <p:cNvSpPr>
            <a:spLocks noChangeArrowheads="1"/>
          </p:cNvSpPr>
          <p:nvPr/>
        </p:nvSpPr>
        <p:spPr bwMode="auto">
          <a:xfrm>
            <a:off x="3861266" y="289560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RAS</a:t>
            </a:r>
          </a:p>
        </p:txBody>
      </p:sp>
      <p:sp>
        <p:nvSpPr>
          <p:cNvPr id="250892" name="Rectangle 12"/>
          <p:cNvSpPr>
            <a:spLocks noChangeArrowheads="1"/>
          </p:cNvSpPr>
          <p:nvPr/>
        </p:nvSpPr>
        <p:spPr bwMode="auto">
          <a:xfrm>
            <a:off x="4941386" y="289560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err="1">
                <a:solidFill>
                  <a:srgbClr val="000000"/>
                </a:solidFill>
                <a:latin typeface="Gill Sans MT" pitchFamily="34" charset="0"/>
              </a:rPr>
              <a:t>iBTB</a:t>
            </a:r>
            <a:endParaRPr lang="en-US" dirty="0">
              <a:solidFill>
                <a:srgbClr val="000000"/>
              </a:solidFill>
              <a:latin typeface="Gill Sans MT" pitchFamily="34" charset="0"/>
            </a:endParaRPr>
          </a:p>
        </p:txBody>
      </p:sp>
      <p:sp>
        <p:nvSpPr>
          <p:cNvPr id="250893" name="Line 13"/>
          <p:cNvSpPr>
            <a:spLocks noChangeShapeType="1"/>
          </p:cNvSpPr>
          <p:nvPr/>
        </p:nvSpPr>
        <p:spPr bwMode="auto">
          <a:xfrm>
            <a:off x="4166066" y="2590800"/>
            <a:ext cx="0" cy="228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0894" name="Line 14"/>
          <p:cNvSpPr>
            <a:spLocks noChangeShapeType="1"/>
          </p:cNvSpPr>
          <p:nvPr/>
        </p:nvSpPr>
        <p:spPr bwMode="auto">
          <a:xfrm>
            <a:off x="5246186" y="2590800"/>
            <a:ext cx="0" cy="228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0898" name="Text Box 18"/>
          <p:cNvSpPr txBox="1">
            <a:spLocks noChangeArrowheads="1"/>
          </p:cNvSpPr>
          <p:nvPr/>
        </p:nvSpPr>
        <p:spPr bwMode="auto">
          <a:xfrm>
            <a:off x="1687904" y="3962400"/>
            <a:ext cx="5049524" cy="86177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If indirect target, can potentially read target from RF</a:t>
            </a:r>
          </a:p>
          <a:p>
            <a:pPr fontAlgn="base">
              <a:spcBef>
                <a:spcPct val="0"/>
              </a:spcBef>
              <a:spcAft>
                <a:spcPct val="0"/>
              </a:spcAft>
            </a:pPr>
            <a:r>
              <a:rPr lang="en-US" sz="1600" dirty="0">
                <a:solidFill>
                  <a:srgbClr val="CC0099"/>
                </a:solidFill>
                <a:latin typeface="Gill Sans MT" pitchFamily="34" charset="0"/>
              </a:rPr>
              <a:t>Squash instructions in BP, L1-I, and ID</a:t>
            </a:r>
          </a:p>
          <a:p>
            <a:pPr fontAlgn="base">
              <a:spcBef>
                <a:spcPct val="0"/>
              </a:spcBef>
              <a:spcAft>
                <a:spcPct val="0"/>
              </a:spcAft>
            </a:pPr>
            <a:r>
              <a:rPr lang="en-US" sz="1600" dirty="0">
                <a:solidFill>
                  <a:srgbClr val="CC0099"/>
                </a:solidFill>
                <a:latin typeface="Gill Sans MT" pitchFamily="34" charset="0"/>
              </a:rPr>
              <a:t>Re-steer BP to target from RF</a:t>
            </a:r>
          </a:p>
        </p:txBody>
      </p:sp>
      <p:sp>
        <p:nvSpPr>
          <p:cNvPr id="250899" name="Text Box 19"/>
          <p:cNvSpPr txBox="1">
            <a:spLocks noChangeArrowheads="1"/>
          </p:cNvSpPr>
          <p:nvPr/>
        </p:nvSpPr>
        <p:spPr bwMode="auto">
          <a:xfrm>
            <a:off x="1681554" y="4859338"/>
            <a:ext cx="5423216" cy="86177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Detect wrong direction or wrong target (indirect)</a:t>
            </a:r>
          </a:p>
          <a:p>
            <a:pPr fontAlgn="base">
              <a:spcBef>
                <a:spcPct val="0"/>
              </a:spcBef>
              <a:spcAft>
                <a:spcPct val="0"/>
              </a:spcAft>
            </a:pPr>
            <a:r>
              <a:rPr lang="en-US" sz="1600" dirty="0">
                <a:solidFill>
                  <a:srgbClr val="CC0099"/>
                </a:solidFill>
                <a:latin typeface="Gill Sans MT" pitchFamily="34" charset="0"/>
              </a:rPr>
              <a:t>Squash instructions in BP, L1-I, ID and DP, </a:t>
            </a:r>
            <a:r>
              <a:rPr lang="en-US" sz="1600" b="1" i="1" dirty="0">
                <a:solidFill>
                  <a:srgbClr val="CC0099"/>
                </a:solidFill>
                <a:latin typeface="Gill Sans MT" pitchFamily="34" charset="0"/>
              </a:rPr>
              <a:t>plus rest of pipeline</a:t>
            </a:r>
          </a:p>
          <a:p>
            <a:pPr fontAlgn="base">
              <a:spcBef>
                <a:spcPct val="0"/>
              </a:spcBef>
              <a:spcAft>
                <a:spcPct val="0"/>
              </a:spcAft>
            </a:pPr>
            <a:r>
              <a:rPr lang="en-US" sz="1600" dirty="0">
                <a:solidFill>
                  <a:srgbClr val="CC0099"/>
                </a:solidFill>
                <a:latin typeface="Gill Sans MT" pitchFamily="34" charset="0"/>
              </a:rPr>
              <a:t>Re-steer BP to correct next PC</a:t>
            </a:r>
          </a:p>
        </p:txBody>
      </p:sp>
      <p:sp>
        <p:nvSpPr>
          <p:cNvPr id="250895" name="Text Box 15"/>
          <p:cNvSpPr txBox="1">
            <a:spLocks noChangeArrowheads="1"/>
          </p:cNvSpPr>
          <p:nvPr/>
        </p:nvSpPr>
        <p:spPr bwMode="auto">
          <a:xfrm>
            <a:off x="3094906" y="3278188"/>
            <a:ext cx="3695050" cy="58477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600" dirty="0">
                <a:solidFill>
                  <a:srgbClr val="CC0099"/>
                </a:solidFill>
                <a:latin typeface="Gill Sans MT" pitchFamily="34" charset="0"/>
              </a:rPr>
              <a:t>Squash instructions in BP and L1-I-lookup</a:t>
            </a:r>
          </a:p>
          <a:p>
            <a:pPr algn="ctr" fontAlgn="base">
              <a:spcBef>
                <a:spcPct val="0"/>
              </a:spcBef>
              <a:spcAft>
                <a:spcPct val="0"/>
              </a:spcAft>
            </a:pPr>
            <a:r>
              <a:rPr lang="en-US" sz="1600" dirty="0">
                <a:solidFill>
                  <a:srgbClr val="CC0099"/>
                </a:solidFill>
                <a:latin typeface="Gill Sans MT" pitchFamily="34" charset="0"/>
              </a:rPr>
              <a:t>Re-steer BP to new target from RAS/</a:t>
            </a:r>
            <a:r>
              <a:rPr lang="en-US" sz="1600" dirty="0" err="1">
                <a:solidFill>
                  <a:srgbClr val="CC0099"/>
                </a:solidFill>
                <a:latin typeface="Gill Sans MT" pitchFamily="34" charset="0"/>
              </a:rPr>
              <a:t>iBTB</a:t>
            </a:r>
            <a:endParaRPr lang="en-US" sz="1600" dirty="0">
              <a:solidFill>
                <a:srgbClr val="CC0099"/>
              </a:solidFill>
              <a:latin typeface="Gill Sans MT" pitchFamily="34" charset="0"/>
            </a:endParaRPr>
          </a:p>
        </p:txBody>
      </p:sp>
    </p:spTree>
    <p:extLst>
      <p:ext uri="{BB962C8B-B14F-4D97-AF65-F5344CB8AC3E}">
        <p14:creationId xmlns:p14="http://schemas.microsoft.com/office/powerpoint/2010/main" val="409001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t>Phantom Branches</a:t>
            </a:r>
          </a:p>
        </p:txBody>
      </p:sp>
      <p:sp>
        <p:nvSpPr>
          <p:cNvPr id="254979" name="Rectangle 3"/>
          <p:cNvSpPr>
            <a:spLocks noGrp="1" noChangeArrowheads="1"/>
          </p:cNvSpPr>
          <p:nvPr>
            <p:ph idx="1"/>
          </p:nvPr>
        </p:nvSpPr>
        <p:spPr/>
        <p:txBody>
          <a:bodyPr/>
          <a:lstStyle/>
          <a:p>
            <a:r>
              <a:rPr lang="en-US"/>
              <a:t>May occur when performing multiple bpreds</a:t>
            </a:r>
          </a:p>
        </p:txBody>
      </p:sp>
      <p:sp>
        <p:nvSpPr>
          <p:cNvPr id="254980" name="Text Box 4"/>
          <p:cNvSpPr txBox="1">
            <a:spLocks noChangeArrowheads="1"/>
          </p:cNvSpPr>
          <p:nvPr/>
        </p:nvSpPr>
        <p:spPr bwMode="auto">
          <a:xfrm>
            <a:off x="1314450" y="2474913"/>
            <a:ext cx="465192"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PC</a:t>
            </a:r>
          </a:p>
        </p:txBody>
      </p:sp>
      <p:sp>
        <p:nvSpPr>
          <p:cNvPr id="254981" name="Rectangle 5"/>
          <p:cNvSpPr>
            <a:spLocks noChangeArrowheads="1"/>
          </p:cNvSpPr>
          <p:nvPr/>
        </p:nvSpPr>
        <p:spPr bwMode="auto">
          <a:xfrm>
            <a:off x="2286000" y="2589213"/>
            <a:ext cx="762000" cy="1219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BPred</a:t>
            </a:r>
          </a:p>
        </p:txBody>
      </p:sp>
      <p:cxnSp>
        <p:nvCxnSpPr>
          <p:cNvPr id="254982" name="AutoShape 6"/>
          <p:cNvCxnSpPr>
            <a:cxnSpLocks noChangeShapeType="1"/>
            <a:stCxn id="254980" idx="3"/>
            <a:endCxn id="254981" idx="1"/>
          </p:cNvCxnSpPr>
          <p:nvPr/>
        </p:nvCxnSpPr>
        <p:spPr bwMode="auto">
          <a:xfrm>
            <a:off x="1779642" y="2659579"/>
            <a:ext cx="506358" cy="539234"/>
          </a:xfrm>
          <a:prstGeom prst="bentConnector3">
            <a:avLst>
              <a:gd name="adj1" fmla="val 50000"/>
            </a:avLst>
          </a:prstGeom>
          <a:noFill/>
          <a:ln w="9525">
            <a:solidFill>
              <a:schemeClr val="tx1"/>
            </a:solidFill>
            <a:miter lim="800000"/>
            <a:headEnd/>
            <a:tailEnd type="triangle" w="med" len="med"/>
          </a:ln>
          <a:effectLst/>
        </p:spPr>
      </p:cxnSp>
      <p:sp>
        <p:nvSpPr>
          <p:cNvPr id="254986" name="Rectangle 10"/>
          <p:cNvSpPr>
            <a:spLocks noChangeArrowheads="1"/>
          </p:cNvSpPr>
          <p:nvPr/>
        </p:nvSpPr>
        <p:spPr bwMode="auto">
          <a:xfrm>
            <a:off x="4876800" y="2589213"/>
            <a:ext cx="381000" cy="3810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cxnSp>
        <p:nvCxnSpPr>
          <p:cNvPr id="254987" name="AutoShape 11"/>
          <p:cNvCxnSpPr>
            <a:cxnSpLocks noChangeShapeType="1"/>
            <a:stCxn id="254981" idx="2"/>
            <a:endCxn id="254983" idx="1"/>
          </p:cNvCxnSpPr>
          <p:nvPr/>
        </p:nvCxnSpPr>
        <p:spPr bwMode="auto">
          <a:xfrm rot="5400000" flipH="1" flipV="1">
            <a:off x="2686050" y="2760663"/>
            <a:ext cx="1028700" cy="1066800"/>
          </a:xfrm>
          <a:prstGeom prst="bentConnector4">
            <a:avLst>
              <a:gd name="adj1" fmla="val -22222"/>
              <a:gd name="adj2" fmla="val 67856"/>
            </a:avLst>
          </a:prstGeom>
          <a:noFill/>
          <a:ln w="9525">
            <a:solidFill>
              <a:schemeClr val="tx1"/>
            </a:solidFill>
            <a:miter lim="800000"/>
            <a:headEnd/>
            <a:tailEnd type="triangle" w="med" len="med"/>
          </a:ln>
          <a:effectLst/>
        </p:spPr>
      </p:cxnSp>
      <p:sp>
        <p:nvSpPr>
          <p:cNvPr id="254988" name="Text Box 12"/>
          <p:cNvSpPr txBox="1">
            <a:spLocks noChangeArrowheads="1"/>
          </p:cNvSpPr>
          <p:nvPr/>
        </p:nvSpPr>
        <p:spPr bwMode="auto">
          <a:xfrm>
            <a:off x="5438775" y="2286000"/>
            <a:ext cx="2555251" cy="92333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4 preds corresponding to</a:t>
            </a:r>
          </a:p>
          <a:p>
            <a:pPr algn="ctr" fontAlgn="base">
              <a:spcBef>
                <a:spcPct val="0"/>
              </a:spcBef>
              <a:spcAft>
                <a:spcPct val="0"/>
              </a:spcAft>
            </a:pPr>
            <a:r>
              <a:rPr lang="en-US">
                <a:solidFill>
                  <a:srgbClr val="000000"/>
                </a:solidFill>
                <a:latin typeface="Gill Sans MT" pitchFamily="34" charset="0"/>
              </a:rPr>
              <a:t>4 possible branches in</a:t>
            </a:r>
          </a:p>
          <a:p>
            <a:pPr algn="ctr" fontAlgn="base">
              <a:spcBef>
                <a:spcPct val="0"/>
              </a:spcBef>
              <a:spcAft>
                <a:spcPct val="0"/>
              </a:spcAft>
            </a:pPr>
            <a:r>
              <a:rPr lang="en-US">
                <a:solidFill>
                  <a:srgbClr val="000000"/>
                </a:solidFill>
                <a:latin typeface="Gill Sans MT" pitchFamily="34" charset="0"/>
              </a:rPr>
              <a:t>the fetch group</a:t>
            </a:r>
          </a:p>
        </p:txBody>
      </p:sp>
      <p:grpSp>
        <p:nvGrpSpPr>
          <p:cNvPr id="255007" name="Group 31"/>
          <p:cNvGrpSpPr>
            <a:grpSpLocks/>
          </p:cNvGrpSpPr>
          <p:nvPr/>
        </p:nvGrpSpPr>
        <p:grpSpPr bwMode="auto">
          <a:xfrm>
            <a:off x="5486400" y="3351213"/>
            <a:ext cx="2438400" cy="1066800"/>
            <a:chOff x="3456" y="2160"/>
            <a:chExt cx="1536" cy="768"/>
          </a:xfrm>
        </p:grpSpPr>
        <p:sp>
          <p:nvSpPr>
            <p:cNvPr id="254994" name="Line 18"/>
            <p:cNvSpPr>
              <a:spLocks noChangeShapeType="1"/>
            </p:cNvSpPr>
            <p:nvPr/>
          </p:nvSpPr>
          <p:spPr bwMode="auto">
            <a:xfrm>
              <a:off x="3648"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5" name="Line 19"/>
            <p:cNvSpPr>
              <a:spLocks noChangeShapeType="1"/>
            </p:cNvSpPr>
            <p:nvPr/>
          </p:nvSpPr>
          <p:spPr bwMode="auto">
            <a:xfrm>
              <a:off x="4032"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6" name="Line 20"/>
            <p:cNvSpPr>
              <a:spLocks noChangeShapeType="1"/>
            </p:cNvSpPr>
            <p:nvPr/>
          </p:nvSpPr>
          <p:spPr bwMode="auto">
            <a:xfrm>
              <a:off x="4416"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7" name="Line 21"/>
            <p:cNvSpPr>
              <a:spLocks noChangeShapeType="1"/>
            </p:cNvSpPr>
            <p:nvPr/>
          </p:nvSpPr>
          <p:spPr bwMode="auto">
            <a:xfrm>
              <a:off x="4800"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89" name="Rectangle 13"/>
            <p:cNvSpPr>
              <a:spLocks noChangeArrowheads="1"/>
            </p:cNvSpPr>
            <p:nvPr/>
          </p:nvSpPr>
          <p:spPr bwMode="auto">
            <a:xfrm>
              <a:off x="3456" y="2160"/>
              <a:ext cx="1536" cy="336"/>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L1-I</a:t>
              </a:r>
            </a:p>
          </p:txBody>
        </p:sp>
        <p:sp>
          <p:nvSpPr>
            <p:cNvPr id="254993" name="Rectangle 17"/>
            <p:cNvSpPr>
              <a:spLocks noChangeArrowheads="1"/>
            </p:cNvSpPr>
            <p:nvPr/>
          </p:nvSpPr>
          <p:spPr bwMode="auto">
            <a:xfrm>
              <a:off x="4608" y="2688"/>
              <a:ext cx="384" cy="24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54992" name="Rectangle 16"/>
            <p:cNvSpPr>
              <a:spLocks noChangeArrowheads="1"/>
            </p:cNvSpPr>
            <p:nvPr/>
          </p:nvSpPr>
          <p:spPr bwMode="auto">
            <a:xfrm>
              <a:off x="4224" y="2688"/>
              <a:ext cx="384" cy="24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XOR</a:t>
              </a:r>
            </a:p>
          </p:txBody>
        </p:sp>
        <p:sp>
          <p:nvSpPr>
            <p:cNvPr id="254991" name="Rectangle 15"/>
            <p:cNvSpPr>
              <a:spLocks noChangeArrowheads="1"/>
            </p:cNvSpPr>
            <p:nvPr/>
          </p:nvSpPr>
          <p:spPr bwMode="auto">
            <a:xfrm>
              <a:off x="3840" y="2688"/>
              <a:ext cx="384" cy="24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54990" name="Rectangle 14"/>
            <p:cNvSpPr>
              <a:spLocks noChangeArrowheads="1"/>
            </p:cNvSpPr>
            <p:nvPr/>
          </p:nvSpPr>
          <p:spPr bwMode="auto">
            <a:xfrm>
              <a:off x="3456" y="2688"/>
              <a:ext cx="384" cy="24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ADD</a:t>
              </a:r>
            </a:p>
          </p:txBody>
        </p:sp>
      </p:grpSp>
      <p:sp>
        <p:nvSpPr>
          <p:cNvPr id="254998" name="Text Box 22"/>
          <p:cNvSpPr txBox="1">
            <a:spLocks noChangeArrowheads="1"/>
          </p:cNvSpPr>
          <p:nvPr/>
        </p:nvSpPr>
        <p:spPr bwMode="auto">
          <a:xfrm>
            <a:off x="3675063" y="2323700"/>
            <a:ext cx="304892"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A</a:t>
            </a:r>
          </a:p>
        </p:txBody>
      </p:sp>
      <p:sp>
        <p:nvSpPr>
          <p:cNvPr id="254999" name="Text Box 23"/>
          <p:cNvSpPr txBox="1">
            <a:spLocks noChangeArrowheads="1"/>
          </p:cNvSpPr>
          <p:nvPr/>
        </p:nvSpPr>
        <p:spPr bwMode="auto">
          <a:xfrm>
            <a:off x="4051300" y="2323700"/>
            <a:ext cx="285656"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a:t>
            </a:r>
          </a:p>
        </p:txBody>
      </p:sp>
      <p:sp>
        <p:nvSpPr>
          <p:cNvPr id="255000" name="Text Box 24"/>
          <p:cNvSpPr txBox="1">
            <a:spLocks noChangeArrowheads="1"/>
          </p:cNvSpPr>
          <p:nvPr/>
        </p:nvSpPr>
        <p:spPr bwMode="auto">
          <a:xfrm>
            <a:off x="4435475" y="2323700"/>
            <a:ext cx="31130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C</a:t>
            </a:r>
          </a:p>
        </p:txBody>
      </p:sp>
      <p:sp>
        <p:nvSpPr>
          <p:cNvPr id="255001" name="Text Box 25"/>
          <p:cNvSpPr txBox="1">
            <a:spLocks noChangeArrowheads="1"/>
          </p:cNvSpPr>
          <p:nvPr/>
        </p:nvSpPr>
        <p:spPr bwMode="auto">
          <a:xfrm>
            <a:off x="4813300" y="2323700"/>
            <a:ext cx="319319"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D</a:t>
            </a:r>
          </a:p>
        </p:txBody>
      </p:sp>
      <p:sp>
        <p:nvSpPr>
          <p:cNvPr id="255002" name="Line 26"/>
          <p:cNvSpPr>
            <a:spLocks noChangeShapeType="1"/>
          </p:cNvSpPr>
          <p:nvPr/>
        </p:nvSpPr>
        <p:spPr bwMode="auto">
          <a:xfrm>
            <a:off x="4724400" y="2970213"/>
            <a:ext cx="0" cy="3048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5003" name="Text Box 27"/>
          <p:cNvSpPr txBox="1">
            <a:spLocks noChangeArrowheads="1"/>
          </p:cNvSpPr>
          <p:nvPr/>
        </p:nvSpPr>
        <p:spPr bwMode="auto">
          <a:xfrm>
            <a:off x="4587875" y="3200400"/>
            <a:ext cx="31130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X</a:t>
            </a:r>
          </a:p>
        </p:txBody>
      </p:sp>
      <p:sp>
        <p:nvSpPr>
          <p:cNvPr id="255004" name="Line 28"/>
          <p:cNvSpPr>
            <a:spLocks noChangeShapeType="1"/>
          </p:cNvSpPr>
          <p:nvPr/>
        </p:nvSpPr>
        <p:spPr bwMode="auto">
          <a:xfrm>
            <a:off x="5105400" y="2970213"/>
            <a:ext cx="0" cy="3048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5005" name="Text Box 29"/>
          <p:cNvSpPr txBox="1">
            <a:spLocks noChangeArrowheads="1"/>
          </p:cNvSpPr>
          <p:nvPr/>
        </p:nvSpPr>
        <p:spPr bwMode="auto">
          <a:xfrm>
            <a:off x="4968875" y="3200400"/>
            <a:ext cx="300083"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Z</a:t>
            </a:r>
          </a:p>
        </p:txBody>
      </p:sp>
      <p:sp>
        <p:nvSpPr>
          <p:cNvPr id="255006" name="Text Box 30"/>
          <p:cNvSpPr txBox="1">
            <a:spLocks noChangeArrowheads="1"/>
          </p:cNvSpPr>
          <p:nvPr/>
        </p:nvSpPr>
        <p:spPr bwMode="auto">
          <a:xfrm>
            <a:off x="958850" y="4114800"/>
            <a:ext cx="36246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Fetch: AB</a:t>
            </a:r>
            <a:r>
              <a:rPr lang="en-US">
                <a:solidFill>
                  <a:srgbClr val="FF0000"/>
                </a:solidFill>
                <a:latin typeface="Gill Sans MT" pitchFamily="34" charset="0"/>
              </a:rPr>
              <a:t>C</a:t>
            </a:r>
            <a:r>
              <a:rPr lang="en-US">
                <a:solidFill>
                  <a:srgbClr val="000000"/>
                </a:solidFill>
                <a:latin typeface="Gill Sans MT" pitchFamily="34" charset="0"/>
              </a:rPr>
              <a:t>X… </a:t>
            </a:r>
            <a:r>
              <a:rPr lang="en-US" sz="1400">
                <a:solidFill>
                  <a:srgbClr val="000000"/>
                </a:solidFill>
                <a:latin typeface="Gill Sans MT" pitchFamily="34" charset="0"/>
              </a:rPr>
              <a:t>(C appears to be a branch)</a:t>
            </a:r>
          </a:p>
        </p:txBody>
      </p:sp>
      <p:sp>
        <p:nvSpPr>
          <p:cNvPr id="255008" name="Text Box 32"/>
          <p:cNvSpPr txBox="1">
            <a:spLocks noChangeArrowheads="1"/>
          </p:cNvSpPr>
          <p:nvPr/>
        </p:nvSpPr>
        <p:spPr bwMode="auto">
          <a:xfrm>
            <a:off x="990600" y="4572000"/>
            <a:ext cx="5773953" cy="120032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After fetch, we discover C cannot be taken because it is not</a:t>
            </a:r>
          </a:p>
          <a:p>
            <a:pPr fontAlgn="base">
              <a:spcBef>
                <a:spcPct val="0"/>
              </a:spcBef>
              <a:spcAft>
                <a:spcPct val="0"/>
              </a:spcAft>
            </a:pPr>
            <a:r>
              <a:rPr lang="en-US" dirty="0">
                <a:solidFill>
                  <a:srgbClr val="000000"/>
                </a:solidFill>
                <a:latin typeface="Gill Sans MT" pitchFamily="34" charset="0"/>
              </a:rPr>
              <a:t>even a branch!  This is a </a:t>
            </a:r>
            <a:r>
              <a:rPr lang="en-US" i="1" u="sng" dirty="0">
                <a:solidFill>
                  <a:srgbClr val="000000"/>
                </a:solidFill>
                <a:latin typeface="Gill Sans MT" pitchFamily="34" charset="0"/>
              </a:rPr>
              <a:t>phantom branch</a:t>
            </a:r>
            <a:r>
              <a:rPr lang="en-US" dirty="0">
                <a:solidFill>
                  <a:srgbClr val="000000"/>
                </a:solidFill>
                <a:latin typeface="Gill Sans MT" pitchFamily="34" charset="0"/>
              </a:rPr>
              <a:t>.</a:t>
            </a:r>
          </a:p>
          <a:p>
            <a:pPr fontAlgn="base">
              <a:spcBef>
                <a:spcPct val="0"/>
              </a:spcBef>
              <a:spcAft>
                <a:spcPct val="0"/>
              </a:spcAft>
            </a:pPr>
            <a:endParaRPr lang="en-US" dirty="0">
              <a:solidFill>
                <a:srgbClr val="000000"/>
              </a:solidFill>
              <a:latin typeface="Gill Sans MT" pitchFamily="34" charset="0"/>
            </a:endParaRPr>
          </a:p>
          <a:p>
            <a:pPr fontAlgn="base">
              <a:spcBef>
                <a:spcPct val="0"/>
              </a:spcBef>
              <a:spcAft>
                <a:spcPct val="0"/>
              </a:spcAft>
            </a:pPr>
            <a:r>
              <a:rPr lang="en-US" dirty="0">
                <a:solidFill>
                  <a:srgbClr val="000000"/>
                </a:solidFill>
                <a:latin typeface="Gill Sans MT" pitchFamily="34" charset="0"/>
              </a:rPr>
              <a:t>Should have fetched: ABCDZ…</a:t>
            </a:r>
          </a:p>
        </p:txBody>
      </p:sp>
      <p:sp>
        <p:nvSpPr>
          <p:cNvPr id="254985" name="Rectangle 9"/>
          <p:cNvSpPr>
            <a:spLocks noChangeArrowheads="1"/>
          </p:cNvSpPr>
          <p:nvPr/>
        </p:nvSpPr>
        <p:spPr bwMode="auto">
          <a:xfrm>
            <a:off x="4495800" y="2589213"/>
            <a:ext cx="381000" cy="3810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T</a:t>
            </a:r>
          </a:p>
        </p:txBody>
      </p:sp>
      <p:sp>
        <p:nvSpPr>
          <p:cNvPr id="254984" name="Rectangle 8"/>
          <p:cNvSpPr>
            <a:spLocks noChangeArrowheads="1"/>
          </p:cNvSpPr>
          <p:nvPr/>
        </p:nvSpPr>
        <p:spPr bwMode="auto">
          <a:xfrm>
            <a:off x="4114800" y="2589213"/>
            <a:ext cx="381000" cy="381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254983" name="Rectangle 7"/>
          <p:cNvSpPr>
            <a:spLocks noChangeArrowheads="1"/>
          </p:cNvSpPr>
          <p:nvPr/>
        </p:nvSpPr>
        <p:spPr bwMode="auto">
          <a:xfrm>
            <a:off x="3733800" y="2589213"/>
            <a:ext cx="381000" cy="381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Tree>
    <p:extLst>
      <p:ext uri="{BB962C8B-B14F-4D97-AF65-F5344CB8AC3E}">
        <p14:creationId xmlns:p14="http://schemas.microsoft.com/office/powerpoint/2010/main" val="264810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5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fontScale="90000"/>
          </a:bodyPr>
          <a:lstStyle/>
          <a:p>
            <a:r>
              <a:rPr lang="en-US" dirty="0"/>
              <a:t>Front-End Hardware Organization</a:t>
            </a:r>
          </a:p>
        </p:txBody>
      </p:sp>
      <p:sp>
        <p:nvSpPr>
          <p:cNvPr id="252982" name="Line 54"/>
          <p:cNvSpPr>
            <a:spLocks noChangeShapeType="1"/>
          </p:cNvSpPr>
          <p:nvPr/>
        </p:nvSpPr>
        <p:spPr bwMode="auto">
          <a:xfrm>
            <a:off x="3276600" y="2867000"/>
            <a:ext cx="990600" cy="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9" name="Freeform 41"/>
          <p:cNvSpPr>
            <a:spLocks/>
          </p:cNvSpPr>
          <p:nvPr/>
        </p:nvSpPr>
        <p:spPr bwMode="auto">
          <a:xfrm>
            <a:off x="3886200" y="2867000"/>
            <a:ext cx="228600" cy="1371600"/>
          </a:xfrm>
          <a:custGeom>
            <a:avLst/>
            <a:gdLst/>
            <a:ahLst/>
            <a:cxnLst>
              <a:cxn ang="0">
                <a:pos x="144" y="0"/>
              </a:cxn>
              <a:cxn ang="0">
                <a:pos x="144" y="864"/>
              </a:cxn>
              <a:cxn ang="0">
                <a:pos x="0" y="864"/>
              </a:cxn>
            </a:cxnLst>
            <a:rect l="0" t="0" r="r" b="b"/>
            <a:pathLst>
              <a:path w="144" h="864">
                <a:moveTo>
                  <a:pt x="144" y="0"/>
                </a:moveTo>
                <a:lnTo>
                  <a:pt x="144" y="864"/>
                </a:lnTo>
                <a:lnTo>
                  <a:pt x="0" y="86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57" name="Line 29"/>
          <p:cNvSpPr>
            <a:spLocks noChangeShapeType="1"/>
          </p:cNvSpPr>
          <p:nvPr/>
        </p:nvSpPr>
        <p:spPr bwMode="auto">
          <a:xfrm>
            <a:off x="3276600" y="2105000"/>
            <a:ext cx="13716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3" name="Rectangle 5"/>
          <p:cNvSpPr>
            <a:spLocks noChangeArrowheads="1"/>
          </p:cNvSpPr>
          <p:nvPr/>
        </p:nvSpPr>
        <p:spPr bwMode="auto">
          <a:xfrm>
            <a:off x="2438400" y="1800200"/>
            <a:ext cx="838200" cy="685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L1-I</a:t>
            </a:r>
          </a:p>
        </p:txBody>
      </p:sp>
      <p:sp>
        <p:nvSpPr>
          <p:cNvPr id="252934" name="Rectangle 6"/>
          <p:cNvSpPr>
            <a:spLocks noChangeArrowheads="1"/>
          </p:cNvSpPr>
          <p:nvPr/>
        </p:nvSpPr>
        <p:spPr bwMode="auto">
          <a:xfrm>
            <a:off x="2438400" y="2638400"/>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BPred</a:t>
            </a:r>
          </a:p>
        </p:txBody>
      </p:sp>
      <p:sp>
        <p:nvSpPr>
          <p:cNvPr id="252935" name="Rectangle 7"/>
          <p:cNvSpPr>
            <a:spLocks noChangeArrowheads="1"/>
          </p:cNvSpPr>
          <p:nvPr/>
        </p:nvSpPr>
        <p:spPr bwMode="auto">
          <a:xfrm>
            <a:off x="2438400" y="3248000"/>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BTB</a:t>
            </a:r>
          </a:p>
        </p:txBody>
      </p:sp>
      <p:sp>
        <p:nvSpPr>
          <p:cNvPr id="252936" name="Line 8"/>
          <p:cNvSpPr>
            <a:spLocks noChangeShapeType="1"/>
          </p:cNvSpPr>
          <p:nvPr/>
        </p:nvSpPr>
        <p:spPr bwMode="auto">
          <a:xfrm>
            <a:off x="1752600" y="2105000"/>
            <a:ext cx="6858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7" name="Freeform 9"/>
          <p:cNvSpPr>
            <a:spLocks/>
          </p:cNvSpPr>
          <p:nvPr/>
        </p:nvSpPr>
        <p:spPr bwMode="auto">
          <a:xfrm>
            <a:off x="2057400" y="2105000"/>
            <a:ext cx="381000" cy="7620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8" name="Freeform 10"/>
          <p:cNvSpPr>
            <a:spLocks/>
          </p:cNvSpPr>
          <p:nvPr/>
        </p:nvSpPr>
        <p:spPr bwMode="auto">
          <a:xfrm>
            <a:off x="2057400" y="2867000"/>
            <a:ext cx="381000" cy="6096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9" name="Oval 11"/>
          <p:cNvSpPr>
            <a:spLocks noChangeArrowheads="1"/>
          </p:cNvSpPr>
          <p:nvPr/>
        </p:nvSpPr>
        <p:spPr bwMode="auto">
          <a:xfrm>
            <a:off x="2438400" y="3857600"/>
            <a:ext cx="228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252940" name="Freeform 12"/>
          <p:cNvSpPr>
            <a:spLocks/>
          </p:cNvSpPr>
          <p:nvPr/>
        </p:nvSpPr>
        <p:spPr bwMode="auto">
          <a:xfrm>
            <a:off x="2057400" y="3476600"/>
            <a:ext cx="381000" cy="4572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41" name="Text Box 13"/>
          <p:cNvSpPr txBox="1">
            <a:spLocks noChangeArrowheads="1"/>
          </p:cNvSpPr>
          <p:nvPr/>
        </p:nvSpPr>
        <p:spPr bwMode="auto">
          <a:xfrm>
            <a:off x="1880521" y="4178275"/>
            <a:ext cx="1309975"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dirty="0" err="1">
                <a:solidFill>
                  <a:srgbClr val="000000"/>
                </a:solidFill>
                <a:latin typeface="Gill Sans MT" pitchFamily="34" charset="0"/>
              </a:rPr>
              <a:t>sizeof</a:t>
            </a:r>
            <a:r>
              <a:rPr lang="en-US" sz="1400" dirty="0">
                <a:solidFill>
                  <a:srgbClr val="000000"/>
                </a:solidFill>
                <a:latin typeface="Gill Sans MT" pitchFamily="34" charset="0"/>
              </a:rPr>
              <a:t>(L1-I-line)</a:t>
            </a:r>
          </a:p>
        </p:txBody>
      </p:sp>
      <p:sp>
        <p:nvSpPr>
          <p:cNvPr id="252942" name="Line 14"/>
          <p:cNvSpPr>
            <a:spLocks noChangeShapeType="1"/>
          </p:cNvSpPr>
          <p:nvPr/>
        </p:nvSpPr>
        <p:spPr bwMode="auto">
          <a:xfrm flipV="1">
            <a:off x="2547938" y="4086200"/>
            <a:ext cx="0" cy="1524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52953" name="Group 25"/>
          <p:cNvGrpSpPr>
            <a:grpSpLocks/>
          </p:cNvGrpSpPr>
          <p:nvPr/>
        </p:nvGrpSpPr>
        <p:grpSpPr bwMode="auto">
          <a:xfrm>
            <a:off x="1600200" y="1952600"/>
            <a:ext cx="152400" cy="381000"/>
            <a:chOff x="1008" y="1392"/>
            <a:chExt cx="96" cy="240"/>
          </a:xfrm>
        </p:grpSpPr>
        <p:sp>
          <p:nvSpPr>
            <p:cNvPr id="252947" name="Rectangle 19"/>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48" name="Freeform 20"/>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49" name="Rectangle 21"/>
          <p:cNvSpPr>
            <a:spLocks noChangeArrowheads="1"/>
          </p:cNvSpPr>
          <p:nvPr/>
        </p:nvSpPr>
        <p:spPr bwMode="auto">
          <a:xfrm>
            <a:off x="4648200" y="1800200"/>
            <a:ext cx="838200" cy="685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ID</a:t>
            </a:r>
          </a:p>
        </p:txBody>
      </p:sp>
      <p:sp>
        <p:nvSpPr>
          <p:cNvPr id="252950" name="Rectangle 22"/>
          <p:cNvSpPr>
            <a:spLocks noChangeArrowheads="1"/>
          </p:cNvSpPr>
          <p:nvPr/>
        </p:nvSpPr>
        <p:spPr bwMode="auto">
          <a:xfrm>
            <a:off x="4800600" y="3781400"/>
            <a:ext cx="4572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000000"/>
                </a:solidFill>
                <a:latin typeface="Gill Sans MT" pitchFamily="34" charset="0"/>
              </a:rPr>
              <a:t>RAS</a:t>
            </a:r>
          </a:p>
        </p:txBody>
      </p:sp>
      <p:sp>
        <p:nvSpPr>
          <p:cNvPr id="252951" name="Rectangle 23"/>
          <p:cNvSpPr>
            <a:spLocks noChangeArrowheads="1"/>
          </p:cNvSpPr>
          <p:nvPr/>
        </p:nvSpPr>
        <p:spPr bwMode="auto">
          <a:xfrm>
            <a:off x="5029200" y="4314800"/>
            <a:ext cx="4572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err="1">
                <a:solidFill>
                  <a:srgbClr val="000000"/>
                </a:solidFill>
                <a:latin typeface="Gill Sans MT" pitchFamily="34" charset="0"/>
              </a:rPr>
              <a:t>iBTB</a:t>
            </a:r>
            <a:endParaRPr lang="en-US" sz="1600" dirty="0">
              <a:solidFill>
                <a:srgbClr val="000000"/>
              </a:solidFill>
              <a:latin typeface="Gill Sans MT" pitchFamily="34" charset="0"/>
            </a:endParaRPr>
          </a:p>
        </p:txBody>
      </p:sp>
      <p:grpSp>
        <p:nvGrpSpPr>
          <p:cNvPr id="252954" name="Group 26"/>
          <p:cNvGrpSpPr>
            <a:grpSpLocks/>
          </p:cNvGrpSpPr>
          <p:nvPr/>
        </p:nvGrpSpPr>
        <p:grpSpPr bwMode="auto">
          <a:xfrm>
            <a:off x="4267200" y="1952600"/>
            <a:ext cx="152400" cy="381000"/>
            <a:chOff x="1008" y="1392"/>
            <a:chExt cx="96" cy="240"/>
          </a:xfrm>
        </p:grpSpPr>
        <p:sp>
          <p:nvSpPr>
            <p:cNvPr id="252955" name="Rectangle 27"/>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56" name="Freeform 28"/>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58" name="Text Box 30"/>
          <p:cNvSpPr txBox="1">
            <a:spLocks noChangeArrowheads="1"/>
          </p:cNvSpPr>
          <p:nvPr/>
        </p:nvSpPr>
        <p:spPr bwMode="auto">
          <a:xfrm>
            <a:off x="6067425" y="2335188"/>
            <a:ext cx="933269"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uncond br</a:t>
            </a:r>
          </a:p>
        </p:txBody>
      </p:sp>
      <p:sp>
        <p:nvSpPr>
          <p:cNvPr id="252959" name="Freeform 31"/>
          <p:cNvSpPr>
            <a:spLocks/>
          </p:cNvSpPr>
          <p:nvPr/>
        </p:nvSpPr>
        <p:spPr bwMode="auto">
          <a:xfrm>
            <a:off x="2667000" y="3933800"/>
            <a:ext cx="990600" cy="228600"/>
          </a:xfrm>
          <a:custGeom>
            <a:avLst/>
            <a:gdLst/>
            <a:ahLst/>
            <a:cxnLst>
              <a:cxn ang="0">
                <a:pos x="0" y="0"/>
              </a:cxn>
              <a:cxn ang="0">
                <a:pos x="624" y="0"/>
              </a:cxn>
              <a:cxn ang="0">
                <a:pos x="624" y="144"/>
              </a:cxn>
            </a:cxnLst>
            <a:rect l="0" t="0" r="r" b="b"/>
            <a:pathLst>
              <a:path w="624" h="144">
                <a:moveTo>
                  <a:pt x="0" y="0"/>
                </a:moveTo>
                <a:lnTo>
                  <a:pt x="624" y="0"/>
                </a:lnTo>
                <a:lnTo>
                  <a:pt x="624" y="14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0" name="Freeform 32"/>
          <p:cNvSpPr>
            <a:spLocks/>
          </p:cNvSpPr>
          <p:nvPr/>
        </p:nvSpPr>
        <p:spPr bwMode="auto">
          <a:xfrm>
            <a:off x="3276600" y="3476600"/>
            <a:ext cx="609600" cy="685800"/>
          </a:xfrm>
          <a:custGeom>
            <a:avLst/>
            <a:gdLst/>
            <a:ahLst/>
            <a:cxnLst>
              <a:cxn ang="0">
                <a:pos x="0" y="0"/>
              </a:cxn>
              <a:cxn ang="0">
                <a:pos x="384" y="0"/>
              </a:cxn>
              <a:cxn ang="0">
                <a:pos x="384" y="432"/>
              </a:cxn>
            </a:cxnLst>
            <a:rect l="0" t="0" r="r" b="b"/>
            <a:pathLst>
              <a:path w="384" h="432">
                <a:moveTo>
                  <a:pt x="0" y="0"/>
                </a:moveTo>
                <a:lnTo>
                  <a:pt x="384" y="0"/>
                </a:lnTo>
                <a:lnTo>
                  <a:pt x="384" y="43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2" name="Line 34"/>
          <p:cNvSpPr>
            <a:spLocks noChangeShapeType="1"/>
          </p:cNvSpPr>
          <p:nvPr/>
        </p:nvSpPr>
        <p:spPr bwMode="auto">
          <a:xfrm>
            <a:off x="5029200" y="2486000"/>
            <a:ext cx="0" cy="6096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4" name="Oval 36"/>
          <p:cNvSpPr>
            <a:spLocks noChangeArrowheads="1"/>
          </p:cNvSpPr>
          <p:nvPr/>
        </p:nvSpPr>
        <p:spPr bwMode="auto">
          <a:xfrm>
            <a:off x="4648200" y="3095600"/>
            <a:ext cx="152400" cy="1524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000" b="1" dirty="0">
                <a:solidFill>
                  <a:srgbClr val="FFFFFF"/>
                </a:solidFill>
                <a:effectLst>
                  <a:outerShdw blurRad="38100" dist="38100" dir="2700000" algn="tl">
                    <a:srgbClr val="000000">
                      <a:alpha val="43137"/>
                    </a:srgbClr>
                  </a:outerShdw>
                </a:effectLst>
                <a:latin typeface="Gill Sans MT" pitchFamily="34" charset="0"/>
                <a:sym typeface="Symbol" pitchFamily="18" charset="2"/>
              </a:rPr>
              <a:t>!=</a:t>
            </a:r>
          </a:p>
        </p:txBody>
      </p:sp>
      <p:sp>
        <p:nvSpPr>
          <p:cNvPr id="252966" name="Text Box 38"/>
          <p:cNvSpPr txBox="1">
            <a:spLocks noChangeArrowheads="1"/>
          </p:cNvSpPr>
          <p:nvPr/>
        </p:nvSpPr>
        <p:spPr bwMode="auto">
          <a:xfrm>
            <a:off x="3455988" y="2411388"/>
            <a:ext cx="1104900" cy="3048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actual target</a:t>
            </a:r>
          </a:p>
        </p:txBody>
      </p:sp>
      <p:sp>
        <p:nvSpPr>
          <p:cNvPr id="252967" name="Freeform 39"/>
          <p:cNvSpPr>
            <a:spLocks/>
          </p:cNvSpPr>
          <p:nvPr/>
        </p:nvSpPr>
        <p:spPr bwMode="auto">
          <a:xfrm>
            <a:off x="3886200" y="3171800"/>
            <a:ext cx="762000" cy="304800"/>
          </a:xfrm>
          <a:custGeom>
            <a:avLst/>
            <a:gdLst/>
            <a:ahLst/>
            <a:cxnLst>
              <a:cxn ang="0">
                <a:pos x="0" y="192"/>
              </a:cxn>
              <a:cxn ang="0">
                <a:pos x="0" y="0"/>
              </a:cxn>
              <a:cxn ang="0">
                <a:pos x="576" y="0"/>
              </a:cxn>
            </a:cxnLst>
            <a:rect l="0" t="0" r="r" b="b"/>
            <a:pathLst>
              <a:path w="576" h="192">
                <a:moveTo>
                  <a:pt x="0" y="192"/>
                </a:moveTo>
                <a:lnTo>
                  <a:pt x="0" y="0"/>
                </a:lnTo>
                <a:lnTo>
                  <a:pt x="576" y="0"/>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8" name="Line 40"/>
          <p:cNvSpPr>
            <a:spLocks noChangeShapeType="1"/>
          </p:cNvSpPr>
          <p:nvPr/>
        </p:nvSpPr>
        <p:spPr bwMode="auto">
          <a:xfrm>
            <a:off x="4724400" y="2486000"/>
            <a:ext cx="0" cy="609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52970" name="Group 42"/>
          <p:cNvGrpSpPr>
            <a:grpSpLocks/>
          </p:cNvGrpSpPr>
          <p:nvPr/>
        </p:nvGrpSpPr>
        <p:grpSpPr bwMode="auto">
          <a:xfrm>
            <a:off x="4267200" y="2790800"/>
            <a:ext cx="152400" cy="457200"/>
            <a:chOff x="1008" y="1392"/>
            <a:chExt cx="96" cy="240"/>
          </a:xfrm>
        </p:grpSpPr>
        <p:sp>
          <p:nvSpPr>
            <p:cNvPr id="252971" name="Rectangle 43"/>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72" name="Freeform 44"/>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grpSp>
        <p:nvGrpSpPr>
          <p:cNvPr id="252973" name="Group 45"/>
          <p:cNvGrpSpPr>
            <a:grpSpLocks/>
          </p:cNvGrpSpPr>
          <p:nvPr/>
        </p:nvGrpSpPr>
        <p:grpSpPr bwMode="auto">
          <a:xfrm>
            <a:off x="4267200" y="3781400"/>
            <a:ext cx="152400" cy="381000"/>
            <a:chOff x="1008" y="1392"/>
            <a:chExt cx="96" cy="240"/>
          </a:xfrm>
        </p:grpSpPr>
        <p:sp>
          <p:nvSpPr>
            <p:cNvPr id="252974" name="Rectangle 46"/>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75" name="Freeform 47"/>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76" name="Line 48"/>
          <p:cNvSpPr>
            <a:spLocks noChangeShapeType="1"/>
          </p:cNvSpPr>
          <p:nvPr/>
        </p:nvSpPr>
        <p:spPr bwMode="auto">
          <a:xfrm>
            <a:off x="3657600" y="3933800"/>
            <a:ext cx="609600" cy="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77" name="Line 49"/>
          <p:cNvSpPr>
            <a:spLocks noChangeShapeType="1"/>
          </p:cNvSpPr>
          <p:nvPr/>
        </p:nvSpPr>
        <p:spPr bwMode="auto">
          <a:xfrm>
            <a:off x="4419600" y="3933800"/>
            <a:ext cx="3810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78" name="Text Box 50"/>
          <p:cNvSpPr txBox="1">
            <a:spLocks noChangeArrowheads="1"/>
          </p:cNvSpPr>
          <p:nvPr/>
        </p:nvSpPr>
        <p:spPr bwMode="auto">
          <a:xfrm>
            <a:off x="4525963" y="3478188"/>
            <a:ext cx="1068387" cy="3048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push on call</a:t>
            </a:r>
          </a:p>
        </p:txBody>
      </p:sp>
      <p:sp>
        <p:nvSpPr>
          <p:cNvPr id="252979" name="Line 51"/>
          <p:cNvSpPr>
            <a:spLocks noChangeShapeType="1"/>
          </p:cNvSpPr>
          <p:nvPr/>
        </p:nvSpPr>
        <p:spPr bwMode="auto">
          <a:xfrm flipV="1">
            <a:off x="4648200" y="3705200"/>
            <a:ext cx="76200" cy="2286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0" name="Text Box 52"/>
          <p:cNvSpPr txBox="1">
            <a:spLocks noChangeArrowheads="1"/>
          </p:cNvSpPr>
          <p:nvPr/>
        </p:nvSpPr>
        <p:spPr bwMode="auto">
          <a:xfrm>
            <a:off x="5494338" y="3706788"/>
            <a:ext cx="487249" cy="738664"/>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pop</a:t>
            </a:r>
          </a:p>
          <a:p>
            <a:pPr algn="ctr" fontAlgn="base">
              <a:spcBef>
                <a:spcPct val="0"/>
              </a:spcBef>
              <a:spcAft>
                <a:spcPct val="0"/>
              </a:spcAft>
            </a:pPr>
            <a:r>
              <a:rPr lang="en-US" sz="1400">
                <a:solidFill>
                  <a:srgbClr val="000000"/>
                </a:solidFill>
                <a:latin typeface="Gill Sans MT" pitchFamily="34" charset="0"/>
              </a:rPr>
              <a:t>on</a:t>
            </a:r>
          </a:p>
          <a:p>
            <a:pPr algn="ctr" fontAlgn="base">
              <a:spcBef>
                <a:spcPct val="0"/>
              </a:spcBef>
              <a:spcAft>
                <a:spcPct val="0"/>
              </a:spcAft>
            </a:pPr>
            <a:r>
              <a:rPr lang="en-US" sz="1400">
                <a:solidFill>
                  <a:srgbClr val="000000"/>
                </a:solidFill>
                <a:latin typeface="Gill Sans MT" pitchFamily="34" charset="0"/>
              </a:rPr>
              <a:t>retn</a:t>
            </a:r>
          </a:p>
        </p:txBody>
      </p:sp>
      <p:sp>
        <p:nvSpPr>
          <p:cNvPr id="252981" name="Line 53"/>
          <p:cNvSpPr>
            <a:spLocks noChangeShapeType="1"/>
          </p:cNvSpPr>
          <p:nvPr/>
        </p:nvSpPr>
        <p:spPr bwMode="auto">
          <a:xfrm>
            <a:off x="4495800" y="2562200"/>
            <a:ext cx="2286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5" name="Freeform 57"/>
          <p:cNvSpPr>
            <a:spLocks/>
          </p:cNvSpPr>
          <p:nvPr/>
        </p:nvSpPr>
        <p:spPr bwMode="auto">
          <a:xfrm>
            <a:off x="4419600" y="2867000"/>
            <a:ext cx="533400" cy="152400"/>
          </a:xfrm>
          <a:custGeom>
            <a:avLst/>
            <a:gdLst/>
            <a:ahLst/>
            <a:cxnLst>
              <a:cxn ang="0">
                <a:pos x="0" y="0"/>
              </a:cxn>
              <a:cxn ang="0">
                <a:pos x="384" y="0"/>
              </a:cxn>
              <a:cxn ang="0">
                <a:pos x="384" y="192"/>
              </a:cxn>
            </a:cxnLst>
            <a:rect l="0" t="0" r="r" b="b"/>
            <a:pathLst>
              <a:path w="384" h="192">
                <a:moveTo>
                  <a:pt x="0" y="0"/>
                </a:moveTo>
                <a:lnTo>
                  <a:pt x="384" y="0"/>
                </a:lnTo>
                <a:lnTo>
                  <a:pt x="384" y="19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6" name="Line 58"/>
          <p:cNvSpPr>
            <a:spLocks noChangeShapeType="1"/>
          </p:cNvSpPr>
          <p:nvPr/>
        </p:nvSpPr>
        <p:spPr bwMode="auto">
          <a:xfrm flipV="1">
            <a:off x="5029200" y="2486000"/>
            <a:ext cx="1066800" cy="1524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8" name="Oval 60"/>
          <p:cNvSpPr>
            <a:spLocks noChangeArrowheads="1"/>
          </p:cNvSpPr>
          <p:nvPr/>
        </p:nvSpPr>
        <p:spPr bwMode="auto">
          <a:xfrm>
            <a:off x="5257800" y="3171800"/>
            <a:ext cx="76200" cy="76200"/>
          </a:xfrm>
          <a:prstGeom prst="ellipse">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9" name="Line 61"/>
          <p:cNvSpPr>
            <a:spLocks noChangeShapeType="1"/>
          </p:cNvSpPr>
          <p:nvPr/>
        </p:nvSpPr>
        <p:spPr bwMode="auto">
          <a:xfrm>
            <a:off x="5334000" y="2486000"/>
            <a:ext cx="0" cy="5334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0" name="Freeform 62"/>
          <p:cNvSpPr>
            <a:spLocks/>
          </p:cNvSpPr>
          <p:nvPr/>
        </p:nvSpPr>
        <p:spPr bwMode="auto">
          <a:xfrm>
            <a:off x="4953000" y="2867000"/>
            <a:ext cx="304800" cy="152400"/>
          </a:xfrm>
          <a:custGeom>
            <a:avLst/>
            <a:gdLst/>
            <a:ahLst/>
            <a:cxnLst>
              <a:cxn ang="0">
                <a:pos x="0" y="0"/>
              </a:cxn>
              <a:cxn ang="0">
                <a:pos x="192" y="0"/>
              </a:cxn>
              <a:cxn ang="0">
                <a:pos x="192" y="96"/>
              </a:cxn>
            </a:cxnLst>
            <a:rect l="0" t="0" r="r" b="b"/>
            <a:pathLst>
              <a:path w="192" h="96">
                <a:moveTo>
                  <a:pt x="0" y="0"/>
                </a:moveTo>
                <a:lnTo>
                  <a:pt x="192" y="0"/>
                </a:lnTo>
                <a:lnTo>
                  <a:pt x="192"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1" name="Text Box 63"/>
          <p:cNvSpPr txBox="1">
            <a:spLocks noChangeArrowheads="1"/>
          </p:cNvSpPr>
          <p:nvPr/>
        </p:nvSpPr>
        <p:spPr bwMode="auto">
          <a:xfrm>
            <a:off x="6038850" y="2563788"/>
            <a:ext cx="918841"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no branch</a:t>
            </a:r>
          </a:p>
        </p:txBody>
      </p:sp>
      <p:sp>
        <p:nvSpPr>
          <p:cNvPr id="252992" name="Line 64"/>
          <p:cNvSpPr>
            <a:spLocks noChangeShapeType="1"/>
          </p:cNvSpPr>
          <p:nvPr/>
        </p:nvSpPr>
        <p:spPr bwMode="auto">
          <a:xfrm flipV="1">
            <a:off x="5334000" y="2714600"/>
            <a:ext cx="7620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4" name="Freeform 66"/>
          <p:cNvSpPr>
            <a:spLocks/>
          </p:cNvSpPr>
          <p:nvPr/>
        </p:nvSpPr>
        <p:spPr bwMode="auto">
          <a:xfrm>
            <a:off x="5486400" y="2333600"/>
            <a:ext cx="381000" cy="533400"/>
          </a:xfrm>
          <a:custGeom>
            <a:avLst/>
            <a:gdLst/>
            <a:ahLst/>
            <a:cxnLst>
              <a:cxn ang="0">
                <a:pos x="0" y="0"/>
              </a:cxn>
              <a:cxn ang="0">
                <a:pos x="192" y="0"/>
              </a:cxn>
              <a:cxn ang="0">
                <a:pos x="192" y="336"/>
              </a:cxn>
            </a:cxnLst>
            <a:rect l="0" t="0" r="r" b="b"/>
            <a:pathLst>
              <a:path w="192" h="336">
                <a:moveTo>
                  <a:pt x="0" y="0"/>
                </a:moveTo>
                <a:lnTo>
                  <a:pt x="192" y="0"/>
                </a:lnTo>
                <a:lnTo>
                  <a:pt x="192" y="33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5" name="Freeform 67"/>
          <p:cNvSpPr>
            <a:spLocks/>
          </p:cNvSpPr>
          <p:nvPr/>
        </p:nvSpPr>
        <p:spPr bwMode="auto">
          <a:xfrm>
            <a:off x="5486400" y="2028800"/>
            <a:ext cx="457200" cy="838200"/>
          </a:xfrm>
          <a:custGeom>
            <a:avLst/>
            <a:gdLst/>
            <a:ahLst/>
            <a:cxnLst>
              <a:cxn ang="0">
                <a:pos x="0" y="0"/>
              </a:cxn>
              <a:cxn ang="0">
                <a:pos x="288" y="0"/>
              </a:cxn>
              <a:cxn ang="0">
                <a:pos x="288" y="528"/>
              </a:cxn>
            </a:cxnLst>
            <a:rect l="0" t="0" r="r" b="b"/>
            <a:pathLst>
              <a:path w="288" h="528">
                <a:moveTo>
                  <a:pt x="0" y="0"/>
                </a:moveTo>
                <a:lnTo>
                  <a:pt x="288" y="0"/>
                </a:lnTo>
                <a:lnTo>
                  <a:pt x="288" y="528"/>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6" name="Text Box 68"/>
          <p:cNvSpPr txBox="1">
            <a:spLocks noChangeArrowheads="1"/>
          </p:cNvSpPr>
          <p:nvPr/>
        </p:nvSpPr>
        <p:spPr bwMode="auto">
          <a:xfrm>
            <a:off x="6038850" y="2106588"/>
            <a:ext cx="649288"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is retn</a:t>
            </a:r>
          </a:p>
        </p:txBody>
      </p:sp>
      <p:sp>
        <p:nvSpPr>
          <p:cNvPr id="252997" name="Text Box 69"/>
          <p:cNvSpPr txBox="1">
            <a:spLocks noChangeArrowheads="1"/>
          </p:cNvSpPr>
          <p:nvPr/>
        </p:nvSpPr>
        <p:spPr bwMode="auto">
          <a:xfrm>
            <a:off x="6038850" y="1877988"/>
            <a:ext cx="688975"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is indir</a:t>
            </a:r>
          </a:p>
        </p:txBody>
      </p:sp>
      <p:sp>
        <p:nvSpPr>
          <p:cNvPr id="252998" name="Line 70"/>
          <p:cNvSpPr>
            <a:spLocks noChangeShapeType="1"/>
          </p:cNvSpPr>
          <p:nvPr/>
        </p:nvSpPr>
        <p:spPr bwMode="auto">
          <a:xfrm flipV="1">
            <a:off x="5867400" y="2257400"/>
            <a:ext cx="228600" cy="1524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9" name="Line 71"/>
          <p:cNvSpPr>
            <a:spLocks noChangeShapeType="1"/>
          </p:cNvSpPr>
          <p:nvPr/>
        </p:nvSpPr>
        <p:spPr bwMode="auto">
          <a:xfrm flipV="1">
            <a:off x="5943600" y="2028800"/>
            <a:ext cx="1524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00" name="Rectangle 72"/>
          <p:cNvSpPr>
            <a:spLocks noChangeArrowheads="1"/>
          </p:cNvSpPr>
          <p:nvPr/>
        </p:nvSpPr>
        <p:spPr bwMode="auto">
          <a:xfrm>
            <a:off x="5715000" y="32480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1" name="Rectangle 73"/>
          <p:cNvSpPr>
            <a:spLocks noChangeArrowheads="1"/>
          </p:cNvSpPr>
          <p:nvPr/>
        </p:nvSpPr>
        <p:spPr bwMode="auto">
          <a:xfrm>
            <a:off x="5715000" y="33242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2" name="Rectangle 74"/>
          <p:cNvSpPr>
            <a:spLocks noChangeArrowheads="1"/>
          </p:cNvSpPr>
          <p:nvPr/>
        </p:nvSpPr>
        <p:spPr bwMode="auto">
          <a:xfrm>
            <a:off x="5715000" y="34004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cxnSp>
        <p:nvCxnSpPr>
          <p:cNvPr id="253003" name="AutoShape 75"/>
          <p:cNvCxnSpPr>
            <a:cxnSpLocks noChangeShapeType="1"/>
            <a:stCxn id="252988" idx="4"/>
            <a:endCxn id="253000" idx="1"/>
          </p:cNvCxnSpPr>
          <p:nvPr/>
        </p:nvCxnSpPr>
        <p:spPr bwMode="auto">
          <a:xfrm rot="16200000" flipH="1">
            <a:off x="5486400" y="3057500"/>
            <a:ext cx="38100" cy="419100"/>
          </a:xfrm>
          <a:prstGeom prst="bentConnector2">
            <a:avLst/>
          </a:prstGeom>
          <a:noFill/>
          <a:ln w="9525">
            <a:solidFill>
              <a:schemeClr val="tx1"/>
            </a:solidFill>
            <a:miter lim="800000"/>
            <a:headEnd/>
            <a:tailEnd/>
          </a:ln>
          <a:effectLst/>
        </p:spPr>
      </p:cxnSp>
      <p:cxnSp>
        <p:nvCxnSpPr>
          <p:cNvPr id="253004" name="AutoShape 76"/>
          <p:cNvCxnSpPr>
            <a:cxnSpLocks noChangeShapeType="1"/>
            <a:stCxn id="252983" idx="3"/>
            <a:endCxn id="253001" idx="1"/>
          </p:cNvCxnSpPr>
          <p:nvPr/>
        </p:nvCxnSpPr>
        <p:spPr bwMode="auto">
          <a:xfrm rot="16200000" flipH="1">
            <a:off x="5295900" y="2943200"/>
            <a:ext cx="114300" cy="723900"/>
          </a:xfrm>
          <a:prstGeom prst="bentConnector2">
            <a:avLst/>
          </a:prstGeom>
          <a:noFill/>
          <a:ln w="9525">
            <a:solidFill>
              <a:schemeClr val="tx1"/>
            </a:solidFill>
            <a:miter lim="800000"/>
            <a:headEnd/>
            <a:tailEnd/>
          </a:ln>
          <a:effectLst/>
        </p:spPr>
      </p:cxnSp>
      <p:cxnSp>
        <p:nvCxnSpPr>
          <p:cNvPr id="253005" name="AutoShape 77"/>
          <p:cNvCxnSpPr>
            <a:cxnSpLocks noChangeShapeType="1"/>
            <a:stCxn id="252964" idx="4"/>
            <a:endCxn id="253002" idx="1"/>
          </p:cNvCxnSpPr>
          <p:nvPr/>
        </p:nvCxnSpPr>
        <p:spPr bwMode="auto">
          <a:xfrm rot="16200000" flipH="1">
            <a:off x="5124450" y="2847950"/>
            <a:ext cx="190500" cy="990600"/>
          </a:xfrm>
          <a:prstGeom prst="bentConnector2">
            <a:avLst/>
          </a:prstGeom>
          <a:noFill/>
          <a:ln w="9525">
            <a:solidFill>
              <a:schemeClr val="tx1"/>
            </a:solidFill>
            <a:miter lim="800000"/>
            <a:headEnd/>
            <a:tailEnd/>
          </a:ln>
          <a:effectLst/>
        </p:spPr>
      </p:cxnSp>
      <p:sp>
        <p:nvSpPr>
          <p:cNvPr id="252993" name="AutoShape 65"/>
          <p:cNvSpPr>
            <a:spLocks noChangeArrowheads="1"/>
          </p:cNvSpPr>
          <p:nvPr/>
        </p:nvSpPr>
        <p:spPr bwMode="auto">
          <a:xfrm rot="5400000">
            <a:off x="5448300" y="3133700"/>
            <a:ext cx="914400" cy="381000"/>
          </a:xfrm>
          <a:prstGeom prst="roundRect">
            <a:avLst>
              <a:gd name="adj" fmla="val 16667"/>
            </a:avLst>
          </a:prstGeom>
          <a:solidFill>
            <a:srgbClr val="00008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control</a:t>
            </a:r>
          </a:p>
        </p:txBody>
      </p:sp>
      <p:sp>
        <p:nvSpPr>
          <p:cNvPr id="253008" name="Line 80"/>
          <p:cNvSpPr>
            <a:spLocks noChangeShapeType="1"/>
          </p:cNvSpPr>
          <p:nvPr/>
        </p:nvSpPr>
        <p:spPr bwMode="auto">
          <a:xfrm>
            <a:off x="4572000" y="3933800"/>
            <a:ext cx="0" cy="7620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09" name="Freeform 81"/>
          <p:cNvSpPr>
            <a:spLocks/>
          </p:cNvSpPr>
          <p:nvPr/>
        </p:nvSpPr>
        <p:spPr bwMode="auto">
          <a:xfrm>
            <a:off x="4648200" y="3933800"/>
            <a:ext cx="762000" cy="762000"/>
          </a:xfrm>
          <a:custGeom>
            <a:avLst/>
            <a:gdLst/>
            <a:ahLst/>
            <a:cxnLst>
              <a:cxn ang="0">
                <a:pos x="384" y="0"/>
              </a:cxn>
              <a:cxn ang="0">
                <a:pos x="480" y="0"/>
              </a:cxn>
              <a:cxn ang="0">
                <a:pos x="480" y="144"/>
              </a:cxn>
              <a:cxn ang="0">
                <a:pos x="0" y="144"/>
              </a:cxn>
              <a:cxn ang="0">
                <a:pos x="0" y="528"/>
              </a:cxn>
            </a:cxnLst>
            <a:rect l="0" t="0" r="r" b="b"/>
            <a:pathLst>
              <a:path w="480" h="528">
                <a:moveTo>
                  <a:pt x="384" y="0"/>
                </a:moveTo>
                <a:lnTo>
                  <a:pt x="480" y="0"/>
                </a:lnTo>
                <a:lnTo>
                  <a:pt x="480" y="144"/>
                </a:lnTo>
                <a:lnTo>
                  <a:pt x="0" y="144"/>
                </a:lnTo>
                <a:lnTo>
                  <a:pt x="0" y="528"/>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0" name="Freeform 82"/>
          <p:cNvSpPr>
            <a:spLocks/>
          </p:cNvSpPr>
          <p:nvPr/>
        </p:nvSpPr>
        <p:spPr bwMode="auto">
          <a:xfrm>
            <a:off x="4495800" y="2943200"/>
            <a:ext cx="228600" cy="1752600"/>
          </a:xfrm>
          <a:custGeom>
            <a:avLst/>
            <a:gdLst/>
            <a:ahLst/>
            <a:cxnLst>
              <a:cxn ang="0">
                <a:pos x="144" y="0"/>
              </a:cxn>
              <a:cxn ang="0">
                <a:pos x="0" y="0"/>
              </a:cxn>
              <a:cxn ang="0">
                <a:pos x="0" y="1152"/>
              </a:cxn>
            </a:cxnLst>
            <a:rect l="0" t="0" r="r" b="b"/>
            <a:pathLst>
              <a:path w="144" h="1152">
                <a:moveTo>
                  <a:pt x="144" y="0"/>
                </a:moveTo>
                <a:lnTo>
                  <a:pt x="0" y="0"/>
                </a:lnTo>
                <a:lnTo>
                  <a:pt x="0" y="115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1" name="Freeform 83"/>
          <p:cNvSpPr>
            <a:spLocks/>
          </p:cNvSpPr>
          <p:nvPr/>
        </p:nvSpPr>
        <p:spPr bwMode="auto">
          <a:xfrm>
            <a:off x="4724400" y="4467200"/>
            <a:ext cx="304800" cy="228600"/>
          </a:xfrm>
          <a:custGeom>
            <a:avLst/>
            <a:gdLst/>
            <a:ahLst/>
            <a:cxnLst>
              <a:cxn ang="0">
                <a:pos x="192" y="0"/>
              </a:cxn>
              <a:cxn ang="0">
                <a:pos x="0" y="0"/>
              </a:cxn>
              <a:cxn ang="0">
                <a:pos x="0" y="144"/>
              </a:cxn>
            </a:cxnLst>
            <a:rect l="0" t="0" r="r" b="b"/>
            <a:pathLst>
              <a:path w="192" h="144">
                <a:moveTo>
                  <a:pt x="192" y="0"/>
                </a:moveTo>
                <a:lnTo>
                  <a:pt x="0" y="0"/>
                </a:lnTo>
                <a:lnTo>
                  <a:pt x="0" y="14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cxnSp>
        <p:nvCxnSpPr>
          <p:cNvPr id="253012" name="AutoShape 84"/>
          <p:cNvCxnSpPr>
            <a:cxnSpLocks noChangeShapeType="1"/>
            <a:stCxn id="252993" idx="3"/>
            <a:endCxn id="253006" idx="0"/>
          </p:cNvCxnSpPr>
          <p:nvPr/>
        </p:nvCxnSpPr>
        <p:spPr bwMode="auto">
          <a:xfrm rot="5400000">
            <a:off x="4833938" y="3700437"/>
            <a:ext cx="990600" cy="1152525"/>
          </a:xfrm>
          <a:prstGeom prst="bentConnector2">
            <a:avLst/>
          </a:prstGeom>
          <a:noFill/>
          <a:ln w="9525">
            <a:solidFill>
              <a:schemeClr val="tx1"/>
            </a:solidFill>
            <a:miter lim="800000"/>
            <a:headEnd/>
            <a:tailEnd type="triangle" w="med" len="med"/>
          </a:ln>
          <a:effectLst/>
        </p:spPr>
      </p:cxnSp>
      <p:sp>
        <p:nvSpPr>
          <p:cNvPr id="253013" name="Line 85"/>
          <p:cNvSpPr>
            <a:spLocks noChangeShapeType="1"/>
          </p:cNvSpPr>
          <p:nvPr/>
        </p:nvSpPr>
        <p:spPr bwMode="auto">
          <a:xfrm>
            <a:off x="5410200" y="4010000"/>
            <a:ext cx="1524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4" name="AutoShape 86"/>
          <p:cNvSpPr>
            <a:spLocks noChangeArrowheads="1"/>
          </p:cNvSpPr>
          <p:nvPr/>
        </p:nvSpPr>
        <p:spPr bwMode="auto">
          <a:xfrm flipV="1">
            <a:off x="1066800" y="25622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15" name="Freeform 87"/>
          <p:cNvSpPr>
            <a:spLocks/>
          </p:cNvSpPr>
          <p:nvPr/>
        </p:nvSpPr>
        <p:spPr bwMode="auto">
          <a:xfrm>
            <a:off x="1295400" y="2105000"/>
            <a:ext cx="304800" cy="457200"/>
          </a:xfrm>
          <a:custGeom>
            <a:avLst/>
            <a:gdLst/>
            <a:ahLst/>
            <a:cxnLst>
              <a:cxn ang="0">
                <a:pos x="0" y="288"/>
              </a:cxn>
              <a:cxn ang="0">
                <a:pos x="0" y="0"/>
              </a:cxn>
              <a:cxn ang="0">
                <a:pos x="192" y="0"/>
              </a:cxn>
            </a:cxnLst>
            <a:rect l="0" t="0" r="r" b="b"/>
            <a:pathLst>
              <a:path w="192" h="288">
                <a:moveTo>
                  <a:pt x="0" y="288"/>
                </a:moveTo>
                <a:lnTo>
                  <a:pt x="0" y="0"/>
                </a:lnTo>
                <a:lnTo>
                  <a:pt x="192"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6" name="Text Box 88"/>
          <p:cNvSpPr txBox="1">
            <a:spLocks noChangeArrowheads="1"/>
          </p:cNvSpPr>
          <p:nvPr/>
        </p:nvSpPr>
        <p:spPr bwMode="auto">
          <a:xfrm>
            <a:off x="974725" y="1725588"/>
            <a:ext cx="644728"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NPC</a:t>
            </a:r>
          </a:p>
        </p:txBody>
      </p:sp>
      <p:sp>
        <p:nvSpPr>
          <p:cNvPr id="253017" name="Text Box 89"/>
          <p:cNvSpPr txBox="1">
            <a:spLocks noChangeArrowheads="1"/>
          </p:cNvSpPr>
          <p:nvPr/>
        </p:nvSpPr>
        <p:spPr bwMode="auto">
          <a:xfrm>
            <a:off x="1825625" y="1725588"/>
            <a:ext cx="465192"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PC</a:t>
            </a:r>
          </a:p>
        </p:txBody>
      </p:sp>
      <p:sp>
        <p:nvSpPr>
          <p:cNvPr id="253018" name="Freeform 90"/>
          <p:cNvSpPr>
            <a:spLocks/>
          </p:cNvSpPr>
          <p:nvPr/>
        </p:nvSpPr>
        <p:spPr bwMode="auto">
          <a:xfrm>
            <a:off x="1447800" y="2714600"/>
            <a:ext cx="2286000" cy="2057400"/>
          </a:xfrm>
          <a:custGeom>
            <a:avLst/>
            <a:gdLst/>
            <a:ahLst/>
            <a:cxnLst>
              <a:cxn ang="0">
                <a:pos x="1440" y="1008"/>
              </a:cxn>
              <a:cxn ang="0">
                <a:pos x="1440" y="1296"/>
              </a:cxn>
              <a:cxn ang="0">
                <a:pos x="0" y="1296"/>
              </a:cxn>
              <a:cxn ang="0">
                <a:pos x="0" y="0"/>
              </a:cxn>
            </a:cxnLst>
            <a:rect l="0" t="0" r="r" b="b"/>
            <a:pathLst>
              <a:path w="1440" h="1296">
                <a:moveTo>
                  <a:pt x="1440" y="1008"/>
                </a:moveTo>
                <a:lnTo>
                  <a:pt x="1440" y="1296"/>
                </a:lnTo>
                <a:lnTo>
                  <a:pt x="0" y="1296"/>
                </a:lnTo>
                <a:lnTo>
                  <a:pt x="0"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cxnSp>
        <p:nvCxnSpPr>
          <p:cNvPr id="253020" name="AutoShape 92"/>
          <p:cNvCxnSpPr>
            <a:cxnSpLocks noChangeShapeType="1"/>
            <a:stCxn id="253006" idx="1"/>
            <a:endCxn id="253014" idx="3"/>
          </p:cNvCxnSpPr>
          <p:nvPr/>
        </p:nvCxnSpPr>
        <p:spPr bwMode="auto">
          <a:xfrm rot="16200000" flipV="1">
            <a:off x="1885950" y="2124050"/>
            <a:ext cx="2133600" cy="3314700"/>
          </a:xfrm>
          <a:prstGeom prst="bentConnector3">
            <a:avLst>
              <a:gd name="adj1" fmla="val -10713"/>
            </a:avLst>
          </a:prstGeom>
          <a:noFill/>
          <a:ln w="9525">
            <a:solidFill>
              <a:schemeClr val="tx1"/>
            </a:solidFill>
            <a:miter lim="800000"/>
            <a:headEnd/>
            <a:tailEnd/>
          </a:ln>
          <a:effectLst/>
        </p:spPr>
      </p:cxnSp>
      <p:sp>
        <p:nvSpPr>
          <p:cNvPr id="253021" name="Rectangle 93"/>
          <p:cNvSpPr>
            <a:spLocks noChangeArrowheads="1"/>
          </p:cNvSpPr>
          <p:nvPr/>
        </p:nvSpPr>
        <p:spPr bwMode="auto">
          <a:xfrm>
            <a:off x="7162800" y="3933800"/>
            <a:ext cx="914400" cy="838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a:t>
            </a:r>
          </a:p>
        </p:txBody>
      </p:sp>
      <p:sp>
        <p:nvSpPr>
          <p:cNvPr id="253023" name="Freeform 95"/>
          <p:cNvSpPr>
            <a:spLocks/>
          </p:cNvSpPr>
          <p:nvPr/>
        </p:nvSpPr>
        <p:spPr bwMode="auto">
          <a:xfrm>
            <a:off x="6553200" y="2943200"/>
            <a:ext cx="1295400" cy="1676400"/>
          </a:xfrm>
          <a:custGeom>
            <a:avLst/>
            <a:gdLst/>
            <a:ahLst/>
            <a:cxnLst>
              <a:cxn ang="0">
                <a:pos x="0" y="1056"/>
              </a:cxn>
              <a:cxn ang="0">
                <a:pos x="144" y="384"/>
              </a:cxn>
              <a:cxn ang="0">
                <a:pos x="816" y="0"/>
              </a:cxn>
            </a:cxnLst>
            <a:rect l="0" t="0" r="r" b="b"/>
            <a:pathLst>
              <a:path w="816" h="1056">
                <a:moveTo>
                  <a:pt x="0" y="1056"/>
                </a:moveTo>
                <a:cubicBezTo>
                  <a:pt x="4" y="808"/>
                  <a:pt x="8" y="560"/>
                  <a:pt x="144" y="384"/>
                </a:cubicBezTo>
                <a:cubicBezTo>
                  <a:pt x="280" y="208"/>
                  <a:pt x="548" y="104"/>
                  <a:pt x="816" y="0"/>
                </a:cubicBezTo>
              </a:path>
            </a:pathLst>
          </a:custGeom>
          <a:noFill/>
          <a:ln w="50800" cap="flat">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24" name="Freeform 96"/>
          <p:cNvSpPr>
            <a:spLocks/>
          </p:cNvSpPr>
          <p:nvPr/>
        </p:nvSpPr>
        <p:spPr bwMode="auto">
          <a:xfrm>
            <a:off x="1143000" y="2714600"/>
            <a:ext cx="6477000" cy="2514600"/>
          </a:xfrm>
          <a:custGeom>
            <a:avLst/>
            <a:gdLst/>
            <a:ahLst/>
            <a:cxnLst>
              <a:cxn ang="0">
                <a:pos x="4128" y="1296"/>
              </a:cxn>
              <a:cxn ang="0">
                <a:pos x="4128" y="1584"/>
              </a:cxn>
              <a:cxn ang="0">
                <a:pos x="0" y="1584"/>
              </a:cxn>
              <a:cxn ang="0">
                <a:pos x="0" y="0"/>
              </a:cxn>
            </a:cxnLst>
            <a:rect l="0" t="0" r="r" b="b"/>
            <a:pathLst>
              <a:path w="4128" h="1584">
                <a:moveTo>
                  <a:pt x="4128" y="1296"/>
                </a:moveTo>
                <a:lnTo>
                  <a:pt x="4128" y="1584"/>
                </a:lnTo>
                <a:lnTo>
                  <a:pt x="0" y="1584"/>
                </a:lnTo>
                <a:lnTo>
                  <a:pt x="0"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7" name="AutoShape 59"/>
          <p:cNvSpPr>
            <a:spLocks noChangeArrowheads="1"/>
          </p:cNvSpPr>
          <p:nvPr/>
        </p:nvSpPr>
        <p:spPr bwMode="auto">
          <a:xfrm rot="5400000">
            <a:off x="5219700" y="2981300"/>
            <a:ext cx="152400" cy="2286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3" name="AutoShape 55"/>
          <p:cNvSpPr>
            <a:spLocks noChangeArrowheads="1"/>
          </p:cNvSpPr>
          <p:nvPr/>
        </p:nvSpPr>
        <p:spPr bwMode="auto">
          <a:xfrm rot="5400000">
            <a:off x="4914900" y="3057500"/>
            <a:ext cx="152400" cy="2286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4" name="Oval 56"/>
          <p:cNvSpPr>
            <a:spLocks noChangeArrowheads="1"/>
          </p:cNvSpPr>
          <p:nvPr/>
        </p:nvSpPr>
        <p:spPr bwMode="auto">
          <a:xfrm>
            <a:off x="4914900" y="3019400"/>
            <a:ext cx="76200" cy="76200"/>
          </a:xfrm>
          <a:prstGeom prst="ellipse">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43" name="AutoShape 15"/>
          <p:cNvSpPr>
            <a:spLocks noChangeArrowheads="1"/>
          </p:cNvSpPr>
          <p:nvPr/>
        </p:nvSpPr>
        <p:spPr bwMode="auto">
          <a:xfrm>
            <a:off x="3581400" y="4162400"/>
            <a:ext cx="3810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6" name="AutoShape 78"/>
          <p:cNvSpPr>
            <a:spLocks noChangeArrowheads="1"/>
          </p:cNvSpPr>
          <p:nvPr/>
        </p:nvSpPr>
        <p:spPr bwMode="auto">
          <a:xfrm>
            <a:off x="4419600" y="4695800"/>
            <a:ext cx="3810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Tree>
    <p:extLst>
      <p:ext uri="{BB962C8B-B14F-4D97-AF65-F5344CB8AC3E}">
        <p14:creationId xmlns:p14="http://schemas.microsoft.com/office/powerpoint/2010/main" val="3053661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normAutofit fontScale="90000"/>
          </a:bodyPr>
          <a:lstStyle/>
          <a:p>
            <a:r>
              <a:rPr lang="en-US" dirty="0"/>
              <a:t>Speculative Branch Update (1/3)</a:t>
            </a:r>
          </a:p>
        </p:txBody>
      </p:sp>
      <p:sp>
        <p:nvSpPr>
          <p:cNvPr id="311300" name="Rectangle 4"/>
          <p:cNvSpPr>
            <a:spLocks noGrp="1" noChangeArrowheads="1"/>
          </p:cNvSpPr>
          <p:nvPr>
            <p:ph idx="1"/>
          </p:nvPr>
        </p:nvSpPr>
        <p:spPr/>
        <p:txBody>
          <a:bodyPr/>
          <a:lstStyle/>
          <a:p>
            <a:pPr marL="457200" indent="-457200"/>
            <a:r>
              <a:rPr lang="en-US" dirty="0"/>
              <a:t>Ideal branch predictor operation</a:t>
            </a:r>
          </a:p>
          <a:p>
            <a:pPr marL="838200" lvl="1" indent="-381000">
              <a:buFontTx/>
              <a:buAutoNum type="arabicPeriod"/>
            </a:pPr>
            <a:r>
              <a:rPr lang="en-US" dirty="0"/>
              <a:t>Given PC, predict branch outcome</a:t>
            </a:r>
          </a:p>
          <a:p>
            <a:pPr marL="838200" lvl="1" indent="-381000">
              <a:buFontTx/>
              <a:buAutoNum type="arabicPeriod"/>
            </a:pPr>
            <a:r>
              <a:rPr lang="en-US" dirty="0"/>
              <a:t>Given actual outcome, update/train predictor</a:t>
            </a:r>
          </a:p>
          <a:p>
            <a:pPr marL="838200" lvl="1" indent="-381000">
              <a:buFontTx/>
              <a:buAutoNum type="arabicPeriod"/>
            </a:pPr>
            <a:r>
              <a:rPr lang="en-US" dirty="0"/>
              <a:t>Repeat</a:t>
            </a:r>
          </a:p>
          <a:p>
            <a:pPr marL="457200" indent="-457200"/>
            <a:r>
              <a:rPr lang="en-US" dirty="0"/>
              <a:t>Actual branch predictor operation</a:t>
            </a:r>
          </a:p>
          <a:p>
            <a:pPr marL="838200" lvl="1" indent="-381000"/>
            <a:r>
              <a:rPr lang="en-US" dirty="0"/>
              <a:t>Streams of predictions and updates proceed parallel</a:t>
            </a:r>
          </a:p>
        </p:txBody>
      </p:sp>
      <p:grpSp>
        <p:nvGrpSpPr>
          <p:cNvPr id="311322" name="Group 26"/>
          <p:cNvGrpSpPr>
            <a:grpSpLocks/>
          </p:cNvGrpSpPr>
          <p:nvPr/>
        </p:nvGrpSpPr>
        <p:grpSpPr bwMode="auto">
          <a:xfrm>
            <a:off x="1165225" y="4344988"/>
            <a:ext cx="5710238" cy="1320800"/>
            <a:chOff x="734" y="2737"/>
            <a:chExt cx="3597" cy="832"/>
          </a:xfrm>
        </p:grpSpPr>
        <p:sp>
          <p:nvSpPr>
            <p:cNvPr id="311301" name="Rectangle 5"/>
            <p:cNvSpPr>
              <a:spLocks noChangeArrowheads="1"/>
            </p:cNvSpPr>
            <p:nvPr/>
          </p:nvSpPr>
          <p:spPr bwMode="auto">
            <a:xfrm>
              <a:off x="1632"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A</a:t>
              </a:r>
            </a:p>
          </p:txBody>
        </p:sp>
        <p:sp>
          <p:nvSpPr>
            <p:cNvPr id="311302" name="Text Box 6"/>
            <p:cNvSpPr txBox="1">
              <a:spLocks noChangeArrowheads="1"/>
            </p:cNvSpPr>
            <p:nvPr/>
          </p:nvSpPr>
          <p:spPr bwMode="auto">
            <a:xfrm>
              <a:off x="734" y="2737"/>
              <a:ext cx="615" cy="25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Predict:</a:t>
              </a:r>
            </a:p>
          </p:txBody>
        </p:sp>
        <p:sp>
          <p:nvSpPr>
            <p:cNvPr id="311303" name="Rectangle 7"/>
            <p:cNvSpPr>
              <a:spLocks noChangeArrowheads="1"/>
            </p:cNvSpPr>
            <p:nvPr/>
          </p:nvSpPr>
          <p:spPr bwMode="auto">
            <a:xfrm>
              <a:off x="1824"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11304" name="Rectangle 8"/>
            <p:cNvSpPr>
              <a:spLocks noChangeArrowheads="1"/>
            </p:cNvSpPr>
            <p:nvPr/>
          </p:nvSpPr>
          <p:spPr bwMode="auto">
            <a:xfrm>
              <a:off x="2016"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11305" name="Rectangle 9"/>
            <p:cNvSpPr>
              <a:spLocks noChangeArrowheads="1"/>
            </p:cNvSpPr>
            <p:nvPr/>
          </p:nvSpPr>
          <p:spPr bwMode="auto">
            <a:xfrm>
              <a:off x="2208"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11306" name="Rectangle 10"/>
            <p:cNvSpPr>
              <a:spLocks noChangeArrowheads="1"/>
            </p:cNvSpPr>
            <p:nvPr/>
          </p:nvSpPr>
          <p:spPr bwMode="auto">
            <a:xfrm>
              <a:off x="2400" y="2784"/>
              <a:ext cx="192" cy="192"/>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11307" name="Rectangle 11"/>
            <p:cNvSpPr>
              <a:spLocks noChangeArrowheads="1"/>
            </p:cNvSpPr>
            <p:nvPr/>
          </p:nvSpPr>
          <p:spPr bwMode="auto">
            <a:xfrm>
              <a:off x="2592"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solidFill>
                    <a:schemeClr val="bg1"/>
                  </a:solidFill>
                  <a:latin typeface="Gill Sans MT" pitchFamily="34" charset="0"/>
                </a:rPr>
                <a:t>F</a:t>
              </a:r>
            </a:p>
          </p:txBody>
        </p:sp>
        <p:sp>
          <p:nvSpPr>
            <p:cNvPr id="311308" name="Rectangle 12"/>
            <p:cNvSpPr>
              <a:spLocks noChangeArrowheads="1"/>
            </p:cNvSpPr>
            <p:nvPr/>
          </p:nvSpPr>
          <p:spPr bwMode="auto">
            <a:xfrm>
              <a:off x="2784"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11309" name="Text Box 13"/>
            <p:cNvSpPr txBox="1">
              <a:spLocks noChangeArrowheads="1"/>
            </p:cNvSpPr>
            <p:nvPr/>
          </p:nvSpPr>
          <p:spPr bwMode="auto">
            <a:xfrm>
              <a:off x="734" y="3111"/>
              <a:ext cx="629" cy="25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Update:</a:t>
              </a:r>
            </a:p>
          </p:txBody>
        </p:sp>
        <p:sp>
          <p:nvSpPr>
            <p:cNvPr id="311310" name="Rectangle 14"/>
            <p:cNvSpPr>
              <a:spLocks noChangeArrowheads="1"/>
            </p:cNvSpPr>
            <p:nvPr/>
          </p:nvSpPr>
          <p:spPr bwMode="auto">
            <a:xfrm>
              <a:off x="2592"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solidFill>
                    <a:schemeClr val="bg1"/>
                  </a:solidFill>
                  <a:latin typeface="Gill Sans MT" pitchFamily="34" charset="0"/>
                </a:rPr>
                <a:t>A</a:t>
              </a:r>
            </a:p>
          </p:txBody>
        </p:sp>
        <p:sp>
          <p:nvSpPr>
            <p:cNvPr id="311311" name="Rectangle 15"/>
            <p:cNvSpPr>
              <a:spLocks noChangeArrowheads="1"/>
            </p:cNvSpPr>
            <p:nvPr/>
          </p:nvSpPr>
          <p:spPr bwMode="auto">
            <a:xfrm>
              <a:off x="2784"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11312" name="Rectangle 16"/>
            <p:cNvSpPr>
              <a:spLocks noChangeArrowheads="1"/>
            </p:cNvSpPr>
            <p:nvPr/>
          </p:nvSpPr>
          <p:spPr bwMode="auto">
            <a:xfrm>
              <a:off x="2976"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11313" name="Rectangle 17"/>
            <p:cNvSpPr>
              <a:spLocks noChangeArrowheads="1"/>
            </p:cNvSpPr>
            <p:nvPr/>
          </p:nvSpPr>
          <p:spPr bwMode="auto">
            <a:xfrm>
              <a:off x="3168"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11314" name="Rectangle 18"/>
            <p:cNvSpPr>
              <a:spLocks noChangeArrowheads="1"/>
            </p:cNvSpPr>
            <p:nvPr/>
          </p:nvSpPr>
          <p:spPr bwMode="auto">
            <a:xfrm>
              <a:off x="3360"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11315" name="Rectangle 19"/>
            <p:cNvSpPr>
              <a:spLocks noChangeArrowheads="1"/>
            </p:cNvSpPr>
            <p:nvPr/>
          </p:nvSpPr>
          <p:spPr bwMode="auto">
            <a:xfrm>
              <a:off x="3552"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11316" name="Rectangle 20"/>
            <p:cNvSpPr>
              <a:spLocks noChangeArrowheads="1"/>
            </p:cNvSpPr>
            <p:nvPr/>
          </p:nvSpPr>
          <p:spPr bwMode="auto">
            <a:xfrm>
              <a:off x="3744"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cxnSp>
          <p:nvCxnSpPr>
            <p:cNvPr id="311317" name="AutoShape 21"/>
            <p:cNvCxnSpPr>
              <a:cxnSpLocks noChangeShapeType="1"/>
              <a:stCxn id="311301" idx="2"/>
              <a:endCxn id="311310" idx="0"/>
            </p:cNvCxnSpPr>
            <p:nvPr/>
          </p:nvCxnSpPr>
          <p:spPr bwMode="auto">
            <a:xfrm>
              <a:off x="1728" y="2976"/>
              <a:ext cx="960" cy="144"/>
            </a:xfrm>
            <a:prstGeom prst="straightConnector1">
              <a:avLst/>
            </a:prstGeom>
            <a:noFill/>
            <a:ln w="9525">
              <a:solidFill>
                <a:schemeClr val="tx1"/>
              </a:solidFill>
              <a:round/>
              <a:headEnd/>
              <a:tailEnd type="triangle" w="med" len="med"/>
            </a:ln>
            <a:effectLst/>
          </p:spPr>
        </p:cxnSp>
        <p:cxnSp>
          <p:nvCxnSpPr>
            <p:cNvPr id="311319" name="AutoShape 23"/>
            <p:cNvCxnSpPr>
              <a:cxnSpLocks noChangeShapeType="1"/>
              <a:stCxn id="311308" idx="2"/>
              <a:endCxn id="311316" idx="0"/>
            </p:cNvCxnSpPr>
            <p:nvPr/>
          </p:nvCxnSpPr>
          <p:spPr bwMode="auto">
            <a:xfrm>
              <a:off x="2880" y="2976"/>
              <a:ext cx="960" cy="144"/>
            </a:xfrm>
            <a:prstGeom prst="straightConnector1">
              <a:avLst/>
            </a:prstGeom>
            <a:noFill/>
            <a:ln w="9525">
              <a:solidFill>
                <a:schemeClr val="tx1"/>
              </a:solidFill>
              <a:round/>
              <a:headEnd/>
              <a:tailEnd type="triangle" w="med" len="med"/>
            </a:ln>
            <a:effectLst/>
          </p:spPr>
        </p:cxnSp>
        <p:sp>
          <p:nvSpPr>
            <p:cNvPr id="311320" name="Line 24"/>
            <p:cNvSpPr>
              <a:spLocks noChangeShapeType="1"/>
            </p:cNvSpPr>
            <p:nvPr/>
          </p:nvSpPr>
          <p:spPr bwMode="auto">
            <a:xfrm>
              <a:off x="1632" y="3456"/>
              <a:ext cx="2304"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latin typeface="Gill Sans MT" pitchFamily="34" charset="0"/>
              </a:endParaRPr>
            </a:p>
          </p:txBody>
        </p:sp>
        <p:sp>
          <p:nvSpPr>
            <p:cNvPr id="311321" name="Text Box 25"/>
            <p:cNvSpPr txBox="1">
              <a:spLocks noChangeArrowheads="1"/>
            </p:cNvSpPr>
            <p:nvPr/>
          </p:nvSpPr>
          <p:spPr bwMode="auto">
            <a:xfrm>
              <a:off x="3952" y="3336"/>
              <a:ext cx="379" cy="233"/>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latin typeface="Gill Sans MT" pitchFamily="34" charset="0"/>
                </a:rPr>
                <a:t>time</a:t>
              </a:r>
            </a:p>
          </p:txBody>
        </p:sp>
      </p:grpSp>
      <p:sp>
        <p:nvSpPr>
          <p:cNvPr id="27" name="TextBox 2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Can’t wait for update before making new prediction</a:t>
            </a:r>
          </a:p>
        </p:txBody>
      </p:sp>
    </p:spTree>
    <p:extLst>
      <p:ext uri="{BB962C8B-B14F-4D97-AF65-F5344CB8AC3E}">
        <p14:creationId xmlns:p14="http://schemas.microsoft.com/office/powerpoint/2010/main" val="2316056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fontScale="90000"/>
          </a:bodyPr>
          <a:lstStyle/>
          <a:p>
            <a:r>
              <a:rPr lang="en-US" dirty="0"/>
              <a:t>Speculative Branch Update (2/3)</a:t>
            </a:r>
          </a:p>
        </p:txBody>
      </p:sp>
      <p:sp>
        <p:nvSpPr>
          <p:cNvPr id="329731" name="Rectangle 3"/>
          <p:cNvSpPr>
            <a:spLocks noGrp="1" noChangeArrowheads="1"/>
          </p:cNvSpPr>
          <p:nvPr>
            <p:ph idx="1"/>
          </p:nvPr>
        </p:nvSpPr>
        <p:spPr/>
        <p:txBody>
          <a:bodyPr/>
          <a:lstStyle/>
          <a:p>
            <a:r>
              <a:rPr lang="en-US" dirty="0"/>
              <a:t>BHR update cannot be delayed until commit</a:t>
            </a:r>
          </a:p>
          <a:p>
            <a:pPr lvl="1"/>
            <a:r>
              <a:rPr lang="en-US" dirty="0"/>
              <a:t>But outcome not known until commit</a:t>
            </a:r>
          </a:p>
        </p:txBody>
      </p:sp>
      <p:sp>
        <p:nvSpPr>
          <p:cNvPr id="329732" name="Rectangle 4"/>
          <p:cNvSpPr>
            <a:spLocks noChangeArrowheads="1"/>
          </p:cNvSpPr>
          <p:nvPr/>
        </p:nvSpPr>
        <p:spPr bwMode="auto">
          <a:xfrm>
            <a:off x="31781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A</a:t>
            </a:r>
          </a:p>
        </p:txBody>
      </p:sp>
      <p:sp>
        <p:nvSpPr>
          <p:cNvPr id="329733" name="Text Box 5"/>
          <p:cNvSpPr txBox="1">
            <a:spLocks noChangeArrowheads="1"/>
          </p:cNvSpPr>
          <p:nvPr/>
        </p:nvSpPr>
        <p:spPr bwMode="auto">
          <a:xfrm>
            <a:off x="1752600" y="2665994"/>
            <a:ext cx="976229"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Predict:</a:t>
            </a:r>
          </a:p>
        </p:txBody>
      </p:sp>
      <p:sp>
        <p:nvSpPr>
          <p:cNvPr id="329734" name="Rectangle 6"/>
          <p:cNvSpPr>
            <a:spLocks noChangeArrowheads="1"/>
          </p:cNvSpPr>
          <p:nvPr/>
        </p:nvSpPr>
        <p:spPr bwMode="auto">
          <a:xfrm>
            <a:off x="34829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29735" name="Rectangle 7"/>
          <p:cNvSpPr>
            <a:spLocks noChangeArrowheads="1"/>
          </p:cNvSpPr>
          <p:nvPr/>
        </p:nvSpPr>
        <p:spPr bwMode="auto">
          <a:xfrm>
            <a:off x="37877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29736" name="Rectangle 8"/>
          <p:cNvSpPr>
            <a:spLocks noChangeArrowheads="1"/>
          </p:cNvSpPr>
          <p:nvPr/>
        </p:nvSpPr>
        <p:spPr bwMode="auto">
          <a:xfrm>
            <a:off x="40925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29737" name="Rectangle 9"/>
          <p:cNvSpPr>
            <a:spLocks noChangeArrowheads="1"/>
          </p:cNvSpPr>
          <p:nvPr/>
        </p:nvSpPr>
        <p:spPr bwMode="auto">
          <a:xfrm>
            <a:off x="43973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29738" name="Rectangle 10"/>
          <p:cNvSpPr>
            <a:spLocks noChangeArrowheads="1"/>
          </p:cNvSpPr>
          <p:nvPr/>
        </p:nvSpPr>
        <p:spPr bwMode="auto">
          <a:xfrm>
            <a:off x="47021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29739" name="Rectangle 11"/>
          <p:cNvSpPr>
            <a:spLocks noChangeArrowheads="1"/>
          </p:cNvSpPr>
          <p:nvPr/>
        </p:nvSpPr>
        <p:spPr bwMode="auto">
          <a:xfrm>
            <a:off x="50069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29740" name="Text Box 12"/>
          <p:cNvSpPr txBox="1">
            <a:spLocks noChangeArrowheads="1"/>
          </p:cNvSpPr>
          <p:nvPr/>
        </p:nvSpPr>
        <p:spPr bwMode="auto">
          <a:xfrm>
            <a:off x="1752600" y="3259719"/>
            <a:ext cx="998991"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Update:</a:t>
            </a:r>
          </a:p>
        </p:txBody>
      </p:sp>
      <p:sp>
        <p:nvSpPr>
          <p:cNvPr id="329741" name="Rectangle 13"/>
          <p:cNvSpPr>
            <a:spLocks noChangeArrowheads="1"/>
          </p:cNvSpPr>
          <p:nvPr/>
        </p:nvSpPr>
        <p:spPr bwMode="auto">
          <a:xfrm>
            <a:off x="4702175" y="3274006"/>
            <a:ext cx="304800" cy="304800"/>
          </a:xfrm>
          <a:prstGeom prst="rect">
            <a:avLst/>
          </a:prstGeom>
          <a:solidFill>
            <a:srgbClr val="66FF33"/>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latin typeface="Gill Sans MT" pitchFamily="34" charset="0"/>
              </a:rPr>
              <a:t>A</a:t>
            </a:r>
          </a:p>
        </p:txBody>
      </p:sp>
      <p:sp>
        <p:nvSpPr>
          <p:cNvPr id="329742" name="Rectangle 14"/>
          <p:cNvSpPr>
            <a:spLocks noChangeArrowheads="1"/>
          </p:cNvSpPr>
          <p:nvPr/>
        </p:nvSpPr>
        <p:spPr bwMode="auto">
          <a:xfrm>
            <a:off x="50069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29743" name="Rectangle 15"/>
          <p:cNvSpPr>
            <a:spLocks noChangeArrowheads="1"/>
          </p:cNvSpPr>
          <p:nvPr/>
        </p:nvSpPr>
        <p:spPr bwMode="auto">
          <a:xfrm>
            <a:off x="53117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29744" name="Rectangle 16"/>
          <p:cNvSpPr>
            <a:spLocks noChangeArrowheads="1"/>
          </p:cNvSpPr>
          <p:nvPr/>
        </p:nvSpPr>
        <p:spPr bwMode="auto">
          <a:xfrm>
            <a:off x="56165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29745" name="Rectangle 17"/>
          <p:cNvSpPr>
            <a:spLocks noChangeArrowheads="1"/>
          </p:cNvSpPr>
          <p:nvPr/>
        </p:nvSpPr>
        <p:spPr bwMode="auto">
          <a:xfrm>
            <a:off x="59213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29746" name="Rectangle 18"/>
          <p:cNvSpPr>
            <a:spLocks noChangeArrowheads="1"/>
          </p:cNvSpPr>
          <p:nvPr/>
        </p:nvSpPr>
        <p:spPr bwMode="auto">
          <a:xfrm>
            <a:off x="62261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29747" name="Rectangle 19"/>
          <p:cNvSpPr>
            <a:spLocks noChangeArrowheads="1"/>
          </p:cNvSpPr>
          <p:nvPr/>
        </p:nvSpPr>
        <p:spPr bwMode="auto">
          <a:xfrm>
            <a:off x="65309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29752" name="Text Box 24"/>
          <p:cNvSpPr txBox="1">
            <a:spLocks noChangeArrowheads="1"/>
          </p:cNvSpPr>
          <p:nvPr/>
        </p:nvSpPr>
        <p:spPr bwMode="auto">
          <a:xfrm rot="16200000">
            <a:off x="2864212"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3" name="Text Box 25"/>
          <p:cNvSpPr txBox="1">
            <a:spLocks noChangeArrowheads="1"/>
          </p:cNvSpPr>
          <p:nvPr/>
        </p:nvSpPr>
        <p:spPr bwMode="auto">
          <a:xfrm rot="16200000">
            <a:off x="31547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4" name="Text Box 26"/>
          <p:cNvSpPr txBox="1">
            <a:spLocks noChangeArrowheads="1"/>
          </p:cNvSpPr>
          <p:nvPr/>
        </p:nvSpPr>
        <p:spPr bwMode="auto">
          <a:xfrm rot="16200000">
            <a:off x="3473812"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5" name="Text Box 27"/>
          <p:cNvSpPr txBox="1">
            <a:spLocks noChangeArrowheads="1"/>
          </p:cNvSpPr>
          <p:nvPr/>
        </p:nvSpPr>
        <p:spPr bwMode="auto">
          <a:xfrm rot="16200000">
            <a:off x="37643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6" name="Text Box 28"/>
          <p:cNvSpPr txBox="1">
            <a:spLocks noChangeArrowheads="1"/>
          </p:cNvSpPr>
          <p:nvPr/>
        </p:nvSpPr>
        <p:spPr bwMode="auto">
          <a:xfrm rot="16200000">
            <a:off x="40691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7" name="Text Box 29"/>
          <p:cNvSpPr txBox="1">
            <a:spLocks noChangeArrowheads="1"/>
          </p:cNvSpPr>
          <p:nvPr/>
        </p:nvSpPr>
        <p:spPr bwMode="auto">
          <a:xfrm rot="16200000">
            <a:off x="4384190" y="4048190"/>
            <a:ext cx="888385"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latin typeface="Gill Sans MT" pitchFamily="34" charset="0"/>
              </a:rPr>
              <a:t>11010</a:t>
            </a:r>
            <a:r>
              <a:rPr lang="en-US" b="1" dirty="0">
                <a:solidFill>
                  <a:srgbClr val="FF0000"/>
                </a:solidFill>
                <a:latin typeface="Gill Sans MT" pitchFamily="34" charset="0"/>
              </a:rPr>
              <a:t>1</a:t>
            </a:r>
          </a:p>
        </p:txBody>
      </p:sp>
      <p:sp>
        <p:nvSpPr>
          <p:cNvPr id="329758" name="Text Box 30"/>
          <p:cNvSpPr txBox="1">
            <a:spLocks noChangeArrowheads="1"/>
          </p:cNvSpPr>
          <p:nvPr/>
        </p:nvSpPr>
        <p:spPr bwMode="auto">
          <a:xfrm>
            <a:off x="2005013" y="3885194"/>
            <a:ext cx="728084"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BHR:</a:t>
            </a:r>
          </a:p>
        </p:txBody>
      </p:sp>
      <p:sp>
        <p:nvSpPr>
          <p:cNvPr id="329759" name="AutoShape 31"/>
          <p:cNvSpPr>
            <a:spLocks/>
          </p:cNvSpPr>
          <p:nvPr/>
        </p:nvSpPr>
        <p:spPr bwMode="auto">
          <a:xfrm rot="5400000">
            <a:off x="3978275" y="4074106"/>
            <a:ext cx="152400" cy="1143000"/>
          </a:xfrm>
          <a:prstGeom prst="rightBrace">
            <a:avLst>
              <a:gd name="adj1" fmla="val 62500"/>
              <a:gd name="adj2" fmla="val 50000"/>
            </a:avLst>
          </a:prstGeom>
          <a:noFill/>
          <a:ln w="9525">
            <a:solidFill>
              <a:schemeClr val="tx1"/>
            </a:solidFill>
            <a:round/>
            <a:headEnd/>
            <a:tailEnd/>
          </a:ln>
          <a:effectLst/>
        </p:spPr>
        <p:txBody>
          <a:bodyPr wrap="none" anchor="ctr"/>
          <a:lstStyle/>
          <a:p>
            <a:pPr fontAlgn="base">
              <a:spcBef>
                <a:spcPct val="20000"/>
              </a:spcBef>
              <a:spcAft>
                <a:spcPct val="0"/>
              </a:spcAft>
            </a:pPr>
            <a:endParaRPr lang="en-US" sz="2400">
              <a:latin typeface="Gill Sans MT" pitchFamily="34" charset="0"/>
            </a:endParaRPr>
          </a:p>
        </p:txBody>
      </p:sp>
      <p:sp>
        <p:nvSpPr>
          <p:cNvPr id="329760" name="Text Box 32"/>
          <p:cNvSpPr txBox="1">
            <a:spLocks noChangeArrowheads="1"/>
          </p:cNvSpPr>
          <p:nvPr/>
        </p:nvSpPr>
        <p:spPr bwMode="auto">
          <a:xfrm>
            <a:off x="2187575" y="4810706"/>
            <a:ext cx="3440113" cy="76200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dirty="0">
                <a:latin typeface="Gill Sans MT" pitchFamily="34" charset="0"/>
              </a:rPr>
              <a:t>Branches B-E all predicted with</a:t>
            </a:r>
          </a:p>
          <a:p>
            <a:pPr marL="457200" indent="-457200" fontAlgn="base">
              <a:spcBef>
                <a:spcPct val="20000"/>
              </a:spcBef>
              <a:spcAft>
                <a:spcPct val="0"/>
              </a:spcAft>
            </a:pPr>
            <a:r>
              <a:rPr lang="en-US" sz="2000" dirty="0">
                <a:latin typeface="Gill Sans MT" pitchFamily="34" charset="0"/>
              </a:rPr>
              <a:t>the same stale BHR value</a:t>
            </a:r>
          </a:p>
        </p:txBody>
      </p:sp>
    </p:spTree>
    <p:extLst>
      <p:ext uri="{BB962C8B-B14F-4D97-AF65-F5344CB8AC3E}">
        <p14:creationId xmlns:p14="http://schemas.microsoft.com/office/powerpoint/2010/main" val="3998142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normAutofit fontScale="90000"/>
          </a:bodyPr>
          <a:lstStyle/>
          <a:p>
            <a:r>
              <a:rPr lang="en-US" dirty="0"/>
              <a:t>Speculative Branch Update (3/3)</a:t>
            </a:r>
          </a:p>
        </p:txBody>
      </p:sp>
      <p:sp>
        <p:nvSpPr>
          <p:cNvPr id="330755" name="Rectangle 3"/>
          <p:cNvSpPr>
            <a:spLocks noGrp="1" noChangeArrowheads="1"/>
          </p:cNvSpPr>
          <p:nvPr>
            <p:ph idx="1"/>
          </p:nvPr>
        </p:nvSpPr>
        <p:spPr/>
        <p:txBody>
          <a:bodyPr/>
          <a:lstStyle/>
          <a:p>
            <a:r>
              <a:rPr lang="en-US" dirty="0"/>
              <a:t>Update branch history using predictions</a:t>
            </a:r>
          </a:p>
          <a:p>
            <a:pPr lvl="1"/>
            <a:r>
              <a:rPr lang="en-US" i="1" dirty="0"/>
              <a:t>Speculative</a:t>
            </a:r>
            <a:r>
              <a:rPr lang="en-US" dirty="0"/>
              <a:t> update</a:t>
            </a:r>
          </a:p>
          <a:p>
            <a:r>
              <a:rPr lang="en-US" dirty="0"/>
              <a:t>If predictions are correct, then BHR is correct</a:t>
            </a:r>
          </a:p>
          <a:p>
            <a:r>
              <a:rPr lang="en-US" dirty="0"/>
              <a:t>What happens on a </a:t>
            </a:r>
            <a:r>
              <a:rPr lang="en-US" dirty="0" err="1"/>
              <a:t>misprediction</a:t>
            </a:r>
            <a:r>
              <a:rPr lang="en-US" dirty="0"/>
              <a:t>?</a:t>
            </a:r>
          </a:p>
          <a:p>
            <a:pPr lvl="1"/>
            <a:r>
              <a:rPr lang="en-US" dirty="0"/>
              <a:t>Commit-time BHR recovery</a:t>
            </a:r>
          </a:p>
          <a:p>
            <a:pPr lvl="1"/>
            <a:r>
              <a:rPr lang="en-US" dirty="0"/>
              <a:t>Execution-time BHR recovery</a:t>
            </a:r>
          </a:p>
        </p:txBody>
      </p:sp>
    </p:spTree>
    <p:extLst>
      <p:ext uri="{BB962C8B-B14F-4D97-AF65-F5344CB8AC3E}">
        <p14:creationId xmlns:p14="http://schemas.microsoft.com/office/powerpoint/2010/main" val="964762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fontScale="90000"/>
          </a:bodyPr>
          <a:lstStyle/>
          <a:p>
            <a:r>
              <a:rPr lang="en-US" dirty="0"/>
              <a:t>Commit-time BHR recovery</a:t>
            </a:r>
          </a:p>
        </p:txBody>
      </p:sp>
      <p:sp>
        <p:nvSpPr>
          <p:cNvPr id="331780" name="Rectangle 4"/>
          <p:cNvSpPr>
            <a:spLocks noChangeArrowheads="1"/>
          </p:cNvSpPr>
          <p:nvPr/>
        </p:nvSpPr>
        <p:spPr bwMode="auto">
          <a:xfrm>
            <a:off x="1600200" y="2362200"/>
            <a:ext cx="1066800" cy="1143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BPred</a:t>
            </a:r>
          </a:p>
          <a:p>
            <a:pPr marL="457200" indent="-457200" algn="ctr" fontAlgn="base">
              <a:spcBef>
                <a:spcPct val="20000"/>
              </a:spcBef>
              <a:spcAft>
                <a:spcPct val="0"/>
              </a:spcAft>
            </a:pPr>
            <a:r>
              <a:rPr lang="en-US" sz="2400">
                <a:solidFill>
                  <a:srgbClr val="000000"/>
                </a:solidFill>
                <a:latin typeface="Gill Sans MT" pitchFamily="34" charset="0"/>
              </a:rPr>
              <a:t>Lookup</a:t>
            </a:r>
          </a:p>
        </p:txBody>
      </p:sp>
      <p:sp>
        <p:nvSpPr>
          <p:cNvPr id="331781" name="Rectangle 5"/>
          <p:cNvSpPr>
            <a:spLocks noChangeArrowheads="1"/>
          </p:cNvSpPr>
          <p:nvPr/>
        </p:nvSpPr>
        <p:spPr bwMode="auto">
          <a:xfrm>
            <a:off x="2971800" y="3352800"/>
            <a:ext cx="685800" cy="76200"/>
          </a:xfrm>
          <a:prstGeom prst="rect">
            <a:avLst/>
          </a:prstGeom>
          <a:solidFill>
            <a:srgbClr val="3366FF"/>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000000"/>
              </a:solidFill>
              <a:latin typeface="Gill Sans MT" pitchFamily="34" charset="0"/>
            </a:endParaRPr>
          </a:p>
        </p:txBody>
      </p:sp>
      <p:cxnSp>
        <p:nvCxnSpPr>
          <p:cNvPr id="331782" name="AutoShape 6"/>
          <p:cNvCxnSpPr>
            <a:cxnSpLocks noChangeShapeType="1"/>
            <a:stCxn id="331780" idx="3"/>
            <a:endCxn id="331781" idx="0"/>
          </p:cNvCxnSpPr>
          <p:nvPr/>
        </p:nvCxnSpPr>
        <p:spPr bwMode="auto">
          <a:xfrm>
            <a:off x="2667000" y="2933700"/>
            <a:ext cx="647700" cy="419100"/>
          </a:xfrm>
          <a:prstGeom prst="bentConnector2">
            <a:avLst/>
          </a:prstGeom>
          <a:noFill/>
          <a:ln w="9525">
            <a:solidFill>
              <a:schemeClr val="tx1"/>
            </a:solidFill>
            <a:miter lim="800000"/>
            <a:headEnd/>
            <a:tailEnd type="triangle" w="med" len="med"/>
          </a:ln>
          <a:effectLst/>
        </p:spPr>
      </p:cxnSp>
      <p:sp>
        <p:nvSpPr>
          <p:cNvPr id="331783" name="Text Box 7"/>
          <p:cNvSpPr txBox="1">
            <a:spLocks noChangeArrowheads="1"/>
          </p:cNvSpPr>
          <p:nvPr/>
        </p:nvSpPr>
        <p:spPr bwMode="auto">
          <a:xfrm>
            <a:off x="3870325" y="2706688"/>
            <a:ext cx="2492990" cy="461665"/>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400">
                <a:solidFill>
                  <a:srgbClr val="000000"/>
                </a:solidFill>
                <a:latin typeface="Gill Sans MT" pitchFamily="34" charset="0"/>
              </a:rPr>
              <a:t>0110100100100…</a:t>
            </a:r>
          </a:p>
        </p:txBody>
      </p:sp>
      <p:cxnSp>
        <p:nvCxnSpPr>
          <p:cNvPr id="331784" name="AutoShape 8"/>
          <p:cNvCxnSpPr>
            <a:cxnSpLocks noChangeShapeType="1"/>
            <a:stCxn id="331780" idx="3"/>
            <a:endCxn id="331783" idx="1"/>
          </p:cNvCxnSpPr>
          <p:nvPr/>
        </p:nvCxnSpPr>
        <p:spPr bwMode="auto">
          <a:xfrm>
            <a:off x="2667000" y="2933700"/>
            <a:ext cx="1203325" cy="3821"/>
          </a:xfrm>
          <a:prstGeom prst="straightConnector1">
            <a:avLst/>
          </a:prstGeom>
          <a:noFill/>
          <a:ln w="9525">
            <a:solidFill>
              <a:schemeClr val="tx1"/>
            </a:solidFill>
            <a:round/>
            <a:headEnd/>
            <a:tailEnd type="triangle" w="med" len="med"/>
          </a:ln>
          <a:effectLst/>
        </p:spPr>
      </p:cxnSp>
      <p:sp>
        <p:nvSpPr>
          <p:cNvPr id="331785" name="Text Box 9"/>
          <p:cNvSpPr txBox="1">
            <a:spLocks noChangeArrowheads="1"/>
          </p:cNvSpPr>
          <p:nvPr/>
        </p:nvSpPr>
        <p:spPr bwMode="auto">
          <a:xfrm>
            <a:off x="2879725" y="3467100"/>
            <a:ext cx="1718932"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solidFill>
                  <a:srgbClr val="000000"/>
                </a:solidFill>
                <a:latin typeface="Gill Sans MT" pitchFamily="34" charset="0"/>
              </a:rPr>
              <a:t>Speculative BHR</a:t>
            </a:r>
          </a:p>
        </p:txBody>
      </p:sp>
      <p:sp>
        <p:nvSpPr>
          <p:cNvPr id="331786" name="Rectangle 10"/>
          <p:cNvSpPr>
            <a:spLocks noChangeArrowheads="1"/>
          </p:cNvSpPr>
          <p:nvPr/>
        </p:nvSpPr>
        <p:spPr bwMode="auto">
          <a:xfrm>
            <a:off x="6553200" y="4114800"/>
            <a:ext cx="1066800" cy="1143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BPred</a:t>
            </a:r>
          </a:p>
          <a:p>
            <a:pPr marL="457200" indent="-457200" algn="ctr" fontAlgn="base">
              <a:spcBef>
                <a:spcPct val="20000"/>
              </a:spcBef>
              <a:spcAft>
                <a:spcPct val="0"/>
              </a:spcAft>
            </a:pPr>
            <a:r>
              <a:rPr lang="en-US" sz="2400">
                <a:solidFill>
                  <a:srgbClr val="000000"/>
                </a:solidFill>
                <a:latin typeface="Gill Sans MT" pitchFamily="34" charset="0"/>
              </a:rPr>
              <a:t>Update</a:t>
            </a:r>
          </a:p>
        </p:txBody>
      </p:sp>
      <p:sp>
        <p:nvSpPr>
          <p:cNvPr id="331787" name="Line 11"/>
          <p:cNvSpPr>
            <a:spLocks noChangeShapeType="1"/>
          </p:cNvSpPr>
          <p:nvPr/>
        </p:nvSpPr>
        <p:spPr bwMode="auto">
          <a:xfrm>
            <a:off x="4572000" y="4648200"/>
            <a:ext cx="19812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331788" name="Rectangle 12"/>
          <p:cNvSpPr>
            <a:spLocks noChangeArrowheads="1"/>
          </p:cNvSpPr>
          <p:nvPr/>
        </p:nvSpPr>
        <p:spPr bwMode="auto">
          <a:xfrm>
            <a:off x="5410200" y="5181600"/>
            <a:ext cx="685800" cy="76200"/>
          </a:xfrm>
          <a:prstGeom prst="rect">
            <a:avLst/>
          </a:prstGeom>
          <a:solidFill>
            <a:srgbClr val="00FFFF">
              <a:alpha val="80000"/>
            </a:srgb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331789" name="Line 13"/>
          <p:cNvSpPr>
            <a:spLocks noChangeShapeType="1"/>
          </p:cNvSpPr>
          <p:nvPr/>
        </p:nvSpPr>
        <p:spPr bwMode="auto">
          <a:xfrm>
            <a:off x="5715000" y="4648200"/>
            <a:ext cx="0" cy="5334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331791" name="Text Box 15"/>
          <p:cNvSpPr txBox="1">
            <a:spLocks noChangeArrowheads="1"/>
          </p:cNvSpPr>
          <p:nvPr/>
        </p:nvSpPr>
        <p:spPr bwMode="auto">
          <a:xfrm>
            <a:off x="5073638" y="5273675"/>
            <a:ext cx="128272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solidFill>
                  <a:srgbClr val="000000"/>
                </a:solidFill>
                <a:latin typeface="Gill Sans MT" pitchFamily="34" charset="0"/>
              </a:rPr>
              <a:t>Actual BHR</a:t>
            </a:r>
          </a:p>
        </p:txBody>
      </p:sp>
      <p:sp>
        <p:nvSpPr>
          <p:cNvPr id="331792" name="Text Box 16"/>
          <p:cNvSpPr txBox="1">
            <a:spLocks noChangeArrowheads="1"/>
          </p:cNvSpPr>
          <p:nvPr/>
        </p:nvSpPr>
        <p:spPr bwMode="auto">
          <a:xfrm>
            <a:off x="3124200" y="4875213"/>
            <a:ext cx="1778307" cy="461665"/>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400" b="1">
                <a:solidFill>
                  <a:srgbClr val="FF0000"/>
                </a:solidFill>
                <a:latin typeface="Gill Sans MT" pitchFamily="34" charset="0"/>
              </a:rPr>
              <a:t>Mispredict!</a:t>
            </a:r>
          </a:p>
        </p:txBody>
      </p:sp>
      <p:sp>
        <p:nvSpPr>
          <p:cNvPr id="331794" name="Rectangle 18"/>
          <p:cNvSpPr>
            <a:spLocks noChangeArrowheads="1"/>
          </p:cNvSpPr>
          <p:nvPr/>
        </p:nvSpPr>
        <p:spPr bwMode="auto">
          <a:xfrm>
            <a:off x="5410200" y="5181600"/>
            <a:ext cx="685800" cy="76200"/>
          </a:xfrm>
          <a:prstGeom prst="rect">
            <a:avLst/>
          </a:prstGeom>
          <a:solidFill>
            <a:srgbClr val="00FFFF"/>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Tree>
    <p:extLst>
      <p:ext uri="{BB962C8B-B14F-4D97-AF65-F5344CB8AC3E}">
        <p14:creationId xmlns:p14="http://schemas.microsoft.com/office/powerpoint/2010/main" val="40567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0023 C -0.06702 0.0331 -0.13386 0.06667 -0.19358 0.04977 C -0.2533 0.0338 -0.34566 -0.04491 -0.35799 -0.09768 C -0.37032 -0.15069 -0.28229 -0.23842 -0.26719 -0.26597 " pathEditMode="relative" rAng="0" ptsTypes="aaaA">
                                      <p:cBhvr>
                                        <p:cTn id="10" dur="2000" fill="hold"/>
                                        <p:tgtEl>
                                          <p:spTgt spid="331794"/>
                                        </p:tgtEl>
                                        <p:attrNameLst>
                                          <p:attrName>ppt_x</p:attrName>
                                          <p:attrName>ppt_y</p:attrName>
                                        </p:attrNameLst>
                                      </p:cBhvr>
                                      <p:rCtr x="-18500"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2" grpId="0"/>
      <p:bldP spid="33179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normAutofit fontScale="90000"/>
          </a:bodyPr>
          <a:lstStyle/>
          <a:p>
            <a:r>
              <a:rPr lang="en-US" dirty="0"/>
              <a:t>Execution-time BHR recovery</a:t>
            </a:r>
          </a:p>
        </p:txBody>
      </p:sp>
      <p:sp>
        <p:nvSpPr>
          <p:cNvPr id="333827" name="Rectangle 3"/>
          <p:cNvSpPr>
            <a:spLocks noGrp="1" noChangeArrowheads="1"/>
          </p:cNvSpPr>
          <p:nvPr>
            <p:ph idx="1"/>
          </p:nvPr>
        </p:nvSpPr>
        <p:spPr/>
        <p:txBody>
          <a:bodyPr>
            <a:normAutofit/>
          </a:bodyPr>
          <a:lstStyle/>
          <a:p>
            <a:r>
              <a:rPr lang="en-US" dirty="0"/>
              <a:t>Commit-time may delay </a:t>
            </a:r>
            <a:r>
              <a:rPr lang="en-US" dirty="0" err="1"/>
              <a:t>misprediction</a:t>
            </a:r>
            <a:r>
              <a:rPr lang="en-US" dirty="0"/>
              <a:t> recovery</a:t>
            </a:r>
          </a:p>
          <a:p>
            <a:endParaRPr lang="en-US" dirty="0"/>
          </a:p>
          <a:p>
            <a:endParaRPr lang="en-US" dirty="0"/>
          </a:p>
          <a:p>
            <a:endParaRPr lang="en-US" dirty="0"/>
          </a:p>
          <a:p>
            <a:endParaRPr lang="en-US" dirty="0"/>
          </a:p>
          <a:p>
            <a:r>
              <a:rPr lang="en-US" dirty="0"/>
              <a:t>Instead, “checkpoint” BHR at time of prediction</a:t>
            </a:r>
          </a:p>
          <a:p>
            <a:pPr lvl="1"/>
            <a:r>
              <a:rPr lang="en-US" dirty="0"/>
              <a:t>Roll back to checkpoint for recovery </a:t>
            </a:r>
          </a:p>
          <a:p>
            <a:pPr lvl="1"/>
            <a:r>
              <a:rPr lang="en-US" dirty="0"/>
              <a:t>Must track where to roll back to</a:t>
            </a:r>
          </a:p>
          <a:p>
            <a:pPr lvl="1"/>
            <a:r>
              <a:rPr lang="en-US" dirty="0"/>
              <a:t>In-flight branches limited by number of checkpoints</a:t>
            </a:r>
          </a:p>
        </p:txBody>
      </p:sp>
      <p:sp>
        <p:nvSpPr>
          <p:cNvPr id="333828" name="Rectangle 4"/>
          <p:cNvSpPr>
            <a:spLocks noChangeArrowheads="1"/>
          </p:cNvSpPr>
          <p:nvPr/>
        </p:nvSpPr>
        <p:spPr bwMode="auto">
          <a:xfrm>
            <a:off x="2915816" y="2283554"/>
            <a:ext cx="838200" cy="381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dirty="0">
                <a:solidFill>
                  <a:srgbClr val="000000"/>
                </a:solidFill>
                <a:latin typeface="Gill Sans MT" pitchFamily="34" charset="0"/>
              </a:rPr>
              <a:t>Load</a:t>
            </a:r>
          </a:p>
        </p:txBody>
      </p:sp>
      <p:sp>
        <p:nvSpPr>
          <p:cNvPr id="333829" name="Rectangle 5"/>
          <p:cNvSpPr>
            <a:spLocks noChangeArrowheads="1"/>
          </p:cNvSpPr>
          <p:nvPr/>
        </p:nvSpPr>
        <p:spPr bwMode="auto">
          <a:xfrm>
            <a:off x="2915816" y="2664554"/>
            <a:ext cx="838200" cy="381000"/>
          </a:xfrm>
          <a:prstGeom prst="rect">
            <a:avLst/>
          </a:prstGeom>
          <a:solidFill>
            <a:srgbClr val="FF99CC"/>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Br</a:t>
            </a:r>
          </a:p>
        </p:txBody>
      </p:sp>
      <p:sp>
        <p:nvSpPr>
          <p:cNvPr id="333830" name="Text Box 6"/>
          <p:cNvSpPr txBox="1">
            <a:spLocks noChangeArrowheads="1"/>
          </p:cNvSpPr>
          <p:nvPr/>
        </p:nvSpPr>
        <p:spPr bwMode="auto">
          <a:xfrm>
            <a:off x="4347741" y="2067654"/>
            <a:ext cx="2448106"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dirty="0">
                <a:solidFill>
                  <a:srgbClr val="000000"/>
                </a:solidFill>
                <a:latin typeface="Gill Sans MT" pitchFamily="34" charset="0"/>
              </a:rPr>
              <a:t>Cache miss to DRAM</a:t>
            </a:r>
          </a:p>
        </p:txBody>
      </p:sp>
      <p:cxnSp>
        <p:nvCxnSpPr>
          <p:cNvPr id="333831" name="AutoShape 7"/>
          <p:cNvCxnSpPr>
            <a:cxnSpLocks noChangeShapeType="1"/>
            <a:stCxn id="333828" idx="3"/>
            <a:endCxn id="333830" idx="1"/>
          </p:cNvCxnSpPr>
          <p:nvPr/>
        </p:nvCxnSpPr>
        <p:spPr bwMode="auto">
          <a:xfrm flipV="1">
            <a:off x="3754016" y="2267709"/>
            <a:ext cx="593725" cy="206345"/>
          </a:xfrm>
          <a:prstGeom prst="straightConnector1">
            <a:avLst/>
          </a:prstGeom>
          <a:noFill/>
          <a:ln w="9525">
            <a:solidFill>
              <a:schemeClr val="tx1"/>
            </a:solidFill>
            <a:round/>
            <a:headEnd/>
            <a:tailEnd type="triangle" w="med" len="med"/>
          </a:ln>
          <a:effectLst/>
        </p:spPr>
      </p:cxnSp>
      <p:sp>
        <p:nvSpPr>
          <p:cNvPr id="333832" name="Text Box 8"/>
          <p:cNvSpPr txBox="1">
            <a:spLocks noChangeArrowheads="1"/>
          </p:cNvSpPr>
          <p:nvPr/>
        </p:nvSpPr>
        <p:spPr bwMode="auto">
          <a:xfrm>
            <a:off x="4450928" y="2650267"/>
            <a:ext cx="2065287" cy="1138773"/>
          </a:xfrm>
          <a:prstGeom prst="rect">
            <a:avLst/>
          </a:prstGeom>
          <a:noFill/>
          <a:ln w="9525" algn="ctr">
            <a:noFill/>
            <a:miter lim="800000"/>
            <a:headEnd/>
            <a:tailEnd/>
          </a:ln>
          <a:effectLst/>
        </p:spPr>
        <p:txBody>
          <a:bodyPr wrap="square">
            <a:spAutoFit/>
          </a:bodyPr>
          <a:lstStyle/>
          <a:p>
            <a:pPr marL="457200" indent="-457200" algn="ctr" fontAlgn="base">
              <a:spcBef>
                <a:spcPct val="20000"/>
              </a:spcBef>
              <a:spcAft>
                <a:spcPct val="0"/>
              </a:spcAft>
            </a:pPr>
            <a:r>
              <a:rPr lang="en-US" sz="2000" dirty="0">
                <a:solidFill>
                  <a:srgbClr val="000000"/>
                </a:solidFill>
                <a:latin typeface="Gill Sans MT" pitchFamily="34" charset="0"/>
              </a:rPr>
              <a:t>Executed, but</a:t>
            </a:r>
          </a:p>
          <a:p>
            <a:pPr marL="457200" indent="-457200" algn="ctr" fontAlgn="base">
              <a:spcBef>
                <a:spcPct val="20000"/>
              </a:spcBef>
              <a:spcAft>
                <a:spcPct val="0"/>
              </a:spcAft>
            </a:pPr>
            <a:r>
              <a:rPr lang="en-US" sz="2000" dirty="0">
                <a:solidFill>
                  <a:srgbClr val="000000"/>
                </a:solidFill>
                <a:latin typeface="Gill Sans MT" pitchFamily="34" charset="0"/>
              </a:rPr>
              <a:t>can’t recover</a:t>
            </a:r>
          </a:p>
          <a:p>
            <a:pPr marL="457200" indent="-457200" algn="ctr" fontAlgn="base">
              <a:spcBef>
                <a:spcPct val="20000"/>
              </a:spcBef>
              <a:spcAft>
                <a:spcPct val="0"/>
              </a:spcAft>
            </a:pPr>
            <a:r>
              <a:rPr lang="en-US" sz="2000" dirty="0">
                <a:solidFill>
                  <a:srgbClr val="000000"/>
                </a:solidFill>
                <a:latin typeface="Gill Sans MT" pitchFamily="34" charset="0"/>
              </a:rPr>
              <a:t>until load is done</a:t>
            </a:r>
          </a:p>
        </p:txBody>
      </p:sp>
      <p:cxnSp>
        <p:nvCxnSpPr>
          <p:cNvPr id="333833" name="AutoShape 9"/>
          <p:cNvCxnSpPr>
            <a:cxnSpLocks noChangeShapeType="1"/>
            <a:stCxn id="333829" idx="3"/>
            <a:endCxn id="333832" idx="1"/>
          </p:cNvCxnSpPr>
          <p:nvPr/>
        </p:nvCxnSpPr>
        <p:spPr bwMode="auto">
          <a:xfrm>
            <a:off x="3754016" y="2855054"/>
            <a:ext cx="696912" cy="364600"/>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41652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dirty="0"/>
              <a:t>Overriding Branch Predictors (1/2)</a:t>
            </a:r>
          </a:p>
        </p:txBody>
      </p:sp>
      <p:sp>
        <p:nvSpPr>
          <p:cNvPr id="288771" name="Rectangle 3"/>
          <p:cNvSpPr>
            <a:spLocks noGrp="1" noChangeArrowheads="1"/>
          </p:cNvSpPr>
          <p:nvPr>
            <p:ph idx="1"/>
          </p:nvPr>
        </p:nvSpPr>
        <p:spPr/>
        <p:txBody>
          <a:bodyPr/>
          <a:lstStyle/>
          <a:p>
            <a:r>
              <a:rPr lang="en-US" dirty="0"/>
              <a:t>Use two branch predictors</a:t>
            </a:r>
          </a:p>
          <a:p>
            <a:pPr lvl="1"/>
            <a:r>
              <a:rPr lang="en-US" dirty="0"/>
              <a:t>1</a:t>
            </a:r>
            <a:r>
              <a:rPr lang="en-US" baseline="30000" dirty="0"/>
              <a:t>st</a:t>
            </a:r>
            <a:r>
              <a:rPr lang="en-US" dirty="0"/>
              <a:t> one has single-cycle latency (fast, medium accuracy)</a:t>
            </a:r>
          </a:p>
          <a:p>
            <a:pPr lvl="1"/>
            <a:r>
              <a:rPr lang="en-US" dirty="0"/>
              <a:t>2</a:t>
            </a:r>
            <a:r>
              <a:rPr lang="en-US" baseline="30000" dirty="0"/>
              <a:t>nd</a:t>
            </a:r>
            <a:r>
              <a:rPr lang="en-US" dirty="0"/>
              <a:t> one has multi-cycle latency, but more accurate</a:t>
            </a:r>
          </a:p>
          <a:p>
            <a:pPr lvl="1"/>
            <a:r>
              <a:rPr lang="en-US" dirty="0"/>
              <a:t>Second predictor can </a:t>
            </a:r>
            <a:r>
              <a:rPr lang="en-US" b="1" i="1" dirty="0"/>
              <a:t>override</a:t>
            </a:r>
            <a:r>
              <a:rPr lang="en-US" dirty="0"/>
              <a:t> the 1</a:t>
            </a:r>
            <a:r>
              <a:rPr lang="en-US" baseline="30000" dirty="0"/>
              <a:t>st</a:t>
            </a:r>
            <a:r>
              <a:rPr lang="en-US" dirty="0"/>
              <a:t> prediction</a:t>
            </a:r>
          </a:p>
          <a:p>
            <a:endParaRPr lang="en-US" dirty="0"/>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Get speed without full penalty of low accuracy</a:t>
            </a:r>
          </a:p>
        </p:txBody>
      </p:sp>
    </p:spTree>
    <p:extLst>
      <p:ext uri="{BB962C8B-B14F-4D97-AF65-F5344CB8AC3E}">
        <p14:creationId xmlns:p14="http://schemas.microsoft.com/office/powerpoint/2010/main" val="373784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fontScale="90000"/>
          </a:bodyPr>
          <a:lstStyle/>
          <a:p>
            <a:r>
              <a:rPr lang="en-US"/>
              <a:t>Where Are the Branches?</a:t>
            </a:r>
          </a:p>
        </p:txBody>
      </p:sp>
      <p:sp>
        <p:nvSpPr>
          <p:cNvPr id="131089" name="Rectangle 17"/>
          <p:cNvSpPr>
            <a:spLocks noGrp="1" noChangeArrowheads="1"/>
          </p:cNvSpPr>
          <p:nvPr>
            <p:ph idx="1"/>
          </p:nvPr>
        </p:nvSpPr>
        <p:spPr/>
        <p:txBody>
          <a:bodyPr/>
          <a:lstStyle/>
          <a:p>
            <a:r>
              <a:rPr lang="en-US" dirty="0"/>
              <a:t>To predict a branch, must find the branch</a:t>
            </a:r>
          </a:p>
          <a:p>
            <a:endParaRPr lang="en-US" dirty="0"/>
          </a:p>
          <a:p>
            <a:endParaRPr lang="en-US" dirty="0"/>
          </a:p>
          <a:p>
            <a:endParaRPr lang="en-US" dirty="0"/>
          </a:p>
          <a:p>
            <a:endParaRPr lang="en-US" dirty="0"/>
          </a:p>
          <a:p>
            <a:endParaRPr lang="en-US" dirty="0"/>
          </a:p>
          <a:p>
            <a:endParaRPr lang="en-US" dirty="0"/>
          </a:p>
        </p:txBody>
      </p:sp>
      <p:sp>
        <p:nvSpPr>
          <p:cNvPr id="131083" name="Rectangle 11"/>
          <p:cNvSpPr>
            <a:spLocks noChangeArrowheads="1"/>
          </p:cNvSpPr>
          <p:nvPr/>
        </p:nvSpPr>
        <p:spPr bwMode="auto">
          <a:xfrm>
            <a:off x="1981200" y="2743200"/>
            <a:ext cx="5791200" cy="13716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1076" name="Text Box 4"/>
          <p:cNvSpPr txBox="1">
            <a:spLocks noChangeArrowheads="1"/>
          </p:cNvSpPr>
          <p:nvPr/>
        </p:nvSpPr>
        <p:spPr bwMode="auto">
          <a:xfrm>
            <a:off x="1127125" y="2933700"/>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31077" name="Rectangle 5"/>
          <p:cNvSpPr>
            <a:spLocks noChangeArrowheads="1"/>
          </p:cNvSpPr>
          <p:nvPr/>
        </p:nvSpPr>
        <p:spPr bwMode="auto">
          <a:xfrm>
            <a:off x="19812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1001010101011010101001</a:t>
            </a:r>
          </a:p>
        </p:txBody>
      </p:sp>
      <p:sp>
        <p:nvSpPr>
          <p:cNvPr id="131080" name="Rectangle 8"/>
          <p:cNvSpPr>
            <a:spLocks noChangeArrowheads="1"/>
          </p:cNvSpPr>
          <p:nvPr/>
        </p:nvSpPr>
        <p:spPr bwMode="auto">
          <a:xfrm>
            <a:off x="34290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0101001010110101001010</a:t>
            </a:r>
          </a:p>
        </p:txBody>
      </p:sp>
      <p:sp>
        <p:nvSpPr>
          <p:cNvPr id="131081" name="Rectangle 9"/>
          <p:cNvSpPr>
            <a:spLocks noChangeArrowheads="1"/>
          </p:cNvSpPr>
          <p:nvPr/>
        </p:nvSpPr>
        <p:spPr bwMode="auto">
          <a:xfrm>
            <a:off x="48768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0101010101101010010010</a:t>
            </a:r>
          </a:p>
        </p:txBody>
      </p:sp>
      <p:sp>
        <p:nvSpPr>
          <p:cNvPr id="131082" name="Rectangle 10"/>
          <p:cNvSpPr>
            <a:spLocks noChangeArrowheads="1"/>
          </p:cNvSpPr>
          <p:nvPr/>
        </p:nvSpPr>
        <p:spPr bwMode="auto">
          <a:xfrm>
            <a:off x="63246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0000100100111001001010</a:t>
            </a:r>
          </a:p>
        </p:txBody>
      </p:sp>
      <p:sp>
        <p:nvSpPr>
          <p:cNvPr id="131084" name="Line 12"/>
          <p:cNvSpPr>
            <a:spLocks noChangeShapeType="1"/>
          </p:cNvSpPr>
          <p:nvPr/>
        </p:nvSpPr>
        <p:spPr bwMode="auto">
          <a:xfrm>
            <a:off x="27432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5" name="Line 13"/>
          <p:cNvSpPr>
            <a:spLocks noChangeShapeType="1"/>
          </p:cNvSpPr>
          <p:nvPr/>
        </p:nvSpPr>
        <p:spPr bwMode="auto">
          <a:xfrm>
            <a:off x="41148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6" name="Line 14"/>
          <p:cNvSpPr>
            <a:spLocks noChangeShapeType="1"/>
          </p:cNvSpPr>
          <p:nvPr/>
        </p:nvSpPr>
        <p:spPr bwMode="auto">
          <a:xfrm>
            <a:off x="55626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7" name="Line 15"/>
          <p:cNvSpPr>
            <a:spLocks noChangeShapeType="1"/>
          </p:cNvSpPr>
          <p:nvPr/>
        </p:nvSpPr>
        <p:spPr bwMode="auto">
          <a:xfrm>
            <a:off x="70104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31088" name="AutoShape 16"/>
          <p:cNvCxnSpPr>
            <a:cxnSpLocks noChangeShapeType="1"/>
            <a:stCxn id="131076" idx="2"/>
            <a:endCxn id="131077" idx="1"/>
          </p:cNvCxnSpPr>
          <p:nvPr/>
        </p:nvCxnSpPr>
        <p:spPr bwMode="auto">
          <a:xfrm rot="16200000" flipH="1">
            <a:off x="1455076" y="3207676"/>
            <a:ext cx="430768" cy="621479"/>
          </a:xfrm>
          <a:prstGeom prst="bentConnector2">
            <a:avLst/>
          </a:prstGeom>
          <a:noFill/>
          <a:ln w="9525">
            <a:solidFill>
              <a:schemeClr val="tx1"/>
            </a:solidFill>
            <a:miter lim="800000"/>
            <a:headEnd/>
            <a:tailEnd type="triangle" w="med" len="med"/>
          </a:ln>
          <a:effectLst/>
        </p:spPr>
      </p:cxnSp>
      <p:sp>
        <p:nvSpPr>
          <p:cNvPr id="17" name="TextBox 1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Where is the branch in the fetch group?</a:t>
            </a:r>
          </a:p>
        </p:txBody>
      </p:sp>
    </p:spTree>
    <p:extLst>
      <p:ext uri="{BB962C8B-B14F-4D97-AF65-F5344CB8AC3E}">
        <p14:creationId xmlns:p14="http://schemas.microsoft.com/office/powerpoint/2010/main" val="2687842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normAutofit fontScale="90000"/>
          </a:bodyPr>
          <a:lstStyle/>
          <a:p>
            <a:r>
              <a:rPr lang="en-US" dirty="0"/>
              <a:t>Overriding Branch Predictors (2/2)</a:t>
            </a:r>
          </a:p>
        </p:txBody>
      </p:sp>
      <p:sp>
        <p:nvSpPr>
          <p:cNvPr id="289799" name="Rectangle 7"/>
          <p:cNvSpPr>
            <a:spLocks noChangeArrowheads="1"/>
          </p:cNvSpPr>
          <p:nvPr/>
        </p:nvSpPr>
        <p:spPr bwMode="auto">
          <a:xfrm>
            <a:off x="3416300" y="19796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03" name="Text Box 11"/>
          <p:cNvSpPr txBox="1">
            <a:spLocks noChangeArrowheads="1"/>
          </p:cNvSpPr>
          <p:nvPr/>
        </p:nvSpPr>
        <p:spPr bwMode="auto">
          <a:xfrm>
            <a:off x="838200" y="2057400"/>
            <a:ext cx="1342227"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Fast 1</a:t>
            </a:r>
            <a:r>
              <a:rPr lang="en-US" baseline="30000">
                <a:solidFill>
                  <a:srgbClr val="000000"/>
                </a:solidFill>
                <a:latin typeface="Gill Sans MT" pitchFamily="34" charset="0"/>
              </a:rPr>
              <a:t>st</a:t>
            </a:r>
            <a:r>
              <a:rPr lang="en-US">
                <a:solidFill>
                  <a:srgbClr val="000000"/>
                </a:solidFill>
                <a:latin typeface="Gill Sans MT" pitchFamily="34" charset="0"/>
              </a:rPr>
              <a:t> Pred</a:t>
            </a:r>
          </a:p>
        </p:txBody>
      </p:sp>
      <p:sp>
        <p:nvSpPr>
          <p:cNvPr id="289804" name="Text Box 12"/>
          <p:cNvSpPr txBox="1">
            <a:spLocks noChangeArrowheads="1"/>
          </p:cNvSpPr>
          <p:nvPr/>
        </p:nvSpPr>
        <p:spPr bwMode="auto">
          <a:xfrm>
            <a:off x="765144" y="2667000"/>
            <a:ext cx="1451039"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2-cycle</a:t>
            </a:r>
          </a:p>
          <a:p>
            <a:pPr algn="ctr" fontAlgn="base">
              <a:spcBef>
                <a:spcPct val="0"/>
              </a:spcBef>
              <a:spcAft>
                <a:spcPct val="0"/>
              </a:spcAft>
            </a:pPr>
            <a:r>
              <a:rPr lang="en-US" dirty="0">
                <a:solidFill>
                  <a:srgbClr val="000000"/>
                </a:solidFill>
                <a:latin typeface="Gill Sans MT" pitchFamily="34" charset="0"/>
              </a:rPr>
              <a:t>Pipelined L1-I</a:t>
            </a:r>
          </a:p>
        </p:txBody>
      </p:sp>
      <p:sp>
        <p:nvSpPr>
          <p:cNvPr id="289805" name="Text Box 13"/>
          <p:cNvSpPr txBox="1">
            <a:spLocks noChangeArrowheads="1"/>
          </p:cNvSpPr>
          <p:nvPr/>
        </p:nvSpPr>
        <p:spPr bwMode="auto">
          <a:xfrm>
            <a:off x="985838" y="3886200"/>
            <a:ext cx="1660776"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Slower 2</a:t>
            </a:r>
            <a:r>
              <a:rPr lang="en-US" baseline="30000">
                <a:solidFill>
                  <a:srgbClr val="000000"/>
                </a:solidFill>
                <a:latin typeface="Gill Sans MT" pitchFamily="34" charset="0"/>
              </a:rPr>
              <a:t>nd</a:t>
            </a:r>
            <a:r>
              <a:rPr lang="en-US">
                <a:solidFill>
                  <a:srgbClr val="000000"/>
                </a:solidFill>
                <a:latin typeface="Gill Sans MT" pitchFamily="34" charset="0"/>
              </a:rPr>
              <a:t> Pred</a:t>
            </a:r>
          </a:p>
        </p:txBody>
      </p:sp>
      <p:cxnSp>
        <p:nvCxnSpPr>
          <p:cNvPr id="289806" name="AutoShape 14"/>
          <p:cNvCxnSpPr>
            <a:cxnSpLocks noChangeShapeType="1"/>
            <a:stCxn id="289805" idx="3"/>
            <a:endCxn id="289798" idx="2"/>
          </p:cNvCxnSpPr>
          <p:nvPr/>
        </p:nvCxnSpPr>
        <p:spPr bwMode="auto">
          <a:xfrm flipV="1">
            <a:off x="2646614" y="3579813"/>
            <a:ext cx="1188786" cy="491053"/>
          </a:xfrm>
          <a:prstGeom prst="curvedConnector2">
            <a:avLst/>
          </a:prstGeom>
          <a:noFill/>
          <a:ln w="9525">
            <a:solidFill>
              <a:schemeClr val="tx1"/>
            </a:solidFill>
            <a:prstDash val="dash"/>
            <a:round/>
            <a:headEnd/>
            <a:tailEnd type="triangle" w="med" len="med"/>
          </a:ln>
          <a:effectLst/>
        </p:spPr>
      </p:cxnSp>
      <p:cxnSp>
        <p:nvCxnSpPr>
          <p:cNvPr id="289807" name="AutoShape 15"/>
          <p:cNvCxnSpPr>
            <a:cxnSpLocks noChangeShapeType="1"/>
            <a:stCxn id="289804" idx="3"/>
            <a:endCxn id="289802" idx="1"/>
          </p:cNvCxnSpPr>
          <p:nvPr/>
        </p:nvCxnSpPr>
        <p:spPr bwMode="auto">
          <a:xfrm>
            <a:off x="2216183" y="2990166"/>
            <a:ext cx="285717" cy="322947"/>
          </a:xfrm>
          <a:prstGeom prst="curvedConnector3">
            <a:avLst>
              <a:gd name="adj1" fmla="val 50000"/>
            </a:avLst>
          </a:prstGeom>
          <a:noFill/>
          <a:ln w="9525">
            <a:solidFill>
              <a:schemeClr val="tx1"/>
            </a:solidFill>
            <a:prstDash val="dash"/>
            <a:round/>
            <a:headEnd/>
            <a:tailEnd type="triangle" w="med" len="med"/>
          </a:ln>
          <a:effectLst/>
        </p:spPr>
      </p:cxnSp>
      <p:cxnSp>
        <p:nvCxnSpPr>
          <p:cNvPr id="289808" name="AutoShape 16"/>
          <p:cNvCxnSpPr>
            <a:cxnSpLocks noChangeShapeType="1"/>
            <a:stCxn id="289804" idx="3"/>
            <a:endCxn id="289801" idx="1"/>
          </p:cNvCxnSpPr>
          <p:nvPr/>
        </p:nvCxnSpPr>
        <p:spPr bwMode="auto">
          <a:xfrm flipV="1">
            <a:off x="2216183" y="2779713"/>
            <a:ext cx="285717" cy="210453"/>
          </a:xfrm>
          <a:prstGeom prst="curvedConnector3">
            <a:avLst>
              <a:gd name="adj1" fmla="val 50000"/>
            </a:avLst>
          </a:prstGeom>
          <a:noFill/>
          <a:ln w="9525">
            <a:solidFill>
              <a:schemeClr val="tx1"/>
            </a:solidFill>
            <a:prstDash val="dash"/>
            <a:round/>
            <a:headEnd/>
            <a:tailEnd type="triangle" w="med" len="med"/>
          </a:ln>
          <a:effectLst/>
        </p:spPr>
      </p:cxnSp>
      <p:cxnSp>
        <p:nvCxnSpPr>
          <p:cNvPr id="289809" name="AutoShape 17"/>
          <p:cNvCxnSpPr>
            <a:cxnSpLocks noChangeShapeType="1"/>
            <a:stCxn id="289803" idx="3"/>
            <a:endCxn id="289796" idx="1"/>
          </p:cNvCxnSpPr>
          <p:nvPr/>
        </p:nvCxnSpPr>
        <p:spPr bwMode="auto">
          <a:xfrm>
            <a:off x="2180427" y="2242066"/>
            <a:ext cx="321473" cy="4247"/>
          </a:xfrm>
          <a:prstGeom prst="curvedConnector3">
            <a:avLst>
              <a:gd name="adj1" fmla="val 50000"/>
            </a:avLst>
          </a:prstGeom>
          <a:noFill/>
          <a:ln w="9525">
            <a:solidFill>
              <a:schemeClr val="tx1"/>
            </a:solidFill>
            <a:prstDash val="dash"/>
            <a:round/>
            <a:headEnd/>
            <a:tailEnd type="triangle" w="med" len="med"/>
          </a:ln>
          <a:effectLst/>
        </p:spPr>
      </p:cxnSp>
      <p:sp>
        <p:nvSpPr>
          <p:cNvPr id="289810" name="Text Box 18"/>
          <p:cNvSpPr txBox="1">
            <a:spLocks noChangeArrowheads="1"/>
          </p:cNvSpPr>
          <p:nvPr/>
        </p:nvSpPr>
        <p:spPr bwMode="auto">
          <a:xfrm>
            <a:off x="4262438" y="1484313"/>
            <a:ext cx="338555"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A</a:t>
            </a:r>
          </a:p>
        </p:txBody>
      </p:sp>
      <p:cxnSp>
        <p:nvCxnSpPr>
          <p:cNvPr id="289811" name="AutoShape 19"/>
          <p:cNvCxnSpPr>
            <a:cxnSpLocks noChangeShapeType="1"/>
            <a:stCxn id="289796" idx="0"/>
            <a:endCxn id="289810" idx="1"/>
          </p:cNvCxnSpPr>
          <p:nvPr/>
        </p:nvCxnSpPr>
        <p:spPr bwMode="auto">
          <a:xfrm rot="5400000" flipH="1" flipV="1">
            <a:off x="3436402" y="1153577"/>
            <a:ext cx="310634" cy="1341438"/>
          </a:xfrm>
          <a:prstGeom prst="curvedConnector2">
            <a:avLst/>
          </a:prstGeom>
          <a:noFill/>
          <a:ln w="9525">
            <a:solidFill>
              <a:schemeClr val="tx1"/>
            </a:solidFill>
            <a:round/>
            <a:headEnd/>
            <a:tailEnd type="triangle" w="med" len="med"/>
          </a:ln>
          <a:effectLst/>
        </p:spPr>
      </p:cxnSp>
      <p:grpSp>
        <p:nvGrpSpPr>
          <p:cNvPr id="289827" name="Group 35"/>
          <p:cNvGrpSpPr>
            <a:grpSpLocks/>
          </p:cNvGrpSpPr>
          <p:nvPr/>
        </p:nvGrpSpPr>
        <p:grpSpPr bwMode="auto">
          <a:xfrm>
            <a:off x="4483100" y="1979613"/>
            <a:ext cx="1752600" cy="1600200"/>
            <a:chOff x="2928" y="1584"/>
            <a:chExt cx="1104" cy="1008"/>
          </a:xfrm>
          <a:scene3d>
            <a:camera prst="orthographicFront">
              <a:rot lat="0" lon="0" rev="0"/>
            </a:camera>
            <a:lightRig rig="contrasting" dir="t">
              <a:rot lat="0" lon="0" rev="1500000"/>
            </a:lightRig>
          </a:scene3d>
        </p:grpSpPr>
        <p:sp>
          <p:nvSpPr>
            <p:cNvPr id="289813" name="Rectangle 21"/>
            <p:cNvSpPr>
              <a:spLocks noChangeArrowheads="1"/>
            </p:cNvSpPr>
            <p:nvPr/>
          </p:nvSpPr>
          <p:spPr bwMode="auto">
            <a:xfrm>
              <a:off x="2928" y="1584"/>
              <a:ext cx="528" cy="336"/>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14" name="Rectangle 22"/>
            <p:cNvSpPr>
              <a:spLocks noChangeArrowheads="1"/>
            </p:cNvSpPr>
            <p:nvPr/>
          </p:nvSpPr>
          <p:spPr bwMode="auto">
            <a:xfrm>
              <a:off x="3504" y="1920"/>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15" name="Rectangle 23"/>
            <p:cNvSpPr>
              <a:spLocks noChangeArrowheads="1"/>
            </p:cNvSpPr>
            <p:nvPr/>
          </p:nvSpPr>
          <p:spPr bwMode="auto">
            <a:xfrm>
              <a:off x="3504" y="2256"/>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816" name="Rectangle 24"/>
            <p:cNvSpPr>
              <a:spLocks noChangeArrowheads="1"/>
            </p:cNvSpPr>
            <p:nvPr/>
          </p:nvSpPr>
          <p:spPr bwMode="auto">
            <a:xfrm>
              <a:off x="3504" y="1584"/>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17" name="Rectangle 25"/>
            <p:cNvSpPr>
              <a:spLocks noChangeArrowheads="1"/>
            </p:cNvSpPr>
            <p:nvPr/>
          </p:nvSpPr>
          <p:spPr bwMode="auto">
            <a:xfrm>
              <a:off x="2928" y="1920"/>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A</a:t>
              </a:r>
            </a:p>
          </p:txBody>
        </p:sp>
        <p:sp>
          <p:nvSpPr>
            <p:cNvPr id="289818" name="Rectangle 26"/>
            <p:cNvSpPr>
              <a:spLocks noChangeArrowheads="1"/>
            </p:cNvSpPr>
            <p:nvPr/>
          </p:nvSpPr>
          <p:spPr bwMode="auto">
            <a:xfrm>
              <a:off x="2928" y="2256"/>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grpSp>
      <p:grpSp>
        <p:nvGrpSpPr>
          <p:cNvPr id="289828" name="Group 36"/>
          <p:cNvGrpSpPr>
            <a:grpSpLocks/>
          </p:cNvGrpSpPr>
          <p:nvPr/>
        </p:nvGrpSpPr>
        <p:grpSpPr bwMode="auto">
          <a:xfrm>
            <a:off x="4600575" y="1668459"/>
            <a:ext cx="1216025" cy="311150"/>
            <a:chOff x="3002" y="1388"/>
            <a:chExt cx="766" cy="196"/>
          </a:xfrm>
        </p:grpSpPr>
        <p:cxnSp>
          <p:nvCxnSpPr>
            <p:cNvPr id="289819" name="AutoShape 27"/>
            <p:cNvCxnSpPr>
              <a:cxnSpLocks noChangeShapeType="1"/>
              <a:stCxn id="289810" idx="3"/>
              <a:endCxn id="289813" idx="0"/>
            </p:cNvCxnSpPr>
            <p:nvPr/>
          </p:nvCxnSpPr>
          <p:spPr bwMode="auto">
            <a:xfrm>
              <a:off x="3002" y="1388"/>
              <a:ext cx="190" cy="196"/>
            </a:xfrm>
            <a:prstGeom prst="curvedConnector2">
              <a:avLst/>
            </a:prstGeom>
            <a:noFill/>
            <a:ln w="9525">
              <a:solidFill>
                <a:schemeClr val="tx1"/>
              </a:solidFill>
              <a:round/>
              <a:headEnd/>
              <a:tailEnd type="triangle" w="med" len="med"/>
            </a:ln>
            <a:effectLst/>
          </p:spPr>
        </p:cxnSp>
        <p:cxnSp>
          <p:nvCxnSpPr>
            <p:cNvPr id="289820" name="AutoShape 28"/>
            <p:cNvCxnSpPr>
              <a:cxnSpLocks noChangeShapeType="1"/>
              <a:stCxn id="289810" idx="3"/>
              <a:endCxn id="289816" idx="0"/>
            </p:cNvCxnSpPr>
            <p:nvPr/>
          </p:nvCxnSpPr>
          <p:spPr bwMode="auto">
            <a:xfrm>
              <a:off x="3002" y="1388"/>
              <a:ext cx="766" cy="196"/>
            </a:xfrm>
            <a:prstGeom prst="curvedConnector2">
              <a:avLst/>
            </a:prstGeom>
            <a:noFill/>
            <a:ln w="9525">
              <a:solidFill>
                <a:schemeClr val="tx1"/>
              </a:solidFill>
              <a:round/>
              <a:headEnd/>
              <a:tailEnd type="triangle" w="med" len="med"/>
            </a:ln>
            <a:effectLst/>
          </p:spPr>
        </p:cxnSp>
      </p:grpSp>
      <p:grpSp>
        <p:nvGrpSpPr>
          <p:cNvPr id="289829" name="Group 37"/>
          <p:cNvGrpSpPr>
            <a:grpSpLocks/>
          </p:cNvGrpSpPr>
          <p:nvPr/>
        </p:nvGrpSpPr>
        <p:grpSpPr bwMode="auto">
          <a:xfrm>
            <a:off x="4902202" y="1524000"/>
            <a:ext cx="1592263" cy="455613"/>
            <a:chOff x="3192" y="1297"/>
            <a:chExt cx="1003" cy="287"/>
          </a:xfrm>
        </p:grpSpPr>
        <p:sp>
          <p:nvSpPr>
            <p:cNvPr id="289825" name="Text Box 33"/>
            <p:cNvSpPr txBox="1">
              <a:spLocks noChangeArrowheads="1"/>
            </p:cNvSpPr>
            <p:nvPr/>
          </p:nvSpPr>
          <p:spPr bwMode="auto">
            <a:xfrm>
              <a:off x="3997" y="1297"/>
              <a:ext cx="198" cy="233"/>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B</a:t>
              </a:r>
            </a:p>
          </p:txBody>
        </p:sp>
        <p:cxnSp>
          <p:nvCxnSpPr>
            <p:cNvPr id="289826" name="AutoShape 34"/>
            <p:cNvCxnSpPr>
              <a:cxnSpLocks noChangeShapeType="1"/>
              <a:stCxn id="289813" idx="0"/>
              <a:endCxn id="289825" idx="1"/>
            </p:cNvCxnSpPr>
            <p:nvPr/>
          </p:nvCxnSpPr>
          <p:spPr bwMode="auto">
            <a:xfrm rot="5400000" flipH="1" flipV="1">
              <a:off x="3509" y="1096"/>
              <a:ext cx="171" cy="805"/>
            </a:xfrm>
            <a:prstGeom prst="curvedConnector2">
              <a:avLst/>
            </a:prstGeom>
            <a:noFill/>
            <a:ln w="9525">
              <a:solidFill>
                <a:schemeClr val="tx1"/>
              </a:solidFill>
              <a:round/>
              <a:headEnd/>
              <a:tailEnd type="triangle" w="med" len="med"/>
            </a:ln>
            <a:effectLst/>
          </p:spPr>
        </p:cxnSp>
      </p:grpSp>
      <p:grpSp>
        <p:nvGrpSpPr>
          <p:cNvPr id="289830" name="Group 38"/>
          <p:cNvGrpSpPr>
            <a:grpSpLocks/>
          </p:cNvGrpSpPr>
          <p:nvPr/>
        </p:nvGrpSpPr>
        <p:grpSpPr bwMode="auto">
          <a:xfrm>
            <a:off x="6464300" y="1979613"/>
            <a:ext cx="1752600" cy="1600200"/>
            <a:chOff x="2928" y="1584"/>
            <a:chExt cx="1104" cy="1008"/>
          </a:xfrm>
          <a:scene3d>
            <a:camera prst="orthographicFront">
              <a:rot lat="0" lon="0" rev="0"/>
            </a:camera>
            <a:lightRig rig="contrasting" dir="t">
              <a:rot lat="0" lon="0" rev="1500000"/>
            </a:lightRig>
          </a:scene3d>
        </p:grpSpPr>
        <p:sp>
          <p:nvSpPr>
            <p:cNvPr id="289831" name="Rectangle 39"/>
            <p:cNvSpPr>
              <a:spLocks noChangeArrowheads="1"/>
            </p:cNvSpPr>
            <p:nvPr/>
          </p:nvSpPr>
          <p:spPr bwMode="auto">
            <a:xfrm>
              <a:off x="2928" y="1584"/>
              <a:ext cx="528" cy="336"/>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C</a:t>
              </a:r>
            </a:p>
          </p:txBody>
        </p:sp>
        <p:sp>
          <p:nvSpPr>
            <p:cNvPr id="289832" name="Rectangle 40"/>
            <p:cNvSpPr>
              <a:spLocks noChangeArrowheads="1"/>
            </p:cNvSpPr>
            <p:nvPr/>
          </p:nvSpPr>
          <p:spPr bwMode="auto">
            <a:xfrm>
              <a:off x="3504" y="1920"/>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33" name="Rectangle 41"/>
            <p:cNvSpPr>
              <a:spLocks noChangeArrowheads="1"/>
            </p:cNvSpPr>
            <p:nvPr/>
          </p:nvSpPr>
          <p:spPr bwMode="auto">
            <a:xfrm>
              <a:off x="3504" y="2256"/>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34" name="Rectangle 42"/>
            <p:cNvSpPr>
              <a:spLocks noChangeArrowheads="1"/>
            </p:cNvSpPr>
            <p:nvPr/>
          </p:nvSpPr>
          <p:spPr bwMode="auto">
            <a:xfrm>
              <a:off x="3504" y="1584"/>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C’</a:t>
              </a:r>
            </a:p>
          </p:txBody>
        </p:sp>
        <p:sp>
          <p:nvSpPr>
            <p:cNvPr id="289835" name="Rectangle 43"/>
            <p:cNvSpPr>
              <a:spLocks noChangeArrowheads="1"/>
            </p:cNvSpPr>
            <p:nvPr/>
          </p:nvSpPr>
          <p:spPr bwMode="auto">
            <a:xfrm>
              <a:off x="2928" y="1920"/>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B</a:t>
              </a:r>
            </a:p>
          </p:txBody>
        </p:sp>
        <p:sp>
          <p:nvSpPr>
            <p:cNvPr id="289836" name="Rectangle 44"/>
            <p:cNvSpPr>
              <a:spLocks noChangeArrowheads="1"/>
            </p:cNvSpPr>
            <p:nvPr/>
          </p:nvSpPr>
          <p:spPr bwMode="auto">
            <a:xfrm>
              <a:off x="2928" y="2256"/>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A</a:t>
              </a:r>
            </a:p>
          </p:txBody>
        </p:sp>
      </p:grpSp>
      <p:grpSp>
        <p:nvGrpSpPr>
          <p:cNvPr id="289839" name="Group 47"/>
          <p:cNvGrpSpPr>
            <a:grpSpLocks/>
          </p:cNvGrpSpPr>
          <p:nvPr/>
        </p:nvGrpSpPr>
        <p:grpSpPr bwMode="auto">
          <a:xfrm>
            <a:off x="6494465" y="1708155"/>
            <a:ext cx="1303338" cy="271463"/>
            <a:chOff x="4195" y="1413"/>
            <a:chExt cx="821" cy="171"/>
          </a:xfrm>
        </p:grpSpPr>
        <p:cxnSp>
          <p:nvCxnSpPr>
            <p:cNvPr id="289837" name="AutoShape 45"/>
            <p:cNvCxnSpPr>
              <a:cxnSpLocks noChangeShapeType="1"/>
              <a:stCxn id="289825" idx="3"/>
              <a:endCxn id="289831" idx="0"/>
            </p:cNvCxnSpPr>
            <p:nvPr/>
          </p:nvCxnSpPr>
          <p:spPr bwMode="auto">
            <a:xfrm>
              <a:off x="4195" y="1413"/>
              <a:ext cx="245" cy="171"/>
            </a:xfrm>
            <a:prstGeom prst="curvedConnector2">
              <a:avLst/>
            </a:prstGeom>
            <a:noFill/>
            <a:ln w="9525">
              <a:solidFill>
                <a:schemeClr val="tx1"/>
              </a:solidFill>
              <a:round/>
              <a:headEnd/>
              <a:tailEnd type="triangle" w="med" len="med"/>
            </a:ln>
            <a:effectLst/>
          </p:spPr>
        </p:cxnSp>
        <p:cxnSp>
          <p:nvCxnSpPr>
            <p:cNvPr id="289838" name="AutoShape 46"/>
            <p:cNvCxnSpPr>
              <a:cxnSpLocks noChangeShapeType="1"/>
              <a:stCxn id="289825" idx="3"/>
              <a:endCxn id="289834" idx="0"/>
            </p:cNvCxnSpPr>
            <p:nvPr/>
          </p:nvCxnSpPr>
          <p:spPr bwMode="auto">
            <a:xfrm>
              <a:off x="4195" y="1413"/>
              <a:ext cx="821" cy="171"/>
            </a:xfrm>
            <a:prstGeom prst="curvedConnector2">
              <a:avLst/>
            </a:prstGeom>
            <a:noFill/>
            <a:ln w="9525">
              <a:solidFill>
                <a:schemeClr val="tx1"/>
              </a:solidFill>
              <a:round/>
              <a:headEnd/>
              <a:tailEnd type="triangle" w="med" len="med"/>
            </a:ln>
            <a:effectLst/>
          </p:spPr>
        </p:cxnSp>
      </p:grpSp>
      <p:grpSp>
        <p:nvGrpSpPr>
          <p:cNvPr id="289842" name="Group 50"/>
          <p:cNvGrpSpPr>
            <a:grpSpLocks/>
          </p:cNvGrpSpPr>
          <p:nvPr/>
        </p:nvGrpSpPr>
        <p:grpSpPr bwMode="auto">
          <a:xfrm>
            <a:off x="5930900" y="3886200"/>
            <a:ext cx="2286000" cy="1752600"/>
            <a:chOff x="3840" y="2592"/>
            <a:chExt cx="1440" cy="1104"/>
          </a:xfrm>
          <a:scene3d>
            <a:camera prst="orthographicFront">
              <a:rot lat="0" lon="0" rev="0"/>
            </a:camera>
            <a:lightRig rig="contrasting" dir="t">
              <a:rot lat="0" lon="0" rev="1500000"/>
            </a:lightRig>
          </a:scene3d>
        </p:grpSpPr>
        <p:sp>
          <p:nvSpPr>
            <p:cNvPr id="289840" name="AutoShape 48"/>
            <p:cNvSpPr>
              <a:spLocks noChangeArrowheads="1"/>
            </p:cNvSpPr>
            <p:nvPr/>
          </p:nvSpPr>
          <p:spPr bwMode="auto">
            <a:xfrm>
              <a:off x="3840" y="3216"/>
              <a:ext cx="1440" cy="480"/>
            </a:xfrm>
            <a:prstGeom prst="roundRect">
              <a:avLst>
                <a:gd name="adj" fmla="val 16667"/>
              </a:avLst>
            </a:prstGeom>
            <a:solidFill>
              <a:srgbClr val="000080"/>
            </a:solidFill>
            <a:ln w="9525">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If A=A’ (both preds</a:t>
              </a:r>
            </a:p>
            <a:p>
              <a:pPr algn="ctr" fontAlgn="base">
                <a:spcBef>
                  <a:spcPct val="0"/>
                </a:spcBef>
                <a:spcAft>
                  <a:spcPct val="0"/>
                </a:spcAft>
              </a:pPr>
              <a:r>
                <a:rPr lang="en-US">
                  <a:solidFill>
                    <a:srgbClr val="FFFFFF"/>
                  </a:solidFill>
                  <a:latin typeface="Gill Sans MT" pitchFamily="34" charset="0"/>
                </a:rPr>
                <a:t>agree), done</a:t>
              </a:r>
            </a:p>
          </p:txBody>
        </p:sp>
        <p:sp>
          <p:nvSpPr>
            <p:cNvPr id="289841" name="Line 49"/>
            <p:cNvSpPr>
              <a:spLocks noChangeShapeType="1"/>
            </p:cNvSpPr>
            <p:nvPr/>
          </p:nvSpPr>
          <p:spPr bwMode="auto">
            <a:xfrm>
              <a:off x="4992" y="2592"/>
              <a:ext cx="0" cy="624"/>
            </a:xfrm>
            <a:prstGeom prst="line">
              <a:avLst/>
            </a:prstGeom>
            <a:noFill/>
            <a:ln w="9525">
              <a:noFill/>
              <a:round/>
              <a:headEnd/>
              <a:tailEnd type="triangle" w="med" len="med"/>
            </a:ln>
            <a:effectLst>
              <a:outerShdw blurRad="149987" dist="250190" dir="8460000" algn="ctr">
                <a:srgbClr val="000000">
                  <a:alpha val="28000"/>
                </a:srgbClr>
              </a:outerShdw>
            </a:effectLst>
            <a:sp3d prstMaterial="metal">
              <a:bevelT w="88900" h="88900"/>
            </a:sp3d>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89843" name="AutoShape 51"/>
          <p:cNvSpPr>
            <a:spLocks noChangeArrowheads="1"/>
          </p:cNvSpPr>
          <p:nvPr/>
        </p:nvSpPr>
        <p:spPr bwMode="auto">
          <a:xfrm>
            <a:off x="4102100" y="3884613"/>
            <a:ext cx="2819400" cy="762000"/>
          </a:xfrm>
          <a:prstGeom prst="roundRect">
            <a:avLst>
              <a:gd name="adj" fmla="val 16667"/>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If A != A’, flush A, B andC</a:t>
            </a:r>
          </a:p>
          <a:p>
            <a:pPr algn="ctr" fontAlgn="base">
              <a:spcBef>
                <a:spcPct val="0"/>
              </a:spcBef>
              <a:spcAft>
                <a:spcPct val="0"/>
              </a:spcAft>
            </a:pPr>
            <a:r>
              <a:rPr lang="en-US">
                <a:solidFill>
                  <a:srgbClr val="FFFFFF"/>
                </a:solidFill>
                <a:latin typeface="Gill Sans MT" pitchFamily="34" charset="0"/>
              </a:rPr>
              <a:t>restart fetch with A’</a:t>
            </a:r>
          </a:p>
        </p:txBody>
      </p:sp>
      <p:grpSp>
        <p:nvGrpSpPr>
          <p:cNvPr id="289849" name="Group 57"/>
          <p:cNvGrpSpPr>
            <a:grpSpLocks/>
          </p:cNvGrpSpPr>
          <p:nvPr/>
        </p:nvGrpSpPr>
        <p:grpSpPr bwMode="auto">
          <a:xfrm>
            <a:off x="6540500" y="2055813"/>
            <a:ext cx="1257300" cy="1525587"/>
            <a:chOff x="4224" y="1632"/>
            <a:chExt cx="792" cy="961"/>
          </a:xfrm>
        </p:grpSpPr>
        <p:cxnSp>
          <p:nvCxnSpPr>
            <p:cNvPr id="289845" name="AutoShape 53"/>
            <p:cNvCxnSpPr>
              <a:cxnSpLocks noChangeShapeType="1"/>
              <a:stCxn id="289833" idx="2"/>
              <a:endCxn id="289836" idx="2"/>
            </p:cNvCxnSpPr>
            <p:nvPr/>
          </p:nvCxnSpPr>
          <p:spPr bwMode="auto">
            <a:xfrm rot="5400000">
              <a:off x="4727" y="2305"/>
              <a:ext cx="1" cy="576"/>
            </a:xfrm>
            <a:prstGeom prst="curvedConnector3">
              <a:avLst>
                <a:gd name="adj1" fmla="val 14400000"/>
              </a:avLst>
            </a:prstGeom>
            <a:noFill/>
            <a:ln w="9525">
              <a:solidFill>
                <a:schemeClr val="tx1"/>
              </a:solidFill>
              <a:round/>
              <a:headEnd/>
              <a:tailEnd type="triangle" w="med" len="med"/>
            </a:ln>
            <a:effectLst/>
          </p:spPr>
        </p:cxnSp>
        <p:sp>
          <p:nvSpPr>
            <p:cNvPr id="289846" name="Line 54"/>
            <p:cNvSpPr>
              <a:spLocks noChangeShapeType="1"/>
            </p:cNvSpPr>
            <p:nvPr/>
          </p:nvSpPr>
          <p:spPr bwMode="auto">
            <a:xfrm flipV="1">
              <a:off x="4224" y="2304"/>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89847" name="Line 55"/>
            <p:cNvSpPr>
              <a:spLocks noChangeShapeType="1"/>
            </p:cNvSpPr>
            <p:nvPr/>
          </p:nvSpPr>
          <p:spPr bwMode="auto">
            <a:xfrm flipV="1">
              <a:off x="4224" y="1968"/>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89848" name="Line 56"/>
            <p:cNvSpPr>
              <a:spLocks noChangeShapeType="1"/>
            </p:cNvSpPr>
            <p:nvPr/>
          </p:nvSpPr>
          <p:spPr bwMode="auto">
            <a:xfrm flipV="1">
              <a:off x="4224" y="1632"/>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89850" name="Text Box 58"/>
          <p:cNvSpPr txBox="1">
            <a:spLocks noChangeArrowheads="1"/>
          </p:cNvSpPr>
          <p:nvPr/>
        </p:nvSpPr>
        <p:spPr bwMode="auto">
          <a:xfrm>
            <a:off x="1608138" y="1447800"/>
            <a:ext cx="333746"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Z</a:t>
            </a:r>
          </a:p>
        </p:txBody>
      </p:sp>
      <p:cxnSp>
        <p:nvCxnSpPr>
          <p:cNvPr id="289851" name="AutoShape 59"/>
          <p:cNvCxnSpPr>
            <a:cxnSpLocks noChangeShapeType="1"/>
            <a:stCxn id="289850" idx="3"/>
            <a:endCxn id="289796" idx="0"/>
          </p:cNvCxnSpPr>
          <p:nvPr/>
        </p:nvCxnSpPr>
        <p:spPr bwMode="auto">
          <a:xfrm>
            <a:off x="1941884" y="1632466"/>
            <a:ext cx="979116" cy="347147"/>
          </a:xfrm>
          <a:prstGeom prst="curvedConnector2">
            <a:avLst/>
          </a:prstGeom>
          <a:noFill/>
          <a:ln w="9525">
            <a:solidFill>
              <a:schemeClr val="tx1"/>
            </a:solidFill>
            <a:round/>
            <a:headEnd/>
            <a:tailEnd type="triangle" w="med" len="med"/>
          </a:ln>
          <a:effectLst/>
        </p:spPr>
      </p:cxnSp>
      <p:sp>
        <p:nvSpPr>
          <p:cNvPr id="289797" name="Rectangle 5"/>
          <p:cNvSpPr>
            <a:spLocks noChangeArrowheads="1"/>
          </p:cNvSpPr>
          <p:nvPr/>
        </p:nvSpPr>
        <p:spPr bwMode="auto">
          <a:xfrm>
            <a:off x="3416300" y="25130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798" name="Rectangle 6"/>
          <p:cNvSpPr>
            <a:spLocks noChangeArrowheads="1"/>
          </p:cNvSpPr>
          <p:nvPr/>
        </p:nvSpPr>
        <p:spPr bwMode="auto">
          <a:xfrm>
            <a:off x="3416300" y="30464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796" name="Rectangle 4"/>
          <p:cNvSpPr>
            <a:spLocks noChangeArrowheads="1"/>
          </p:cNvSpPr>
          <p:nvPr/>
        </p:nvSpPr>
        <p:spPr bwMode="auto">
          <a:xfrm>
            <a:off x="2501900" y="1979613"/>
            <a:ext cx="838200" cy="533400"/>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Predict</a:t>
            </a:r>
          </a:p>
          <a:p>
            <a:pPr algn="ctr" fontAlgn="base">
              <a:spcBef>
                <a:spcPct val="0"/>
              </a:spcBef>
              <a:spcAft>
                <a:spcPct val="0"/>
              </a:spcAft>
            </a:pPr>
            <a:r>
              <a:rPr lang="en-US" dirty="0">
                <a:solidFill>
                  <a:srgbClr val="000000"/>
                </a:solidFill>
                <a:latin typeface="Gill Sans MT" pitchFamily="34" charset="0"/>
              </a:rPr>
              <a:t>A</a:t>
            </a:r>
          </a:p>
        </p:txBody>
      </p:sp>
      <p:sp>
        <p:nvSpPr>
          <p:cNvPr id="289801" name="Rectangle 9"/>
          <p:cNvSpPr>
            <a:spLocks noChangeArrowheads="1"/>
          </p:cNvSpPr>
          <p:nvPr/>
        </p:nvSpPr>
        <p:spPr bwMode="auto">
          <a:xfrm>
            <a:off x="2501900" y="2513013"/>
            <a:ext cx="838200" cy="53340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802" name="Rectangle 10"/>
          <p:cNvSpPr>
            <a:spLocks noChangeArrowheads="1"/>
          </p:cNvSpPr>
          <p:nvPr/>
        </p:nvSpPr>
        <p:spPr bwMode="auto">
          <a:xfrm>
            <a:off x="2501900" y="3046413"/>
            <a:ext cx="838200" cy="53340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Tree>
    <p:extLst>
      <p:ext uri="{BB962C8B-B14F-4D97-AF65-F5344CB8AC3E}">
        <p14:creationId xmlns:p14="http://schemas.microsoft.com/office/powerpoint/2010/main" val="318745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8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8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98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8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898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898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98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98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98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98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98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984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898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9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0" grpId="0"/>
      <p:bldP spid="2898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n-US"/>
              <a:t>Simplistic Fetch Engine</a:t>
            </a:r>
          </a:p>
        </p:txBody>
      </p:sp>
      <p:sp>
        <p:nvSpPr>
          <p:cNvPr id="133154" name="Freeform 34"/>
          <p:cNvSpPr>
            <a:spLocks/>
          </p:cNvSpPr>
          <p:nvPr/>
        </p:nvSpPr>
        <p:spPr bwMode="auto">
          <a:xfrm>
            <a:off x="5105400" y="3548063"/>
            <a:ext cx="2971800" cy="871537"/>
          </a:xfrm>
          <a:custGeom>
            <a:avLst/>
            <a:gdLst/>
            <a:ahLst/>
            <a:cxnLst>
              <a:cxn ang="0">
                <a:pos x="0" y="0"/>
              </a:cxn>
              <a:cxn ang="0">
                <a:pos x="1872" y="0"/>
              </a:cxn>
              <a:cxn ang="0">
                <a:pos x="1872" y="576"/>
              </a:cxn>
              <a:cxn ang="0">
                <a:pos x="1392" y="576"/>
              </a:cxn>
            </a:cxnLst>
            <a:rect l="0" t="0" r="r" b="b"/>
            <a:pathLst>
              <a:path w="1872" h="576">
                <a:moveTo>
                  <a:pt x="0" y="0"/>
                </a:moveTo>
                <a:lnTo>
                  <a:pt x="1872" y="0"/>
                </a:lnTo>
                <a:lnTo>
                  <a:pt x="1872" y="576"/>
                </a:lnTo>
                <a:lnTo>
                  <a:pt x="1392" y="57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4" name="Rectangle 4"/>
          <p:cNvSpPr>
            <a:spLocks noChangeArrowheads="1"/>
          </p:cNvSpPr>
          <p:nvPr/>
        </p:nvSpPr>
        <p:spPr bwMode="auto">
          <a:xfrm>
            <a:off x="4724400" y="19812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3125" name="Line 5"/>
          <p:cNvSpPr>
            <a:spLocks noChangeShapeType="1"/>
          </p:cNvSpPr>
          <p:nvPr/>
        </p:nvSpPr>
        <p:spPr bwMode="auto">
          <a:xfrm>
            <a:off x="5105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6" name="Line 6"/>
          <p:cNvSpPr>
            <a:spLocks noChangeShapeType="1"/>
          </p:cNvSpPr>
          <p:nvPr/>
        </p:nvSpPr>
        <p:spPr bwMode="auto">
          <a:xfrm>
            <a:off x="5867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7" name="Rectangle 7"/>
          <p:cNvSpPr>
            <a:spLocks noChangeArrowheads="1"/>
          </p:cNvSpPr>
          <p:nvPr/>
        </p:nvSpPr>
        <p:spPr bwMode="auto">
          <a:xfrm>
            <a:off x="4724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28" name="Rectangle 8"/>
          <p:cNvSpPr>
            <a:spLocks noChangeArrowheads="1"/>
          </p:cNvSpPr>
          <p:nvPr/>
        </p:nvSpPr>
        <p:spPr bwMode="auto">
          <a:xfrm>
            <a:off x="5486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29" name="Rectangle 9"/>
          <p:cNvSpPr>
            <a:spLocks noChangeArrowheads="1"/>
          </p:cNvSpPr>
          <p:nvPr/>
        </p:nvSpPr>
        <p:spPr bwMode="auto">
          <a:xfrm>
            <a:off x="6248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30" name="Rectangle 10"/>
          <p:cNvSpPr>
            <a:spLocks noChangeArrowheads="1"/>
          </p:cNvSpPr>
          <p:nvPr/>
        </p:nvSpPr>
        <p:spPr bwMode="auto">
          <a:xfrm>
            <a:off x="7010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31" name="Line 11"/>
          <p:cNvSpPr>
            <a:spLocks noChangeShapeType="1"/>
          </p:cNvSpPr>
          <p:nvPr/>
        </p:nvSpPr>
        <p:spPr bwMode="auto">
          <a:xfrm>
            <a:off x="6629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2" name="Line 12"/>
          <p:cNvSpPr>
            <a:spLocks noChangeShapeType="1"/>
          </p:cNvSpPr>
          <p:nvPr/>
        </p:nvSpPr>
        <p:spPr bwMode="auto">
          <a:xfrm>
            <a:off x="7391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3" name="Line 13"/>
          <p:cNvSpPr>
            <a:spLocks noChangeShapeType="1"/>
          </p:cNvSpPr>
          <p:nvPr/>
        </p:nvSpPr>
        <p:spPr bwMode="auto">
          <a:xfrm>
            <a:off x="5105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4" name="Line 14"/>
          <p:cNvSpPr>
            <a:spLocks noChangeShapeType="1"/>
          </p:cNvSpPr>
          <p:nvPr/>
        </p:nvSpPr>
        <p:spPr bwMode="auto">
          <a:xfrm>
            <a:off x="5867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5" name="Line 15"/>
          <p:cNvSpPr>
            <a:spLocks noChangeShapeType="1"/>
          </p:cNvSpPr>
          <p:nvPr/>
        </p:nvSpPr>
        <p:spPr bwMode="auto">
          <a:xfrm>
            <a:off x="6629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6" name="Line 16"/>
          <p:cNvSpPr>
            <a:spLocks noChangeShapeType="1"/>
          </p:cNvSpPr>
          <p:nvPr/>
        </p:nvSpPr>
        <p:spPr bwMode="auto">
          <a:xfrm>
            <a:off x="7391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7" name="Oval 17"/>
          <p:cNvSpPr>
            <a:spLocks noChangeArrowheads="1"/>
          </p:cNvSpPr>
          <p:nvPr/>
        </p:nvSpPr>
        <p:spPr bwMode="auto">
          <a:xfrm>
            <a:off x="4800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38" name="Oval 18"/>
          <p:cNvSpPr>
            <a:spLocks noChangeArrowheads="1"/>
          </p:cNvSpPr>
          <p:nvPr/>
        </p:nvSpPr>
        <p:spPr bwMode="auto">
          <a:xfrm>
            <a:off x="5562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39" name="Oval 19"/>
          <p:cNvSpPr>
            <a:spLocks noChangeArrowheads="1"/>
          </p:cNvSpPr>
          <p:nvPr/>
        </p:nvSpPr>
        <p:spPr bwMode="auto">
          <a:xfrm>
            <a:off x="6324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40" name="Oval 20"/>
          <p:cNvSpPr>
            <a:spLocks noChangeArrowheads="1"/>
          </p:cNvSpPr>
          <p:nvPr/>
        </p:nvSpPr>
        <p:spPr bwMode="auto">
          <a:xfrm>
            <a:off x="7086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41" name="Line 21"/>
          <p:cNvSpPr>
            <a:spLocks noChangeShapeType="1"/>
          </p:cNvSpPr>
          <p:nvPr/>
        </p:nvSpPr>
        <p:spPr bwMode="auto">
          <a:xfrm>
            <a:off x="5105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2" name="Line 22"/>
          <p:cNvSpPr>
            <a:spLocks noChangeShapeType="1"/>
          </p:cNvSpPr>
          <p:nvPr/>
        </p:nvSpPr>
        <p:spPr bwMode="auto">
          <a:xfrm>
            <a:off x="5867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3" name="Line 23"/>
          <p:cNvSpPr>
            <a:spLocks noChangeShapeType="1"/>
          </p:cNvSpPr>
          <p:nvPr/>
        </p:nvSpPr>
        <p:spPr bwMode="auto">
          <a:xfrm>
            <a:off x="6629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4" name="Line 24"/>
          <p:cNvSpPr>
            <a:spLocks noChangeShapeType="1"/>
          </p:cNvSpPr>
          <p:nvPr/>
        </p:nvSpPr>
        <p:spPr bwMode="auto">
          <a:xfrm>
            <a:off x="7391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5" name="Rectangle 25"/>
          <p:cNvSpPr>
            <a:spLocks noChangeArrowheads="1"/>
          </p:cNvSpPr>
          <p:nvPr/>
        </p:nvSpPr>
        <p:spPr bwMode="auto">
          <a:xfrm>
            <a:off x="4724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6" name="Rectangle 26"/>
          <p:cNvSpPr>
            <a:spLocks noChangeArrowheads="1"/>
          </p:cNvSpPr>
          <p:nvPr/>
        </p:nvSpPr>
        <p:spPr bwMode="auto">
          <a:xfrm>
            <a:off x="5486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7" name="Rectangle 27"/>
          <p:cNvSpPr>
            <a:spLocks noChangeArrowheads="1"/>
          </p:cNvSpPr>
          <p:nvPr/>
        </p:nvSpPr>
        <p:spPr bwMode="auto">
          <a:xfrm>
            <a:off x="6248400" y="3886200"/>
            <a:ext cx="762000" cy="152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8" name="Rectangle 28"/>
          <p:cNvSpPr>
            <a:spLocks noChangeArrowheads="1"/>
          </p:cNvSpPr>
          <p:nvPr/>
        </p:nvSpPr>
        <p:spPr bwMode="auto">
          <a:xfrm>
            <a:off x="7010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9" name="AutoShape 29"/>
          <p:cNvSpPr>
            <a:spLocks noChangeArrowheads="1"/>
          </p:cNvSpPr>
          <p:nvPr/>
        </p:nvSpPr>
        <p:spPr bwMode="auto">
          <a:xfrm>
            <a:off x="4724400" y="4267200"/>
            <a:ext cx="3048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50" name="Line 30"/>
          <p:cNvSpPr>
            <a:spLocks noChangeShapeType="1"/>
          </p:cNvSpPr>
          <p:nvPr/>
        </p:nvSpPr>
        <p:spPr bwMode="auto">
          <a:xfrm>
            <a:off x="5105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1" name="Line 31"/>
          <p:cNvSpPr>
            <a:spLocks noChangeShapeType="1"/>
          </p:cNvSpPr>
          <p:nvPr/>
        </p:nvSpPr>
        <p:spPr bwMode="auto">
          <a:xfrm>
            <a:off x="5867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2" name="Line 32"/>
          <p:cNvSpPr>
            <a:spLocks noChangeShapeType="1"/>
          </p:cNvSpPr>
          <p:nvPr/>
        </p:nvSpPr>
        <p:spPr bwMode="auto">
          <a:xfrm>
            <a:off x="6629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3" name="Line 33"/>
          <p:cNvSpPr>
            <a:spLocks noChangeShapeType="1"/>
          </p:cNvSpPr>
          <p:nvPr/>
        </p:nvSpPr>
        <p:spPr bwMode="auto">
          <a:xfrm>
            <a:off x="7391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5" name="Rectangle 35"/>
          <p:cNvSpPr>
            <a:spLocks noChangeArrowheads="1"/>
          </p:cNvSpPr>
          <p:nvPr/>
        </p:nvSpPr>
        <p:spPr bwMode="auto">
          <a:xfrm>
            <a:off x="33528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3156" name="Rectangle 36"/>
          <p:cNvSpPr>
            <a:spLocks noChangeArrowheads="1"/>
          </p:cNvSpPr>
          <p:nvPr/>
        </p:nvSpPr>
        <p:spPr bwMode="auto">
          <a:xfrm>
            <a:off x="23622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33157" name="Freeform 37"/>
          <p:cNvSpPr>
            <a:spLocks/>
          </p:cNvSpPr>
          <p:nvPr/>
        </p:nvSpPr>
        <p:spPr bwMode="auto">
          <a:xfrm>
            <a:off x="3733800" y="3810000"/>
            <a:ext cx="2514600" cy="1066800"/>
          </a:xfrm>
          <a:custGeom>
            <a:avLst/>
            <a:gdLst/>
            <a:ahLst/>
            <a:cxnLst>
              <a:cxn ang="0">
                <a:pos x="1584" y="432"/>
              </a:cxn>
              <a:cxn ang="0">
                <a:pos x="1584" y="672"/>
              </a:cxn>
              <a:cxn ang="0">
                <a:pos x="0" y="672"/>
              </a:cxn>
              <a:cxn ang="0">
                <a:pos x="0" y="0"/>
              </a:cxn>
            </a:cxnLst>
            <a:rect l="0" t="0" r="r" b="b"/>
            <a:pathLst>
              <a:path w="1584" h="672">
                <a:moveTo>
                  <a:pt x="1584" y="432"/>
                </a:moveTo>
                <a:lnTo>
                  <a:pt x="1584" y="672"/>
                </a:ln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8" name="Text Box 38"/>
          <p:cNvSpPr txBox="1">
            <a:spLocks noChangeArrowheads="1"/>
          </p:cNvSpPr>
          <p:nvPr/>
        </p:nvSpPr>
        <p:spPr bwMode="auto">
          <a:xfrm>
            <a:off x="5470525" y="4914900"/>
            <a:ext cx="130112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Branch’s PC</a:t>
            </a:r>
          </a:p>
        </p:txBody>
      </p:sp>
      <p:sp>
        <p:nvSpPr>
          <p:cNvPr id="133159" name="Freeform 39"/>
          <p:cNvSpPr>
            <a:spLocks/>
          </p:cNvSpPr>
          <p:nvPr/>
        </p:nvSpPr>
        <p:spPr bwMode="auto">
          <a:xfrm>
            <a:off x="2743200" y="38100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0" name="Oval 40"/>
          <p:cNvSpPr>
            <a:spLocks noChangeArrowheads="1"/>
          </p:cNvSpPr>
          <p:nvPr/>
        </p:nvSpPr>
        <p:spPr bwMode="auto">
          <a:xfrm>
            <a:off x="18288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3161" name="Text Box 41"/>
          <p:cNvSpPr txBox="1">
            <a:spLocks noChangeArrowheads="1"/>
          </p:cNvSpPr>
          <p:nvPr/>
        </p:nvSpPr>
        <p:spPr bwMode="auto">
          <a:xfrm>
            <a:off x="890588" y="4421188"/>
            <a:ext cx="966787"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33162" name="Freeform 42"/>
          <p:cNvSpPr>
            <a:spLocks/>
          </p:cNvSpPr>
          <p:nvPr/>
        </p:nvSpPr>
        <p:spPr bwMode="auto">
          <a:xfrm>
            <a:off x="1371600" y="41148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3" name="Freeform 43"/>
          <p:cNvSpPr>
            <a:spLocks/>
          </p:cNvSpPr>
          <p:nvPr/>
        </p:nvSpPr>
        <p:spPr bwMode="auto">
          <a:xfrm>
            <a:off x="1981200" y="42672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4" name="AutoShape 44"/>
          <p:cNvSpPr>
            <a:spLocks noChangeArrowheads="1"/>
          </p:cNvSpPr>
          <p:nvPr/>
        </p:nvSpPr>
        <p:spPr bwMode="auto">
          <a:xfrm flipV="1">
            <a:off x="1981200" y="22860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65" name="Freeform 45"/>
          <p:cNvSpPr>
            <a:spLocks/>
          </p:cNvSpPr>
          <p:nvPr/>
        </p:nvSpPr>
        <p:spPr bwMode="auto">
          <a:xfrm>
            <a:off x="1981200" y="25146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6" name="Freeform 46"/>
          <p:cNvSpPr>
            <a:spLocks/>
          </p:cNvSpPr>
          <p:nvPr/>
        </p:nvSpPr>
        <p:spPr bwMode="auto">
          <a:xfrm>
            <a:off x="2514600" y="25146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7" name="Rectangle 47"/>
          <p:cNvSpPr>
            <a:spLocks noChangeArrowheads="1"/>
          </p:cNvSpPr>
          <p:nvPr/>
        </p:nvSpPr>
        <p:spPr bwMode="auto">
          <a:xfrm>
            <a:off x="3657600" y="19812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68" name="Freeform 48"/>
          <p:cNvSpPr>
            <a:spLocks/>
          </p:cNvSpPr>
          <p:nvPr/>
        </p:nvSpPr>
        <p:spPr bwMode="auto">
          <a:xfrm>
            <a:off x="3733800" y="22860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9" name="Freeform 49"/>
          <p:cNvSpPr>
            <a:spLocks/>
          </p:cNvSpPr>
          <p:nvPr/>
        </p:nvSpPr>
        <p:spPr bwMode="auto">
          <a:xfrm>
            <a:off x="2362200" y="21336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70" name="Line 50"/>
          <p:cNvSpPr>
            <a:spLocks noChangeShapeType="1"/>
          </p:cNvSpPr>
          <p:nvPr/>
        </p:nvSpPr>
        <p:spPr bwMode="auto">
          <a:xfrm>
            <a:off x="3962400" y="2133600"/>
            <a:ext cx="762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71" name="Freeform 51"/>
          <p:cNvSpPr>
            <a:spLocks/>
          </p:cNvSpPr>
          <p:nvPr/>
        </p:nvSpPr>
        <p:spPr bwMode="auto">
          <a:xfrm>
            <a:off x="2667000" y="23749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3175" name="Group 55"/>
          <p:cNvGrpSpPr>
            <a:grpSpLocks/>
          </p:cNvGrpSpPr>
          <p:nvPr/>
        </p:nvGrpSpPr>
        <p:grpSpPr bwMode="auto">
          <a:xfrm>
            <a:off x="1524000" y="1914525"/>
            <a:ext cx="4800600" cy="3429000"/>
            <a:chOff x="960" y="1344"/>
            <a:chExt cx="3024" cy="2160"/>
          </a:xfrm>
        </p:grpSpPr>
        <p:sp>
          <p:nvSpPr>
            <p:cNvPr id="133172" name="AutoShape 52"/>
            <p:cNvSpPr>
              <a:spLocks noChangeArrowheads="1"/>
            </p:cNvSpPr>
            <p:nvPr/>
          </p:nvSpPr>
          <p:spPr bwMode="auto">
            <a:xfrm>
              <a:off x="2640" y="1536"/>
              <a:ext cx="1344" cy="1968"/>
            </a:xfrm>
            <a:prstGeom prst="curvedLeftArrow">
              <a:avLst>
                <a:gd name="adj1" fmla="val 29286"/>
                <a:gd name="adj2" fmla="val 58571"/>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73" name="AutoShape 53"/>
            <p:cNvSpPr>
              <a:spLocks noChangeArrowheads="1"/>
            </p:cNvSpPr>
            <p:nvPr/>
          </p:nvSpPr>
          <p:spPr bwMode="auto">
            <a:xfrm rot="10800000">
              <a:off x="960" y="1344"/>
              <a:ext cx="1344" cy="1968"/>
            </a:xfrm>
            <a:prstGeom prst="curvedLeftArrow">
              <a:avLst>
                <a:gd name="adj1" fmla="val 29286"/>
                <a:gd name="adj2" fmla="val 58571"/>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33178" name="Text Box 58"/>
          <p:cNvSpPr txBox="1">
            <a:spLocks noChangeArrowheads="1"/>
          </p:cNvSpPr>
          <p:nvPr/>
        </p:nvSpPr>
        <p:spPr bwMode="auto">
          <a:xfrm>
            <a:off x="3962400" y="1601788"/>
            <a:ext cx="84882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Fetch PC</a:t>
            </a:r>
          </a:p>
        </p:txBody>
      </p:sp>
      <p:sp>
        <p:nvSpPr>
          <p:cNvPr id="133179" name="Line 59"/>
          <p:cNvSpPr>
            <a:spLocks noChangeShapeType="1"/>
          </p:cNvSpPr>
          <p:nvPr/>
        </p:nvSpPr>
        <p:spPr bwMode="auto">
          <a:xfrm flipV="1">
            <a:off x="4191000" y="1828800"/>
            <a:ext cx="228600" cy="3048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0" name="TextBox 59"/>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Huge latency (reduces clock frequency)</a:t>
            </a:r>
          </a:p>
        </p:txBody>
      </p:sp>
    </p:spTree>
    <p:extLst>
      <p:ext uri="{BB962C8B-B14F-4D97-AF65-F5344CB8AC3E}">
        <p14:creationId xmlns:p14="http://schemas.microsoft.com/office/powerpoint/2010/main" val="1351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r>
              <a:rPr lang="en-US"/>
              <a:t>Branch Identification</a:t>
            </a:r>
          </a:p>
        </p:txBody>
      </p:sp>
      <p:sp>
        <p:nvSpPr>
          <p:cNvPr id="135173" name="Rectangle 5"/>
          <p:cNvSpPr>
            <a:spLocks noChangeArrowheads="1"/>
          </p:cNvSpPr>
          <p:nvPr/>
        </p:nvSpPr>
        <p:spPr bwMode="auto">
          <a:xfrm>
            <a:off x="4730700" y="19812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5174" name="Line 6"/>
          <p:cNvSpPr>
            <a:spLocks noChangeShapeType="1"/>
          </p:cNvSpPr>
          <p:nvPr/>
        </p:nvSpPr>
        <p:spPr bwMode="auto">
          <a:xfrm>
            <a:off x="5111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75" name="Line 7"/>
          <p:cNvSpPr>
            <a:spLocks noChangeShapeType="1"/>
          </p:cNvSpPr>
          <p:nvPr/>
        </p:nvSpPr>
        <p:spPr bwMode="auto">
          <a:xfrm>
            <a:off x="5873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76" name="Rectangle 8"/>
          <p:cNvSpPr>
            <a:spLocks noChangeArrowheads="1"/>
          </p:cNvSpPr>
          <p:nvPr/>
        </p:nvSpPr>
        <p:spPr bwMode="auto">
          <a:xfrm>
            <a:off x="4730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7" name="Rectangle 9"/>
          <p:cNvSpPr>
            <a:spLocks noChangeArrowheads="1"/>
          </p:cNvSpPr>
          <p:nvPr/>
        </p:nvSpPr>
        <p:spPr bwMode="auto">
          <a:xfrm>
            <a:off x="5492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8" name="Rectangle 10"/>
          <p:cNvSpPr>
            <a:spLocks noChangeArrowheads="1"/>
          </p:cNvSpPr>
          <p:nvPr/>
        </p:nvSpPr>
        <p:spPr bwMode="auto">
          <a:xfrm>
            <a:off x="6254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9" name="Rectangle 11"/>
          <p:cNvSpPr>
            <a:spLocks noChangeArrowheads="1"/>
          </p:cNvSpPr>
          <p:nvPr/>
        </p:nvSpPr>
        <p:spPr bwMode="auto">
          <a:xfrm>
            <a:off x="7016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80" name="Line 12"/>
          <p:cNvSpPr>
            <a:spLocks noChangeShapeType="1"/>
          </p:cNvSpPr>
          <p:nvPr/>
        </p:nvSpPr>
        <p:spPr bwMode="auto">
          <a:xfrm>
            <a:off x="6635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81" name="Line 13"/>
          <p:cNvSpPr>
            <a:spLocks noChangeShapeType="1"/>
          </p:cNvSpPr>
          <p:nvPr/>
        </p:nvSpPr>
        <p:spPr bwMode="auto">
          <a:xfrm>
            <a:off x="7397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98" name="AutoShape 30"/>
          <p:cNvSpPr>
            <a:spLocks noChangeArrowheads="1"/>
          </p:cNvSpPr>
          <p:nvPr/>
        </p:nvSpPr>
        <p:spPr bwMode="auto">
          <a:xfrm>
            <a:off x="4730700" y="3581400"/>
            <a:ext cx="3048000" cy="228600"/>
          </a:xfrm>
          <a:custGeom>
            <a:avLst/>
            <a:gdLst>
              <a:gd name="G0" fmla="+- 2925 0 0"/>
              <a:gd name="G1" fmla="+- 21600 0 2925"/>
              <a:gd name="G2" fmla="*/ 2925 1 2"/>
              <a:gd name="G3" fmla="+- 21600 0 G2"/>
              <a:gd name="G4" fmla="+/ 2925 21600 2"/>
              <a:gd name="G5" fmla="+/ G1 0 2"/>
              <a:gd name="G6" fmla="*/ 21600 21600 2925"/>
              <a:gd name="G7" fmla="*/ G6 1 2"/>
              <a:gd name="G8" fmla="+- 21600 0 G7"/>
              <a:gd name="G9" fmla="*/ 21600 1 2"/>
              <a:gd name="G10" fmla="+- 2925 0 G9"/>
              <a:gd name="G11" fmla="?: G10 G8 0"/>
              <a:gd name="G12" fmla="?: G10 G7 21600"/>
              <a:gd name="T0" fmla="*/ 20137 w 21600"/>
              <a:gd name="T1" fmla="*/ 10800 h 21600"/>
              <a:gd name="T2" fmla="*/ 10800 w 21600"/>
              <a:gd name="T3" fmla="*/ 21600 h 21600"/>
              <a:gd name="T4" fmla="*/ 1463 w 21600"/>
              <a:gd name="T5" fmla="*/ 10800 h 21600"/>
              <a:gd name="T6" fmla="*/ 10800 w 21600"/>
              <a:gd name="T7" fmla="*/ 0 h 21600"/>
              <a:gd name="T8" fmla="*/ 3263 w 21600"/>
              <a:gd name="T9" fmla="*/ 3263 h 21600"/>
              <a:gd name="T10" fmla="*/ 18337 w 21600"/>
              <a:gd name="T11" fmla="*/ 18337 h 21600"/>
            </a:gdLst>
            <a:ahLst/>
            <a:cxnLst>
              <a:cxn ang="0">
                <a:pos x="T0" y="T1"/>
              </a:cxn>
              <a:cxn ang="0">
                <a:pos x="T2" y="T3"/>
              </a:cxn>
              <a:cxn ang="0">
                <a:pos x="T4" y="T5"/>
              </a:cxn>
              <a:cxn ang="0">
                <a:pos x="T6" y="T7"/>
              </a:cxn>
            </a:cxnLst>
            <a:rect l="T8" t="T9" r="T10" b="T11"/>
            <a:pathLst>
              <a:path w="21600" h="21600">
                <a:moveTo>
                  <a:pt x="0" y="0"/>
                </a:moveTo>
                <a:lnTo>
                  <a:pt x="2925" y="21600"/>
                </a:lnTo>
                <a:lnTo>
                  <a:pt x="18675"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03" name="Rectangle 35"/>
          <p:cNvSpPr>
            <a:spLocks noChangeArrowheads="1"/>
          </p:cNvSpPr>
          <p:nvPr/>
        </p:nvSpPr>
        <p:spPr bwMode="auto">
          <a:xfrm>
            <a:off x="33591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5204" name="Rectangle 36"/>
          <p:cNvSpPr>
            <a:spLocks noChangeArrowheads="1"/>
          </p:cNvSpPr>
          <p:nvPr/>
        </p:nvSpPr>
        <p:spPr bwMode="auto">
          <a:xfrm>
            <a:off x="23685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35205" name="Freeform 37"/>
          <p:cNvSpPr>
            <a:spLocks/>
          </p:cNvSpPr>
          <p:nvPr/>
        </p:nvSpPr>
        <p:spPr bwMode="auto">
          <a:xfrm>
            <a:off x="3740100" y="3810000"/>
            <a:ext cx="2514600" cy="1066800"/>
          </a:xfrm>
          <a:custGeom>
            <a:avLst/>
            <a:gdLst/>
            <a:ahLst/>
            <a:cxnLst>
              <a:cxn ang="0">
                <a:pos x="1584" y="432"/>
              </a:cxn>
              <a:cxn ang="0">
                <a:pos x="1584" y="672"/>
              </a:cxn>
              <a:cxn ang="0">
                <a:pos x="0" y="672"/>
              </a:cxn>
              <a:cxn ang="0">
                <a:pos x="0" y="0"/>
              </a:cxn>
            </a:cxnLst>
            <a:rect l="0" t="0" r="r" b="b"/>
            <a:pathLst>
              <a:path w="1584" h="672">
                <a:moveTo>
                  <a:pt x="1584" y="432"/>
                </a:moveTo>
                <a:lnTo>
                  <a:pt x="1584" y="672"/>
                </a:ln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06" name="Text Box 38"/>
          <p:cNvSpPr txBox="1">
            <a:spLocks noChangeArrowheads="1"/>
          </p:cNvSpPr>
          <p:nvPr/>
        </p:nvSpPr>
        <p:spPr bwMode="auto">
          <a:xfrm>
            <a:off x="4730700" y="3887788"/>
            <a:ext cx="130112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Branch’s PC</a:t>
            </a:r>
          </a:p>
        </p:txBody>
      </p:sp>
      <p:sp>
        <p:nvSpPr>
          <p:cNvPr id="135207" name="Freeform 39"/>
          <p:cNvSpPr>
            <a:spLocks/>
          </p:cNvSpPr>
          <p:nvPr/>
        </p:nvSpPr>
        <p:spPr bwMode="auto">
          <a:xfrm>
            <a:off x="2749500" y="38100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08" name="Oval 40"/>
          <p:cNvSpPr>
            <a:spLocks noChangeArrowheads="1"/>
          </p:cNvSpPr>
          <p:nvPr/>
        </p:nvSpPr>
        <p:spPr bwMode="auto">
          <a:xfrm>
            <a:off x="18351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5209" name="Text Box 41"/>
          <p:cNvSpPr txBox="1">
            <a:spLocks noChangeArrowheads="1"/>
          </p:cNvSpPr>
          <p:nvPr/>
        </p:nvSpPr>
        <p:spPr bwMode="auto">
          <a:xfrm>
            <a:off x="896888" y="4421188"/>
            <a:ext cx="966787"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35210" name="Freeform 42"/>
          <p:cNvSpPr>
            <a:spLocks/>
          </p:cNvSpPr>
          <p:nvPr/>
        </p:nvSpPr>
        <p:spPr bwMode="auto">
          <a:xfrm>
            <a:off x="1377900" y="41148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1" name="Freeform 43"/>
          <p:cNvSpPr>
            <a:spLocks/>
          </p:cNvSpPr>
          <p:nvPr/>
        </p:nvSpPr>
        <p:spPr bwMode="auto">
          <a:xfrm>
            <a:off x="1987500" y="42672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2" name="AutoShape 44"/>
          <p:cNvSpPr>
            <a:spLocks noChangeArrowheads="1"/>
          </p:cNvSpPr>
          <p:nvPr/>
        </p:nvSpPr>
        <p:spPr bwMode="auto">
          <a:xfrm flipV="1">
            <a:off x="1987500" y="22860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13" name="Freeform 45"/>
          <p:cNvSpPr>
            <a:spLocks/>
          </p:cNvSpPr>
          <p:nvPr/>
        </p:nvSpPr>
        <p:spPr bwMode="auto">
          <a:xfrm>
            <a:off x="1987500" y="25146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4" name="Freeform 46"/>
          <p:cNvSpPr>
            <a:spLocks/>
          </p:cNvSpPr>
          <p:nvPr/>
        </p:nvSpPr>
        <p:spPr bwMode="auto">
          <a:xfrm>
            <a:off x="2520900" y="25146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5" name="Rectangle 47"/>
          <p:cNvSpPr>
            <a:spLocks noChangeArrowheads="1"/>
          </p:cNvSpPr>
          <p:nvPr/>
        </p:nvSpPr>
        <p:spPr bwMode="auto">
          <a:xfrm>
            <a:off x="3663900" y="19812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16" name="Freeform 48"/>
          <p:cNvSpPr>
            <a:spLocks/>
          </p:cNvSpPr>
          <p:nvPr/>
        </p:nvSpPr>
        <p:spPr bwMode="auto">
          <a:xfrm>
            <a:off x="3740100" y="22860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7" name="Freeform 49"/>
          <p:cNvSpPr>
            <a:spLocks/>
          </p:cNvSpPr>
          <p:nvPr/>
        </p:nvSpPr>
        <p:spPr bwMode="auto">
          <a:xfrm>
            <a:off x="2368500" y="21336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8" name="Line 50"/>
          <p:cNvSpPr>
            <a:spLocks noChangeShapeType="1"/>
          </p:cNvSpPr>
          <p:nvPr/>
        </p:nvSpPr>
        <p:spPr bwMode="auto">
          <a:xfrm>
            <a:off x="3968700" y="2133600"/>
            <a:ext cx="762000" cy="1588"/>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9" name="Freeform 51"/>
          <p:cNvSpPr>
            <a:spLocks/>
          </p:cNvSpPr>
          <p:nvPr/>
        </p:nvSpPr>
        <p:spPr bwMode="auto">
          <a:xfrm>
            <a:off x="2673300" y="23749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20" name="Rectangle 52"/>
          <p:cNvSpPr>
            <a:spLocks noChangeArrowheads="1"/>
          </p:cNvSpPr>
          <p:nvPr/>
        </p:nvSpPr>
        <p:spPr bwMode="auto">
          <a:xfrm>
            <a:off x="5416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1" name="Rectangle 53"/>
          <p:cNvSpPr>
            <a:spLocks noChangeArrowheads="1"/>
          </p:cNvSpPr>
          <p:nvPr/>
        </p:nvSpPr>
        <p:spPr bwMode="auto">
          <a:xfrm>
            <a:off x="6178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2" name="Rectangle 54"/>
          <p:cNvSpPr>
            <a:spLocks noChangeArrowheads="1"/>
          </p:cNvSpPr>
          <p:nvPr/>
        </p:nvSpPr>
        <p:spPr bwMode="auto">
          <a:xfrm>
            <a:off x="6940500" y="3048000"/>
            <a:ext cx="76200" cy="152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3" name="Rectangle 55"/>
          <p:cNvSpPr>
            <a:spLocks noChangeArrowheads="1"/>
          </p:cNvSpPr>
          <p:nvPr/>
        </p:nvSpPr>
        <p:spPr bwMode="auto">
          <a:xfrm>
            <a:off x="7702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35224" name="AutoShape 56"/>
          <p:cNvCxnSpPr>
            <a:cxnSpLocks noChangeShapeType="1"/>
            <a:stCxn id="135220" idx="2"/>
            <a:endCxn id="135198" idx="0"/>
          </p:cNvCxnSpPr>
          <p:nvPr/>
        </p:nvCxnSpPr>
        <p:spPr bwMode="auto">
          <a:xfrm rot="16200000" flipH="1">
            <a:off x="6265813" y="2389187"/>
            <a:ext cx="495300" cy="2117725"/>
          </a:xfrm>
          <a:prstGeom prst="bentConnector4">
            <a:avLst>
              <a:gd name="adj1" fmla="val 38463"/>
              <a:gd name="adj2" fmla="val 120542"/>
            </a:avLst>
          </a:prstGeom>
          <a:noFill/>
          <a:ln w="9525">
            <a:solidFill>
              <a:schemeClr val="tx1"/>
            </a:solidFill>
            <a:miter lim="800000"/>
            <a:headEnd/>
            <a:tailEnd type="triangle" w="med" len="med"/>
          </a:ln>
          <a:effectLst/>
        </p:spPr>
      </p:cxnSp>
      <p:cxnSp>
        <p:nvCxnSpPr>
          <p:cNvPr id="135225" name="AutoShape 57"/>
          <p:cNvCxnSpPr>
            <a:cxnSpLocks noChangeShapeType="1"/>
            <a:stCxn id="135221" idx="2"/>
            <a:endCxn id="135198" idx="0"/>
          </p:cNvCxnSpPr>
          <p:nvPr/>
        </p:nvCxnSpPr>
        <p:spPr bwMode="auto">
          <a:xfrm rot="16200000" flipH="1">
            <a:off x="6646813" y="2770187"/>
            <a:ext cx="495300" cy="1355725"/>
          </a:xfrm>
          <a:prstGeom prst="bentConnector4">
            <a:avLst>
              <a:gd name="adj1" fmla="val 38463"/>
              <a:gd name="adj2" fmla="val 132083"/>
            </a:avLst>
          </a:prstGeom>
          <a:noFill/>
          <a:ln w="9525">
            <a:solidFill>
              <a:schemeClr val="tx1"/>
            </a:solidFill>
            <a:miter lim="800000"/>
            <a:headEnd/>
            <a:tailEnd/>
          </a:ln>
          <a:effectLst/>
        </p:spPr>
      </p:cxnSp>
      <p:cxnSp>
        <p:nvCxnSpPr>
          <p:cNvPr id="135226" name="AutoShape 58"/>
          <p:cNvCxnSpPr>
            <a:cxnSpLocks noChangeShapeType="1"/>
            <a:stCxn id="135222" idx="2"/>
            <a:endCxn id="135198" idx="0"/>
          </p:cNvCxnSpPr>
          <p:nvPr/>
        </p:nvCxnSpPr>
        <p:spPr bwMode="auto">
          <a:xfrm rot="16200000" flipH="1">
            <a:off x="7027813" y="3151187"/>
            <a:ext cx="495300" cy="593725"/>
          </a:xfrm>
          <a:prstGeom prst="bentConnector4">
            <a:avLst>
              <a:gd name="adj1" fmla="val 38463"/>
              <a:gd name="adj2" fmla="val 173264"/>
            </a:avLst>
          </a:prstGeom>
          <a:noFill/>
          <a:ln w="9525">
            <a:solidFill>
              <a:schemeClr val="tx1"/>
            </a:solidFill>
            <a:miter lim="800000"/>
            <a:headEnd/>
            <a:tailEnd/>
          </a:ln>
          <a:effectLst/>
        </p:spPr>
      </p:cxnSp>
      <p:cxnSp>
        <p:nvCxnSpPr>
          <p:cNvPr id="135227" name="AutoShape 59"/>
          <p:cNvCxnSpPr>
            <a:cxnSpLocks noChangeShapeType="1"/>
            <a:stCxn id="135223" idx="2"/>
            <a:endCxn id="135198" idx="0"/>
          </p:cNvCxnSpPr>
          <p:nvPr/>
        </p:nvCxnSpPr>
        <p:spPr bwMode="auto">
          <a:xfrm rot="5400000">
            <a:off x="7408813" y="3363912"/>
            <a:ext cx="495300" cy="168275"/>
          </a:xfrm>
          <a:prstGeom prst="bentConnector4">
            <a:avLst>
              <a:gd name="adj1" fmla="val 38463"/>
              <a:gd name="adj2" fmla="val -158491"/>
            </a:avLst>
          </a:prstGeom>
          <a:noFill/>
          <a:ln w="9525">
            <a:solidFill>
              <a:schemeClr val="tx1"/>
            </a:solidFill>
            <a:miter lim="800000"/>
            <a:headEnd/>
            <a:tailEnd/>
          </a:ln>
          <a:effectLst/>
        </p:spPr>
      </p:cxnSp>
      <p:sp>
        <p:nvSpPr>
          <p:cNvPr id="135228" name="Line 60"/>
          <p:cNvSpPr>
            <a:spLocks noChangeShapeType="1"/>
          </p:cNvSpPr>
          <p:nvPr/>
        </p:nvSpPr>
        <p:spPr bwMode="auto">
          <a:xfrm flipV="1">
            <a:off x="6254700" y="3810000"/>
            <a:ext cx="0" cy="685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5233" name="Group 65"/>
          <p:cNvGrpSpPr>
            <a:grpSpLocks/>
          </p:cNvGrpSpPr>
          <p:nvPr/>
        </p:nvGrpSpPr>
        <p:grpSpPr bwMode="auto">
          <a:xfrm>
            <a:off x="6611888" y="2819400"/>
            <a:ext cx="1560512" cy="2898776"/>
            <a:chOff x="4141" y="1776"/>
            <a:chExt cx="983" cy="1826"/>
          </a:xfrm>
        </p:grpSpPr>
        <p:sp>
          <p:nvSpPr>
            <p:cNvPr id="135229" name="Oval 61"/>
            <p:cNvSpPr>
              <a:spLocks noChangeArrowheads="1"/>
            </p:cNvSpPr>
            <p:nvPr/>
          </p:nvSpPr>
          <p:spPr bwMode="auto">
            <a:xfrm>
              <a:off x="4252" y="1776"/>
              <a:ext cx="240" cy="384"/>
            </a:xfrm>
            <a:prstGeom prst="ellipse">
              <a:avLst/>
            </a:prstGeom>
            <a:noFill/>
            <a:ln w="25400">
              <a:solidFill>
                <a:srgbClr val="FF0000"/>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30" name="Text Box 62"/>
            <p:cNvSpPr txBox="1">
              <a:spLocks noChangeArrowheads="1"/>
            </p:cNvSpPr>
            <p:nvPr/>
          </p:nvSpPr>
          <p:spPr bwMode="auto">
            <a:xfrm>
              <a:off x="4141" y="2497"/>
              <a:ext cx="983" cy="110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Store 1 bit per</a:t>
              </a:r>
            </a:p>
            <a:p>
              <a:pPr algn="ctr" fontAlgn="base">
                <a:spcBef>
                  <a:spcPct val="0"/>
                </a:spcBef>
                <a:spcAft>
                  <a:spcPct val="0"/>
                </a:spcAft>
              </a:pPr>
              <a:r>
                <a:rPr lang="en-US">
                  <a:solidFill>
                    <a:srgbClr val="000000"/>
                  </a:solidFill>
                  <a:latin typeface="Gill Sans MT" pitchFamily="34" charset="0"/>
                </a:rPr>
                <a:t>inst, set if inst</a:t>
              </a:r>
            </a:p>
            <a:p>
              <a:pPr algn="ctr" fontAlgn="base">
                <a:spcBef>
                  <a:spcPct val="0"/>
                </a:spcBef>
                <a:spcAft>
                  <a:spcPct val="0"/>
                </a:spcAft>
              </a:pPr>
              <a:r>
                <a:rPr lang="en-US">
                  <a:solidFill>
                    <a:srgbClr val="000000"/>
                  </a:solidFill>
                  <a:latin typeface="Gill Sans MT" pitchFamily="34" charset="0"/>
                </a:rPr>
                <a:t>is a branch</a:t>
              </a:r>
            </a:p>
            <a:p>
              <a:pPr algn="ctr" fontAlgn="base">
                <a:spcBef>
                  <a:spcPct val="0"/>
                </a:spcBef>
                <a:spcAft>
                  <a:spcPct val="0"/>
                </a:spcAft>
              </a:pPr>
              <a:endParaRPr lang="en-US">
                <a:solidFill>
                  <a:srgbClr val="000000"/>
                </a:solidFill>
                <a:latin typeface="Gill Sans MT" pitchFamily="34" charset="0"/>
              </a:endParaRPr>
            </a:p>
            <a:p>
              <a:pPr algn="ctr" fontAlgn="base">
                <a:spcBef>
                  <a:spcPct val="0"/>
                </a:spcBef>
                <a:spcAft>
                  <a:spcPct val="0"/>
                </a:spcAft>
              </a:pPr>
              <a:r>
                <a:rPr lang="en-US">
                  <a:solidFill>
                    <a:srgbClr val="000000"/>
                  </a:solidFill>
                  <a:latin typeface="Gill Sans MT" pitchFamily="34" charset="0"/>
                </a:rPr>
                <a:t>partial-decode</a:t>
              </a:r>
            </a:p>
            <a:p>
              <a:pPr algn="ctr" fontAlgn="base">
                <a:spcBef>
                  <a:spcPct val="0"/>
                </a:spcBef>
                <a:spcAft>
                  <a:spcPct val="0"/>
                </a:spcAft>
              </a:pPr>
              <a:r>
                <a:rPr lang="en-US">
                  <a:solidFill>
                    <a:srgbClr val="000000"/>
                  </a:solidFill>
                  <a:latin typeface="Gill Sans MT" pitchFamily="34" charset="0"/>
                </a:rPr>
                <a:t>logic removed</a:t>
              </a:r>
            </a:p>
          </p:txBody>
        </p:sp>
        <p:sp>
          <p:nvSpPr>
            <p:cNvPr id="135231" name="Line 63"/>
            <p:cNvSpPr>
              <a:spLocks noChangeShapeType="1"/>
            </p:cNvSpPr>
            <p:nvPr/>
          </p:nvSpPr>
          <p:spPr bwMode="auto">
            <a:xfrm>
              <a:off x="4396" y="2160"/>
              <a:ext cx="192" cy="336"/>
            </a:xfrm>
            <a:prstGeom prst="line">
              <a:avLst/>
            </a:prstGeom>
            <a:noFill/>
            <a:ln w="25400">
              <a:solidFill>
                <a:srgbClr val="FF000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135238" name="AutoShape 70"/>
          <p:cNvSpPr>
            <a:spLocks noChangeArrowheads="1"/>
          </p:cNvSpPr>
          <p:nvPr/>
        </p:nvSpPr>
        <p:spPr bwMode="auto">
          <a:xfrm>
            <a:off x="4686250" y="1447800"/>
            <a:ext cx="3200400" cy="3048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Predecode branches on fill from L2</a:t>
            </a:r>
          </a:p>
        </p:txBody>
      </p:sp>
      <p:sp>
        <p:nvSpPr>
          <p:cNvPr id="135239" name="Line 71"/>
          <p:cNvSpPr>
            <a:spLocks noChangeShapeType="1"/>
          </p:cNvSpPr>
          <p:nvPr/>
        </p:nvSpPr>
        <p:spPr bwMode="auto">
          <a:xfrm>
            <a:off x="5121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0" name="Line 72"/>
          <p:cNvSpPr>
            <a:spLocks noChangeShapeType="1"/>
          </p:cNvSpPr>
          <p:nvPr/>
        </p:nvSpPr>
        <p:spPr bwMode="auto">
          <a:xfrm>
            <a:off x="5883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1" name="Line 73"/>
          <p:cNvSpPr>
            <a:spLocks noChangeShapeType="1"/>
          </p:cNvSpPr>
          <p:nvPr/>
        </p:nvSpPr>
        <p:spPr bwMode="auto">
          <a:xfrm>
            <a:off x="6645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2" name="Line 74"/>
          <p:cNvSpPr>
            <a:spLocks noChangeShapeType="1"/>
          </p:cNvSpPr>
          <p:nvPr/>
        </p:nvSpPr>
        <p:spPr bwMode="auto">
          <a:xfrm>
            <a:off x="7407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55" name="TextBox 5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High latency (L1-I on the critical path)</a:t>
            </a:r>
          </a:p>
        </p:txBody>
      </p:sp>
    </p:spTree>
    <p:extLst>
      <p:ext uri="{BB962C8B-B14F-4D97-AF65-F5344CB8AC3E}">
        <p14:creationId xmlns:p14="http://schemas.microsoft.com/office/powerpoint/2010/main" val="207786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r>
              <a:rPr lang="en-US"/>
              <a:t>Line Granularity</a:t>
            </a:r>
          </a:p>
        </p:txBody>
      </p:sp>
      <p:sp>
        <p:nvSpPr>
          <p:cNvPr id="136195" name="Rectangle 3"/>
          <p:cNvSpPr>
            <a:spLocks noGrp="1" noChangeArrowheads="1"/>
          </p:cNvSpPr>
          <p:nvPr>
            <p:ph idx="1"/>
          </p:nvPr>
        </p:nvSpPr>
        <p:spPr/>
        <p:txBody>
          <a:bodyPr/>
          <a:lstStyle/>
          <a:p>
            <a:r>
              <a:rPr lang="en-US" dirty="0"/>
              <a:t>Predict fetch group without location of branches</a:t>
            </a:r>
          </a:p>
          <a:p>
            <a:pPr lvl="1"/>
            <a:r>
              <a:rPr lang="en-US" dirty="0"/>
              <a:t>With one branch in fetch group, does it matter where it is?</a:t>
            </a:r>
          </a:p>
        </p:txBody>
      </p:sp>
      <p:sp>
        <p:nvSpPr>
          <p:cNvPr id="136196" name="Rectangle 4"/>
          <p:cNvSpPr>
            <a:spLocks noChangeArrowheads="1"/>
          </p:cNvSpPr>
          <p:nvPr/>
        </p:nvSpPr>
        <p:spPr bwMode="auto">
          <a:xfrm>
            <a:off x="18356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7" name="Rectangle 5"/>
          <p:cNvSpPr>
            <a:spLocks noChangeArrowheads="1"/>
          </p:cNvSpPr>
          <p:nvPr/>
        </p:nvSpPr>
        <p:spPr bwMode="auto">
          <a:xfrm>
            <a:off x="21404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8" name="Rectangle 6"/>
          <p:cNvSpPr>
            <a:spLocks noChangeArrowheads="1"/>
          </p:cNvSpPr>
          <p:nvPr/>
        </p:nvSpPr>
        <p:spPr bwMode="auto">
          <a:xfrm>
            <a:off x="2445296" y="33653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9" name="Rectangle 7"/>
          <p:cNvSpPr>
            <a:spLocks noChangeArrowheads="1"/>
          </p:cNvSpPr>
          <p:nvPr/>
        </p:nvSpPr>
        <p:spPr bwMode="auto">
          <a:xfrm>
            <a:off x="27500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05" name="Rectangle 13"/>
          <p:cNvSpPr>
            <a:spLocks noChangeArrowheads="1"/>
          </p:cNvSpPr>
          <p:nvPr/>
        </p:nvSpPr>
        <p:spPr bwMode="auto">
          <a:xfrm>
            <a:off x="3740696" y="32129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6" name="Rectangle 14"/>
          <p:cNvSpPr>
            <a:spLocks noChangeArrowheads="1"/>
          </p:cNvSpPr>
          <p:nvPr/>
        </p:nvSpPr>
        <p:spPr bwMode="auto">
          <a:xfrm>
            <a:off x="3740696" y="34415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7" name="Rectangle 15"/>
          <p:cNvSpPr>
            <a:spLocks noChangeArrowheads="1"/>
          </p:cNvSpPr>
          <p:nvPr/>
        </p:nvSpPr>
        <p:spPr bwMode="auto">
          <a:xfrm>
            <a:off x="3740696" y="36701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6208" name="Rectangle 16"/>
          <p:cNvSpPr>
            <a:spLocks noChangeArrowheads="1"/>
          </p:cNvSpPr>
          <p:nvPr/>
        </p:nvSpPr>
        <p:spPr bwMode="auto">
          <a:xfrm>
            <a:off x="3740696" y="38987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9" name="Rectangle 17"/>
          <p:cNvSpPr>
            <a:spLocks noChangeArrowheads="1"/>
          </p:cNvSpPr>
          <p:nvPr/>
        </p:nvSpPr>
        <p:spPr bwMode="auto">
          <a:xfrm>
            <a:off x="3740696" y="41273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0" name="Rectangle 18"/>
          <p:cNvSpPr>
            <a:spLocks noChangeArrowheads="1"/>
          </p:cNvSpPr>
          <p:nvPr/>
        </p:nvSpPr>
        <p:spPr bwMode="auto">
          <a:xfrm>
            <a:off x="3740696" y="43559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6211" name="Rectangle 19"/>
          <p:cNvSpPr>
            <a:spLocks noChangeArrowheads="1"/>
          </p:cNvSpPr>
          <p:nvPr/>
        </p:nvSpPr>
        <p:spPr bwMode="auto">
          <a:xfrm>
            <a:off x="3740696" y="45845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2" name="Rectangle 20"/>
          <p:cNvSpPr>
            <a:spLocks noChangeArrowheads="1"/>
          </p:cNvSpPr>
          <p:nvPr/>
        </p:nvSpPr>
        <p:spPr bwMode="auto">
          <a:xfrm>
            <a:off x="3740696" y="48131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3" name="Rectangle 21"/>
          <p:cNvSpPr>
            <a:spLocks noChangeArrowheads="1"/>
          </p:cNvSpPr>
          <p:nvPr/>
        </p:nvSpPr>
        <p:spPr bwMode="auto">
          <a:xfrm>
            <a:off x="18356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4" name="Rectangle 22"/>
          <p:cNvSpPr>
            <a:spLocks noChangeArrowheads="1"/>
          </p:cNvSpPr>
          <p:nvPr/>
        </p:nvSpPr>
        <p:spPr bwMode="auto">
          <a:xfrm>
            <a:off x="24452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5" name="Rectangle 23"/>
          <p:cNvSpPr>
            <a:spLocks noChangeArrowheads="1"/>
          </p:cNvSpPr>
          <p:nvPr/>
        </p:nvSpPr>
        <p:spPr bwMode="auto">
          <a:xfrm>
            <a:off x="2140496" y="46607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6" name="Rectangle 24"/>
          <p:cNvSpPr>
            <a:spLocks noChangeArrowheads="1"/>
          </p:cNvSpPr>
          <p:nvPr/>
        </p:nvSpPr>
        <p:spPr bwMode="auto">
          <a:xfrm>
            <a:off x="27500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36217" name="AutoShape 25"/>
          <p:cNvCxnSpPr>
            <a:cxnSpLocks noChangeShapeType="1"/>
            <a:stCxn id="136215" idx="0"/>
            <a:endCxn id="136210" idx="1"/>
          </p:cNvCxnSpPr>
          <p:nvPr/>
        </p:nvCxnSpPr>
        <p:spPr bwMode="auto">
          <a:xfrm rot="5400000" flipH="1" flipV="1">
            <a:off x="2921546" y="3841626"/>
            <a:ext cx="190500" cy="1447800"/>
          </a:xfrm>
          <a:prstGeom prst="bentConnector2">
            <a:avLst/>
          </a:prstGeom>
          <a:noFill/>
          <a:ln w="9525">
            <a:solidFill>
              <a:schemeClr val="tx1"/>
            </a:solidFill>
            <a:miter lim="800000"/>
            <a:headEnd/>
            <a:tailEnd type="triangle" w="med" len="med"/>
          </a:ln>
          <a:effectLst/>
        </p:spPr>
      </p:cxnSp>
      <p:cxnSp>
        <p:nvCxnSpPr>
          <p:cNvPr id="136218" name="AutoShape 26"/>
          <p:cNvCxnSpPr>
            <a:cxnSpLocks noChangeShapeType="1"/>
            <a:stCxn id="136198" idx="2"/>
            <a:endCxn id="136207" idx="1"/>
          </p:cNvCxnSpPr>
          <p:nvPr/>
        </p:nvCxnSpPr>
        <p:spPr bwMode="auto">
          <a:xfrm rot="16200000" flipH="1">
            <a:off x="3035846" y="3079626"/>
            <a:ext cx="266700" cy="1143000"/>
          </a:xfrm>
          <a:prstGeom prst="bentConnector2">
            <a:avLst/>
          </a:prstGeom>
          <a:noFill/>
          <a:ln w="9525">
            <a:solidFill>
              <a:schemeClr val="tx1"/>
            </a:solidFill>
            <a:miter lim="800000"/>
            <a:headEnd/>
            <a:tailEnd type="triangle" w="med" len="med"/>
          </a:ln>
          <a:effectLst/>
        </p:spPr>
      </p:cxnSp>
      <p:sp>
        <p:nvSpPr>
          <p:cNvPr id="136219" name="Rectangle 27"/>
          <p:cNvSpPr>
            <a:spLocks noChangeArrowheads="1"/>
          </p:cNvSpPr>
          <p:nvPr/>
        </p:nvSpPr>
        <p:spPr bwMode="auto">
          <a:xfrm>
            <a:off x="3740696" y="3212976"/>
            <a:ext cx="228600" cy="914400"/>
          </a:xfrm>
          <a:prstGeom prst="rect">
            <a:avLst/>
          </a:prstGeom>
          <a:noFill/>
          <a:ln w="2540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0" name="Rectangle 28"/>
          <p:cNvSpPr>
            <a:spLocks noChangeArrowheads="1"/>
          </p:cNvSpPr>
          <p:nvPr/>
        </p:nvSpPr>
        <p:spPr bwMode="auto">
          <a:xfrm>
            <a:off x="3740696" y="4127376"/>
            <a:ext cx="228600" cy="914400"/>
          </a:xfrm>
          <a:prstGeom prst="rect">
            <a:avLst/>
          </a:prstGeom>
          <a:noFill/>
          <a:ln w="2540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1" name="Rectangle 29"/>
          <p:cNvSpPr>
            <a:spLocks noChangeArrowheads="1"/>
          </p:cNvSpPr>
          <p:nvPr/>
        </p:nvSpPr>
        <p:spPr bwMode="auto">
          <a:xfrm>
            <a:off x="6788696" y="36701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6222" name="Rectangle 30"/>
          <p:cNvSpPr>
            <a:spLocks noChangeArrowheads="1"/>
          </p:cNvSpPr>
          <p:nvPr/>
        </p:nvSpPr>
        <p:spPr bwMode="auto">
          <a:xfrm>
            <a:off x="6788696" y="38987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6223" name="Rectangle 31"/>
          <p:cNvSpPr>
            <a:spLocks noChangeArrowheads="1"/>
          </p:cNvSpPr>
          <p:nvPr/>
        </p:nvSpPr>
        <p:spPr bwMode="auto">
          <a:xfrm>
            <a:off x="51884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4" name="Rectangle 32"/>
          <p:cNvSpPr>
            <a:spLocks noChangeArrowheads="1"/>
          </p:cNvSpPr>
          <p:nvPr/>
        </p:nvSpPr>
        <p:spPr bwMode="auto">
          <a:xfrm>
            <a:off x="54932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5" name="Rectangle 33"/>
          <p:cNvSpPr>
            <a:spLocks noChangeArrowheads="1"/>
          </p:cNvSpPr>
          <p:nvPr/>
        </p:nvSpPr>
        <p:spPr bwMode="auto">
          <a:xfrm>
            <a:off x="5798096" y="37463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6" name="Rectangle 34"/>
          <p:cNvSpPr>
            <a:spLocks noChangeArrowheads="1"/>
          </p:cNvSpPr>
          <p:nvPr/>
        </p:nvSpPr>
        <p:spPr bwMode="auto">
          <a:xfrm>
            <a:off x="61028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7" name="Rectangle 35"/>
          <p:cNvSpPr>
            <a:spLocks noChangeArrowheads="1"/>
          </p:cNvSpPr>
          <p:nvPr/>
        </p:nvSpPr>
        <p:spPr bwMode="auto">
          <a:xfrm>
            <a:off x="51884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8" name="Rectangle 36"/>
          <p:cNvSpPr>
            <a:spLocks noChangeArrowheads="1"/>
          </p:cNvSpPr>
          <p:nvPr/>
        </p:nvSpPr>
        <p:spPr bwMode="auto">
          <a:xfrm>
            <a:off x="57980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9" name="Rectangle 37"/>
          <p:cNvSpPr>
            <a:spLocks noChangeArrowheads="1"/>
          </p:cNvSpPr>
          <p:nvPr/>
        </p:nvSpPr>
        <p:spPr bwMode="auto">
          <a:xfrm>
            <a:off x="5493296" y="39749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30" name="Rectangle 38"/>
          <p:cNvSpPr>
            <a:spLocks noChangeArrowheads="1"/>
          </p:cNvSpPr>
          <p:nvPr/>
        </p:nvSpPr>
        <p:spPr bwMode="auto">
          <a:xfrm>
            <a:off x="61028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31" name="Line 39"/>
          <p:cNvSpPr>
            <a:spLocks noChangeShapeType="1"/>
          </p:cNvSpPr>
          <p:nvPr/>
        </p:nvSpPr>
        <p:spPr bwMode="auto">
          <a:xfrm>
            <a:off x="6407696" y="3800351"/>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2" name="Line 40"/>
          <p:cNvSpPr>
            <a:spLocks noChangeShapeType="1"/>
          </p:cNvSpPr>
          <p:nvPr/>
        </p:nvSpPr>
        <p:spPr bwMode="auto">
          <a:xfrm>
            <a:off x="6407696" y="4028951"/>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3" name="Text Box 41"/>
          <p:cNvSpPr txBox="1">
            <a:spLocks noChangeArrowheads="1"/>
          </p:cNvSpPr>
          <p:nvPr/>
        </p:nvSpPr>
        <p:spPr bwMode="auto">
          <a:xfrm>
            <a:off x="1951584" y="4967164"/>
            <a:ext cx="1680396"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One predictor entry</a:t>
            </a:r>
          </a:p>
          <a:p>
            <a:pPr algn="ctr" fontAlgn="base">
              <a:spcBef>
                <a:spcPct val="0"/>
              </a:spcBef>
              <a:spcAft>
                <a:spcPct val="0"/>
              </a:spcAft>
            </a:pPr>
            <a:r>
              <a:rPr lang="en-US" sz="1400">
                <a:solidFill>
                  <a:srgbClr val="000000"/>
                </a:solidFill>
                <a:latin typeface="Gill Sans MT" pitchFamily="34" charset="0"/>
              </a:rPr>
              <a:t>per instruction PC</a:t>
            </a:r>
          </a:p>
        </p:txBody>
      </p:sp>
      <p:sp>
        <p:nvSpPr>
          <p:cNvPr id="136234" name="Line 42"/>
          <p:cNvSpPr>
            <a:spLocks noChangeShapeType="1"/>
          </p:cNvSpPr>
          <p:nvPr/>
        </p:nvSpPr>
        <p:spPr bwMode="auto">
          <a:xfrm flipV="1">
            <a:off x="3512096" y="4889376"/>
            <a:ext cx="228600" cy="2286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5" name="Text Box 43"/>
          <p:cNvSpPr txBox="1">
            <a:spLocks noChangeArrowheads="1"/>
          </p:cNvSpPr>
          <p:nvPr/>
        </p:nvSpPr>
        <p:spPr bwMode="auto">
          <a:xfrm>
            <a:off x="5709196" y="4662364"/>
            <a:ext cx="1680396"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One predictor entry</a:t>
            </a:r>
          </a:p>
          <a:p>
            <a:pPr algn="ctr" fontAlgn="base">
              <a:spcBef>
                <a:spcPct val="0"/>
              </a:spcBef>
              <a:spcAft>
                <a:spcPct val="0"/>
              </a:spcAft>
            </a:pPr>
            <a:r>
              <a:rPr lang="en-US" sz="1400">
                <a:solidFill>
                  <a:srgbClr val="000000"/>
                </a:solidFill>
                <a:latin typeface="Gill Sans MT" pitchFamily="34" charset="0"/>
              </a:rPr>
              <a:t>per fetch group</a:t>
            </a:r>
          </a:p>
        </p:txBody>
      </p:sp>
      <p:sp>
        <p:nvSpPr>
          <p:cNvPr id="136236" name="Line 44"/>
          <p:cNvSpPr>
            <a:spLocks noChangeShapeType="1"/>
          </p:cNvSpPr>
          <p:nvPr/>
        </p:nvSpPr>
        <p:spPr bwMode="auto">
          <a:xfrm flipV="1">
            <a:off x="6483896" y="4127376"/>
            <a:ext cx="381000" cy="5334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2195000374"/>
      </p:ext>
    </p:extLst>
  </p:cSld>
  <p:clrMapOvr>
    <a:masterClrMapping/>
  </p:clrMapOvr>
</p:sld>
</file>

<file path=ppt/theme/theme1.xml><?xml version="1.0" encoding="utf-8"?>
<a:theme xmlns:a="http://schemas.openxmlformats.org/drawingml/2006/main" name="L4-memory-hierarchy-and-cach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8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a:spPr>
      <a:bodyPr wrap="square" anchor="ctr"/>
      <a:lstStyle>
        <a:defPPr algn="ctr" fontAlgn="base">
          <a:spcBef>
            <a:spcPct val="0"/>
          </a:spcBef>
          <a:spcAft>
            <a:spcPct val="0"/>
          </a:spcAft>
          <a:defRPr sz="1600" dirty="0" smtClean="0">
            <a:solidFill>
              <a:srgbClr val="000000"/>
            </a:solidFill>
            <a:latin typeface="Gill Sans MT"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3695433-FFAA-4056-A646-A00B780CE494}">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L10-ooo-memory</Template>
  <TotalTime>38966</TotalTime>
  <Words>3855</Words>
  <Application>Microsoft Macintosh PowerPoint</Application>
  <PresentationFormat>On-screen Show (4:3)</PresentationFormat>
  <Paragraphs>1044</Paragraphs>
  <Slides>60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Courier New</vt:lpstr>
      <vt:lpstr>Decade</vt:lpstr>
      <vt:lpstr>Gill Sans MT</vt:lpstr>
      <vt:lpstr>Symbol</vt:lpstr>
      <vt:lpstr>Wingdings</vt:lpstr>
      <vt:lpstr>L4-memory-hierarchy-and-caches</vt:lpstr>
      <vt:lpstr>COMP 590-154: Computer Architecture</vt:lpstr>
      <vt:lpstr>Fragmentation due to Branches</vt:lpstr>
      <vt:lpstr>Fragmentation due to Branches</vt:lpstr>
      <vt:lpstr>Toxonomy of Branches</vt:lpstr>
      <vt:lpstr>Branch Prediction Overview</vt:lpstr>
      <vt:lpstr>Where Are the Branches?</vt:lpstr>
      <vt:lpstr>Simplistic Fetch Engine</vt:lpstr>
      <vt:lpstr>Branch Identification</vt:lpstr>
      <vt:lpstr>Line Granularity</vt:lpstr>
      <vt:lpstr>Predicting by Line</vt:lpstr>
      <vt:lpstr>Multiple Branch Prediction</vt:lpstr>
      <vt:lpstr>Direction vs. Target Prediction</vt:lpstr>
      <vt:lpstr>Branch Target Buffer (BTB)</vt:lpstr>
      <vt:lpstr>Set-Associative BTB</vt:lpstr>
      <vt:lpstr>Making BTBs Cheaper</vt:lpstr>
      <vt:lpstr>BTB w/Partial Tags</vt:lpstr>
      <vt:lpstr>BTB w/PC-offset Encoding</vt:lpstr>
      <vt:lpstr>BTB Miss?</vt:lpstr>
      <vt:lpstr>Subroutine Calls</vt:lpstr>
      <vt:lpstr>Subroutine Returns</vt:lpstr>
      <vt:lpstr>Return Address Stack (RAS)</vt:lpstr>
      <vt:lpstr>Return Address Stack Overflow</vt:lpstr>
      <vt:lpstr>Branches Have Locality</vt:lpstr>
      <vt:lpstr>Simple Direction Predictor</vt:lpstr>
      <vt:lpstr>Last Outcome Predictor</vt:lpstr>
      <vt:lpstr>Misprediction Rates?</vt:lpstr>
      <vt:lpstr>Saturating Two-Bit Counter</vt:lpstr>
      <vt:lpstr>Example</vt:lpstr>
      <vt:lpstr>Typical Organization of 2bC Predictor</vt:lpstr>
      <vt:lpstr>Typical Branch Predictor Hash</vt:lpstr>
      <vt:lpstr>Dealing with Toggling Branches</vt:lpstr>
      <vt:lpstr>Track the History of Branches (1/2)</vt:lpstr>
      <vt:lpstr>Track the History of Branches (2/2)</vt:lpstr>
      <vt:lpstr>Deeper History Covers More Patterns</vt:lpstr>
      <vt:lpstr>Predictor Organizations</vt:lpstr>
      <vt:lpstr>Branch Predictor Example (1/2)</vt:lpstr>
      <vt:lpstr>Branch Predictor Example (2/2)</vt:lpstr>
      <vt:lpstr>Two-Level Predictor Organization</vt:lpstr>
      <vt:lpstr>Classes of Two-Level Predictors</vt:lpstr>
      <vt:lpstr>Why Global Correlations Exist</vt:lpstr>
      <vt:lpstr>A Global-History Predictor</vt:lpstr>
      <vt:lpstr>Tradeoff Between B and H</vt:lpstr>
      <vt:lpstr>Combined Indexing (1/2)</vt:lpstr>
      <vt:lpstr>Combined Indexing (2/2)</vt:lpstr>
      <vt:lpstr>Combining Predictors</vt:lpstr>
      <vt:lpstr>Tournament Hybrid Predictors</vt:lpstr>
      <vt:lpstr>Pros and Cons of Long Branch Histories</vt:lpstr>
      <vt:lpstr>Predictor Training Time</vt:lpstr>
      <vt:lpstr>Branch Predictions Can Be Wrong</vt:lpstr>
      <vt:lpstr>Branch Mispredictions in the Pipeline (1/2)</vt:lpstr>
      <vt:lpstr>Branch Mispredictions in the Pipeline (2/2)</vt:lpstr>
      <vt:lpstr>Phantom Branches</vt:lpstr>
      <vt:lpstr>Front-End Hardware Organization</vt:lpstr>
      <vt:lpstr>Speculative Branch Update (1/3)</vt:lpstr>
      <vt:lpstr>Speculative Branch Update (2/3)</vt:lpstr>
      <vt:lpstr>Speculative Branch Update (3/3)</vt:lpstr>
      <vt:lpstr>Commit-time BHR recovery</vt:lpstr>
      <vt:lpstr>Execution-time BHR recovery</vt:lpstr>
      <vt:lpstr>Overriding Branch Predictors (1/2)</vt:lpstr>
      <vt:lpstr>Overriding Branch Predictors (2/2)</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mike</dc:creator>
  <cp:lastModifiedBy>Akshintala, Amogh</cp:lastModifiedBy>
  <cp:revision>334</cp:revision>
  <cp:lastPrinted>2020-03-24T17:53:53Z</cp:lastPrinted>
  <dcterms:created xsi:type="dcterms:W3CDTF">2012-09-21T01:57:31Z</dcterms:created>
  <dcterms:modified xsi:type="dcterms:W3CDTF">2020-03-24T17:55:12Z</dcterms:modified>
</cp:coreProperties>
</file>